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 id="2147483672" r:id="rId6"/>
    <p:sldMasterId id="2147483684" r:id="rId7"/>
  </p:sldMasterIdLst>
  <p:notesMasterIdLst>
    <p:notesMasterId r:id="rId55"/>
  </p:notesMasterIdLst>
  <p:handoutMasterIdLst>
    <p:handoutMasterId r:id="rId56"/>
  </p:handoutMasterIdLst>
  <p:sldIdLst>
    <p:sldId id="301" r:id="rId8"/>
    <p:sldId id="308" r:id="rId9"/>
    <p:sldId id="259" r:id="rId10"/>
    <p:sldId id="261" r:id="rId11"/>
    <p:sldId id="262" r:id="rId12"/>
    <p:sldId id="303" r:id="rId13"/>
    <p:sldId id="258" r:id="rId14"/>
    <p:sldId id="284" r:id="rId15"/>
    <p:sldId id="305" r:id="rId16"/>
    <p:sldId id="264" r:id="rId17"/>
    <p:sldId id="297" r:id="rId18"/>
    <p:sldId id="282" r:id="rId19"/>
    <p:sldId id="288" r:id="rId20"/>
    <p:sldId id="285" r:id="rId21"/>
    <p:sldId id="287" r:id="rId22"/>
    <p:sldId id="281" r:id="rId23"/>
    <p:sldId id="298" r:id="rId24"/>
    <p:sldId id="265" r:id="rId25"/>
    <p:sldId id="266" r:id="rId26"/>
    <p:sldId id="267" r:id="rId27"/>
    <p:sldId id="268" r:id="rId28"/>
    <p:sldId id="269" r:id="rId29"/>
    <p:sldId id="300" r:id="rId30"/>
    <p:sldId id="270" r:id="rId31"/>
    <p:sldId id="277" r:id="rId32"/>
    <p:sldId id="293" r:id="rId33"/>
    <p:sldId id="306" r:id="rId34"/>
    <p:sldId id="296" r:id="rId35"/>
    <p:sldId id="286" r:id="rId36"/>
    <p:sldId id="294" r:id="rId37"/>
    <p:sldId id="307" r:id="rId38"/>
    <p:sldId id="263" r:id="rId39"/>
    <p:sldId id="260" r:id="rId40"/>
    <p:sldId id="290" r:id="rId41"/>
    <p:sldId id="274" r:id="rId42"/>
    <p:sldId id="292" r:id="rId43"/>
    <p:sldId id="295" r:id="rId44"/>
    <p:sldId id="304" r:id="rId45"/>
    <p:sldId id="283" r:id="rId46"/>
    <p:sldId id="278" r:id="rId47"/>
    <p:sldId id="273" r:id="rId48"/>
    <p:sldId id="289" r:id="rId49"/>
    <p:sldId id="299" r:id="rId50"/>
    <p:sldId id="272" r:id="rId51"/>
    <p:sldId id="291" r:id="rId52"/>
    <p:sldId id="302" r:id="rId53"/>
    <p:sldId id="276"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1E42"/>
    <a:srgbClr val="C50E3D"/>
    <a:srgbClr val="081F3F"/>
    <a:srgbClr val="ED1846"/>
    <a:srgbClr val="252849"/>
    <a:srgbClr val="081E40"/>
    <a:srgbClr val="002164"/>
    <a:srgbClr val="004E7F"/>
    <a:srgbClr val="C32E4C"/>
    <a:srgbClr val="DB00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85777D-1C98-4AC0-81B7-3D7F05ECBEC3}" v="17" dt="2026-07-31T20:43:28.4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9661" autoAdjust="0"/>
  </p:normalViewPr>
  <p:slideViewPr>
    <p:cSldViewPr snapToGrid="0">
      <p:cViewPr varScale="1">
        <p:scale>
          <a:sx n="80" d="100"/>
          <a:sy n="80" d="100"/>
        </p:scale>
        <p:origin x="1794" y="30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40" d="100"/>
          <a:sy n="40" d="100"/>
        </p:scale>
        <p:origin x="2432"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presProps" Target="pres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odner, Stephen" userId="0c16aff5-573b-488c-8c37-52bd294ff05d" providerId="ADAL" clId="{0EAAE5C6-83C8-4B94-B5AC-03B8CCD620CF}"/>
    <pc:docChg chg="undo custSel addSld delSld modSld modMainMaster">
      <pc:chgData name="Colodner, Stephen" userId="0c16aff5-573b-488c-8c37-52bd294ff05d" providerId="ADAL" clId="{0EAAE5C6-83C8-4B94-B5AC-03B8CCD620CF}" dt="2026-07-31T20:44:21.875" v="1847" actId="700"/>
      <pc:docMkLst>
        <pc:docMk/>
      </pc:docMkLst>
      <pc:sldChg chg="modSp mod chgLayout">
        <pc:chgData name="Colodner, Stephen" userId="0c16aff5-573b-488c-8c37-52bd294ff05d" providerId="ADAL" clId="{0EAAE5C6-83C8-4B94-B5AC-03B8CCD620CF}" dt="2026-07-31T20:41:50.560" v="1814" actId="700"/>
        <pc:sldMkLst>
          <pc:docMk/>
          <pc:sldMk cId="0" sldId="258"/>
        </pc:sldMkLst>
        <pc:spChg chg="mod ord">
          <ac:chgData name="Colodner, Stephen" userId="0c16aff5-573b-488c-8c37-52bd294ff05d" providerId="ADAL" clId="{0EAAE5C6-83C8-4B94-B5AC-03B8CCD620CF}" dt="2026-07-31T20:41:50.560" v="1814" actId="700"/>
          <ac:spMkLst>
            <pc:docMk/>
            <pc:sldMk cId="0" sldId="258"/>
            <ac:spMk id="2" creationId="{00000000-0000-0000-0000-000000000000}"/>
          </ac:spMkLst>
        </pc:spChg>
        <pc:spChg chg="mod">
          <ac:chgData name="Colodner, Stephen" userId="0c16aff5-573b-488c-8c37-52bd294ff05d" providerId="ADAL" clId="{0EAAE5C6-83C8-4B94-B5AC-03B8CCD620CF}" dt="2026-07-31T18:06:07.196" v="7" actId="20577"/>
          <ac:spMkLst>
            <pc:docMk/>
            <pc:sldMk cId="0" sldId="258"/>
            <ac:spMk id="14" creationId="{B4E1407E-458E-D4D7-22C7-E2D13A39561E}"/>
          </ac:spMkLst>
        </pc:spChg>
      </pc:sldChg>
      <pc:sldChg chg="modSp mod modClrScheme chgLayout">
        <pc:chgData name="Colodner, Stephen" userId="0c16aff5-573b-488c-8c37-52bd294ff05d" providerId="ADAL" clId="{0EAAE5C6-83C8-4B94-B5AC-03B8CCD620CF}" dt="2026-07-31T20:41:50.560" v="1814" actId="700"/>
        <pc:sldMkLst>
          <pc:docMk/>
          <pc:sldMk cId="0" sldId="259"/>
        </pc:sldMkLst>
        <pc:spChg chg="mod ord">
          <ac:chgData name="Colodner, Stephen" userId="0c16aff5-573b-488c-8c37-52bd294ff05d" providerId="ADAL" clId="{0EAAE5C6-83C8-4B94-B5AC-03B8CCD620CF}" dt="2026-07-31T20:41:50.560" v="1814" actId="700"/>
          <ac:spMkLst>
            <pc:docMk/>
            <pc:sldMk cId="0" sldId="259"/>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60"/>
        </pc:sldMkLst>
        <pc:spChg chg="mod ord">
          <ac:chgData name="Colodner, Stephen" userId="0c16aff5-573b-488c-8c37-52bd294ff05d" providerId="ADAL" clId="{0EAAE5C6-83C8-4B94-B5AC-03B8CCD620CF}" dt="2026-07-31T20:41:50.560" v="1814" actId="700"/>
          <ac:spMkLst>
            <pc:docMk/>
            <pc:sldMk cId="0" sldId="260"/>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61"/>
        </pc:sldMkLst>
        <pc:spChg chg="mod ord">
          <ac:chgData name="Colodner, Stephen" userId="0c16aff5-573b-488c-8c37-52bd294ff05d" providerId="ADAL" clId="{0EAAE5C6-83C8-4B94-B5AC-03B8CCD620CF}" dt="2026-07-31T20:41:50.560" v="1814" actId="700"/>
          <ac:spMkLst>
            <pc:docMk/>
            <pc:sldMk cId="0" sldId="261"/>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62"/>
        </pc:sldMkLst>
        <pc:spChg chg="mod ord">
          <ac:chgData name="Colodner, Stephen" userId="0c16aff5-573b-488c-8c37-52bd294ff05d" providerId="ADAL" clId="{0EAAE5C6-83C8-4B94-B5AC-03B8CCD620CF}" dt="2026-07-31T20:41:50.560" v="1814" actId="700"/>
          <ac:spMkLst>
            <pc:docMk/>
            <pc:sldMk cId="0" sldId="262"/>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63"/>
        </pc:sldMkLst>
        <pc:spChg chg="mod ord">
          <ac:chgData name="Colodner, Stephen" userId="0c16aff5-573b-488c-8c37-52bd294ff05d" providerId="ADAL" clId="{0EAAE5C6-83C8-4B94-B5AC-03B8CCD620CF}" dt="2026-07-31T20:41:50.560" v="1814" actId="700"/>
          <ac:spMkLst>
            <pc:docMk/>
            <pc:sldMk cId="0" sldId="263"/>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64"/>
        </pc:sldMkLst>
        <pc:spChg chg="mod ord">
          <ac:chgData name="Colodner, Stephen" userId="0c16aff5-573b-488c-8c37-52bd294ff05d" providerId="ADAL" clId="{0EAAE5C6-83C8-4B94-B5AC-03B8CCD620CF}" dt="2026-07-31T20:41:50.560" v="1814" actId="700"/>
          <ac:spMkLst>
            <pc:docMk/>
            <pc:sldMk cId="0" sldId="264"/>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65"/>
        </pc:sldMkLst>
        <pc:spChg chg="mod ord">
          <ac:chgData name="Colodner, Stephen" userId="0c16aff5-573b-488c-8c37-52bd294ff05d" providerId="ADAL" clId="{0EAAE5C6-83C8-4B94-B5AC-03B8CCD620CF}" dt="2026-07-31T20:41:50.560" v="1814" actId="700"/>
          <ac:spMkLst>
            <pc:docMk/>
            <pc:sldMk cId="0" sldId="265"/>
            <ac:spMk id="2" creationId="{00000000-0000-0000-0000-000000000000}"/>
          </ac:spMkLst>
        </pc:spChg>
        <pc:spChg chg="mod">
          <ac:chgData name="Colodner, Stephen" userId="0c16aff5-573b-488c-8c37-52bd294ff05d" providerId="ADAL" clId="{0EAAE5C6-83C8-4B94-B5AC-03B8CCD620CF}" dt="2026-07-31T18:16:58.248" v="175" actId="20577"/>
          <ac:spMkLst>
            <pc:docMk/>
            <pc:sldMk cId="0" sldId="265"/>
            <ac:spMk id="28" creationId="{00000000-0000-0000-0000-000000000000}"/>
          </ac:spMkLst>
        </pc:spChg>
        <pc:spChg chg="mod">
          <ac:chgData name="Colodner, Stephen" userId="0c16aff5-573b-488c-8c37-52bd294ff05d" providerId="ADAL" clId="{0EAAE5C6-83C8-4B94-B5AC-03B8CCD620CF}" dt="2026-07-31T18:17:17.029" v="231" actId="20577"/>
          <ac:spMkLst>
            <pc:docMk/>
            <pc:sldMk cId="0" sldId="265"/>
            <ac:spMk id="29"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66"/>
        </pc:sldMkLst>
        <pc:spChg chg="mod ord">
          <ac:chgData name="Colodner, Stephen" userId="0c16aff5-573b-488c-8c37-52bd294ff05d" providerId="ADAL" clId="{0EAAE5C6-83C8-4B94-B5AC-03B8CCD620CF}" dt="2026-07-31T20:41:50.560" v="1814" actId="700"/>
          <ac:spMkLst>
            <pc:docMk/>
            <pc:sldMk cId="0" sldId="266"/>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67"/>
        </pc:sldMkLst>
        <pc:spChg chg="mod ord">
          <ac:chgData name="Colodner, Stephen" userId="0c16aff5-573b-488c-8c37-52bd294ff05d" providerId="ADAL" clId="{0EAAE5C6-83C8-4B94-B5AC-03B8CCD620CF}" dt="2026-07-31T20:41:50.560" v="1814" actId="700"/>
          <ac:spMkLst>
            <pc:docMk/>
            <pc:sldMk cId="0" sldId="267"/>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68"/>
        </pc:sldMkLst>
        <pc:spChg chg="mod ord">
          <ac:chgData name="Colodner, Stephen" userId="0c16aff5-573b-488c-8c37-52bd294ff05d" providerId="ADAL" clId="{0EAAE5C6-83C8-4B94-B5AC-03B8CCD620CF}" dt="2026-07-31T20:41:50.560" v="1814" actId="700"/>
          <ac:spMkLst>
            <pc:docMk/>
            <pc:sldMk cId="0" sldId="268"/>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69"/>
        </pc:sldMkLst>
        <pc:spChg chg="mod ord">
          <ac:chgData name="Colodner, Stephen" userId="0c16aff5-573b-488c-8c37-52bd294ff05d" providerId="ADAL" clId="{0EAAE5C6-83C8-4B94-B5AC-03B8CCD620CF}" dt="2026-07-31T20:41:50.560" v="1814" actId="700"/>
          <ac:spMkLst>
            <pc:docMk/>
            <pc:sldMk cId="0" sldId="269"/>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70"/>
        </pc:sldMkLst>
        <pc:spChg chg="mod ord">
          <ac:chgData name="Colodner, Stephen" userId="0c16aff5-573b-488c-8c37-52bd294ff05d" providerId="ADAL" clId="{0EAAE5C6-83C8-4B94-B5AC-03B8CCD620CF}" dt="2026-07-31T20:41:50.560" v="1814" actId="700"/>
          <ac:spMkLst>
            <pc:docMk/>
            <pc:sldMk cId="0" sldId="270"/>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72"/>
        </pc:sldMkLst>
        <pc:spChg chg="mod ord">
          <ac:chgData name="Colodner, Stephen" userId="0c16aff5-573b-488c-8c37-52bd294ff05d" providerId="ADAL" clId="{0EAAE5C6-83C8-4B94-B5AC-03B8CCD620CF}" dt="2026-07-31T20:41:50.560" v="1814" actId="700"/>
          <ac:spMkLst>
            <pc:docMk/>
            <pc:sldMk cId="0" sldId="272"/>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73"/>
        </pc:sldMkLst>
        <pc:spChg chg="mod ord">
          <ac:chgData name="Colodner, Stephen" userId="0c16aff5-573b-488c-8c37-52bd294ff05d" providerId="ADAL" clId="{0EAAE5C6-83C8-4B94-B5AC-03B8CCD620CF}" dt="2026-07-31T20:41:50.560" v="1814" actId="700"/>
          <ac:spMkLst>
            <pc:docMk/>
            <pc:sldMk cId="0" sldId="273"/>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74"/>
        </pc:sldMkLst>
        <pc:spChg chg="mod ord">
          <ac:chgData name="Colodner, Stephen" userId="0c16aff5-573b-488c-8c37-52bd294ff05d" providerId="ADAL" clId="{0EAAE5C6-83C8-4B94-B5AC-03B8CCD620CF}" dt="2026-07-31T20:41:50.560" v="1814" actId="700"/>
          <ac:spMkLst>
            <pc:docMk/>
            <pc:sldMk cId="0" sldId="274"/>
            <ac:spMk id="2" creationId="{00000000-0000-0000-0000-000000000000}"/>
          </ac:spMkLst>
        </pc:spChg>
      </pc:sldChg>
      <pc:sldChg chg="modSp mod modClrScheme chgLayout">
        <pc:chgData name="Colodner, Stephen" userId="0c16aff5-573b-488c-8c37-52bd294ff05d" providerId="ADAL" clId="{0EAAE5C6-83C8-4B94-B5AC-03B8CCD620CF}" dt="2026-07-31T20:44:21.875" v="1847" actId="700"/>
        <pc:sldMkLst>
          <pc:docMk/>
          <pc:sldMk cId="0" sldId="276"/>
        </pc:sldMkLst>
        <pc:spChg chg="mod ord">
          <ac:chgData name="Colodner, Stephen" userId="0c16aff5-573b-488c-8c37-52bd294ff05d" providerId="ADAL" clId="{0EAAE5C6-83C8-4B94-B5AC-03B8CCD620CF}" dt="2026-07-31T20:44:21.875" v="1847" actId="700"/>
          <ac:spMkLst>
            <pc:docMk/>
            <pc:sldMk cId="0" sldId="276"/>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77"/>
        </pc:sldMkLst>
        <pc:spChg chg="mod ord">
          <ac:chgData name="Colodner, Stephen" userId="0c16aff5-573b-488c-8c37-52bd294ff05d" providerId="ADAL" clId="{0EAAE5C6-83C8-4B94-B5AC-03B8CCD620CF}" dt="2026-07-31T20:41:50.560" v="1814" actId="700"/>
          <ac:spMkLst>
            <pc:docMk/>
            <pc:sldMk cId="0" sldId="277"/>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78"/>
        </pc:sldMkLst>
        <pc:spChg chg="mod ord">
          <ac:chgData name="Colodner, Stephen" userId="0c16aff5-573b-488c-8c37-52bd294ff05d" providerId="ADAL" clId="{0EAAE5C6-83C8-4B94-B5AC-03B8CCD620CF}" dt="2026-07-31T20:41:50.560" v="1814" actId="700"/>
          <ac:spMkLst>
            <pc:docMk/>
            <pc:sldMk cId="0" sldId="278"/>
            <ac:spMk id="2" creationId="{00000000-0000-0000-0000-000000000000}"/>
          </ac:spMkLst>
        </pc:spChg>
      </pc:sldChg>
      <pc:sldChg chg="addSp modSp mod chgLayout">
        <pc:chgData name="Colodner, Stephen" userId="0c16aff5-573b-488c-8c37-52bd294ff05d" providerId="ADAL" clId="{0EAAE5C6-83C8-4B94-B5AC-03B8CCD620CF}" dt="2026-07-31T20:41:50.560" v="1814" actId="700"/>
        <pc:sldMkLst>
          <pc:docMk/>
          <pc:sldMk cId="0" sldId="281"/>
        </pc:sldMkLst>
        <pc:spChg chg="mod ord">
          <ac:chgData name="Colodner, Stephen" userId="0c16aff5-573b-488c-8c37-52bd294ff05d" providerId="ADAL" clId="{0EAAE5C6-83C8-4B94-B5AC-03B8CCD620CF}" dt="2026-07-31T20:41:50.560" v="1814" actId="700"/>
          <ac:spMkLst>
            <pc:docMk/>
            <pc:sldMk cId="0" sldId="281"/>
            <ac:spMk id="2" creationId="{00000000-0000-0000-0000-000000000000}"/>
          </ac:spMkLst>
        </pc:spChg>
        <pc:picChg chg="add mod">
          <ac:chgData name="Colodner, Stephen" userId="0c16aff5-573b-488c-8c37-52bd294ff05d" providerId="ADAL" clId="{0EAAE5C6-83C8-4B94-B5AC-03B8CCD620CF}" dt="2026-07-31T18:16:36.188" v="174" actId="1076"/>
          <ac:picMkLst>
            <pc:docMk/>
            <pc:sldMk cId="0" sldId="281"/>
            <ac:picMk id="5" creationId="{6E0A1858-DC6F-9D34-F635-A42C902D0D28}"/>
          </ac:picMkLst>
        </pc:picChg>
      </pc:sldChg>
      <pc:sldChg chg="modSp mod chgLayout">
        <pc:chgData name="Colodner, Stephen" userId="0c16aff5-573b-488c-8c37-52bd294ff05d" providerId="ADAL" clId="{0EAAE5C6-83C8-4B94-B5AC-03B8CCD620CF}" dt="2026-07-31T20:41:50.560" v="1814" actId="700"/>
        <pc:sldMkLst>
          <pc:docMk/>
          <pc:sldMk cId="0" sldId="282"/>
        </pc:sldMkLst>
        <pc:spChg chg="mod ord">
          <ac:chgData name="Colodner, Stephen" userId="0c16aff5-573b-488c-8c37-52bd294ff05d" providerId="ADAL" clId="{0EAAE5C6-83C8-4B94-B5AC-03B8CCD620CF}" dt="2026-07-31T20:41:50.560" v="1814" actId="700"/>
          <ac:spMkLst>
            <pc:docMk/>
            <pc:sldMk cId="0" sldId="282"/>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83"/>
        </pc:sldMkLst>
        <pc:spChg chg="mod ord">
          <ac:chgData name="Colodner, Stephen" userId="0c16aff5-573b-488c-8c37-52bd294ff05d" providerId="ADAL" clId="{0EAAE5C6-83C8-4B94-B5AC-03B8CCD620CF}" dt="2026-07-31T20:41:50.560" v="1814" actId="700"/>
          <ac:spMkLst>
            <pc:docMk/>
            <pc:sldMk cId="0" sldId="283"/>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84"/>
        </pc:sldMkLst>
        <pc:spChg chg="mod ord">
          <ac:chgData name="Colodner, Stephen" userId="0c16aff5-573b-488c-8c37-52bd294ff05d" providerId="ADAL" clId="{0EAAE5C6-83C8-4B94-B5AC-03B8CCD620CF}" dt="2026-07-31T20:41:50.560" v="1814" actId="700"/>
          <ac:spMkLst>
            <pc:docMk/>
            <pc:sldMk cId="0" sldId="284"/>
            <ac:spMk id="2" creationId="{00000000-0000-0000-0000-000000000000}"/>
          </ac:spMkLst>
        </pc:spChg>
      </pc:sldChg>
      <pc:sldChg chg="addSp delSp modSp mod chgLayout">
        <pc:chgData name="Colodner, Stephen" userId="0c16aff5-573b-488c-8c37-52bd294ff05d" providerId="ADAL" clId="{0EAAE5C6-83C8-4B94-B5AC-03B8CCD620CF}" dt="2026-07-31T20:41:50.560" v="1814" actId="700"/>
        <pc:sldMkLst>
          <pc:docMk/>
          <pc:sldMk cId="0" sldId="285"/>
        </pc:sldMkLst>
        <pc:spChg chg="mod ord">
          <ac:chgData name="Colodner, Stephen" userId="0c16aff5-573b-488c-8c37-52bd294ff05d" providerId="ADAL" clId="{0EAAE5C6-83C8-4B94-B5AC-03B8CCD620CF}" dt="2026-07-31T20:41:50.560" v="1814" actId="700"/>
          <ac:spMkLst>
            <pc:docMk/>
            <pc:sldMk cId="0" sldId="285"/>
            <ac:spMk id="2" creationId="{00000000-0000-0000-0000-000000000000}"/>
          </ac:spMkLst>
        </pc:spChg>
        <pc:spChg chg="mod">
          <ac:chgData name="Colodner, Stephen" userId="0c16aff5-573b-488c-8c37-52bd294ff05d" providerId="ADAL" clId="{0EAAE5C6-83C8-4B94-B5AC-03B8CCD620CF}" dt="2026-07-31T18:08:11.669" v="22" actId="164"/>
          <ac:spMkLst>
            <pc:docMk/>
            <pc:sldMk cId="0" sldId="285"/>
            <ac:spMk id="3" creationId="{00000000-0000-0000-0000-000000000000}"/>
          </ac:spMkLst>
        </pc:spChg>
        <pc:spChg chg="mod">
          <ac:chgData name="Colodner, Stephen" userId="0c16aff5-573b-488c-8c37-52bd294ff05d" providerId="ADAL" clId="{0EAAE5C6-83C8-4B94-B5AC-03B8CCD620CF}" dt="2026-07-31T18:08:11.669" v="22" actId="164"/>
          <ac:spMkLst>
            <pc:docMk/>
            <pc:sldMk cId="0" sldId="285"/>
            <ac:spMk id="4" creationId="{00000000-0000-0000-0000-000000000000}"/>
          </ac:spMkLst>
        </pc:spChg>
        <pc:spChg chg="mod">
          <ac:chgData name="Colodner, Stephen" userId="0c16aff5-573b-488c-8c37-52bd294ff05d" providerId="ADAL" clId="{0EAAE5C6-83C8-4B94-B5AC-03B8CCD620CF}" dt="2026-07-31T18:08:11.669" v="22" actId="164"/>
          <ac:spMkLst>
            <pc:docMk/>
            <pc:sldMk cId="0" sldId="285"/>
            <ac:spMk id="5" creationId="{00000000-0000-0000-0000-000000000000}"/>
          </ac:spMkLst>
        </pc:spChg>
        <pc:spChg chg="mod">
          <ac:chgData name="Colodner, Stephen" userId="0c16aff5-573b-488c-8c37-52bd294ff05d" providerId="ADAL" clId="{0EAAE5C6-83C8-4B94-B5AC-03B8CCD620CF}" dt="2026-07-31T18:08:11.669" v="22" actId="164"/>
          <ac:spMkLst>
            <pc:docMk/>
            <pc:sldMk cId="0" sldId="285"/>
            <ac:spMk id="6" creationId="{00000000-0000-0000-0000-000000000000}"/>
          </ac:spMkLst>
        </pc:spChg>
        <pc:spChg chg="mod">
          <ac:chgData name="Colodner, Stephen" userId="0c16aff5-573b-488c-8c37-52bd294ff05d" providerId="ADAL" clId="{0EAAE5C6-83C8-4B94-B5AC-03B8CCD620CF}" dt="2026-07-31T18:08:11.669" v="22" actId="164"/>
          <ac:spMkLst>
            <pc:docMk/>
            <pc:sldMk cId="0" sldId="285"/>
            <ac:spMk id="7" creationId="{00000000-0000-0000-0000-000000000000}"/>
          </ac:spMkLst>
        </pc:spChg>
        <pc:spChg chg="mod">
          <ac:chgData name="Colodner, Stephen" userId="0c16aff5-573b-488c-8c37-52bd294ff05d" providerId="ADAL" clId="{0EAAE5C6-83C8-4B94-B5AC-03B8CCD620CF}" dt="2026-07-31T18:08:11.669" v="22" actId="164"/>
          <ac:spMkLst>
            <pc:docMk/>
            <pc:sldMk cId="0" sldId="285"/>
            <ac:spMk id="8" creationId="{00000000-0000-0000-0000-000000000000}"/>
          </ac:spMkLst>
        </pc:spChg>
        <pc:spChg chg="mod">
          <ac:chgData name="Colodner, Stephen" userId="0c16aff5-573b-488c-8c37-52bd294ff05d" providerId="ADAL" clId="{0EAAE5C6-83C8-4B94-B5AC-03B8CCD620CF}" dt="2026-07-31T18:07:14.617" v="9" actId="403"/>
          <ac:spMkLst>
            <pc:docMk/>
            <pc:sldMk cId="0" sldId="285"/>
            <ac:spMk id="9" creationId="{00000000-0000-0000-0000-000000000000}"/>
          </ac:spMkLst>
        </pc:spChg>
        <pc:spChg chg="del">
          <ac:chgData name="Colodner, Stephen" userId="0c16aff5-573b-488c-8c37-52bd294ff05d" providerId="ADAL" clId="{0EAAE5C6-83C8-4B94-B5AC-03B8CCD620CF}" dt="2026-07-31T18:07:19.991" v="10" actId="21"/>
          <ac:spMkLst>
            <pc:docMk/>
            <pc:sldMk cId="0" sldId="285"/>
            <ac:spMk id="11" creationId="{00000000-0000-0000-0000-000000000000}"/>
          </ac:spMkLst>
        </pc:spChg>
        <pc:spChg chg="mod">
          <ac:chgData name="Colodner, Stephen" userId="0c16aff5-573b-488c-8c37-52bd294ff05d" providerId="ADAL" clId="{0EAAE5C6-83C8-4B94-B5AC-03B8CCD620CF}" dt="2026-07-31T18:07:12.946" v="8" actId="403"/>
          <ac:spMkLst>
            <pc:docMk/>
            <pc:sldMk cId="0" sldId="285"/>
            <ac:spMk id="13" creationId="{00000000-0000-0000-0000-000000000000}"/>
          </ac:spMkLst>
        </pc:spChg>
        <pc:spChg chg="del mod">
          <ac:chgData name="Colodner, Stephen" userId="0c16aff5-573b-488c-8c37-52bd294ff05d" providerId="ADAL" clId="{0EAAE5C6-83C8-4B94-B5AC-03B8CCD620CF}" dt="2026-07-31T18:07:19.991" v="10" actId="21"/>
          <ac:spMkLst>
            <pc:docMk/>
            <pc:sldMk cId="0" sldId="285"/>
            <ac:spMk id="14" creationId="{00000000-0000-0000-0000-000000000000}"/>
          </ac:spMkLst>
        </pc:spChg>
        <pc:spChg chg="mod">
          <ac:chgData name="Colodner, Stephen" userId="0c16aff5-573b-488c-8c37-52bd294ff05d" providerId="ADAL" clId="{0EAAE5C6-83C8-4B94-B5AC-03B8CCD620CF}" dt="2026-07-31T18:07:14.617" v="9" actId="403"/>
          <ac:spMkLst>
            <pc:docMk/>
            <pc:sldMk cId="0" sldId="285"/>
            <ac:spMk id="15" creationId="{00000000-0000-0000-0000-000000000000}"/>
          </ac:spMkLst>
        </pc:spChg>
        <pc:spChg chg="mod">
          <ac:chgData name="Colodner, Stephen" userId="0c16aff5-573b-488c-8c37-52bd294ff05d" providerId="ADAL" clId="{0EAAE5C6-83C8-4B94-B5AC-03B8CCD620CF}" dt="2026-07-31T18:07:14.617" v="9" actId="403"/>
          <ac:spMkLst>
            <pc:docMk/>
            <pc:sldMk cId="0" sldId="285"/>
            <ac:spMk id="16" creationId="{00000000-0000-0000-0000-000000000000}"/>
          </ac:spMkLst>
        </pc:spChg>
        <pc:spChg chg="del">
          <ac:chgData name="Colodner, Stephen" userId="0c16aff5-573b-488c-8c37-52bd294ff05d" providerId="ADAL" clId="{0EAAE5C6-83C8-4B94-B5AC-03B8CCD620CF}" dt="2026-07-31T18:07:19.991" v="10" actId="21"/>
          <ac:spMkLst>
            <pc:docMk/>
            <pc:sldMk cId="0" sldId="285"/>
            <ac:spMk id="17" creationId="{00000000-0000-0000-0000-000000000000}"/>
          </ac:spMkLst>
        </pc:spChg>
        <pc:spChg chg="del">
          <ac:chgData name="Colodner, Stephen" userId="0c16aff5-573b-488c-8c37-52bd294ff05d" providerId="ADAL" clId="{0EAAE5C6-83C8-4B94-B5AC-03B8CCD620CF}" dt="2026-07-31T18:07:19.991" v="10" actId="21"/>
          <ac:spMkLst>
            <pc:docMk/>
            <pc:sldMk cId="0" sldId="285"/>
            <ac:spMk id="18" creationId="{00000000-0000-0000-0000-000000000000}"/>
          </ac:spMkLst>
        </pc:spChg>
        <pc:spChg chg="del">
          <ac:chgData name="Colodner, Stephen" userId="0c16aff5-573b-488c-8c37-52bd294ff05d" providerId="ADAL" clId="{0EAAE5C6-83C8-4B94-B5AC-03B8CCD620CF}" dt="2026-07-31T18:07:19.991" v="10" actId="21"/>
          <ac:spMkLst>
            <pc:docMk/>
            <pc:sldMk cId="0" sldId="285"/>
            <ac:spMk id="20" creationId="{00000000-0000-0000-0000-000000000000}"/>
          </ac:spMkLst>
        </pc:spChg>
        <pc:spChg chg="mod">
          <ac:chgData name="Colodner, Stephen" userId="0c16aff5-573b-488c-8c37-52bd294ff05d" providerId="ADAL" clId="{0EAAE5C6-83C8-4B94-B5AC-03B8CCD620CF}" dt="2026-07-31T18:07:14.617" v="9" actId="403"/>
          <ac:spMkLst>
            <pc:docMk/>
            <pc:sldMk cId="0" sldId="285"/>
            <ac:spMk id="21" creationId="{00000000-0000-0000-0000-000000000000}"/>
          </ac:spMkLst>
        </pc:spChg>
        <pc:spChg chg="del mod">
          <ac:chgData name="Colodner, Stephen" userId="0c16aff5-573b-488c-8c37-52bd294ff05d" providerId="ADAL" clId="{0EAAE5C6-83C8-4B94-B5AC-03B8CCD620CF}" dt="2026-07-31T18:07:19.991" v="10" actId="21"/>
          <ac:spMkLst>
            <pc:docMk/>
            <pc:sldMk cId="0" sldId="285"/>
            <ac:spMk id="24" creationId="{00000000-0000-0000-0000-000000000000}"/>
          </ac:spMkLst>
        </pc:spChg>
        <pc:spChg chg="mod">
          <ac:chgData name="Colodner, Stephen" userId="0c16aff5-573b-488c-8c37-52bd294ff05d" providerId="ADAL" clId="{0EAAE5C6-83C8-4B94-B5AC-03B8CCD620CF}" dt="2026-07-31T18:07:12.946" v="8" actId="403"/>
          <ac:spMkLst>
            <pc:docMk/>
            <pc:sldMk cId="0" sldId="285"/>
            <ac:spMk id="27" creationId="{00000000-0000-0000-0000-000000000000}"/>
          </ac:spMkLst>
        </pc:spChg>
        <pc:spChg chg="mod">
          <ac:chgData name="Colodner, Stephen" userId="0c16aff5-573b-488c-8c37-52bd294ff05d" providerId="ADAL" clId="{0EAAE5C6-83C8-4B94-B5AC-03B8CCD620CF}" dt="2026-07-31T18:07:14.617" v="9" actId="403"/>
          <ac:spMkLst>
            <pc:docMk/>
            <pc:sldMk cId="0" sldId="285"/>
            <ac:spMk id="31" creationId="{00000000-0000-0000-0000-000000000000}"/>
          </ac:spMkLst>
        </pc:spChg>
        <pc:spChg chg="del mod">
          <ac:chgData name="Colodner, Stephen" userId="0c16aff5-573b-488c-8c37-52bd294ff05d" providerId="ADAL" clId="{0EAAE5C6-83C8-4B94-B5AC-03B8CCD620CF}" dt="2026-07-31T18:07:19.991" v="10" actId="21"/>
          <ac:spMkLst>
            <pc:docMk/>
            <pc:sldMk cId="0" sldId="285"/>
            <ac:spMk id="32" creationId="{00000000-0000-0000-0000-000000000000}"/>
          </ac:spMkLst>
        </pc:spChg>
        <pc:spChg chg="del">
          <ac:chgData name="Colodner, Stephen" userId="0c16aff5-573b-488c-8c37-52bd294ff05d" providerId="ADAL" clId="{0EAAE5C6-83C8-4B94-B5AC-03B8CCD620CF}" dt="2026-07-31T18:07:19.991" v="10" actId="21"/>
          <ac:spMkLst>
            <pc:docMk/>
            <pc:sldMk cId="0" sldId="285"/>
            <ac:spMk id="33" creationId="{00000000-0000-0000-0000-000000000000}"/>
          </ac:spMkLst>
        </pc:spChg>
        <pc:spChg chg="del">
          <ac:chgData name="Colodner, Stephen" userId="0c16aff5-573b-488c-8c37-52bd294ff05d" providerId="ADAL" clId="{0EAAE5C6-83C8-4B94-B5AC-03B8CCD620CF}" dt="2026-07-31T18:07:19.991" v="10" actId="21"/>
          <ac:spMkLst>
            <pc:docMk/>
            <pc:sldMk cId="0" sldId="285"/>
            <ac:spMk id="38" creationId="{00000000-0000-0000-0000-000000000000}"/>
          </ac:spMkLst>
        </pc:spChg>
        <pc:spChg chg="mod">
          <ac:chgData name="Colodner, Stephen" userId="0c16aff5-573b-488c-8c37-52bd294ff05d" providerId="ADAL" clId="{0EAAE5C6-83C8-4B94-B5AC-03B8CCD620CF}" dt="2026-07-31T18:07:14.617" v="9" actId="403"/>
          <ac:spMkLst>
            <pc:docMk/>
            <pc:sldMk cId="0" sldId="285"/>
            <ac:spMk id="40" creationId="{00000000-0000-0000-0000-000000000000}"/>
          </ac:spMkLst>
        </pc:spChg>
        <pc:spChg chg="mod">
          <ac:chgData name="Colodner, Stephen" userId="0c16aff5-573b-488c-8c37-52bd294ff05d" providerId="ADAL" clId="{0EAAE5C6-83C8-4B94-B5AC-03B8CCD620CF}" dt="2026-07-31T18:07:14.617" v="9" actId="403"/>
          <ac:spMkLst>
            <pc:docMk/>
            <pc:sldMk cId="0" sldId="285"/>
            <ac:spMk id="41" creationId="{00000000-0000-0000-0000-000000000000}"/>
          </ac:spMkLst>
        </pc:spChg>
        <pc:spChg chg="mod">
          <ac:chgData name="Colodner, Stephen" userId="0c16aff5-573b-488c-8c37-52bd294ff05d" providerId="ADAL" clId="{0EAAE5C6-83C8-4B94-B5AC-03B8CCD620CF}" dt="2026-07-31T18:07:14.617" v="9" actId="403"/>
          <ac:spMkLst>
            <pc:docMk/>
            <pc:sldMk cId="0" sldId="285"/>
            <ac:spMk id="42" creationId="{00000000-0000-0000-0000-000000000000}"/>
          </ac:spMkLst>
        </pc:spChg>
        <pc:spChg chg="mod">
          <ac:chgData name="Colodner, Stephen" userId="0c16aff5-573b-488c-8c37-52bd294ff05d" providerId="ADAL" clId="{0EAAE5C6-83C8-4B94-B5AC-03B8CCD620CF}" dt="2026-07-31T18:07:12.946" v="8" actId="403"/>
          <ac:spMkLst>
            <pc:docMk/>
            <pc:sldMk cId="0" sldId="285"/>
            <ac:spMk id="43" creationId="{00000000-0000-0000-0000-000000000000}"/>
          </ac:spMkLst>
        </pc:spChg>
        <pc:spChg chg="del">
          <ac:chgData name="Colodner, Stephen" userId="0c16aff5-573b-488c-8c37-52bd294ff05d" providerId="ADAL" clId="{0EAAE5C6-83C8-4B94-B5AC-03B8CCD620CF}" dt="2026-07-31T18:07:19.991" v="10" actId="21"/>
          <ac:spMkLst>
            <pc:docMk/>
            <pc:sldMk cId="0" sldId="285"/>
            <ac:spMk id="44" creationId="{00000000-0000-0000-0000-000000000000}"/>
          </ac:spMkLst>
        </pc:spChg>
        <pc:spChg chg="mod">
          <ac:chgData name="Colodner, Stephen" userId="0c16aff5-573b-488c-8c37-52bd294ff05d" providerId="ADAL" clId="{0EAAE5C6-83C8-4B94-B5AC-03B8CCD620CF}" dt="2026-07-31T18:09:24.243" v="171" actId="20577"/>
          <ac:spMkLst>
            <pc:docMk/>
            <pc:sldMk cId="0" sldId="285"/>
            <ac:spMk id="47" creationId="{00000000-0000-0000-0000-000000000000}"/>
          </ac:spMkLst>
        </pc:spChg>
        <pc:grpChg chg="add mod">
          <ac:chgData name="Colodner, Stephen" userId="0c16aff5-573b-488c-8c37-52bd294ff05d" providerId="ADAL" clId="{0EAAE5C6-83C8-4B94-B5AC-03B8CCD620CF}" dt="2026-07-31T18:08:24.916" v="59" actId="1036"/>
          <ac:grpSpMkLst>
            <pc:docMk/>
            <pc:sldMk cId="0" sldId="285"/>
            <ac:grpSpMk id="51" creationId="{9631E9A3-2098-4B6D-C1EA-77AC7A6F422B}"/>
          </ac:grpSpMkLst>
        </pc:grpChg>
        <pc:picChg chg="add mod">
          <ac:chgData name="Colodner, Stephen" userId="0c16aff5-573b-488c-8c37-52bd294ff05d" providerId="ADAL" clId="{0EAAE5C6-83C8-4B94-B5AC-03B8CCD620CF}" dt="2026-07-31T18:08:24.916" v="59" actId="1036"/>
          <ac:picMkLst>
            <pc:docMk/>
            <pc:sldMk cId="0" sldId="285"/>
            <ac:picMk id="50" creationId="{111A88F6-886E-70BF-C7A4-10D328E7044D}"/>
          </ac:picMkLst>
        </pc:picChg>
      </pc:sldChg>
      <pc:sldChg chg="modSp mod chgLayout">
        <pc:chgData name="Colodner, Stephen" userId="0c16aff5-573b-488c-8c37-52bd294ff05d" providerId="ADAL" clId="{0EAAE5C6-83C8-4B94-B5AC-03B8CCD620CF}" dt="2026-07-31T20:41:50.560" v="1814" actId="700"/>
        <pc:sldMkLst>
          <pc:docMk/>
          <pc:sldMk cId="0" sldId="286"/>
        </pc:sldMkLst>
        <pc:spChg chg="mod ord">
          <ac:chgData name="Colodner, Stephen" userId="0c16aff5-573b-488c-8c37-52bd294ff05d" providerId="ADAL" clId="{0EAAE5C6-83C8-4B94-B5AC-03B8CCD620CF}" dt="2026-07-31T20:41:50.560" v="1814" actId="700"/>
          <ac:spMkLst>
            <pc:docMk/>
            <pc:sldMk cId="0" sldId="286"/>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87"/>
        </pc:sldMkLst>
        <pc:spChg chg="mod ord">
          <ac:chgData name="Colodner, Stephen" userId="0c16aff5-573b-488c-8c37-52bd294ff05d" providerId="ADAL" clId="{0EAAE5C6-83C8-4B94-B5AC-03B8CCD620CF}" dt="2026-07-31T20:41:50.560" v="1814" actId="700"/>
          <ac:spMkLst>
            <pc:docMk/>
            <pc:sldMk cId="0" sldId="287"/>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88"/>
        </pc:sldMkLst>
        <pc:spChg chg="mod ord">
          <ac:chgData name="Colodner, Stephen" userId="0c16aff5-573b-488c-8c37-52bd294ff05d" providerId="ADAL" clId="{0EAAE5C6-83C8-4B94-B5AC-03B8CCD620CF}" dt="2026-07-31T20:41:50.560" v="1814" actId="700"/>
          <ac:spMkLst>
            <pc:docMk/>
            <pc:sldMk cId="0" sldId="288"/>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400876522" sldId="289"/>
        </pc:sldMkLst>
        <pc:spChg chg="mod ord">
          <ac:chgData name="Colodner, Stephen" userId="0c16aff5-573b-488c-8c37-52bd294ff05d" providerId="ADAL" clId="{0EAAE5C6-83C8-4B94-B5AC-03B8CCD620CF}" dt="2026-07-31T20:41:50.560" v="1814" actId="700"/>
          <ac:spMkLst>
            <pc:docMk/>
            <pc:sldMk cId="400876522" sldId="289"/>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90"/>
        </pc:sldMkLst>
        <pc:spChg chg="mod ord">
          <ac:chgData name="Colodner, Stephen" userId="0c16aff5-573b-488c-8c37-52bd294ff05d" providerId="ADAL" clId="{0EAAE5C6-83C8-4B94-B5AC-03B8CCD620CF}" dt="2026-07-31T20:41:50.560" v="1814" actId="700"/>
          <ac:spMkLst>
            <pc:docMk/>
            <pc:sldMk cId="0" sldId="290"/>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3846744293" sldId="291"/>
        </pc:sldMkLst>
        <pc:spChg chg="mod ord">
          <ac:chgData name="Colodner, Stephen" userId="0c16aff5-573b-488c-8c37-52bd294ff05d" providerId="ADAL" clId="{0EAAE5C6-83C8-4B94-B5AC-03B8CCD620CF}" dt="2026-07-31T20:41:50.560" v="1814" actId="700"/>
          <ac:spMkLst>
            <pc:docMk/>
            <pc:sldMk cId="3846744293" sldId="291"/>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92"/>
        </pc:sldMkLst>
        <pc:spChg chg="mod ord">
          <ac:chgData name="Colodner, Stephen" userId="0c16aff5-573b-488c-8c37-52bd294ff05d" providerId="ADAL" clId="{0EAAE5C6-83C8-4B94-B5AC-03B8CCD620CF}" dt="2026-07-31T20:41:50.560" v="1814" actId="700"/>
          <ac:spMkLst>
            <pc:docMk/>
            <pc:sldMk cId="0" sldId="292"/>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93"/>
        </pc:sldMkLst>
        <pc:spChg chg="mod ord">
          <ac:chgData name="Colodner, Stephen" userId="0c16aff5-573b-488c-8c37-52bd294ff05d" providerId="ADAL" clId="{0EAAE5C6-83C8-4B94-B5AC-03B8CCD620CF}" dt="2026-07-31T20:41:50.560" v="1814" actId="700"/>
          <ac:spMkLst>
            <pc:docMk/>
            <pc:sldMk cId="0" sldId="293"/>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94"/>
        </pc:sldMkLst>
        <pc:spChg chg="mod ord">
          <ac:chgData name="Colodner, Stephen" userId="0c16aff5-573b-488c-8c37-52bd294ff05d" providerId="ADAL" clId="{0EAAE5C6-83C8-4B94-B5AC-03B8CCD620CF}" dt="2026-07-31T20:41:50.560" v="1814" actId="700"/>
          <ac:spMkLst>
            <pc:docMk/>
            <pc:sldMk cId="0" sldId="294"/>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95"/>
        </pc:sldMkLst>
        <pc:spChg chg="mod ord">
          <ac:chgData name="Colodner, Stephen" userId="0c16aff5-573b-488c-8c37-52bd294ff05d" providerId="ADAL" clId="{0EAAE5C6-83C8-4B94-B5AC-03B8CCD620CF}" dt="2026-07-31T20:41:50.560" v="1814" actId="700"/>
          <ac:spMkLst>
            <pc:docMk/>
            <pc:sldMk cId="0" sldId="295"/>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96"/>
        </pc:sldMkLst>
        <pc:spChg chg="mod ord">
          <ac:chgData name="Colodner, Stephen" userId="0c16aff5-573b-488c-8c37-52bd294ff05d" providerId="ADAL" clId="{0EAAE5C6-83C8-4B94-B5AC-03B8CCD620CF}" dt="2026-07-31T20:41:50.560" v="1814" actId="700"/>
          <ac:spMkLst>
            <pc:docMk/>
            <pc:sldMk cId="0" sldId="296"/>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297"/>
        </pc:sldMkLst>
        <pc:spChg chg="mod ord">
          <ac:chgData name="Colodner, Stephen" userId="0c16aff5-573b-488c-8c37-52bd294ff05d" providerId="ADAL" clId="{0EAAE5C6-83C8-4B94-B5AC-03B8CCD620CF}" dt="2026-07-31T20:41:50.560" v="1814" actId="700"/>
          <ac:spMkLst>
            <pc:docMk/>
            <pc:sldMk cId="0" sldId="297"/>
            <ac:spMk id="2" creationId="{00000000-0000-0000-0000-000000000000}"/>
          </ac:spMkLst>
        </pc:spChg>
      </pc:sldChg>
      <pc:sldChg chg="addSp delSp modSp mod setBg chgLayout">
        <pc:chgData name="Colodner, Stephen" userId="0c16aff5-573b-488c-8c37-52bd294ff05d" providerId="ADAL" clId="{0EAAE5C6-83C8-4B94-B5AC-03B8CCD620CF}" dt="2026-07-31T20:41:50.560" v="1814" actId="700"/>
        <pc:sldMkLst>
          <pc:docMk/>
          <pc:sldMk cId="0" sldId="298"/>
        </pc:sldMkLst>
        <pc:spChg chg="mod ord">
          <ac:chgData name="Colodner, Stephen" userId="0c16aff5-573b-488c-8c37-52bd294ff05d" providerId="ADAL" clId="{0EAAE5C6-83C8-4B94-B5AC-03B8CCD620CF}" dt="2026-07-31T20:41:50.560" v="1814" actId="700"/>
          <ac:spMkLst>
            <pc:docMk/>
            <pc:sldMk cId="0" sldId="298"/>
            <ac:spMk id="2" creationId="{00000000-0000-0000-0000-000000000000}"/>
          </ac:spMkLst>
        </pc:spChg>
        <pc:spChg chg="mod">
          <ac:chgData name="Colodner, Stephen" userId="0c16aff5-573b-488c-8c37-52bd294ff05d" providerId="ADAL" clId="{0EAAE5C6-83C8-4B94-B5AC-03B8CCD620CF}" dt="2026-07-31T19:35:01.445" v="516" actId="14100"/>
          <ac:spMkLst>
            <pc:docMk/>
            <pc:sldMk cId="0" sldId="298"/>
            <ac:spMk id="3" creationId="{00000000-0000-0000-0000-000000000000}"/>
          </ac:spMkLst>
        </pc:spChg>
        <pc:spChg chg="mod">
          <ac:chgData name="Colodner, Stephen" userId="0c16aff5-573b-488c-8c37-52bd294ff05d" providerId="ADAL" clId="{0EAAE5C6-83C8-4B94-B5AC-03B8CCD620CF}" dt="2026-07-31T19:35:01.445" v="516" actId="14100"/>
          <ac:spMkLst>
            <pc:docMk/>
            <pc:sldMk cId="0" sldId="298"/>
            <ac:spMk id="4" creationId="{00000000-0000-0000-0000-000000000000}"/>
          </ac:spMkLst>
        </pc:spChg>
        <pc:spChg chg="mod">
          <ac:chgData name="Colodner, Stephen" userId="0c16aff5-573b-488c-8c37-52bd294ff05d" providerId="ADAL" clId="{0EAAE5C6-83C8-4B94-B5AC-03B8CCD620CF}" dt="2026-07-31T19:36:40.639" v="752" actId="1076"/>
          <ac:spMkLst>
            <pc:docMk/>
            <pc:sldMk cId="0" sldId="298"/>
            <ac:spMk id="7" creationId="{00000000-0000-0000-0000-000000000000}"/>
          </ac:spMkLst>
        </pc:spChg>
        <pc:spChg chg="mod">
          <ac:chgData name="Colodner, Stephen" userId="0c16aff5-573b-488c-8c37-52bd294ff05d" providerId="ADAL" clId="{0EAAE5C6-83C8-4B94-B5AC-03B8CCD620CF}" dt="2026-07-31T19:35:08.172" v="526" actId="1037"/>
          <ac:spMkLst>
            <pc:docMk/>
            <pc:sldMk cId="0" sldId="298"/>
            <ac:spMk id="8" creationId="{00000000-0000-0000-0000-000000000000}"/>
          </ac:spMkLst>
        </pc:spChg>
        <pc:spChg chg="mod">
          <ac:chgData name="Colodner, Stephen" userId="0c16aff5-573b-488c-8c37-52bd294ff05d" providerId="ADAL" clId="{0EAAE5C6-83C8-4B94-B5AC-03B8CCD620CF}" dt="2026-07-31T19:35:08.172" v="526" actId="1037"/>
          <ac:spMkLst>
            <pc:docMk/>
            <pc:sldMk cId="0" sldId="298"/>
            <ac:spMk id="9" creationId="{00000000-0000-0000-0000-000000000000}"/>
          </ac:spMkLst>
        </pc:spChg>
        <pc:spChg chg="mod">
          <ac:chgData name="Colodner, Stephen" userId="0c16aff5-573b-488c-8c37-52bd294ff05d" providerId="ADAL" clId="{0EAAE5C6-83C8-4B94-B5AC-03B8CCD620CF}" dt="2026-07-31T19:36:48.920" v="753" actId="1076"/>
          <ac:spMkLst>
            <pc:docMk/>
            <pc:sldMk cId="0" sldId="298"/>
            <ac:spMk id="12" creationId="{00000000-0000-0000-0000-000000000000}"/>
          </ac:spMkLst>
        </pc:spChg>
        <pc:spChg chg="mod">
          <ac:chgData name="Colodner, Stephen" userId="0c16aff5-573b-488c-8c37-52bd294ff05d" providerId="ADAL" clId="{0EAAE5C6-83C8-4B94-B5AC-03B8CCD620CF}" dt="2026-07-31T19:34:13.616" v="436" actId="1076"/>
          <ac:spMkLst>
            <pc:docMk/>
            <pc:sldMk cId="0" sldId="298"/>
            <ac:spMk id="13" creationId="{00000000-0000-0000-0000-000000000000}"/>
          </ac:spMkLst>
        </pc:spChg>
        <pc:spChg chg="add mod">
          <ac:chgData name="Colodner, Stephen" userId="0c16aff5-573b-488c-8c37-52bd294ff05d" providerId="ADAL" clId="{0EAAE5C6-83C8-4B94-B5AC-03B8CCD620CF}" dt="2026-07-31T19:35:52.787" v="655" actId="1038"/>
          <ac:spMkLst>
            <pc:docMk/>
            <pc:sldMk cId="0" sldId="298"/>
            <ac:spMk id="19" creationId="{93D8E9AA-86E1-2DA5-197E-AA7BF264ADF8}"/>
          </ac:spMkLst>
        </pc:spChg>
        <pc:spChg chg="add mod">
          <ac:chgData name="Colodner, Stephen" userId="0c16aff5-573b-488c-8c37-52bd294ff05d" providerId="ADAL" clId="{0EAAE5C6-83C8-4B94-B5AC-03B8CCD620CF}" dt="2026-07-31T19:35:52.787" v="655" actId="1038"/>
          <ac:spMkLst>
            <pc:docMk/>
            <pc:sldMk cId="0" sldId="298"/>
            <ac:spMk id="21" creationId="{79DD5BA1-6360-7380-3495-FCA4C0F83C37}"/>
          </ac:spMkLst>
        </pc:spChg>
        <pc:spChg chg="add del mod">
          <ac:chgData name="Colodner, Stephen" userId="0c16aff5-573b-488c-8c37-52bd294ff05d" providerId="ADAL" clId="{0EAAE5C6-83C8-4B94-B5AC-03B8CCD620CF}" dt="2026-07-31T19:36:01.662" v="660" actId="22"/>
          <ac:spMkLst>
            <pc:docMk/>
            <pc:sldMk cId="0" sldId="298"/>
            <ac:spMk id="23" creationId="{BF106363-8B78-86B4-7121-B5B08F0BF7BD}"/>
          </ac:spMkLst>
        </pc:spChg>
        <pc:spChg chg="add del mod">
          <ac:chgData name="Colodner, Stephen" userId="0c16aff5-573b-488c-8c37-52bd294ff05d" providerId="ADAL" clId="{0EAAE5C6-83C8-4B94-B5AC-03B8CCD620CF}" dt="2026-07-31T19:36:01.662" v="660" actId="22"/>
          <ac:spMkLst>
            <pc:docMk/>
            <pc:sldMk cId="0" sldId="298"/>
            <ac:spMk id="25" creationId="{57EE7277-A90A-3622-C326-019AB5C43CBE}"/>
          </ac:spMkLst>
        </pc:spChg>
        <pc:spChg chg="add mod">
          <ac:chgData name="Colodner, Stephen" userId="0c16aff5-573b-488c-8c37-52bd294ff05d" providerId="ADAL" clId="{0EAAE5C6-83C8-4B94-B5AC-03B8CCD620CF}" dt="2026-07-31T19:36:23.755" v="751" actId="1038"/>
          <ac:spMkLst>
            <pc:docMk/>
            <pc:sldMk cId="0" sldId="298"/>
            <ac:spMk id="27" creationId="{2DBD8BF1-C482-124F-A31F-3001495CF2BF}"/>
          </ac:spMkLst>
        </pc:spChg>
        <pc:spChg chg="add mod">
          <ac:chgData name="Colodner, Stephen" userId="0c16aff5-573b-488c-8c37-52bd294ff05d" providerId="ADAL" clId="{0EAAE5C6-83C8-4B94-B5AC-03B8CCD620CF}" dt="2026-07-31T19:36:23.755" v="751" actId="1038"/>
          <ac:spMkLst>
            <pc:docMk/>
            <pc:sldMk cId="0" sldId="298"/>
            <ac:spMk id="29" creationId="{71540E03-06A0-2A51-0AFD-1E95C38239DC}"/>
          </ac:spMkLst>
        </pc:spChg>
        <pc:spChg chg="add mod">
          <ac:chgData name="Colodner, Stephen" userId="0c16aff5-573b-488c-8c37-52bd294ff05d" providerId="ADAL" clId="{0EAAE5C6-83C8-4B94-B5AC-03B8CCD620CF}" dt="2026-07-31T19:40:06.423" v="977" actId="20577"/>
          <ac:spMkLst>
            <pc:docMk/>
            <pc:sldMk cId="0" sldId="298"/>
            <ac:spMk id="30" creationId="{CD23DFDC-F4F5-42E5-D7B1-F71A825740B2}"/>
          </ac:spMkLst>
        </pc:spChg>
        <pc:spChg chg="add mod">
          <ac:chgData name="Colodner, Stephen" userId="0c16aff5-573b-488c-8c37-52bd294ff05d" providerId="ADAL" clId="{0EAAE5C6-83C8-4B94-B5AC-03B8CCD620CF}" dt="2026-07-31T19:37:59.360" v="827" actId="207"/>
          <ac:spMkLst>
            <pc:docMk/>
            <pc:sldMk cId="0" sldId="298"/>
            <ac:spMk id="31" creationId="{E62AFA03-AFCD-243D-3865-EF9DDF7A348F}"/>
          </ac:spMkLst>
        </pc:spChg>
        <pc:spChg chg="add mod">
          <ac:chgData name="Colodner, Stephen" userId="0c16aff5-573b-488c-8c37-52bd294ff05d" providerId="ADAL" clId="{0EAAE5C6-83C8-4B94-B5AC-03B8CCD620CF}" dt="2026-07-31T19:38:21.848" v="830" actId="1076"/>
          <ac:spMkLst>
            <pc:docMk/>
            <pc:sldMk cId="0" sldId="298"/>
            <ac:spMk id="33" creationId="{EBA72643-2B5C-B42E-CD84-D99FE66C7256}"/>
          </ac:spMkLst>
        </pc:spChg>
        <pc:graphicFrameChg chg="add del mod">
          <ac:chgData name="Colodner, Stephen" userId="0c16aff5-573b-488c-8c37-52bd294ff05d" providerId="ADAL" clId="{0EAAE5C6-83C8-4B94-B5AC-03B8CCD620CF}" dt="2026-07-31T19:32:57.343" v="401" actId="478"/>
          <ac:graphicFrameMkLst>
            <pc:docMk/>
            <pc:sldMk cId="0" sldId="298"/>
            <ac:graphicFrameMk id="5" creationId="{EFE4C92B-B141-88E2-0764-7F6FA13ECFEC}"/>
          </ac:graphicFrameMkLst>
        </pc:graphicFrameChg>
        <pc:graphicFrameChg chg="add del mod">
          <ac:chgData name="Colodner, Stephen" userId="0c16aff5-573b-488c-8c37-52bd294ff05d" providerId="ADAL" clId="{0EAAE5C6-83C8-4B94-B5AC-03B8CCD620CF}" dt="2026-07-31T19:00:47.668" v="331" actId="478"/>
          <ac:graphicFrameMkLst>
            <pc:docMk/>
            <pc:sldMk cId="0" sldId="298"/>
            <ac:graphicFrameMk id="6" creationId="{EFE4C92B-B141-88E2-0764-7F6FA13ECFEC}"/>
          </ac:graphicFrameMkLst>
        </pc:graphicFrameChg>
        <pc:picChg chg="add del mod">
          <ac:chgData name="Colodner, Stephen" userId="0c16aff5-573b-488c-8c37-52bd294ff05d" providerId="ADAL" clId="{0EAAE5C6-83C8-4B94-B5AC-03B8CCD620CF}" dt="2026-07-31T19:33:27.246" v="430" actId="478"/>
          <ac:picMkLst>
            <pc:docMk/>
            <pc:sldMk cId="0" sldId="298"/>
            <ac:picMk id="11" creationId="{208BD09C-349A-0A66-A4C2-1DF2471F623B}"/>
          </ac:picMkLst>
        </pc:picChg>
        <pc:picChg chg="add mod">
          <ac:chgData name="Colodner, Stephen" userId="0c16aff5-573b-488c-8c37-52bd294ff05d" providerId="ADAL" clId="{0EAAE5C6-83C8-4B94-B5AC-03B8CCD620CF}" dt="2026-07-31T19:35:31.484" v="553" actId="1036"/>
          <ac:picMkLst>
            <pc:docMk/>
            <pc:sldMk cId="0" sldId="298"/>
            <ac:picMk id="15" creationId="{1F19BCC8-7E8F-FDA5-3A76-A654C2EEB82B}"/>
          </ac:picMkLst>
        </pc:picChg>
        <pc:picChg chg="add mod">
          <ac:chgData name="Colodner, Stephen" userId="0c16aff5-573b-488c-8c37-52bd294ff05d" providerId="ADAL" clId="{0EAAE5C6-83C8-4B94-B5AC-03B8CCD620CF}" dt="2026-07-31T19:35:31.484" v="553" actId="1036"/>
          <ac:picMkLst>
            <pc:docMk/>
            <pc:sldMk cId="0" sldId="298"/>
            <ac:picMk id="17" creationId="{0F07B876-94AB-AD89-A7CB-3BBD8784A5FE}"/>
          </ac:picMkLst>
        </pc:picChg>
        <pc:picChg chg="mod">
          <ac:chgData name="Colodner, Stephen" userId="0c16aff5-573b-488c-8c37-52bd294ff05d" providerId="ADAL" clId="{0EAAE5C6-83C8-4B94-B5AC-03B8CCD620CF}" dt="2026-07-31T19:39:01.619" v="849" actId="14100"/>
          <ac:picMkLst>
            <pc:docMk/>
            <pc:sldMk cId="0" sldId="298"/>
            <ac:picMk id="60" creationId="{00000000-0000-0000-0000-000000000000}"/>
          </ac:picMkLst>
        </pc:picChg>
        <pc:picChg chg="mod">
          <ac:chgData name="Colodner, Stephen" userId="0c16aff5-573b-488c-8c37-52bd294ff05d" providerId="ADAL" clId="{0EAAE5C6-83C8-4B94-B5AC-03B8CCD620CF}" dt="2026-07-31T19:39:01.619" v="849" actId="14100"/>
          <ac:picMkLst>
            <pc:docMk/>
            <pc:sldMk cId="0" sldId="298"/>
            <ac:picMk id="61" creationId="{00000000-0000-0000-0000-000000000000}"/>
          </ac:picMkLst>
        </pc:picChg>
      </pc:sldChg>
      <pc:sldChg chg="modSp mod chgLayout">
        <pc:chgData name="Colodner, Stephen" userId="0c16aff5-573b-488c-8c37-52bd294ff05d" providerId="ADAL" clId="{0EAAE5C6-83C8-4B94-B5AC-03B8CCD620CF}" dt="2026-07-31T20:41:50.560" v="1814" actId="700"/>
        <pc:sldMkLst>
          <pc:docMk/>
          <pc:sldMk cId="3319368375" sldId="299"/>
        </pc:sldMkLst>
        <pc:spChg chg="mod ord">
          <ac:chgData name="Colodner, Stephen" userId="0c16aff5-573b-488c-8c37-52bd294ff05d" providerId="ADAL" clId="{0EAAE5C6-83C8-4B94-B5AC-03B8CCD620CF}" dt="2026-07-31T20:41:50.560" v="1814" actId="700"/>
          <ac:spMkLst>
            <pc:docMk/>
            <pc:sldMk cId="3319368375" sldId="299"/>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0" sldId="300"/>
        </pc:sldMkLst>
        <pc:spChg chg="mod ord">
          <ac:chgData name="Colodner, Stephen" userId="0c16aff5-573b-488c-8c37-52bd294ff05d" providerId="ADAL" clId="{0EAAE5C6-83C8-4B94-B5AC-03B8CCD620CF}" dt="2026-07-31T20:41:50.560" v="1814" actId="700"/>
          <ac:spMkLst>
            <pc:docMk/>
            <pc:sldMk cId="0" sldId="300"/>
            <ac:spMk id="2" creationId="{00000000-0000-0000-0000-000000000000}"/>
          </ac:spMkLst>
        </pc:spChg>
      </pc:sldChg>
      <pc:sldChg chg="modSp mod chgLayout">
        <pc:chgData name="Colodner, Stephen" userId="0c16aff5-573b-488c-8c37-52bd294ff05d" providerId="ADAL" clId="{0EAAE5C6-83C8-4B94-B5AC-03B8CCD620CF}" dt="2026-07-31T20:41:50.560" v="1814" actId="700"/>
        <pc:sldMkLst>
          <pc:docMk/>
          <pc:sldMk cId="3583523625" sldId="302"/>
        </pc:sldMkLst>
        <pc:spChg chg="mod ord">
          <ac:chgData name="Colodner, Stephen" userId="0c16aff5-573b-488c-8c37-52bd294ff05d" providerId="ADAL" clId="{0EAAE5C6-83C8-4B94-B5AC-03B8CCD620CF}" dt="2026-07-31T20:41:50.560" v="1814" actId="700"/>
          <ac:spMkLst>
            <pc:docMk/>
            <pc:sldMk cId="3583523625" sldId="302"/>
            <ac:spMk id="2" creationId="{13C6C334-4063-00F3-6052-5D5FF5CB8337}"/>
          </ac:spMkLst>
        </pc:spChg>
        <pc:spChg chg="mod ord">
          <ac:chgData name="Colodner, Stephen" userId="0c16aff5-573b-488c-8c37-52bd294ff05d" providerId="ADAL" clId="{0EAAE5C6-83C8-4B94-B5AC-03B8CCD620CF}" dt="2026-07-31T20:41:50.560" v="1814" actId="700"/>
          <ac:spMkLst>
            <pc:docMk/>
            <pc:sldMk cId="3583523625" sldId="302"/>
            <ac:spMk id="3" creationId="{95E1C8DA-B2E3-CB7C-B0D9-C36B460928F0}"/>
          </ac:spMkLst>
        </pc:spChg>
        <pc:spChg chg="mod">
          <ac:chgData name="Colodner, Stephen" userId="0c16aff5-573b-488c-8c37-52bd294ff05d" providerId="ADAL" clId="{0EAAE5C6-83C8-4B94-B5AC-03B8CCD620CF}" dt="2026-07-31T20:04:14.004" v="1513" actId="20577"/>
          <ac:spMkLst>
            <pc:docMk/>
            <pc:sldMk cId="3583523625" sldId="302"/>
            <ac:spMk id="5" creationId="{85D200DC-8AA2-442E-CA47-0ACF395C1561}"/>
          </ac:spMkLst>
        </pc:spChg>
      </pc:sldChg>
      <pc:sldChg chg="modSp mod chgLayout">
        <pc:chgData name="Colodner, Stephen" userId="0c16aff5-573b-488c-8c37-52bd294ff05d" providerId="ADAL" clId="{0EAAE5C6-83C8-4B94-B5AC-03B8CCD620CF}" dt="2026-07-31T20:41:50.560" v="1814" actId="700"/>
        <pc:sldMkLst>
          <pc:docMk/>
          <pc:sldMk cId="1642646529" sldId="303"/>
        </pc:sldMkLst>
        <pc:spChg chg="mod ord">
          <ac:chgData name="Colodner, Stephen" userId="0c16aff5-573b-488c-8c37-52bd294ff05d" providerId="ADAL" clId="{0EAAE5C6-83C8-4B94-B5AC-03B8CCD620CF}" dt="2026-07-31T20:41:50.560" v="1814" actId="700"/>
          <ac:spMkLst>
            <pc:docMk/>
            <pc:sldMk cId="1642646529" sldId="303"/>
            <ac:spMk id="2" creationId="{DDC7E282-6823-DFF9-871B-ADA779F51FC5}"/>
          </ac:spMkLst>
        </pc:spChg>
        <pc:spChg chg="mod ord">
          <ac:chgData name="Colodner, Stephen" userId="0c16aff5-573b-488c-8c37-52bd294ff05d" providerId="ADAL" clId="{0EAAE5C6-83C8-4B94-B5AC-03B8CCD620CF}" dt="2026-07-31T20:41:50.560" v="1814" actId="700"/>
          <ac:spMkLst>
            <pc:docMk/>
            <pc:sldMk cId="1642646529" sldId="303"/>
            <ac:spMk id="3" creationId="{C43C2F36-8FFA-B5DA-7E9D-44FF98F5FA61}"/>
          </ac:spMkLst>
        </pc:spChg>
      </pc:sldChg>
      <pc:sldChg chg="modSp mod chgLayout">
        <pc:chgData name="Colodner, Stephen" userId="0c16aff5-573b-488c-8c37-52bd294ff05d" providerId="ADAL" clId="{0EAAE5C6-83C8-4B94-B5AC-03B8CCD620CF}" dt="2026-07-31T20:41:50.560" v="1814" actId="700"/>
        <pc:sldMkLst>
          <pc:docMk/>
          <pc:sldMk cId="2373990527" sldId="304"/>
        </pc:sldMkLst>
        <pc:spChg chg="mod ord">
          <ac:chgData name="Colodner, Stephen" userId="0c16aff5-573b-488c-8c37-52bd294ff05d" providerId="ADAL" clId="{0EAAE5C6-83C8-4B94-B5AC-03B8CCD620CF}" dt="2026-07-31T20:41:50.560" v="1814" actId="700"/>
          <ac:spMkLst>
            <pc:docMk/>
            <pc:sldMk cId="2373990527" sldId="304"/>
            <ac:spMk id="2" creationId="{0ED0A8B7-6C58-723C-87A8-724E5BA65AA3}"/>
          </ac:spMkLst>
        </pc:spChg>
        <pc:spChg chg="mod ord">
          <ac:chgData name="Colodner, Stephen" userId="0c16aff5-573b-488c-8c37-52bd294ff05d" providerId="ADAL" clId="{0EAAE5C6-83C8-4B94-B5AC-03B8CCD620CF}" dt="2026-07-31T20:41:50.560" v="1814" actId="700"/>
          <ac:spMkLst>
            <pc:docMk/>
            <pc:sldMk cId="2373990527" sldId="304"/>
            <ac:spMk id="3" creationId="{EF1ADF70-5BA8-50AF-4D05-F1FB9841AEE2}"/>
          </ac:spMkLst>
        </pc:spChg>
      </pc:sldChg>
      <pc:sldChg chg="modSp mod chgLayout">
        <pc:chgData name="Colodner, Stephen" userId="0c16aff5-573b-488c-8c37-52bd294ff05d" providerId="ADAL" clId="{0EAAE5C6-83C8-4B94-B5AC-03B8CCD620CF}" dt="2026-07-31T20:41:50.560" v="1814" actId="700"/>
        <pc:sldMkLst>
          <pc:docMk/>
          <pc:sldMk cId="3138069876" sldId="305"/>
        </pc:sldMkLst>
        <pc:spChg chg="mod ord">
          <ac:chgData name="Colodner, Stephen" userId="0c16aff5-573b-488c-8c37-52bd294ff05d" providerId="ADAL" clId="{0EAAE5C6-83C8-4B94-B5AC-03B8CCD620CF}" dt="2026-07-31T20:41:50.560" v="1814" actId="700"/>
          <ac:spMkLst>
            <pc:docMk/>
            <pc:sldMk cId="3138069876" sldId="305"/>
            <ac:spMk id="2" creationId="{197CCAFB-04C9-F1AF-D914-4986F1DB28D7}"/>
          </ac:spMkLst>
        </pc:spChg>
        <pc:spChg chg="mod ord">
          <ac:chgData name="Colodner, Stephen" userId="0c16aff5-573b-488c-8c37-52bd294ff05d" providerId="ADAL" clId="{0EAAE5C6-83C8-4B94-B5AC-03B8CCD620CF}" dt="2026-07-31T20:41:50.560" v="1814" actId="700"/>
          <ac:spMkLst>
            <pc:docMk/>
            <pc:sldMk cId="3138069876" sldId="305"/>
            <ac:spMk id="3" creationId="{F7461503-CDC5-C6A0-D08F-120F976EC609}"/>
          </ac:spMkLst>
        </pc:spChg>
      </pc:sldChg>
      <pc:sldChg chg="modSp mod chgLayout">
        <pc:chgData name="Colodner, Stephen" userId="0c16aff5-573b-488c-8c37-52bd294ff05d" providerId="ADAL" clId="{0EAAE5C6-83C8-4B94-B5AC-03B8CCD620CF}" dt="2026-07-31T20:41:50.560" v="1814" actId="700"/>
        <pc:sldMkLst>
          <pc:docMk/>
          <pc:sldMk cId="3370626479" sldId="306"/>
        </pc:sldMkLst>
        <pc:spChg chg="mod ord">
          <ac:chgData name="Colodner, Stephen" userId="0c16aff5-573b-488c-8c37-52bd294ff05d" providerId="ADAL" clId="{0EAAE5C6-83C8-4B94-B5AC-03B8CCD620CF}" dt="2026-07-31T20:41:50.560" v="1814" actId="700"/>
          <ac:spMkLst>
            <pc:docMk/>
            <pc:sldMk cId="3370626479" sldId="306"/>
            <ac:spMk id="2" creationId="{095AD2BE-C572-39F7-43A9-C2AA19A09F57}"/>
          </ac:spMkLst>
        </pc:spChg>
        <pc:spChg chg="mod ord">
          <ac:chgData name="Colodner, Stephen" userId="0c16aff5-573b-488c-8c37-52bd294ff05d" providerId="ADAL" clId="{0EAAE5C6-83C8-4B94-B5AC-03B8CCD620CF}" dt="2026-07-31T20:41:50.560" v="1814" actId="700"/>
          <ac:spMkLst>
            <pc:docMk/>
            <pc:sldMk cId="3370626479" sldId="306"/>
            <ac:spMk id="3" creationId="{F44170A5-BCA6-5816-68CB-D916E82BE640}"/>
          </ac:spMkLst>
        </pc:spChg>
        <pc:spChg chg="mod">
          <ac:chgData name="Colodner, Stephen" userId="0c16aff5-573b-488c-8c37-52bd294ff05d" providerId="ADAL" clId="{0EAAE5C6-83C8-4B94-B5AC-03B8CCD620CF}" dt="2026-07-31T19:56:10.930" v="980" actId="404"/>
          <ac:spMkLst>
            <pc:docMk/>
            <pc:sldMk cId="3370626479" sldId="306"/>
            <ac:spMk id="4" creationId="{44ECB4B7-4313-254A-1274-FE544B8E8681}"/>
          </ac:spMkLst>
        </pc:spChg>
      </pc:sldChg>
      <pc:sldChg chg="addSp delSp modSp mod chgLayout">
        <pc:chgData name="Colodner, Stephen" userId="0c16aff5-573b-488c-8c37-52bd294ff05d" providerId="ADAL" clId="{0EAAE5C6-83C8-4B94-B5AC-03B8CCD620CF}" dt="2026-07-31T20:41:50.560" v="1814" actId="700"/>
        <pc:sldMkLst>
          <pc:docMk/>
          <pc:sldMk cId="33007826" sldId="307"/>
        </pc:sldMkLst>
        <pc:spChg chg="mod ord">
          <ac:chgData name="Colodner, Stephen" userId="0c16aff5-573b-488c-8c37-52bd294ff05d" providerId="ADAL" clId="{0EAAE5C6-83C8-4B94-B5AC-03B8CCD620CF}" dt="2026-07-31T20:41:50.560" v="1814" actId="700"/>
          <ac:spMkLst>
            <pc:docMk/>
            <pc:sldMk cId="33007826" sldId="307"/>
            <ac:spMk id="2" creationId="{7F499A4A-1484-A3D5-1D26-2782720D1651}"/>
          </ac:spMkLst>
        </pc:spChg>
        <pc:spChg chg="mod ord">
          <ac:chgData name="Colodner, Stephen" userId="0c16aff5-573b-488c-8c37-52bd294ff05d" providerId="ADAL" clId="{0EAAE5C6-83C8-4B94-B5AC-03B8CCD620CF}" dt="2026-07-31T20:41:50.560" v="1814" actId="700"/>
          <ac:spMkLst>
            <pc:docMk/>
            <pc:sldMk cId="33007826" sldId="307"/>
            <ac:spMk id="3" creationId="{272227C2-7F46-4B40-563A-4C8A5F07585F}"/>
          </ac:spMkLst>
        </pc:spChg>
        <pc:spChg chg="mod">
          <ac:chgData name="Colodner, Stephen" userId="0c16aff5-573b-488c-8c37-52bd294ff05d" providerId="ADAL" clId="{0EAAE5C6-83C8-4B94-B5AC-03B8CCD620CF}" dt="2026-07-31T20:35:37.591" v="1776" actId="1076"/>
          <ac:spMkLst>
            <pc:docMk/>
            <pc:sldMk cId="33007826" sldId="307"/>
            <ac:spMk id="4" creationId="{245540A1-E93D-38CF-8C71-275A23EEE8FC}"/>
          </ac:spMkLst>
        </pc:spChg>
        <pc:spChg chg="add del">
          <ac:chgData name="Colodner, Stephen" userId="0c16aff5-573b-488c-8c37-52bd294ff05d" providerId="ADAL" clId="{0EAAE5C6-83C8-4B94-B5AC-03B8CCD620CF}" dt="2026-07-31T20:34:46.889" v="1772" actId="22"/>
          <ac:spMkLst>
            <pc:docMk/>
            <pc:sldMk cId="33007826" sldId="307"/>
            <ac:spMk id="15" creationId="{B71CB70B-E0BC-DBB3-7631-1E4B27410CAC}"/>
          </ac:spMkLst>
        </pc:spChg>
        <pc:graphicFrameChg chg="add del mod">
          <ac:chgData name="Colodner, Stephen" userId="0c16aff5-573b-488c-8c37-52bd294ff05d" providerId="ADAL" clId="{0EAAE5C6-83C8-4B94-B5AC-03B8CCD620CF}" dt="2026-07-31T20:19:13.183" v="1550" actId="478"/>
          <ac:graphicFrameMkLst>
            <pc:docMk/>
            <pc:sldMk cId="33007826" sldId="307"/>
            <ac:graphicFrameMk id="5" creationId="{E1437634-E751-3040-8BD0-772EC8B1921E}"/>
          </ac:graphicFrameMkLst>
        </pc:graphicFrameChg>
        <pc:graphicFrameChg chg="add del mod">
          <ac:chgData name="Colodner, Stephen" userId="0c16aff5-573b-488c-8c37-52bd294ff05d" providerId="ADAL" clId="{0EAAE5C6-83C8-4B94-B5AC-03B8CCD620CF}" dt="2026-07-31T20:19:11.590" v="1549" actId="478"/>
          <ac:graphicFrameMkLst>
            <pc:docMk/>
            <pc:sldMk cId="33007826" sldId="307"/>
            <ac:graphicFrameMk id="6" creationId="{8C4F9C98-2520-9441-C6F6-65165B6D9310}"/>
          </ac:graphicFrameMkLst>
        </pc:graphicFrameChg>
        <pc:graphicFrameChg chg="add del mod">
          <ac:chgData name="Colodner, Stephen" userId="0c16aff5-573b-488c-8c37-52bd294ff05d" providerId="ADAL" clId="{0EAAE5C6-83C8-4B94-B5AC-03B8CCD620CF}" dt="2026-07-31T20:19:10.503" v="1548" actId="478"/>
          <ac:graphicFrameMkLst>
            <pc:docMk/>
            <pc:sldMk cId="33007826" sldId="307"/>
            <ac:graphicFrameMk id="7" creationId="{55F1FEFD-0CF0-D72C-4D52-5362CC61DB67}"/>
          </ac:graphicFrameMkLst>
        </pc:graphicFrameChg>
        <pc:picChg chg="add mod">
          <ac:chgData name="Colodner, Stephen" userId="0c16aff5-573b-488c-8c37-52bd294ff05d" providerId="ADAL" clId="{0EAAE5C6-83C8-4B94-B5AC-03B8CCD620CF}" dt="2026-07-31T20:35:42.400" v="1798" actId="1035"/>
          <ac:picMkLst>
            <pc:docMk/>
            <pc:sldMk cId="33007826" sldId="307"/>
            <ac:picMk id="9" creationId="{C689218E-8070-B06B-9F8B-114A1B25FE90}"/>
          </ac:picMkLst>
        </pc:picChg>
        <pc:picChg chg="add mod">
          <ac:chgData name="Colodner, Stephen" userId="0c16aff5-573b-488c-8c37-52bd294ff05d" providerId="ADAL" clId="{0EAAE5C6-83C8-4B94-B5AC-03B8CCD620CF}" dt="2026-07-31T20:35:42.400" v="1798" actId="1035"/>
          <ac:picMkLst>
            <pc:docMk/>
            <pc:sldMk cId="33007826" sldId="307"/>
            <ac:picMk id="11" creationId="{A571A1C7-7712-7693-FF1F-03FE4CBF76F3}"/>
          </ac:picMkLst>
        </pc:picChg>
        <pc:picChg chg="add mod">
          <ac:chgData name="Colodner, Stephen" userId="0c16aff5-573b-488c-8c37-52bd294ff05d" providerId="ADAL" clId="{0EAAE5C6-83C8-4B94-B5AC-03B8CCD620CF}" dt="2026-07-31T20:35:42.400" v="1798" actId="1035"/>
          <ac:picMkLst>
            <pc:docMk/>
            <pc:sldMk cId="33007826" sldId="307"/>
            <ac:picMk id="13" creationId="{36FA8D48-6CEA-DD91-EE1B-8F259FD53B6A}"/>
          </ac:picMkLst>
        </pc:picChg>
        <pc:picChg chg="add del mod">
          <ac:chgData name="Colodner, Stephen" userId="0c16aff5-573b-488c-8c37-52bd294ff05d" providerId="ADAL" clId="{0EAAE5C6-83C8-4B94-B5AC-03B8CCD620CF}" dt="2026-07-31T20:36:44.277" v="1800" actId="478"/>
          <ac:picMkLst>
            <pc:docMk/>
            <pc:sldMk cId="33007826" sldId="307"/>
            <ac:picMk id="17" creationId="{8862F9C7-CFE1-3EF8-F404-C73C16624DF8}"/>
          </ac:picMkLst>
        </pc:picChg>
        <pc:picChg chg="add del mod">
          <ac:chgData name="Colodner, Stephen" userId="0c16aff5-573b-488c-8c37-52bd294ff05d" providerId="ADAL" clId="{0EAAE5C6-83C8-4B94-B5AC-03B8CCD620CF}" dt="2026-07-31T20:39:20.164" v="1803" actId="478"/>
          <ac:picMkLst>
            <pc:docMk/>
            <pc:sldMk cId="33007826" sldId="307"/>
            <ac:picMk id="19" creationId="{59B87BBC-6929-3D94-0F35-92D09A3C5654}"/>
          </ac:picMkLst>
        </pc:picChg>
        <pc:picChg chg="add mod">
          <ac:chgData name="Colodner, Stephen" userId="0c16aff5-573b-488c-8c37-52bd294ff05d" providerId="ADAL" clId="{0EAAE5C6-83C8-4B94-B5AC-03B8CCD620CF}" dt="2026-07-31T20:39:33.333" v="1807" actId="1076"/>
          <ac:picMkLst>
            <pc:docMk/>
            <pc:sldMk cId="33007826" sldId="307"/>
            <ac:picMk id="21" creationId="{59FD5C31-B368-097C-142F-01B60C0C75A2}"/>
          </ac:picMkLst>
        </pc:picChg>
      </pc:sldChg>
      <pc:sldChg chg="addSp delSp modSp mod modClrScheme chgLayout">
        <pc:chgData name="Colodner, Stephen" userId="0c16aff5-573b-488c-8c37-52bd294ff05d" providerId="ADAL" clId="{0EAAE5C6-83C8-4B94-B5AC-03B8CCD620CF}" dt="2026-07-31T20:41:50.560" v="1814" actId="700"/>
        <pc:sldMkLst>
          <pc:docMk/>
          <pc:sldMk cId="1132992731" sldId="308"/>
        </pc:sldMkLst>
        <pc:spChg chg="mod ord">
          <ac:chgData name="Colodner, Stephen" userId="0c16aff5-573b-488c-8c37-52bd294ff05d" providerId="ADAL" clId="{0EAAE5C6-83C8-4B94-B5AC-03B8CCD620CF}" dt="2026-07-31T20:41:50.560" v="1814" actId="700"/>
          <ac:spMkLst>
            <pc:docMk/>
            <pc:sldMk cId="1132992731" sldId="308"/>
            <ac:spMk id="2" creationId="{224A9642-7741-6860-C6C1-85A4EA2EF373}"/>
          </ac:spMkLst>
        </pc:spChg>
        <pc:spChg chg="add del mod ord">
          <ac:chgData name="Colodner, Stephen" userId="0c16aff5-573b-488c-8c37-52bd294ff05d" providerId="ADAL" clId="{0EAAE5C6-83C8-4B94-B5AC-03B8CCD620CF}" dt="2026-07-31T20:40:08.423" v="1809" actId="700"/>
          <ac:spMkLst>
            <pc:docMk/>
            <pc:sldMk cId="1132992731" sldId="308"/>
            <ac:spMk id="3" creationId="{698B6D78-BC77-F345-E10C-6570F300ABF7}"/>
          </ac:spMkLst>
        </pc:spChg>
        <pc:spChg chg="mod">
          <ac:chgData name="Colodner, Stephen" userId="0c16aff5-573b-488c-8c37-52bd294ff05d" providerId="ADAL" clId="{0EAAE5C6-83C8-4B94-B5AC-03B8CCD620CF}" dt="2026-07-31T20:28:37.102" v="1748" actId="20577"/>
          <ac:spMkLst>
            <pc:docMk/>
            <pc:sldMk cId="1132992731" sldId="308"/>
            <ac:spMk id="48" creationId="{43563A9D-1052-DAE1-FDC4-4A0885908196}"/>
          </ac:spMkLst>
        </pc:spChg>
      </pc:sldChg>
      <pc:sldChg chg="delSp new del mod">
        <pc:chgData name="Colodner, Stephen" userId="0c16aff5-573b-488c-8c37-52bd294ff05d" providerId="ADAL" clId="{0EAAE5C6-83C8-4B94-B5AC-03B8CCD620CF}" dt="2026-07-31T19:55:35.023" v="979" actId="2696"/>
        <pc:sldMkLst>
          <pc:docMk/>
          <pc:sldMk cId="2064247892" sldId="309"/>
        </pc:sldMkLst>
        <pc:spChg chg="del">
          <ac:chgData name="Colodner, Stephen" userId="0c16aff5-573b-488c-8c37-52bd294ff05d" providerId="ADAL" clId="{0EAAE5C6-83C8-4B94-B5AC-03B8CCD620CF}" dt="2026-07-31T19:55:28.819" v="978" actId="478"/>
          <ac:spMkLst>
            <pc:docMk/>
            <pc:sldMk cId="2064247892" sldId="309"/>
            <ac:spMk id="2" creationId="{CB85C9B0-2DD9-5E33-6695-FEDB0EDC3C39}"/>
          </ac:spMkLst>
        </pc:spChg>
      </pc:sldChg>
      <pc:sldMasterChg chg="modSldLayout">
        <pc:chgData name="Colodner, Stephen" userId="0c16aff5-573b-488c-8c37-52bd294ff05d" providerId="ADAL" clId="{0EAAE5C6-83C8-4B94-B5AC-03B8CCD620CF}" dt="2026-07-31T20:44:01.658" v="1846" actId="478"/>
        <pc:sldMasterMkLst>
          <pc:docMk/>
          <pc:sldMasterMk cId="102483885" sldId="2147483648"/>
        </pc:sldMasterMkLst>
        <pc:sldLayoutChg chg="modSp mod">
          <pc:chgData name="Colodner, Stephen" userId="0c16aff5-573b-488c-8c37-52bd294ff05d" providerId="ADAL" clId="{0EAAE5C6-83C8-4B94-B5AC-03B8CCD620CF}" dt="2026-07-31T20:42:27.717" v="1841" actId="20577"/>
          <pc:sldLayoutMkLst>
            <pc:docMk/>
            <pc:sldMasterMk cId="102483885" sldId="2147483648"/>
            <pc:sldLayoutMk cId="1548507762" sldId="2147483654"/>
          </pc:sldLayoutMkLst>
          <pc:spChg chg="mod">
            <ac:chgData name="Colodner, Stephen" userId="0c16aff5-573b-488c-8c37-52bd294ff05d" providerId="ADAL" clId="{0EAAE5C6-83C8-4B94-B5AC-03B8CCD620CF}" dt="2026-07-31T20:42:27.717" v="1841" actId="20577"/>
            <ac:spMkLst>
              <pc:docMk/>
              <pc:sldMasterMk cId="102483885" sldId="2147483648"/>
              <pc:sldLayoutMk cId="1548507762" sldId="2147483654"/>
              <ac:spMk id="3" creationId="{F793B0BF-1459-3BF2-19D3-FD3271783C26}"/>
            </ac:spMkLst>
          </pc:spChg>
          <pc:spChg chg="mod">
            <ac:chgData name="Colodner, Stephen" userId="0c16aff5-573b-488c-8c37-52bd294ff05d" providerId="ADAL" clId="{0EAAE5C6-83C8-4B94-B5AC-03B8CCD620CF}" dt="2026-07-31T20:42:17.564" v="1816" actId="1076"/>
            <ac:spMkLst>
              <pc:docMk/>
              <pc:sldMasterMk cId="102483885" sldId="2147483648"/>
              <pc:sldLayoutMk cId="1548507762" sldId="2147483654"/>
              <ac:spMk id="5" creationId="{439DCC2C-6B18-2C7F-59E2-874997AA90B4}"/>
            </ac:spMkLst>
          </pc:spChg>
        </pc:sldLayoutChg>
        <pc:sldLayoutChg chg="delSp modSp mod">
          <pc:chgData name="Colodner, Stephen" userId="0c16aff5-573b-488c-8c37-52bd294ff05d" providerId="ADAL" clId="{0EAAE5C6-83C8-4B94-B5AC-03B8CCD620CF}" dt="2026-07-31T20:41:00.110" v="1811" actId="1076"/>
          <pc:sldLayoutMkLst>
            <pc:docMk/>
            <pc:sldMasterMk cId="102483885" sldId="2147483648"/>
            <pc:sldLayoutMk cId="3513403" sldId="2147483655"/>
          </pc:sldLayoutMkLst>
          <pc:spChg chg="del">
            <ac:chgData name="Colodner, Stephen" userId="0c16aff5-573b-488c-8c37-52bd294ff05d" providerId="ADAL" clId="{0EAAE5C6-83C8-4B94-B5AC-03B8CCD620CF}" dt="2026-07-31T20:40:57.078" v="1810" actId="478"/>
            <ac:spMkLst>
              <pc:docMk/>
              <pc:sldMasterMk cId="102483885" sldId="2147483648"/>
              <pc:sldLayoutMk cId="3513403" sldId="2147483655"/>
              <ac:spMk id="3" creationId="{C9A1D714-575C-81C1-B1D1-8284DF6E8ECC}"/>
            </ac:spMkLst>
          </pc:spChg>
          <pc:spChg chg="mod">
            <ac:chgData name="Colodner, Stephen" userId="0c16aff5-573b-488c-8c37-52bd294ff05d" providerId="ADAL" clId="{0EAAE5C6-83C8-4B94-B5AC-03B8CCD620CF}" dt="2026-07-31T20:41:00.110" v="1811" actId="1076"/>
            <ac:spMkLst>
              <pc:docMk/>
              <pc:sldMasterMk cId="102483885" sldId="2147483648"/>
              <pc:sldLayoutMk cId="3513403" sldId="2147483655"/>
              <ac:spMk id="4" creationId="{5050A673-00B0-3A5A-ED73-67FDFC7508E7}"/>
            </ac:spMkLst>
          </pc:spChg>
        </pc:sldLayoutChg>
        <pc:sldLayoutChg chg="addSp delSp modSp mod">
          <pc:chgData name="Colodner, Stephen" userId="0c16aff5-573b-488c-8c37-52bd294ff05d" providerId="ADAL" clId="{0EAAE5C6-83C8-4B94-B5AC-03B8CCD620CF}" dt="2026-07-31T20:44:01.658" v="1846" actId="478"/>
          <pc:sldLayoutMkLst>
            <pc:docMk/>
            <pc:sldMasterMk cId="102483885" sldId="2147483648"/>
            <pc:sldLayoutMk cId="1373051296" sldId="2147483658"/>
          </pc:sldLayoutMkLst>
          <pc:spChg chg="del">
            <ac:chgData name="Colodner, Stephen" userId="0c16aff5-573b-488c-8c37-52bd294ff05d" providerId="ADAL" clId="{0EAAE5C6-83C8-4B94-B5AC-03B8CCD620CF}" dt="2026-07-31T20:44:01.658" v="1846" actId="478"/>
            <ac:spMkLst>
              <pc:docMk/>
              <pc:sldMasterMk cId="102483885" sldId="2147483648"/>
              <pc:sldLayoutMk cId="1373051296" sldId="2147483658"/>
              <ac:spMk id="2" creationId="{B0344C8B-8F39-C85A-6263-4E88FD48D70C}"/>
            </ac:spMkLst>
          </pc:spChg>
          <pc:spChg chg="mod">
            <ac:chgData name="Colodner, Stephen" userId="0c16aff5-573b-488c-8c37-52bd294ff05d" providerId="ADAL" clId="{0EAAE5C6-83C8-4B94-B5AC-03B8CCD620CF}" dt="2026-07-31T20:43:35.605" v="1844" actId="555"/>
            <ac:spMkLst>
              <pc:docMk/>
              <pc:sldMasterMk cId="102483885" sldId="2147483648"/>
              <pc:sldLayoutMk cId="1373051296" sldId="2147483658"/>
              <ac:spMk id="3" creationId="{2E06FC17-5E0C-D016-94AC-76002DAC1875}"/>
            </ac:spMkLst>
          </pc:spChg>
          <pc:spChg chg="add mod">
            <ac:chgData name="Colodner, Stephen" userId="0c16aff5-573b-488c-8c37-52bd294ff05d" providerId="ADAL" clId="{0EAAE5C6-83C8-4B94-B5AC-03B8CCD620CF}" dt="2026-07-31T20:43:53.564" v="1845" actId="208"/>
            <ac:spMkLst>
              <pc:docMk/>
              <pc:sldMasterMk cId="102483885" sldId="2147483648"/>
              <pc:sldLayoutMk cId="1373051296" sldId="2147483658"/>
              <ac:spMk id="4" creationId="{3B4441AB-EA90-75A4-7F69-FACD500A6928}"/>
            </ac:spMkLst>
          </pc:sp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0"/>
        <c:ser>
          <c:idx val="0"/>
          <c:order val="0"/>
          <c:tx>
            <c:strRef>
              <c:f>Sheet1!$B$1</c:f>
              <c:strCache>
                <c:ptCount val="1"/>
                <c:pt idx="0">
                  <c:v>resid</c:v>
                </c:pt>
              </c:strCache>
            </c:strRef>
          </c:tx>
          <c:spPr>
            <a:ln w="47625">
              <a:noFill/>
            </a:ln>
          </c:spPr>
          <c:marker>
            <c:symbol val="circle"/>
            <c:size val="4"/>
            <c:spPr>
              <a:solidFill>
                <a:srgbClr val="0D9488"/>
              </a:solidFill>
              <a:ln>
                <a:noFill/>
              </a:ln>
            </c:spPr>
          </c:marker>
          <c:xVal>
            <c:numRef>
              <c:f>Sheet1!$A$2:$A$237</c:f>
              <c:numCache>
                <c:formatCode>General</c:formatCode>
                <c:ptCount val="236"/>
                <c:pt idx="0">
                  <c:v>63.24</c:v>
                </c:pt>
                <c:pt idx="1">
                  <c:v>60.43</c:v>
                </c:pt>
                <c:pt idx="2">
                  <c:v>55.96</c:v>
                </c:pt>
                <c:pt idx="3">
                  <c:v>73.239999999999995</c:v>
                </c:pt>
                <c:pt idx="4">
                  <c:v>72.599999999999994</c:v>
                </c:pt>
                <c:pt idx="5">
                  <c:v>74.239999999999995</c:v>
                </c:pt>
                <c:pt idx="6">
                  <c:v>62.34</c:v>
                </c:pt>
                <c:pt idx="7">
                  <c:v>57.49</c:v>
                </c:pt>
                <c:pt idx="8">
                  <c:v>77.989999999999995</c:v>
                </c:pt>
                <c:pt idx="9">
                  <c:v>75.28</c:v>
                </c:pt>
                <c:pt idx="10">
                  <c:v>70.66</c:v>
                </c:pt>
                <c:pt idx="11">
                  <c:v>70.67</c:v>
                </c:pt>
                <c:pt idx="12">
                  <c:v>85.7</c:v>
                </c:pt>
                <c:pt idx="13">
                  <c:v>84.03</c:v>
                </c:pt>
                <c:pt idx="14">
                  <c:v>79.989999999999995</c:v>
                </c:pt>
                <c:pt idx="15">
                  <c:v>76.069999999999993</c:v>
                </c:pt>
                <c:pt idx="16">
                  <c:v>71.67</c:v>
                </c:pt>
                <c:pt idx="17">
                  <c:v>69.239999999999995</c:v>
                </c:pt>
                <c:pt idx="18">
                  <c:v>64.680000000000007</c:v>
                </c:pt>
                <c:pt idx="19">
                  <c:v>78.19</c:v>
                </c:pt>
                <c:pt idx="20">
                  <c:v>72.2</c:v>
                </c:pt>
                <c:pt idx="21">
                  <c:v>81.510000000000005</c:v>
                </c:pt>
                <c:pt idx="22">
                  <c:v>76.48</c:v>
                </c:pt>
                <c:pt idx="23">
                  <c:v>81.8</c:v>
                </c:pt>
                <c:pt idx="24">
                  <c:v>71.239999999999995</c:v>
                </c:pt>
                <c:pt idx="25">
                  <c:v>72.94</c:v>
                </c:pt>
                <c:pt idx="26">
                  <c:v>61.77</c:v>
                </c:pt>
                <c:pt idx="27">
                  <c:v>59.71</c:v>
                </c:pt>
                <c:pt idx="28">
                  <c:v>60.28</c:v>
                </c:pt>
                <c:pt idx="29">
                  <c:v>60.86</c:v>
                </c:pt>
                <c:pt idx="30">
                  <c:v>72.41</c:v>
                </c:pt>
                <c:pt idx="31">
                  <c:v>68.239999999999995</c:v>
                </c:pt>
                <c:pt idx="32">
                  <c:v>57.08</c:v>
                </c:pt>
                <c:pt idx="33">
                  <c:v>75.040000000000006</c:v>
                </c:pt>
                <c:pt idx="34">
                  <c:v>72.72</c:v>
                </c:pt>
                <c:pt idx="35">
                  <c:v>72.099999999999994</c:v>
                </c:pt>
                <c:pt idx="36">
                  <c:v>73.59</c:v>
                </c:pt>
                <c:pt idx="37">
                  <c:v>74.61</c:v>
                </c:pt>
                <c:pt idx="38">
                  <c:v>58.94</c:v>
                </c:pt>
                <c:pt idx="39">
                  <c:v>61.47</c:v>
                </c:pt>
                <c:pt idx="40">
                  <c:v>52.83</c:v>
                </c:pt>
                <c:pt idx="41">
                  <c:v>70.3</c:v>
                </c:pt>
                <c:pt idx="42">
                  <c:v>67.45</c:v>
                </c:pt>
                <c:pt idx="43">
                  <c:v>67.97</c:v>
                </c:pt>
                <c:pt idx="44">
                  <c:v>57.21</c:v>
                </c:pt>
                <c:pt idx="45">
                  <c:v>83.69</c:v>
                </c:pt>
                <c:pt idx="46">
                  <c:v>81.99</c:v>
                </c:pt>
                <c:pt idx="47">
                  <c:v>51.83</c:v>
                </c:pt>
                <c:pt idx="48">
                  <c:v>59.76</c:v>
                </c:pt>
                <c:pt idx="49">
                  <c:v>77.06</c:v>
                </c:pt>
                <c:pt idx="50">
                  <c:v>72.12</c:v>
                </c:pt>
                <c:pt idx="51">
                  <c:v>70.709999999999994</c:v>
                </c:pt>
                <c:pt idx="52">
                  <c:v>73.680000000000007</c:v>
                </c:pt>
                <c:pt idx="53">
                  <c:v>68.959999999999994</c:v>
                </c:pt>
                <c:pt idx="54">
                  <c:v>65.77</c:v>
                </c:pt>
                <c:pt idx="55">
                  <c:v>63.53</c:v>
                </c:pt>
                <c:pt idx="56">
                  <c:v>75.78</c:v>
                </c:pt>
                <c:pt idx="57">
                  <c:v>72.45</c:v>
                </c:pt>
                <c:pt idx="58">
                  <c:v>78.27</c:v>
                </c:pt>
                <c:pt idx="59">
                  <c:v>76.7</c:v>
                </c:pt>
                <c:pt idx="60">
                  <c:v>76.11</c:v>
                </c:pt>
                <c:pt idx="61">
                  <c:v>60.27</c:v>
                </c:pt>
                <c:pt idx="62">
                  <c:v>56.67</c:v>
                </c:pt>
                <c:pt idx="63">
                  <c:v>70.900000000000006</c:v>
                </c:pt>
                <c:pt idx="64">
                  <c:v>68.790000000000006</c:v>
                </c:pt>
                <c:pt idx="65">
                  <c:v>71.34</c:v>
                </c:pt>
                <c:pt idx="66">
                  <c:v>71.34</c:v>
                </c:pt>
                <c:pt idx="67">
                  <c:v>71.64</c:v>
                </c:pt>
                <c:pt idx="68">
                  <c:v>73.22</c:v>
                </c:pt>
                <c:pt idx="69">
                  <c:v>57.63</c:v>
                </c:pt>
                <c:pt idx="70">
                  <c:v>50.04</c:v>
                </c:pt>
                <c:pt idx="71">
                  <c:v>75.510000000000005</c:v>
                </c:pt>
                <c:pt idx="72">
                  <c:v>60.7</c:v>
                </c:pt>
                <c:pt idx="73">
                  <c:v>74.739999999999995</c:v>
                </c:pt>
                <c:pt idx="74">
                  <c:v>72.59</c:v>
                </c:pt>
                <c:pt idx="75">
                  <c:v>82.03</c:v>
                </c:pt>
                <c:pt idx="76">
                  <c:v>77.900000000000006</c:v>
                </c:pt>
                <c:pt idx="77">
                  <c:v>80.66</c:v>
                </c:pt>
                <c:pt idx="78">
                  <c:v>63.09</c:v>
                </c:pt>
                <c:pt idx="79">
                  <c:v>73.58</c:v>
                </c:pt>
                <c:pt idx="80">
                  <c:v>71.63</c:v>
                </c:pt>
                <c:pt idx="81">
                  <c:v>77.599999999999994</c:v>
                </c:pt>
                <c:pt idx="82">
                  <c:v>81.22</c:v>
                </c:pt>
                <c:pt idx="83">
                  <c:v>65.63</c:v>
                </c:pt>
                <c:pt idx="84">
                  <c:v>61.57</c:v>
                </c:pt>
                <c:pt idx="85">
                  <c:v>80.59</c:v>
                </c:pt>
                <c:pt idx="86">
                  <c:v>76.989999999999995</c:v>
                </c:pt>
                <c:pt idx="87">
                  <c:v>68.900000000000006</c:v>
                </c:pt>
                <c:pt idx="88">
                  <c:v>69.64</c:v>
                </c:pt>
                <c:pt idx="89">
                  <c:v>57.87</c:v>
                </c:pt>
                <c:pt idx="90">
                  <c:v>59.39</c:v>
                </c:pt>
                <c:pt idx="91">
                  <c:v>67.680000000000007</c:v>
                </c:pt>
                <c:pt idx="92">
                  <c:v>66.05</c:v>
                </c:pt>
                <c:pt idx="93">
                  <c:v>70.47</c:v>
                </c:pt>
                <c:pt idx="94">
                  <c:v>68.05</c:v>
                </c:pt>
                <c:pt idx="95">
                  <c:v>67.069999999999993</c:v>
                </c:pt>
                <c:pt idx="96">
                  <c:v>60.14</c:v>
                </c:pt>
                <c:pt idx="97">
                  <c:v>68.84</c:v>
                </c:pt>
                <c:pt idx="98">
                  <c:v>64.64</c:v>
                </c:pt>
                <c:pt idx="99">
                  <c:v>69.47</c:v>
                </c:pt>
                <c:pt idx="100">
                  <c:v>81.62</c:v>
                </c:pt>
                <c:pt idx="101">
                  <c:v>82.19</c:v>
                </c:pt>
                <c:pt idx="102">
                  <c:v>77.02</c:v>
                </c:pt>
                <c:pt idx="103">
                  <c:v>79.83</c:v>
                </c:pt>
                <c:pt idx="104">
                  <c:v>78.78</c:v>
                </c:pt>
                <c:pt idx="105">
                  <c:v>73</c:v>
                </c:pt>
                <c:pt idx="106">
                  <c:v>71.760000000000005</c:v>
                </c:pt>
                <c:pt idx="107">
                  <c:v>74.45</c:v>
                </c:pt>
                <c:pt idx="108">
                  <c:v>74.77</c:v>
                </c:pt>
                <c:pt idx="109">
                  <c:v>77.11</c:v>
                </c:pt>
                <c:pt idx="110">
                  <c:v>71.11</c:v>
                </c:pt>
                <c:pt idx="111">
                  <c:v>65.099999999999994</c:v>
                </c:pt>
                <c:pt idx="112">
                  <c:v>58.27</c:v>
                </c:pt>
                <c:pt idx="113">
                  <c:v>73.77</c:v>
                </c:pt>
                <c:pt idx="114">
                  <c:v>70.02</c:v>
                </c:pt>
                <c:pt idx="115">
                  <c:v>75.89</c:v>
                </c:pt>
                <c:pt idx="116">
                  <c:v>74.94</c:v>
                </c:pt>
                <c:pt idx="117">
                  <c:v>72.13</c:v>
                </c:pt>
                <c:pt idx="118">
                  <c:v>74.400000000000006</c:v>
                </c:pt>
                <c:pt idx="119">
                  <c:v>67.81</c:v>
                </c:pt>
                <c:pt idx="120">
                  <c:v>51.93</c:v>
                </c:pt>
                <c:pt idx="121">
                  <c:v>60.69</c:v>
                </c:pt>
                <c:pt idx="122">
                  <c:v>77.09</c:v>
                </c:pt>
                <c:pt idx="123">
                  <c:v>79.099999999999994</c:v>
                </c:pt>
                <c:pt idx="124">
                  <c:v>76.290000000000006</c:v>
                </c:pt>
                <c:pt idx="125">
                  <c:v>85.84</c:v>
                </c:pt>
                <c:pt idx="126">
                  <c:v>78.599999999999994</c:v>
                </c:pt>
                <c:pt idx="127">
                  <c:v>63.76</c:v>
                </c:pt>
                <c:pt idx="128">
                  <c:v>61.46</c:v>
                </c:pt>
                <c:pt idx="129">
                  <c:v>50.63</c:v>
                </c:pt>
                <c:pt idx="130">
                  <c:v>73.87</c:v>
                </c:pt>
                <c:pt idx="131">
                  <c:v>72.16</c:v>
                </c:pt>
                <c:pt idx="132">
                  <c:v>70.66</c:v>
                </c:pt>
                <c:pt idx="133">
                  <c:v>70.959999999999994</c:v>
                </c:pt>
                <c:pt idx="134">
                  <c:v>69.25</c:v>
                </c:pt>
                <c:pt idx="135">
                  <c:v>58.83</c:v>
                </c:pt>
                <c:pt idx="136">
                  <c:v>78.349999999999994</c:v>
                </c:pt>
                <c:pt idx="137">
                  <c:v>77.53</c:v>
                </c:pt>
                <c:pt idx="138">
                  <c:v>64.459999999999994</c:v>
                </c:pt>
                <c:pt idx="139">
                  <c:v>61.63</c:v>
                </c:pt>
                <c:pt idx="140">
                  <c:v>72.33</c:v>
                </c:pt>
                <c:pt idx="141">
                  <c:v>69.739999999999995</c:v>
                </c:pt>
                <c:pt idx="142">
                  <c:v>75.489999999999995</c:v>
                </c:pt>
                <c:pt idx="143">
                  <c:v>71.67</c:v>
                </c:pt>
                <c:pt idx="144">
                  <c:v>75.510000000000005</c:v>
                </c:pt>
                <c:pt idx="145">
                  <c:v>65.87</c:v>
                </c:pt>
                <c:pt idx="146">
                  <c:v>76.55</c:v>
                </c:pt>
                <c:pt idx="147">
                  <c:v>72.56</c:v>
                </c:pt>
                <c:pt idx="148">
                  <c:v>69.03</c:v>
                </c:pt>
                <c:pt idx="149">
                  <c:v>59.05</c:v>
                </c:pt>
                <c:pt idx="150">
                  <c:v>51.93</c:v>
                </c:pt>
                <c:pt idx="151">
                  <c:v>68.14</c:v>
                </c:pt>
                <c:pt idx="152">
                  <c:v>62.54</c:v>
                </c:pt>
                <c:pt idx="153">
                  <c:v>67.08</c:v>
                </c:pt>
                <c:pt idx="154">
                  <c:v>66.709999999999994</c:v>
                </c:pt>
                <c:pt idx="155">
                  <c:v>67.48</c:v>
                </c:pt>
                <c:pt idx="156">
                  <c:v>70.77</c:v>
                </c:pt>
                <c:pt idx="157">
                  <c:v>68.5</c:v>
                </c:pt>
                <c:pt idx="158">
                  <c:v>58.39</c:v>
                </c:pt>
                <c:pt idx="159">
                  <c:v>57.21</c:v>
                </c:pt>
                <c:pt idx="160">
                  <c:v>63.11</c:v>
                </c:pt>
                <c:pt idx="161">
                  <c:v>60.72</c:v>
                </c:pt>
                <c:pt idx="162">
                  <c:v>73.349999999999994</c:v>
                </c:pt>
                <c:pt idx="163">
                  <c:v>73.5</c:v>
                </c:pt>
                <c:pt idx="164">
                  <c:v>64.28</c:v>
                </c:pt>
                <c:pt idx="165">
                  <c:v>61.81</c:v>
                </c:pt>
                <c:pt idx="166">
                  <c:v>72.459999999999994</c:v>
                </c:pt>
                <c:pt idx="167">
                  <c:v>70.77</c:v>
                </c:pt>
                <c:pt idx="168">
                  <c:v>73.88</c:v>
                </c:pt>
                <c:pt idx="169">
                  <c:v>71.69</c:v>
                </c:pt>
                <c:pt idx="170">
                  <c:v>67.81</c:v>
                </c:pt>
                <c:pt idx="171">
                  <c:v>67.819999999999993</c:v>
                </c:pt>
                <c:pt idx="172">
                  <c:v>76.3</c:v>
                </c:pt>
                <c:pt idx="173">
                  <c:v>76.010000000000005</c:v>
                </c:pt>
                <c:pt idx="174">
                  <c:v>78.12</c:v>
                </c:pt>
                <c:pt idx="175">
                  <c:v>78.88</c:v>
                </c:pt>
                <c:pt idx="176">
                  <c:v>75.41</c:v>
                </c:pt>
                <c:pt idx="177">
                  <c:v>73.61</c:v>
                </c:pt>
                <c:pt idx="178">
                  <c:v>74.540000000000006</c:v>
                </c:pt>
                <c:pt idx="179">
                  <c:v>70.8</c:v>
                </c:pt>
                <c:pt idx="180">
                  <c:v>69.19</c:v>
                </c:pt>
                <c:pt idx="181">
                  <c:v>60.78</c:v>
                </c:pt>
                <c:pt idx="182">
                  <c:v>74.17</c:v>
                </c:pt>
                <c:pt idx="183">
                  <c:v>69.12</c:v>
                </c:pt>
                <c:pt idx="184">
                  <c:v>67.459999999999994</c:v>
                </c:pt>
                <c:pt idx="185">
                  <c:v>65.75</c:v>
                </c:pt>
                <c:pt idx="186">
                  <c:v>67.22</c:v>
                </c:pt>
                <c:pt idx="187">
                  <c:v>60.25</c:v>
                </c:pt>
                <c:pt idx="188">
                  <c:v>74.28</c:v>
                </c:pt>
                <c:pt idx="189">
                  <c:v>73.58</c:v>
                </c:pt>
                <c:pt idx="190">
                  <c:v>70.03</c:v>
                </c:pt>
                <c:pt idx="191">
                  <c:v>60.04</c:v>
                </c:pt>
                <c:pt idx="192">
                  <c:v>62.42</c:v>
                </c:pt>
                <c:pt idx="193">
                  <c:v>66.150000000000006</c:v>
                </c:pt>
                <c:pt idx="194">
                  <c:v>62.55</c:v>
                </c:pt>
                <c:pt idx="195">
                  <c:v>57.15</c:v>
                </c:pt>
                <c:pt idx="196">
                  <c:v>51</c:v>
                </c:pt>
                <c:pt idx="197">
                  <c:v>79.34</c:v>
                </c:pt>
                <c:pt idx="198">
                  <c:v>78.790000000000006</c:v>
                </c:pt>
                <c:pt idx="199">
                  <c:v>71.56</c:v>
                </c:pt>
                <c:pt idx="200">
                  <c:v>70.28</c:v>
                </c:pt>
                <c:pt idx="201">
                  <c:v>70.81</c:v>
                </c:pt>
                <c:pt idx="202">
                  <c:v>58.37</c:v>
                </c:pt>
                <c:pt idx="203">
                  <c:v>46.22</c:v>
                </c:pt>
                <c:pt idx="204">
                  <c:v>80.12</c:v>
                </c:pt>
                <c:pt idx="205">
                  <c:v>69.010000000000005</c:v>
                </c:pt>
                <c:pt idx="206">
                  <c:v>69.41</c:v>
                </c:pt>
                <c:pt idx="207">
                  <c:v>67.680000000000007</c:v>
                </c:pt>
                <c:pt idx="208">
                  <c:v>71.34</c:v>
                </c:pt>
                <c:pt idx="209">
                  <c:v>68.08</c:v>
                </c:pt>
                <c:pt idx="210">
                  <c:v>68.680000000000007</c:v>
                </c:pt>
                <c:pt idx="211">
                  <c:v>68.37</c:v>
                </c:pt>
                <c:pt idx="212">
                  <c:v>77.2</c:v>
                </c:pt>
                <c:pt idx="213">
                  <c:v>73.760000000000005</c:v>
                </c:pt>
                <c:pt idx="214">
                  <c:v>72.3</c:v>
                </c:pt>
                <c:pt idx="215">
                  <c:v>71.16</c:v>
                </c:pt>
                <c:pt idx="216">
                  <c:v>77.33</c:v>
                </c:pt>
                <c:pt idx="217">
                  <c:v>75.58</c:v>
                </c:pt>
                <c:pt idx="218">
                  <c:v>75.53</c:v>
                </c:pt>
                <c:pt idx="219">
                  <c:v>69.97</c:v>
                </c:pt>
                <c:pt idx="220">
                  <c:v>68.569999999999993</c:v>
                </c:pt>
                <c:pt idx="221">
                  <c:v>60.8</c:v>
                </c:pt>
                <c:pt idx="222">
                  <c:v>60.8</c:v>
                </c:pt>
                <c:pt idx="223">
                  <c:v>55.78</c:v>
                </c:pt>
                <c:pt idx="224">
                  <c:v>75.19</c:v>
                </c:pt>
                <c:pt idx="225">
                  <c:v>71.63</c:v>
                </c:pt>
                <c:pt idx="226">
                  <c:v>76.89</c:v>
                </c:pt>
                <c:pt idx="227">
                  <c:v>76.38</c:v>
                </c:pt>
                <c:pt idx="228">
                  <c:v>71.010000000000005</c:v>
                </c:pt>
                <c:pt idx="229">
                  <c:v>69.59</c:v>
                </c:pt>
                <c:pt idx="230">
                  <c:v>67.75</c:v>
                </c:pt>
                <c:pt idx="231">
                  <c:v>62.33</c:v>
                </c:pt>
                <c:pt idx="232">
                  <c:v>63.85</c:v>
                </c:pt>
                <c:pt idx="233">
                  <c:v>53.11</c:v>
                </c:pt>
                <c:pt idx="234">
                  <c:v>49.39</c:v>
                </c:pt>
                <c:pt idx="235">
                  <c:v>49.34</c:v>
                </c:pt>
              </c:numCache>
            </c:numRef>
          </c:xVal>
          <c:yVal>
            <c:numRef>
              <c:f>Sheet1!$B$2:$B$237</c:f>
              <c:numCache>
                <c:formatCode>General</c:formatCode>
                <c:ptCount val="236"/>
                <c:pt idx="0">
                  <c:v>-3.34</c:v>
                </c:pt>
                <c:pt idx="1">
                  <c:v>-2.93</c:v>
                </c:pt>
                <c:pt idx="2">
                  <c:v>-1.1599999999999999</c:v>
                </c:pt>
                <c:pt idx="3">
                  <c:v>2.86</c:v>
                </c:pt>
                <c:pt idx="4">
                  <c:v>0.7</c:v>
                </c:pt>
                <c:pt idx="5">
                  <c:v>0.46</c:v>
                </c:pt>
                <c:pt idx="6">
                  <c:v>-10.64</c:v>
                </c:pt>
                <c:pt idx="7">
                  <c:v>-9.2899999999999991</c:v>
                </c:pt>
                <c:pt idx="8">
                  <c:v>-2.59</c:v>
                </c:pt>
                <c:pt idx="9">
                  <c:v>-0.68</c:v>
                </c:pt>
                <c:pt idx="10">
                  <c:v>2.84</c:v>
                </c:pt>
                <c:pt idx="11">
                  <c:v>1.33</c:v>
                </c:pt>
                <c:pt idx="12">
                  <c:v>-4.4000000000000004</c:v>
                </c:pt>
                <c:pt idx="13">
                  <c:v>-4.13</c:v>
                </c:pt>
                <c:pt idx="14">
                  <c:v>4.01</c:v>
                </c:pt>
                <c:pt idx="15">
                  <c:v>2.5299999999999998</c:v>
                </c:pt>
                <c:pt idx="16">
                  <c:v>6.33</c:v>
                </c:pt>
                <c:pt idx="17">
                  <c:v>-1.44</c:v>
                </c:pt>
                <c:pt idx="18">
                  <c:v>4.42</c:v>
                </c:pt>
                <c:pt idx="19">
                  <c:v>-6.49</c:v>
                </c:pt>
                <c:pt idx="20">
                  <c:v>-3.3</c:v>
                </c:pt>
                <c:pt idx="21">
                  <c:v>7.49</c:v>
                </c:pt>
                <c:pt idx="22">
                  <c:v>3.02</c:v>
                </c:pt>
                <c:pt idx="23">
                  <c:v>-4.2</c:v>
                </c:pt>
                <c:pt idx="24">
                  <c:v>-1.64</c:v>
                </c:pt>
                <c:pt idx="25">
                  <c:v>-4.74</c:v>
                </c:pt>
                <c:pt idx="26">
                  <c:v>-3.37</c:v>
                </c:pt>
                <c:pt idx="27">
                  <c:v>-4.1100000000000003</c:v>
                </c:pt>
                <c:pt idx="28">
                  <c:v>6.72</c:v>
                </c:pt>
                <c:pt idx="29">
                  <c:v>0.84</c:v>
                </c:pt>
                <c:pt idx="30">
                  <c:v>3.69</c:v>
                </c:pt>
                <c:pt idx="31">
                  <c:v>-4.04</c:v>
                </c:pt>
                <c:pt idx="32">
                  <c:v>-2.2799999999999998</c:v>
                </c:pt>
                <c:pt idx="33">
                  <c:v>-0.24</c:v>
                </c:pt>
                <c:pt idx="34">
                  <c:v>0.57999999999999996</c:v>
                </c:pt>
                <c:pt idx="35">
                  <c:v>2.9</c:v>
                </c:pt>
                <c:pt idx="36">
                  <c:v>-0.69</c:v>
                </c:pt>
                <c:pt idx="37">
                  <c:v>-3.01</c:v>
                </c:pt>
                <c:pt idx="38">
                  <c:v>-2.04</c:v>
                </c:pt>
                <c:pt idx="39">
                  <c:v>-4.07</c:v>
                </c:pt>
                <c:pt idx="40">
                  <c:v>-0.23</c:v>
                </c:pt>
                <c:pt idx="41">
                  <c:v>2.1</c:v>
                </c:pt>
                <c:pt idx="42">
                  <c:v>0.85</c:v>
                </c:pt>
                <c:pt idx="43">
                  <c:v>-2.97</c:v>
                </c:pt>
                <c:pt idx="44">
                  <c:v>-2.41</c:v>
                </c:pt>
                <c:pt idx="45">
                  <c:v>-2.09</c:v>
                </c:pt>
                <c:pt idx="46">
                  <c:v>-0.99</c:v>
                </c:pt>
                <c:pt idx="47">
                  <c:v>-2.63</c:v>
                </c:pt>
                <c:pt idx="48">
                  <c:v>-2.76</c:v>
                </c:pt>
                <c:pt idx="49">
                  <c:v>2.2400000000000002</c:v>
                </c:pt>
                <c:pt idx="50">
                  <c:v>3.08</c:v>
                </c:pt>
                <c:pt idx="51">
                  <c:v>2.79</c:v>
                </c:pt>
                <c:pt idx="52">
                  <c:v>0.62</c:v>
                </c:pt>
                <c:pt idx="53">
                  <c:v>4.1399999999999997</c:v>
                </c:pt>
                <c:pt idx="54">
                  <c:v>-2.87</c:v>
                </c:pt>
                <c:pt idx="55">
                  <c:v>-0.53</c:v>
                </c:pt>
                <c:pt idx="56">
                  <c:v>3.22</c:v>
                </c:pt>
                <c:pt idx="57">
                  <c:v>5.25</c:v>
                </c:pt>
                <c:pt idx="58">
                  <c:v>-1.17</c:v>
                </c:pt>
                <c:pt idx="59">
                  <c:v>4.3</c:v>
                </c:pt>
                <c:pt idx="60">
                  <c:v>2.69</c:v>
                </c:pt>
                <c:pt idx="61">
                  <c:v>2.73</c:v>
                </c:pt>
                <c:pt idx="62">
                  <c:v>3.13</c:v>
                </c:pt>
                <c:pt idx="63">
                  <c:v>2.4</c:v>
                </c:pt>
                <c:pt idx="64">
                  <c:v>2.41</c:v>
                </c:pt>
                <c:pt idx="65">
                  <c:v>3.76</c:v>
                </c:pt>
                <c:pt idx="66">
                  <c:v>2.2599999999999998</c:v>
                </c:pt>
                <c:pt idx="67">
                  <c:v>0.36</c:v>
                </c:pt>
                <c:pt idx="68">
                  <c:v>-3.32</c:v>
                </c:pt>
                <c:pt idx="69">
                  <c:v>3.77</c:v>
                </c:pt>
                <c:pt idx="70">
                  <c:v>8.4600000000000009</c:v>
                </c:pt>
                <c:pt idx="71">
                  <c:v>-1.31</c:v>
                </c:pt>
                <c:pt idx="72">
                  <c:v>2.6</c:v>
                </c:pt>
                <c:pt idx="73">
                  <c:v>-5.14</c:v>
                </c:pt>
                <c:pt idx="74">
                  <c:v>-4.09</c:v>
                </c:pt>
                <c:pt idx="75">
                  <c:v>0.17</c:v>
                </c:pt>
                <c:pt idx="76">
                  <c:v>11.1</c:v>
                </c:pt>
                <c:pt idx="77">
                  <c:v>-1.86</c:v>
                </c:pt>
                <c:pt idx="78">
                  <c:v>-1.49</c:v>
                </c:pt>
                <c:pt idx="79">
                  <c:v>0.32</c:v>
                </c:pt>
                <c:pt idx="80">
                  <c:v>0.67</c:v>
                </c:pt>
                <c:pt idx="81">
                  <c:v>8.4</c:v>
                </c:pt>
                <c:pt idx="82">
                  <c:v>-2.02</c:v>
                </c:pt>
                <c:pt idx="83">
                  <c:v>-3.73</c:v>
                </c:pt>
                <c:pt idx="84">
                  <c:v>-2.17</c:v>
                </c:pt>
                <c:pt idx="85">
                  <c:v>3.41</c:v>
                </c:pt>
                <c:pt idx="86">
                  <c:v>2.31</c:v>
                </c:pt>
                <c:pt idx="87">
                  <c:v>2.5</c:v>
                </c:pt>
                <c:pt idx="88">
                  <c:v>0.06</c:v>
                </c:pt>
                <c:pt idx="89">
                  <c:v>-0.56999999999999995</c:v>
                </c:pt>
                <c:pt idx="90">
                  <c:v>-2.69</c:v>
                </c:pt>
                <c:pt idx="91">
                  <c:v>-1.58</c:v>
                </c:pt>
                <c:pt idx="92">
                  <c:v>-0.75</c:v>
                </c:pt>
                <c:pt idx="93">
                  <c:v>3.43</c:v>
                </c:pt>
                <c:pt idx="94">
                  <c:v>4.1500000000000004</c:v>
                </c:pt>
                <c:pt idx="95">
                  <c:v>0.23</c:v>
                </c:pt>
                <c:pt idx="96">
                  <c:v>4.26</c:v>
                </c:pt>
                <c:pt idx="97">
                  <c:v>-0.94</c:v>
                </c:pt>
                <c:pt idx="98">
                  <c:v>2.06</c:v>
                </c:pt>
                <c:pt idx="99">
                  <c:v>6.53</c:v>
                </c:pt>
                <c:pt idx="100">
                  <c:v>-0.42</c:v>
                </c:pt>
                <c:pt idx="101">
                  <c:v>-0.39</c:v>
                </c:pt>
                <c:pt idx="102">
                  <c:v>2.98</c:v>
                </c:pt>
                <c:pt idx="103">
                  <c:v>2.4700000000000002</c:v>
                </c:pt>
                <c:pt idx="104">
                  <c:v>2.42</c:v>
                </c:pt>
                <c:pt idx="105">
                  <c:v>2.8</c:v>
                </c:pt>
                <c:pt idx="106">
                  <c:v>2.44</c:v>
                </c:pt>
                <c:pt idx="107">
                  <c:v>-0.75</c:v>
                </c:pt>
                <c:pt idx="108">
                  <c:v>-2.37</c:v>
                </c:pt>
                <c:pt idx="109">
                  <c:v>-7.61</c:v>
                </c:pt>
                <c:pt idx="110">
                  <c:v>-6.11</c:v>
                </c:pt>
                <c:pt idx="111">
                  <c:v>-2.2000000000000002</c:v>
                </c:pt>
                <c:pt idx="112">
                  <c:v>-1.47</c:v>
                </c:pt>
                <c:pt idx="113">
                  <c:v>-7.97</c:v>
                </c:pt>
                <c:pt idx="114">
                  <c:v>-5.0199999999999996</c:v>
                </c:pt>
                <c:pt idx="115">
                  <c:v>-1.49</c:v>
                </c:pt>
                <c:pt idx="116">
                  <c:v>3.06</c:v>
                </c:pt>
                <c:pt idx="117">
                  <c:v>-1.1299999999999999</c:v>
                </c:pt>
                <c:pt idx="118">
                  <c:v>0.1</c:v>
                </c:pt>
                <c:pt idx="119">
                  <c:v>5.19</c:v>
                </c:pt>
                <c:pt idx="120">
                  <c:v>-2.5299999999999998</c:v>
                </c:pt>
                <c:pt idx="121">
                  <c:v>-2.59</c:v>
                </c:pt>
                <c:pt idx="122">
                  <c:v>-3.69</c:v>
                </c:pt>
                <c:pt idx="123">
                  <c:v>-7.1</c:v>
                </c:pt>
                <c:pt idx="124">
                  <c:v>-4.6900000000000004</c:v>
                </c:pt>
                <c:pt idx="125">
                  <c:v>-5.84</c:v>
                </c:pt>
                <c:pt idx="126">
                  <c:v>-0.6</c:v>
                </c:pt>
                <c:pt idx="127">
                  <c:v>-0.96</c:v>
                </c:pt>
                <c:pt idx="128">
                  <c:v>-2.16</c:v>
                </c:pt>
                <c:pt idx="129">
                  <c:v>-0.63</c:v>
                </c:pt>
                <c:pt idx="130">
                  <c:v>0.93</c:v>
                </c:pt>
                <c:pt idx="131">
                  <c:v>1.54</c:v>
                </c:pt>
                <c:pt idx="132">
                  <c:v>1.74</c:v>
                </c:pt>
                <c:pt idx="133">
                  <c:v>4.9400000000000004</c:v>
                </c:pt>
                <c:pt idx="134">
                  <c:v>8.75</c:v>
                </c:pt>
                <c:pt idx="135">
                  <c:v>-2.83</c:v>
                </c:pt>
                <c:pt idx="136">
                  <c:v>3.05</c:v>
                </c:pt>
                <c:pt idx="137">
                  <c:v>2.0699999999999998</c:v>
                </c:pt>
                <c:pt idx="138">
                  <c:v>-1.96</c:v>
                </c:pt>
                <c:pt idx="139">
                  <c:v>4.37</c:v>
                </c:pt>
                <c:pt idx="140">
                  <c:v>0.37</c:v>
                </c:pt>
                <c:pt idx="141">
                  <c:v>1.76</c:v>
                </c:pt>
                <c:pt idx="142">
                  <c:v>0.21</c:v>
                </c:pt>
                <c:pt idx="143">
                  <c:v>3.33</c:v>
                </c:pt>
                <c:pt idx="144">
                  <c:v>-9.2100000000000009</c:v>
                </c:pt>
                <c:pt idx="145">
                  <c:v>-1.87</c:v>
                </c:pt>
                <c:pt idx="146">
                  <c:v>-1.1499999999999999</c:v>
                </c:pt>
                <c:pt idx="147">
                  <c:v>1.34</c:v>
                </c:pt>
                <c:pt idx="148">
                  <c:v>1.97</c:v>
                </c:pt>
                <c:pt idx="149">
                  <c:v>-2.35</c:v>
                </c:pt>
                <c:pt idx="150">
                  <c:v>0.17</c:v>
                </c:pt>
                <c:pt idx="151">
                  <c:v>-1.74</c:v>
                </c:pt>
                <c:pt idx="152">
                  <c:v>1.96</c:v>
                </c:pt>
                <c:pt idx="153">
                  <c:v>-1.28</c:v>
                </c:pt>
                <c:pt idx="154">
                  <c:v>1.29</c:v>
                </c:pt>
                <c:pt idx="155">
                  <c:v>-3.18</c:v>
                </c:pt>
                <c:pt idx="156">
                  <c:v>3.13</c:v>
                </c:pt>
                <c:pt idx="157">
                  <c:v>2.7</c:v>
                </c:pt>
                <c:pt idx="158">
                  <c:v>10.61</c:v>
                </c:pt>
                <c:pt idx="159">
                  <c:v>-4.51</c:v>
                </c:pt>
                <c:pt idx="160">
                  <c:v>-13.91</c:v>
                </c:pt>
                <c:pt idx="161">
                  <c:v>3.88</c:v>
                </c:pt>
                <c:pt idx="162">
                  <c:v>4.1500000000000004</c:v>
                </c:pt>
                <c:pt idx="163">
                  <c:v>2.7</c:v>
                </c:pt>
                <c:pt idx="164">
                  <c:v>-1.88</c:v>
                </c:pt>
                <c:pt idx="165">
                  <c:v>6.19</c:v>
                </c:pt>
                <c:pt idx="166">
                  <c:v>1.44</c:v>
                </c:pt>
                <c:pt idx="167">
                  <c:v>1.73</c:v>
                </c:pt>
                <c:pt idx="168">
                  <c:v>1.02</c:v>
                </c:pt>
                <c:pt idx="169">
                  <c:v>1.1100000000000001</c:v>
                </c:pt>
                <c:pt idx="170">
                  <c:v>0.09</c:v>
                </c:pt>
                <c:pt idx="171">
                  <c:v>-0.62</c:v>
                </c:pt>
                <c:pt idx="172">
                  <c:v>0.4</c:v>
                </c:pt>
                <c:pt idx="173">
                  <c:v>-1.1100000000000001</c:v>
                </c:pt>
                <c:pt idx="174">
                  <c:v>4.88</c:v>
                </c:pt>
                <c:pt idx="175">
                  <c:v>-1.18</c:v>
                </c:pt>
                <c:pt idx="176">
                  <c:v>-0.81</c:v>
                </c:pt>
                <c:pt idx="177">
                  <c:v>-1.1100000000000001</c:v>
                </c:pt>
                <c:pt idx="178">
                  <c:v>-1.54</c:v>
                </c:pt>
                <c:pt idx="179">
                  <c:v>-3.5</c:v>
                </c:pt>
                <c:pt idx="180">
                  <c:v>-3.49</c:v>
                </c:pt>
                <c:pt idx="181">
                  <c:v>-1.18</c:v>
                </c:pt>
                <c:pt idx="182">
                  <c:v>-0.56999999999999995</c:v>
                </c:pt>
                <c:pt idx="183">
                  <c:v>2.88</c:v>
                </c:pt>
                <c:pt idx="184">
                  <c:v>-0.16</c:v>
                </c:pt>
                <c:pt idx="185">
                  <c:v>-0.65</c:v>
                </c:pt>
                <c:pt idx="186">
                  <c:v>-1.62</c:v>
                </c:pt>
                <c:pt idx="187">
                  <c:v>4.75</c:v>
                </c:pt>
                <c:pt idx="188">
                  <c:v>-0.18</c:v>
                </c:pt>
                <c:pt idx="189">
                  <c:v>-0.68</c:v>
                </c:pt>
                <c:pt idx="190">
                  <c:v>2.17</c:v>
                </c:pt>
                <c:pt idx="191">
                  <c:v>-11.94</c:v>
                </c:pt>
                <c:pt idx="192">
                  <c:v>-17.12</c:v>
                </c:pt>
                <c:pt idx="193">
                  <c:v>1.85</c:v>
                </c:pt>
                <c:pt idx="194">
                  <c:v>3.65</c:v>
                </c:pt>
                <c:pt idx="195">
                  <c:v>-0.65</c:v>
                </c:pt>
                <c:pt idx="196">
                  <c:v>3.9</c:v>
                </c:pt>
                <c:pt idx="197">
                  <c:v>2.56</c:v>
                </c:pt>
                <c:pt idx="198">
                  <c:v>0.61</c:v>
                </c:pt>
                <c:pt idx="199">
                  <c:v>2.94</c:v>
                </c:pt>
                <c:pt idx="200">
                  <c:v>-1.18</c:v>
                </c:pt>
                <c:pt idx="201">
                  <c:v>-0.81</c:v>
                </c:pt>
                <c:pt idx="202">
                  <c:v>-1.87</c:v>
                </c:pt>
                <c:pt idx="203">
                  <c:v>-0.22</c:v>
                </c:pt>
                <c:pt idx="204">
                  <c:v>1.78</c:v>
                </c:pt>
                <c:pt idx="205">
                  <c:v>3.99</c:v>
                </c:pt>
                <c:pt idx="206">
                  <c:v>-1.31</c:v>
                </c:pt>
                <c:pt idx="207">
                  <c:v>-1.78</c:v>
                </c:pt>
                <c:pt idx="208">
                  <c:v>2.56</c:v>
                </c:pt>
                <c:pt idx="209">
                  <c:v>3.62</c:v>
                </c:pt>
                <c:pt idx="210">
                  <c:v>-1.48</c:v>
                </c:pt>
                <c:pt idx="211">
                  <c:v>-10.07</c:v>
                </c:pt>
                <c:pt idx="212">
                  <c:v>-4.3</c:v>
                </c:pt>
                <c:pt idx="213">
                  <c:v>-1.56</c:v>
                </c:pt>
                <c:pt idx="214">
                  <c:v>5.7</c:v>
                </c:pt>
                <c:pt idx="215">
                  <c:v>-1.66</c:v>
                </c:pt>
                <c:pt idx="216">
                  <c:v>-2.5299999999999998</c:v>
                </c:pt>
                <c:pt idx="217">
                  <c:v>-1.58</c:v>
                </c:pt>
                <c:pt idx="218">
                  <c:v>-0.73</c:v>
                </c:pt>
                <c:pt idx="219">
                  <c:v>2.4300000000000002</c:v>
                </c:pt>
                <c:pt idx="220">
                  <c:v>-3.17</c:v>
                </c:pt>
                <c:pt idx="221">
                  <c:v>2.9</c:v>
                </c:pt>
                <c:pt idx="222">
                  <c:v>-0.8</c:v>
                </c:pt>
                <c:pt idx="223">
                  <c:v>-2.58</c:v>
                </c:pt>
                <c:pt idx="224">
                  <c:v>-0.19</c:v>
                </c:pt>
                <c:pt idx="225">
                  <c:v>-4.2300000000000004</c:v>
                </c:pt>
                <c:pt idx="226">
                  <c:v>-0.39</c:v>
                </c:pt>
                <c:pt idx="227">
                  <c:v>-0.68</c:v>
                </c:pt>
                <c:pt idx="228">
                  <c:v>-1.91</c:v>
                </c:pt>
                <c:pt idx="229">
                  <c:v>-1.99</c:v>
                </c:pt>
                <c:pt idx="230">
                  <c:v>3.65</c:v>
                </c:pt>
                <c:pt idx="231">
                  <c:v>7.57</c:v>
                </c:pt>
                <c:pt idx="232">
                  <c:v>-0.85</c:v>
                </c:pt>
                <c:pt idx="233">
                  <c:v>4.8899999999999997</c:v>
                </c:pt>
                <c:pt idx="234">
                  <c:v>0.61</c:v>
                </c:pt>
                <c:pt idx="235">
                  <c:v>-4.54</c:v>
                </c:pt>
              </c:numCache>
            </c:numRef>
          </c:yVal>
          <c:smooth val="0"/>
          <c:extLst>
            <c:ext xmlns:c16="http://schemas.microsoft.com/office/drawing/2014/chart" uri="{C3380CC4-5D6E-409C-BE32-E72D297353CC}">
              <c16:uniqueId val="{00000000-0F8A-418C-8AC2-0B80D8C75737}"/>
            </c:ext>
          </c:extLst>
        </c:ser>
        <c:dLbls>
          <c:showLegendKey val="0"/>
          <c:showVal val="0"/>
          <c:showCatName val="0"/>
          <c:showSerName val="0"/>
          <c:showPercent val="0"/>
          <c:showBubbleSize val="0"/>
        </c:dLbls>
        <c:axId val="-2128940872"/>
        <c:axId val="-2129643912"/>
      </c:scatterChart>
      <c:valAx>
        <c:axId val="-2128940872"/>
        <c:scaling>
          <c:orientation val="minMax"/>
        </c:scaling>
        <c:delete val="0"/>
        <c:axPos val="b"/>
        <c:numFmt formatCode="General" sourceLinked="1"/>
        <c:majorTickMark val="out"/>
        <c:minorTickMark val="none"/>
        <c:tickLblPos val="nextTo"/>
        <c:txPr>
          <a:bodyPr/>
          <a:lstStyle/>
          <a:p>
            <a:pPr>
              <a:defRPr sz="900">
                <a:solidFill>
                  <a:srgbClr val="9AA8B5"/>
                </a:solidFill>
                <a:latin typeface="Arial"/>
              </a:defRPr>
            </a:pPr>
            <a:endParaRPr lang="en-US"/>
          </a:p>
        </c:txPr>
        <c:crossAx val="-2129643912"/>
        <c:crosses val="autoZero"/>
        <c:crossBetween val="midCat"/>
      </c:valAx>
      <c:valAx>
        <c:axId val="-2129643912"/>
        <c:scaling>
          <c:orientation val="minMax"/>
        </c:scaling>
        <c:delete val="0"/>
        <c:axPos val="l"/>
        <c:majorGridlines/>
        <c:numFmt formatCode="General" sourceLinked="1"/>
        <c:majorTickMark val="out"/>
        <c:minorTickMark val="none"/>
        <c:tickLblPos val="nextTo"/>
        <c:txPr>
          <a:bodyPr/>
          <a:lstStyle/>
          <a:p>
            <a:pPr>
              <a:defRPr sz="900">
                <a:solidFill>
                  <a:srgbClr val="9AA8B5"/>
                </a:solidFill>
                <a:latin typeface="Arial"/>
              </a:defRPr>
            </a:pPr>
            <a:endParaRPr lang="en-US"/>
          </a:p>
        </c:txPr>
        <c:crossAx val="-2128940872"/>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574712-A789-43A7-FBAC-2D24126152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505B31-9C66-2C05-0D4B-0A13359A31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1E7811-47B7-3247-BD43-9CD9FA031622}" type="datetimeFigureOut">
              <a:rPr lang="en-US" smtClean="0"/>
              <a:t>7/31/2026</a:t>
            </a:fld>
            <a:endParaRPr lang="en-US"/>
          </a:p>
        </p:txBody>
      </p:sp>
      <p:sp>
        <p:nvSpPr>
          <p:cNvPr id="4" name="Footer Placeholder 3">
            <a:extLst>
              <a:ext uri="{FF2B5EF4-FFF2-40B4-BE49-F238E27FC236}">
                <a16:creationId xmlns:a16="http://schemas.microsoft.com/office/drawing/2014/main" id="{4CA9BCD9-BEF4-D08A-1D2D-ECB2496858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D86FA5-5B3F-AEA4-822C-EBF38CC5B5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D762EC-5F52-774C-85ED-C049504962BA}" type="slidenum">
              <a:rPr lang="en-US" smtClean="0"/>
              <a:t>‹#›</a:t>
            </a:fld>
            <a:endParaRPr lang="en-US"/>
          </a:p>
        </p:txBody>
      </p:sp>
    </p:spTree>
    <p:extLst>
      <p:ext uri="{BB962C8B-B14F-4D97-AF65-F5344CB8AC3E}">
        <p14:creationId xmlns:p14="http://schemas.microsoft.com/office/powerpoint/2010/main" val="148313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34CDC-939C-42B4-AB35-6498F5FC3D90}" type="datetimeFigureOut">
              <a:rPr lang="en-US" smtClean="0"/>
              <a:t>7/31/2026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B1E5A-81D1-4464-9466-D55578ADC663}" type="slidenum">
              <a:rPr lang="en-US" smtClean="0"/>
              <a:t>‹#›</a:t>
            </a:fld>
            <a:endParaRPr lang="en-US"/>
          </a:p>
        </p:txBody>
      </p:sp>
    </p:spTree>
    <p:extLst>
      <p:ext uri="{BB962C8B-B14F-4D97-AF65-F5344CB8AC3E}">
        <p14:creationId xmlns:p14="http://schemas.microsoft.com/office/powerpoint/2010/main" val="2880477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3B2E4-6E5C-3E2F-70FE-EA87F7BA4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F405AC-FED2-9772-A864-7A90C2B7344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438AB4D-1BF3-D5C4-889E-53EC70F0EB64}"/>
              </a:ext>
            </a:extLst>
          </p:cNvPr>
          <p:cNvSpPr>
            <a:spLocks noGrp="1"/>
          </p:cNvSpPr>
          <p:nvPr>
            <p:ph type="body" sz="quarter" idx="3"/>
          </p:nvPr>
        </p:nvSpPr>
        <p:spPr/>
        <p:txBody>
          <a:bodyPr/>
          <a:lstStyle/>
          <a:p>
            <a:r>
              <a:rPr lang="en-US" dirty="0"/>
              <a:t>[0:30] Motivation.</a:t>
            </a:r>
          </a:p>
          <a:p>
            <a:r>
              <a:rPr lang="en-US" dirty="0"/>
              <a:t>You may have had a tool pulled out from under a model. A license doesn't get renewed, a language version falls out of support, an add-in stops passing security review. When that happens the model doesn't just lose a feature — sometimes it can't be opened at all.</a:t>
            </a:r>
          </a:p>
          <a:p>
            <a:r>
              <a:rPr lang="en-US" dirty="0"/>
              <a:t>Excel has been on our machines for decades and is already cleared. Excel 365 added LAMBDA, which changes what you can build in it. Everything today rides on a platform that isn't going anywhere.</a:t>
            </a:r>
          </a:p>
          <a:p>
            <a:r>
              <a:rPr lang="en-US" dirty="0"/>
              <a:t>Don't oversell this. The point is availability and clearance, not that Excel is better than R.</a:t>
            </a:r>
          </a:p>
        </p:txBody>
      </p:sp>
      <p:sp>
        <p:nvSpPr>
          <p:cNvPr id="4" name="Slide Number Placeholder 3">
            <a:extLst>
              <a:ext uri="{FF2B5EF4-FFF2-40B4-BE49-F238E27FC236}">
                <a16:creationId xmlns:a16="http://schemas.microsoft.com/office/drawing/2014/main" id="{28F3459C-4828-44B7-83BE-6CEB9459046F}"/>
              </a:ext>
            </a:extLst>
          </p:cNvPr>
          <p:cNvSpPr>
            <a:spLocks noGrp="1"/>
          </p:cNvSpPr>
          <p:nvPr>
            <p:ph type="sldNum" sz="quarter" idx="5"/>
          </p:nvPr>
        </p:nvSpPr>
        <p:spPr/>
      </p:sp>
    </p:spTree>
    <p:extLst>
      <p:ext uri="{BB962C8B-B14F-4D97-AF65-F5344CB8AC3E}">
        <p14:creationId xmlns:p14="http://schemas.microsoft.com/office/powerpoint/2010/main" val="532823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[2:30] Tradeoffs.</a:t>
            </a:r>
          </a:p>
          <a:p>
            <a:r>
              <a:rPr lang="en-US" dirty="0"/>
              <a:t>Be honest here — this room has people who use R and Python. For raw modeling power, code wins. If you need a random forest or a hierarchical model, go to </a:t>
            </a:r>
            <a:r>
              <a:rPr lang="en-US" dirty="0" err="1"/>
              <a:t>scikitlearn</a:t>
            </a:r>
            <a:r>
              <a:rPr lang="en-US" dirty="0"/>
              <a:t>, </a:t>
            </a:r>
            <a:r>
              <a:rPr lang="en-US" dirty="0" err="1"/>
              <a:t>statsmodels</a:t>
            </a:r>
            <a:r>
              <a:rPr lang="en-US" dirty="0"/>
              <a:t> or </a:t>
            </a:r>
            <a:r>
              <a:rPr lang="en-US" dirty="0" err="1"/>
              <a:t>pymc</a:t>
            </a:r>
            <a:r>
              <a:rPr lang="en-US" dirty="0"/>
              <a:t> for python. ranger, lme4 for R.</a:t>
            </a:r>
          </a:p>
          <a:p>
            <a:r>
              <a:rPr lang="en-US" dirty="0"/>
              <a:t>What I’m most interested in highlighting is traceability. With code, the analysis reads a file or an export, and the result lives somewhere outside the data. Here, every formula points at the source table. Change a number and everything updates; a reviewer clicks a cell and follows it to the raw data.</a:t>
            </a:r>
          </a:p>
          <a:p>
            <a:r>
              <a:rPr lang="en-US" dirty="0"/>
              <a:t>This is for when the next estimator inherits your model, or you open your own model six months later, and you have to follow the logic. It aims to combine the flexibility of EDA and model comparison with the </a:t>
            </a:r>
            <a:r>
              <a:rPr lang="en-US" dirty="0" err="1"/>
              <a:t>deployability</a:t>
            </a:r>
            <a:r>
              <a:rPr lang="en-US" dirty="0"/>
              <a:t> and legibility of any vanilla excel file.</a:t>
            </a:r>
          </a:p>
          <a:p>
            <a:r>
              <a:rPr lang="en-US" dirty="0"/>
              <a:t>And the goal is to do all of this without touching VBA, for &lt;reasons&gt;.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[3:45] Two Excel features.</a:t>
            </a:r>
          </a:p>
          <a:p>
            <a:r>
              <a:rPr lang="en-US" dirty="0"/>
              <a:t>Worth knowing regardless of this library.</a:t>
            </a:r>
          </a:p>
          <a:p>
            <a:r>
              <a:rPr lang="en-US" dirty="0"/>
              <a:t>Structured references: point at a table column by name, not K2:K3000. The formula says what it means, and the reference survives inserted rows and sorts. That is what makes the analysis traceable.</a:t>
            </a:r>
          </a:p>
          <a:p>
            <a:r>
              <a:rPr lang="en-US" dirty="0"/>
              <a:t>Dynamic arrays: one formula returns a whole table of results that sizes itself. Write it in the corner cell; it fills the rest and shrinks when the model does.</a:t>
            </a:r>
          </a:p>
          <a:p>
            <a:r>
              <a:rPr lang="en-US" dirty="0"/>
              <a:t>Keep this fast — most of the room knows it. Two minutes maximum.</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[4:45] LET to LAMBDA.</a:t>
            </a:r>
          </a:p>
          <a:p>
            <a:r>
              <a:rPr lang="en-US" dirty="0"/>
              <a:t>How 112 functions exist with no macros. Four steps, and the last three are new to Excel 365 and make it a much more powerful tool.</a:t>
            </a:r>
          </a:p>
          <a:p>
            <a:r>
              <a:rPr lang="en-US" dirty="0"/>
              <a:t>Step 1 is ordinary math. Step 2, LET names the intermediate parts — the analogy for this room is a table alias in SQL. You alias a table once so you can refer to it cleanly for the rest of the query; LET does the same thing for values inside a formula. Same motive, same payoff in readability. This is hopefully a useful takeaway on its own, and good for all parts of your model to help shrink </a:t>
            </a:r>
            <a:r>
              <a:rPr lang="en-US" dirty="0" err="1"/>
              <a:t>megaformulas</a:t>
            </a:r>
            <a:r>
              <a:rPr lang="en-US" dirty="0"/>
              <a:t>.</a:t>
            </a:r>
          </a:p>
          <a:p>
            <a:r>
              <a:rPr lang="en-US" dirty="0"/>
              <a:t>Step 3 is the one this library is all about. LAMBDA by itself defines a function but doesn't call it. Put the arguments in parentheses right after the definition and it executes in place — that trailing (3, 4) is the call, and the cell returns 5. This is how you test a LAMBDA before you commit to it. Type it in a blank cell and it just works.</a:t>
            </a:r>
          </a:p>
          <a:p>
            <a:r>
              <a:rPr lang="en-US" dirty="0"/>
              <a:t>Step 4: Paste the same LAMBDA definition without a call into the Name Manager under the name Hypotenuse, and now =Hypotenuse(3,4) returns 5 from any cell in the workbook. Nothing else changed. That is the entire mechanism behind all 112 functions.</a:t>
            </a:r>
          </a:p>
          <a:p>
            <a:endParaRPr lang="en-US" dirty="0"/>
          </a:p>
          <a:p>
            <a:r>
              <a:rPr lang="en-US" dirty="0"/>
              <a:t>If you want an audience moment, do step 3 live in a blank cell — it lands better than the slide does.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am I talking about when I say Excel is Turing Complete?</a:t>
            </a:r>
          </a:p>
          <a:p>
            <a:r>
              <a:rPr lang="en-US" dirty="0"/>
              <a:t>LET names all the variables then returns some calculation</a:t>
            </a:r>
          </a:p>
          <a:p>
            <a:r>
              <a:rPr lang="en-US" dirty="0"/>
              <a:t>Optional parameters in brackets; ISOMITTED sets default</a:t>
            </a:r>
          </a:p>
          <a:p>
            <a:endParaRPr lang="en-US" dirty="0"/>
          </a:p>
        </p:txBody>
      </p:sp>
      <p:sp>
        <p:nvSpPr>
          <p:cNvPr id="4" name="Slide Number Placeholder 3"/>
          <p:cNvSpPr>
            <a:spLocks noGrp="1"/>
          </p:cNvSpPr>
          <p:nvPr>
            <p:ph type="sldNum" sz="quarter" idx="5"/>
          </p:nvPr>
        </p:nvSpPr>
        <p:spPr/>
        <p:txBody>
          <a:bodyPr/>
          <a:lstStyle/>
          <a:p>
            <a:fld id="{D1EB1E5A-81D1-4464-9466-D55578ADC663}" type="slidenum">
              <a:rPr lang="en-US" smtClean="0"/>
              <a:t>6</a:t>
            </a:fld>
            <a:endParaRPr lang="en-US"/>
          </a:p>
        </p:txBody>
      </p:sp>
    </p:spTree>
    <p:extLst>
      <p:ext uri="{BB962C8B-B14F-4D97-AF65-F5344CB8AC3E}">
        <p14:creationId xmlns:p14="http://schemas.microsoft.com/office/powerpoint/2010/main" val="4166856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[1:30] What's in this talk.</a:t>
            </a:r>
          </a:p>
          <a:p>
            <a:r>
              <a:rPr lang="en-US" dirty="0"/>
              <a:t>I’ve built a library of lambda functions and templates in Excel that I claim obviate some of these problems.</a:t>
            </a:r>
          </a:p>
          <a:p>
            <a:r>
              <a:rPr lang="en-US" dirty="0"/>
              <a:t>I’ll go through a regression template the modeling interface: you declare what each column of your table IS, and the sheet constructs the design matrix. That's what makes categorical drivers and panel fixed effects a dropdown choice instead of a morning of helper columns.</a:t>
            </a:r>
          </a:p>
          <a:p>
            <a:r>
              <a:rPr lang="en-US" dirty="0"/>
              <a:t>Second, the workflow: screening, diagnostics, cross-validation, and prediction intervals, all as live formulas a reviewer can click through.</a:t>
            </a:r>
          </a:p>
          <a:p>
            <a:r>
              <a:rPr lang="en-US" dirty="0"/>
              <a:t>Say plainly: if you never open this workbook, arc two is still the method you should be following in whatever tool you use.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[5:45] What ships in the workbook.</a:t>
            </a:r>
          </a:p>
          <a:p>
            <a:r>
              <a:rPr lang="en-US" dirty="0"/>
              <a:t>One .xlsx. Eight sheets. Orient them to the shape of the file before the demo so they aren't lost when we switch to Excel.</a:t>
            </a:r>
          </a:p>
          <a:p>
            <a:r>
              <a:rPr lang="en-US" dirty="0"/>
              <a:t>The catalog sheet is the one to call out: it's generated from the same source as the workbook, so the documentation cannot drift from the code.</a:t>
            </a:r>
          </a:p>
          <a:p>
            <a:r>
              <a:rPr lang="en-US" dirty="0"/>
              <a:t>The dataset is the WHO life-expectancy panel — public, so anything you see today you can reproduce. I use it because I can host it; the methods are the same ones I'd run on cost data.</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go through some demonstrations on sample data. To keep this presentation from being CUI, I’ve used publicly available or synthetically constructed datasets.</a:t>
            </a:r>
          </a:p>
          <a:p>
            <a:r>
              <a:rPr lang="en-US" dirty="0"/>
              <a:t>The workbook I’m going to share at the end has a regression sheet that uses a lot of the workbook scoped lambda functions I’ve built, and some worksheet scoped ones so I can have different sheets with different regressions in the same workbook for comparison.</a:t>
            </a:r>
          </a:p>
          <a:p>
            <a:r>
              <a:rPr lang="en-US" dirty="0"/>
              <a:t>It’s got all the outputs you’d expect from Analysis </a:t>
            </a:r>
            <a:r>
              <a:rPr lang="en-US" dirty="0" err="1"/>
              <a:t>Toolpak</a:t>
            </a:r>
            <a:r>
              <a:rPr lang="en-US" dirty="0"/>
              <a:t>, plus more diagnostics that you’d expect from a dedicated statistics software package like </a:t>
            </a:r>
            <a:r>
              <a:rPr lang="en-US" dirty="0" err="1"/>
              <a:t>minitab</a:t>
            </a:r>
            <a:r>
              <a:rPr lang="en-US" dirty="0"/>
              <a:t> or </a:t>
            </a:r>
            <a:r>
              <a:rPr lang="en-US" dirty="0" err="1"/>
              <a:t>statsmodels</a:t>
            </a:r>
            <a:r>
              <a:rPr lang="en-US" dirty="0"/>
              <a:t>.</a:t>
            </a:r>
          </a:p>
          <a:p>
            <a:r>
              <a:rPr lang="en-US" dirty="0"/>
              <a:t>I’ve kept the layout the same as Analysis </a:t>
            </a:r>
            <a:r>
              <a:rPr lang="en-US" dirty="0" err="1"/>
              <a:t>Toolpak</a:t>
            </a:r>
            <a:r>
              <a:rPr lang="en-US" dirty="0"/>
              <a:t> provides it as much as possible, but I’ve had to add a lot more zones for the additional features, as you’ll see.</a:t>
            </a:r>
          </a:p>
        </p:txBody>
      </p:sp>
      <p:sp>
        <p:nvSpPr>
          <p:cNvPr id="4" name="Slide Number Placeholder 3"/>
          <p:cNvSpPr>
            <a:spLocks noGrp="1"/>
          </p:cNvSpPr>
          <p:nvPr>
            <p:ph type="sldNum" sz="quarter" idx="5"/>
          </p:nvPr>
        </p:nvSpPr>
        <p:spPr/>
        <p:txBody>
          <a:bodyPr/>
          <a:lstStyle/>
          <a:p>
            <a:fld id="{D1EB1E5A-81D1-4464-9466-D55578ADC663}" type="slidenum">
              <a:rPr lang="en-US" smtClean="0"/>
              <a:t>9</a:t>
            </a:fld>
            <a:endParaRPr lang="en-US"/>
          </a:p>
        </p:txBody>
      </p:sp>
    </p:spTree>
    <p:extLst>
      <p:ext uri="{BB962C8B-B14F-4D97-AF65-F5344CB8AC3E}">
        <p14:creationId xmlns:p14="http://schemas.microsoft.com/office/powerpoint/2010/main" val="3156667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[20:15] Full workflow on one worksheet.</a:t>
            </a:r>
          </a:p>
          <a:p>
            <a:r>
              <a:rPr lang="en-US" dirty="0"/>
              <a:t>Orientation before the detail slides. Five zones, and the spec block drives all of them.</a:t>
            </a:r>
          </a:p>
          <a:p>
            <a:r>
              <a:rPr lang="en-US" dirty="0"/>
              <a:t>The line to land: there are no named ranges to maintain and no cell addresses anywhere in the workbook. Everything points at the source table by name or is derived from the declaration.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[8:00] Three axes.</a:t>
            </a:r>
          </a:p>
          <a:p>
            <a:r>
              <a:rPr lang="en-US" dirty="0"/>
              <a:t>The axes are deliberately orthogonal. A column's value on one says nothing about its value on another.</a:t>
            </a:r>
          </a:p>
          <a:p>
            <a:r>
              <a:rPr lang="en-US" dirty="0"/>
              <a:t>Role is what the column IS. Type is how a predictor ENTERS the matrix. Sequence is a structural flag: which column orders the data.</a:t>
            </a:r>
          </a:p>
          <a:p>
            <a:r>
              <a:rPr lang="en-US" dirty="0"/>
              <a:t>The bottom-right card is the justification. Fiscal Year is often an Identifier, a Continuous predictor, and the ordering axis all at once. A single combined dropdown would force you to pick one and lose the others.</a:t>
            </a:r>
          </a:p>
          <a:p>
            <a:r>
              <a:rPr lang="en-US" dirty="0"/>
              <a:t>If someone asks: this is essentially the tidymodels recipes role system plus Stata's factor-variable notation.</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[9:15] The model spec block.</a:t>
            </a:r>
          </a:p>
          <a:p>
            <a:r>
              <a:rPr lang="en-US" dirty="0"/>
              <a:t>One row per column of your source table, and four things you declare.</a:t>
            </a:r>
          </a:p>
          <a:p>
            <a:r>
              <a:rPr lang="en-US" dirty="0"/>
              <a:t>Role is what the column is. Include is whether it is a candidate in this run. Type is how a predictor enters the design matrix. Sequence is which column orders the data.</a:t>
            </a:r>
          </a:p>
          <a:p>
            <a:r>
              <a:rPr lang="en-US" dirty="0"/>
              <a:t>That is deliberately all of it. Anything that only makes sense once another column has a particular value stays off this slide — you will see the categorical-specific controls on the next slide, in the context where they apply.</a:t>
            </a:r>
          </a:p>
          <a:p>
            <a:r>
              <a:rPr lang="en-US" dirty="0"/>
              <a:t>The bottom row is the point: X_s, Response_Column and Sample_Include are derived. There is nothing to hard-wire and no ranges to maintain. Swapping the dependent variable — cost, log cost, cost per unit — is a dropdown change, not a re-plumbing job.</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[10:30] Categorical drivers.</a:t>
            </a:r>
          </a:p>
          <a:p>
            <a:r>
              <a:rPr lang="en-US" dirty="0"/>
              <a:t>Left side is what most of us have done: a block of IF columns, maintained by hand, redone every time a new level shows up in the data.</a:t>
            </a:r>
          </a:p>
          <a:p>
            <a:r>
              <a:rPr lang="en-US" dirty="0"/>
              <a:t>Right side: set Type to Categorical. You get k-1 reference-dropped indicator columns, named for their levels, and a live level count that respects your row filters.</a:t>
            </a:r>
          </a:p>
          <a:p>
            <a:r>
              <a:rPr lang="en-US" dirty="0"/>
              <a:t>The sentence that matters most is about prediction. The same encoder runs at prediction time against the same TRAINING level vector. A level that never appeared in the fit fails loudly with an error rather than quietly becoming a row of zeros. Hand-built dummy columns get that wrong silently, and it is very hard to catch in review.</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[7:00] You declare; the sheet constructs.</a:t>
            </a:r>
          </a:p>
          <a:p>
            <a:r>
              <a:rPr lang="en-US" dirty="0"/>
              <a:t>This is the conceptual center of the talk. Slow down, and let people actually read the grid.</a:t>
            </a:r>
          </a:p>
          <a:p>
            <a:r>
              <a:rPr lang="en-US" dirty="0"/>
              <a:t>Point at the left box first: one column of the source table, Role Predictor, Type Categorical. Two dropdowns.</a:t>
            </a:r>
          </a:p>
          <a:p>
            <a:r>
              <a:rPr lang="en-US" dirty="0"/>
              <a:t>Then the grid on the right. That is the design matrix. It is the object the regression actually runs on, and most people have never seen theirs. Four projects, and the construction type column has become three numeric columns.</a:t>
            </a:r>
          </a:p>
          <a:p>
            <a:r>
              <a:rPr lang="en-US" dirty="0"/>
              <a:t>Walk one row. PRJ-014 is steel frame, so it carries a 1 in the Steel column and zeros elsewhere. PRJ-037 is reinforced concrete, 1 in that column.</a:t>
            </a:r>
          </a:p>
          <a:p>
            <a:r>
              <a:rPr lang="en-US" dirty="0"/>
              <a:t>Now the row that matters, PRJ-022, highlighted. It is masonry, and it is all zeros. Masonry did not get a column. That is not an omission — the all-zero row IS masonry. Four levels became three columns, and the level that got dropped is the baseline every other coefficient is measured against. When you read "Steel Frame, plus 1.2 million," the unstated end of that sentence is "compared to masonry."</a:t>
            </a:r>
          </a:p>
          <a:p>
            <a:r>
              <a:rPr lang="en-US" dirty="0"/>
              <a:t>Then the bottom strip. The ToolPak takes a contiguous block of numbers, and that is the entire interface. It cannot take a text column and it cannot build this grid. Everything you are looking at is work it leaves to you, in helper columns you maintain by hand.</a:t>
            </a:r>
          </a:p>
          <a:p>
            <a:r>
              <a:rPr lang="en-US" dirty="0"/>
              <a:t>If one slide has to land, it is this one.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[15:30] What the declaration replaces.</a:t>
            </a:r>
          </a:p>
          <a:p>
            <a:r>
              <a:rPr lang="en-US" dirty="0"/>
              <a:t>The summary slide for this section. Three ways to do it: the ToolPak can't, hand-built columns can but fragilely, and the declaration does it by construction.</a:t>
            </a:r>
          </a:p>
          <a:p>
            <a:r>
              <a:rPr lang="en-US" dirty="0"/>
              <a:t>The row to point at is Prediction encoding. Hand-built indicator columns give you no mechanism to guarantee the prediction encoding matches the training encoding. That's the column where the manual approach doesn't just cost time — it's actually unsafe.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[16:15] DEMO 1 — five minutes. Declaring a model.</a:t>
            </a:r>
          </a:p>
          <a:p>
            <a:r>
              <a:rPr lang="en-US" dirty="0"/>
              <a:t>Run order:</a:t>
            </a:r>
          </a:p>
          <a:p>
            <a:r>
              <a:rPr lang="en-US" dirty="0"/>
              <a:t>Have a fallback screenshot ready. If Excel is slow to recalculate, talk over it rather than waiting in silence.</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[11:45] FIGURE — one dropdown, two models.</a:t>
            </a:r>
          </a:p>
          <a:p>
            <a:r>
              <a:rPr lang="en-US" dirty="0"/>
              <a:t>Walk the two charts. Everything is held constant except Type on a single spec row.</a:t>
            </a:r>
          </a:p>
          <a:p>
            <a:r>
              <a:rPr lang="en-US" dirty="0"/>
              <a:t>On the left the level codes are being treated as a continuous quantity, so the model fits one slope through them and the fit is forced into a line that forces an assumption of linearity on your choice of labels. </a:t>
            </a:r>
          </a:p>
          <a:p>
            <a:r>
              <a:rPr lang="en-US" dirty="0"/>
              <a:t>This is the mistake that ordinal-coded variables invite, and it is common in real estimates.</a:t>
            </a:r>
          </a:p>
          <a:p>
            <a:r>
              <a:rPr lang="en-US" dirty="0"/>
              <a:t>On the right, Type is Categorical. Each level gets its own intercept, the reference level is dropped, and the k-1 columns were built for you.</a:t>
            </a:r>
          </a:p>
          <a:p>
            <a:r>
              <a:rPr lang="en-US" dirty="0"/>
              <a:t>Even better, leave them as the original values, don’t force ordinality.</a:t>
            </a:r>
          </a:p>
          <a:p>
            <a:r>
              <a:rPr lang="en-US" dirty="0"/>
              <a:t>An example of where I have seen this mistake is with Hazard Category encoding</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[21:00] Look before you model.</a:t>
            </a:r>
          </a:p>
          <a:p>
            <a:r>
              <a:rPr lang="en-US" dirty="0"/>
              <a:t>Six diagnostics on every predictor at once, before anything is fit.</a:t>
            </a:r>
          </a:p>
          <a:p>
            <a:r>
              <a:rPr lang="en-US" dirty="0"/>
              <a:t>Two correlations: Pearson for straight-line strength, Spearman for any consistent monotonic relationship. When they disagree, the relationship is real but nonlinear — that's your flag to consider a transform.</a:t>
            </a:r>
          </a:p>
          <a:p>
            <a:r>
              <a:rPr lang="en-US" dirty="0"/>
              <a:t>Skewness and kurtosis describe shape. VIF and tolerance measure overlap among predictors.</a:t>
            </a:r>
          </a:p>
          <a:p>
            <a:r>
              <a:rPr lang="en-US" dirty="0"/>
              <a:t>We haven't fit anything. We're deciding what deserves to be in the model.</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[21:45] Fit, with confidence intervals.</a:t>
            </a:r>
          </a:p>
          <a:p>
            <a:r>
              <a:rPr lang="en-US" dirty="0"/>
              <a:t>Full regression in one call: each coefficient with standard error, t, p, and confidence interval.</a:t>
            </a:r>
          </a:p>
          <a:p>
            <a:r>
              <a:rPr lang="en-US" dirty="0"/>
              <a:t>The line worth saying out loud: a coefficient without a confidence interval is an opinion.</a:t>
            </a:r>
          </a:p>
          <a:p>
            <a:r>
              <a:rPr lang="en-US" dirty="0"/>
              <a:t>Note the formula now reads X_s(), Response_Column(), Sample_Include() — no ranges. The intercept switch re-fits the whole table live.</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[24:00] Trim collinearity.</a:t>
            </a:r>
          </a:p>
          <a:p>
            <a:r>
              <a:rPr lang="en-US" dirty="0"/>
              <a:t>When two drivers move together the model cannot separate their effects, and the coefficients get unstable. VIF flags it; the Include toggle acts on it.</a:t>
            </a:r>
          </a:p>
          <a:p>
            <a:r>
              <a:rPr lang="en-US" dirty="0"/>
              <a:t>Work the two cards, then drop to the formula strip, which is the part worth adding.</a:t>
            </a:r>
          </a:p>
          <a:p>
            <a:r>
              <a:rPr lang="en-US" dirty="0"/>
              <a:t>VIF is one over one minus R-squared, where that R-squared comes from regressing one predictor on all the others. So it is not a mystical threshold — it is a direct readout of how much of this driver is already explained by the rest of your model. At 0.87, the other predictors already account for 87 percent of this one.</a:t>
            </a:r>
          </a:p>
          <a:p>
            <a:r>
              <a:rPr lang="en-US" dirty="0"/>
              <a:t>The right-hand end is what it costs you. VIF multiplies the VARIANCE of the coefficient, so the standard error moves by the square root. VIF of 7.6 means the standard error is about 2.8 times wider than it would be with independent drivers. Same coefficient, confidence interval nearly three times as wide.</a:t>
            </a:r>
          </a:p>
          <a:p>
            <a:r>
              <a:rPr lang="en-US" dirty="0"/>
              <a:t>That reframes the rule of thumb. People memorize "VIF above 5, or above 10" without knowing where it comes from. Now you can say: at VIF 10 your error bars are three times wider than they need to be, and that is the reason to care, not the number itself.</a:t>
            </a:r>
          </a:p>
          <a:p>
            <a:r>
              <a:rPr lang="en-US" dirty="0"/>
              <a:t>Turn the offender off, VIFs settle, coefficients update, and every interval downstream tightens.</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[24:00] The honest metric.</a:t>
            </a:r>
          </a:p>
          <a:p>
            <a:r>
              <a:rPr lang="en-US" dirty="0"/>
              <a:t>R-squared measures fit to data the model already saw — it always looks good, that's its job. PRESS R-squared or Prediction R^2 predicts each point based on a regression with that point removed. It's an honesty check.</a:t>
            </a:r>
          </a:p>
          <a:p>
            <a:r>
              <a:rPr lang="en-US" dirty="0"/>
              <a:t>Here 0.827 versus 0.822 — barely moves, so the model generalizes. A wide gap means the fit is too sensitive to the sample, and it is much better to find that here than in the review.</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A health check on the fit.</a:t>
            </a:r>
          </a:p>
          <a:p>
            <a:r>
              <a:rPr lang="en-US" dirty="0"/>
              <a:t>Residuals against fitted values. Want a shapeless cloud on zero -- no funnel, no curve.</a:t>
            </a:r>
          </a:p>
          <a:p>
            <a:r>
              <a:rPr lang="en-US" dirty="0"/>
              <a:t>Q-Q correlation of 0.994 means residuals are close to normal, which is what lets the prediction intervals mean what they claim.</a:t>
            </a:r>
          </a:p>
          <a:p>
            <a:r>
              <a:rPr lang="en-US" dirty="0"/>
              <a:t>Leverage and Cook's D are the two outlier cards, and they answer different questions -- say this explicitly, because people conflate them. Leverage, the hat-matrix diagonal, measures how UNUSUAL a row's predictor values are, nothing about the response. High leverage alone is not a problem: a row can sit far out on the predictor axis and still land right on the fitted line. The flag threshold is 2p over n -- with p equal to 16 parameters and n equal to 1,649 rows here, that is 0.019, and our average of 0.0097 sits comfortably under it.</a:t>
            </a:r>
          </a:p>
          <a:p>
            <a:r>
              <a:rPr lang="en-US" dirty="0"/>
              <a:t>Cook's D is the one that matters on its own: it measures how much a row actually MOVES the fit if you drop it. The formula is the squared residual times leverage over one minus leverage squared, scaled by p and the residual variance -- so it only gets large when a row has both unusual predictors AND a residual the model does not explain. Flag threshold is 4 over n, which is 0.0024 at this n; anything above 0.9 is severe regardless of sample size.</a:t>
            </a:r>
          </a:p>
          <a:p>
            <a:r>
              <a:rPr lang="en-US" dirty="0"/>
              <a:t>The one-sentence version for the room: leverage tells you a row COULD be influential; Cook's D tells you it actually IS.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[23:15] FIGURE — three views of the same fit.</a:t>
            </a:r>
          </a:p>
          <a:p>
            <a:r>
              <a:rPr lang="en-US" dirty="0"/>
              <a:t>These are the three Tier 1 plots the workbook builds automatically for every model. The Diagnostic Guide sheet says: review these three every time, and only go to the Tier 2 plots if one of them raises a concern.</a:t>
            </a:r>
          </a:p>
          <a:p>
            <a:r>
              <a:rPr lang="en-US" dirty="0"/>
              <a:t>Left, Residuals vs. Fitted — you want a shapeless cloud sitting on zero. A funnel means the error variance grows with the fitted value; a curve means you've missed nonlinearity.</a:t>
            </a:r>
          </a:p>
          <a:p>
            <a:r>
              <a:rPr lang="en-US" dirty="0"/>
              <a:t>Middle, Normal Q-Q — studentized residuals against normal scores. On the diagonal means normal errors, which is what lets the prediction intervals mean what they claim. The QQ correlation cell puts a number on it.</a:t>
            </a:r>
          </a:p>
          <a:p>
            <a:r>
              <a:rPr lang="en-US" dirty="0"/>
              <a:t>Right, Actual vs. Predicted — the same information as the residual plot but from an angle anyone can read: dots on the 45-degree line is a good fit.</a:t>
            </a:r>
          </a:p>
          <a:p>
            <a:r>
              <a:rPr lang="en-US" dirty="0"/>
              <a:t>The point for this room: you didn't build any of these. They're pre-wired to the model, so they re-draw the instant the spec block changes. That's three standard diagnostics with zero setup, versus assembling them by hand off the ToolPak output.</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[25:30] Predict, with uncertainty.</a:t>
            </a:r>
          </a:p>
          <a:p>
            <a:r>
              <a:rPr lang="en-US" dirty="0"/>
              <a:t>The piece that matters most for our work. Type a new case, get a prediction and the uncertainty around it.</a:t>
            </a:r>
          </a:p>
          <a:p>
            <a:r>
              <a:rPr lang="en-US" dirty="0"/>
              <a:t>This is a prediction interval for an actual new case — wider than a confidence interval on the mean, because it includes real-world scatter. The key output is the standard error of prediction.</a:t>
            </a:r>
          </a:p>
          <a:p>
            <a:r>
              <a:rPr lang="en-US" dirty="0"/>
              <a:t>It grows as the new case moves away from your data. The model penalizes extrapolation automatically, without you remembering to.</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interval, exactly.</a:t>
            </a:r>
          </a:p>
          <a:p>
            <a:r>
              <a:rPr lang="en-US" dirty="0"/>
              <a:t>For the people who want to see the arithmetic, and this is where the abstract's promise about surpassing SEE gets made good on.</a:t>
            </a:r>
          </a:p>
          <a:p>
            <a:r>
              <a:rPr lang="en-US" dirty="0"/>
              <a:t>s is the classic Standard Error of the Estimate -- the number everyone already reports, and the number that traditionally gets used as if it applied to every prediction equally.</a:t>
            </a:r>
          </a:p>
          <a:p>
            <a:r>
              <a:rPr lang="en-US" dirty="0"/>
              <a:t>It doesn't. SE of prediction equals s times the square root of one plus leverage, so it is ALWAYS at least as large as the plain SEE, and it grows specifically for cases that sit far from the center of your fitted data. Near the center, root of one plus a small h is barely above 1, so the interval is close to what SEE alone would give you. Extrapolate, and h grows, and the interval widens automatically -- no judgment call, no manual adjustment, just the same leverage number from the diagnostics slide doing a second job.</a:t>
            </a:r>
          </a:p>
          <a:p>
            <a:r>
              <a:rPr lang="en-US" dirty="0"/>
              <a:t>That is the concrete answer to "how is this better than SEE": SEE is a single number for the whole model; this is SEE adjusted row by row for how far out on a limb you are asking the model to predict.</a:t>
            </a:r>
          </a:p>
          <a:p>
            <a:r>
              <a:rPr lang="en-US" dirty="0"/>
              <a:t>The interval itself uses a t-distribution on residual degrees of freedom, so it is exact for the linear model, not an approximation.</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[27:15] DEMO 2 — five minutes. Screening, diagnostics, prediction.</a:t>
            </a:r>
          </a:p>
          <a:p>
            <a:r>
              <a:rPr lang="en-US" dirty="0"/>
              <a:t>Work the Regression sheet left to right:</a:t>
            </a:r>
          </a:p>
          <a:p>
            <a:r>
              <a:rPr lang="en-US" dirty="0"/>
              <a:t>1. Screening panel — point at the highest VIF and the biggest Pearson/Spearman split.</a:t>
            </a:r>
          </a:p>
          <a:p>
            <a:r>
              <a:rPr lang="en-US" dirty="0"/>
              <a:t>2. Toggle the offending predictor off. Watch VIF, coefficients, PRESS all move together.</a:t>
            </a:r>
          </a:p>
          <a:p>
            <a:r>
              <a:rPr lang="en-US" dirty="0"/>
              <a:t>3. Flip the intercept switch. Whole table re-fits.</a:t>
            </a:r>
          </a:p>
          <a:p>
            <a:r>
              <a:rPr lang="en-US" dirty="0"/>
              <a:t>4. Residual plot and Q-Q. Point at one high-Cook's-D row in the residual table.</a:t>
            </a:r>
          </a:p>
          <a:p>
            <a:r>
              <a:rPr lang="en-US" dirty="0"/>
              <a:t>5. Enter a new case in the prediction block. Then move it far from the data and show the SE of prediction growing.</a:t>
            </a:r>
          </a:p>
          <a:p>
            <a:r>
              <a:rPr lang="en-US" dirty="0"/>
              <a:t>Step 5 is the one to protect if you're short on time — it's the most persuasive thing in the demo.</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AA194-FDD1-C510-7D4C-CBE7C5F2D7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F0CC4E-994F-1B5B-BC2E-9CADE1E1CF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F212E4-A12C-318B-62FA-06EE6F0BC4A5}"/>
              </a:ext>
            </a:extLst>
          </p:cNvPr>
          <p:cNvSpPr>
            <a:spLocks noGrp="1"/>
          </p:cNvSpPr>
          <p:nvPr>
            <p:ph type="body" idx="1"/>
          </p:nvPr>
        </p:nvSpPr>
        <p:spPr/>
        <p:txBody>
          <a:bodyPr/>
          <a:lstStyle/>
          <a:p>
            <a:r>
              <a:rPr lang="en-US" dirty="0"/>
              <a:t>I’m going to go through some demonstrations on sample data. Again, this presentation and the final workbook use publicly available data to keep this presentation from being CUI. Here we can look at some WHO Life Expectancy data.</a:t>
            </a:r>
          </a:p>
          <a:p>
            <a:r>
              <a:rPr lang="en-US" dirty="0"/>
              <a:t>The workbook I’m going to share at the end has a Univariate sheet that uses a lot of the workbook scoped lambda functions I’ve built, and some worksheet scoped ones so I can have different sheets with different regressions in the same workbook for comparison.</a:t>
            </a:r>
          </a:p>
          <a:p>
            <a:r>
              <a:rPr lang="en-US" dirty="0"/>
              <a:t>I’ll quickly show that it calculates and charts for 3 different bin counts, from highest to lowest, FD, Scott, Sturges</a:t>
            </a:r>
          </a:p>
        </p:txBody>
      </p:sp>
      <p:sp>
        <p:nvSpPr>
          <p:cNvPr id="4" name="Slide Number Placeholder 3">
            <a:extLst>
              <a:ext uri="{FF2B5EF4-FFF2-40B4-BE49-F238E27FC236}">
                <a16:creationId xmlns:a16="http://schemas.microsoft.com/office/drawing/2014/main" id="{A740474A-10FC-4EBC-843A-314DC48BD3E6}"/>
              </a:ext>
            </a:extLst>
          </p:cNvPr>
          <p:cNvSpPr>
            <a:spLocks noGrp="1"/>
          </p:cNvSpPr>
          <p:nvPr>
            <p:ph type="sldNum" sz="quarter" idx="5"/>
          </p:nvPr>
        </p:nvSpPr>
        <p:spPr/>
        <p:txBody>
          <a:bodyPr/>
          <a:lstStyle/>
          <a:p>
            <a:fld id="{D1EB1E5A-81D1-4464-9466-D55578ADC663}" type="slidenum">
              <a:rPr lang="en-US" smtClean="0"/>
              <a:t>27</a:t>
            </a:fld>
            <a:endParaRPr lang="en-US"/>
          </a:p>
        </p:txBody>
      </p:sp>
    </p:spTree>
    <p:extLst>
      <p:ext uri="{BB962C8B-B14F-4D97-AF65-F5344CB8AC3E}">
        <p14:creationId xmlns:p14="http://schemas.microsoft.com/office/powerpoint/2010/main" val="9739901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[31:15] Describe, visualize, formalize.</a:t>
            </a:r>
          </a:p>
          <a:p>
            <a:r>
              <a:rPr lang="en-US" dirty="0"/>
              <a:t>Switching sheets. The Univariate sheet is one input column driving three sections in the order you'd actually work.</a:t>
            </a:r>
          </a:p>
          <a:p>
            <a:r>
              <a:rPr lang="en-US" dirty="0"/>
              <a:t>Descriptive statistics returns all twelve at once including a prominent missing count — a silent n is how bad estimates happen.</a:t>
            </a:r>
          </a:p>
          <a:p>
            <a:r>
              <a:rPr lang="en-US" dirty="0"/>
              <a:t>Three binning methods side by side: Sturges, Scott, Freedman-Diaconis. Three defensible answers to "how many bins" rather than one arbitrary one.</a:t>
            </a:r>
          </a:p>
          <a:p>
            <a:r>
              <a:rPr lang="en-US" dirty="0"/>
              <a:t>Then formalize the shape you just looked at. Say it directly: this is where a three-point estimate stops being a guess.</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[32:15] Distribution fitting without Solver.</a:t>
            </a:r>
          </a:p>
          <a:p>
            <a:r>
              <a:rPr lang="en-US" dirty="0"/>
              <a:t>Eight candidates: Normal, Lognormal, Exponential, Weibull, Gamma, Triangular, Beta, BetaPERT. Maximum likelihood throughout — not method of moments.</a:t>
            </a:r>
          </a:p>
          <a:p>
            <a:r>
              <a:rPr lang="en-US" dirty="0"/>
              <a:t>Closed form where it exists. Where it doesn't, grid search over a native two-input Data Table.</a:t>
            </a:r>
          </a:p>
          <a:p>
            <a:r>
              <a:rPr lang="en-US" dirty="0"/>
              <a:t>The reframing is the interesting bit: the wall was never "MLE without Solver," it was "MLE in closed form." A Data Table over the likelihood surface clears that bar, with no add-in and no optimizer — and it gives the same answer on every recalculation, which matters for auditability.</a:t>
            </a:r>
          </a:p>
          <a:p>
            <a:r>
              <a:rPr lang="en-US" dirty="0"/>
              <a:t>BetaPERT will get attention from this room. Be ready for it.</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[33:15] DEMO 3 — three minutes. Fit a distribution, then take the sheet with you.</a:t>
            </a:r>
          </a:p>
          <a:p>
            <a:r>
              <a:rPr lang="en-US" dirty="0"/>
              <a:t>1. Point the Univariate sheet at a column. Show descriptives and the skewness value.</a:t>
            </a:r>
          </a:p>
          <a:p>
            <a:r>
              <a:rPr lang="en-US" dirty="0"/>
              <a:t>2. Show the fitted comparison table ranked by AIC, and the Q-Q plot for the winner.</a:t>
            </a:r>
          </a:p>
          <a:p>
            <a:r>
              <a:rPr lang="en-US" dirty="0"/>
              <a:t>3. Then the portability piece: right-click the Regression tab, Move or Copy, into a second workbook, Create a Copy.</a:t>
            </a:r>
          </a:p>
          <a:p>
            <a:r>
              <a:rPr lang="en-US" dirty="0"/>
              <a:t>4. Show that all 112 functions came with it, and re-point the spec at a different table.</a:t>
            </a:r>
          </a:p>
          <a:p>
            <a:r>
              <a:rPr lang="en-US" dirty="0"/>
              <a:t>Keep this tight. If you're behind, drop steps 1 and 2 and do only the Move or Copy — portability is the thing people need to see to believe.</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way I am version tracking this and keeping it reproducible is by generating the spreadsheet using python, but keeping all the calculations in Excel, so it works on any dataset.</a:t>
            </a:r>
          </a:p>
        </p:txBody>
      </p:sp>
      <p:sp>
        <p:nvSpPr>
          <p:cNvPr id="4" name="Slide Number Placeholder 3"/>
          <p:cNvSpPr>
            <a:spLocks noGrp="1"/>
          </p:cNvSpPr>
          <p:nvPr>
            <p:ph type="sldNum" sz="quarter" idx="5"/>
          </p:nvPr>
        </p:nvSpPr>
        <p:spPr/>
        <p:txBody>
          <a:bodyPr/>
          <a:lstStyle/>
          <a:p>
            <a:fld id="{D1EB1E5A-81D1-4464-9466-D55578ADC663}" type="slidenum">
              <a:rPr lang="en-US" smtClean="0"/>
              <a:t>31</a:t>
            </a:fld>
            <a:endParaRPr lang="en-US"/>
          </a:p>
        </p:txBody>
      </p:sp>
    </p:spTree>
    <p:extLst>
      <p:ext uri="{BB962C8B-B14F-4D97-AF65-F5344CB8AC3E}">
        <p14:creationId xmlns:p14="http://schemas.microsoft.com/office/powerpoint/2010/main" val="20183147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[35:45] Results verification.</a:t>
            </a:r>
          </a:p>
          <a:p>
            <a:r>
              <a:rPr lang="en-US" dirty="0"/>
              <a:t>Before anyone asks: do the numbers check out.</a:t>
            </a:r>
          </a:p>
          <a:p>
            <a:r>
              <a:rPr lang="en-US" dirty="0"/>
              <a:t>The library reproduces the entire ToolPak regression output — regression statistics, full ANOVA, coefficient table with standard errors, t-stats, p-values, confidence intervals — and goes past it with VIF, Cook's D, leverage, studentized residuals, PRESS, AIC/BIC, and cross-validation.</a:t>
            </a:r>
          </a:p>
          <a:p>
            <a:r>
              <a:rPr lang="en-US" dirty="0"/>
              <a:t>Same model run three ways: this library, the ToolPak, and statsmodels. They agree to about ten decimal places. That's floating-point noise.</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[37:50] Benefits.</a:t>
            </a:r>
          </a:p>
          <a:p>
            <a:r>
              <a:rPr lang="en-US" dirty="0"/>
              <a:t>Four properties that make a formula-based approach a legitimate analytical choice, not a novelty.</a:t>
            </a:r>
          </a:p>
          <a:p>
            <a:r>
              <a:rPr lang="en-US" dirty="0"/>
              <a:t>Transparency, traceability, liveness, and uncertainty. Liveness is the one people underrate: because there's no re-run step, you can review several model specifications in the time it takes to run one script, which changes how much exploration you actually do.</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[40:00] What travels with the file.</a:t>
            </a:r>
          </a:p>
          <a:p>
            <a:r>
              <a:rPr lang="en-US" dirty="0"/>
              <a:t>The workbook has to stand on its own when it is forwarded to somebody who was never in this room, so the documentation lives inside it rather than alongside it.</a:t>
            </a:r>
          </a:p>
          <a:p>
            <a:r>
              <a:rPr lang="en-US" dirty="0"/>
              <a:t>The catalog sheet is generated from the same source as the workbook, so the formula in the sheet is the formula in the Name Manager. There is no second copy to drift.</a:t>
            </a:r>
          </a:p>
          <a:p>
            <a:r>
              <a:rPr lang="en-US" dirty="0"/>
              <a:t>The Diagnostic Guide is the one people use most: thresholds, what each plot should look like, and common patterns with what to do next. The Instructions sheet is written for somebody opening the file cold.</a:t>
            </a:r>
          </a:p>
          <a:p>
            <a:r>
              <a:rPr lang="en-US" dirty="0"/>
              <a:t>Changes are recorded on a sheet in the file, with an explicit flag for anything that would make a workbook you already built compute differently. That flag is the only signal most people need.</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[39:15] Getting it onto your own data.</a:t>
            </a:r>
          </a:p>
          <a:p>
            <a:r>
              <a:rPr lang="en-US" dirty="0"/>
              <a:t>The functions are workbook-scoped, so copying a sheet brings all 112 with it. The constructors are sheet-scoped and read the spec block, so they follow whatever you declare on your own table.</a:t>
            </a:r>
          </a:p>
          <a:p>
            <a:r>
              <a:rPr lang="en-US" dirty="0"/>
              <a:t>Four steps: Move or Copy the Regression tab into your workbook, point it at your table, declare the columns, done. Everything recomputes.</a:t>
            </a:r>
          </a:p>
          <a:p>
            <a:r>
              <a:rPr lang="en-US" dirty="0"/>
              <a:t>This is the slide people photograph. Pause on it.</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[40:45] What's next.</a:t>
            </a:r>
          </a:p>
          <a:p>
            <a:r>
              <a:rPr lang="en-US" dirty="0"/>
              <a:t>Ordered by what estimators ask for. Transforms first, because a Log dropdown plus Duan's smearing on the back-transform is what makes cross-model comparison honest — R-squared on logged cost and R-squared on cost are not the same quantity.</a:t>
            </a:r>
          </a:p>
          <a:p>
            <a:r>
              <a:rPr lang="en-US" dirty="0"/>
              <a:t>Then model comparison, then bootstrap and Monte Carlo.</a:t>
            </a:r>
          </a:p>
          <a:p>
            <a:r>
              <a:rPr lang="en-US" dirty="0"/>
              <a:t>On bootstrap, note the design choice: draws come from a pre-seeded table, not RANDARRAY. A confidence interval that changes every time the sheet recalculates, with no record of which sample produced which, is not a result.</a:t>
            </a:r>
          </a:p>
          <a:p>
            <a:r>
              <a:rPr lang="en-US" dirty="0"/>
              <a:t>Invite input — this order moves based on what this community asks for.</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[41:30] Where to get it.</a:t>
            </a:r>
          </a:p>
          <a:p>
            <a:r>
              <a:rPr lang="en-US" dirty="0"/>
              <a:t>Public repository. Download the .xlsx and open it — that is the entire install. No admin rights, nothing to clear.</a:t>
            </a:r>
          </a:p>
          <a:p>
            <a:r>
              <a:rPr lang="en-US" dirty="0"/>
              <a:t>Ask for two things: try it on a real estimate and tell me where it breaks, and tell me which roadmap item you'd want first.</a:t>
            </a:r>
          </a:p>
          <a:p>
            <a:r>
              <a:rPr lang="en-US" dirty="0"/>
              <a:t>[42:30] Open for questions. Backup slides follow on validation methodology and the function catalog.</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BACKUP — the LAMBDA_functions sheet.</a:t>
            </a:r>
          </a:p>
          <a:p>
            <a:r>
              <a:rPr lang="en-US" dirty="0"/>
              <a:t>Use if asked how someone discovers what's available, or how the documentation stays current.</a:t>
            </a:r>
          </a:p>
          <a:p>
            <a:r>
              <a:rPr lang="en-US" dirty="0"/>
              <a:t>Each row is one function: name, arguments with optionals in brackets, what it yields, the readable formula body, and a plain-English description. The formula in the sheet is the formula in the Name Manager.</a:t>
            </a:r>
          </a:p>
          <a:p>
            <a:r>
              <a:rPr lang="en-US" dirty="0"/>
              <a:t>Adding a function means editing the JSON source and rebuilding — the catalog and the workbook update together, or neither does. There is no second copy to go stale.</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BACKUP — validation methodology.</a:t>
            </a:r>
          </a:p>
          <a:p>
            <a:r>
              <a:rPr lang="en-US" dirty="0"/>
              <a:t>Use if challenged on correctness. Same model, three engines, every output compared: coefficients, standard errors, ANOVA, R-squared, PRESS. Agreement to roughly ten decimal places.</a:t>
            </a:r>
          </a:p>
          <a:p>
            <a:r>
              <a:rPr lang="en-US" dirty="0"/>
              <a:t>The point is independence: same textbook arithmetic implemented three separate ways, so you can verify against whatever tool you already trust.</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[38:30] Where it stops.</a:t>
            </a:r>
          </a:p>
          <a:p>
            <a:r>
              <a:rPr lang="en-US" dirty="0"/>
              <a:t>Say the constraints yourself before somebody finds them.</a:t>
            </a:r>
          </a:p>
          <a:p>
            <a:r>
              <a:rPr lang="en-US" dirty="0"/>
              <a:t>Thousands of rows, not millions. One fixed-effects variable absorbs today; two is a visible error, and two-way absorption is on the roadmap. The arithmetic is hardened against scale differences but that does not fix true collinearity — the VIF panel supports that judgment, it does not make it. Charts read fixed ranges. And it needs current 365.</a:t>
            </a:r>
          </a:p>
          <a:p>
            <a:r>
              <a:rPr lang="en-US" dirty="0"/>
              <a:t>None of these are dealbreakers for the kind of cost work we do, but you should hear them from me rather than discover them.</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[12:30] Fixed effects: absorb the group.</a:t>
            </a:r>
          </a:p>
          <a:p>
            <a:r>
              <a:rPr lang="en-US" dirty="0"/>
              <a:t>For panel data — Let’s say you’re trying to model some relationship with multiple data rows per program. Let’s say programs observed over several years. If we don’t want to pool all those, we can model a fixed effect. Program role equals Fixed Effects, and the column produces no coefficient. The response and every design column are demeaned within group.</a:t>
            </a:r>
          </a:p>
          <a:p>
            <a:r>
              <a:rPr lang="en-US" dirty="0"/>
              <a:t>What you are left with is the within-group relationship: how cost moves with a driver INSIDE a program, not across programs.</a:t>
            </a:r>
          </a:p>
          <a:p>
            <a:r>
              <a:rPr lang="en-US" dirty="0"/>
              <a:t>Two things to stress. The degrees of freedom correct automatically, threaded as an optional argument that defaults to zero, so a model with no fixed effects computes exactly as it otherwise would. And when it cannot do something it says so: two Fixed Effects columns is a visible error on the status block, not a wrong number. Two-way absorption is on the roadmap.</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2803803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[13:45] FIGURE — absorbing the group.</a:t>
            </a:r>
          </a:p>
          <a:p>
            <a:r>
              <a:rPr lang="en-US" dirty="0"/>
              <a:t>Same panel, same drivers, one column's Role changed.</a:t>
            </a:r>
          </a:p>
          <a:p>
            <a:r>
              <a:rPr lang="en-US" dirty="0"/>
              <a:t>On the left, programs sit at different cost levels and that between-program spread is being absorbed into the slope. The relationship you are estimating is a blend of within-program and across-program variation, and only one of those is what you meant to measure.</a:t>
            </a:r>
          </a:p>
          <a:p>
            <a:r>
              <a:rPr lang="en-US" dirty="0"/>
              <a:t>On the right, Fixed Effects on the program column. Everything is demeaned within group, and what is left is the within-program relationship.</a:t>
            </a:r>
          </a:p>
          <a:p>
            <a:r>
              <a:rPr lang="en-US" dirty="0"/>
              <a:t>Note that the degrees of freedom corrected themselves — the standard errors on the right already account for the absorbed groups.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6912295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[26:30] Log the cost.</a:t>
            </a:r>
          </a:p>
          <a:p>
            <a:r>
              <a:rPr lang="en-US" dirty="0"/>
              <a:t>One refinement for cost specifically. Costs can't go below zero and have a long right tail. A normal band around an estimate can run negative, which is nonsense for dollars.</a:t>
            </a:r>
          </a:p>
          <a:p>
            <a:r>
              <a:rPr lang="en-US" dirty="0"/>
              <a:t>Fit on the log of cost — these functions don't care what's in the column, so it's a one-line change. Exponentiate and the distribution is lognormal: always positive, realistic tail.</a:t>
            </a:r>
          </a:p>
          <a:p>
            <a:r>
              <a:rPr lang="en-US" dirty="0"/>
              <a:t>The skewness column from the screening panel is what tells you when you're in this situation.</a:t>
            </a:r>
          </a:p>
          <a:p>
            <a:r>
              <a:rPr lang="en-US" dirty="0"/>
              <a:t>Transform dropdown on the spec block is currently partially implemented, will have more roles in a future release. Lots of health checks on the regressions statistics need to be modified to give you unit space goodness of fit, not log space.</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[14:30] Sequence and serial correlation.</a:t>
            </a:r>
          </a:p>
          <a:p>
            <a:r>
              <a:rPr lang="en-US" dirty="0"/>
              <a:t>If your rows are a time series, flag the ordering axis and this machinery comes on.</a:t>
            </a:r>
          </a:p>
          <a:p>
            <a:r>
              <a:rPr lang="en-US" dirty="0"/>
              <a:t>The gap-awareness is the part to emphasize. Lag_By matches on the actual period value within group. If a year is missing, you get #N/A — never the value from three years back, and never a fake zero. That failure mode is common in hand-built lag columns and it biases everything downstream.</a:t>
            </a:r>
          </a:p>
          <a:p>
            <a:r>
              <a:rPr lang="en-US" dirty="0"/>
              <a:t>Durbin-Watson walks the DECLARED order, not row order. An ordinary DW statistic becomes meaningless the moment someone sorts the table by cost, and nothing warns you.</a:t>
            </a:r>
          </a:p>
          <a:p>
            <a:r>
              <a:rPr lang="en-US" dirty="0"/>
              <a:t>Skip the calendar-warning card if you're behind time.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2571210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One place the arithmetic can be wrong.</a:t>
            </a:r>
          </a:p>
          <a:p>
            <a:r>
              <a:rPr lang="en-US" dirty="0"/>
              <a:t>Every leverage and prediction routes through a single matrix-inversion helper. That's deliberate — one place to harden.</a:t>
            </a:r>
          </a:p>
          <a:p>
            <a:r>
              <a:rPr lang="en-US" dirty="0"/>
              <a:t>The staged improvement scales each column before inverting, which fixes precision when drivers live on very different scales. Cost data reliably does that: a weight in pounds next to a dollar figure in millions.</a:t>
            </a:r>
          </a:p>
          <a:p>
            <a:r>
              <a:rPr lang="en-US" dirty="0"/>
              <a:t>Because everything inherits from the one helper, hardening it improves every diagnostic at once. It's a numerical fix, not a statistical one — precision changes, answers don't.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F98BB47-30F3-74F7-EF97-81404D137CA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FF4E376C-4BF2-9728-485A-BABD48D58A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874818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1B3F142-5014-6A49-BA68-F7767A20AFD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42FA69DD-70B0-578A-4060-D0493714A7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784209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9EC31A-FAFF-F59B-C947-3C0661FCD86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FD19646-3657-CB06-E99A-4A5DA1F99E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40398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E07737-EFD8-819B-9EA2-9CA32BC154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B086624-96DC-6237-2FCF-105CA78B52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006678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ACF79A-2E68-2C39-C0B8-737220A9D02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A0EF024-9CD5-0D79-8738-EA455C791A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227018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93B0BF-1459-3BF2-19D3-FD3271783C26}"/>
              </a:ext>
            </a:extLst>
          </p:cNvPr>
          <p:cNvSpPr>
            <a:spLocks noGrp="1"/>
          </p:cNvSpPr>
          <p:nvPr>
            <p:ph type="dt" sz="half" idx="10"/>
          </p:nvPr>
        </p:nvSpPr>
        <p:spPr>
          <a:xfrm>
            <a:off x="838200" y="6356350"/>
            <a:ext cx="2743200" cy="365125"/>
          </a:xfrm>
          <a:prstGeom prst="rect">
            <a:avLst/>
          </a:prstGeom>
        </p:spPr>
        <p:txBody>
          <a:bodyPr/>
          <a:lstStyle/>
          <a:p>
            <a:r>
              <a:rPr lang="en-US" dirty="0"/>
              <a:t>August 12, 2026</a:t>
            </a:r>
          </a:p>
        </p:txBody>
      </p:sp>
      <p:sp>
        <p:nvSpPr>
          <p:cNvPr id="4" name="Footer Placeholder 3">
            <a:extLst>
              <a:ext uri="{FF2B5EF4-FFF2-40B4-BE49-F238E27FC236}">
                <a16:creationId xmlns:a16="http://schemas.microsoft.com/office/drawing/2014/main" id="{5EAC02B6-746F-A6EB-5A55-C90602E9D9DA}"/>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a:xfrm>
            <a:off x="9104798" y="6356350"/>
            <a:ext cx="2743200" cy="365125"/>
          </a:xfrm>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1548507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E06FC17-5E0C-D016-94AC-76002DAC1875}"/>
              </a:ext>
            </a:extLst>
          </p:cNvPr>
          <p:cNvSpPr>
            <a:spLocks noGrp="1"/>
          </p:cNvSpPr>
          <p:nvPr>
            <p:ph type="sldNum" sz="quarter" idx="10"/>
          </p:nvPr>
        </p:nvSpPr>
        <p:spPr>
          <a:xfrm>
            <a:off x="9040143" y="6356350"/>
            <a:ext cx="2743200" cy="365125"/>
          </a:xfrm>
        </p:spPr>
        <p:txBody>
          <a:bodyPr/>
          <a:lstStyle/>
          <a:p>
            <a:fld id="{DD3EB71B-0E20-644D-98EB-43484203013E}" type="slidenum">
              <a:rPr lang="en-US" smtClean="0"/>
              <a:pPr/>
              <a:t>‹#›</a:t>
            </a:fld>
            <a:endParaRPr lang="en-US"/>
          </a:p>
        </p:txBody>
      </p:sp>
      <p:sp>
        <p:nvSpPr>
          <p:cNvPr id="4" name="Date Placeholder 1">
            <a:extLst>
              <a:ext uri="{FF2B5EF4-FFF2-40B4-BE49-F238E27FC236}">
                <a16:creationId xmlns:a16="http://schemas.microsoft.com/office/drawing/2014/main" id="{3B4441AB-EA90-75A4-7F69-FACD500A6928}"/>
              </a:ext>
            </a:extLst>
          </p:cNvPr>
          <p:cNvSpPr>
            <a:spLocks noGrp="1"/>
          </p:cNvSpPr>
          <p:nvPr>
            <p:ph type="dt" sz="half" idx="11"/>
          </p:nvPr>
        </p:nvSpPr>
        <p:spPr>
          <a:xfrm>
            <a:off x="838200" y="6356350"/>
            <a:ext cx="2743200" cy="365125"/>
          </a:xfrm>
          <a:prstGeom prst="rect">
            <a:avLst/>
          </a:prstGeom>
        </p:spPr>
        <p:txBody>
          <a:bodyPr/>
          <a:lstStyle>
            <a:lvl1pPr>
              <a:defRPr>
                <a:ln>
                  <a:solidFill>
                    <a:schemeClr val="tx1"/>
                  </a:solidFill>
                </a:ln>
              </a:defRPr>
            </a:lvl1pPr>
          </a:lstStyle>
          <a:p>
            <a:endParaRPr lang="en-US" dirty="0">
              <a:ln>
                <a:solidFill>
                  <a:schemeClr val="tx1"/>
                </a:solidFill>
              </a:ln>
            </a:endParaRPr>
          </a:p>
        </p:txBody>
      </p:sp>
    </p:spTree>
    <p:extLst>
      <p:ext uri="{BB962C8B-B14F-4D97-AF65-F5344CB8AC3E}">
        <p14:creationId xmlns:p14="http://schemas.microsoft.com/office/powerpoint/2010/main" val="1373051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1D1EC4-B9D2-7B34-DFB2-365F1003BD5C}"/>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a:xfrm>
            <a:off x="9160216" y="6356349"/>
            <a:ext cx="2743200" cy="365125"/>
          </a:xfrm>
        </p:spPr>
        <p:txBody>
          <a:bodyPr/>
          <a:lstStyle/>
          <a:p>
            <a:fld id="{DD3EB71B-0E20-644D-98EB-43484203013E}" type="slidenum">
              <a:rPr lang="en-US" smtClean="0"/>
              <a:t>‹#›</a:t>
            </a:fld>
            <a:endParaRPr lang="en-US" dirty="0"/>
          </a:p>
        </p:txBody>
      </p:sp>
    </p:spTree>
    <p:extLst>
      <p:ext uri="{BB962C8B-B14F-4D97-AF65-F5344CB8AC3E}">
        <p14:creationId xmlns:p14="http://schemas.microsoft.com/office/powerpoint/2010/main" val="3513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020AD-025A-9F56-B61E-8A9515BE110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B728990-F041-CE5B-F30B-9DDEC1DDB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210837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5E90D4-B38D-BE5F-676D-33246137424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445E6CC-7821-065B-86E5-CCE80C1D32C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878673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98BB47-30F3-74F7-EF97-81404D137CA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FF4E376C-4BF2-9728-485A-BABD48D58A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006880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3F142-5014-6A49-BA68-F7767A20AFD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42FA69DD-70B0-578A-4060-D0493714A7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558037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9EC31A-FAFF-F59B-C947-3C0661FCD86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FD19646-3657-CB06-E99A-4A5DA1F99E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964671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E07737-EFD8-819B-9EA2-9CA32BC154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B086624-96DC-6237-2FCF-105CA78B52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134636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ACF79A-2E68-2C39-C0B8-737220A9D02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A0EF024-9CD5-0D79-8738-EA455C791A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71576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93B0BF-1459-3BF2-19D3-FD3271783C2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EAC02B6-746F-A6EB-5A55-C90602E9D9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43477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1D1EC4-B9D2-7B34-DFB2-365F1003BD5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C9A1D714-575C-81C1-B1D1-8284DF6E8E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843066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020AD-025A-9F56-B61E-8A9515BE110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B728990-F041-CE5B-F30B-9DDEC1DDB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6263149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5E90D4-B38D-BE5F-676D-33246137424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445E6CC-7821-065B-86E5-CCE80C1D32C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242754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1041400"/>
            <a:ext cx="6941905" cy="2387600"/>
          </a:xfrm>
          <a:prstGeom prst="rect">
            <a:avLst/>
          </a:prstGeom>
        </p:spPr>
        <p:txBody>
          <a:bodyPr anchor="b"/>
          <a:lstStyle>
            <a:lvl1pPr algn="l">
              <a:defRPr sz="6000" b="1">
                <a:latin typeface="Montserrat" pitchFamily="2" charset="0"/>
              </a:defRPr>
            </a:lvl1pPr>
          </a:lstStyle>
          <a:p>
            <a:r>
              <a:rPr lang="en-US" dirty="0"/>
              <a:t>Click to edit Master title style</a:t>
            </a:r>
          </a:p>
        </p:txBody>
      </p:sp>
    </p:spTree>
    <p:extLst>
      <p:ext uri="{BB962C8B-B14F-4D97-AF65-F5344CB8AC3E}">
        <p14:creationId xmlns:p14="http://schemas.microsoft.com/office/powerpoint/2010/main" val="3469443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606176"/>
            <a:ext cx="10969375" cy="1397285"/>
          </a:xfrm>
          <a:prstGeom prst="rect">
            <a:avLst/>
          </a:prstGeom>
        </p:spPr>
        <p:txBody>
          <a:bodyPr anchor="b"/>
          <a:lstStyle>
            <a:lvl1pPr algn="l">
              <a:defRPr sz="6000" b="1">
                <a:solidFill>
                  <a:srgbClr val="653C87"/>
                </a:solidFill>
                <a:latin typeface="Montserrat" pitchFamily="2" charset="0"/>
              </a:defRPr>
            </a:lvl1pPr>
          </a:lstStyle>
          <a:p>
            <a:r>
              <a:rPr lang="en-US" dirty="0"/>
              <a:t>Click to edit Master title style</a:t>
            </a:r>
          </a:p>
        </p:txBody>
      </p:sp>
    </p:spTree>
    <p:extLst>
      <p:ext uri="{BB962C8B-B14F-4D97-AF65-F5344CB8AC3E}">
        <p14:creationId xmlns:p14="http://schemas.microsoft.com/office/powerpoint/2010/main" val="28683810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ark Title Slide">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DDD5B0AD-8280-0EF2-30D5-09D93B0D4666}"/>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2" name="Rectangle 1">
            <a:extLst>
              <a:ext uri="{FF2B5EF4-FFF2-40B4-BE49-F238E27FC236}">
                <a16:creationId xmlns:a16="http://schemas.microsoft.com/office/drawing/2014/main" id="{6AC49AC4-B722-32F6-DF29-80A0787BE70D}"/>
              </a:ext>
            </a:extLst>
          </p:cNvPr>
          <p:cNvSpPr/>
          <p:nvPr userDrawn="1"/>
        </p:nvSpPr>
        <p:spPr>
          <a:xfrm>
            <a:off x="0" y="1"/>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10" name="Rectangle 9">
            <a:extLst>
              <a:ext uri="{FF2B5EF4-FFF2-40B4-BE49-F238E27FC236}">
                <a16:creationId xmlns:a16="http://schemas.microsoft.com/office/drawing/2014/main" id="{BE2E2AD3-F39E-8630-13A0-1FC7E0F33160}"/>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16" name="Straight Connector 15">
            <a:extLst>
              <a:ext uri="{FF2B5EF4-FFF2-40B4-BE49-F238E27FC236}">
                <a16:creationId xmlns:a16="http://schemas.microsoft.com/office/drawing/2014/main" id="{9DA0570D-28E8-4595-A2CB-70B234BA01E6}"/>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C00F4CB-556C-FD76-51E2-174C24D3276F}"/>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A4D9443-517F-60D3-9476-A993783A937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00491"/>
            <a:ext cx="1116469" cy="1036865"/>
          </a:xfrm>
          <a:prstGeom prst="rect">
            <a:avLst/>
          </a:prstGeom>
        </p:spPr>
      </p:pic>
      <p:sp>
        <p:nvSpPr>
          <p:cNvPr id="21" name="Rectangle 20">
            <a:extLst>
              <a:ext uri="{FF2B5EF4-FFF2-40B4-BE49-F238E27FC236}">
                <a16:creationId xmlns:a16="http://schemas.microsoft.com/office/drawing/2014/main" id="{BEE85B32-3506-E1DF-ED86-BD9E5C507609}"/>
              </a:ext>
            </a:extLst>
          </p:cNvPr>
          <p:cNvSpPr/>
          <p:nvPr userDrawn="1"/>
        </p:nvSpPr>
        <p:spPr>
          <a:xfrm>
            <a:off x="737731" y="612481"/>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6">
            <a:extLst>
              <a:ext uri="{FF2B5EF4-FFF2-40B4-BE49-F238E27FC236}">
                <a16:creationId xmlns:a16="http://schemas.microsoft.com/office/drawing/2014/main" id="{606B6154-2C69-E907-40A7-4AB0280B6A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Text Placeholder 35">
            <a:extLst>
              <a:ext uri="{FF2B5EF4-FFF2-40B4-BE49-F238E27FC236}">
                <a16:creationId xmlns:a16="http://schemas.microsoft.com/office/drawing/2014/main" id="{A196AC30-F01E-0E62-E1CF-7F21E1185A09}"/>
              </a:ext>
            </a:extLst>
          </p:cNvPr>
          <p:cNvSpPr>
            <a:spLocks noGrp="1"/>
          </p:cNvSpPr>
          <p:nvPr>
            <p:ph type="body" sz="quarter" idx="17" hasCustomPrompt="1"/>
          </p:nvPr>
        </p:nvSpPr>
        <p:spPr>
          <a:xfrm>
            <a:off x="737730" y="3756403"/>
            <a:ext cx="6759575" cy="87097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C2A1E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C2A1E7"/>
                </a:solidFill>
              </a:rPr>
              <a:t>Click to add presenter or presenting org</a:t>
            </a:r>
          </a:p>
        </p:txBody>
      </p:sp>
      <p:sp>
        <p:nvSpPr>
          <p:cNvPr id="38" name="Text Placeholder 37">
            <a:extLst>
              <a:ext uri="{FF2B5EF4-FFF2-40B4-BE49-F238E27FC236}">
                <a16:creationId xmlns:a16="http://schemas.microsoft.com/office/drawing/2014/main" id="{CB6E3125-D518-CB81-23A1-A175E8E38F97}"/>
              </a:ext>
            </a:extLst>
          </p:cNvPr>
          <p:cNvSpPr>
            <a:spLocks noGrp="1"/>
          </p:cNvSpPr>
          <p:nvPr>
            <p:ph type="body" sz="quarter" idx="18" hasCustomPrompt="1"/>
          </p:nvPr>
        </p:nvSpPr>
        <p:spPr>
          <a:xfrm>
            <a:off x="737730" y="4910980"/>
            <a:ext cx="6759575" cy="434976"/>
          </a:xfrm>
        </p:spPr>
        <p:txBody>
          <a:bodyPr>
            <a:noAutofit/>
          </a:bodyPr>
          <a:lstStyle>
            <a:lvl1pPr marL="0" indent="0">
              <a:buNone/>
              <a:defRPr sz="2400">
                <a:solidFill>
                  <a:srgbClr val="C2A1E7"/>
                </a:solidFill>
              </a:defRPr>
            </a:lvl1pPr>
          </a:lstStyle>
          <a:p>
            <a:r>
              <a:rPr lang="en-US" sz="2800">
                <a:solidFill>
                  <a:srgbClr val="C2A1E7"/>
                </a:solidFill>
              </a:rPr>
              <a:t>Click to add presentation date</a:t>
            </a:r>
          </a:p>
        </p:txBody>
      </p:sp>
      <p:sp>
        <p:nvSpPr>
          <p:cNvPr id="40" name="Text Placeholder 39">
            <a:extLst>
              <a:ext uri="{FF2B5EF4-FFF2-40B4-BE49-F238E27FC236}">
                <a16:creationId xmlns:a16="http://schemas.microsoft.com/office/drawing/2014/main" id="{DF7DC350-11DC-CE43-11B3-9711B9BF89B2}"/>
              </a:ext>
            </a:extLst>
          </p:cNvPr>
          <p:cNvSpPr>
            <a:spLocks noGrp="1"/>
          </p:cNvSpPr>
          <p:nvPr>
            <p:ph type="body" sz="quarter" idx="19" hasCustomPrompt="1"/>
          </p:nvPr>
        </p:nvSpPr>
        <p:spPr>
          <a:xfrm>
            <a:off x="738188" y="2030413"/>
            <a:ext cx="6759575" cy="144303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latin typeface="Figtree ExtraBold" pitchFamily="2" charset="0"/>
              </a:rPr>
              <a:t>Click to add title of presentation</a:t>
            </a:r>
          </a:p>
        </p:txBody>
      </p:sp>
      <p:pic>
        <p:nvPicPr>
          <p:cNvPr id="4" name="Picture 3" descr="Logo&#10;&#10;AI-generated content may be incorrect.">
            <a:extLst>
              <a:ext uri="{FF2B5EF4-FFF2-40B4-BE49-F238E27FC236}">
                <a16:creationId xmlns:a16="http://schemas.microsoft.com/office/drawing/2014/main" id="{A7C34A17-E09E-81F2-BD46-92E5C514212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4157721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3.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1.png"/><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2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7.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5.png"/><Relationship Id="rId5" Type="http://schemas.openxmlformats.org/officeDocument/2006/relationships/image" Target="../media/image8.jp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3A3A"/>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483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8"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8895ED5-62B8-36C2-AB69-88FDA7BD82A7}"/>
              </a:ext>
            </a:extLst>
          </p:cNvPr>
          <p:cNvPicPr>
            <a:picLocks noChangeAspect="1"/>
          </p:cNvPicPr>
          <p:nvPr userDrawn="1"/>
        </p:nvPicPr>
        <p:blipFill>
          <a:blip r:embed="rId11"/>
          <a:srcRect/>
          <a:stretch/>
        </p:blipFill>
        <p:spPr>
          <a:xfrm>
            <a:off x="7010400" y="-8873"/>
            <a:ext cx="5181600" cy="1295400"/>
          </a:xfrm>
          <a:prstGeom prst="rect">
            <a:avLst/>
          </a:prstGeom>
        </p:spPr>
      </p:pic>
      <p:pic>
        <p:nvPicPr>
          <p:cNvPr id="10" name="Picture 9" descr="A black and white sign with white text  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2"/>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13"/>
          <a:srcRect/>
          <a:stretch/>
        </p:blipFill>
        <p:spPr>
          <a:xfrm>
            <a:off x="10350847" y="6293735"/>
            <a:ext cx="1369791" cy="384502"/>
          </a:xfrm>
          <a:prstGeom prst="rect">
            <a:avLst/>
          </a:prstGeom>
        </p:spPr>
      </p:pic>
      <p:sp>
        <p:nvSpPr>
          <p:cNvPr id="5" name="Title Placeholder 1">
            <a:extLst>
              <a:ext uri="{FF2B5EF4-FFF2-40B4-BE49-F238E27FC236}">
                <a16:creationId xmlns:a16="http://schemas.microsoft.com/office/drawing/2014/main" id="{20B4B526-EF33-C752-4091-14E9ECC948CF}"/>
              </a:ext>
            </a:extLst>
          </p:cNvPr>
          <p:cNvSpPr txBox="1">
            <a:spLocks/>
          </p:cNvSpPr>
          <p:nvPr userDrawn="1"/>
        </p:nvSpPr>
        <p:spPr>
          <a:xfrm>
            <a:off x="838200" y="6111831"/>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dirty="0">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1332844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BE351B-1D9E-ED4F-A0EA-931F8B085416}"/>
              </a:ext>
            </a:extLst>
          </p:cNvPr>
          <p:cNvSpPr/>
          <p:nvPr userDrawn="1"/>
        </p:nvSpPr>
        <p:spPr>
          <a:xfrm>
            <a:off x="1524" y="0"/>
            <a:ext cx="12188952" cy="5879592"/>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up of a logo  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3"/>
          <a:stretch>
            <a:fillRect/>
          </a:stretch>
        </p:blipFill>
        <p:spPr>
          <a:xfrm>
            <a:off x="7741922" y="6145805"/>
            <a:ext cx="2060447" cy="531400"/>
          </a:xfrm>
          <a:prstGeom prst="rect">
            <a:avLst/>
          </a:prstGeom>
        </p:spPr>
      </p:pic>
      <p:pic>
        <p:nvPicPr>
          <p:cNvPr id="3" name="Picture 2" descr="A blue and black logo  AI-generated content may be incorrect.">
            <a:extLst>
              <a:ext uri="{FF2B5EF4-FFF2-40B4-BE49-F238E27FC236}">
                <a16:creationId xmlns:a16="http://schemas.microsoft.com/office/drawing/2014/main" id="{EE77629E-41B2-22BA-A255-FB02E0872B64}"/>
              </a:ext>
            </a:extLst>
          </p:cNvPr>
          <p:cNvPicPr>
            <a:picLocks noChangeAspect="1"/>
          </p:cNvPicPr>
          <p:nvPr userDrawn="1"/>
        </p:nvPicPr>
        <p:blipFill>
          <a:blip r:embed="rId4"/>
          <a:stretch>
            <a:fillRect/>
          </a:stretch>
        </p:blipFill>
        <p:spPr>
          <a:xfrm>
            <a:off x="10028000" y="6241617"/>
            <a:ext cx="1491065" cy="411534"/>
          </a:xfrm>
          <a:prstGeom prst="rect">
            <a:avLst/>
          </a:prstGeom>
        </p:spPr>
      </p:pic>
      <p:pic>
        <p:nvPicPr>
          <p:cNvPr id="7" name="Picture 6" descr="A black and white image of a person  AI-generated content may be incorrect.">
            <a:extLst>
              <a:ext uri="{FF2B5EF4-FFF2-40B4-BE49-F238E27FC236}">
                <a16:creationId xmlns:a16="http://schemas.microsoft.com/office/drawing/2014/main" id="{907FD5D8-27D9-56A5-127C-56F3851DE004}"/>
              </a:ext>
            </a:extLst>
          </p:cNvPr>
          <p:cNvPicPr>
            <a:picLocks noChangeAspect="1"/>
          </p:cNvPicPr>
          <p:nvPr userDrawn="1"/>
        </p:nvPicPr>
        <p:blipFill>
          <a:blip r:embed="rId5"/>
          <a:stretch>
            <a:fillRect/>
          </a:stretch>
        </p:blipFill>
        <p:spPr>
          <a:xfrm>
            <a:off x="1511" y="1197859"/>
            <a:ext cx="12188977" cy="4462281"/>
          </a:xfrm>
          <a:prstGeom prst="rect">
            <a:avLst/>
          </a:prstGeom>
        </p:spPr>
      </p:pic>
      <p:sp>
        <p:nvSpPr>
          <p:cNvPr id="5" name="Rectangle 4">
            <a:extLst>
              <a:ext uri="{FF2B5EF4-FFF2-40B4-BE49-F238E27FC236}">
                <a16:creationId xmlns:a16="http://schemas.microsoft.com/office/drawing/2014/main" id="{C5C63FEF-36B9-7DA6-0155-D1C4809EA843}"/>
              </a:ext>
            </a:extLst>
          </p:cNvPr>
          <p:cNvSpPr/>
          <p:nvPr userDrawn="1"/>
        </p:nvSpPr>
        <p:spPr>
          <a:xfrm>
            <a:off x="0" y="842480"/>
            <a:ext cx="6185043" cy="2774023"/>
          </a:xfrm>
          <a:prstGeom prst="rect">
            <a:avLst/>
          </a:prstGeom>
          <a:solidFill>
            <a:srgbClr val="C50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F3DDE3A7-859C-9DCE-339F-7BE8FD8828D6}"/>
              </a:ext>
            </a:extLst>
          </p:cNvPr>
          <p:cNvSpPr txBox="1">
            <a:spLocks/>
          </p:cNvSpPr>
          <p:nvPr userDrawn="1"/>
        </p:nvSpPr>
        <p:spPr>
          <a:xfrm>
            <a:off x="330200" y="6038420"/>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dirty="0">
                <a:solidFill>
                  <a:schemeClr val="tx2"/>
                </a:solidFill>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4143028485"/>
      </p:ext>
    </p:extLst>
  </p:cSld>
  <p:clrMap bg1="lt1" tx1="dk1" bg2="lt2" tx2="dk2" accent1="accent1" accent2="accent2" accent3="accent3" accent4="accent4" accent5="accent5" accent6="accent6" hlink="hlink" folHlink="folHlink"/>
  <p:sldLayoutIdLst>
    <p:sldLayoutId id="2147483673" r:id="rId1"/>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6"/>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descr="A close-up of a logo  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4"/>
          <a:stretch>
            <a:fillRect/>
          </a:stretch>
        </p:blipFill>
        <p:spPr>
          <a:xfrm>
            <a:off x="7741922" y="6145805"/>
            <a:ext cx="2060447" cy="531400"/>
          </a:xfrm>
          <a:prstGeom prst="rect">
            <a:avLst/>
          </a:prstGeom>
        </p:spPr>
      </p:pic>
      <p:pic>
        <p:nvPicPr>
          <p:cNvPr id="2" name="Picture 1" descr="A close-up of a person holding a spray object  AI-generated content may be incorrect.">
            <a:extLst>
              <a:ext uri="{FF2B5EF4-FFF2-40B4-BE49-F238E27FC236}">
                <a16:creationId xmlns:a16="http://schemas.microsoft.com/office/drawing/2014/main" id="{CE7CACEA-28E8-9745-D367-2DE90F22E6E9}"/>
              </a:ext>
            </a:extLst>
          </p:cNvPr>
          <p:cNvPicPr>
            <a:picLocks noChangeAspect="1"/>
          </p:cNvPicPr>
          <p:nvPr userDrawn="1"/>
        </p:nvPicPr>
        <p:blipFill>
          <a:blip r:embed="rId5">
            <a:extLst>
              <a:ext uri="{28A0092B-C50C-407E-A947-70E740481C1C}">
                <a14:useLocalDpi xmlns:a14="http://schemas.microsoft.com/office/drawing/2010/main" val="0"/>
              </a:ext>
            </a:extLst>
          </a:blip>
          <a:srcRect l="1865" t="9630" b="8802"/>
          <a:stretch>
            <a:fillRect/>
          </a:stretch>
        </p:blipFill>
        <p:spPr>
          <a:xfrm>
            <a:off x="1" y="1254072"/>
            <a:ext cx="12199420" cy="4945806"/>
          </a:xfrm>
          <a:prstGeom prst="rect">
            <a:avLst/>
          </a:prstGeom>
        </p:spPr>
      </p:pic>
      <p:pic>
        <p:nvPicPr>
          <p:cNvPr id="3" name="Picture 2" descr="A blue and black logo  AI-generated content may be incorrect.">
            <a:extLst>
              <a:ext uri="{FF2B5EF4-FFF2-40B4-BE49-F238E27FC236}">
                <a16:creationId xmlns:a16="http://schemas.microsoft.com/office/drawing/2014/main" id="{364BE2B4-46A3-64C3-22E8-7A41C70F7ADA}"/>
              </a:ext>
            </a:extLst>
          </p:cNvPr>
          <p:cNvPicPr>
            <a:picLocks noChangeAspect="1"/>
          </p:cNvPicPr>
          <p:nvPr userDrawn="1"/>
        </p:nvPicPr>
        <p:blipFill>
          <a:blip r:embed="rId6"/>
          <a:stretch>
            <a:fillRect/>
          </a:stretch>
        </p:blipFill>
        <p:spPr>
          <a:xfrm>
            <a:off x="10028000" y="6241617"/>
            <a:ext cx="1491065" cy="411534"/>
          </a:xfrm>
          <a:prstGeom prst="rect">
            <a:avLst/>
          </a:prstGeom>
        </p:spPr>
      </p:pic>
      <p:sp>
        <p:nvSpPr>
          <p:cNvPr id="6" name="Title Placeholder 1">
            <a:extLst>
              <a:ext uri="{FF2B5EF4-FFF2-40B4-BE49-F238E27FC236}">
                <a16:creationId xmlns:a16="http://schemas.microsoft.com/office/drawing/2014/main" id="{12E40129-09F6-3E5B-0BD7-889595C90618}"/>
              </a:ext>
            </a:extLst>
          </p:cNvPr>
          <p:cNvSpPr txBox="1">
            <a:spLocks/>
          </p:cNvSpPr>
          <p:nvPr userDrawn="1"/>
        </p:nvSpPr>
        <p:spPr>
          <a:xfrm>
            <a:off x="330200" y="6038420"/>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dirty="0">
                <a:solidFill>
                  <a:schemeClr val="tx2"/>
                </a:solidFill>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198036161"/>
      </p:ext>
    </p:extLst>
  </p:cSld>
  <p:clrMap bg1="lt1" tx1="dk1" bg2="lt2" tx2="dk2" accent1="accent1" accent2="accent2" accent3="accent3" accent4="accent4" accent5="accent5" accent6="accent6" hlink="hlink" folHlink="folHlink"/>
  <p:sldLayoutIdLst>
    <p:sldLayoutId id="2147483685" r:id="rId1"/>
    <p:sldLayoutId id="2147483686" r:id="rId2"/>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7"/>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25.emf"/><Relationship Id="rId5" Type="http://schemas.openxmlformats.org/officeDocument/2006/relationships/image" Target="../media/image24.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s://github.doe.gov/stephen-colodner/statistical_analysis_lambda_catalog" TargetMode="External"/><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22EF28-9D6E-7AB2-9543-67030FD16D82}"/>
              </a:ext>
            </a:extLst>
          </p:cNvPr>
          <p:cNvSpPr>
            <a:spLocks noGrp="1"/>
          </p:cNvSpPr>
          <p:nvPr>
            <p:ph type="body" sz="quarter" idx="17"/>
          </p:nvPr>
        </p:nvSpPr>
        <p:spPr/>
        <p:txBody>
          <a:bodyPr/>
          <a:lstStyle/>
          <a:p>
            <a:r>
              <a:rPr lang="en-US" dirty="0"/>
              <a:t>Stephen </a:t>
            </a:r>
            <a:r>
              <a:rPr lang="en-US" dirty="0" err="1"/>
              <a:t>Colodner</a:t>
            </a:r>
            <a:endParaRPr lang="en-US" dirty="0"/>
          </a:p>
          <a:p>
            <a:r>
              <a:rPr lang="en-US" dirty="0"/>
              <a:t>Office of Program Analysis and Evaluation (PA&amp;E, NA-BA-40)</a:t>
            </a:r>
          </a:p>
        </p:txBody>
      </p:sp>
      <p:sp>
        <p:nvSpPr>
          <p:cNvPr id="3" name="Text Placeholder 2">
            <a:extLst>
              <a:ext uri="{FF2B5EF4-FFF2-40B4-BE49-F238E27FC236}">
                <a16:creationId xmlns:a16="http://schemas.microsoft.com/office/drawing/2014/main" id="{9AC99597-4FE2-FDB0-0C9B-190814A16ADF}"/>
              </a:ext>
            </a:extLst>
          </p:cNvPr>
          <p:cNvSpPr>
            <a:spLocks noGrp="1"/>
          </p:cNvSpPr>
          <p:nvPr>
            <p:ph type="body" sz="quarter" idx="18"/>
          </p:nvPr>
        </p:nvSpPr>
        <p:spPr>
          <a:xfrm>
            <a:off x="718065" y="5186283"/>
            <a:ext cx="6759575" cy="434976"/>
          </a:xfrm>
        </p:spPr>
        <p:txBody>
          <a:bodyPr/>
          <a:lstStyle/>
          <a:p>
            <a:r>
              <a:rPr lang="en-US" dirty="0"/>
              <a:t>August 13, 2026</a:t>
            </a:r>
          </a:p>
        </p:txBody>
      </p:sp>
      <p:sp>
        <p:nvSpPr>
          <p:cNvPr id="4" name="Text Placeholder 3">
            <a:extLst>
              <a:ext uri="{FF2B5EF4-FFF2-40B4-BE49-F238E27FC236}">
                <a16:creationId xmlns:a16="http://schemas.microsoft.com/office/drawing/2014/main" id="{78919120-9E53-0CCE-CE1B-C83CAE636D12}"/>
              </a:ext>
            </a:extLst>
          </p:cNvPr>
          <p:cNvSpPr>
            <a:spLocks noGrp="1"/>
          </p:cNvSpPr>
          <p:nvPr>
            <p:ph type="body" sz="quarter" idx="19"/>
          </p:nvPr>
        </p:nvSpPr>
        <p:spPr/>
        <p:txBody>
          <a:bodyPr/>
          <a:lstStyle/>
          <a:p>
            <a:r>
              <a:rPr lang="en-US" b="1" dirty="0"/>
              <a:t>Excel 365 is Turing Complete! </a:t>
            </a:r>
          </a:p>
          <a:p>
            <a:r>
              <a:rPr lang="en-US" b="1" dirty="0"/>
              <a:t>Never Touch Analysis </a:t>
            </a:r>
            <a:r>
              <a:rPr lang="en-US" b="1" dirty="0" err="1"/>
              <a:t>ToolPak</a:t>
            </a:r>
            <a:r>
              <a:rPr lang="en-US" b="1" dirty="0"/>
              <a:t> Again</a:t>
            </a:r>
            <a:endParaRPr lang="en-US" dirty="0"/>
          </a:p>
        </p:txBody>
      </p:sp>
      <p:sp>
        <p:nvSpPr>
          <p:cNvPr id="6" name="Rounded Rectangle 3">
            <a:extLst>
              <a:ext uri="{FF2B5EF4-FFF2-40B4-BE49-F238E27FC236}">
                <a16:creationId xmlns:a16="http://schemas.microsoft.com/office/drawing/2014/main" id="{5C22B421-069F-9612-E2EC-3CA436146E5F}"/>
              </a:ext>
            </a:extLst>
          </p:cNvPr>
          <p:cNvSpPr/>
          <p:nvPr/>
        </p:nvSpPr>
        <p:spPr>
          <a:xfrm>
            <a:off x="813647" y="3133767"/>
            <a:ext cx="4872645"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4">
            <a:extLst>
              <a:ext uri="{FF2B5EF4-FFF2-40B4-BE49-F238E27FC236}">
                <a16:creationId xmlns:a16="http://schemas.microsoft.com/office/drawing/2014/main" id="{A763EB7B-78F4-BFBE-FE0C-46C51039AF01}"/>
              </a:ext>
            </a:extLst>
          </p:cNvPr>
          <p:cNvSpPr/>
          <p:nvPr/>
        </p:nvSpPr>
        <p:spPr>
          <a:xfrm>
            <a:off x="886799" y="3216063"/>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BD0733E1-626B-9F08-18DA-7E3BEFAA0A58}"/>
              </a:ext>
            </a:extLst>
          </p:cNvPr>
          <p:cNvSpPr txBox="1"/>
          <p:nvPr/>
        </p:nvSpPr>
        <p:spPr>
          <a:xfrm>
            <a:off x="886799" y="3270034"/>
            <a:ext cx="457200" cy="184666"/>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12" name="TextBox 11">
            <a:extLst>
              <a:ext uri="{FF2B5EF4-FFF2-40B4-BE49-F238E27FC236}">
                <a16:creationId xmlns:a16="http://schemas.microsoft.com/office/drawing/2014/main" id="{99425DBD-3051-03C2-5884-948BF83CACD6}"/>
              </a:ext>
            </a:extLst>
          </p:cNvPr>
          <p:cNvSpPr txBox="1"/>
          <p:nvPr/>
        </p:nvSpPr>
        <p:spPr>
          <a:xfrm>
            <a:off x="1453727" y="3187318"/>
            <a:ext cx="4128870" cy="353943"/>
          </a:xfrm>
          <a:prstGeom prst="rect">
            <a:avLst/>
          </a:prstGeom>
          <a:noFill/>
        </p:spPr>
        <p:txBody>
          <a:bodyPr wrap="square" lIns="0" tIns="0" rIns="0" bIns="0" anchor="ctr">
            <a:spAutoFit/>
          </a:bodyPr>
          <a:lstStyle/>
          <a:p>
            <a:pPr algn="l">
              <a:lnSpc>
                <a:spcPct val="100000"/>
              </a:lnSpc>
            </a:pPr>
            <a:r>
              <a:rPr sz="1150" b="0" i="0" dirty="0">
                <a:solidFill>
                  <a:srgbClr val="DCDCDC"/>
                </a:solidFill>
                <a:latin typeface="Consolas"/>
              </a:rPr>
              <a:t>=</a:t>
            </a:r>
            <a:r>
              <a:rPr sz="1150" i="0" dirty="0">
                <a:solidFill>
                  <a:srgbClr val="DCDCDC"/>
                </a:solidFill>
                <a:latin typeface="Consolas"/>
              </a:rPr>
              <a:t>Coefficients(</a:t>
            </a:r>
            <a:r>
              <a:rPr sz="1150" i="0" dirty="0">
                <a:solidFill>
                  <a:schemeClr val="bg1"/>
                </a:solidFill>
                <a:latin typeface="Consolas"/>
              </a:rPr>
              <a:t>X_s(), </a:t>
            </a:r>
            <a:r>
              <a:rPr sz="1150" i="0" dirty="0" err="1">
                <a:solidFill>
                  <a:schemeClr val="bg1"/>
                </a:solidFill>
                <a:latin typeface="Consolas"/>
              </a:rPr>
              <a:t>Response_Column</a:t>
            </a:r>
            <a:r>
              <a:rPr sz="1150" i="0" dirty="0">
                <a:solidFill>
                  <a:schemeClr val="bg1"/>
                </a:solidFill>
                <a:latin typeface="Consolas"/>
              </a:rPr>
              <a:t>(), </a:t>
            </a:r>
            <a:r>
              <a:rPr sz="1150" i="0" dirty="0" err="1">
                <a:solidFill>
                  <a:srgbClr val="DCDCDC"/>
                </a:solidFill>
                <a:latin typeface="Consolas"/>
              </a:rPr>
              <a:t>Allow_Intercept</a:t>
            </a:r>
            <a:r>
              <a:rPr sz="1150" i="0" dirty="0">
                <a:solidFill>
                  <a:srgbClr val="DCDCDC"/>
                </a:solidFill>
                <a:latin typeface="Consolas"/>
              </a:rPr>
              <a:t>, </a:t>
            </a:r>
            <a:r>
              <a:rPr sz="1150" i="0" dirty="0" err="1">
                <a:solidFill>
                  <a:srgbClr val="DCDCDC"/>
                </a:solidFill>
                <a:latin typeface="Consolas"/>
              </a:rPr>
              <a:t>Sample_Include</a:t>
            </a:r>
            <a:r>
              <a:rPr sz="1150" i="0" dirty="0">
                <a:solidFill>
                  <a:srgbClr val="DCDCDC"/>
                </a:solidFill>
                <a:latin typeface="Consolas"/>
              </a:rPr>
              <a:t>())</a:t>
            </a:r>
          </a:p>
        </p:txBody>
      </p:sp>
    </p:spTree>
    <p:extLst>
      <p:ext uri="{BB962C8B-B14F-4D97-AF65-F5344CB8AC3E}">
        <p14:creationId xmlns:p14="http://schemas.microsoft.com/office/powerpoint/2010/main" val="2198140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10076-574A-9CAF-3F4C-73EC6E972D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4A9642-7741-6860-C6C1-85A4EA2EF373}"/>
              </a:ext>
            </a:extLst>
          </p:cNvPr>
          <p:cNvSpPr>
            <a:spLocks noGrp="1"/>
          </p:cNvSpPr>
          <p:nvPr>
            <p:ph type="title"/>
          </p:nvPr>
        </p:nvSpPr>
        <p:spPr/>
        <p:txBody>
          <a:bodyPr/>
          <a:lstStyle/>
          <a:p>
            <a:r>
              <a:rPr lang="en-US" sz="2900" b="1" dirty="0">
                <a:solidFill>
                  <a:srgbClr val="FFFFFF"/>
                </a:solidFill>
              </a:rPr>
              <a:t>Twin Motivations</a:t>
            </a:r>
            <a:endParaRPr sz="2900" b="1" dirty="0">
              <a:solidFill>
                <a:srgbClr val="FFFFFF"/>
              </a:solidFill>
            </a:endParaRPr>
          </a:p>
        </p:txBody>
      </p:sp>
      <p:sp>
        <p:nvSpPr>
          <p:cNvPr id="20" name="Eyebrow Traceability">
            <a:extLst>
              <a:ext uri="{FF2B5EF4-FFF2-40B4-BE49-F238E27FC236}">
                <a16:creationId xmlns:a16="http://schemas.microsoft.com/office/drawing/2014/main" id="{C99405FC-8D8A-ABA5-84E1-514FF77E5393}"/>
              </a:ext>
            </a:extLst>
          </p:cNvPr>
          <p:cNvSpPr txBox="1"/>
          <p:nvPr/>
        </p:nvSpPr>
        <p:spPr>
          <a:xfrm>
            <a:off x="566928" y="1550000"/>
            <a:ext cx="5300640" cy="200000"/>
          </a:xfrm>
          <a:prstGeom prst="rect">
            <a:avLst/>
          </a:prstGeom>
          <a:noFill/>
        </p:spPr>
        <p:txBody>
          <a:bodyPr wrap="square" lIns="0" tIns="0" rIns="0" bIns="0" anchor="t"/>
          <a:lstStyle/>
          <a:p>
            <a:pPr algn="l">
              <a:lnSpc>
                <a:spcPct val="100000"/>
              </a:lnSpc>
            </a:pPr>
            <a:r>
              <a:rPr lang="en-US" sz="1200" b="1" i="0" spc="150" dirty="0">
                <a:solidFill>
                  <a:srgbClr val="5EEAD4"/>
                </a:solidFill>
                <a:latin typeface="Arial"/>
              </a:rPr>
              <a:t>TRACEABILITY</a:t>
            </a:r>
          </a:p>
        </p:txBody>
      </p:sp>
      <p:sp>
        <p:nvSpPr>
          <p:cNvPr id="21" name="Headline Traceability">
            <a:extLst>
              <a:ext uri="{FF2B5EF4-FFF2-40B4-BE49-F238E27FC236}">
                <a16:creationId xmlns:a16="http://schemas.microsoft.com/office/drawing/2014/main" id="{3C0AC7AA-9349-3B08-5BF9-DE0B17D8C433}"/>
              </a:ext>
            </a:extLst>
          </p:cNvPr>
          <p:cNvSpPr txBox="1"/>
          <p:nvPr/>
        </p:nvSpPr>
        <p:spPr>
          <a:xfrm>
            <a:off x="566928" y="1810000"/>
            <a:ext cx="5300640" cy="750000"/>
          </a:xfrm>
          <a:prstGeom prst="rect">
            <a:avLst/>
          </a:prstGeom>
          <a:noFill/>
        </p:spPr>
        <p:txBody>
          <a:bodyPr wrap="square" lIns="0" tIns="0" rIns="0" bIns="0" anchor="t"/>
          <a:lstStyle/>
          <a:p>
            <a:pPr algn="l">
              <a:lnSpc>
                <a:spcPct val="105000"/>
              </a:lnSpc>
            </a:pPr>
            <a:r>
              <a:rPr sz="2200" b="1" i="0" dirty="0">
                <a:solidFill>
                  <a:srgbClr val="FFFFFF"/>
                </a:solidFill>
                <a:latin typeface="Arial"/>
              </a:rPr>
              <a:t>Static output is the bane of the estimator</a:t>
            </a:r>
          </a:p>
        </p:txBody>
      </p:sp>
      <p:sp>
        <p:nvSpPr>
          <p:cNvPr id="22" name="Subline Traceability">
            <a:extLst>
              <a:ext uri="{FF2B5EF4-FFF2-40B4-BE49-F238E27FC236}">
                <a16:creationId xmlns:a16="http://schemas.microsoft.com/office/drawing/2014/main" id="{B5A331C8-5FF0-A07A-26E4-BD7C62FA1A9E}"/>
              </a:ext>
            </a:extLst>
          </p:cNvPr>
          <p:cNvSpPr txBox="1"/>
          <p:nvPr/>
        </p:nvSpPr>
        <p:spPr>
          <a:xfrm>
            <a:off x="566928" y="2681400"/>
            <a:ext cx="5300640" cy="520000"/>
          </a:xfrm>
          <a:prstGeom prst="rect">
            <a:avLst/>
          </a:prstGeom>
          <a:noFill/>
        </p:spPr>
        <p:txBody>
          <a:bodyPr wrap="square" lIns="0" tIns="0" rIns="0" bIns="0" anchor="t"/>
          <a:lstStyle/>
          <a:p>
            <a:pPr algn="l">
              <a:lnSpc>
                <a:spcPct val="105000"/>
              </a:lnSpc>
            </a:pPr>
            <a:r>
              <a:rPr sz="1600" b="0" i="1" dirty="0">
                <a:solidFill>
                  <a:srgbClr val="5FD4C6"/>
                </a:solidFill>
                <a:latin typeface="Arial"/>
              </a:rPr>
              <a:t>When a formula becomes a value, the trail back to the data ends.</a:t>
            </a:r>
          </a:p>
        </p:txBody>
      </p:sp>
      <p:sp>
        <p:nvSpPr>
          <p:cNvPr id="23" name="fx badge">
            <a:extLst>
              <a:ext uri="{FF2B5EF4-FFF2-40B4-BE49-F238E27FC236}">
                <a16:creationId xmlns:a16="http://schemas.microsoft.com/office/drawing/2014/main" id="{D6728D1B-9F1E-9039-0166-851CF99E5686}"/>
              </a:ext>
            </a:extLst>
          </p:cNvPr>
          <p:cNvSpPr txBox="1"/>
          <p:nvPr/>
        </p:nvSpPr>
        <p:spPr>
          <a:xfrm>
            <a:off x="566928" y="3291400"/>
            <a:ext cx="300000" cy="230000"/>
          </a:xfrm>
          <a:prstGeom prst="rect">
            <a:avLst/>
          </a:prstGeom>
          <a:noFill/>
        </p:spPr>
        <p:txBody>
          <a:bodyPr wrap="square" lIns="0" tIns="0" rIns="0" bIns="0" anchor="t"/>
          <a:lstStyle/>
          <a:p>
            <a:pPr algn="l">
              <a:lnSpc>
                <a:spcPct val="100000"/>
              </a:lnSpc>
            </a:pPr>
            <a:r>
              <a:rPr sz="1200" b="0" i="1" dirty="0">
                <a:solidFill>
                  <a:srgbClr val="5FD4C6"/>
                </a:solidFill>
                <a:latin typeface="Consolas"/>
              </a:rPr>
              <a:t>fx</a:t>
            </a:r>
          </a:p>
        </p:txBody>
      </p:sp>
      <p:sp>
        <p:nvSpPr>
          <p:cNvPr id="24" name="formula text">
            <a:extLst>
              <a:ext uri="{FF2B5EF4-FFF2-40B4-BE49-F238E27FC236}">
                <a16:creationId xmlns:a16="http://schemas.microsoft.com/office/drawing/2014/main" id="{97755A97-A057-2FBD-B716-3231B36651D8}"/>
              </a:ext>
            </a:extLst>
          </p:cNvPr>
          <p:cNvSpPr txBox="1"/>
          <p:nvPr/>
        </p:nvSpPr>
        <p:spPr>
          <a:xfrm>
            <a:off x="886928" y="3291400"/>
            <a:ext cx="4200000" cy="230000"/>
          </a:xfrm>
          <a:prstGeom prst="rect">
            <a:avLst/>
          </a:prstGeom>
          <a:noFill/>
        </p:spPr>
        <p:txBody>
          <a:bodyPr wrap="square" lIns="0" tIns="0" rIns="0" bIns="0" anchor="t"/>
          <a:lstStyle/>
          <a:p>
            <a:pPr algn="l">
              <a:lnSpc>
                <a:spcPct val="100000"/>
              </a:lnSpc>
            </a:pPr>
            <a:r>
              <a:rPr sz="1150" b="0" i="0" dirty="0">
                <a:solidFill>
                  <a:srgbClr val="DCDCDC"/>
                </a:solidFill>
                <a:latin typeface="Consolas"/>
              </a:rPr>
              <a:t>=AVERAGE(</a:t>
            </a:r>
            <a:r>
              <a:rPr sz="1150" b="1" i="0" dirty="0">
                <a:solidFill>
                  <a:srgbClr val="5FD4C6"/>
                </a:solidFill>
                <a:latin typeface="Consolas"/>
              </a:rPr>
              <a:t>Cost_Data</a:t>
            </a:r>
            <a:r>
              <a:rPr sz="1150" b="0" i="0" dirty="0">
                <a:solidFill>
                  <a:srgbClr val="DCDCDC"/>
                </a:solidFill>
                <a:latin typeface="Consolas"/>
              </a:rPr>
              <a:t>)</a:t>
            </a:r>
          </a:p>
        </p:txBody>
      </p:sp>
      <p:sp>
        <p:nvSpPr>
          <p:cNvPr id="25" name="arrow down">
            <a:extLst>
              <a:ext uri="{FF2B5EF4-FFF2-40B4-BE49-F238E27FC236}">
                <a16:creationId xmlns:a16="http://schemas.microsoft.com/office/drawing/2014/main" id="{4135F19F-9DB1-583D-DFF1-7EEFF4716D9B}"/>
              </a:ext>
            </a:extLst>
          </p:cNvPr>
          <p:cNvSpPr txBox="1"/>
          <p:nvPr/>
        </p:nvSpPr>
        <p:spPr>
          <a:xfrm>
            <a:off x="566928" y="3551400"/>
            <a:ext cx="300000" cy="180000"/>
          </a:xfrm>
          <a:prstGeom prst="rect">
            <a:avLst/>
          </a:prstGeom>
          <a:noFill/>
        </p:spPr>
        <p:txBody>
          <a:bodyPr wrap="square" lIns="0" tIns="0" rIns="0" bIns="0" anchor="t"/>
          <a:lstStyle/>
          <a:p>
            <a:pPr algn="l">
              <a:lnSpc>
                <a:spcPct val="100000"/>
              </a:lnSpc>
            </a:pPr>
            <a:r>
              <a:rPr sz="1400" b="0" i="0" dirty="0">
                <a:solidFill>
                  <a:srgbClr val="8A8A8A"/>
                </a:solidFill>
                <a:latin typeface="Arial"/>
              </a:rPr>
              <a:t>↓</a:t>
            </a:r>
          </a:p>
        </p:txBody>
      </p:sp>
      <p:sp>
        <p:nvSpPr>
          <p:cNvPr id="26" name="static value">
            <a:extLst>
              <a:ext uri="{FF2B5EF4-FFF2-40B4-BE49-F238E27FC236}">
                <a16:creationId xmlns:a16="http://schemas.microsoft.com/office/drawing/2014/main" id="{0DA9F1F7-EB4D-70BB-6004-E36DEC567A78}"/>
              </a:ext>
            </a:extLst>
          </p:cNvPr>
          <p:cNvSpPr txBox="1"/>
          <p:nvPr/>
        </p:nvSpPr>
        <p:spPr>
          <a:xfrm>
            <a:off x="566928" y="3761400"/>
            <a:ext cx="1600000" cy="220000"/>
          </a:xfrm>
          <a:prstGeom prst="rect">
            <a:avLst/>
          </a:prstGeom>
          <a:noFill/>
        </p:spPr>
        <p:txBody>
          <a:bodyPr wrap="square" lIns="0" tIns="0" rIns="0" bIns="0" anchor="t"/>
          <a:lstStyle/>
          <a:p>
            <a:pPr algn="l">
              <a:lnSpc>
                <a:spcPct val="100000"/>
              </a:lnSpc>
            </a:pPr>
            <a:r>
              <a:rPr sz="1400" b="1" i="0" dirty="0">
                <a:solidFill>
                  <a:srgbClr val="FFFFFF"/>
                </a:solidFill>
                <a:latin typeface="Consolas"/>
              </a:rPr>
              <a:t>1,247,003</a:t>
            </a:r>
          </a:p>
        </p:txBody>
      </p:sp>
      <p:sp>
        <p:nvSpPr>
          <p:cNvPr id="27" name="value annotation">
            <a:extLst>
              <a:ext uri="{FF2B5EF4-FFF2-40B4-BE49-F238E27FC236}">
                <a16:creationId xmlns:a16="http://schemas.microsoft.com/office/drawing/2014/main" id="{BEEE7F37-9737-036E-C16A-EB5BEF06B8AD}"/>
              </a:ext>
            </a:extLst>
          </p:cNvPr>
          <p:cNvSpPr txBox="1"/>
          <p:nvPr/>
        </p:nvSpPr>
        <p:spPr>
          <a:xfrm>
            <a:off x="2166928" y="3761400"/>
            <a:ext cx="3700000" cy="220000"/>
          </a:xfrm>
          <a:prstGeom prst="rect">
            <a:avLst/>
          </a:prstGeom>
          <a:noFill/>
        </p:spPr>
        <p:txBody>
          <a:bodyPr wrap="square" lIns="0" tIns="0" rIns="0" bIns="0" anchor="t"/>
          <a:lstStyle/>
          <a:p>
            <a:pPr algn="l">
              <a:lnSpc>
                <a:spcPct val="100000"/>
              </a:lnSpc>
            </a:pPr>
            <a:r>
              <a:rPr sz="1150" b="0" i="1" dirty="0">
                <a:solidFill>
                  <a:srgbClr val="8A8A8A"/>
                </a:solidFill>
                <a:latin typeface="Consolas"/>
              </a:rPr>
              <a:t>— the trail back to Cost_Data ends here</a:t>
            </a:r>
          </a:p>
        </p:txBody>
      </p:sp>
      <p:sp>
        <p:nvSpPr>
          <p:cNvPr id="30" name="Eyebrow Availability">
            <a:extLst>
              <a:ext uri="{FF2B5EF4-FFF2-40B4-BE49-F238E27FC236}">
                <a16:creationId xmlns:a16="http://schemas.microsoft.com/office/drawing/2014/main" id="{CC091727-0955-6283-2EA5-46DB4DF654D6}"/>
              </a:ext>
            </a:extLst>
          </p:cNvPr>
          <p:cNvSpPr txBox="1"/>
          <p:nvPr/>
        </p:nvSpPr>
        <p:spPr>
          <a:xfrm>
            <a:off x="6324432" y="1550000"/>
            <a:ext cx="5300640" cy="200000"/>
          </a:xfrm>
          <a:prstGeom prst="rect">
            <a:avLst/>
          </a:prstGeom>
          <a:noFill/>
        </p:spPr>
        <p:txBody>
          <a:bodyPr wrap="square" lIns="0" tIns="0" rIns="0" bIns="0" anchor="t"/>
          <a:lstStyle/>
          <a:p>
            <a:pPr algn="l">
              <a:lnSpc>
                <a:spcPct val="100000"/>
              </a:lnSpc>
            </a:pPr>
            <a:r>
              <a:rPr lang="en-US" sz="1200" b="1" i="0" spc="150" dirty="0">
                <a:solidFill>
                  <a:srgbClr val="5EEAD4"/>
                </a:solidFill>
                <a:latin typeface="Arial"/>
              </a:rPr>
              <a:t>AVAILABILITY</a:t>
            </a:r>
          </a:p>
        </p:txBody>
      </p:sp>
      <p:sp>
        <p:nvSpPr>
          <p:cNvPr id="31" name="Headline Availability">
            <a:extLst>
              <a:ext uri="{FF2B5EF4-FFF2-40B4-BE49-F238E27FC236}">
                <a16:creationId xmlns:a16="http://schemas.microsoft.com/office/drawing/2014/main" id="{F1B1FBE1-4B44-5693-0F97-688ED4C34077}"/>
              </a:ext>
            </a:extLst>
          </p:cNvPr>
          <p:cNvSpPr txBox="1"/>
          <p:nvPr/>
        </p:nvSpPr>
        <p:spPr>
          <a:xfrm>
            <a:off x="6324432" y="1810000"/>
            <a:ext cx="5300640" cy="550000"/>
          </a:xfrm>
          <a:prstGeom prst="rect">
            <a:avLst/>
          </a:prstGeom>
          <a:noFill/>
        </p:spPr>
        <p:txBody>
          <a:bodyPr wrap="square" lIns="0" tIns="0" rIns="0" bIns="0" anchor="t"/>
          <a:lstStyle/>
          <a:p>
            <a:pPr algn="l">
              <a:lnSpc>
                <a:spcPct val="105000"/>
              </a:lnSpc>
            </a:pPr>
            <a:r>
              <a:rPr lang="en-US" sz="2200" b="1" i="0" dirty="0">
                <a:solidFill>
                  <a:srgbClr val="FFFFFF"/>
                </a:solidFill>
                <a:latin typeface="Arial"/>
              </a:rPr>
              <a:t>Tool Use Limitations/Handoff</a:t>
            </a:r>
            <a:endParaRPr sz="2200" b="1" i="0" dirty="0">
              <a:solidFill>
                <a:srgbClr val="FFFFFF"/>
              </a:solidFill>
              <a:latin typeface="Arial"/>
            </a:endParaRPr>
          </a:p>
        </p:txBody>
      </p:sp>
      <p:sp>
        <p:nvSpPr>
          <p:cNvPr id="40" name="Bar License lapses">
            <a:extLst>
              <a:ext uri="{FF2B5EF4-FFF2-40B4-BE49-F238E27FC236}">
                <a16:creationId xmlns:a16="http://schemas.microsoft.com/office/drawing/2014/main" id="{F30FB727-F725-0E40-18B0-551180D66449}"/>
              </a:ext>
            </a:extLst>
          </p:cNvPr>
          <p:cNvSpPr/>
          <p:nvPr/>
        </p:nvSpPr>
        <p:spPr>
          <a:xfrm>
            <a:off x="6324432" y="2460000"/>
            <a:ext cx="80000" cy="400000"/>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ow License lapses">
            <a:extLst>
              <a:ext uri="{FF2B5EF4-FFF2-40B4-BE49-F238E27FC236}">
                <a16:creationId xmlns:a16="http://schemas.microsoft.com/office/drawing/2014/main" id="{5D550DA7-9D59-321B-8768-A614B02CB704}"/>
              </a:ext>
            </a:extLst>
          </p:cNvPr>
          <p:cNvSpPr txBox="1"/>
          <p:nvPr/>
        </p:nvSpPr>
        <p:spPr>
          <a:xfrm>
            <a:off x="6544432" y="2450000"/>
            <a:ext cx="5080640" cy="460000"/>
          </a:xfrm>
          <a:prstGeom prst="rect">
            <a:avLst/>
          </a:prstGeom>
          <a:noFill/>
        </p:spPr>
        <p:txBody>
          <a:bodyPr wrap="square" lIns="0" tIns="0" rIns="0" bIns="0" anchor="t"/>
          <a:lstStyle/>
          <a:p>
            <a:pPr algn="l">
              <a:lnSpc>
                <a:spcPct val="100000"/>
              </a:lnSpc>
              <a:spcAft>
                <a:spcPts val="200"/>
              </a:spcAft>
            </a:pPr>
            <a:r>
              <a:rPr sz="1600" b="1" i="0" dirty="0">
                <a:solidFill>
                  <a:srgbClr val="FFFFFF"/>
                </a:solidFill>
                <a:latin typeface="Arial"/>
              </a:rPr>
              <a:t>License lapses</a:t>
            </a:r>
          </a:p>
          <a:p>
            <a:pPr algn="l">
              <a:lnSpc>
                <a:spcPct val="100000"/>
              </a:lnSpc>
            </a:pPr>
            <a:r>
              <a:rPr sz="1350" b="0" i="0" dirty="0">
                <a:solidFill>
                  <a:srgbClr val="C9CDD2"/>
                </a:solidFill>
                <a:latin typeface="Arial"/>
              </a:rPr>
              <a:t>A renewal slips and the seat goes dark.</a:t>
            </a:r>
          </a:p>
        </p:txBody>
      </p:sp>
      <p:sp>
        <p:nvSpPr>
          <p:cNvPr id="42" name="Bar Version sunsets">
            <a:extLst>
              <a:ext uri="{FF2B5EF4-FFF2-40B4-BE49-F238E27FC236}">
                <a16:creationId xmlns:a16="http://schemas.microsoft.com/office/drawing/2014/main" id="{800E19C1-4164-B136-7123-98C8D706E32B}"/>
              </a:ext>
            </a:extLst>
          </p:cNvPr>
          <p:cNvSpPr/>
          <p:nvPr/>
        </p:nvSpPr>
        <p:spPr>
          <a:xfrm>
            <a:off x="6324432" y="3060000"/>
            <a:ext cx="80000" cy="400000"/>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w Version sunsets">
            <a:extLst>
              <a:ext uri="{FF2B5EF4-FFF2-40B4-BE49-F238E27FC236}">
                <a16:creationId xmlns:a16="http://schemas.microsoft.com/office/drawing/2014/main" id="{DED9A34E-CDD2-437D-C464-EB63B7D5C104}"/>
              </a:ext>
            </a:extLst>
          </p:cNvPr>
          <p:cNvSpPr txBox="1"/>
          <p:nvPr/>
        </p:nvSpPr>
        <p:spPr>
          <a:xfrm>
            <a:off x="6544432" y="3050000"/>
            <a:ext cx="5080640" cy="460000"/>
          </a:xfrm>
          <a:prstGeom prst="rect">
            <a:avLst/>
          </a:prstGeom>
          <a:noFill/>
        </p:spPr>
        <p:txBody>
          <a:bodyPr wrap="square" lIns="0" tIns="0" rIns="0" bIns="0" anchor="t"/>
          <a:lstStyle/>
          <a:p>
            <a:pPr algn="l">
              <a:lnSpc>
                <a:spcPct val="100000"/>
              </a:lnSpc>
              <a:spcAft>
                <a:spcPts val="200"/>
              </a:spcAft>
            </a:pPr>
            <a:r>
              <a:rPr sz="1600" b="1" i="0" dirty="0">
                <a:solidFill>
                  <a:srgbClr val="FFFFFF"/>
                </a:solidFill>
                <a:latin typeface="Arial"/>
              </a:rPr>
              <a:t>Version sunsets</a:t>
            </a:r>
          </a:p>
          <a:p>
            <a:pPr algn="l">
              <a:lnSpc>
                <a:spcPct val="100000"/>
              </a:lnSpc>
            </a:pPr>
            <a:r>
              <a:rPr sz="1350" b="0" i="0" dirty="0">
                <a:solidFill>
                  <a:srgbClr val="C9CDD2"/>
                </a:solidFill>
                <a:latin typeface="Arial"/>
              </a:rPr>
              <a:t>A language or package drops out of support.</a:t>
            </a:r>
          </a:p>
        </p:txBody>
      </p:sp>
      <p:sp>
        <p:nvSpPr>
          <p:cNvPr id="44" name="Bar Review tightens">
            <a:extLst>
              <a:ext uri="{FF2B5EF4-FFF2-40B4-BE49-F238E27FC236}">
                <a16:creationId xmlns:a16="http://schemas.microsoft.com/office/drawing/2014/main" id="{0218C6BD-9234-AD88-D216-8FE0C7AD94C1}"/>
              </a:ext>
            </a:extLst>
          </p:cNvPr>
          <p:cNvSpPr/>
          <p:nvPr/>
        </p:nvSpPr>
        <p:spPr>
          <a:xfrm>
            <a:off x="6324432" y="3660000"/>
            <a:ext cx="80000" cy="400000"/>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ow Review tightens">
            <a:extLst>
              <a:ext uri="{FF2B5EF4-FFF2-40B4-BE49-F238E27FC236}">
                <a16:creationId xmlns:a16="http://schemas.microsoft.com/office/drawing/2014/main" id="{AEBAEA84-E688-A618-DA4E-9D39F3CA2F4D}"/>
              </a:ext>
            </a:extLst>
          </p:cNvPr>
          <p:cNvSpPr txBox="1"/>
          <p:nvPr/>
        </p:nvSpPr>
        <p:spPr>
          <a:xfrm>
            <a:off x="6544432" y="3650000"/>
            <a:ext cx="5080640" cy="460000"/>
          </a:xfrm>
          <a:prstGeom prst="rect">
            <a:avLst/>
          </a:prstGeom>
          <a:noFill/>
        </p:spPr>
        <p:txBody>
          <a:bodyPr wrap="square" lIns="0" tIns="0" rIns="0" bIns="0" anchor="t"/>
          <a:lstStyle/>
          <a:p>
            <a:pPr algn="l">
              <a:lnSpc>
                <a:spcPct val="100000"/>
              </a:lnSpc>
              <a:spcAft>
                <a:spcPts val="200"/>
              </a:spcAft>
            </a:pPr>
            <a:r>
              <a:rPr sz="1600" b="1" i="0" dirty="0">
                <a:solidFill>
                  <a:srgbClr val="FFFFFF"/>
                </a:solidFill>
                <a:latin typeface="Arial"/>
              </a:rPr>
              <a:t>Review tightens</a:t>
            </a:r>
          </a:p>
          <a:p>
            <a:pPr algn="l">
              <a:lnSpc>
                <a:spcPct val="100000"/>
              </a:lnSpc>
            </a:pPr>
            <a:r>
              <a:rPr sz="1350" b="0" i="0" dirty="0">
                <a:solidFill>
                  <a:srgbClr val="C9CDD2"/>
                </a:solidFill>
                <a:latin typeface="Arial"/>
              </a:rPr>
              <a:t>An add-in stops clearing the security baseline.</a:t>
            </a:r>
          </a:p>
        </p:txBody>
      </p:sp>
      <p:sp>
        <p:nvSpPr>
          <p:cNvPr id="46" name="Resolution Card">
            <a:extLst>
              <a:ext uri="{FF2B5EF4-FFF2-40B4-BE49-F238E27FC236}">
                <a16:creationId xmlns:a16="http://schemas.microsoft.com/office/drawing/2014/main" id="{E7FDF4CD-5308-44D0-5BAE-A9B808456D59}"/>
              </a:ext>
            </a:extLst>
          </p:cNvPr>
          <p:cNvSpPr/>
          <p:nvPr/>
        </p:nvSpPr>
        <p:spPr>
          <a:xfrm>
            <a:off x="566928" y="4430000"/>
            <a:ext cx="11058144" cy="1400000"/>
          </a:xfrm>
          <a:prstGeom prst="roundRect">
            <a:avLst>
              <a:gd name="adj" fmla="val 6000"/>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Eyebrow Result">
            <a:extLst>
              <a:ext uri="{FF2B5EF4-FFF2-40B4-BE49-F238E27FC236}">
                <a16:creationId xmlns:a16="http://schemas.microsoft.com/office/drawing/2014/main" id="{9BF5DCB7-6C0B-97D0-8D64-DA3CD274DCD7}"/>
              </a:ext>
            </a:extLst>
          </p:cNvPr>
          <p:cNvSpPr txBox="1"/>
          <p:nvPr/>
        </p:nvSpPr>
        <p:spPr>
          <a:xfrm>
            <a:off x="796928" y="4580000"/>
            <a:ext cx="5300640" cy="200000"/>
          </a:xfrm>
          <a:prstGeom prst="rect">
            <a:avLst/>
          </a:prstGeom>
          <a:noFill/>
        </p:spPr>
        <p:txBody>
          <a:bodyPr wrap="square" lIns="0" tIns="0" rIns="0" bIns="0" anchor="t"/>
          <a:lstStyle/>
          <a:p>
            <a:pPr algn="l">
              <a:lnSpc>
                <a:spcPct val="100000"/>
              </a:lnSpc>
            </a:pPr>
            <a:r>
              <a:rPr lang="en-US" sz="1200" b="1" i="0" spc="150" dirty="0">
                <a:solidFill>
                  <a:srgbClr val="5EEAD4"/>
                </a:solidFill>
                <a:latin typeface="Arial"/>
              </a:rPr>
              <a:t>THE RESULT</a:t>
            </a:r>
          </a:p>
        </p:txBody>
      </p:sp>
      <p:sp>
        <p:nvSpPr>
          <p:cNvPr id="48" name="Result Headline">
            <a:extLst>
              <a:ext uri="{FF2B5EF4-FFF2-40B4-BE49-F238E27FC236}">
                <a16:creationId xmlns:a16="http://schemas.microsoft.com/office/drawing/2014/main" id="{43563A9D-1052-DAE1-FDC4-4A0885908196}"/>
              </a:ext>
            </a:extLst>
          </p:cNvPr>
          <p:cNvSpPr txBox="1"/>
          <p:nvPr/>
        </p:nvSpPr>
        <p:spPr>
          <a:xfrm>
            <a:off x="796928" y="4810000"/>
            <a:ext cx="10598144" cy="380000"/>
          </a:xfrm>
          <a:prstGeom prst="rect">
            <a:avLst/>
          </a:prstGeom>
          <a:noFill/>
        </p:spPr>
        <p:txBody>
          <a:bodyPr wrap="square" lIns="0" tIns="0" rIns="0" bIns="0" anchor="t"/>
          <a:lstStyle/>
          <a:p>
            <a:pPr algn="l">
              <a:lnSpc>
                <a:spcPct val="100000"/>
              </a:lnSpc>
            </a:pPr>
            <a:r>
              <a:rPr sz="2200" b="1" i="0" dirty="0">
                <a:solidFill>
                  <a:srgbClr val="FFFFFF"/>
                </a:solidFill>
                <a:latin typeface="Arial"/>
              </a:rPr>
              <a:t>Traceable Analysis in Vanilla Excel</a:t>
            </a:r>
            <a:r>
              <a:rPr lang="en-US" sz="2200" b="1" i="0" dirty="0">
                <a:solidFill>
                  <a:srgbClr val="FFFFFF"/>
                </a:solidFill>
                <a:latin typeface="Arial"/>
              </a:rPr>
              <a:t> – No VBA, No Macros</a:t>
            </a:r>
            <a:endParaRPr sz="2200" b="1" i="0" dirty="0">
              <a:solidFill>
                <a:srgbClr val="FFFFFF"/>
              </a:solidFill>
              <a:latin typeface="Arial"/>
            </a:endParaRPr>
          </a:p>
        </p:txBody>
      </p:sp>
      <p:sp>
        <p:nvSpPr>
          <p:cNvPr id="49" name="Clause Traceability">
            <a:extLst>
              <a:ext uri="{FF2B5EF4-FFF2-40B4-BE49-F238E27FC236}">
                <a16:creationId xmlns:a16="http://schemas.microsoft.com/office/drawing/2014/main" id="{3E671A36-252C-4C52-2C4E-D5F642EE30C3}"/>
              </a:ext>
            </a:extLst>
          </p:cNvPr>
          <p:cNvSpPr txBox="1"/>
          <p:nvPr/>
        </p:nvSpPr>
        <p:spPr>
          <a:xfrm>
            <a:off x="796928" y="5250000"/>
            <a:ext cx="5199072" cy="430000"/>
          </a:xfrm>
          <a:prstGeom prst="rect">
            <a:avLst/>
          </a:prstGeom>
          <a:noFill/>
        </p:spPr>
        <p:txBody>
          <a:bodyPr wrap="square" lIns="0" tIns="0" rIns="0" bIns="0" anchor="t"/>
          <a:lstStyle/>
          <a:p>
            <a:pPr algn="l">
              <a:lnSpc>
                <a:spcPct val="105000"/>
              </a:lnSpc>
            </a:pPr>
            <a:r>
              <a:rPr sz="1350" b="1" i="0" dirty="0">
                <a:solidFill>
                  <a:srgbClr val="5EEAD4"/>
                </a:solidFill>
                <a:latin typeface="Arial"/>
              </a:rPr>
              <a:t>Traceability — </a:t>
            </a:r>
            <a:r>
              <a:rPr sz="1350" b="0" i="0" dirty="0">
                <a:solidFill>
                  <a:srgbClr val="CBD5E1"/>
                </a:solidFill>
                <a:latin typeface="Arial"/>
              </a:rPr>
              <a:t>every formula is a visible, clickable trail back to the source.</a:t>
            </a:r>
          </a:p>
        </p:txBody>
      </p:sp>
      <p:sp>
        <p:nvSpPr>
          <p:cNvPr id="50" name="Clause Availability">
            <a:extLst>
              <a:ext uri="{FF2B5EF4-FFF2-40B4-BE49-F238E27FC236}">
                <a16:creationId xmlns:a16="http://schemas.microsoft.com/office/drawing/2014/main" id="{57B96010-F620-0D10-1642-2BB10063443D}"/>
              </a:ext>
            </a:extLst>
          </p:cNvPr>
          <p:cNvSpPr txBox="1"/>
          <p:nvPr/>
        </p:nvSpPr>
        <p:spPr>
          <a:xfrm>
            <a:off x="6196000" y="5250000"/>
            <a:ext cx="5199072" cy="430000"/>
          </a:xfrm>
          <a:prstGeom prst="rect">
            <a:avLst/>
          </a:prstGeom>
          <a:noFill/>
        </p:spPr>
        <p:txBody>
          <a:bodyPr wrap="square" lIns="0" tIns="0" rIns="0" bIns="0" anchor="t"/>
          <a:lstStyle/>
          <a:p>
            <a:pPr algn="l">
              <a:lnSpc>
                <a:spcPct val="105000"/>
              </a:lnSpc>
            </a:pPr>
            <a:r>
              <a:rPr sz="1350" b="1" i="0" dirty="0">
                <a:solidFill>
                  <a:srgbClr val="5EEAD4"/>
                </a:solidFill>
                <a:latin typeface="Arial"/>
              </a:rPr>
              <a:t>Availability — </a:t>
            </a:r>
            <a:r>
              <a:rPr sz="1350" b="0" i="0" dirty="0">
                <a:solidFill>
                  <a:srgbClr val="CBD5E1"/>
                </a:solidFill>
                <a:latin typeface="Arial"/>
              </a:rPr>
              <a:t>already deployed, already cleared, on every estimator’s machine.</a:t>
            </a:r>
          </a:p>
        </p:txBody>
      </p:sp>
    </p:spTree>
    <p:extLst>
      <p:ext uri="{BB962C8B-B14F-4D97-AF65-F5344CB8AC3E}">
        <p14:creationId xmlns:p14="http://schemas.microsoft.com/office/powerpoint/2010/main" val="1132992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00" b="1" dirty="0">
                <a:solidFill>
                  <a:srgbClr val="FFFFFF"/>
                </a:solidFill>
              </a:rPr>
              <a:t>Tradeoffs</a:t>
            </a:r>
            <a:endParaRPr sz="2900" b="1" dirty="0">
              <a:solidFill>
                <a:srgbClr val="FFFFFF"/>
              </a:solidFill>
            </a:endParaRP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Every approach has strengths. Here's the honest comparison.</a:t>
            </a:r>
          </a:p>
        </p:txBody>
      </p:sp>
      <p:graphicFrame>
        <p:nvGraphicFramePr>
          <p:cNvPr id="4" name="Table 3"/>
          <p:cNvGraphicFramePr>
            <a:graphicFrameLocks noGrp="1"/>
          </p:cNvGraphicFramePr>
          <p:nvPr/>
        </p:nvGraphicFramePr>
        <p:xfrm>
          <a:off x="566928" y="2103120"/>
          <a:ext cx="11057835" cy="2743200"/>
        </p:xfrm>
        <a:graphic>
          <a:graphicData uri="http://schemas.openxmlformats.org/drawingml/2006/table">
            <a:tbl>
              <a:tblPr firstRow="1" bandRow="1">
                <a:tableStyleId>{5C22544A-7EE6-4342-B048-85BDC9FD1C3A}</a:tableStyleId>
              </a:tblPr>
              <a:tblGrid>
                <a:gridCol w="3474720">
                  <a:extLst>
                    <a:ext uri="{9D8B030D-6E8A-4147-A177-3AD203B41FA5}">
                      <a16:colId xmlns:a16="http://schemas.microsoft.com/office/drawing/2014/main" val="20000"/>
                    </a:ext>
                  </a:extLst>
                </a:gridCol>
                <a:gridCol w="1516623">
                  <a:extLst>
                    <a:ext uri="{9D8B030D-6E8A-4147-A177-3AD203B41FA5}">
                      <a16:colId xmlns:a16="http://schemas.microsoft.com/office/drawing/2014/main" val="20001"/>
                    </a:ext>
                  </a:extLst>
                </a:gridCol>
                <a:gridCol w="1516623">
                  <a:extLst>
                    <a:ext uri="{9D8B030D-6E8A-4147-A177-3AD203B41FA5}">
                      <a16:colId xmlns:a16="http://schemas.microsoft.com/office/drawing/2014/main" val="20002"/>
                    </a:ext>
                  </a:extLst>
                </a:gridCol>
                <a:gridCol w="1516623">
                  <a:extLst>
                    <a:ext uri="{9D8B030D-6E8A-4147-A177-3AD203B41FA5}">
                      <a16:colId xmlns:a16="http://schemas.microsoft.com/office/drawing/2014/main" val="20003"/>
                    </a:ext>
                  </a:extLst>
                </a:gridCol>
                <a:gridCol w="1516623">
                  <a:extLst>
                    <a:ext uri="{9D8B030D-6E8A-4147-A177-3AD203B41FA5}">
                      <a16:colId xmlns:a16="http://schemas.microsoft.com/office/drawing/2014/main" val="20004"/>
                    </a:ext>
                  </a:extLst>
                </a:gridCol>
                <a:gridCol w="1516623">
                  <a:extLst>
                    <a:ext uri="{9D8B030D-6E8A-4147-A177-3AD203B41FA5}">
                      <a16:colId xmlns:a16="http://schemas.microsoft.com/office/drawing/2014/main" val="20005"/>
                    </a:ext>
                  </a:extLst>
                </a:gridCol>
              </a:tblGrid>
              <a:tr h="685800">
                <a:tc>
                  <a:txBody>
                    <a:bodyPr/>
                    <a:lstStyle/>
                    <a:p>
                      <a:pPr algn="l"/>
                      <a:endParaRPr/>
                    </a:p>
                  </a:txBody>
                  <a:tcPr anchor="ctr">
                    <a:solidFill>
                      <a:srgbClr val="423781"/>
                    </a:solidFill>
                  </a:tcPr>
                </a:tc>
                <a:tc>
                  <a:txBody>
                    <a:bodyPr/>
                    <a:lstStyle/>
                    <a:p>
                      <a:pPr algn="ctr"/>
                      <a:r>
                        <a:rPr sz="1200" b="1">
                          <a:solidFill>
                            <a:srgbClr val="FFFFFF"/>
                          </a:solidFill>
                          <a:latin typeface="Arial"/>
                        </a:rPr>
                        <a:t>Deployable
here</a:t>
                      </a:r>
                    </a:p>
                  </a:txBody>
                  <a:tcPr anchor="ctr">
                    <a:solidFill>
                      <a:srgbClr val="423781"/>
                    </a:solidFill>
                  </a:tcPr>
                </a:tc>
                <a:tc>
                  <a:txBody>
                    <a:bodyPr/>
                    <a:lstStyle/>
                    <a:p>
                      <a:pPr algn="ctr"/>
                      <a:r>
                        <a:rPr sz="1200" b="1">
                          <a:solidFill>
                            <a:srgbClr val="FFFFFF"/>
                          </a:solidFill>
                          <a:latin typeface="Arial"/>
                        </a:rPr>
                        <a:t>Power</a:t>
                      </a:r>
                    </a:p>
                  </a:txBody>
                  <a:tcPr anchor="ctr">
                    <a:solidFill>
                      <a:srgbClr val="423781"/>
                    </a:solidFill>
                  </a:tcPr>
                </a:tc>
                <a:tc>
                  <a:txBody>
                    <a:bodyPr/>
                    <a:lstStyle/>
                    <a:p>
                      <a:pPr algn="ctr"/>
                      <a:r>
                        <a:rPr sz="1200" b="1">
                          <a:solidFill>
                            <a:srgbClr val="FFFFFF"/>
                          </a:solidFill>
                          <a:latin typeface="Arial"/>
                        </a:rPr>
                        <a:t>Dynamic</a:t>
                      </a:r>
                    </a:p>
                  </a:txBody>
                  <a:tcPr anchor="ctr">
                    <a:solidFill>
                      <a:srgbClr val="423781"/>
                    </a:solidFill>
                  </a:tcPr>
                </a:tc>
                <a:tc>
                  <a:txBody>
                    <a:bodyPr/>
                    <a:lstStyle/>
                    <a:p>
                      <a:pPr algn="ctr"/>
                      <a:r>
                        <a:rPr sz="1200" b="1">
                          <a:solidFill>
                            <a:srgbClr val="FFFFFF"/>
                          </a:solidFill>
                          <a:latin typeface="Arial"/>
                        </a:rPr>
                        <a:t>Traceability</a:t>
                      </a:r>
                    </a:p>
                  </a:txBody>
                  <a:tcPr anchor="ctr">
                    <a:solidFill>
                      <a:srgbClr val="423781"/>
                    </a:solidFill>
                  </a:tcPr>
                </a:tc>
                <a:tc>
                  <a:txBody>
                    <a:bodyPr/>
                    <a:lstStyle/>
                    <a:p>
                      <a:pPr algn="ctr"/>
                      <a:r>
                        <a:rPr sz="1200" b="1">
                          <a:solidFill>
                            <a:srgbClr val="FFFFFF"/>
                          </a:solidFill>
                          <a:latin typeface="Arial"/>
                        </a:rPr>
                        <a:t>Handoff</a:t>
                      </a:r>
                    </a:p>
                  </a:txBody>
                  <a:tcPr anchor="ctr">
                    <a:solidFill>
                      <a:srgbClr val="423781"/>
                    </a:solidFill>
                  </a:tcPr>
                </a:tc>
                <a:extLst>
                  <a:ext uri="{0D108BD9-81ED-4DB2-BD59-A6C34878D82A}">
                    <a16:rowId xmlns:a16="http://schemas.microsoft.com/office/drawing/2014/main" val="10000"/>
                  </a:ext>
                </a:extLst>
              </a:tr>
              <a:tr h="685800">
                <a:tc>
                  <a:txBody>
                    <a:bodyPr/>
                    <a:lstStyle/>
                    <a:p>
                      <a:r>
                        <a:rPr sz="1400" b="0">
                          <a:solidFill>
                            <a:srgbClr val="DCDCDC"/>
                          </a:solidFill>
                          <a:latin typeface="Arial"/>
                        </a:rPr>
                        <a:t>Analysis ToolPak</a:t>
                      </a:r>
                    </a:p>
                  </a:txBody>
                  <a:tcPr anchor="ctr">
                    <a:solidFill>
                      <a:srgbClr val="454545"/>
                    </a:solidFill>
                  </a:tcPr>
                </a:tc>
                <a:tc>
                  <a:txBody>
                    <a:bodyPr/>
                    <a:lstStyle/>
                    <a:p>
                      <a:pPr algn="ctr"/>
                      <a:r>
                        <a:rPr sz="2000">
                          <a:solidFill>
                            <a:srgbClr val="5FD4C6"/>
                          </a:solidFill>
                          <a:latin typeface="Arial"/>
                        </a:rPr>
                        <a:t>●</a:t>
                      </a:r>
                    </a:p>
                  </a:txBody>
                  <a:tcPr anchor="ctr">
                    <a:solidFill>
                      <a:srgbClr val="454545"/>
                    </a:solidFill>
                  </a:tcPr>
                </a:tc>
                <a:tc>
                  <a:txBody>
                    <a:bodyPr/>
                    <a:lstStyle/>
                    <a:p>
                      <a:pPr algn="ctr"/>
                      <a:r>
                        <a:rPr sz="2000">
                          <a:solidFill>
                            <a:srgbClr val="9A9A9A"/>
                          </a:solidFill>
                          <a:latin typeface="Arial"/>
                        </a:rPr>
                        <a:t>—</a:t>
                      </a:r>
                    </a:p>
                  </a:txBody>
                  <a:tcPr anchor="ctr">
                    <a:solidFill>
                      <a:srgbClr val="454545"/>
                    </a:solidFill>
                  </a:tcPr>
                </a:tc>
                <a:tc>
                  <a:txBody>
                    <a:bodyPr/>
                    <a:lstStyle/>
                    <a:p>
                      <a:pPr algn="ctr"/>
                      <a:r>
                        <a:rPr sz="2000">
                          <a:solidFill>
                            <a:srgbClr val="9A9A9A"/>
                          </a:solidFill>
                          <a:latin typeface="Arial"/>
                        </a:rPr>
                        <a:t>—</a:t>
                      </a:r>
                    </a:p>
                  </a:txBody>
                  <a:tcPr anchor="ctr">
                    <a:solidFill>
                      <a:srgbClr val="454545"/>
                    </a:solidFill>
                  </a:tcPr>
                </a:tc>
                <a:tc>
                  <a:txBody>
                    <a:bodyPr/>
                    <a:lstStyle/>
                    <a:p>
                      <a:pPr algn="ctr"/>
                      <a:r>
                        <a:rPr sz="2000">
                          <a:solidFill>
                            <a:srgbClr val="5B86B0"/>
                          </a:solidFill>
                          <a:latin typeface="Arial"/>
                        </a:rPr>
                        <a:t>◐</a:t>
                      </a:r>
                    </a:p>
                  </a:txBody>
                  <a:tcPr anchor="ctr">
                    <a:solidFill>
                      <a:srgbClr val="454545"/>
                    </a:solidFill>
                  </a:tcPr>
                </a:tc>
                <a:tc>
                  <a:txBody>
                    <a:bodyPr/>
                    <a:lstStyle/>
                    <a:p>
                      <a:pPr algn="ctr"/>
                      <a:r>
                        <a:rPr sz="2000">
                          <a:solidFill>
                            <a:srgbClr val="5B86B0"/>
                          </a:solidFill>
                          <a:latin typeface="Arial"/>
                        </a:rPr>
                        <a:t>◐</a:t>
                      </a:r>
                    </a:p>
                  </a:txBody>
                  <a:tcPr anchor="ctr">
                    <a:solidFill>
                      <a:srgbClr val="454545"/>
                    </a:solidFill>
                  </a:tcPr>
                </a:tc>
                <a:extLst>
                  <a:ext uri="{0D108BD9-81ED-4DB2-BD59-A6C34878D82A}">
                    <a16:rowId xmlns:a16="http://schemas.microsoft.com/office/drawing/2014/main" val="10001"/>
                  </a:ext>
                </a:extLst>
              </a:tr>
              <a:tr h="685800">
                <a:tc>
                  <a:txBody>
                    <a:bodyPr/>
                    <a:lstStyle/>
                    <a:p>
                      <a:r>
                        <a:rPr sz="1400" b="0" dirty="0">
                          <a:solidFill>
                            <a:srgbClr val="DCDCDC"/>
                          </a:solidFill>
                          <a:latin typeface="Arial"/>
                        </a:rPr>
                        <a:t>Code  (R / Python)</a:t>
                      </a:r>
                    </a:p>
                  </a:txBody>
                  <a:tcPr anchor="ctr">
                    <a:solidFill>
                      <a:srgbClr val="454545"/>
                    </a:solidFill>
                  </a:tcPr>
                </a:tc>
                <a:tc>
                  <a:txBody>
                    <a:bodyPr/>
                    <a:lstStyle/>
                    <a:p>
                      <a:pPr algn="ctr"/>
                      <a:r>
                        <a:rPr sz="2000" dirty="0">
                          <a:solidFill>
                            <a:srgbClr val="5B86B0"/>
                          </a:solidFill>
                          <a:latin typeface="Arial"/>
                        </a:rPr>
                        <a:t>◐</a:t>
                      </a:r>
                    </a:p>
                  </a:txBody>
                  <a:tcPr anchor="ctr">
                    <a:solidFill>
                      <a:srgbClr val="454545"/>
                    </a:solidFill>
                  </a:tcPr>
                </a:tc>
                <a:tc>
                  <a:txBody>
                    <a:bodyPr/>
                    <a:lstStyle/>
                    <a:p>
                      <a:pPr algn="ctr"/>
                      <a:r>
                        <a:rPr sz="2000" dirty="0">
                          <a:solidFill>
                            <a:srgbClr val="5FD4C6"/>
                          </a:solidFill>
                          <a:latin typeface="Arial"/>
                        </a:rPr>
                        <a:t>●</a:t>
                      </a:r>
                    </a:p>
                  </a:txBody>
                  <a:tcPr anchor="ctr">
                    <a:solidFill>
                      <a:srgbClr val="454545"/>
                    </a:solidFill>
                  </a:tcPr>
                </a:tc>
                <a:tc>
                  <a:txBody>
                    <a:bodyPr/>
                    <a:lstStyle/>
                    <a:p>
                      <a:pPr algn="ctr"/>
                      <a:r>
                        <a:rPr sz="2000" dirty="0">
                          <a:solidFill>
                            <a:srgbClr val="5B86B0"/>
                          </a:solidFill>
                          <a:latin typeface="Arial"/>
                        </a:rPr>
                        <a:t>◐</a:t>
                      </a:r>
                    </a:p>
                  </a:txBody>
                  <a:tcPr anchor="ctr">
                    <a:solidFill>
                      <a:srgbClr val="454545"/>
                    </a:solidFill>
                  </a:tcPr>
                </a:tc>
                <a:tc>
                  <a:txBody>
                    <a:bodyPr/>
                    <a:lstStyle/>
                    <a:p>
                      <a:pPr algn="ctr"/>
                      <a:r>
                        <a:rPr sz="2000" dirty="0">
                          <a:solidFill>
                            <a:srgbClr val="5B86B0"/>
                          </a:solidFill>
                          <a:latin typeface="Arial"/>
                        </a:rPr>
                        <a:t>◐</a:t>
                      </a:r>
                    </a:p>
                  </a:txBody>
                  <a:tcPr anchor="ctr">
                    <a:solidFill>
                      <a:srgbClr val="454545"/>
                    </a:solidFill>
                  </a:tcPr>
                </a:tc>
                <a:tc>
                  <a:txBody>
                    <a:bodyPr/>
                    <a:lstStyle/>
                    <a:p>
                      <a:pPr algn="ctr"/>
                      <a:r>
                        <a:rPr sz="2000" dirty="0">
                          <a:solidFill>
                            <a:srgbClr val="9A9A9A"/>
                          </a:solidFill>
                          <a:latin typeface="Arial"/>
                        </a:rPr>
                        <a:t>—</a:t>
                      </a:r>
                    </a:p>
                  </a:txBody>
                  <a:tcPr anchor="ctr">
                    <a:solidFill>
                      <a:srgbClr val="454545"/>
                    </a:solidFill>
                  </a:tcPr>
                </a:tc>
                <a:extLst>
                  <a:ext uri="{0D108BD9-81ED-4DB2-BD59-A6C34878D82A}">
                    <a16:rowId xmlns:a16="http://schemas.microsoft.com/office/drawing/2014/main" val="10002"/>
                  </a:ext>
                </a:extLst>
              </a:tr>
              <a:tr h="685800">
                <a:tc>
                  <a:txBody>
                    <a:bodyPr/>
                    <a:lstStyle/>
                    <a:p>
                      <a:r>
                        <a:rPr sz="1400" b="1">
                          <a:solidFill>
                            <a:srgbClr val="FFFFFF"/>
                          </a:solidFill>
                          <a:latin typeface="Arial"/>
                        </a:rPr>
                        <a:t>This library</a:t>
                      </a:r>
                    </a:p>
                  </a:txBody>
                  <a:tcPr anchor="ctr">
                    <a:solidFill>
                      <a:srgbClr val="454545"/>
                    </a:solidFill>
                  </a:tcPr>
                </a:tc>
                <a:tc>
                  <a:txBody>
                    <a:bodyPr/>
                    <a:lstStyle/>
                    <a:p>
                      <a:pPr algn="ctr"/>
                      <a:r>
                        <a:rPr sz="2000" dirty="0">
                          <a:solidFill>
                            <a:srgbClr val="5FD4C6"/>
                          </a:solidFill>
                          <a:latin typeface="Arial"/>
                        </a:rPr>
                        <a:t>●</a:t>
                      </a:r>
                    </a:p>
                  </a:txBody>
                  <a:tcPr anchor="ctr">
                    <a:solidFill>
                      <a:srgbClr val="454545"/>
                    </a:solidFill>
                  </a:tcPr>
                </a:tc>
                <a:tc>
                  <a:txBody>
                    <a:bodyPr/>
                    <a:lstStyle/>
                    <a:p>
                      <a:pPr algn="ctr"/>
                      <a:r>
                        <a:rPr sz="2000">
                          <a:solidFill>
                            <a:srgbClr val="5B86B0"/>
                          </a:solidFill>
                          <a:latin typeface="Arial"/>
                        </a:rPr>
                        <a:t>◐</a:t>
                      </a:r>
                    </a:p>
                  </a:txBody>
                  <a:tcPr anchor="ctr">
                    <a:solidFill>
                      <a:srgbClr val="454545"/>
                    </a:solidFill>
                  </a:tcPr>
                </a:tc>
                <a:tc>
                  <a:txBody>
                    <a:bodyPr/>
                    <a:lstStyle/>
                    <a:p>
                      <a:pPr algn="ctr"/>
                      <a:r>
                        <a:rPr sz="2000">
                          <a:solidFill>
                            <a:srgbClr val="5FD4C6"/>
                          </a:solidFill>
                          <a:latin typeface="Arial"/>
                        </a:rPr>
                        <a:t>●</a:t>
                      </a:r>
                    </a:p>
                  </a:txBody>
                  <a:tcPr anchor="ctr">
                    <a:solidFill>
                      <a:srgbClr val="454545"/>
                    </a:solidFill>
                  </a:tcPr>
                </a:tc>
                <a:tc>
                  <a:txBody>
                    <a:bodyPr/>
                    <a:lstStyle/>
                    <a:p>
                      <a:pPr algn="ctr"/>
                      <a:r>
                        <a:rPr sz="2000">
                          <a:solidFill>
                            <a:srgbClr val="5FD4C6"/>
                          </a:solidFill>
                          <a:latin typeface="Arial"/>
                        </a:rPr>
                        <a:t>●</a:t>
                      </a:r>
                    </a:p>
                  </a:txBody>
                  <a:tcPr anchor="ctr">
                    <a:solidFill>
                      <a:srgbClr val="454545"/>
                    </a:solidFill>
                  </a:tcPr>
                </a:tc>
                <a:tc>
                  <a:txBody>
                    <a:bodyPr/>
                    <a:lstStyle/>
                    <a:p>
                      <a:pPr algn="ctr"/>
                      <a:r>
                        <a:rPr sz="2000" dirty="0">
                          <a:solidFill>
                            <a:srgbClr val="5FD4C6"/>
                          </a:solidFill>
                          <a:latin typeface="Arial"/>
                        </a:rPr>
                        <a:t>●</a:t>
                      </a:r>
                    </a:p>
                  </a:txBody>
                  <a:tcPr anchor="ctr">
                    <a:solidFill>
                      <a:srgbClr val="454545"/>
                    </a:solidFill>
                  </a:tcPr>
                </a:tc>
                <a:extLst>
                  <a:ext uri="{0D108BD9-81ED-4DB2-BD59-A6C34878D82A}">
                    <a16:rowId xmlns:a16="http://schemas.microsoft.com/office/drawing/2014/main" val="10003"/>
                  </a:ext>
                </a:extLst>
              </a:tr>
            </a:tbl>
          </a:graphicData>
        </a:graphic>
      </p:graphicFrame>
      <p:sp>
        <p:nvSpPr>
          <p:cNvPr id="5" name="TextBox 4"/>
          <p:cNvSpPr txBox="1"/>
          <p:nvPr/>
        </p:nvSpPr>
        <p:spPr>
          <a:xfrm>
            <a:off x="4041648" y="5166360"/>
            <a:ext cx="320040" cy="274320"/>
          </a:xfrm>
          <a:prstGeom prst="rect">
            <a:avLst/>
          </a:prstGeom>
          <a:noFill/>
        </p:spPr>
        <p:txBody>
          <a:bodyPr wrap="square" lIns="0" tIns="0" rIns="0" bIns="0" anchor="ctr">
            <a:spAutoFit/>
          </a:bodyPr>
          <a:lstStyle/>
          <a:p>
            <a:pPr algn="ctr">
              <a:lnSpc>
                <a:spcPct val="100000"/>
              </a:lnSpc>
            </a:pPr>
            <a:r>
              <a:rPr sz="1800" b="0" i="0">
                <a:solidFill>
                  <a:srgbClr val="5FD4C6"/>
                </a:solidFill>
                <a:latin typeface="Arial"/>
              </a:rPr>
              <a:t>●</a:t>
            </a:r>
          </a:p>
        </p:txBody>
      </p:sp>
      <p:sp>
        <p:nvSpPr>
          <p:cNvPr id="6" name="TextBox 5"/>
          <p:cNvSpPr txBox="1"/>
          <p:nvPr/>
        </p:nvSpPr>
        <p:spPr>
          <a:xfrm>
            <a:off x="4334256" y="5166360"/>
            <a:ext cx="1188720" cy="274320"/>
          </a:xfrm>
          <a:prstGeom prst="rect">
            <a:avLst/>
          </a:prstGeom>
          <a:noFill/>
        </p:spPr>
        <p:txBody>
          <a:bodyPr wrap="square" lIns="0" tIns="0" rIns="0" bIns="0" anchor="ctr">
            <a:spAutoFit/>
          </a:bodyPr>
          <a:lstStyle/>
          <a:p>
            <a:pPr algn="l">
              <a:lnSpc>
                <a:spcPct val="100000"/>
              </a:lnSpc>
            </a:pPr>
            <a:r>
              <a:rPr sz="1100" b="0" i="0">
                <a:solidFill>
                  <a:srgbClr val="C9CDD2"/>
                </a:solidFill>
                <a:latin typeface="Arial"/>
              </a:rPr>
              <a:t>strong</a:t>
            </a:r>
          </a:p>
        </p:txBody>
      </p:sp>
      <p:sp>
        <p:nvSpPr>
          <p:cNvPr id="7" name="TextBox 6"/>
          <p:cNvSpPr txBox="1"/>
          <p:nvPr/>
        </p:nvSpPr>
        <p:spPr>
          <a:xfrm>
            <a:off x="5596128" y="5166360"/>
            <a:ext cx="320040" cy="274320"/>
          </a:xfrm>
          <a:prstGeom prst="rect">
            <a:avLst/>
          </a:prstGeom>
          <a:noFill/>
        </p:spPr>
        <p:txBody>
          <a:bodyPr wrap="square" lIns="0" tIns="0" rIns="0" bIns="0" anchor="ctr">
            <a:spAutoFit/>
          </a:bodyPr>
          <a:lstStyle/>
          <a:p>
            <a:pPr algn="ctr">
              <a:lnSpc>
                <a:spcPct val="100000"/>
              </a:lnSpc>
            </a:pPr>
            <a:r>
              <a:rPr sz="1800" b="0" i="0">
                <a:solidFill>
                  <a:srgbClr val="5B86B0"/>
                </a:solidFill>
                <a:latin typeface="Arial"/>
              </a:rPr>
              <a:t>◐</a:t>
            </a:r>
          </a:p>
        </p:txBody>
      </p:sp>
      <p:sp>
        <p:nvSpPr>
          <p:cNvPr id="8" name="TextBox 7"/>
          <p:cNvSpPr txBox="1"/>
          <p:nvPr/>
        </p:nvSpPr>
        <p:spPr>
          <a:xfrm>
            <a:off x="5888736" y="5166360"/>
            <a:ext cx="1188720" cy="274320"/>
          </a:xfrm>
          <a:prstGeom prst="rect">
            <a:avLst/>
          </a:prstGeom>
          <a:noFill/>
        </p:spPr>
        <p:txBody>
          <a:bodyPr wrap="square" lIns="0" tIns="0" rIns="0" bIns="0" anchor="ctr">
            <a:spAutoFit/>
          </a:bodyPr>
          <a:lstStyle/>
          <a:p>
            <a:pPr algn="l">
              <a:lnSpc>
                <a:spcPct val="100000"/>
              </a:lnSpc>
            </a:pPr>
            <a:r>
              <a:rPr sz="1100" b="0" i="0">
                <a:solidFill>
                  <a:srgbClr val="C9CDD2"/>
                </a:solidFill>
                <a:latin typeface="Arial"/>
              </a:rPr>
              <a:t>moderate</a:t>
            </a:r>
          </a:p>
        </p:txBody>
      </p:sp>
      <p:sp>
        <p:nvSpPr>
          <p:cNvPr id="9" name="TextBox 8"/>
          <p:cNvSpPr txBox="1"/>
          <p:nvPr/>
        </p:nvSpPr>
        <p:spPr>
          <a:xfrm>
            <a:off x="7150608" y="5166360"/>
            <a:ext cx="320040" cy="274320"/>
          </a:xfrm>
          <a:prstGeom prst="rect">
            <a:avLst/>
          </a:prstGeom>
          <a:noFill/>
        </p:spPr>
        <p:txBody>
          <a:bodyPr wrap="square" lIns="0" tIns="0" rIns="0" bIns="0" anchor="ctr">
            <a:spAutoFit/>
          </a:bodyPr>
          <a:lstStyle/>
          <a:p>
            <a:pPr algn="ctr">
              <a:lnSpc>
                <a:spcPct val="100000"/>
              </a:lnSpc>
            </a:pPr>
            <a:r>
              <a:rPr sz="1800" b="0" i="0">
                <a:solidFill>
                  <a:srgbClr val="9A9A9A"/>
                </a:solidFill>
                <a:latin typeface="Arial"/>
              </a:rPr>
              <a:t>—</a:t>
            </a:r>
          </a:p>
        </p:txBody>
      </p:sp>
      <p:sp>
        <p:nvSpPr>
          <p:cNvPr id="10" name="TextBox 9"/>
          <p:cNvSpPr txBox="1"/>
          <p:nvPr/>
        </p:nvSpPr>
        <p:spPr>
          <a:xfrm>
            <a:off x="7443216" y="5166360"/>
            <a:ext cx="1188720" cy="274320"/>
          </a:xfrm>
          <a:prstGeom prst="rect">
            <a:avLst/>
          </a:prstGeom>
          <a:noFill/>
        </p:spPr>
        <p:txBody>
          <a:bodyPr wrap="square" lIns="0" tIns="0" rIns="0" bIns="0" anchor="ctr">
            <a:spAutoFit/>
          </a:bodyPr>
          <a:lstStyle/>
          <a:p>
            <a:pPr algn="l">
              <a:lnSpc>
                <a:spcPct val="100000"/>
              </a:lnSpc>
            </a:pPr>
            <a:r>
              <a:rPr sz="1100" b="0" i="0">
                <a:solidFill>
                  <a:srgbClr val="C9CDD2"/>
                </a:solidFill>
                <a:latin typeface="Arial"/>
              </a:rPr>
              <a:t>limited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Legibility: </a:t>
            </a:r>
            <a:r>
              <a:rPr sz="2900" dirty="0">
                <a:solidFill>
                  <a:srgbClr val="FFFFFF"/>
                </a:solidFill>
              </a:rPr>
              <a:t>Two </a:t>
            </a:r>
            <a:r>
              <a:rPr lang="en-US" sz="2900" dirty="0">
                <a:solidFill>
                  <a:srgbClr val="FFFFFF"/>
                </a:solidFill>
              </a:rPr>
              <a:t>Healthy Habits</a:t>
            </a:r>
            <a:endParaRPr sz="2900" dirty="0">
              <a:solidFill>
                <a:srgbClr val="FFFFFF"/>
              </a:solidFill>
            </a:endParaRPr>
          </a:p>
        </p:txBody>
      </p:sp>
      <p:sp>
        <p:nvSpPr>
          <p:cNvPr id="3" name="TextBox 2"/>
          <p:cNvSpPr txBox="1"/>
          <p:nvPr/>
        </p:nvSpPr>
        <p:spPr>
          <a:xfrm>
            <a:off x="566928" y="1426464"/>
            <a:ext cx="11057839" cy="230832"/>
          </a:xfrm>
          <a:prstGeom prst="rect">
            <a:avLst/>
          </a:prstGeom>
          <a:noFill/>
        </p:spPr>
        <p:txBody>
          <a:bodyPr wrap="square" lIns="0" tIns="0" rIns="0" bIns="0" anchor="t">
            <a:spAutoFit/>
          </a:bodyPr>
          <a:lstStyle/>
          <a:p>
            <a:pPr algn="l">
              <a:lnSpc>
                <a:spcPct val="100000"/>
              </a:lnSpc>
            </a:pPr>
            <a:r>
              <a:rPr lang="en-US" sz="1500" b="0" i="1" dirty="0">
                <a:solidFill>
                  <a:srgbClr val="5FD4C6"/>
                </a:solidFill>
                <a:latin typeface="Arial"/>
              </a:rPr>
              <a:t>These are general good habits to maintain for model legibility throughout, not just in regressions.</a:t>
            </a:r>
            <a:endParaRPr sz="1500" b="0" i="1" dirty="0">
              <a:solidFill>
                <a:srgbClr val="5FD4C6"/>
              </a:solidFill>
              <a:latin typeface="Arial"/>
            </a:endParaRPr>
          </a:p>
        </p:txBody>
      </p:sp>
      <p:sp>
        <p:nvSpPr>
          <p:cNvPr id="4" name="Rounded Rectangle 3"/>
          <p:cNvSpPr/>
          <p:nvPr/>
        </p:nvSpPr>
        <p:spPr>
          <a:xfrm>
            <a:off x="5486400" y="2103120"/>
            <a:ext cx="6135624" cy="914400"/>
          </a:xfrm>
          <a:prstGeom prst="roundRect">
            <a:avLst>
              <a:gd name="adj" fmla="val 5000"/>
            </a:avLst>
          </a:prstGeom>
          <a:solidFill>
            <a:srgbClr val="39473F"/>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66928" y="2057400"/>
            <a:ext cx="4572000" cy="457200"/>
          </a:xfrm>
          <a:prstGeom prst="rect">
            <a:avLst/>
          </a:prstGeom>
          <a:noFill/>
        </p:spPr>
        <p:txBody>
          <a:bodyPr wrap="square" lIns="0" tIns="0" rIns="0" bIns="0" anchor="t">
            <a:spAutoFit/>
          </a:bodyPr>
          <a:lstStyle/>
          <a:p>
            <a:pPr algn="l">
              <a:lnSpc>
                <a:spcPct val="100000"/>
              </a:lnSpc>
            </a:pPr>
            <a:r>
              <a:rPr sz="2000" b="1" i="0">
                <a:solidFill>
                  <a:srgbClr val="FFFFFF"/>
                </a:solidFill>
                <a:latin typeface="Arial"/>
              </a:rPr>
              <a:t>Structured references</a:t>
            </a:r>
          </a:p>
        </p:txBody>
      </p:sp>
      <p:sp>
        <p:nvSpPr>
          <p:cNvPr id="6" name="TextBox 5"/>
          <p:cNvSpPr txBox="1"/>
          <p:nvPr/>
        </p:nvSpPr>
        <p:spPr>
          <a:xfrm>
            <a:off x="566928" y="2560320"/>
            <a:ext cx="4663440" cy="1188720"/>
          </a:xfrm>
          <a:prstGeom prst="rect">
            <a:avLst/>
          </a:prstGeom>
          <a:noFill/>
        </p:spPr>
        <p:txBody>
          <a:bodyPr wrap="square" lIns="0" tIns="0" rIns="0" bIns="0" anchor="t">
            <a:spAutoFit/>
          </a:bodyPr>
          <a:lstStyle/>
          <a:p>
            <a:pPr algn="l">
              <a:lnSpc>
                <a:spcPct val="108000"/>
              </a:lnSpc>
            </a:pPr>
            <a:r>
              <a:rPr sz="1400" b="0" i="0" dirty="0">
                <a:solidFill>
                  <a:srgbClr val="DCDCDC"/>
                </a:solidFill>
                <a:latin typeface="Arial"/>
              </a:rPr>
              <a:t>Point at a table column by name, not a cell range. The formula says what it means — and a named reference survives inserted rows, sorts, and a reviewer's edits.</a:t>
            </a:r>
          </a:p>
        </p:txBody>
      </p:sp>
      <p:sp>
        <p:nvSpPr>
          <p:cNvPr id="7" name="Rounded Rectangle 6"/>
          <p:cNvSpPr/>
          <p:nvPr/>
        </p:nvSpPr>
        <p:spPr>
          <a:xfrm>
            <a:off x="5577840" y="2167128"/>
            <a:ext cx="6035040" cy="50292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5650992" y="2249424"/>
            <a:ext cx="457200" cy="33832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650992" y="2249424"/>
            <a:ext cx="457200" cy="33832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10" name="TextBox 9"/>
          <p:cNvSpPr txBox="1"/>
          <p:nvPr/>
        </p:nvSpPr>
        <p:spPr>
          <a:xfrm>
            <a:off x="6217920" y="2167128"/>
            <a:ext cx="5303520" cy="502920"/>
          </a:xfrm>
          <a:prstGeom prst="rect">
            <a:avLst/>
          </a:prstGeom>
          <a:noFill/>
        </p:spPr>
        <p:txBody>
          <a:bodyPr wrap="square" lIns="0" tIns="0" rIns="0" bIns="0" anchor="ctr">
            <a:spAutoFit/>
          </a:bodyPr>
          <a:lstStyle/>
          <a:p>
            <a:pPr algn="l">
              <a:lnSpc>
                <a:spcPct val="100000"/>
              </a:lnSpc>
            </a:pPr>
            <a:r>
              <a:rPr sz="1150" b="0" i="0" dirty="0">
                <a:solidFill>
                  <a:srgbClr val="DCDCDC"/>
                </a:solidFill>
                <a:latin typeface="Consolas"/>
              </a:rPr>
              <a:t>=AVERAGE(</a:t>
            </a:r>
            <a:r>
              <a:rPr sz="1150" b="1" i="0" dirty="0">
                <a:solidFill>
                  <a:srgbClr val="5FD4C6"/>
                </a:solidFill>
                <a:latin typeface="Consolas"/>
              </a:rPr>
              <a:t>Life[Adult Mortality]</a:t>
            </a:r>
            <a:r>
              <a:rPr sz="1150" b="0" i="0" dirty="0">
                <a:solidFill>
                  <a:srgbClr val="DCDCDC"/>
                </a:solidFill>
                <a:latin typeface="Consolas"/>
              </a:rPr>
              <a:t>)</a:t>
            </a:r>
          </a:p>
        </p:txBody>
      </p:sp>
      <p:sp>
        <p:nvSpPr>
          <p:cNvPr id="11" name="TextBox 10"/>
          <p:cNvSpPr txBox="1"/>
          <p:nvPr/>
        </p:nvSpPr>
        <p:spPr>
          <a:xfrm>
            <a:off x="5669280" y="2752344"/>
            <a:ext cx="5852160" cy="320040"/>
          </a:xfrm>
          <a:prstGeom prst="rect">
            <a:avLst/>
          </a:prstGeom>
          <a:noFill/>
        </p:spPr>
        <p:txBody>
          <a:bodyPr wrap="square" lIns="0" tIns="0" rIns="0" bIns="0" anchor="t">
            <a:spAutoFit/>
          </a:bodyPr>
          <a:lstStyle/>
          <a:p>
            <a:pPr algn="l">
              <a:lnSpc>
                <a:spcPct val="100000"/>
              </a:lnSpc>
            </a:pPr>
            <a:r>
              <a:rPr sz="1100" b="0" i="1" dirty="0">
                <a:solidFill>
                  <a:srgbClr val="9A9A9A"/>
                </a:solidFill>
                <a:latin typeface="Consolas"/>
              </a:rPr>
              <a:t>instead of  =AVERAGE(K2:K3000)</a:t>
            </a:r>
          </a:p>
        </p:txBody>
      </p:sp>
      <p:sp>
        <p:nvSpPr>
          <p:cNvPr id="12" name="Rounded Rectangle 11"/>
          <p:cNvSpPr/>
          <p:nvPr/>
        </p:nvSpPr>
        <p:spPr>
          <a:xfrm>
            <a:off x="5486400" y="3977639"/>
            <a:ext cx="6135624" cy="914400"/>
          </a:xfrm>
          <a:prstGeom prst="roundRect">
            <a:avLst>
              <a:gd name="adj" fmla="val 5000"/>
            </a:avLst>
          </a:prstGeom>
          <a:solidFill>
            <a:srgbClr val="4A4038"/>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66928" y="3931920"/>
            <a:ext cx="4572000" cy="457200"/>
          </a:xfrm>
          <a:prstGeom prst="rect">
            <a:avLst/>
          </a:prstGeom>
          <a:noFill/>
        </p:spPr>
        <p:txBody>
          <a:bodyPr wrap="square" lIns="0" tIns="0" rIns="0" bIns="0" anchor="t">
            <a:spAutoFit/>
          </a:bodyPr>
          <a:lstStyle/>
          <a:p>
            <a:pPr algn="l">
              <a:lnSpc>
                <a:spcPct val="100000"/>
              </a:lnSpc>
            </a:pPr>
            <a:r>
              <a:rPr sz="2000" b="1" i="0" dirty="0">
                <a:solidFill>
                  <a:srgbClr val="FFFFFF"/>
                </a:solidFill>
                <a:latin typeface="Arial"/>
              </a:rPr>
              <a:t>Dynamic arrays + spill</a:t>
            </a:r>
          </a:p>
        </p:txBody>
      </p:sp>
      <p:sp>
        <p:nvSpPr>
          <p:cNvPr id="14" name="TextBox 13"/>
          <p:cNvSpPr txBox="1"/>
          <p:nvPr/>
        </p:nvSpPr>
        <p:spPr>
          <a:xfrm>
            <a:off x="566928" y="4434840"/>
            <a:ext cx="4663440" cy="1188720"/>
          </a:xfrm>
          <a:prstGeom prst="rect">
            <a:avLst/>
          </a:prstGeom>
          <a:noFill/>
        </p:spPr>
        <p:txBody>
          <a:bodyPr wrap="square" lIns="0" tIns="0" rIns="0" bIns="0" anchor="t">
            <a:spAutoFit/>
          </a:bodyPr>
          <a:lstStyle/>
          <a:p>
            <a:pPr algn="l">
              <a:lnSpc>
                <a:spcPct val="108000"/>
              </a:lnSpc>
            </a:pPr>
            <a:r>
              <a:rPr sz="1400" b="0" i="0" dirty="0">
                <a:solidFill>
                  <a:srgbClr val="DCDCDC"/>
                </a:solidFill>
                <a:latin typeface="Arial"/>
              </a:rPr>
              <a:t>One formula returns a whole table of results that sizes itself. Write it once in the corner cell; it fills the rest and shrinks when the model does.</a:t>
            </a:r>
          </a:p>
        </p:txBody>
      </p:sp>
      <p:sp>
        <p:nvSpPr>
          <p:cNvPr id="15" name="Rounded Rectangle 14"/>
          <p:cNvSpPr/>
          <p:nvPr/>
        </p:nvSpPr>
        <p:spPr>
          <a:xfrm>
            <a:off x="5577840" y="4041648"/>
            <a:ext cx="6035040" cy="50292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5650992" y="4123944"/>
            <a:ext cx="457200" cy="33832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650992" y="4123944"/>
            <a:ext cx="457200" cy="33832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18" name="TextBox 17"/>
          <p:cNvSpPr txBox="1"/>
          <p:nvPr/>
        </p:nvSpPr>
        <p:spPr>
          <a:xfrm>
            <a:off x="6217920" y="4027650"/>
            <a:ext cx="5303520" cy="530915"/>
          </a:xfrm>
          <a:prstGeom prst="rect">
            <a:avLst/>
          </a:prstGeom>
          <a:noFill/>
        </p:spPr>
        <p:txBody>
          <a:bodyPr wrap="square" lIns="0" tIns="0" rIns="0" bIns="0" anchor="ctr">
            <a:spAutoFit/>
          </a:bodyPr>
          <a:lstStyle/>
          <a:p>
            <a:pPr algn="l">
              <a:lnSpc>
                <a:spcPct val="100000"/>
              </a:lnSpc>
            </a:pPr>
            <a:r>
              <a:rPr sz="1150" b="0" i="0" dirty="0">
                <a:solidFill>
                  <a:srgbClr val="DCDCDC"/>
                </a:solidFill>
                <a:latin typeface="Consolas"/>
              </a:rPr>
              <a:t>=Coefficients(X_s(), Response_Column())</a:t>
            </a:r>
            <a:r>
              <a:rPr sz="1150" b="1" i="0" dirty="0">
                <a:solidFill>
                  <a:srgbClr val="5FD4C6"/>
                </a:solidFill>
                <a:latin typeface="Consolas"/>
              </a:rPr>
              <a:t> </a:t>
            </a:r>
            <a:r>
              <a:rPr lang="en-US" sz="1150" b="1" i="0" dirty="0">
                <a:solidFill>
                  <a:srgbClr val="5FD4C6"/>
                </a:solidFill>
                <a:latin typeface="Consolas"/>
              </a:rPr>
              <a:t>	</a:t>
            </a:r>
            <a:r>
              <a:rPr sz="1150" b="1" i="0" dirty="0">
                <a:solidFill>
                  <a:srgbClr val="5FD4C6"/>
                </a:solidFill>
                <a:latin typeface="Consolas"/>
              </a:rPr>
              <a:t>▣</a:t>
            </a:r>
            <a:r>
              <a:rPr lang="en-US" sz="1150" b="1" i="0" dirty="0">
                <a:solidFill>
                  <a:srgbClr val="5FD4C6"/>
                </a:solidFill>
                <a:latin typeface="Consolas"/>
              </a:rPr>
              <a:t> Vertical Spill</a:t>
            </a:r>
          </a:p>
          <a:p>
            <a:pPr algn="l">
              <a:lnSpc>
                <a:spcPct val="100000"/>
              </a:lnSpc>
            </a:pPr>
            <a:r>
              <a:rPr lang="en-US" sz="1150" b="1" dirty="0">
                <a:solidFill>
                  <a:srgbClr val="5FD4C6"/>
                </a:solidFill>
                <a:latin typeface="Consolas"/>
              </a:rPr>
              <a:t>				</a:t>
            </a:r>
            <a:r>
              <a:rPr sz="1150" b="1" i="0" dirty="0">
                <a:solidFill>
                  <a:srgbClr val="5FD4C6"/>
                </a:solidFill>
                <a:latin typeface="Consolas"/>
              </a:rPr>
              <a:t>▣</a:t>
            </a:r>
            <a:endParaRPr lang="en-US" sz="1150" b="1" i="0" dirty="0">
              <a:solidFill>
                <a:srgbClr val="5FD4C6"/>
              </a:solidFill>
              <a:latin typeface="Consolas"/>
            </a:endParaRPr>
          </a:p>
          <a:p>
            <a:pPr algn="l">
              <a:lnSpc>
                <a:spcPct val="100000"/>
              </a:lnSpc>
            </a:pPr>
            <a:r>
              <a:rPr lang="en-US" sz="1150" b="1" dirty="0">
                <a:solidFill>
                  <a:srgbClr val="5FD4C6"/>
                </a:solidFill>
                <a:latin typeface="Consolas"/>
              </a:rPr>
              <a:t>				</a:t>
            </a:r>
            <a:r>
              <a:rPr sz="1150" b="1" i="0" dirty="0">
                <a:solidFill>
                  <a:srgbClr val="5FD4C6"/>
                </a:solidFill>
                <a:latin typeface="Consolas"/>
              </a:rPr>
              <a:t>▣</a:t>
            </a:r>
          </a:p>
        </p:txBody>
      </p:sp>
      <p:sp>
        <p:nvSpPr>
          <p:cNvPr id="19" name="TextBox 18"/>
          <p:cNvSpPr txBox="1"/>
          <p:nvPr/>
        </p:nvSpPr>
        <p:spPr>
          <a:xfrm>
            <a:off x="5669280" y="4626864"/>
            <a:ext cx="5852160" cy="320040"/>
          </a:xfrm>
          <a:prstGeom prst="rect">
            <a:avLst/>
          </a:prstGeom>
          <a:noFill/>
        </p:spPr>
        <p:txBody>
          <a:bodyPr wrap="square" lIns="0" tIns="0" rIns="0" bIns="0" anchor="t">
            <a:spAutoFit/>
          </a:bodyPr>
          <a:lstStyle/>
          <a:p>
            <a:pPr algn="l">
              <a:lnSpc>
                <a:spcPct val="100000"/>
              </a:lnSpc>
            </a:pPr>
            <a:r>
              <a:rPr sz="1100" b="0" i="1" dirty="0">
                <a:solidFill>
                  <a:srgbClr val="9A9A9A"/>
                </a:solidFill>
                <a:latin typeface="Consolas"/>
              </a:rPr>
              <a:t>one cell, many results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What is a LAMBDA function?</a:t>
            </a:r>
            <a:endParaRPr sz="2900" dirty="0">
              <a:solidFill>
                <a:srgbClr val="FFFFFF"/>
              </a:solidFill>
            </a:endParaRP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How 112 functions exist with zero macros, zero add-ins, and zero installation.</a:t>
            </a:r>
          </a:p>
        </p:txBody>
      </p:sp>
      <p:sp>
        <p:nvSpPr>
          <p:cNvPr id="42" name="Shape 2"/>
          <p:cNvSpPr/>
          <p:nvPr/>
        </p:nvSpPr>
        <p:spPr>
          <a:xfrm>
            <a:off x="566928" y="2103120"/>
            <a:ext cx="457200" cy="457200"/>
          </a:xfrm>
          <a:prstGeom prst="ellipse">
            <a:avLst/>
          </a:prstGeom>
          <a:solidFill>
            <a:srgbClr val="2FB3A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3"/>
          <p:cNvSpPr txBox="1"/>
          <p:nvPr/>
        </p:nvSpPr>
        <p:spPr>
          <a:xfrm>
            <a:off x="566928" y="2103120"/>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1</a:t>
            </a:r>
          </a:p>
        </p:txBody>
      </p:sp>
      <p:sp>
        <p:nvSpPr>
          <p:cNvPr id="4" name="TextBox 4"/>
          <p:cNvSpPr txBox="1"/>
          <p:nvPr/>
        </p:nvSpPr>
        <p:spPr>
          <a:xfrm>
            <a:off x="1225296" y="2039112"/>
            <a:ext cx="3931920" cy="365760"/>
          </a:xfrm>
          <a:prstGeom prst="rect">
            <a:avLst/>
          </a:prstGeom>
          <a:noFill/>
        </p:spPr>
        <p:txBody>
          <a:bodyPr wrap="square" lIns="0" tIns="0" rIns="0" bIns="0" anchor="ctr">
            <a:spAutoFit/>
          </a:bodyPr>
          <a:lstStyle/>
          <a:p>
            <a:pPr algn="l">
              <a:lnSpc>
                <a:spcPct val="100000"/>
              </a:lnSpc>
            </a:pPr>
            <a:r>
              <a:rPr sz="1600" b="1" i="0">
                <a:solidFill>
                  <a:srgbClr val="FFFFFF"/>
                </a:solidFill>
                <a:latin typeface="Arial"/>
              </a:rPr>
              <a:t>A formula</a:t>
            </a:r>
          </a:p>
        </p:txBody>
      </p:sp>
      <p:sp>
        <p:nvSpPr>
          <p:cNvPr id="5" name="TextBox 5"/>
          <p:cNvSpPr txBox="1"/>
          <p:nvPr/>
        </p:nvSpPr>
        <p:spPr>
          <a:xfrm>
            <a:off x="1225296" y="2395728"/>
            <a:ext cx="4114800" cy="365760"/>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Start with ordinary math.</a:t>
            </a:r>
          </a:p>
        </p:txBody>
      </p:sp>
      <p:sp>
        <p:nvSpPr>
          <p:cNvPr id="6" name="Shape 6"/>
          <p:cNvSpPr/>
          <p:nvPr/>
        </p:nvSpPr>
        <p:spPr>
          <a:xfrm>
            <a:off x="5577840" y="2066544"/>
            <a:ext cx="6035040"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Shape 7"/>
          <p:cNvSpPr/>
          <p:nvPr/>
        </p:nvSpPr>
        <p:spPr>
          <a:xfrm>
            <a:off x="5650992" y="2148840"/>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8"/>
          <p:cNvSpPr txBox="1"/>
          <p:nvPr/>
        </p:nvSpPr>
        <p:spPr>
          <a:xfrm>
            <a:off x="5650992" y="2148840"/>
            <a:ext cx="457200" cy="29260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9" name="TextBox 9"/>
          <p:cNvSpPr txBox="1"/>
          <p:nvPr/>
        </p:nvSpPr>
        <p:spPr>
          <a:xfrm>
            <a:off x="6217920" y="2066544"/>
            <a:ext cx="5212080" cy="45720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=SQRT(A1^2 + B1^2)</a:t>
            </a:r>
          </a:p>
        </p:txBody>
      </p:sp>
      <p:sp>
        <p:nvSpPr>
          <p:cNvPr id="10" name="Shape 10"/>
          <p:cNvSpPr/>
          <p:nvPr/>
        </p:nvSpPr>
        <p:spPr>
          <a:xfrm>
            <a:off x="566928" y="2971800"/>
            <a:ext cx="457200" cy="457200"/>
          </a:xfrm>
          <a:prstGeom prst="ellipse">
            <a:avLst/>
          </a:prstGeom>
          <a:solidFill>
            <a:srgbClr val="2FB3A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1"/>
          <p:cNvSpPr txBox="1"/>
          <p:nvPr/>
        </p:nvSpPr>
        <p:spPr>
          <a:xfrm>
            <a:off x="566928" y="2971800"/>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2</a:t>
            </a:r>
          </a:p>
        </p:txBody>
      </p:sp>
      <p:sp>
        <p:nvSpPr>
          <p:cNvPr id="12" name="TextBox 12"/>
          <p:cNvSpPr txBox="1"/>
          <p:nvPr/>
        </p:nvSpPr>
        <p:spPr>
          <a:xfrm>
            <a:off x="1225296" y="2907792"/>
            <a:ext cx="3931920" cy="365760"/>
          </a:xfrm>
          <a:prstGeom prst="rect">
            <a:avLst/>
          </a:prstGeom>
          <a:noFill/>
        </p:spPr>
        <p:txBody>
          <a:bodyPr wrap="square" lIns="0" tIns="0" rIns="0" bIns="0" anchor="ctr">
            <a:spAutoFit/>
          </a:bodyPr>
          <a:lstStyle/>
          <a:p>
            <a:pPr algn="l">
              <a:lnSpc>
                <a:spcPct val="100000"/>
              </a:lnSpc>
            </a:pPr>
            <a:r>
              <a:rPr sz="1600" b="1" i="0">
                <a:solidFill>
                  <a:srgbClr val="FFFFFF"/>
                </a:solidFill>
                <a:latin typeface="Arial"/>
              </a:rPr>
              <a:t>LET names the parts</a:t>
            </a:r>
          </a:p>
        </p:txBody>
      </p:sp>
      <p:sp>
        <p:nvSpPr>
          <p:cNvPr id="13" name="TextBox 13"/>
          <p:cNvSpPr txBox="1"/>
          <p:nvPr/>
        </p:nvSpPr>
        <p:spPr>
          <a:xfrm>
            <a:off x="1225296" y="3264408"/>
            <a:ext cx="4114800" cy="365760"/>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Like a table alias in SQL — name it, reuse it.</a:t>
            </a:r>
          </a:p>
        </p:txBody>
      </p:sp>
      <p:sp>
        <p:nvSpPr>
          <p:cNvPr id="14" name="Shape 14"/>
          <p:cNvSpPr/>
          <p:nvPr/>
        </p:nvSpPr>
        <p:spPr>
          <a:xfrm>
            <a:off x="5577840" y="2935224"/>
            <a:ext cx="6035040"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Shape 15"/>
          <p:cNvSpPr/>
          <p:nvPr/>
        </p:nvSpPr>
        <p:spPr>
          <a:xfrm>
            <a:off x="5650992" y="3017520"/>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6"/>
          <p:cNvSpPr txBox="1"/>
          <p:nvPr/>
        </p:nvSpPr>
        <p:spPr>
          <a:xfrm>
            <a:off x="5650992" y="3017520"/>
            <a:ext cx="457200" cy="29260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17" name="TextBox 17"/>
          <p:cNvSpPr txBox="1"/>
          <p:nvPr/>
        </p:nvSpPr>
        <p:spPr>
          <a:xfrm>
            <a:off x="6217920" y="2935224"/>
            <a:ext cx="5212080" cy="45720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=LET(</a:t>
            </a:r>
            <a:r>
              <a:rPr sz="1150" b="1" i="0">
                <a:solidFill>
                  <a:srgbClr val="5FD4C6"/>
                </a:solidFill>
                <a:latin typeface="Consolas"/>
              </a:rPr>
              <a:t>a</a:t>
            </a:r>
            <a:r>
              <a:rPr sz="1150" b="0" i="0">
                <a:solidFill>
                  <a:srgbClr val="DCDCDC"/>
                </a:solidFill>
                <a:latin typeface="Consolas"/>
              </a:rPr>
              <a:t>, A1, </a:t>
            </a:r>
            <a:r>
              <a:rPr sz="1150" b="1" i="0">
                <a:solidFill>
                  <a:srgbClr val="5FD4C6"/>
                </a:solidFill>
                <a:latin typeface="Consolas"/>
              </a:rPr>
              <a:t>b</a:t>
            </a:r>
            <a:r>
              <a:rPr sz="1150" b="0" i="0">
                <a:solidFill>
                  <a:srgbClr val="DCDCDC"/>
                </a:solidFill>
                <a:latin typeface="Consolas"/>
              </a:rPr>
              <a:t>, B1, SQRT(a^2 + b^2))</a:t>
            </a:r>
          </a:p>
        </p:txBody>
      </p:sp>
      <p:sp>
        <p:nvSpPr>
          <p:cNvPr id="18" name="Shape 18"/>
          <p:cNvSpPr/>
          <p:nvPr/>
        </p:nvSpPr>
        <p:spPr>
          <a:xfrm>
            <a:off x="566928" y="3840480"/>
            <a:ext cx="457200" cy="457200"/>
          </a:xfrm>
          <a:prstGeom prst="ellipse">
            <a:avLst/>
          </a:prstGeom>
          <a:solidFill>
            <a:srgbClr val="2FB3A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9"/>
          <p:cNvSpPr txBox="1"/>
          <p:nvPr/>
        </p:nvSpPr>
        <p:spPr>
          <a:xfrm>
            <a:off x="566928" y="3840480"/>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3</a:t>
            </a:r>
          </a:p>
        </p:txBody>
      </p:sp>
      <p:sp>
        <p:nvSpPr>
          <p:cNvPr id="20" name="TextBox 20"/>
          <p:cNvSpPr txBox="1"/>
          <p:nvPr/>
        </p:nvSpPr>
        <p:spPr>
          <a:xfrm>
            <a:off x="1225296" y="3776472"/>
            <a:ext cx="3931920" cy="365760"/>
          </a:xfrm>
          <a:prstGeom prst="rect">
            <a:avLst/>
          </a:prstGeom>
          <a:noFill/>
        </p:spPr>
        <p:txBody>
          <a:bodyPr wrap="square" lIns="0" tIns="0" rIns="0" bIns="0" anchor="ctr">
            <a:spAutoFit/>
          </a:bodyPr>
          <a:lstStyle/>
          <a:p>
            <a:pPr algn="l">
              <a:lnSpc>
                <a:spcPct val="100000"/>
              </a:lnSpc>
            </a:pPr>
            <a:r>
              <a:rPr sz="1600" b="1" i="0">
                <a:solidFill>
                  <a:srgbClr val="FFFFFF"/>
                </a:solidFill>
                <a:latin typeface="Arial"/>
              </a:rPr>
              <a:t>LAMBDA makes it callable</a:t>
            </a:r>
          </a:p>
        </p:txBody>
      </p:sp>
      <p:sp>
        <p:nvSpPr>
          <p:cNvPr id="21" name="TextBox 21"/>
          <p:cNvSpPr txBox="1"/>
          <p:nvPr/>
        </p:nvSpPr>
        <p:spPr>
          <a:xfrm>
            <a:off x="1225296" y="4133088"/>
            <a:ext cx="4114800" cy="365760"/>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Arguments up front — call it right there.</a:t>
            </a:r>
          </a:p>
        </p:txBody>
      </p:sp>
      <p:sp>
        <p:nvSpPr>
          <p:cNvPr id="22" name="Shape 22"/>
          <p:cNvSpPr/>
          <p:nvPr/>
        </p:nvSpPr>
        <p:spPr>
          <a:xfrm>
            <a:off x="5577840" y="3803904"/>
            <a:ext cx="4709160"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Shape 23"/>
          <p:cNvSpPr/>
          <p:nvPr/>
        </p:nvSpPr>
        <p:spPr>
          <a:xfrm>
            <a:off x="5650992" y="3886200"/>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4"/>
          <p:cNvSpPr txBox="1"/>
          <p:nvPr/>
        </p:nvSpPr>
        <p:spPr>
          <a:xfrm>
            <a:off x="5650992" y="3886200"/>
            <a:ext cx="457200" cy="29260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25" name="TextBox 25"/>
          <p:cNvSpPr txBox="1"/>
          <p:nvPr/>
        </p:nvSpPr>
        <p:spPr>
          <a:xfrm>
            <a:off x="6217920" y="3803904"/>
            <a:ext cx="3886200" cy="45720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=LAMBDA(</a:t>
            </a:r>
            <a:r>
              <a:rPr sz="1150" b="1" i="0">
                <a:solidFill>
                  <a:srgbClr val="5FD4C6"/>
                </a:solidFill>
                <a:latin typeface="Consolas"/>
              </a:rPr>
              <a:t>a, b</a:t>
            </a:r>
            <a:r>
              <a:rPr sz="1150" b="0" i="0">
                <a:solidFill>
                  <a:srgbClr val="DCDCDC"/>
                </a:solidFill>
                <a:latin typeface="Consolas"/>
              </a:rPr>
              <a:t>, SQRT(a^2 + b^2))</a:t>
            </a:r>
            <a:r>
              <a:rPr sz="1150" b="1" i="0">
                <a:solidFill>
                  <a:srgbClr val="E3B23C"/>
                </a:solidFill>
                <a:latin typeface="Consolas"/>
              </a:rPr>
              <a:t>(3, 4)</a:t>
            </a:r>
          </a:p>
        </p:txBody>
      </p:sp>
      <p:sp>
        <p:nvSpPr>
          <p:cNvPr id="26" name="TextBox 26"/>
          <p:cNvSpPr txBox="1"/>
          <p:nvPr/>
        </p:nvSpPr>
        <p:spPr>
          <a:xfrm>
            <a:off x="10360152" y="3803904"/>
            <a:ext cx="274320" cy="457200"/>
          </a:xfrm>
          <a:prstGeom prst="rect">
            <a:avLst/>
          </a:prstGeom>
          <a:noFill/>
        </p:spPr>
        <p:txBody>
          <a:bodyPr wrap="square" lIns="0" tIns="0" rIns="0" bIns="0" anchor="ctr">
            <a:spAutoFit/>
          </a:bodyPr>
          <a:lstStyle/>
          <a:p>
            <a:pPr algn="ctr">
              <a:lnSpc>
                <a:spcPct val="100000"/>
              </a:lnSpc>
            </a:pPr>
            <a:r>
              <a:rPr sz="1400" b="1" i="0">
                <a:solidFill>
                  <a:srgbClr val="5FD4C6"/>
                </a:solidFill>
                <a:latin typeface="Arial"/>
              </a:rPr>
              <a:t>→</a:t>
            </a:r>
          </a:p>
        </p:txBody>
      </p:sp>
      <p:sp>
        <p:nvSpPr>
          <p:cNvPr id="27" name="Shape 27"/>
          <p:cNvSpPr/>
          <p:nvPr/>
        </p:nvSpPr>
        <p:spPr>
          <a:xfrm>
            <a:off x="10698480" y="3803904"/>
            <a:ext cx="914400" cy="457200"/>
          </a:xfrm>
          <a:prstGeom prst="roundRect">
            <a:avLst>
              <a:gd name="adj" fmla="val 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8"/>
          <p:cNvSpPr txBox="1"/>
          <p:nvPr/>
        </p:nvSpPr>
        <p:spPr>
          <a:xfrm>
            <a:off x="10698480" y="3803904"/>
            <a:ext cx="914400" cy="457200"/>
          </a:xfrm>
          <a:prstGeom prst="rect">
            <a:avLst/>
          </a:prstGeom>
          <a:noFill/>
        </p:spPr>
        <p:txBody>
          <a:bodyPr wrap="square" lIns="0" tIns="0" rIns="0" bIns="0" anchor="ctr">
            <a:spAutoFit/>
          </a:bodyPr>
          <a:lstStyle/>
          <a:p>
            <a:pPr algn="ctr">
              <a:lnSpc>
                <a:spcPct val="100000"/>
              </a:lnSpc>
            </a:pPr>
            <a:r>
              <a:rPr sz="1400" b="1" i="0">
                <a:solidFill>
                  <a:srgbClr val="FFFFFF"/>
                </a:solidFill>
                <a:latin typeface="Consolas"/>
              </a:rPr>
              <a:t>5</a:t>
            </a:r>
          </a:p>
        </p:txBody>
      </p:sp>
      <p:sp>
        <p:nvSpPr>
          <p:cNvPr id="29" name="Shape 29"/>
          <p:cNvSpPr/>
          <p:nvPr/>
        </p:nvSpPr>
        <p:spPr>
          <a:xfrm>
            <a:off x="566928" y="4709160"/>
            <a:ext cx="457200" cy="457200"/>
          </a:xfrm>
          <a:prstGeom prst="ellipse">
            <a:avLst/>
          </a:prstGeom>
          <a:solidFill>
            <a:srgbClr val="2FB3A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30"/>
          <p:cNvSpPr txBox="1"/>
          <p:nvPr/>
        </p:nvSpPr>
        <p:spPr>
          <a:xfrm>
            <a:off x="566928" y="4709160"/>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4</a:t>
            </a:r>
          </a:p>
        </p:txBody>
      </p:sp>
      <p:sp>
        <p:nvSpPr>
          <p:cNvPr id="31" name="TextBox 31"/>
          <p:cNvSpPr txBox="1"/>
          <p:nvPr/>
        </p:nvSpPr>
        <p:spPr>
          <a:xfrm>
            <a:off x="1225296" y="4645152"/>
            <a:ext cx="3931920" cy="365760"/>
          </a:xfrm>
          <a:prstGeom prst="rect">
            <a:avLst/>
          </a:prstGeom>
          <a:noFill/>
        </p:spPr>
        <p:txBody>
          <a:bodyPr wrap="square" lIns="0" tIns="0" rIns="0" bIns="0" anchor="ctr">
            <a:spAutoFit/>
          </a:bodyPr>
          <a:lstStyle/>
          <a:p>
            <a:pPr algn="l">
              <a:lnSpc>
                <a:spcPct val="100000"/>
              </a:lnSpc>
            </a:pPr>
            <a:r>
              <a:rPr sz="1600" b="1" i="0">
                <a:solidFill>
                  <a:srgbClr val="FFFFFF"/>
                </a:solidFill>
                <a:latin typeface="Arial"/>
              </a:rPr>
              <a:t>Name it in the Name Manager</a:t>
            </a:r>
          </a:p>
        </p:txBody>
      </p:sp>
      <p:sp>
        <p:nvSpPr>
          <p:cNvPr id="32" name="TextBox 32"/>
          <p:cNvSpPr txBox="1"/>
          <p:nvPr/>
        </p:nvSpPr>
        <p:spPr>
          <a:xfrm>
            <a:off x="1225296" y="5001768"/>
            <a:ext cx="4114800" cy="365760"/>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Now it works exactly like SUM.</a:t>
            </a:r>
          </a:p>
        </p:txBody>
      </p:sp>
      <p:sp>
        <p:nvSpPr>
          <p:cNvPr id="33" name="Shape 33"/>
          <p:cNvSpPr/>
          <p:nvPr/>
        </p:nvSpPr>
        <p:spPr>
          <a:xfrm>
            <a:off x="5577840" y="4672584"/>
            <a:ext cx="4709160"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Shape 34"/>
          <p:cNvSpPr/>
          <p:nvPr/>
        </p:nvSpPr>
        <p:spPr>
          <a:xfrm>
            <a:off x="5650992" y="4754880"/>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5"/>
          <p:cNvSpPr txBox="1"/>
          <p:nvPr/>
        </p:nvSpPr>
        <p:spPr>
          <a:xfrm>
            <a:off x="5650992" y="4754880"/>
            <a:ext cx="457200" cy="29260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36" name="TextBox 36"/>
          <p:cNvSpPr txBox="1"/>
          <p:nvPr/>
        </p:nvSpPr>
        <p:spPr>
          <a:xfrm>
            <a:off x="6217920" y="4672584"/>
            <a:ext cx="3886200" cy="45720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a:t>
            </a:r>
            <a:r>
              <a:rPr sz="1150" b="1" i="0">
                <a:solidFill>
                  <a:srgbClr val="5FD4C6"/>
                </a:solidFill>
                <a:latin typeface="Consolas"/>
              </a:rPr>
              <a:t>Hypotenuse</a:t>
            </a:r>
            <a:r>
              <a:rPr sz="1150" b="1" i="0">
                <a:solidFill>
                  <a:srgbClr val="E3B23C"/>
                </a:solidFill>
                <a:latin typeface="Consolas"/>
              </a:rPr>
              <a:t>(3, 4)</a:t>
            </a:r>
          </a:p>
        </p:txBody>
      </p:sp>
      <p:sp>
        <p:nvSpPr>
          <p:cNvPr id="37" name="TextBox 37"/>
          <p:cNvSpPr txBox="1"/>
          <p:nvPr/>
        </p:nvSpPr>
        <p:spPr>
          <a:xfrm>
            <a:off x="10360152" y="4672584"/>
            <a:ext cx="274320" cy="457200"/>
          </a:xfrm>
          <a:prstGeom prst="rect">
            <a:avLst/>
          </a:prstGeom>
          <a:noFill/>
        </p:spPr>
        <p:txBody>
          <a:bodyPr wrap="square" lIns="0" tIns="0" rIns="0" bIns="0" anchor="ctr">
            <a:spAutoFit/>
          </a:bodyPr>
          <a:lstStyle/>
          <a:p>
            <a:pPr algn="ctr">
              <a:lnSpc>
                <a:spcPct val="100000"/>
              </a:lnSpc>
            </a:pPr>
            <a:r>
              <a:rPr sz="1400" b="1" i="0">
                <a:solidFill>
                  <a:srgbClr val="5FD4C6"/>
                </a:solidFill>
                <a:latin typeface="Arial"/>
              </a:rPr>
              <a:t>→</a:t>
            </a:r>
          </a:p>
        </p:txBody>
      </p:sp>
      <p:sp>
        <p:nvSpPr>
          <p:cNvPr id="38" name="Shape 38"/>
          <p:cNvSpPr/>
          <p:nvPr/>
        </p:nvSpPr>
        <p:spPr>
          <a:xfrm>
            <a:off x="10698480" y="4672584"/>
            <a:ext cx="914400" cy="457200"/>
          </a:xfrm>
          <a:prstGeom prst="roundRect">
            <a:avLst>
              <a:gd name="adj" fmla="val 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9"/>
          <p:cNvSpPr txBox="1"/>
          <p:nvPr/>
        </p:nvSpPr>
        <p:spPr>
          <a:xfrm>
            <a:off x="10698480" y="4672584"/>
            <a:ext cx="914400" cy="457200"/>
          </a:xfrm>
          <a:prstGeom prst="rect">
            <a:avLst/>
          </a:prstGeom>
          <a:noFill/>
        </p:spPr>
        <p:txBody>
          <a:bodyPr wrap="square" lIns="0" tIns="0" rIns="0" bIns="0" anchor="ctr">
            <a:spAutoFit/>
          </a:bodyPr>
          <a:lstStyle/>
          <a:p>
            <a:pPr algn="ctr">
              <a:lnSpc>
                <a:spcPct val="100000"/>
              </a:lnSpc>
            </a:pPr>
            <a:r>
              <a:rPr sz="1400" b="1" i="0">
                <a:solidFill>
                  <a:srgbClr val="FFFFFF"/>
                </a:solidFill>
                <a:latin typeface="Consolas"/>
              </a:rPr>
              <a:t>5</a:t>
            </a:r>
          </a:p>
        </p:txBody>
      </p:sp>
      <p:sp>
        <p:nvSpPr>
          <p:cNvPr id="40" name="Shape 40"/>
          <p:cNvSpPr/>
          <p:nvPr/>
        </p:nvSpPr>
        <p:spPr>
          <a:xfrm>
            <a:off x="566928" y="5486400"/>
            <a:ext cx="6579830" cy="420624"/>
          </a:xfrm>
          <a:prstGeom prst="roundRect">
            <a:avLst>
              <a:gd name="adj" fmla="val 18000"/>
            </a:avLst>
          </a:prstGeom>
          <a:solidFill>
            <a:srgbClr val="39473F"/>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1"/>
          <p:cNvSpPr txBox="1"/>
          <p:nvPr/>
        </p:nvSpPr>
        <p:spPr>
          <a:xfrm>
            <a:off x="566927" y="5608226"/>
            <a:ext cx="6579831" cy="176972"/>
          </a:xfrm>
          <a:prstGeom prst="rect">
            <a:avLst/>
          </a:prstGeom>
          <a:noFill/>
        </p:spPr>
        <p:txBody>
          <a:bodyPr wrap="square" lIns="0" tIns="0" rIns="0" bIns="0" anchor="ctr">
            <a:spAutoFit/>
          </a:bodyPr>
          <a:lstStyle/>
          <a:p>
            <a:pPr algn="ctr">
              <a:lnSpc>
                <a:spcPct val="100000"/>
              </a:lnSpc>
            </a:pPr>
            <a:r>
              <a:rPr sz="1150" b="1" i="0" dirty="0">
                <a:solidFill>
                  <a:srgbClr val="5FD4C6"/>
                </a:solidFill>
                <a:latin typeface="Arial"/>
              </a:rPr>
              <a:t>Saved in the workbook as named formulas</a:t>
            </a:r>
            <a:r>
              <a:rPr lang="en-US" sz="1150" b="1" i="0" dirty="0">
                <a:solidFill>
                  <a:srgbClr val="5FD4C6"/>
                </a:solidFill>
                <a:latin typeface="Arial"/>
              </a:rPr>
              <a:t>, callable like native functions </a:t>
            </a:r>
            <a:r>
              <a:rPr sz="1150" b="1" i="0" dirty="0">
                <a:solidFill>
                  <a:srgbClr val="5FD4C6"/>
                </a:solidFill>
                <a:latin typeface="Arial"/>
              </a:rPr>
              <a:t>— nothing to enable.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7E282-6823-DFF9-871B-ADA779F51FC5}"/>
              </a:ext>
            </a:extLst>
          </p:cNvPr>
          <p:cNvSpPr>
            <a:spLocks noGrp="1"/>
          </p:cNvSpPr>
          <p:nvPr>
            <p:ph type="title"/>
          </p:nvPr>
        </p:nvSpPr>
        <p:spPr/>
        <p:txBody>
          <a:bodyPr/>
          <a:lstStyle/>
          <a:p>
            <a:r>
              <a:rPr lang="en-US" dirty="0"/>
              <a:t>LAMBDA functions compose</a:t>
            </a:r>
          </a:p>
        </p:txBody>
      </p:sp>
      <p:sp>
        <p:nvSpPr>
          <p:cNvPr id="3" name="Slide Number Placeholder 2">
            <a:extLst>
              <a:ext uri="{FF2B5EF4-FFF2-40B4-BE49-F238E27FC236}">
                <a16:creationId xmlns:a16="http://schemas.microsoft.com/office/drawing/2014/main" id="{C43C2F36-8FFA-B5DA-7E9D-44FF98F5FA61}"/>
              </a:ext>
            </a:extLst>
          </p:cNvPr>
          <p:cNvSpPr>
            <a:spLocks noGrp="1"/>
          </p:cNvSpPr>
          <p:nvPr>
            <p:ph type="sldNum" sz="quarter" idx="12"/>
          </p:nvPr>
        </p:nvSpPr>
        <p:spPr/>
        <p:txBody>
          <a:bodyPr/>
          <a:lstStyle/>
          <a:p>
            <a:fld id="{DD3EB71B-0E20-644D-98EB-43484203013E}" type="slidenum">
              <a:rPr lang="en-US" smtClean="0"/>
              <a:t>6</a:t>
            </a:fld>
            <a:endParaRPr lang="en-US"/>
          </a:p>
        </p:txBody>
      </p:sp>
      <p:sp>
        <p:nvSpPr>
          <p:cNvPr id="4" name="TextBox 3">
            <a:extLst>
              <a:ext uri="{FF2B5EF4-FFF2-40B4-BE49-F238E27FC236}">
                <a16:creationId xmlns:a16="http://schemas.microsoft.com/office/drawing/2014/main" id="{42C23EC3-AF5D-B7C2-3AC3-BBC0DDD57F41}"/>
              </a:ext>
            </a:extLst>
          </p:cNvPr>
          <p:cNvSpPr txBox="1"/>
          <p:nvPr/>
        </p:nvSpPr>
        <p:spPr>
          <a:xfrm>
            <a:off x="6436895" y="1632771"/>
            <a:ext cx="5771988" cy="3970318"/>
          </a:xfrm>
          <a:prstGeom prst="rect">
            <a:avLst/>
          </a:prstGeom>
          <a:noFill/>
        </p:spPr>
        <p:txBody>
          <a:bodyPr wrap="square" rtlCol="0">
            <a:spAutoFit/>
          </a:bodyPr>
          <a:lstStyle/>
          <a:p>
            <a:pPr rtl="0">
              <a:buNone/>
            </a:pPr>
            <a:r>
              <a:rPr lang="en-US" sz="1400" dirty="0">
                <a:solidFill>
                  <a:schemeClr val="bg1"/>
                </a:solidFill>
                <a:latin typeface="Courier New" panose="02070309020205020404" pitchFamily="49" charset="0"/>
              </a:rPr>
              <a:t>Definition for spill function </a:t>
            </a:r>
            <a:r>
              <a:rPr lang="en-US" sz="1400" dirty="0" err="1">
                <a:solidFill>
                  <a:schemeClr val="bg1"/>
                </a:solidFill>
                <a:latin typeface="Courier New" panose="02070309020205020404" pitchFamily="49" charset="0"/>
              </a:rPr>
              <a:t>T_Statistics</a:t>
            </a:r>
            <a:endParaRPr lang="en-US" sz="1400" dirty="0">
              <a:solidFill>
                <a:schemeClr val="bg1"/>
              </a:solidFill>
              <a:latin typeface="Courier New" panose="02070309020205020404" pitchFamily="49" charset="0"/>
            </a:endParaRPr>
          </a:p>
          <a:p>
            <a:pPr rtl="0">
              <a:buNone/>
            </a:pPr>
            <a:endParaRPr lang="en-US" sz="1400" dirty="0">
              <a:solidFill>
                <a:schemeClr val="bg1"/>
              </a:solidFill>
              <a:latin typeface="Courier New" panose="02070309020205020404" pitchFamily="49" charset="0"/>
            </a:endParaRPr>
          </a:p>
          <a:p>
            <a:pPr rtl="0">
              <a:buNone/>
            </a:pPr>
            <a:r>
              <a:rPr lang="en-US" sz="1400" dirty="0">
                <a:solidFill>
                  <a:schemeClr val="bg1"/>
                </a:solidFill>
                <a:latin typeface="Courier New" panose="02070309020205020404" pitchFamily="49" charset="0"/>
              </a:rPr>
              <a:t>=LAMBDA(X_s, Y, [</a:t>
            </a:r>
            <a:r>
              <a:rPr lang="en-US" sz="1400" dirty="0" err="1">
                <a:solidFill>
                  <a:schemeClr val="bg1"/>
                </a:solidFill>
                <a:latin typeface="Courier New" panose="02070309020205020404" pitchFamily="49" charset="0"/>
              </a:rPr>
              <a:t>Allow_Intercept</a:t>
            </a:r>
            <a:r>
              <a:rPr lang="en-US" sz="1400" dirty="0">
                <a:solidFill>
                  <a:schemeClr val="bg1"/>
                </a:solidFill>
                <a:latin typeface="Courier New" panose="02070309020205020404" pitchFamily="49" charset="0"/>
              </a:rPr>
              <a:t>], [Include], [</a:t>
            </a:r>
            <a:r>
              <a:rPr lang="en-US" sz="1400" dirty="0" err="1">
                <a:solidFill>
                  <a:schemeClr val="bg1"/>
                </a:solidFill>
                <a:latin typeface="Courier New" panose="02070309020205020404" pitchFamily="49" charset="0"/>
              </a:rPr>
              <a:t>DF_Absorbed</a:t>
            </a:r>
            <a:r>
              <a:rPr lang="en-US" sz="1400" dirty="0">
                <a:solidFill>
                  <a:schemeClr val="bg1"/>
                </a:solidFill>
                <a:latin typeface="Courier New" panose="02070309020205020404" pitchFamily="49" charset="0"/>
              </a:rPr>
              <a:t>],</a:t>
            </a:r>
          </a:p>
          <a:p>
            <a:pPr rtl="0">
              <a:buNone/>
            </a:pPr>
            <a:r>
              <a:rPr lang="en-US" sz="1400" dirty="0">
                <a:solidFill>
                  <a:schemeClr val="bg1"/>
                </a:solidFill>
                <a:latin typeface="Courier New" panose="02070309020205020404" pitchFamily="49" charset="0"/>
              </a:rPr>
              <a:t>  LET(</a:t>
            </a:r>
          </a:p>
          <a:p>
            <a:pPr rtl="0">
              <a:buNone/>
            </a:pPr>
            <a:r>
              <a:rPr lang="en-US" sz="1400" dirty="0">
                <a:solidFill>
                  <a:schemeClr val="bg1"/>
                </a:solidFill>
                <a:latin typeface="Courier New" panose="02070309020205020404" pitchFamily="49" charset="0"/>
              </a:rPr>
              <a:t>    </a:t>
            </a:r>
            <a:r>
              <a:rPr lang="en-US" sz="1400" dirty="0" err="1">
                <a:solidFill>
                  <a:schemeClr val="bg1"/>
                </a:solidFill>
                <a:latin typeface="Courier New" panose="02070309020205020404" pitchFamily="49" charset="0"/>
              </a:rPr>
              <a:t>allow_arg</a:t>
            </a:r>
            <a:r>
              <a:rPr lang="en-US" sz="1400" dirty="0">
                <a:solidFill>
                  <a:schemeClr val="bg1"/>
                </a:solidFill>
                <a:latin typeface="Courier New" panose="02070309020205020404" pitchFamily="49" charset="0"/>
              </a:rPr>
              <a:t>,    IF(ISOMITTED(</a:t>
            </a:r>
            <a:r>
              <a:rPr lang="en-US" sz="1400" dirty="0" err="1">
                <a:solidFill>
                  <a:schemeClr val="bg1"/>
                </a:solidFill>
                <a:latin typeface="Courier New" panose="02070309020205020404" pitchFamily="49" charset="0"/>
              </a:rPr>
              <a:t>Allow_Intercept</a:t>
            </a:r>
            <a:r>
              <a:rPr lang="en-US" sz="1400" dirty="0">
                <a:solidFill>
                  <a:schemeClr val="bg1"/>
                </a:solidFill>
                <a:latin typeface="Courier New" panose="02070309020205020404" pitchFamily="49" charset="0"/>
              </a:rPr>
              <a:t>), TRUE, </a:t>
            </a:r>
            <a:r>
              <a:rPr lang="en-US" sz="1400" dirty="0" err="1">
                <a:solidFill>
                  <a:schemeClr val="bg1"/>
                </a:solidFill>
                <a:latin typeface="Courier New" panose="02070309020205020404" pitchFamily="49" charset="0"/>
              </a:rPr>
              <a:t>Allow_Intercept</a:t>
            </a:r>
            <a:r>
              <a:rPr lang="en-US" sz="1400" dirty="0">
                <a:solidFill>
                  <a:schemeClr val="bg1"/>
                </a:solidFill>
                <a:latin typeface="Courier New" panose="02070309020205020404" pitchFamily="49" charset="0"/>
              </a:rPr>
              <a:t>),</a:t>
            </a:r>
          </a:p>
          <a:p>
            <a:pPr rtl="0">
              <a:buNone/>
            </a:pPr>
            <a:r>
              <a:rPr lang="en-US" sz="1400" dirty="0">
                <a:solidFill>
                  <a:schemeClr val="bg1"/>
                </a:solidFill>
                <a:latin typeface="Courier New" panose="02070309020205020404" pitchFamily="49" charset="0"/>
              </a:rPr>
              <a:t>    </a:t>
            </a:r>
            <a:r>
              <a:rPr lang="en-US" sz="1400" dirty="0" err="1">
                <a:solidFill>
                  <a:schemeClr val="bg1"/>
                </a:solidFill>
                <a:latin typeface="Courier New" panose="02070309020205020404" pitchFamily="49" charset="0"/>
              </a:rPr>
              <a:t>filt_arg</a:t>
            </a:r>
            <a:r>
              <a:rPr lang="en-US" sz="1400" dirty="0">
                <a:solidFill>
                  <a:schemeClr val="bg1"/>
                </a:solidFill>
                <a:latin typeface="Courier New" panose="02070309020205020404" pitchFamily="49" charset="0"/>
              </a:rPr>
              <a:t>,     IF(ISOMITTED(Include), TRUE, Include),</a:t>
            </a:r>
          </a:p>
          <a:p>
            <a:pPr rtl="0">
              <a:buNone/>
            </a:pPr>
            <a:r>
              <a:rPr lang="en-US" sz="1400" dirty="0">
                <a:solidFill>
                  <a:schemeClr val="bg1"/>
                </a:solidFill>
                <a:latin typeface="Courier New" panose="02070309020205020404" pitchFamily="49" charset="0"/>
              </a:rPr>
              <a:t>    </a:t>
            </a:r>
            <a:r>
              <a:rPr lang="en-US" sz="1400" dirty="0" err="1">
                <a:solidFill>
                  <a:schemeClr val="bg1"/>
                </a:solidFill>
                <a:latin typeface="Courier New" panose="02070309020205020404" pitchFamily="49" charset="0"/>
              </a:rPr>
              <a:t>absorbed_arg</a:t>
            </a:r>
            <a:r>
              <a:rPr lang="en-US" sz="1400" dirty="0">
                <a:solidFill>
                  <a:schemeClr val="bg1"/>
                </a:solidFill>
                <a:latin typeface="Courier New" panose="02070309020205020404" pitchFamily="49" charset="0"/>
              </a:rPr>
              <a:t>, IF(ISOMITTED(</a:t>
            </a:r>
            <a:r>
              <a:rPr lang="en-US" sz="1400" dirty="0" err="1">
                <a:solidFill>
                  <a:schemeClr val="bg1"/>
                </a:solidFill>
                <a:latin typeface="Courier New" panose="02070309020205020404" pitchFamily="49" charset="0"/>
              </a:rPr>
              <a:t>DF_Absorbed</a:t>
            </a:r>
            <a:r>
              <a:rPr lang="en-US" sz="1400" dirty="0">
                <a:solidFill>
                  <a:schemeClr val="bg1"/>
                </a:solidFill>
                <a:latin typeface="Courier New" panose="02070309020205020404" pitchFamily="49" charset="0"/>
              </a:rPr>
              <a:t>), 0, </a:t>
            </a:r>
            <a:r>
              <a:rPr lang="en-US" sz="1400" dirty="0" err="1">
                <a:solidFill>
                  <a:schemeClr val="bg1"/>
                </a:solidFill>
                <a:latin typeface="Courier New" panose="02070309020205020404" pitchFamily="49" charset="0"/>
              </a:rPr>
              <a:t>DF_Absorbed</a:t>
            </a:r>
            <a:r>
              <a:rPr lang="en-US" sz="1400" dirty="0">
                <a:solidFill>
                  <a:schemeClr val="bg1"/>
                </a:solidFill>
                <a:latin typeface="Courier New" panose="02070309020205020404" pitchFamily="49" charset="0"/>
              </a:rPr>
              <a:t>),</a:t>
            </a:r>
          </a:p>
          <a:p>
            <a:pPr rtl="0">
              <a:buNone/>
            </a:pPr>
            <a:endParaRPr lang="en-US" sz="1400" dirty="0">
              <a:solidFill>
                <a:schemeClr val="bg1"/>
              </a:solidFill>
              <a:latin typeface="Courier New" panose="02070309020205020404" pitchFamily="49" charset="0"/>
            </a:endParaRPr>
          </a:p>
          <a:p>
            <a:pPr rtl="0">
              <a:buNone/>
            </a:pPr>
            <a:r>
              <a:rPr lang="en-US" sz="1400" dirty="0">
                <a:solidFill>
                  <a:schemeClr val="bg1"/>
                </a:solidFill>
                <a:latin typeface="Courier New" panose="02070309020205020404" pitchFamily="49" charset="0"/>
              </a:rPr>
              <a:t>    Coefficients(X_s, Y, </a:t>
            </a:r>
            <a:r>
              <a:rPr lang="en-US" sz="1400" dirty="0" err="1">
                <a:solidFill>
                  <a:schemeClr val="bg1"/>
                </a:solidFill>
                <a:latin typeface="Courier New" panose="02070309020205020404" pitchFamily="49" charset="0"/>
              </a:rPr>
              <a:t>allow_arg</a:t>
            </a:r>
            <a:r>
              <a:rPr lang="en-US" sz="1400" dirty="0">
                <a:solidFill>
                  <a:schemeClr val="bg1"/>
                </a:solidFill>
                <a:latin typeface="Courier New" panose="02070309020205020404" pitchFamily="49" charset="0"/>
              </a:rPr>
              <a:t>, </a:t>
            </a:r>
            <a:r>
              <a:rPr lang="en-US" sz="1400" dirty="0" err="1">
                <a:solidFill>
                  <a:schemeClr val="bg1"/>
                </a:solidFill>
                <a:latin typeface="Courier New" panose="02070309020205020404" pitchFamily="49" charset="0"/>
              </a:rPr>
              <a:t>filt_arg</a:t>
            </a:r>
            <a:r>
              <a:rPr lang="en-US" sz="1400" dirty="0">
                <a:solidFill>
                  <a:schemeClr val="bg1"/>
                </a:solidFill>
                <a:latin typeface="Courier New" panose="02070309020205020404" pitchFamily="49" charset="0"/>
              </a:rPr>
              <a:t>)</a:t>
            </a:r>
          </a:p>
          <a:p>
            <a:pPr rtl="0">
              <a:buNone/>
            </a:pPr>
            <a:r>
              <a:rPr lang="en-US" sz="1400" dirty="0">
                <a:solidFill>
                  <a:schemeClr val="bg1"/>
                </a:solidFill>
                <a:latin typeface="Courier New" panose="02070309020205020404" pitchFamily="49" charset="0"/>
              </a:rPr>
              <a:t>      / </a:t>
            </a:r>
            <a:r>
              <a:rPr lang="en-US" sz="1400" dirty="0" err="1">
                <a:solidFill>
                  <a:schemeClr val="bg1"/>
                </a:solidFill>
                <a:latin typeface="Courier New" panose="02070309020205020404" pitchFamily="49" charset="0"/>
              </a:rPr>
              <a:t>SE_Coefficients</a:t>
            </a:r>
            <a:r>
              <a:rPr lang="en-US" sz="1400" dirty="0">
                <a:solidFill>
                  <a:schemeClr val="bg1"/>
                </a:solidFill>
                <a:latin typeface="Courier New" panose="02070309020205020404" pitchFamily="49" charset="0"/>
              </a:rPr>
              <a:t>(</a:t>
            </a:r>
          </a:p>
          <a:p>
            <a:pPr rtl="0">
              <a:buNone/>
            </a:pPr>
            <a:r>
              <a:rPr lang="en-US" sz="1400" dirty="0">
                <a:solidFill>
                  <a:schemeClr val="bg1"/>
                </a:solidFill>
                <a:latin typeface="Courier New" panose="02070309020205020404" pitchFamily="49" charset="0"/>
              </a:rPr>
              <a:t>          X_s, Y, </a:t>
            </a:r>
            <a:r>
              <a:rPr lang="en-US" sz="1400" dirty="0" err="1">
                <a:solidFill>
                  <a:schemeClr val="bg1"/>
                </a:solidFill>
                <a:latin typeface="Courier New" panose="02070309020205020404" pitchFamily="49" charset="0"/>
              </a:rPr>
              <a:t>allow_arg</a:t>
            </a:r>
            <a:r>
              <a:rPr lang="en-US" sz="1400" dirty="0">
                <a:solidFill>
                  <a:schemeClr val="bg1"/>
                </a:solidFill>
                <a:latin typeface="Courier New" panose="02070309020205020404" pitchFamily="49" charset="0"/>
              </a:rPr>
              <a:t>, </a:t>
            </a:r>
            <a:r>
              <a:rPr lang="en-US" sz="1400" dirty="0" err="1">
                <a:solidFill>
                  <a:schemeClr val="bg1"/>
                </a:solidFill>
                <a:latin typeface="Courier New" panose="02070309020205020404" pitchFamily="49" charset="0"/>
              </a:rPr>
              <a:t>filt_arg</a:t>
            </a:r>
            <a:r>
              <a:rPr lang="en-US" sz="1400" dirty="0">
                <a:solidFill>
                  <a:schemeClr val="bg1"/>
                </a:solidFill>
                <a:latin typeface="Courier New" panose="02070309020205020404" pitchFamily="49" charset="0"/>
              </a:rPr>
              <a:t>, </a:t>
            </a:r>
            <a:r>
              <a:rPr lang="en-US" sz="1400" dirty="0" err="1">
                <a:solidFill>
                  <a:schemeClr val="bg1"/>
                </a:solidFill>
                <a:latin typeface="Courier New" panose="02070309020205020404" pitchFamily="49" charset="0"/>
              </a:rPr>
              <a:t>absorbed_arg</a:t>
            </a:r>
            <a:endParaRPr lang="en-US" sz="1400" dirty="0">
              <a:solidFill>
                <a:schemeClr val="bg1"/>
              </a:solidFill>
              <a:latin typeface="Courier New" panose="02070309020205020404" pitchFamily="49" charset="0"/>
            </a:endParaRPr>
          </a:p>
          <a:p>
            <a:pPr rtl="0">
              <a:buNone/>
            </a:pPr>
            <a:r>
              <a:rPr lang="en-US" sz="1400" dirty="0">
                <a:solidFill>
                  <a:schemeClr val="bg1"/>
                </a:solidFill>
                <a:latin typeface="Courier New" panose="02070309020205020404" pitchFamily="49" charset="0"/>
              </a:rPr>
              <a:t>        )</a:t>
            </a:r>
          </a:p>
          <a:p>
            <a:pPr rtl="0">
              <a:buNone/>
            </a:pPr>
            <a:r>
              <a:rPr lang="en-US" sz="1400" dirty="0">
                <a:solidFill>
                  <a:schemeClr val="bg1"/>
                </a:solidFill>
                <a:latin typeface="Courier New" panose="02070309020205020404" pitchFamily="49" charset="0"/>
              </a:rPr>
              <a:t>  )</a:t>
            </a:r>
          </a:p>
          <a:p>
            <a:pPr rtl="0">
              <a:buNone/>
            </a:pPr>
            <a:r>
              <a:rPr lang="en-US" sz="1400" dirty="0">
                <a:solidFill>
                  <a:schemeClr val="bg1"/>
                </a:solidFill>
                <a:latin typeface="Courier New" panose="02070309020205020404" pitchFamily="49" charset="0"/>
              </a:rPr>
              <a:t>)</a:t>
            </a:r>
          </a:p>
        </p:txBody>
      </p:sp>
      <p:sp>
        <p:nvSpPr>
          <p:cNvPr id="5" name="TextBox 4">
            <a:extLst>
              <a:ext uri="{FF2B5EF4-FFF2-40B4-BE49-F238E27FC236}">
                <a16:creationId xmlns:a16="http://schemas.microsoft.com/office/drawing/2014/main" id="{9C9D0E5D-2DA0-3FDF-F1D8-5E5842398220}"/>
              </a:ext>
            </a:extLst>
          </p:cNvPr>
          <p:cNvSpPr txBox="1"/>
          <p:nvPr/>
        </p:nvSpPr>
        <p:spPr>
          <a:xfrm>
            <a:off x="0" y="1273769"/>
            <a:ext cx="6436895" cy="4585871"/>
          </a:xfrm>
          <a:prstGeom prst="rect">
            <a:avLst/>
          </a:prstGeom>
          <a:noFill/>
        </p:spPr>
        <p:txBody>
          <a:bodyPr wrap="square" rtlCol="0">
            <a:spAutoFit/>
          </a:bodyPr>
          <a:lstStyle/>
          <a:p>
            <a:r>
              <a:rPr lang="en-US" sz="2800" dirty="0">
                <a:solidFill>
                  <a:schemeClr val="bg1"/>
                </a:solidFill>
              </a:rPr>
              <a:t>Biggest enabler for the no VBA approach</a:t>
            </a:r>
          </a:p>
          <a:p>
            <a:endParaRPr lang="en-US" sz="2400" dirty="0">
              <a:solidFill>
                <a:schemeClr val="bg1"/>
              </a:solidFill>
            </a:endParaRPr>
          </a:p>
          <a:p>
            <a:r>
              <a:rPr lang="en-US" sz="2400" dirty="0">
                <a:solidFill>
                  <a:schemeClr val="bg1"/>
                </a:solidFill>
              </a:rPr>
              <a:t>Once they’re in the name manager,</a:t>
            </a:r>
          </a:p>
          <a:p>
            <a:r>
              <a:rPr lang="en-US" sz="2400" dirty="0">
                <a:solidFill>
                  <a:schemeClr val="bg1"/>
                </a:solidFill>
              </a:rPr>
              <a:t>LAMBDAS behave like any native Excel function</a:t>
            </a:r>
          </a:p>
          <a:p>
            <a:pPr marL="285750" indent="-285750">
              <a:buFont typeface="Arial" panose="020B0604020202020204" pitchFamily="34" charset="0"/>
              <a:buChar char="•"/>
            </a:pPr>
            <a:r>
              <a:rPr lang="en-US" sz="2400" dirty="0">
                <a:solidFill>
                  <a:schemeClr val="bg1"/>
                </a:solidFill>
              </a:rPr>
              <a:t>Can invoke each other</a:t>
            </a:r>
          </a:p>
          <a:p>
            <a:pPr marL="285750" indent="-285750">
              <a:buFont typeface="Arial" panose="020B0604020202020204" pitchFamily="34" charset="0"/>
              <a:buChar char="•"/>
            </a:pPr>
            <a:r>
              <a:rPr lang="en-US" sz="2400" dirty="0">
                <a:solidFill>
                  <a:schemeClr val="bg1"/>
                </a:solidFill>
              </a:rPr>
              <a:t>Support nested function calls</a:t>
            </a:r>
          </a:p>
          <a:p>
            <a:pPr marL="285750" indent="-285750">
              <a:buFont typeface="Arial" panose="020B0604020202020204" pitchFamily="34" charset="0"/>
              <a:buChar char="•"/>
            </a:pPr>
            <a:r>
              <a:rPr lang="en-US" sz="2400" dirty="0">
                <a:solidFill>
                  <a:schemeClr val="bg1"/>
                </a:solidFill>
              </a:rPr>
              <a:t>Can compose other LAMBDAs, passing one function’s result to another</a:t>
            </a:r>
          </a:p>
          <a:p>
            <a:pPr marL="285750" indent="-285750">
              <a:buFont typeface="Arial" panose="020B0604020202020204" pitchFamily="34" charset="0"/>
              <a:buChar char="•"/>
            </a:pPr>
            <a:r>
              <a:rPr lang="en-US" sz="2400" dirty="0">
                <a:solidFill>
                  <a:schemeClr val="bg1"/>
                </a:solidFill>
              </a:rPr>
              <a:t>Take optional variables</a:t>
            </a:r>
          </a:p>
          <a:p>
            <a:pPr marL="285750" indent="-285750">
              <a:buFont typeface="Arial" panose="020B0604020202020204" pitchFamily="34" charset="0"/>
              <a:buChar char="•"/>
            </a:pP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Allows for highly complex calculations in a single cell, named once.</a:t>
            </a:r>
          </a:p>
        </p:txBody>
      </p:sp>
    </p:spTree>
    <p:extLst>
      <p:ext uri="{BB962C8B-B14F-4D97-AF65-F5344CB8AC3E}">
        <p14:creationId xmlns:p14="http://schemas.microsoft.com/office/powerpoint/2010/main" val="1642646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00" b="1" dirty="0">
                <a:solidFill>
                  <a:srgbClr val="FFFFFF"/>
                </a:solidFill>
              </a:rPr>
              <a:t>What's in this talk</a:t>
            </a:r>
            <a:endParaRPr sz="2900" b="1" dirty="0">
              <a:solidFill>
                <a:srgbClr val="FFFFFF"/>
              </a:solidFill>
            </a:endParaRPr>
          </a:p>
        </p:txBody>
      </p:sp>
      <p:sp>
        <p:nvSpPr>
          <p:cNvPr id="3" name="TextBox 2"/>
          <p:cNvSpPr txBox="1"/>
          <p:nvPr/>
        </p:nvSpPr>
        <p:spPr>
          <a:xfrm>
            <a:off x="566928" y="1426464"/>
            <a:ext cx="11057839" cy="430887"/>
          </a:xfrm>
          <a:prstGeom prst="rect">
            <a:avLst/>
          </a:prstGeom>
          <a:noFill/>
        </p:spPr>
        <p:txBody>
          <a:bodyPr wrap="square" lIns="0" tIns="0" rIns="0" bIns="0" anchor="t">
            <a:spAutoFit/>
          </a:bodyPr>
          <a:lstStyle/>
          <a:p>
            <a:pPr algn="l">
              <a:lnSpc>
                <a:spcPct val="100000"/>
              </a:lnSpc>
            </a:pPr>
            <a:r>
              <a:rPr lang="en-US" sz="2800" b="0" i="1" dirty="0">
                <a:solidFill>
                  <a:srgbClr val="5FD4C6"/>
                </a:solidFill>
                <a:latin typeface="Arial"/>
              </a:rPr>
              <a:t>Excel Capabilities, Model Construction, and Regression Diagnostics</a:t>
            </a:r>
            <a:endParaRPr sz="2800" b="0" i="1" dirty="0">
              <a:solidFill>
                <a:srgbClr val="5FD4C6"/>
              </a:solidFill>
              <a:latin typeface="Arial"/>
            </a:endParaRPr>
          </a:p>
        </p:txBody>
      </p:sp>
      <p:sp>
        <p:nvSpPr>
          <p:cNvPr id="4" name="Rounded Rectangle 3"/>
          <p:cNvSpPr/>
          <p:nvPr/>
        </p:nvSpPr>
        <p:spPr>
          <a:xfrm>
            <a:off x="566928" y="2057400"/>
            <a:ext cx="5029200" cy="3611880"/>
          </a:xfrm>
          <a:prstGeom prst="roundRect">
            <a:avLst>
              <a:gd name="adj" fmla="val 5000"/>
            </a:avLst>
          </a:prstGeom>
          <a:solidFill>
            <a:srgbClr val="39473F"/>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66928" y="2057400"/>
            <a:ext cx="128016" cy="3611880"/>
          </a:xfrm>
          <a:prstGeom prst="rect">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78408" y="2286000"/>
            <a:ext cx="1828800" cy="868680"/>
          </a:xfrm>
          <a:prstGeom prst="rect">
            <a:avLst/>
          </a:prstGeom>
          <a:noFill/>
        </p:spPr>
        <p:txBody>
          <a:bodyPr wrap="square" lIns="0" tIns="0" rIns="0" bIns="0" anchor="t">
            <a:spAutoFit/>
          </a:bodyPr>
          <a:lstStyle/>
          <a:p>
            <a:pPr algn="l">
              <a:lnSpc>
                <a:spcPct val="100000"/>
              </a:lnSpc>
            </a:pPr>
            <a:r>
              <a:rPr sz="4400" b="1" i="0">
                <a:solidFill>
                  <a:srgbClr val="5EEAD4"/>
                </a:solidFill>
                <a:latin typeface="Arial"/>
              </a:rPr>
              <a:t>01</a:t>
            </a:r>
          </a:p>
        </p:txBody>
      </p:sp>
      <p:sp>
        <p:nvSpPr>
          <p:cNvPr id="7" name="TextBox 6"/>
          <p:cNvSpPr txBox="1"/>
          <p:nvPr/>
        </p:nvSpPr>
        <p:spPr>
          <a:xfrm>
            <a:off x="978408" y="3246120"/>
            <a:ext cx="4297680" cy="548640"/>
          </a:xfrm>
          <a:prstGeom prst="rect">
            <a:avLst/>
          </a:prstGeom>
          <a:noFill/>
        </p:spPr>
        <p:txBody>
          <a:bodyPr wrap="square" lIns="0" tIns="0" rIns="0" bIns="0" anchor="t">
            <a:spAutoFit/>
          </a:bodyPr>
          <a:lstStyle/>
          <a:p>
            <a:pPr algn="l">
              <a:lnSpc>
                <a:spcPct val="100000"/>
              </a:lnSpc>
            </a:pPr>
            <a:r>
              <a:rPr sz="2200" b="1" i="0" dirty="0">
                <a:solidFill>
                  <a:srgbClr val="FFFFFF"/>
                </a:solidFill>
                <a:latin typeface="Arial"/>
              </a:rPr>
              <a:t>Declare the model, don't build it</a:t>
            </a:r>
          </a:p>
        </p:txBody>
      </p:sp>
      <p:sp>
        <p:nvSpPr>
          <p:cNvPr id="8" name="TextBox 7"/>
          <p:cNvSpPr txBox="1"/>
          <p:nvPr/>
        </p:nvSpPr>
        <p:spPr>
          <a:xfrm>
            <a:off x="978408" y="3886200"/>
            <a:ext cx="4297680" cy="1554480"/>
          </a:xfrm>
          <a:prstGeom prst="rect">
            <a:avLst/>
          </a:prstGeom>
          <a:noFill/>
        </p:spPr>
        <p:txBody>
          <a:bodyPr wrap="square" lIns="0" tIns="0" rIns="0" bIns="0" anchor="t">
            <a:spAutoFit/>
          </a:bodyPr>
          <a:lstStyle/>
          <a:p>
            <a:pPr algn="l">
              <a:lnSpc>
                <a:spcPct val="108000"/>
              </a:lnSpc>
            </a:pPr>
            <a:r>
              <a:rPr sz="1450" b="0" i="0">
                <a:solidFill>
                  <a:srgbClr val="DCDCDC"/>
                </a:solidFill>
                <a:latin typeface="Arial"/>
              </a:rPr>
              <a:t>Roles and types on the source table replace hand-built dummy columns, hand-demeaned panels, and hand-maintained ranges. Categorical drivers and fixed effects become dropdown choices.</a:t>
            </a:r>
          </a:p>
        </p:txBody>
      </p:sp>
      <p:sp>
        <p:nvSpPr>
          <p:cNvPr id="9" name="Rounded Rectangle 8"/>
          <p:cNvSpPr/>
          <p:nvPr/>
        </p:nvSpPr>
        <p:spPr>
          <a:xfrm>
            <a:off x="6007608" y="2057400"/>
            <a:ext cx="5029200" cy="3611880"/>
          </a:xfrm>
          <a:prstGeom prst="roundRect">
            <a:avLst>
              <a:gd name="adj" fmla="val 5000"/>
            </a:avLst>
          </a:prstGeom>
          <a:solidFill>
            <a:srgbClr val="4A4038"/>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007608" y="2057400"/>
            <a:ext cx="128016" cy="3611880"/>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19088" y="2286000"/>
            <a:ext cx="1828800" cy="868680"/>
          </a:xfrm>
          <a:prstGeom prst="rect">
            <a:avLst/>
          </a:prstGeom>
          <a:noFill/>
        </p:spPr>
        <p:txBody>
          <a:bodyPr wrap="square" lIns="0" tIns="0" rIns="0" bIns="0" anchor="t">
            <a:spAutoFit/>
          </a:bodyPr>
          <a:lstStyle/>
          <a:p>
            <a:pPr algn="l">
              <a:lnSpc>
                <a:spcPct val="100000"/>
              </a:lnSpc>
            </a:pPr>
            <a:r>
              <a:rPr sz="4400" b="1" i="0">
                <a:solidFill>
                  <a:srgbClr val="D4B36A"/>
                </a:solidFill>
                <a:latin typeface="Arial"/>
              </a:rPr>
              <a:t>02</a:t>
            </a:r>
          </a:p>
        </p:txBody>
      </p:sp>
      <p:sp>
        <p:nvSpPr>
          <p:cNvPr id="12" name="TextBox 11"/>
          <p:cNvSpPr txBox="1"/>
          <p:nvPr/>
        </p:nvSpPr>
        <p:spPr>
          <a:xfrm>
            <a:off x="6419088" y="3246120"/>
            <a:ext cx="4297680" cy="548640"/>
          </a:xfrm>
          <a:prstGeom prst="rect">
            <a:avLst/>
          </a:prstGeom>
          <a:noFill/>
        </p:spPr>
        <p:txBody>
          <a:bodyPr wrap="square" lIns="0" tIns="0" rIns="0" bIns="0" anchor="t">
            <a:spAutoFit/>
          </a:bodyPr>
          <a:lstStyle/>
          <a:p>
            <a:pPr algn="l">
              <a:lnSpc>
                <a:spcPct val="100000"/>
              </a:lnSpc>
            </a:pPr>
            <a:r>
              <a:rPr sz="2200" b="1" i="0" dirty="0">
                <a:solidFill>
                  <a:srgbClr val="FFFFFF"/>
                </a:solidFill>
                <a:latin typeface="Arial"/>
              </a:rPr>
              <a:t>A workflow you can defend</a:t>
            </a:r>
          </a:p>
        </p:txBody>
      </p:sp>
      <p:sp>
        <p:nvSpPr>
          <p:cNvPr id="13" name="TextBox 12"/>
          <p:cNvSpPr txBox="1"/>
          <p:nvPr/>
        </p:nvSpPr>
        <p:spPr>
          <a:xfrm>
            <a:off x="6419088" y="3886200"/>
            <a:ext cx="4297680" cy="1554480"/>
          </a:xfrm>
          <a:prstGeom prst="rect">
            <a:avLst/>
          </a:prstGeom>
          <a:noFill/>
        </p:spPr>
        <p:txBody>
          <a:bodyPr wrap="square" lIns="0" tIns="0" rIns="0" bIns="0" anchor="t">
            <a:spAutoFit/>
          </a:bodyPr>
          <a:lstStyle/>
          <a:p>
            <a:pPr algn="l">
              <a:lnSpc>
                <a:spcPct val="108000"/>
              </a:lnSpc>
            </a:pPr>
            <a:r>
              <a:rPr sz="1450" b="0" i="0">
                <a:solidFill>
                  <a:srgbClr val="DCDCDC"/>
                </a:solidFill>
                <a:latin typeface="Arial"/>
              </a:rPr>
              <a:t>Screening through diagnostics, cross-validation, and prediction intervals — every number a live formula a reviewer can click through to the source data.</a:t>
            </a:r>
          </a:p>
        </p:txBody>
      </p:sp>
      <p:sp>
        <p:nvSpPr>
          <p:cNvPr id="14" name="TextBox 13">
            <a:extLst>
              <a:ext uri="{FF2B5EF4-FFF2-40B4-BE49-F238E27FC236}">
                <a16:creationId xmlns:a16="http://schemas.microsoft.com/office/drawing/2014/main" id="{B4E1407E-458E-D4D7-22C7-E2D13A39561E}"/>
              </a:ext>
            </a:extLst>
          </p:cNvPr>
          <p:cNvSpPr txBox="1"/>
          <p:nvPr/>
        </p:nvSpPr>
        <p:spPr>
          <a:xfrm>
            <a:off x="566928" y="5760720"/>
            <a:ext cx="8762783" cy="369332"/>
          </a:xfrm>
          <a:prstGeom prst="rect">
            <a:avLst/>
          </a:prstGeom>
          <a:noFill/>
        </p:spPr>
        <p:txBody>
          <a:bodyPr wrap="none" rtlCol="0">
            <a:spAutoFit/>
          </a:bodyPr>
          <a:lstStyle/>
          <a:p>
            <a:r>
              <a:rPr lang="en-US" dirty="0">
                <a:solidFill>
                  <a:schemeClr val="bg1"/>
                </a:solidFill>
              </a:rPr>
              <a:t>A new library of LAMBDA functions and templates to replace other regression methods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What ships in the workbook</a:t>
            </a:r>
            <a:endParaRPr sz="2900" dirty="0">
              <a:solidFill>
                <a:srgbClr val="FFFFFF"/>
              </a:solidFill>
            </a:endParaRP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dirty="0">
                <a:solidFill>
                  <a:srgbClr val="5FD4C6"/>
                </a:solidFill>
                <a:latin typeface="Arial"/>
              </a:rPr>
              <a:t>One .xlsx file. Eight sheets, 112 functions, and the dataset it was built against.</a:t>
            </a:r>
          </a:p>
        </p:txBody>
      </p:sp>
      <p:sp>
        <p:nvSpPr>
          <p:cNvPr id="4" name="Rounded Rectangle 3"/>
          <p:cNvSpPr/>
          <p:nvPr/>
        </p:nvSpPr>
        <p:spPr>
          <a:xfrm>
            <a:off x="566928" y="2103120"/>
            <a:ext cx="3429000" cy="1371600"/>
          </a:xfrm>
          <a:prstGeom prst="roundRect">
            <a:avLst>
              <a:gd name="adj" fmla="val 5000"/>
            </a:avLst>
          </a:prstGeom>
          <a:solidFill>
            <a:srgbClr val="39473F"/>
          </a:solidFill>
          <a:ln w="1651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66928" y="2103120"/>
            <a:ext cx="109728" cy="1371600"/>
          </a:xfrm>
          <a:prstGeom prst="rect">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1247" y="2267712"/>
            <a:ext cx="2971800" cy="457200"/>
          </a:xfrm>
          <a:prstGeom prst="rect">
            <a:avLst/>
          </a:prstGeom>
          <a:noFill/>
        </p:spPr>
        <p:txBody>
          <a:bodyPr wrap="square" lIns="0" tIns="0" rIns="0" bIns="0" anchor="t">
            <a:spAutoFit/>
          </a:bodyPr>
          <a:lstStyle/>
          <a:p>
            <a:pPr algn="l">
              <a:lnSpc>
                <a:spcPct val="100000"/>
              </a:lnSpc>
            </a:pPr>
            <a:r>
              <a:rPr sz="1500" b="1" i="0" dirty="0">
                <a:solidFill>
                  <a:srgbClr val="FFFFFF"/>
                </a:solidFill>
                <a:latin typeface="Arial"/>
              </a:rPr>
              <a:t>112 LAMBDA functions</a:t>
            </a:r>
          </a:p>
        </p:txBody>
      </p:sp>
      <p:sp>
        <p:nvSpPr>
          <p:cNvPr id="7" name="TextBox 6"/>
          <p:cNvSpPr txBox="1"/>
          <p:nvPr/>
        </p:nvSpPr>
        <p:spPr>
          <a:xfrm>
            <a:off x="841247" y="2779776"/>
            <a:ext cx="2971800" cy="548640"/>
          </a:xfrm>
          <a:prstGeom prst="rect">
            <a:avLst/>
          </a:prstGeom>
          <a:noFill/>
        </p:spPr>
        <p:txBody>
          <a:bodyPr wrap="square" lIns="0" tIns="0" rIns="0" bIns="0" anchor="t">
            <a:spAutoFit/>
          </a:bodyPr>
          <a:lstStyle/>
          <a:p>
            <a:pPr algn="l">
              <a:lnSpc>
                <a:spcPct val="100000"/>
              </a:lnSpc>
            </a:pPr>
            <a:r>
              <a:rPr sz="1100" b="0" i="0" dirty="0">
                <a:solidFill>
                  <a:srgbClr val="C9CDD2"/>
                </a:solidFill>
                <a:latin typeface="Consolas"/>
              </a:rPr>
              <a:t>workbook-scoped · callable from any cell</a:t>
            </a:r>
          </a:p>
        </p:txBody>
      </p:sp>
      <p:sp>
        <p:nvSpPr>
          <p:cNvPr id="8" name="Rounded Rectangle 7"/>
          <p:cNvSpPr/>
          <p:nvPr/>
        </p:nvSpPr>
        <p:spPr>
          <a:xfrm>
            <a:off x="4178808" y="2103120"/>
            <a:ext cx="3429000" cy="1371600"/>
          </a:xfrm>
          <a:prstGeom prst="roundRect">
            <a:avLst>
              <a:gd name="adj" fmla="val 5000"/>
            </a:avLst>
          </a:prstGeom>
          <a:solidFill>
            <a:srgbClr val="454545"/>
          </a:solidFill>
          <a:ln w="16510">
            <a:solidFill>
              <a:srgbClr val="42378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178808" y="2103120"/>
            <a:ext cx="109728" cy="1371600"/>
          </a:xfrm>
          <a:prstGeom prst="rect">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453128" y="2267712"/>
            <a:ext cx="2971800" cy="457200"/>
          </a:xfrm>
          <a:prstGeom prst="rect">
            <a:avLst/>
          </a:prstGeom>
          <a:noFill/>
        </p:spPr>
        <p:txBody>
          <a:bodyPr wrap="square" lIns="0" tIns="0" rIns="0" bIns="0" anchor="t">
            <a:spAutoFit/>
          </a:bodyPr>
          <a:lstStyle/>
          <a:p>
            <a:pPr algn="l">
              <a:lnSpc>
                <a:spcPct val="100000"/>
              </a:lnSpc>
            </a:pPr>
            <a:r>
              <a:rPr sz="1500" b="1" i="0">
                <a:solidFill>
                  <a:srgbClr val="FFFFFF"/>
                </a:solidFill>
                <a:latin typeface="Arial"/>
              </a:rPr>
              <a:t>Regression + Model Construction</a:t>
            </a:r>
          </a:p>
        </p:txBody>
      </p:sp>
      <p:sp>
        <p:nvSpPr>
          <p:cNvPr id="11" name="TextBox 10"/>
          <p:cNvSpPr txBox="1"/>
          <p:nvPr/>
        </p:nvSpPr>
        <p:spPr>
          <a:xfrm>
            <a:off x="4453128" y="2779776"/>
            <a:ext cx="2971800" cy="548640"/>
          </a:xfrm>
          <a:prstGeom prst="rect">
            <a:avLst/>
          </a:prstGeom>
          <a:noFill/>
        </p:spPr>
        <p:txBody>
          <a:bodyPr wrap="square" lIns="0" tIns="0" rIns="0" bIns="0" anchor="t">
            <a:spAutoFit/>
          </a:bodyPr>
          <a:lstStyle/>
          <a:p>
            <a:pPr algn="l">
              <a:lnSpc>
                <a:spcPct val="100000"/>
              </a:lnSpc>
            </a:pPr>
            <a:r>
              <a:rPr sz="1100" b="0" i="0">
                <a:solidFill>
                  <a:srgbClr val="C9CDD2"/>
                </a:solidFill>
                <a:latin typeface="Consolas"/>
              </a:rPr>
              <a:t>the spec block and the full OLS engine</a:t>
            </a:r>
          </a:p>
        </p:txBody>
      </p:sp>
      <p:sp>
        <p:nvSpPr>
          <p:cNvPr id="12" name="Rounded Rectangle 11"/>
          <p:cNvSpPr/>
          <p:nvPr/>
        </p:nvSpPr>
        <p:spPr>
          <a:xfrm>
            <a:off x="7790688" y="2103120"/>
            <a:ext cx="3831336" cy="1371600"/>
          </a:xfrm>
          <a:prstGeom prst="roundRect">
            <a:avLst>
              <a:gd name="adj" fmla="val 5000"/>
            </a:avLst>
          </a:prstGeom>
          <a:solidFill>
            <a:srgbClr val="4A4038"/>
          </a:solidFill>
          <a:ln w="1651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790688" y="2103120"/>
            <a:ext cx="109728" cy="1371600"/>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065008" y="2267712"/>
            <a:ext cx="3374136" cy="457200"/>
          </a:xfrm>
          <a:prstGeom prst="rect">
            <a:avLst/>
          </a:prstGeom>
          <a:noFill/>
        </p:spPr>
        <p:txBody>
          <a:bodyPr wrap="square" lIns="0" tIns="0" rIns="0" bIns="0" anchor="t">
            <a:spAutoFit/>
          </a:bodyPr>
          <a:lstStyle/>
          <a:p>
            <a:pPr algn="l">
              <a:lnSpc>
                <a:spcPct val="100000"/>
              </a:lnSpc>
            </a:pPr>
            <a:r>
              <a:rPr sz="1500" b="1" i="0">
                <a:solidFill>
                  <a:srgbClr val="FFFFFF"/>
                </a:solidFill>
                <a:latin typeface="Arial"/>
              </a:rPr>
              <a:t>Univariate Analysis</a:t>
            </a:r>
          </a:p>
        </p:txBody>
      </p:sp>
      <p:sp>
        <p:nvSpPr>
          <p:cNvPr id="15" name="TextBox 14"/>
          <p:cNvSpPr txBox="1"/>
          <p:nvPr/>
        </p:nvSpPr>
        <p:spPr>
          <a:xfrm>
            <a:off x="8065008" y="2779776"/>
            <a:ext cx="3374136" cy="548640"/>
          </a:xfrm>
          <a:prstGeom prst="rect">
            <a:avLst/>
          </a:prstGeom>
          <a:noFill/>
        </p:spPr>
        <p:txBody>
          <a:bodyPr wrap="square" lIns="0" tIns="0" rIns="0" bIns="0" anchor="t">
            <a:spAutoFit/>
          </a:bodyPr>
          <a:lstStyle/>
          <a:p>
            <a:pPr algn="l">
              <a:lnSpc>
                <a:spcPct val="100000"/>
              </a:lnSpc>
            </a:pPr>
            <a:r>
              <a:rPr sz="1100" b="0" i="0">
                <a:solidFill>
                  <a:srgbClr val="C9CDD2"/>
                </a:solidFill>
                <a:latin typeface="Consolas"/>
              </a:rPr>
              <a:t>descriptives · histograms · distribution fitting</a:t>
            </a:r>
          </a:p>
        </p:txBody>
      </p:sp>
      <p:sp>
        <p:nvSpPr>
          <p:cNvPr id="16" name="Rounded Rectangle 15"/>
          <p:cNvSpPr/>
          <p:nvPr/>
        </p:nvSpPr>
        <p:spPr>
          <a:xfrm>
            <a:off x="566928" y="3611880"/>
            <a:ext cx="5257800" cy="1280160"/>
          </a:xfrm>
          <a:prstGeom prst="roundRect">
            <a:avLst>
              <a:gd name="adj" fmla="val 5000"/>
            </a:avLst>
          </a:prstGeom>
          <a:solidFill>
            <a:srgbClr val="454545"/>
          </a:solidFill>
          <a:ln w="16510">
            <a:solidFill>
              <a:srgbClr val="06447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566928" y="3611880"/>
            <a:ext cx="109728" cy="1280160"/>
          </a:xfrm>
          <a:prstGeom prst="rect">
            <a:avLst/>
          </a:prstGeom>
          <a:solidFill>
            <a:srgbClr val="0644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41247" y="3776472"/>
            <a:ext cx="4800600" cy="457200"/>
          </a:xfrm>
          <a:prstGeom prst="rect">
            <a:avLst/>
          </a:prstGeom>
          <a:noFill/>
        </p:spPr>
        <p:txBody>
          <a:bodyPr wrap="square" lIns="0" tIns="0" rIns="0" bIns="0" anchor="t">
            <a:spAutoFit/>
          </a:bodyPr>
          <a:lstStyle/>
          <a:p>
            <a:pPr algn="l">
              <a:lnSpc>
                <a:spcPct val="100000"/>
              </a:lnSpc>
            </a:pPr>
            <a:r>
              <a:rPr sz="1500" b="1" i="0">
                <a:solidFill>
                  <a:srgbClr val="FFFFFF"/>
                </a:solidFill>
                <a:latin typeface="Arial"/>
              </a:rPr>
              <a:t>LAMBDA_functions catalog</a:t>
            </a:r>
          </a:p>
        </p:txBody>
      </p:sp>
      <p:sp>
        <p:nvSpPr>
          <p:cNvPr id="19" name="TextBox 18"/>
          <p:cNvSpPr txBox="1"/>
          <p:nvPr/>
        </p:nvSpPr>
        <p:spPr>
          <a:xfrm>
            <a:off x="841247" y="4288536"/>
            <a:ext cx="4800600" cy="548640"/>
          </a:xfrm>
          <a:prstGeom prst="rect">
            <a:avLst/>
          </a:prstGeom>
          <a:noFill/>
        </p:spPr>
        <p:txBody>
          <a:bodyPr wrap="square" lIns="0" tIns="0" rIns="0" bIns="0" anchor="t">
            <a:spAutoFit/>
          </a:bodyPr>
          <a:lstStyle/>
          <a:p>
            <a:pPr algn="l">
              <a:lnSpc>
                <a:spcPct val="100000"/>
              </a:lnSpc>
            </a:pPr>
            <a:r>
              <a:rPr sz="1100" b="0" i="0">
                <a:solidFill>
                  <a:srgbClr val="C9CDD2"/>
                </a:solidFill>
                <a:latin typeface="Consolas"/>
              </a:rPr>
              <a:t>every signature, generated from source — never stale</a:t>
            </a:r>
          </a:p>
        </p:txBody>
      </p:sp>
      <p:sp>
        <p:nvSpPr>
          <p:cNvPr id="20" name="Rounded Rectangle 19"/>
          <p:cNvSpPr/>
          <p:nvPr/>
        </p:nvSpPr>
        <p:spPr>
          <a:xfrm>
            <a:off x="6007608" y="3611880"/>
            <a:ext cx="5614416" cy="1280160"/>
          </a:xfrm>
          <a:prstGeom prst="roundRect">
            <a:avLst>
              <a:gd name="adj" fmla="val 5000"/>
            </a:avLst>
          </a:prstGeom>
          <a:solidFill>
            <a:srgbClr val="454545"/>
          </a:solidFill>
          <a:ln w="16510">
            <a:solidFill>
              <a:srgbClr val="06447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007608" y="3611880"/>
            <a:ext cx="109728" cy="1280160"/>
          </a:xfrm>
          <a:prstGeom prst="rect">
            <a:avLst/>
          </a:prstGeom>
          <a:solidFill>
            <a:srgbClr val="0644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281928" y="3776472"/>
            <a:ext cx="5157216" cy="457200"/>
          </a:xfrm>
          <a:prstGeom prst="rect">
            <a:avLst/>
          </a:prstGeom>
          <a:noFill/>
        </p:spPr>
        <p:txBody>
          <a:bodyPr wrap="square" lIns="0" tIns="0" rIns="0" bIns="0" anchor="t">
            <a:spAutoFit/>
          </a:bodyPr>
          <a:lstStyle/>
          <a:p>
            <a:pPr algn="l">
              <a:lnSpc>
                <a:spcPct val="100000"/>
              </a:lnSpc>
            </a:pPr>
            <a:r>
              <a:rPr sz="1500" b="1" i="0">
                <a:solidFill>
                  <a:srgbClr val="FFFFFF"/>
                </a:solidFill>
                <a:latin typeface="Arial"/>
              </a:rPr>
              <a:t>Diagnostic Guide + Instructions</a:t>
            </a:r>
          </a:p>
        </p:txBody>
      </p:sp>
      <p:sp>
        <p:nvSpPr>
          <p:cNvPr id="23" name="TextBox 22"/>
          <p:cNvSpPr txBox="1"/>
          <p:nvPr/>
        </p:nvSpPr>
        <p:spPr>
          <a:xfrm>
            <a:off x="6281928" y="4288536"/>
            <a:ext cx="5157216" cy="548640"/>
          </a:xfrm>
          <a:prstGeom prst="rect">
            <a:avLst/>
          </a:prstGeom>
          <a:noFill/>
        </p:spPr>
        <p:txBody>
          <a:bodyPr wrap="square" lIns="0" tIns="0" rIns="0" bIns="0" anchor="t">
            <a:spAutoFit/>
          </a:bodyPr>
          <a:lstStyle/>
          <a:p>
            <a:pPr algn="l">
              <a:lnSpc>
                <a:spcPct val="100000"/>
              </a:lnSpc>
            </a:pPr>
            <a:r>
              <a:rPr sz="1100" b="0" i="0">
                <a:solidFill>
                  <a:srgbClr val="C9CDD2"/>
                </a:solidFill>
                <a:latin typeface="Consolas"/>
              </a:rPr>
              <a:t>how to read a diagnostic · how to adapt the sheet to your data</a:t>
            </a:r>
          </a:p>
        </p:txBody>
      </p:sp>
      <p:sp>
        <p:nvSpPr>
          <p:cNvPr id="24" name="Rounded Rectangle 23"/>
          <p:cNvSpPr/>
          <p:nvPr/>
        </p:nvSpPr>
        <p:spPr>
          <a:xfrm>
            <a:off x="566928" y="5074920"/>
            <a:ext cx="11055096" cy="548640"/>
          </a:xfrm>
          <a:prstGeom prst="roundRect">
            <a:avLst>
              <a:gd name="adj" fmla="val 7000"/>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86968" y="5241517"/>
            <a:ext cx="10424160" cy="215444"/>
          </a:xfrm>
          <a:prstGeom prst="rect">
            <a:avLst/>
          </a:prstGeom>
          <a:noFill/>
        </p:spPr>
        <p:txBody>
          <a:bodyPr wrap="square" lIns="0" tIns="0" rIns="0" bIns="0" anchor="ctr">
            <a:spAutoFit/>
          </a:bodyPr>
          <a:lstStyle/>
          <a:p>
            <a:pPr algn="l">
              <a:lnSpc>
                <a:spcPct val="100000"/>
              </a:lnSpc>
            </a:pPr>
            <a:r>
              <a:rPr sz="1400" b="0" i="0" dirty="0">
                <a:solidFill>
                  <a:srgbClr val="CBD5E1"/>
                </a:solidFill>
                <a:latin typeface="Arial"/>
              </a:rPr>
              <a:t>Also aboard:   </a:t>
            </a:r>
            <a:r>
              <a:rPr sz="1400" b="1" i="0" dirty="0">
                <a:solidFill>
                  <a:srgbClr val="5EEAD4"/>
                </a:solidFill>
                <a:latin typeface="Arial"/>
              </a:rPr>
              <a:t>the WHO life-expectancy panel, 2,938 rows × 193 countries</a:t>
            </a:r>
            <a:r>
              <a:rPr sz="1400" b="0" i="0" dirty="0">
                <a:solidFill>
                  <a:srgbClr val="9A9A9A"/>
                </a:solidFill>
                <a:latin typeface="Arial"/>
              </a:rPr>
              <a:t>    ·    </a:t>
            </a:r>
            <a:r>
              <a:rPr sz="1400" b="1" i="0" dirty="0">
                <a:solidFill>
                  <a:srgbClr val="5EEAD4"/>
                </a:solidFill>
                <a:latin typeface="Arial"/>
              </a:rPr>
              <a:t>a public dataset</a:t>
            </a:r>
            <a:r>
              <a:rPr lang="en-US" sz="1400" b="1" i="0" dirty="0">
                <a:solidFill>
                  <a:srgbClr val="5EEAD4"/>
                </a:solidFill>
                <a:latin typeface="Arial"/>
              </a:rPr>
              <a:t> to demonstrate the templates</a:t>
            </a:r>
            <a:endParaRPr sz="1400" b="1" i="0" dirty="0">
              <a:solidFill>
                <a:srgbClr val="5EEAD4"/>
              </a:solidFill>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4204A-0E96-3C03-BD12-4036C168F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7CCAFB-04C9-F1AF-D914-4986F1DB28D7}"/>
              </a:ext>
            </a:extLst>
          </p:cNvPr>
          <p:cNvSpPr>
            <a:spLocks noGrp="1"/>
          </p:cNvSpPr>
          <p:nvPr>
            <p:ph type="title"/>
          </p:nvPr>
        </p:nvSpPr>
        <p:spPr/>
        <p:txBody>
          <a:bodyPr/>
          <a:lstStyle/>
          <a:p>
            <a:r>
              <a:rPr lang="en-US" dirty="0"/>
              <a:t>REGRESSION TEMPLATE</a:t>
            </a:r>
          </a:p>
        </p:txBody>
      </p:sp>
      <p:sp>
        <p:nvSpPr>
          <p:cNvPr id="3" name="Slide Number Placeholder 2">
            <a:extLst>
              <a:ext uri="{FF2B5EF4-FFF2-40B4-BE49-F238E27FC236}">
                <a16:creationId xmlns:a16="http://schemas.microsoft.com/office/drawing/2014/main" id="{F7461503-CDC5-C6A0-D08F-120F976EC609}"/>
              </a:ext>
            </a:extLst>
          </p:cNvPr>
          <p:cNvSpPr>
            <a:spLocks noGrp="1"/>
          </p:cNvSpPr>
          <p:nvPr>
            <p:ph type="sldNum" sz="quarter" idx="12"/>
          </p:nvPr>
        </p:nvSpPr>
        <p:spPr/>
        <p:txBody>
          <a:bodyPr/>
          <a:lstStyle/>
          <a:p>
            <a:fld id="{DD3EB71B-0E20-644D-98EB-43484203013E}" type="slidenum">
              <a:rPr lang="en-US" smtClean="0"/>
              <a:t>9</a:t>
            </a:fld>
            <a:endParaRPr lang="en-US"/>
          </a:p>
        </p:txBody>
      </p:sp>
      <p:sp>
        <p:nvSpPr>
          <p:cNvPr id="4" name="Title 1">
            <a:extLst>
              <a:ext uri="{FF2B5EF4-FFF2-40B4-BE49-F238E27FC236}">
                <a16:creationId xmlns:a16="http://schemas.microsoft.com/office/drawing/2014/main" id="{A043F245-8DA7-8312-3E16-4505EE4B349B}"/>
              </a:ext>
            </a:extLst>
          </p:cNvPr>
          <p:cNvSpPr txBox="1">
            <a:spLocks/>
          </p:cNvSpPr>
          <p:nvPr/>
        </p:nvSpPr>
        <p:spPr>
          <a:xfrm>
            <a:off x="1161160" y="1658878"/>
            <a:ext cx="10515600" cy="51991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dirty="0"/>
              <a:t>Capabilities:</a:t>
            </a:r>
          </a:p>
          <a:p>
            <a:pPr marL="571500" indent="-571500">
              <a:buFont typeface="Arial" panose="020B0604020202020204" pitchFamily="34" charset="0"/>
              <a:buChar char="•"/>
            </a:pPr>
            <a:r>
              <a:rPr lang="en-US" b="0" dirty="0"/>
              <a:t>Model Declaration</a:t>
            </a:r>
          </a:p>
          <a:p>
            <a:pPr marL="571500" indent="-571500">
              <a:buFont typeface="Arial" panose="020B0604020202020204" pitchFamily="34" charset="0"/>
              <a:buChar char="•"/>
            </a:pPr>
            <a:r>
              <a:rPr lang="en-US" b="0" dirty="0"/>
              <a:t>Multilinear Regression</a:t>
            </a:r>
          </a:p>
          <a:p>
            <a:pPr marL="571500" indent="-571500">
              <a:buFont typeface="Arial" panose="020B0604020202020204" pitchFamily="34" charset="0"/>
              <a:buChar char="•"/>
            </a:pPr>
            <a:r>
              <a:rPr lang="en-US" b="0" dirty="0"/>
              <a:t>Categorical Variable Encoding</a:t>
            </a:r>
          </a:p>
          <a:p>
            <a:pPr marL="571500" indent="-571500">
              <a:buFont typeface="Arial" panose="020B0604020202020204" pitchFamily="34" charset="0"/>
              <a:buChar char="•"/>
            </a:pPr>
            <a:r>
              <a:rPr lang="en-US" b="0" dirty="0">
                <a:solidFill>
                  <a:srgbClr val="FFFF00"/>
                </a:solidFill>
              </a:rPr>
              <a:t>Fixed Effect Absorption</a:t>
            </a:r>
          </a:p>
          <a:p>
            <a:pPr marL="571500" indent="-571500">
              <a:buFont typeface="Arial" panose="020B0604020202020204" pitchFamily="34" charset="0"/>
              <a:buChar char="•"/>
            </a:pPr>
            <a:r>
              <a:rPr lang="en-US" b="0" dirty="0">
                <a:solidFill>
                  <a:srgbClr val="FFFF00"/>
                </a:solidFill>
              </a:rPr>
              <a:t>Time Series Modeling</a:t>
            </a:r>
          </a:p>
          <a:p>
            <a:pPr marL="571500" indent="-571500">
              <a:buFont typeface="Arial" panose="020B0604020202020204" pitchFamily="34" charset="0"/>
              <a:buChar char="•"/>
            </a:pPr>
            <a:r>
              <a:rPr lang="en-US" b="0" dirty="0">
                <a:solidFill>
                  <a:srgbClr val="FFFF00"/>
                </a:solidFill>
              </a:rPr>
              <a:t>Variable Transformation</a:t>
            </a:r>
          </a:p>
          <a:p>
            <a:r>
              <a:rPr lang="en-US" sz="2000" b="0" dirty="0">
                <a:solidFill>
                  <a:srgbClr val="FFFF00"/>
                </a:solidFill>
              </a:rPr>
              <a:t>*In backup, pending time and interest</a:t>
            </a:r>
          </a:p>
          <a:p>
            <a:pPr marL="571500" indent="-571500">
              <a:buFont typeface="Arial" panose="020B0604020202020204" pitchFamily="34" charset="0"/>
              <a:buChar char="•"/>
            </a:pPr>
            <a:endParaRPr lang="en-US" b="0" dirty="0"/>
          </a:p>
          <a:p>
            <a:pPr marL="571500" indent="-571500">
              <a:buFont typeface="Arial" panose="020B0604020202020204" pitchFamily="34" charset="0"/>
              <a:buChar char="•"/>
            </a:pPr>
            <a:endParaRPr lang="en-US" b="0" dirty="0"/>
          </a:p>
        </p:txBody>
      </p:sp>
    </p:spTree>
    <p:extLst>
      <p:ext uri="{BB962C8B-B14F-4D97-AF65-F5344CB8AC3E}">
        <p14:creationId xmlns:p14="http://schemas.microsoft.com/office/powerpoint/2010/main" val="3138069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Full workflow on one worksheet</a:t>
            </a:r>
            <a:endParaRPr sz="2900" dirty="0">
              <a:solidFill>
                <a:srgbClr val="FFFFFF"/>
              </a:solidFill>
            </a:endParaRP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dirty="0">
                <a:solidFill>
                  <a:srgbClr val="5FD4C6"/>
                </a:solidFill>
                <a:latin typeface="Arial"/>
              </a:rPr>
              <a:t>Five zones, one declaration — change the spec and every zone recomputes.</a:t>
            </a:r>
          </a:p>
        </p:txBody>
      </p:sp>
      <p:sp>
        <p:nvSpPr>
          <p:cNvPr id="4" name="Rounded Rectangle 3"/>
          <p:cNvSpPr/>
          <p:nvPr/>
        </p:nvSpPr>
        <p:spPr>
          <a:xfrm>
            <a:off x="566928" y="2103120"/>
            <a:ext cx="3429000" cy="1371600"/>
          </a:xfrm>
          <a:prstGeom prst="roundRect">
            <a:avLst>
              <a:gd name="adj" fmla="val 5000"/>
            </a:avLst>
          </a:prstGeom>
          <a:solidFill>
            <a:srgbClr val="39473F"/>
          </a:solidFill>
          <a:ln w="1651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66928" y="2103120"/>
            <a:ext cx="109728" cy="1371600"/>
          </a:xfrm>
          <a:prstGeom prst="rect">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1247" y="2267712"/>
            <a:ext cx="2971800" cy="457200"/>
          </a:xfrm>
          <a:prstGeom prst="rect">
            <a:avLst/>
          </a:prstGeom>
          <a:noFill/>
        </p:spPr>
        <p:txBody>
          <a:bodyPr wrap="square" lIns="0" tIns="0" rIns="0" bIns="0" anchor="t">
            <a:spAutoFit/>
          </a:bodyPr>
          <a:lstStyle/>
          <a:p>
            <a:pPr algn="l">
              <a:lnSpc>
                <a:spcPct val="100000"/>
              </a:lnSpc>
            </a:pPr>
            <a:r>
              <a:rPr sz="1500" b="1" i="0" dirty="0">
                <a:solidFill>
                  <a:srgbClr val="FFFFFF"/>
                </a:solidFill>
                <a:latin typeface="Arial"/>
              </a:rPr>
              <a:t>Model spec block</a:t>
            </a:r>
          </a:p>
        </p:txBody>
      </p:sp>
      <p:sp>
        <p:nvSpPr>
          <p:cNvPr id="7" name="TextBox 6"/>
          <p:cNvSpPr txBox="1"/>
          <p:nvPr/>
        </p:nvSpPr>
        <p:spPr>
          <a:xfrm>
            <a:off x="841247" y="2779776"/>
            <a:ext cx="2971800" cy="548640"/>
          </a:xfrm>
          <a:prstGeom prst="rect">
            <a:avLst/>
          </a:prstGeom>
          <a:noFill/>
        </p:spPr>
        <p:txBody>
          <a:bodyPr wrap="square" lIns="0" tIns="0" rIns="0" bIns="0" anchor="t">
            <a:spAutoFit/>
          </a:bodyPr>
          <a:lstStyle/>
          <a:p>
            <a:pPr algn="l">
              <a:lnSpc>
                <a:spcPct val="100000"/>
              </a:lnSpc>
            </a:pPr>
            <a:r>
              <a:rPr sz="1100" b="0" i="0" dirty="0">
                <a:solidFill>
                  <a:srgbClr val="C9CDD2"/>
                </a:solidFill>
                <a:latin typeface="Consolas"/>
              </a:rPr>
              <a:t>Role · Type · Reference · Sequence, one row per column</a:t>
            </a:r>
          </a:p>
        </p:txBody>
      </p:sp>
      <p:sp>
        <p:nvSpPr>
          <p:cNvPr id="8" name="Rounded Rectangle 7"/>
          <p:cNvSpPr/>
          <p:nvPr/>
        </p:nvSpPr>
        <p:spPr>
          <a:xfrm>
            <a:off x="4178808" y="2103120"/>
            <a:ext cx="3429000" cy="1371600"/>
          </a:xfrm>
          <a:prstGeom prst="roundRect">
            <a:avLst>
              <a:gd name="adj" fmla="val 5000"/>
            </a:avLst>
          </a:prstGeom>
          <a:solidFill>
            <a:srgbClr val="454545"/>
          </a:solidFill>
          <a:ln w="16510">
            <a:solidFill>
              <a:srgbClr val="42378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178808" y="2103120"/>
            <a:ext cx="109728" cy="1371600"/>
          </a:xfrm>
          <a:prstGeom prst="rect">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453128" y="2267712"/>
            <a:ext cx="2971800" cy="457200"/>
          </a:xfrm>
          <a:prstGeom prst="rect">
            <a:avLst/>
          </a:prstGeom>
          <a:noFill/>
        </p:spPr>
        <p:txBody>
          <a:bodyPr wrap="square" lIns="0" tIns="0" rIns="0" bIns="0" anchor="t">
            <a:spAutoFit/>
          </a:bodyPr>
          <a:lstStyle/>
          <a:p>
            <a:pPr algn="l">
              <a:lnSpc>
                <a:spcPct val="100000"/>
              </a:lnSpc>
            </a:pPr>
            <a:r>
              <a:rPr sz="1500" b="1" i="0">
                <a:solidFill>
                  <a:srgbClr val="FFFFFF"/>
                </a:solidFill>
                <a:latin typeface="Arial"/>
              </a:rPr>
              <a:t>Regression output</a:t>
            </a:r>
          </a:p>
        </p:txBody>
      </p:sp>
      <p:sp>
        <p:nvSpPr>
          <p:cNvPr id="11" name="TextBox 10"/>
          <p:cNvSpPr txBox="1"/>
          <p:nvPr/>
        </p:nvSpPr>
        <p:spPr>
          <a:xfrm>
            <a:off x="4453128" y="2779776"/>
            <a:ext cx="2971800" cy="548640"/>
          </a:xfrm>
          <a:prstGeom prst="rect">
            <a:avLst/>
          </a:prstGeom>
          <a:noFill/>
        </p:spPr>
        <p:txBody>
          <a:bodyPr wrap="square" lIns="0" tIns="0" rIns="0" bIns="0" anchor="t">
            <a:spAutoFit/>
          </a:bodyPr>
          <a:lstStyle/>
          <a:p>
            <a:pPr algn="l">
              <a:lnSpc>
                <a:spcPct val="100000"/>
              </a:lnSpc>
            </a:pPr>
            <a:r>
              <a:rPr sz="1100" b="0" i="0">
                <a:solidFill>
                  <a:srgbClr val="C9CDD2"/>
                </a:solidFill>
                <a:latin typeface="Consolas"/>
              </a:rPr>
              <a:t>stats · ANOVA · coefficients + CI</a:t>
            </a:r>
          </a:p>
        </p:txBody>
      </p:sp>
      <p:sp>
        <p:nvSpPr>
          <p:cNvPr id="12" name="Rounded Rectangle 11"/>
          <p:cNvSpPr/>
          <p:nvPr/>
        </p:nvSpPr>
        <p:spPr>
          <a:xfrm>
            <a:off x="7790688" y="2103120"/>
            <a:ext cx="3831336" cy="1371600"/>
          </a:xfrm>
          <a:prstGeom prst="roundRect">
            <a:avLst>
              <a:gd name="adj" fmla="val 5000"/>
            </a:avLst>
          </a:prstGeom>
          <a:solidFill>
            <a:srgbClr val="4A4038"/>
          </a:solidFill>
          <a:ln w="1651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790688" y="2103120"/>
            <a:ext cx="109728" cy="1371600"/>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065008" y="2267712"/>
            <a:ext cx="3374136" cy="457200"/>
          </a:xfrm>
          <a:prstGeom prst="rect">
            <a:avLst/>
          </a:prstGeom>
          <a:noFill/>
        </p:spPr>
        <p:txBody>
          <a:bodyPr wrap="square" lIns="0" tIns="0" rIns="0" bIns="0" anchor="t">
            <a:spAutoFit/>
          </a:bodyPr>
          <a:lstStyle/>
          <a:p>
            <a:pPr algn="l">
              <a:lnSpc>
                <a:spcPct val="100000"/>
              </a:lnSpc>
            </a:pPr>
            <a:r>
              <a:rPr sz="1500" b="1" i="0">
                <a:solidFill>
                  <a:srgbClr val="FFFFFF"/>
                </a:solidFill>
                <a:latin typeface="Arial"/>
              </a:rPr>
              <a:t>Prediction + uncertainty</a:t>
            </a:r>
          </a:p>
        </p:txBody>
      </p:sp>
      <p:sp>
        <p:nvSpPr>
          <p:cNvPr id="15" name="TextBox 14"/>
          <p:cNvSpPr txBox="1"/>
          <p:nvPr/>
        </p:nvSpPr>
        <p:spPr>
          <a:xfrm>
            <a:off x="8065008" y="2779776"/>
            <a:ext cx="3374136" cy="548640"/>
          </a:xfrm>
          <a:prstGeom prst="rect">
            <a:avLst/>
          </a:prstGeom>
          <a:noFill/>
        </p:spPr>
        <p:txBody>
          <a:bodyPr wrap="square" lIns="0" tIns="0" rIns="0" bIns="0" anchor="t">
            <a:spAutoFit/>
          </a:bodyPr>
          <a:lstStyle/>
          <a:p>
            <a:pPr algn="l">
              <a:lnSpc>
                <a:spcPct val="100000"/>
              </a:lnSpc>
            </a:pPr>
            <a:r>
              <a:rPr sz="1100" b="0" i="0">
                <a:solidFill>
                  <a:srgbClr val="C9CDD2"/>
                </a:solidFill>
                <a:latin typeface="Consolas"/>
              </a:rPr>
              <a:t>point estimate · SE · interval</a:t>
            </a:r>
          </a:p>
        </p:txBody>
      </p:sp>
      <p:sp>
        <p:nvSpPr>
          <p:cNvPr id="16" name="Rounded Rectangle 15"/>
          <p:cNvSpPr/>
          <p:nvPr/>
        </p:nvSpPr>
        <p:spPr>
          <a:xfrm>
            <a:off x="566928" y="3611880"/>
            <a:ext cx="5257800" cy="1280160"/>
          </a:xfrm>
          <a:prstGeom prst="roundRect">
            <a:avLst>
              <a:gd name="adj" fmla="val 5000"/>
            </a:avLst>
          </a:prstGeom>
          <a:solidFill>
            <a:srgbClr val="454545"/>
          </a:solidFill>
          <a:ln w="16510">
            <a:solidFill>
              <a:srgbClr val="06447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566928" y="3611880"/>
            <a:ext cx="109728" cy="1280160"/>
          </a:xfrm>
          <a:prstGeom prst="rect">
            <a:avLst/>
          </a:prstGeom>
          <a:solidFill>
            <a:srgbClr val="0644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41247" y="3776472"/>
            <a:ext cx="4800600" cy="457200"/>
          </a:xfrm>
          <a:prstGeom prst="rect">
            <a:avLst/>
          </a:prstGeom>
          <a:noFill/>
        </p:spPr>
        <p:txBody>
          <a:bodyPr wrap="square" lIns="0" tIns="0" rIns="0" bIns="0" anchor="t">
            <a:spAutoFit/>
          </a:bodyPr>
          <a:lstStyle/>
          <a:p>
            <a:pPr algn="l">
              <a:lnSpc>
                <a:spcPct val="100000"/>
              </a:lnSpc>
            </a:pPr>
            <a:r>
              <a:rPr sz="1500" b="1" i="0">
                <a:solidFill>
                  <a:srgbClr val="FFFFFF"/>
                </a:solidFill>
                <a:latin typeface="Arial"/>
              </a:rPr>
              <a:t>Screening + model selection</a:t>
            </a:r>
          </a:p>
        </p:txBody>
      </p:sp>
      <p:sp>
        <p:nvSpPr>
          <p:cNvPr id="19" name="TextBox 18"/>
          <p:cNvSpPr txBox="1"/>
          <p:nvPr/>
        </p:nvSpPr>
        <p:spPr>
          <a:xfrm>
            <a:off x="841247" y="4288536"/>
            <a:ext cx="4800600" cy="548640"/>
          </a:xfrm>
          <a:prstGeom prst="rect">
            <a:avLst/>
          </a:prstGeom>
          <a:noFill/>
        </p:spPr>
        <p:txBody>
          <a:bodyPr wrap="square" lIns="0" tIns="0" rIns="0" bIns="0" anchor="t">
            <a:spAutoFit/>
          </a:bodyPr>
          <a:lstStyle/>
          <a:p>
            <a:pPr algn="l">
              <a:lnSpc>
                <a:spcPct val="100000"/>
              </a:lnSpc>
            </a:pPr>
            <a:r>
              <a:rPr sz="1100" b="0" i="0">
                <a:solidFill>
                  <a:srgbClr val="C9CDD2"/>
                </a:solidFill>
                <a:latin typeface="Consolas"/>
              </a:rPr>
              <a:t>Pearson · Spearman · skew · VIF · PRESS · AIC / BIC · Q-Q · Durbin-Watson</a:t>
            </a:r>
          </a:p>
        </p:txBody>
      </p:sp>
      <p:sp>
        <p:nvSpPr>
          <p:cNvPr id="20" name="Rounded Rectangle 19"/>
          <p:cNvSpPr/>
          <p:nvPr/>
        </p:nvSpPr>
        <p:spPr>
          <a:xfrm>
            <a:off x="6007608" y="3611880"/>
            <a:ext cx="5614416" cy="1280160"/>
          </a:xfrm>
          <a:prstGeom prst="roundRect">
            <a:avLst>
              <a:gd name="adj" fmla="val 5000"/>
            </a:avLst>
          </a:prstGeom>
          <a:solidFill>
            <a:srgbClr val="454545"/>
          </a:solidFill>
          <a:ln w="16510">
            <a:solidFill>
              <a:srgbClr val="06447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007608" y="3611880"/>
            <a:ext cx="109728" cy="1280160"/>
          </a:xfrm>
          <a:prstGeom prst="rect">
            <a:avLst/>
          </a:prstGeom>
          <a:solidFill>
            <a:srgbClr val="0644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281928" y="3776472"/>
            <a:ext cx="5157216" cy="457200"/>
          </a:xfrm>
          <a:prstGeom prst="rect">
            <a:avLst/>
          </a:prstGeom>
          <a:noFill/>
        </p:spPr>
        <p:txBody>
          <a:bodyPr wrap="square" lIns="0" tIns="0" rIns="0" bIns="0" anchor="t">
            <a:spAutoFit/>
          </a:bodyPr>
          <a:lstStyle/>
          <a:p>
            <a:pPr algn="l">
              <a:lnSpc>
                <a:spcPct val="100000"/>
              </a:lnSpc>
            </a:pPr>
            <a:r>
              <a:rPr sz="1500" b="1" i="0">
                <a:solidFill>
                  <a:srgbClr val="FFFFFF"/>
                </a:solidFill>
                <a:latin typeface="Arial"/>
              </a:rPr>
              <a:t>Per-observation residual table</a:t>
            </a:r>
          </a:p>
        </p:txBody>
      </p:sp>
      <p:sp>
        <p:nvSpPr>
          <p:cNvPr id="23" name="TextBox 22"/>
          <p:cNvSpPr txBox="1"/>
          <p:nvPr/>
        </p:nvSpPr>
        <p:spPr>
          <a:xfrm>
            <a:off x="6281928" y="4288536"/>
            <a:ext cx="5157216" cy="548640"/>
          </a:xfrm>
          <a:prstGeom prst="rect">
            <a:avLst/>
          </a:prstGeom>
          <a:noFill/>
        </p:spPr>
        <p:txBody>
          <a:bodyPr wrap="square" lIns="0" tIns="0" rIns="0" bIns="0" anchor="t">
            <a:spAutoFit/>
          </a:bodyPr>
          <a:lstStyle/>
          <a:p>
            <a:pPr algn="l">
              <a:lnSpc>
                <a:spcPct val="100000"/>
              </a:lnSpc>
            </a:pPr>
            <a:r>
              <a:rPr sz="1100" b="0" i="0">
                <a:solidFill>
                  <a:srgbClr val="C9CDD2"/>
                </a:solidFill>
                <a:latin typeface="Consolas"/>
              </a:rPr>
              <a:t>residuals · hat · studentized · Cook's D</a:t>
            </a:r>
          </a:p>
        </p:txBody>
      </p:sp>
      <p:sp>
        <p:nvSpPr>
          <p:cNvPr id="24" name="Rounded Rectangle 23"/>
          <p:cNvSpPr/>
          <p:nvPr/>
        </p:nvSpPr>
        <p:spPr>
          <a:xfrm>
            <a:off x="566928" y="5074920"/>
            <a:ext cx="11055096" cy="548640"/>
          </a:xfrm>
          <a:prstGeom prst="roundRect">
            <a:avLst>
              <a:gd name="adj" fmla="val 7000"/>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86968" y="5074920"/>
            <a:ext cx="10424160" cy="548640"/>
          </a:xfrm>
          <a:prstGeom prst="rect">
            <a:avLst/>
          </a:prstGeom>
          <a:noFill/>
        </p:spPr>
        <p:txBody>
          <a:bodyPr wrap="square" lIns="0" tIns="0" rIns="0" bIns="0" anchor="ctr">
            <a:spAutoFit/>
          </a:bodyPr>
          <a:lstStyle/>
          <a:p>
            <a:pPr algn="l">
              <a:lnSpc>
                <a:spcPct val="100000"/>
              </a:lnSpc>
            </a:pPr>
            <a:r>
              <a:rPr sz="1400" b="0" i="0">
                <a:solidFill>
                  <a:srgbClr val="CBD5E1"/>
                </a:solidFill>
                <a:latin typeface="Arial"/>
              </a:rPr>
              <a:t>It is all driven by one thing:   </a:t>
            </a:r>
            <a:r>
              <a:rPr sz="1400" b="1" i="0">
                <a:solidFill>
                  <a:srgbClr val="5EEAD4"/>
                </a:solidFill>
                <a:latin typeface="Arial"/>
              </a:rPr>
              <a:t>the model spec block</a:t>
            </a:r>
            <a:r>
              <a:rPr sz="1400" b="0" i="0">
                <a:solidFill>
                  <a:srgbClr val="9A9A9A"/>
                </a:solidFill>
                <a:latin typeface="Arial"/>
              </a:rPr>
              <a:t>    ·    </a:t>
            </a:r>
            <a:r>
              <a:rPr sz="1400" b="1" i="0">
                <a:solidFill>
                  <a:srgbClr val="5EEAD4"/>
                </a:solidFill>
                <a:latin typeface="Arial"/>
              </a:rPr>
              <a:t>no named ranges to maintain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00" b="1" dirty="0">
                <a:solidFill>
                  <a:srgbClr val="FFFFFF"/>
                </a:solidFill>
              </a:rPr>
              <a:t>Three axes, one declaration</a:t>
            </a:r>
            <a:endParaRPr sz="2900" b="1" dirty="0">
              <a:solidFill>
                <a:srgbClr val="FFFFFF"/>
              </a:solidFill>
            </a:endParaRP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A column's value on one axis says nothing about its value on another.</a:t>
            </a:r>
          </a:p>
        </p:txBody>
      </p:sp>
      <p:sp>
        <p:nvSpPr>
          <p:cNvPr id="4" name="Rounded Rectangle 3"/>
          <p:cNvSpPr/>
          <p:nvPr/>
        </p:nvSpPr>
        <p:spPr>
          <a:xfrm>
            <a:off x="566928" y="2011680"/>
            <a:ext cx="5449824" cy="1600200"/>
          </a:xfrm>
          <a:prstGeom prst="roundRect">
            <a:avLst>
              <a:gd name="adj" fmla="val 6000"/>
            </a:avLst>
          </a:prstGeom>
          <a:solidFill>
            <a:srgbClr val="39473F"/>
          </a:solidFill>
          <a:ln w="1524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86968" y="2157984"/>
            <a:ext cx="4846320" cy="411480"/>
          </a:xfrm>
          <a:prstGeom prst="rect">
            <a:avLst/>
          </a:prstGeom>
          <a:noFill/>
        </p:spPr>
        <p:txBody>
          <a:bodyPr wrap="square" lIns="0" tIns="0" rIns="0" bIns="0" anchor="t">
            <a:spAutoFit/>
          </a:bodyPr>
          <a:lstStyle/>
          <a:p>
            <a:pPr algn="l">
              <a:lnSpc>
                <a:spcPct val="100000"/>
              </a:lnSpc>
            </a:pPr>
            <a:r>
              <a:rPr sz="1800" b="1" i="0">
                <a:solidFill>
                  <a:srgbClr val="5FD4C6"/>
                </a:solidFill>
                <a:latin typeface="Arial"/>
              </a:rPr>
              <a:t>Variable Role</a:t>
            </a:r>
          </a:p>
        </p:txBody>
      </p:sp>
      <p:sp>
        <p:nvSpPr>
          <p:cNvPr id="6" name="TextBox 5"/>
          <p:cNvSpPr txBox="1"/>
          <p:nvPr/>
        </p:nvSpPr>
        <p:spPr>
          <a:xfrm>
            <a:off x="886968" y="2596896"/>
            <a:ext cx="4892040" cy="886968"/>
          </a:xfrm>
          <a:prstGeom prst="rect">
            <a:avLst/>
          </a:prstGeom>
          <a:noFill/>
        </p:spPr>
        <p:txBody>
          <a:bodyPr wrap="square" lIns="0" tIns="0" rIns="0" bIns="0" anchor="t">
            <a:spAutoFit/>
          </a:bodyPr>
          <a:lstStyle/>
          <a:p>
            <a:pPr algn="l">
              <a:lnSpc>
                <a:spcPct val="104000"/>
              </a:lnSpc>
            </a:pPr>
            <a:r>
              <a:rPr sz="1350" b="0" i="0" dirty="0">
                <a:solidFill>
                  <a:srgbClr val="DCDCDC"/>
                </a:solidFill>
                <a:latin typeface="Arial"/>
              </a:rPr>
              <a:t>What the column is: Response · Predictor · Identifier · Filter · Omit · Fixed Effects. Exactly one Response; Filters are ANDed; Omit means never a candidate.</a:t>
            </a:r>
          </a:p>
        </p:txBody>
      </p:sp>
      <p:sp>
        <p:nvSpPr>
          <p:cNvPr id="7" name="Rounded Rectangle 6"/>
          <p:cNvSpPr/>
          <p:nvPr/>
        </p:nvSpPr>
        <p:spPr>
          <a:xfrm>
            <a:off x="6172200" y="2011680"/>
            <a:ext cx="5449824" cy="1600200"/>
          </a:xfrm>
          <a:prstGeom prst="roundRect">
            <a:avLst>
              <a:gd name="adj" fmla="val 6000"/>
            </a:avLst>
          </a:prstGeom>
          <a:solidFill>
            <a:srgbClr val="454545"/>
          </a:solidFill>
          <a:ln w="15240">
            <a:solidFill>
              <a:schemeClr val="tx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2">
                  <a:lumMod val="40000"/>
                  <a:lumOff val="60000"/>
                </a:schemeClr>
              </a:solidFill>
            </a:endParaRPr>
          </a:p>
        </p:txBody>
      </p:sp>
      <p:sp>
        <p:nvSpPr>
          <p:cNvPr id="8" name="TextBox 7"/>
          <p:cNvSpPr txBox="1"/>
          <p:nvPr/>
        </p:nvSpPr>
        <p:spPr>
          <a:xfrm>
            <a:off x="6492240" y="2157984"/>
            <a:ext cx="4846320" cy="276999"/>
          </a:xfrm>
          <a:prstGeom prst="rect">
            <a:avLst/>
          </a:prstGeom>
          <a:noFill/>
        </p:spPr>
        <p:txBody>
          <a:bodyPr wrap="square" lIns="0" tIns="0" rIns="0" bIns="0" anchor="t">
            <a:spAutoFit/>
          </a:bodyPr>
          <a:lstStyle/>
          <a:p>
            <a:pPr algn="l">
              <a:lnSpc>
                <a:spcPct val="100000"/>
              </a:lnSpc>
            </a:pPr>
            <a:r>
              <a:rPr sz="1800" b="1" i="0" dirty="0">
                <a:solidFill>
                  <a:schemeClr val="accent2">
                    <a:lumMod val="40000"/>
                    <a:lumOff val="60000"/>
                  </a:schemeClr>
                </a:solidFill>
                <a:latin typeface="Arial"/>
              </a:rPr>
              <a:t>Predictor Type</a:t>
            </a:r>
          </a:p>
        </p:txBody>
      </p:sp>
      <p:sp>
        <p:nvSpPr>
          <p:cNvPr id="9" name="TextBox 8"/>
          <p:cNvSpPr txBox="1"/>
          <p:nvPr/>
        </p:nvSpPr>
        <p:spPr>
          <a:xfrm>
            <a:off x="6492240" y="2596896"/>
            <a:ext cx="4892040" cy="886968"/>
          </a:xfrm>
          <a:prstGeom prst="rect">
            <a:avLst/>
          </a:prstGeom>
          <a:noFill/>
        </p:spPr>
        <p:txBody>
          <a:bodyPr wrap="square" lIns="0" tIns="0" rIns="0" bIns="0" anchor="t">
            <a:spAutoFit/>
          </a:bodyPr>
          <a:lstStyle/>
          <a:p>
            <a:pPr algn="l">
              <a:lnSpc>
                <a:spcPct val="104000"/>
              </a:lnSpc>
            </a:pPr>
            <a:r>
              <a:rPr sz="1350" b="0" i="0">
                <a:solidFill>
                  <a:srgbClr val="DCDCDC"/>
                </a:solidFill>
                <a:latin typeface="Arial"/>
              </a:rPr>
              <a:t>How a Predictor enters the design matrix — Continuous passes through, Categorical is encoded. A closed set, designed never to grow.</a:t>
            </a:r>
          </a:p>
        </p:txBody>
      </p:sp>
      <p:sp>
        <p:nvSpPr>
          <p:cNvPr id="10" name="Rounded Rectangle 9"/>
          <p:cNvSpPr/>
          <p:nvPr/>
        </p:nvSpPr>
        <p:spPr>
          <a:xfrm>
            <a:off x="566928" y="3749039"/>
            <a:ext cx="5449824" cy="1508760"/>
          </a:xfrm>
          <a:prstGeom prst="roundRect">
            <a:avLst>
              <a:gd name="adj" fmla="val 6000"/>
            </a:avLst>
          </a:prstGeom>
          <a:solidFill>
            <a:srgbClr val="4A4038"/>
          </a:solidFill>
          <a:ln w="1524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86968" y="3895344"/>
            <a:ext cx="4846320" cy="411480"/>
          </a:xfrm>
          <a:prstGeom prst="rect">
            <a:avLst/>
          </a:prstGeom>
          <a:noFill/>
        </p:spPr>
        <p:txBody>
          <a:bodyPr wrap="square" lIns="0" tIns="0" rIns="0" bIns="0" anchor="t">
            <a:spAutoFit/>
          </a:bodyPr>
          <a:lstStyle/>
          <a:p>
            <a:pPr algn="l">
              <a:lnSpc>
                <a:spcPct val="100000"/>
              </a:lnSpc>
            </a:pPr>
            <a:r>
              <a:rPr sz="1800" b="1" i="0" dirty="0">
                <a:solidFill>
                  <a:srgbClr val="E3B23C"/>
                </a:solidFill>
                <a:latin typeface="Arial"/>
              </a:rPr>
              <a:t>Sequence</a:t>
            </a:r>
          </a:p>
        </p:txBody>
      </p:sp>
      <p:sp>
        <p:nvSpPr>
          <p:cNvPr id="12" name="TextBox 11"/>
          <p:cNvSpPr txBox="1"/>
          <p:nvPr/>
        </p:nvSpPr>
        <p:spPr>
          <a:xfrm>
            <a:off x="886968" y="4334255"/>
            <a:ext cx="4892040" cy="795527"/>
          </a:xfrm>
          <a:prstGeom prst="rect">
            <a:avLst/>
          </a:prstGeom>
          <a:noFill/>
        </p:spPr>
        <p:txBody>
          <a:bodyPr wrap="square" lIns="0" tIns="0" rIns="0" bIns="0" anchor="t">
            <a:spAutoFit/>
          </a:bodyPr>
          <a:lstStyle/>
          <a:p>
            <a:pPr algn="l">
              <a:lnSpc>
                <a:spcPct val="104000"/>
              </a:lnSpc>
            </a:pPr>
            <a:r>
              <a:rPr sz="1350" b="0" i="0" dirty="0">
                <a:solidFill>
                  <a:srgbClr val="DCDCDC"/>
                </a:solidFill>
                <a:latin typeface="Arial"/>
              </a:rPr>
              <a:t>A flag on at most one column: which variable orders the data. It never enters the matrix; it drives lags, differences, and serial-correlation tests.</a:t>
            </a:r>
          </a:p>
        </p:txBody>
      </p:sp>
      <p:sp>
        <p:nvSpPr>
          <p:cNvPr id="13" name="Rounded Rectangle 12"/>
          <p:cNvSpPr/>
          <p:nvPr/>
        </p:nvSpPr>
        <p:spPr>
          <a:xfrm>
            <a:off x="6172200" y="3749039"/>
            <a:ext cx="5449824" cy="1508760"/>
          </a:xfrm>
          <a:prstGeom prst="roundRect">
            <a:avLst>
              <a:gd name="adj" fmla="val 6000"/>
            </a:avLst>
          </a:prstGeom>
          <a:solidFill>
            <a:srgbClr val="39473F"/>
          </a:solidFill>
          <a:ln w="1524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92240" y="3895344"/>
            <a:ext cx="4846320" cy="411480"/>
          </a:xfrm>
          <a:prstGeom prst="rect">
            <a:avLst/>
          </a:prstGeom>
          <a:noFill/>
        </p:spPr>
        <p:txBody>
          <a:bodyPr wrap="square" lIns="0" tIns="0" rIns="0" bIns="0" anchor="t">
            <a:spAutoFit/>
          </a:bodyPr>
          <a:lstStyle/>
          <a:p>
            <a:pPr algn="l">
              <a:lnSpc>
                <a:spcPct val="100000"/>
              </a:lnSpc>
            </a:pPr>
            <a:r>
              <a:rPr sz="1800" b="1" i="0">
                <a:solidFill>
                  <a:srgbClr val="5FD4C6"/>
                </a:solidFill>
                <a:latin typeface="Arial"/>
              </a:rPr>
              <a:t>Why keep them separate</a:t>
            </a:r>
          </a:p>
        </p:txBody>
      </p:sp>
      <p:sp>
        <p:nvSpPr>
          <p:cNvPr id="15" name="TextBox 14"/>
          <p:cNvSpPr txBox="1"/>
          <p:nvPr/>
        </p:nvSpPr>
        <p:spPr>
          <a:xfrm>
            <a:off x="6492240" y="4334255"/>
            <a:ext cx="4892040" cy="795527"/>
          </a:xfrm>
          <a:prstGeom prst="rect">
            <a:avLst/>
          </a:prstGeom>
          <a:noFill/>
        </p:spPr>
        <p:txBody>
          <a:bodyPr wrap="square" lIns="0" tIns="0" rIns="0" bIns="0" anchor="t">
            <a:spAutoFit/>
          </a:bodyPr>
          <a:lstStyle/>
          <a:p>
            <a:pPr algn="l">
              <a:lnSpc>
                <a:spcPct val="104000"/>
              </a:lnSpc>
            </a:pPr>
            <a:r>
              <a:rPr sz="1350" b="0" i="0">
                <a:solidFill>
                  <a:srgbClr val="DCDCDC"/>
                </a:solidFill>
                <a:latin typeface="Arial"/>
              </a:rPr>
              <a:t>Fiscal Year can be an Identifier, a Continuous predictor, and the Sequence axis at once. One combined dropdown would force you to pick.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2900" dirty="0">
                <a:solidFill>
                  <a:srgbClr val="FFFFFF"/>
                </a:solidFill>
              </a:rPr>
              <a:t>The model spec block</a:t>
            </a: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One row per column of your source table. Five declarations; the sheet derives the model from them.</a:t>
            </a:r>
          </a:p>
        </p:txBody>
      </p:sp>
      <p:graphicFrame>
        <p:nvGraphicFramePr>
          <p:cNvPr id="4" name="Table 3"/>
          <p:cNvGraphicFramePr>
            <a:graphicFrameLocks noGrp="1"/>
          </p:cNvGraphicFramePr>
          <p:nvPr>
            <p:extLst>
              <p:ext uri="{D42A27DB-BD31-4B8C-83A1-F6EECF244321}">
                <p14:modId xmlns:p14="http://schemas.microsoft.com/office/powerpoint/2010/main" val="1165355560"/>
              </p:ext>
            </p:extLst>
          </p:nvPr>
        </p:nvGraphicFramePr>
        <p:xfrm>
          <a:off x="566928" y="1870512"/>
          <a:ext cx="11057835" cy="2674400"/>
        </p:xfrm>
        <a:graphic>
          <a:graphicData uri="http://schemas.openxmlformats.org/drawingml/2006/table">
            <a:tbl>
              <a:tblPr firstRow="1"/>
              <a:tblGrid>
                <a:gridCol w="1700000">
                  <a:extLst>
                    <a:ext uri="{9D8B030D-6E8A-4147-A177-3AD203B41FA5}">
                      <a16:colId xmlns:a16="http://schemas.microsoft.com/office/drawing/2014/main" val="20000"/>
                    </a:ext>
                  </a:extLst>
                </a:gridCol>
                <a:gridCol w="3200000">
                  <a:extLst>
                    <a:ext uri="{9D8B030D-6E8A-4147-A177-3AD203B41FA5}">
                      <a16:colId xmlns:a16="http://schemas.microsoft.com/office/drawing/2014/main" val="20001"/>
                    </a:ext>
                  </a:extLst>
                </a:gridCol>
                <a:gridCol w="6157835">
                  <a:extLst>
                    <a:ext uri="{9D8B030D-6E8A-4147-A177-3AD203B41FA5}">
                      <a16:colId xmlns:a16="http://schemas.microsoft.com/office/drawing/2014/main" val="20002"/>
                    </a:ext>
                  </a:extLst>
                </a:gridCol>
              </a:tblGrid>
              <a:tr h="440000">
                <a:tc>
                  <a:txBody>
                    <a:bodyPr/>
                    <a:lstStyle/>
                    <a:p>
                      <a:pPr algn="l"/>
                      <a:r>
                        <a:rPr sz="1200" b="1">
                          <a:solidFill>
                            <a:srgbClr val="FFFFFF"/>
                          </a:solidFill>
                          <a:latin typeface="Arial"/>
                        </a:rPr>
                        <a:t>Spec column</a:t>
                      </a:r>
                    </a:p>
                  </a:txBody>
                  <a:tcPr anchor="ctr">
                    <a:solidFill>
                      <a:srgbClr val="423781"/>
                    </a:solidFill>
                  </a:tcPr>
                </a:tc>
                <a:tc>
                  <a:txBody>
                    <a:bodyPr/>
                    <a:lstStyle/>
                    <a:p>
                      <a:pPr algn="l"/>
                      <a:r>
                        <a:rPr sz="1200" b="1">
                          <a:solidFill>
                            <a:srgbClr val="FFFFFF"/>
                          </a:solidFill>
                          <a:latin typeface="Arial"/>
                        </a:rPr>
                        <a:t>What it declares</a:t>
                      </a:r>
                    </a:p>
                  </a:txBody>
                  <a:tcPr anchor="ctr">
                    <a:solidFill>
                      <a:srgbClr val="423781"/>
                    </a:solidFill>
                  </a:tcPr>
                </a:tc>
                <a:tc>
                  <a:txBody>
                    <a:bodyPr/>
                    <a:lstStyle/>
                    <a:p>
                      <a:pPr algn="l"/>
                      <a:r>
                        <a:rPr sz="1200" b="1">
                          <a:solidFill>
                            <a:srgbClr val="FFFFFF"/>
                          </a:solidFill>
                          <a:latin typeface="Arial"/>
                        </a:rPr>
                        <a:t>Values</a:t>
                      </a:r>
                    </a:p>
                  </a:txBody>
                  <a:tcPr anchor="ctr">
                    <a:solidFill>
                      <a:srgbClr val="423781"/>
                    </a:solidFill>
                  </a:tcPr>
                </a:tc>
                <a:extLst>
                  <a:ext uri="{0D108BD9-81ED-4DB2-BD59-A6C34878D82A}">
                    <a16:rowId xmlns:a16="http://schemas.microsoft.com/office/drawing/2014/main" val="10000"/>
                  </a:ext>
                </a:extLst>
              </a:tr>
              <a:tr h="440000">
                <a:tc>
                  <a:txBody>
                    <a:bodyPr/>
                    <a:lstStyle/>
                    <a:p>
                      <a:r>
                        <a:rPr sz="1300" b="1">
                          <a:solidFill>
                            <a:srgbClr val="5FD4C6"/>
                          </a:solidFill>
                          <a:latin typeface="Consolas"/>
                        </a:rPr>
                        <a:t>Role</a:t>
                      </a:r>
                    </a:p>
                  </a:txBody>
                  <a:tcPr anchor="ctr">
                    <a:solidFill>
                      <a:srgbClr val="454545"/>
                    </a:solidFill>
                  </a:tcPr>
                </a:tc>
                <a:tc>
                  <a:txBody>
                    <a:bodyPr/>
                    <a:lstStyle/>
                    <a:p>
                      <a:r>
                        <a:rPr sz="1200" b="0">
                          <a:solidFill>
                            <a:srgbClr val="DCDCDC"/>
                          </a:solidFill>
                          <a:latin typeface="Arial"/>
                        </a:rPr>
                        <a:t>What the column is in the model</a:t>
                      </a:r>
                    </a:p>
                  </a:txBody>
                  <a:tcPr anchor="ctr">
                    <a:solidFill>
                      <a:srgbClr val="454545"/>
                    </a:solidFill>
                  </a:tcPr>
                </a:tc>
                <a:tc>
                  <a:txBody>
                    <a:bodyPr/>
                    <a:lstStyle/>
                    <a:p>
                      <a:r>
                        <a:rPr sz="1200" b="0">
                          <a:solidFill>
                            <a:srgbClr val="5FD4C6"/>
                          </a:solidFill>
                          <a:latin typeface="Consolas"/>
                        </a:rPr>
                        <a:t>Response · Predictor · Identifier · Filter · Omit · Fixed Effects</a:t>
                      </a:r>
                    </a:p>
                  </a:txBody>
                  <a:tcPr anchor="ctr">
                    <a:solidFill>
                      <a:srgbClr val="454545"/>
                    </a:solidFill>
                  </a:tcPr>
                </a:tc>
                <a:extLst>
                  <a:ext uri="{0D108BD9-81ED-4DB2-BD59-A6C34878D82A}">
                    <a16:rowId xmlns:a16="http://schemas.microsoft.com/office/drawing/2014/main" val="10001"/>
                  </a:ext>
                </a:extLst>
              </a:tr>
              <a:tr h="440000">
                <a:tc>
                  <a:txBody>
                    <a:bodyPr/>
                    <a:lstStyle/>
                    <a:p>
                      <a:r>
                        <a:rPr sz="1300" b="1">
                          <a:solidFill>
                            <a:srgbClr val="5FD4C6"/>
                          </a:solidFill>
                          <a:latin typeface="Consolas"/>
                        </a:rPr>
                        <a:t>Include</a:t>
                      </a:r>
                    </a:p>
                  </a:txBody>
                  <a:tcPr anchor="ctr">
                    <a:solidFill>
                      <a:srgbClr val="454545"/>
                    </a:solidFill>
                  </a:tcPr>
                </a:tc>
                <a:tc>
                  <a:txBody>
                    <a:bodyPr/>
                    <a:lstStyle/>
                    <a:p>
                      <a:r>
                        <a:rPr sz="1200" b="0">
                          <a:solidFill>
                            <a:srgbClr val="DCDCDC"/>
                          </a:solidFill>
                          <a:latin typeface="Arial"/>
                        </a:rPr>
                        <a:t>Whether the column is a candidate in this run</a:t>
                      </a:r>
                    </a:p>
                  </a:txBody>
                  <a:tcPr anchor="ctr">
                    <a:solidFill>
                      <a:srgbClr val="454545"/>
                    </a:solidFill>
                  </a:tcPr>
                </a:tc>
                <a:tc>
                  <a:txBody>
                    <a:bodyPr/>
                    <a:lstStyle/>
                    <a:p>
                      <a:r>
                        <a:rPr sz="1200" b="0">
                          <a:solidFill>
                            <a:srgbClr val="5FD4C6"/>
                          </a:solidFill>
                          <a:latin typeface="Consolas"/>
                        </a:rPr>
                        <a:t>TRUE · FALSE</a:t>
                      </a:r>
                    </a:p>
                  </a:txBody>
                  <a:tcPr anchor="ctr">
                    <a:solidFill>
                      <a:srgbClr val="454545"/>
                    </a:solidFill>
                  </a:tcPr>
                </a:tc>
                <a:extLst>
                  <a:ext uri="{0D108BD9-81ED-4DB2-BD59-A6C34878D82A}">
                    <a16:rowId xmlns:a16="http://schemas.microsoft.com/office/drawing/2014/main" val="10002"/>
                  </a:ext>
                </a:extLst>
              </a:tr>
              <a:tr h="440000">
                <a:tc>
                  <a:txBody>
                    <a:bodyPr/>
                    <a:lstStyle/>
                    <a:p>
                      <a:r>
                        <a:rPr sz="1300" b="1">
                          <a:solidFill>
                            <a:srgbClr val="5FD4C6"/>
                          </a:solidFill>
                          <a:latin typeface="Consolas"/>
                        </a:rPr>
                        <a:t>Type</a:t>
                      </a:r>
                    </a:p>
                  </a:txBody>
                  <a:tcPr anchor="ctr">
                    <a:solidFill>
                      <a:srgbClr val="454545"/>
                    </a:solidFill>
                  </a:tcPr>
                </a:tc>
                <a:tc>
                  <a:txBody>
                    <a:bodyPr/>
                    <a:lstStyle/>
                    <a:p>
                      <a:r>
                        <a:rPr sz="1200" b="0">
                          <a:solidFill>
                            <a:srgbClr val="DCDCDC"/>
                          </a:solidFill>
                          <a:latin typeface="Arial"/>
                        </a:rPr>
                        <a:t>How a predictor enters the design matrix</a:t>
                      </a:r>
                    </a:p>
                  </a:txBody>
                  <a:tcPr anchor="ctr">
                    <a:solidFill>
                      <a:srgbClr val="454545"/>
                    </a:solidFill>
                  </a:tcPr>
                </a:tc>
                <a:tc>
                  <a:txBody>
                    <a:bodyPr/>
                    <a:lstStyle/>
                    <a:p>
                      <a:r>
                        <a:rPr sz="1200" b="0">
                          <a:solidFill>
                            <a:srgbClr val="5FD4C6"/>
                          </a:solidFill>
                          <a:latin typeface="Consolas"/>
                        </a:rPr>
                        <a:t>Continuous · Categorical</a:t>
                      </a:r>
                    </a:p>
                  </a:txBody>
                  <a:tcPr anchor="ctr">
                    <a:solidFill>
                      <a:srgbClr val="454545"/>
                    </a:solidFill>
                  </a:tcPr>
                </a:tc>
                <a:extLst>
                  <a:ext uri="{0D108BD9-81ED-4DB2-BD59-A6C34878D82A}">
                    <a16:rowId xmlns:a16="http://schemas.microsoft.com/office/drawing/2014/main" val="10003"/>
                  </a:ext>
                </a:extLst>
              </a:tr>
              <a:tr h="440000">
                <a:tc>
                  <a:txBody>
                    <a:bodyPr/>
                    <a:lstStyle/>
                    <a:p>
                      <a:r>
                        <a:rPr sz="1300" b="1">
                          <a:solidFill>
                            <a:srgbClr val="FFFF00"/>
                          </a:solidFill>
                          <a:latin typeface="Consolas"/>
                        </a:rPr>
                        <a:t>Transform</a:t>
                      </a:r>
                    </a:p>
                  </a:txBody>
                  <a:tcPr anchor="ctr">
                    <a:solidFill>
                      <a:srgbClr val="454545"/>
                    </a:solidFill>
                  </a:tcPr>
                </a:tc>
                <a:tc>
                  <a:txBody>
                    <a:bodyPr/>
                    <a:lstStyle/>
                    <a:p>
                      <a:r>
                        <a:rPr sz="1200" b="0">
                          <a:solidFill>
                            <a:srgbClr val="DCDCDC"/>
                          </a:solidFill>
                          <a:latin typeface="Arial"/>
                        </a:rPr>
                        <a:t>How the column enters the fit, before anything else</a:t>
                      </a:r>
                    </a:p>
                  </a:txBody>
                  <a:tcPr anchor="ctr">
                    <a:solidFill>
                      <a:srgbClr val="454545"/>
                    </a:solidFill>
                  </a:tcPr>
                </a:tc>
                <a:tc>
                  <a:txBody>
                    <a:bodyPr/>
                    <a:lstStyle/>
                    <a:p>
                      <a:r>
                        <a:rPr sz="1200" b="0" dirty="0">
                          <a:solidFill>
                            <a:srgbClr val="5FD4C6"/>
                          </a:solidFill>
                          <a:latin typeface="Consolas"/>
                        </a:rPr>
                        <a:t>None · Log</a:t>
                      </a:r>
                    </a:p>
                  </a:txBody>
                  <a:tcPr anchor="ctr">
                    <a:solidFill>
                      <a:srgbClr val="454545"/>
                    </a:solidFill>
                  </a:tcPr>
                </a:tc>
                <a:extLst>
                  <a:ext uri="{0D108BD9-81ED-4DB2-BD59-A6C34878D82A}">
                    <a16:rowId xmlns:a16="http://schemas.microsoft.com/office/drawing/2014/main" val="10004"/>
                  </a:ext>
                </a:extLst>
              </a:tr>
              <a:tr h="440000">
                <a:tc>
                  <a:txBody>
                    <a:bodyPr/>
                    <a:lstStyle/>
                    <a:p>
                      <a:r>
                        <a:rPr sz="1300" b="1" dirty="0">
                          <a:solidFill>
                            <a:srgbClr val="FFFF00"/>
                          </a:solidFill>
                          <a:latin typeface="Consolas"/>
                        </a:rPr>
                        <a:t>Sequence</a:t>
                      </a:r>
                    </a:p>
                  </a:txBody>
                  <a:tcPr anchor="ctr">
                    <a:solidFill>
                      <a:srgbClr val="454545"/>
                    </a:solidFill>
                  </a:tcPr>
                </a:tc>
                <a:tc>
                  <a:txBody>
                    <a:bodyPr/>
                    <a:lstStyle/>
                    <a:p>
                      <a:r>
                        <a:rPr sz="1200" b="0">
                          <a:solidFill>
                            <a:srgbClr val="DCDCDC"/>
                          </a:solidFill>
                          <a:latin typeface="Arial"/>
                        </a:rPr>
                        <a:t>Which column orders the data</a:t>
                      </a:r>
                    </a:p>
                  </a:txBody>
                  <a:tcPr anchor="ctr">
                    <a:solidFill>
                      <a:srgbClr val="454545"/>
                    </a:solidFill>
                  </a:tcPr>
                </a:tc>
                <a:tc>
                  <a:txBody>
                    <a:bodyPr/>
                    <a:lstStyle/>
                    <a:p>
                      <a:r>
                        <a:rPr sz="1200" b="0" dirty="0">
                          <a:solidFill>
                            <a:srgbClr val="5FD4C6"/>
                          </a:solidFill>
                          <a:latin typeface="Consolas"/>
                        </a:rPr>
                        <a:t>TRUE on at most one column</a:t>
                      </a:r>
                    </a:p>
                  </a:txBody>
                  <a:tcPr anchor="ctr">
                    <a:solidFill>
                      <a:srgbClr val="454545"/>
                    </a:solidFill>
                  </a:tcPr>
                </a:tc>
                <a:extLst>
                  <a:ext uri="{0D108BD9-81ED-4DB2-BD59-A6C34878D82A}">
                    <a16:rowId xmlns:a16="http://schemas.microsoft.com/office/drawing/2014/main" val="10005"/>
                  </a:ext>
                </a:extLst>
              </a:tr>
            </a:tbl>
          </a:graphicData>
        </a:graphic>
      </p:graphicFrame>
      <p:sp>
        <p:nvSpPr>
          <p:cNvPr id="50" name="Derived Card"/>
          <p:cNvSpPr/>
          <p:nvPr/>
        </p:nvSpPr>
        <p:spPr>
          <a:xfrm>
            <a:off x="566928" y="4630512"/>
            <a:ext cx="11057835" cy="820000"/>
          </a:xfrm>
          <a:prstGeom prst="roundRect">
            <a:avLst>
              <a:gd name="adj" fmla="val 6000"/>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Derived Eyebrow"/>
          <p:cNvSpPr txBox="1"/>
          <p:nvPr/>
        </p:nvSpPr>
        <p:spPr>
          <a:xfrm>
            <a:off x="786928" y="4710512"/>
            <a:ext cx="10617835" cy="170000"/>
          </a:xfrm>
          <a:prstGeom prst="rect">
            <a:avLst/>
          </a:prstGeom>
          <a:noFill/>
        </p:spPr>
        <p:txBody>
          <a:bodyPr wrap="square" lIns="0" tIns="0" rIns="0" bIns="0" anchor="t"/>
          <a:lstStyle/>
          <a:p>
            <a:pPr algn="l"/>
            <a:r>
              <a:rPr lang="en-US" sz="1100" b="1" i="0" spc="150" dirty="0">
                <a:solidFill>
                  <a:srgbClr val="5EEAD4"/>
                </a:solidFill>
                <a:latin typeface="Arial"/>
              </a:rPr>
              <a:t>DERIVED — NOT PART OF THE SPEC</a:t>
            </a:r>
          </a:p>
        </p:txBody>
      </p:sp>
      <p:sp>
        <p:nvSpPr>
          <p:cNvPr id="52" name="Derived Detail"/>
          <p:cNvSpPr txBox="1"/>
          <p:nvPr/>
        </p:nvSpPr>
        <p:spPr>
          <a:xfrm>
            <a:off x="786928" y="4920512"/>
            <a:ext cx="10617835" cy="460000"/>
          </a:xfrm>
          <a:prstGeom prst="rect">
            <a:avLst/>
          </a:prstGeom>
          <a:noFill/>
        </p:spPr>
        <p:txBody>
          <a:bodyPr wrap="square" lIns="0" tIns="0" rIns="0" bIns="0" anchor="t"/>
          <a:lstStyle/>
          <a:p>
            <a:pPr algn="l">
              <a:lnSpc>
                <a:spcPct val="110000"/>
              </a:lnSpc>
            </a:pPr>
            <a:r>
              <a:rPr sz="1250" b="1" i="0" dirty="0">
                <a:solidFill>
                  <a:srgbClr val="5FD4C6"/>
                </a:solidFill>
                <a:latin typeface="Consolas"/>
              </a:rPr>
              <a:t>X_s()  ·  Response_Column()  ·  Sample_Include()</a:t>
            </a:r>
            <a:r>
              <a:rPr sz="1250" b="0" i="0" dirty="0">
                <a:solidFill>
                  <a:srgbClr val="CBD5E1"/>
                </a:solidFill>
                <a:latin typeface="Arial"/>
              </a:rPr>
              <a:t>  —  the design matrix, the response, and the row mask. Built from the spec above — no ranges to maintain.</a:t>
            </a:r>
          </a:p>
        </p:txBody>
      </p:sp>
      <p:sp>
        <p:nvSpPr>
          <p:cNvPr id="5" name="TextBox 4"/>
          <p:cNvSpPr txBox="1"/>
          <p:nvPr/>
        </p:nvSpPr>
        <p:spPr>
          <a:xfrm>
            <a:off x="566928" y="5550512"/>
            <a:ext cx="11057839" cy="300000"/>
          </a:xfrm>
          <a:prstGeom prst="rect">
            <a:avLst/>
          </a:prstGeom>
          <a:noFill/>
        </p:spPr>
        <p:txBody>
          <a:bodyPr wrap="square" lIns="0" tIns="0" rIns="0" bIns="0" anchor="t">
            <a:spAutoFit/>
          </a:bodyPr>
          <a:lstStyle/>
          <a:p>
            <a:pPr algn="l">
              <a:lnSpc>
                <a:spcPct val="100000"/>
              </a:lnSpc>
            </a:pPr>
            <a:r>
              <a:rPr sz="1150" b="0" i="1" dirty="0">
                <a:solidFill>
                  <a:srgbClr val="C9CDD2"/>
                </a:solidFill>
                <a:latin typeface="Arial"/>
              </a:rPr>
              <a:t>Nothing is hard-wired. The spec block plus one table reference is the model — swapping the dependent variable is a dropdown change, not a re-plumbing job.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2900" dirty="0">
                <a:solidFill>
                  <a:srgbClr val="FFFFFF"/>
                </a:solidFill>
              </a:rPr>
              <a:t>Categorical drivers, no helper columns</a:t>
            </a:r>
          </a:p>
        </p:txBody>
      </p:sp>
      <p:sp>
        <p:nvSpPr>
          <p:cNvPr id="3" name="Rounded Rectangle 2"/>
          <p:cNvSpPr/>
          <p:nvPr/>
        </p:nvSpPr>
        <p:spPr>
          <a:xfrm>
            <a:off x="56692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Role</a:t>
            </a:r>
          </a:p>
        </p:txBody>
      </p:sp>
      <p:sp>
        <p:nvSpPr>
          <p:cNvPr id="5" name="Rounded Rectangle 4"/>
          <p:cNvSpPr/>
          <p:nvPr/>
        </p:nvSpPr>
        <p:spPr>
          <a:xfrm>
            <a:off x="232714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32714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Include</a:t>
            </a:r>
          </a:p>
        </p:txBody>
      </p:sp>
      <p:sp>
        <p:nvSpPr>
          <p:cNvPr id="7" name="Rounded Rectangle 6"/>
          <p:cNvSpPr/>
          <p:nvPr/>
        </p:nvSpPr>
        <p:spPr>
          <a:xfrm>
            <a:off x="4087368" y="1417320"/>
            <a:ext cx="1335024" cy="310896"/>
          </a:xfrm>
          <a:prstGeom prst="roundRect">
            <a:avLst>
              <a:gd name="adj" fmla="val 30000"/>
            </a:avLst>
          </a:prstGeom>
          <a:solidFill>
            <a:srgbClr val="2FB3A6"/>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087368" y="1417320"/>
            <a:ext cx="1335024" cy="310896"/>
          </a:xfrm>
          <a:prstGeom prst="rect">
            <a:avLst/>
          </a:prstGeom>
          <a:noFill/>
        </p:spPr>
        <p:txBody>
          <a:bodyPr wrap="square" lIns="0" tIns="0" rIns="0" bIns="0" anchor="ctr">
            <a:spAutoFit/>
          </a:bodyPr>
          <a:lstStyle/>
          <a:p>
            <a:pPr algn="ctr">
              <a:lnSpc>
                <a:spcPct val="100000"/>
              </a:lnSpc>
            </a:pPr>
            <a:r>
              <a:rPr sz="1100" b="1" i="0">
                <a:solidFill>
                  <a:srgbClr val="FFFFFF"/>
                </a:solidFill>
                <a:latin typeface="Arial"/>
              </a:rPr>
              <a:t>Type</a:t>
            </a:r>
          </a:p>
        </p:txBody>
      </p:sp>
      <p:sp>
        <p:nvSpPr>
          <p:cNvPr id="9" name="Rounded Rectangle 8"/>
          <p:cNvSpPr/>
          <p:nvPr/>
        </p:nvSpPr>
        <p:spPr>
          <a:xfrm>
            <a:off x="584758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84758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Reference</a:t>
            </a:r>
          </a:p>
        </p:txBody>
      </p:sp>
      <p:sp>
        <p:nvSpPr>
          <p:cNvPr id="11" name="Rounded Rectangle 10"/>
          <p:cNvSpPr/>
          <p:nvPr/>
        </p:nvSpPr>
        <p:spPr>
          <a:xfrm>
            <a:off x="760780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60780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Sequence</a:t>
            </a:r>
          </a:p>
        </p:txBody>
      </p:sp>
      <p:sp>
        <p:nvSpPr>
          <p:cNvPr id="15" name="TextBox 14"/>
          <p:cNvSpPr txBox="1"/>
          <p:nvPr/>
        </p:nvSpPr>
        <p:spPr>
          <a:xfrm>
            <a:off x="566928" y="1965960"/>
            <a:ext cx="11055096" cy="594360"/>
          </a:xfrm>
          <a:prstGeom prst="rect">
            <a:avLst/>
          </a:prstGeom>
          <a:noFill/>
        </p:spPr>
        <p:txBody>
          <a:bodyPr wrap="square" lIns="0" tIns="0" rIns="0" bIns="0" anchor="t">
            <a:spAutoFit/>
          </a:bodyPr>
          <a:lstStyle/>
          <a:p>
            <a:pPr algn="l">
              <a:lnSpc>
                <a:spcPct val="104000"/>
              </a:lnSpc>
            </a:pPr>
            <a:r>
              <a:rPr sz="1400" b="0" i="0">
                <a:solidFill>
                  <a:srgbClr val="DCDCDC"/>
                </a:solidFill>
                <a:latin typeface="Arial"/>
              </a:rPr>
              <a:t>Set Type = Categorical and the constructor emits k−1 reference-dropped indicator columns, named for their levels. The same encoder runs at prediction time against the same training level vector — so a level that never appeared in the fit fails loudly instead of quietly becoming a row of zeros.</a:t>
            </a:r>
          </a:p>
        </p:txBody>
      </p:sp>
      <p:sp>
        <p:nvSpPr>
          <p:cNvPr id="16" name="Rounded Rectangle 15"/>
          <p:cNvSpPr/>
          <p:nvPr/>
        </p:nvSpPr>
        <p:spPr>
          <a:xfrm>
            <a:off x="566928" y="2743200"/>
            <a:ext cx="5029200" cy="2331720"/>
          </a:xfrm>
          <a:prstGeom prst="roundRect">
            <a:avLst>
              <a:gd name="adj" fmla="val 5000"/>
            </a:avLst>
          </a:prstGeom>
          <a:solidFill>
            <a:srgbClr val="4A4038"/>
          </a:solidFill>
          <a:ln w="16510">
            <a:solidFill>
              <a:srgbClr val="C50E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1247" y="2880360"/>
            <a:ext cx="3291840" cy="411480"/>
          </a:xfrm>
          <a:prstGeom prst="rect">
            <a:avLst/>
          </a:prstGeom>
          <a:noFill/>
        </p:spPr>
        <p:txBody>
          <a:bodyPr wrap="square" lIns="0" tIns="0" rIns="0" bIns="0" anchor="t">
            <a:spAutoFit/>
          </a:bodyPr>
          <a:lstStyle/>
          <a:p>
            <a:pPr algn="l">
              <a:lnSpc>
                <a:spcPct val="100000"/>
              </a:lnSpc>
            </a:pPr>
            <a:r>
              <a:rPr sz="1600" b="1" i="0">
                <a:solidFill>
                  <a:srgbClr val="FFFFFF"/>
                </a:solidFill>
                <a:latin typeface="Arial"/>
              </a:rPr>
              <a:t>By hand</a:t>
            </a:r>
          </a:p>
        </p:txBody>
      </p:sp>
      <p:sp>
        <p:nvSpPr>
          <p:cNvPr id="18" name="TextBox 17"/>
          <p:cNvSpPr txBox="1"/>
          <p:nvPr/>
        </p:nvSpPr>
        <p:spPr>
          <a:xfrm>
            <a:off x="841247" y="3273552"/>
            <a:ext cx="4389120" cy="365760"/>
          </a:xfrm>
          <a:prstGeom prst="rect">
            <a:avLst/>
          </a:prstGeom>
          <a:noFill/>
        </p:spPr>
        <p:txBody>
          <a:bodyPr wrap="square" lIns="0" tIns="0" rIns="0" bIns="0" anchor="t">
            <a:spAutoFit/>
          </a:bodyPr>
          <a:lstStyle/>
          <a:p>
            <a:pPr algn="l">
              <a:lnSpc>
                <a:spcPct val="100000"/>
              </a:lnSpc>
            </a:pPr>
            <a:r>
              <a:rPr sz="1300" b="1" i="0">
                <a:solidFill>
                  <a:srgbClr val="C50E3D"/>
                </a:solidFill>
                <a:latin typeface="Consolas"/>
              </a:rPr>
              <a:t>helper columns you maintain</a:t>
            </a:r>
          </a:p>
        </p:txBody>
      </p:sp>
      <p:sp>
        <p:nvSpPr>
          <p:cNvPr id="19" name="TextBox 18"/>
          <p:cNvSpPr txBox="1"/>
          <p:nvPr/>
        </p:nvSpPr>
        <p:spPr>
          <a:xfrm>
            <a:off x="841247" y="376732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Phase_Design</a:t>
            </a:r>
          </a:p>
        </p:txBody>
      </p:sp>
      <p:sp>
        <p:nvSpPr>
          <p:cNvPr id="20" name="TextBox 19"/>
          <p:cNvSpPr txBox="1"/>
          <p:nvPr/>
        </p:nvSpPr>
        <p:spPr>
          <a:xfrm>
            <a:off x="3195484" y="3850180"/>
            <a:ext cx="2080604" cy="200055"/>
          </a:xfrm>
          <a:prstGeom prst="rect">
            <a:avLst/>
          </a:prstGeom>
          <a:noFill/>
        </p:spPr>
        <p:txBody>
          <a:bodyPr wrap="square" lIns="0" tIns="0" rIns="0" bIns="0" anchor="ctr">
            <a:spAutoFit/>
          </a:bodyPr>
          <a:lstStyle/>
          <a:p>
            <a:pPr algn="r">
              <a:lnSpc>
                <a:spcPct val="100000"/>
              </a:lnSpc>
            </a:pPr>
            <a:r>
              <a:rPr sz="1300" b="1" i="0" dirty="0">
                <a:solidFill>
                  <a:srgbClr val="FFFFFF"/>
                </a:solidFill>
                <a:latin typeface="Consolas"/>
              </a:rPr>
              <a:t>=IF($C2="Design",1,0)</a:t>
            </a:r>
          </a:p>
        </p:txBody>
      </p:sp>
      <p:sp>
        <p:nvSpPr>
          <p:cNvPr id="21" name="TextBox 20"/>
          <p:cNvSpPr txBox="1"/>
          <p:nvPr/>
        </p:nvSpPr>
        <p:spPr>
          <a:xfrm>
            <a:off x="841247" y="417880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Phase_Build</a:t>
            </a:r>
          </a:p>
        </p:txBody>
      </p:sp>
      <p:sp>
        <p:nvSpPr>
          <p:cNvPr id="22" name="TextBox 21"/>
          <p:cNvSpPr txBox="1"/>
          <p:nvPr/>
        </p:nvSpPr>
        <p:spPr>
          <a:xfrm>
            <a:off x="3383280" y="4271492"/>
            <a:ext cx="1892808" cy="200055"/>
          </a:xfrm>
          <a:prstGeom prst="rect">
            <a:avLst/>
          </a:prstGeom>
          <a:noFill/>
        </p:spPr>
        <p:txBody>
          <a:bodyPr wrap="square" lIns="0" tIns="0" rIns="0" bIns="0" anchor="ctr">
            <a:spAutoFit/>
          </a:bodyPr>
          <a:lstStyle/>
          <a:p>
            <a:pPr algn="r">
              <a:lnSpc>
                <a:spcPct val="100000"/>
              </a:lnSpc>
            </a:pPr>
            <a:r>
              <a:rPr sz="1300" b="1" i="0" dirty="0">
                <a:solidFill>
                  <a:srgbClr val="FFFFFF"/>
                </a:solidFill>
                <a:latin typeface="Consolas"/>
              </a:rPr>
              <a:t>=IF($C2="Build",1,0)</a:t>
            </a:r>
          </a:p>
        </p:txBody>
      </p:sp>
      <p:sp>
        <p:nvSpPr>
          <p:cNvPr id="23" name="TextBox 22"/>
          <p:cNvSpPr txBox="1"/>
          <p:nvPr/>
        </p:nvSpPr>
        <p:spPr>
          <a:xfrm>
            <a:off x="841247" y="459028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 and redo it when a level appears</a:t>
            </a:r>
          </a:p>
        </p:txBody>
      </p:sp>
      <p:sp>
        <p:nvSpPr>
          <p:cNvPr id="24" name="TextBox 23"/>
          <p:cNvSpPr txBox="1"/>
          <p:nvPr/>
        </p:nvSpPr>
        <p:spPr>
          <a:xfrm>
            <a:off x="3858768" y="4590288"/>
            <a:ext cx="1417320" cy="365760"/>
          </a:xfrm>
          <a:prstGeom prst="rect">
            <a:avLst/>
          </a:prstGeom>
          <a:noFill/>
        </p:spPr>
        <p:txBody>
          <a:bodyPr wrap="square" lIns="0" tIns="0" rIns="0" bIns="0" anchor="ctr">
            <a:spAutoFit/>
          </a:bodyPr>
          <a:lstStyle/>
          <a:p>
            <a:pPr algn="r">
              <a:lnSpc>
                <a:spcPct val="100000"/>
              </a:lnSpc>
            </a:pPr>
            <a:endParaRPr/>
          </a:p>
        </p:txBody>
      </p:sp>
      <p:sp>
        <p:nvSpPr>
          <p:cNvPr id="25" name="Rounded Rectangle 24"/>
          <p:cNvSpPr/>
          <p:nvPr/>
        </p:nvSpPr>
        <p:spPr>
          <a:xfrm>
            <a:off x="6419088" y="2743200"/>
            <a:ext cx="5029200" cy="2331720"/>
          </a:xfrm>
          <a:prstGeom prst="roundRect">
            <a:avLst>
              <a:gd name="adj" fmla="val 5000"/>
            </a:avLst>
          </a:prstGeom>
          <a:solidFill>
            <a:srgbClr val="39473F"/>
          </a:solidFill>
          <a:ln w="1651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693408" y="2880360"/>
            <a:ext cx="3291840" cy="411480"/>
          </a:xfrm>
          <a:prstGeom prst="rect">
            <a:avLst/>
          </a:prstGeom>
          <a:noFill/>
        </p:spPr>
        <p:txBody>
          <a:bodyPr wrap="square" lIns="0" tIns="0" rIns="0" bIns="0" anchor="t">
            <a:spAutoFit/>
          </a:bodyPr>
          <a:lstStyle/>
          <a:p>
            <a:pPr algn="l">
              <a:lnSpc>
                <a:spcPct val="100000"/>
              </a:lnSpc>
            </a:pPr>
            <a:r>
              <a:rPr sz="1600" b="1" i="0">
                <a:solidFill>
                  <a:srgbClr val="FFFFFF"/>
                </a:solidFill>
                <a:latin typeface="Arial"/>
              </a:rPr>
              <a:t>Declared</a:t>
            </a:r>
          </a:p>
        </p:txBody>
      </p:sp>
      <p:sp>
        <p:nvSpPr>
          <p:cNvPr id="27" name="TextBox 26"/>
          <p:cNvSpPr txBox="1"/>
          <p:nvPr/>
        </p:nvSpPr>
        <p:spPr>
          <a:xfrm>
            <a:off x="6693408" y="3273552"/>
            <a:ext cx="4389120" cy="365760"/>
          </a:xfrm>
          <a:prstGeom prst="rect">
            <a:avLst/>
          </a:prstGeom>
          <a:noFill/>
        </p:spPr>
        <p:txBody>
          <a:bodyPr wrap="square" lIns="0" tIns="0" rIns="0" bIns="0" anchor="t">
            <a:spAutoFit/>
          </a:bodyPr>
          <a:lstStyle/>
          <a:p>
            <a:pPr algn="l">
              <a:lnSpc>
                <a:spcPct val="100000"/>
              </a:lnSpc>
            </a:pPr>
            <a:r>
              <a:rPr sz="1300" b="1" i="0">
                <a:solidFill>
                  <a:srgbClr val="5FD4C6"/>
                </a:solidFill>
                <a:latin typeface="Consolas"/>
              </a:rPr>
              <a:t>Type = Categorical</a:t>
            </a:r>
          </a:p>
        </p:txBody>
      </p:sp>
      <p:sp>
        <p:nvSpPr>
          <p:cNvPr id="28" name="TextBox 27"/>
          <p:cNvSpPr txBox="1"/>
          <p:nvPr/>
        </p:nvSpPr>
        <p:spPr>
          <a:xfrm>
            <a:off x="6693408" y="376732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Reference</a:t>
            </a:r>
          </a:p>
        </p:txBody>
      </p:sp>
      <p:sp>
        <p:nvSpPr>
          <p:cNvPr id="29" name="TextBox 28"/>
          <p:cNvSpPr txBox="1"/>
          <p:nvPr/>
        </p:nvSpPr>
        <p:spPr>
          <a:xfrm>
            <a:off x="9710928" y="3767328"/>
            <a:ext cx="1417320" cy="365760"/>
          </a:xfrm>
          <a:prstGeom prst="rect">
            <a:avLst/>
          </a:prstGeom>
          <a:noFill/>
        </p:spPr>
        <p:txBody>
          <a:bodyPr wrap="square" lIns="0" tIns="0" rIns="0" bIns="0" anchor="ctr">
            <a:spAutoFit/>
          </a:bodyPr>
          <a:lstStyle/>
          <a:p>
            <a:pPr algn="r">
              <a:lnSpc>
                <a:spcPct val="100000"/>
              </a:lnSpc>
            </a:pPr>
            <a:r>
              <a:rPr sz="1300" b="1" i="0">
                <a:solidFill>
                  <a:srgbClr val="9A9A9A"/>
                </a:solidFill>
                <a:latin typeface="Consolas"/>
              </a:rPr>
              <a:t>blank = first in sort order</a:t>
            </a:r>
          </a:p>
        </p:txBody>
      </p:sp>
      <p:sp>
        <p:nvSpPr>
          <p:cNvPr id="30" name="TextBox 29"/>
          <p:cNvSpPr txBox="1"/>
          <p:nvPr/>
        </p:nvSpPr>
        <p:spPr>
          <a:xfrm>
            <a:off x="6693408" y="417880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Levels</a:t>
            </a:r>
          </a:p>
        </p:txBody>
      </p:sp>
      <p:sp>
        <p:nvSpPr>
          <p:cNvPr id="31" name="TextBox 30"/>
          <p:cNvSpPr txBox="1"/>
          <p:nvPr/>
        </p:nvSpPr>
        <p:spPr>
          <a:xfrm>
            <a:off x="9710928" y="4178808"/>
            <a:ext cx="1417320" cy="365760"/>
          </a:xfrm>
          <a:prstGeom prst="rect">
            <a:avLst/>
          </a:prstGeom>
          <a:noFill/>
        </p:spPr>
        <p:txBody>
          <a:bodyPr wrap="square" lIns="0" tIns="0" rIns="0" bIns="0" anchor="ctr">
            <a:spAutoFit/>
          </a:bodyPr>
          <a:lstStyle/>
          <a:p>
            <a:pPr algn="r">
              <a:lnSpc>
                <a:spcPct val="100000"/>
              </a:lnSpc>
            </a:pPr>
            <a:r>
              <a:rPr sz="1300" b="1" i="0">
                <a:solidFill>
                  <a:srgbClr val="FFFFFF"/>
                </a:solidFill>
                <a:latin typeface="Consolas"/>
              </a:rPr>
              <a:t>live count, mask-aware</a:t>
            </a:r>
          </a:p>
        </p:txBody>
      </p:sp>
      <p:sp>
        <p:nvSpPr>
          <p:cNvPr id="32" name="TextBox 31"/>
          <p:cNvSpPr txBox="1"/>
          <p:nvPr/>
        </p:nvSpPr>
        <p:spPr>
          <a:xfrm>
            <a:off x="6693408" y="459028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Prediction</a:t>
            </a:r>
          </a:p>
        </p:txBody>
      </p:sp>
      <p:sp>
        <p:nvSpPr>
          <p:cNvPr id="33" name="TextBox 32"/>
          <p:cNvSpPr txBox="1"/>
          <p:nvPr/>
        </p:nvSpPr>
        <p:spPr>
          <a:xfrm>
            <a:off x="9710928" y="4590288"/>
            <a:ext cx="1417320" cy="365760"/>
          </a:xfrm>
          <a:prstGeom prst="rect">
            <a:avLst/>
          </a:prstGeom>
          <a:noFill/>
        </p:spPr>
        <p:txBody>
          <a:bodyPr wrap="square" lIns="0" tIns="0" rIns="0" bIns="0" anchor="ctr">
            <a:spAutoFit/>
          </a:bodyPr>
          <a:lstStyle/>
          <a:p>
            <a:pPr algn="r">
              <a:lnSpc>
                <a:spcPct val="100000"/>
              </a:lnSpc>
            </a:pPr>
            <a:r>
              <a:rPr sz="1300" b="1" i="0">
                <a:solidFill>
                  <a:srgbClr val="FFFFFF"/>
                </a:solidFill>
                <a:latin typeface="Consolas"/>
              </a:rPr>
              <a:t>same encoder, same levels</a:t>
            </a:r>
          </a:p>
        </p:txBody>
      </p:sp>
      <p:sp>
        <p:nvSpPr>
          <p:cNvPr id="34" name="Oval 33"/>
          <p:cNvSpPr/>
          <p:nvPr/>
        </p:nvSpPr>
        <p:spPr>
          <a:xfrm>
            <a:off x="5733288" y="3794760"/>
            <a:ext cx="548640" cy="548640"/>
          </a:xfrm>
          <a:prstGeom prst="ellipse">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5733288" y="3749039"/>
            <a:ext cx="548640" cy="548640"/>
          </a:xfrm>
          <a:prstGeom prst="rect">
            <a:avLst/>
          </a:prstGeom>
          <a:noFill/>
        </p:spPr>
        <p:txBody>
          <a:bodyPr wrap="square" lIns="0" tIns="0" rIns="0" bIns="0" anchor="ctr">
            <a:spAutoFit/>
          </a:bodyPr>
          <a:lstStyle/>
          <a:p>
            <a:pPr algn="ctr">
              <a:lnSpc>
                <a:spcPct val="100000"/>
              </a:lnSpc>
            </a:pPr>
            <a:r>
              <a:rPr sz="2400" b="1" i="0">
                <a:solidFill>
                  <a:srgbClr val="FFFFFF"/>
                </a:solidFill>
                <a:latin typeface="Arial"/>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Template Constructs Regression Dataset</a:t>
            </a:r>
            <a:endParaRPr sz="2900" dirty="0">
              <a:solidFill>
                <a:srgbClr val="FFFFFF"/>
              </a:solidFill>
            </a:endParaRPr>
          </a:p>
        </p:txBody>
      </p:sp>
      <p:sp>
        <p:nvSpPr>
          <p:cNvPr id="48" name="TextBox 2"/>
          <p:cNvSpPr txBox="1"/>
          <p:nvPr/>
        </p:nvSpPr>
        <p:spPr>
          <a:xfrm>
            <a:off x="566928" y="1389888"/>
            <a:ext cx="11055096" cy="365760"/>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Set one dropdown to Categorical, and this is the matrix the sheet hands the regression engine.</a:t>
            </a:r>
          </a:p>
        </p:txBody>
      </p:sp>
      <p:grpSp>
        <p:nvGrpSpPr>
          <p:cNvPr id="51" name="Group 50">
            <a:extLst>
              <a:ext uri="{FF2B5EF4-FFF2-40B4-BE49-F238E27FC236}">
                <a16:creationId xmlns:a16="http://schemas.microsoft.com/office/drawing/2014/main" id="{9631E9A3-2098-4B6D-C1EA-77AC7A6F422B}"/>
              </a:ext>
            </a:extLst>
          </p:cNvPr>
          <p:cNvGrpSpPr/>
          <p:nvPr/>
        </p:nvGrpSpPr>
        <p:grpSpPr>
          <a:xfrm>
            <a:off x="314392" y="2618285"/>
            <a:ext cx="3143788" cy="1858219"/>
            <a:chOff x="314392" y="2703799"/>
            <a:chExt cx="3143788" cy="1858219"/>
          </a:xfrm>
        </p:grpSpPr>
        <p:sp>
          <p:nvSpPr>
            <p:cNvPr id="3" name="TextBox 3"/>
            <p:cNvSpPr txBox="1"/>
            <p:nvPr/>
          </p:nvSpPr>
          <p:spPr>
            <a:xfrm>
              <a:off x="440660" y="2703799"/>
              <a:ext cx="3017520" cy="274320"/>
            </a:xfrm>
            <a:prstGeom prst="rect">
              <a:avLst/>
            </a:prstGeom>
            <a:noFill/>
          </p:spPr>
          <p:txBody>
            <a:bodyPr wrap="square" lIns="0" tIns="0" rIns="0" bIns="0" anchor="t">
              <a:spAutoFit/>
            </a:bodyPr>
            <a:lstStyle/>
            <a:p>
              <a:pPr algn="l">
                <a:lnSpc>
                  <a:spcPct val="100000"/>
                </a:lnSpc>
              </a:pPr>
              <a:r>
                <a:rPr sz="1050" b="1" i="0" dirty="0">
                  <a:solidFill>
                    <a:srgbClr val="C9CDD2"/>
                  </a:solidFill>
                  <a:latin typeface="Arial"/>
                </a:rPr>
                <a:t>YOU DECLARE</a:t>
              </a:r>
            </a:p>
          </p:txBody>
        </p:sp>
        <p:sp>
          <p:nvSpPr>
            <p:cNvPr id="4" name="Shape 4"/>
            <p:cNvSpPr/>
            <p:nvPr/>
          </p:nvSpPr>
          <p:spPr>
            <a:xfrm>
              <a:off x="314392" y="2938718"/>
              <a:ext cx="3017520" cy="1243584"/>
            </a:xfrm>
            <a:prstGeom prst="roundRect">
              <a:avLst>
                <a:gd name="adj" fmla="val 8000"/>
              </a:avLst>
            </a:prstGeom>
            <a:solidFill>
              <a:srgbClr val="6E6E6E"/>
            </a:solidFill>
            <a:ln w="12700">
              <a:solidFill>
                <a:srgbClr val="4545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5"/>
            <p:cNvSpPr txBox="1"/>
            <p:nvPr/>
          </p:nvSpPr>
          <p:spPr>
            <a:xfrm>
              <a:off x="533848" y="3103310"/>
              <a:ext cx="2651760" cy="274320"/>
            </a:xfrm>
            <a:prstGeom prst="rect">
              <a:avLst/>
            </a:prstGeom>
            <a:noFill/>
          </p:spPr>
          <p:txBody>
            <a:bodyPr wrap="square" lIns="0" tIns="0" rIns="0" bIns="0" anchor="ctr">
              <a:spAutoFit/>
            </a:bodyPr>
            <a:lstStyle/>
            <a:p>
              <a:pPr algn="l">
                <a:lnSpc>
                  <a:spcPct val="100000"/>
                </a:lnSpc>
              </a:pPr>
              <a:r>
                <a:rPr sz="1000" b="1" i="0">
                  <a:solidFill>
                    <a:srgbClr val="FFFFFF"/>
                  </a:solidFill>
                  <a:latin typeface="Consolas"/>
                </a:rPr>
                <a:t>Building_Construction_Type</a:t>
              </a:r>
            </a:p>
          </p:txBody>
        </p:sp>
        <p:sp>
          <p:nvSpPr>
            <p:cNvPr id="6" name="TextBox 6"/>
            <p:cNvSpPr txBox="1"/>
            <p:nvPr/>
          </p:nvSpPr>
          <p:spPr>
            <a:xfrm>
              <a:off x="533848" y="3432494"/>
              <a:ext cx="2651760" cy="256032"/>
            </a:xfrm>
            <a:prstGeom prst="rect">
              <a:avLst/>
            </a:prstGeom>
            <a:noFill/>
          </p:spPr>
          <p:txBody>
            <a:bodyPr wrap="square" lIns="0" tIns="0" rIns="0" bIns="0" anchor="ctr">
              <a:spAutoFit/>
            </a:bodyPr>
            <a:lstStyle/>
            <a:p>
              <a:pPr algn="l">
                <a:lnSpc>
                  <a:spcPct val="100000"/>
                </a:lnSpc>
              </a:pPr>
              <a:r>
                <a:rPr sz="950" b="0" i="0">
                  <a:solidFill>
                    <a:srgbClr val="C9CDD2"/>
                  </a:solidFill>
                  <a:latin typeface="Arial"/>
                </a:rPr>
                <a:t>Role</a:t>
              </a:r>
              <a:r>
                <a:rPr sz="950" b="1" i="0">
                  <a:solidFill>
                    <a:srgbClr val="DCDCDC"/>
                  </a:solidFill>
                  <a:latin typeface="Arial"/>
                </a:rPr>
                <a:t>   Predictor</a:t>
              </a:r>
            </a:p>
          </p:txBody>
        </p:sp>
        <p:sp>
          <p:nvSpPr>
            <p:cNvPr id="7" name="TextBox 7"/>
            <p:cNvSpPr txBox="1"/>
            <p:nvPr/>
          </p:nvSpPr>
          <p:spPr>
            <a:xfrm>
              <a:off x="533848" y="3725102"/>
              <a:ext cx="2651760" cy="256032"/>
            </a:xfrm>
            <a:prstGeom prst="rect">
              <a:avLst/>
            </a:prstGeom>
            <a:noFill/>
          </p:spPr>
          <p:txBody>
            <a:bodyPr wrap="square" lIns="0" tIns="0" rIns="0" bIns="0" anchor="ctr">
              <a:spAutoFit/>
            </a:bodyPr>
            <a:lstStyle/>
            <a:p>
              <a:pPr algn="l">
                <a:lnSpc>
                  <a:spcPct val="100000"/>
                </a:lnSpc>
              </a:pPr>
              <a:r>
                <a:rPr sz="950" b="0" i="0">
                  <a:solidFill>
                    <a:srgbClr val="C9CDD2"/>
                  </a:solidFill>
                  <a:latin typeface="Arial"/>
                </a:rPr>
                <a:t>Type</a:t>
              </a:r>
              <a:r>
                <a:rPr sz="950" b="1" i="0">
                  <a:solidFill>
                    <a:srgbClr val="5FD4C6"/>
                  </a:solidFill>
                  <a:latin typeface="Arial"/>
                </a:rPr>
                <a:t>   Categorical</a:t>
              </a:r>
            </a:p>
          </p:txBody>
        </p:sp>
        <p:sp>
          <p:nvSpPr>
            <p:cNvPr id="8" name="TextBox 8"/>
            <p:cNvSpPr txBox="1"/>
            <p:nvPr/>
          </p:nvSpPr>
          <p:spPr>
            <a:xfrm>
              <a:off x="1147091" y="4013378"/>
              <a:ext cx="457200" cy="548640"/>
            </a:xfrm>
            <a:prstGeom prst="rect">
              <a:avLst/>
            </a:prstGeom>
            <a:noFill/>
          </p:spPr>
          <p:txBody>
            <a:bodyPr wrap="square" lIns="0" tIns="0" rIns="0" bIns="0" anchor="ctr">
              <a:spAutoFit/>
            </a:bodyPr>
            <a:lstStyle/>
            <a:p>
              <a:pPr algn="ctr">
                <a:lnSpc>
                  <a:spcPct val="100000"/>
                </a:lnSpc>
              </a:pPr>
              <a:r>
                <a:rPr sz="2000" b="1" i="0" dirty="0">
                  <a:solidFill>
                    <a:srgbClr val="5FD4C6"/>
                  </a:solidFill>
                  <a:latin typeface="Arial"/>
                </a:rPr>
                <a:t>→</a:t>
              </a:r>
            </a:p>
          </p:txBody>
        </p:sp>
      </p:grpSp>
      <p:sp>
        <p:nvSpPr>
          <p:cNvPr id="46" name="Shape 46"/>
          <p:cNvSpPr/>
          <p:nvPr/>
        </p:nvSpPr>
        <p:spPr>
          <a:xfrm>
            <a:off x="566928" y="5431536"/>
            <a:ext cx="11055096" cy="475488"/>
          </a:xfrm>
          <a:prstGeom prst="roundRect">
            <a:avLst>
              <a:gd name="adj" fmla="val 14000"/>
            </a:avLst>
          </a:prstGeom>
          <a:solidFill>
            <a:srgbClr val="42378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7"/>
          <p:cNvSpPr txBox="1"/>
          <p:nvPr/>
        </p:nvSpPr>
        <p:spPr>
          <a:xfrm>
            <a:off x="841248" y="5484614"/>
            <a:ext cx="10506456" cy="369332"/>
          </a:xfrm>
          <a:prstGeom prst="rect">
            <a:avLst/>
          </a:prstGeom>
          <a:noFill/>
        </p:spPr>
        <p:txBody>
          <a:bodyPr wrap="square" lIns="0" tIns="0" rIns="0" bIns="0" anchor="ctr">
            <a:spAutoFit/>
          </a:bodyPr>
          <a:lstStyle/>
          <a:p>
            <a:pPr algn="l">
              <a:lnSpc>
                <a:spcPct val="100000"/>
              </a:lnSpc>
            </a:pPr>
            <a:r>
              <a:rPr sz="1200" b="0" i="0" dirty="0">
                <a:solidFill>
                  <a:srgbClr val="FFFFFF"/>
                </a:solidFill>
                <a:latin typeface="Arial"/>
              </a:rPr>
              <a:t>The Analysis </a:t>
            </a:r>
            <a:r>
              <a:rPr sz="1200" b="0" i="0" dirty="0" err="1">
                <a:solidFill>
                  <a:srgbClr val="FFFFFF"/>
                </a:solidFill>
                <a:latin typeface="Arial"/>
              </a:rPr>
              <a:t>ToolPak</a:t>
            </a:r>
            <a:r>
              <a:rPr sz="1200" b="0" i="0" dirty="0">
                <a:solidFill>
                  <a:srgbClr val="FFFFFF"/>
                </a:solidFill>
                <a:latin typeface="Arial"/>
              </a:rPr>
              <a:t> takes a contiguous block of numbers. </a:t>
            </a:r>
            <a:r>
              <a:rPr sz="1200" b="1" i="0" dirty="0">
                <a:solidFill>
                  <a:srgbClr val="7DD3C8"/>
                </a:solidFill>
                <a:latin typeface="Arial"/>
              </a:rPr>
              <a:t>Building this grid by hand is the work it leaves to you.</a:t>
            </a:r>
            <a:endParaRPr lang="en-US" sz="1200" b="1" i="0" dirty="0">
              <a:solidFill>
                <a:srgbClr val="7DD3C8"/>
              </a:solidFill>
              <a:latin typeface="Arial"/>
            </a:endParaRPr>
          </a:p>
          <a:p>
            <a:pPr algn="l">
              <a:lnSpc>
                <a:spcPct val="100000"/>
              </a:lnSpc>
            </a:pPr>
            <a:r>
              <a:rPr lang="en-US" sz="1200" dirty="0">
                <a:solidFill>
                  <a:schemeClr val="bg1"/>
                </a:solidFill>
                <a:latin typeface="Arial"/>
              </a:rPr>
              <a:t>This is more consistent with </a:t>
            </a:r>
            <a:r>
              <a:rPr lang="en-US" sz="1200" dirty="0" err="1">
                <a:solidFill>
                  <a:schemeClr val="bg1"/>
                </a:solidFill>
                <a:latin typeface="Arial"/>
              </a:rPr>
              <a:t>minitab</a:t>
            </a:r>
            <a:r>
              <a:rPr lang="en-US" sz="1200" dirty="0">
                <a:solidFill>
                  <a:schemeClr val="bg1"/>
                </a:solidFill>
                <a:latin typeface="Arial"/>
              </a:rPr>
              <a:t> or </a:t>
            </a:r>
            <a:r>
              <a:rPr lang="en-US" sz="1200" dirty="0" err="1">
                <a:solidFill>
                  <a:schemeClr val="bg1"/>
                </a:solidFill>
                <a:latin typeface="Arial"/>
              </a:rPr>
              <a:t>statsmodels</a:t>
            </a:r>
            <a:r>
              <a:rPr lang="en-US" sz="1200" dirty="0">
                <a:solidFill>
                  <a:schemeClr val="bg1"/>
                </a:solidFill>
                <a:latin typeface="Arial"/>
              </a:rPr>
              <a:t> methodology.</a:t>
            </a:r>
            <a:endParaRPr sz="1200" i="0" dirty="0">
              <a:solidFill>
                <a:schemeClr val="bg1"/>
              </a:solidFill>
              <a:latin typeface="Arial"/>
            </a:endParaRPr>
          </a:p>
        </p:txBody>
      </p:sp>
      <p:pic>
        <p:nvPicPr>
          <p:cNvPr id="50" name="Picture 49">
            <a:extLst>
              <a:ext uri="{FF2B5EF4-FFF2-40B4-BE49-F238E27FC236}">
                <a16:creationId xmlns:a16="http://schemas.microsoft.com/office/drawing/2014/main" id="{111A88F6-886E-70BF-C7A4-10D328E7044D}"/>
              </a:ext>
            </a:extLst>
          </p:cNvPr>
          <p:cNvPicPr>
            <a:picLocks noChangeAspect="1"/>
          </p:cNvPicPr>
          <p:nvPr/>
        </p:nvPicPr>
        <p:blipFill>
          <a:blip r:embed="rId3"/>
          <a:stretch>
            <a:fillRect/>
          </a:stretch>
        </p:blipFill>
        <p:spPr>
          <a:xfrm>
            <a:off x="3331912" y="2144031"/>
            <a:ext cx="8290112" cy="280672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00" b="1" dirty="0">
                <a:solidFill>
                  <a:srgbClr val="FFFFFF"/>
                </a:solidFill>
              </a:rPr>
              <a:t>What the declaration replaces</a:t>
            </a:r>
            <a:endParaRPr sz="2900" b="1" dirty="0">
              <a:solidFill>
                <a:srgbClr val="FFFFFF"/>
              </a:solidFill>
            </a:endParaRP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The manual steps that used to sit between your data table and your model.</a:t>
            </a:r>
          </a:p>
        </p:txBody>
      </p:sp>
      <p:graphicFrame>
        <p:nvGraphicFramePr>
          <p:cNvPr id="4" name="Table 3"/>
          <p:cNvGraphicFramePr>
            <a:graphicFrameLocks noGrp="1"/>
          </p:cNvGraphicFramePr>
          <p:nvPr/>
        </p:nvGraphicFramePr>
        <p:xfrm>
          <a:off x="566928" y="2103120"/>
          <a:ext cx="11057835" cy="2743200"/>
        </p:xfrm>
        <a:graphic>
          <a:graphicData uri="http://schemas.openxmlformats.org/drawingml/2006/table">
            <a:tbl>
              <a:tblPr firstRow="1" bandRow="1">
                <a:tableStyleId>{5C22544A-7EE6-4342-B048-85BDC9FD1C3A}</a:tableStyleId>
              </a:tblPr>
              <a:tblGrid>
                <a:gridCol w="3474720">
                  <a:extLst>
                    <a:ext uri="{9D8B030D-6E8A-4147-A177-3AD203B41FA5}">
                      <a16:colId xmlns:a16="http://schemas.microsoft.com/office/drawing/2014/main" val="20000"/>
                    </a:ext>
                  </a:extLst>
                </a:gridCol>
                <a:gridCol w="1516623">
                  <a:extLst>
                    <a:ext uri="{9D8B030D-6E8A-4147-A177-3AD203B41FA5}">
                      <a16:colId xmlns:a16="http://schemas.microsoft.com/office/drawing/2014/main" val="20001"/>
                    </a:ext>
                  </a:extLst>
                </a:gridCol>
                <a:gridCol w="1516623">
                  <a:extLst>
                    <a:ext uri="{9D8B030D-6E8A-4147-A177-3AD203B41FA5}">
                      <a16:colId xmlns:a16="http://schemas.microsoft.com/office/drawing/2014/main" val="20002"/>
                    </a:ext>
                  </a:extLst>
                </a:gridCol>
                <a:gridCol w="1516623">
                  <a:extLst>
                    <a:ext uri="{9D8B030D-6E8A-4147-A177-3AD203B41FA5}">
                      <a16:colId xmlns:a16="http://schemas.microsoft.com/office/drawing/2014/main" val="20003"/>
                    </a:ext>
                  </a:extLst>
                </a:gridCol>
                <a:gridCol w="1516623">
                  <a:extLst>
                    <a:ext uri="{9D8B030D-6E8A-4147-A177-3AD203B41FA5}">
                      <a16:colId xmlns:a16="http://schemas.microsoft.com/office/drawing/2014/main" val="20004"/>
                    </a:ext>
                  </a:extLst>
                </a:gridCol>
                <a:gridCol w="1516623">
                  <a:extLst>
                    <a:ext uri="{9D8B030D-6E8A-4147-A177-3AD203B41FA5}">
                      <a16:colId xmlns:a16="http://schemas.microsoft.com/office/drawing/2014/main" val="20005"/>
                    </a:ext>
                  </a:extLst>
                </a:gridCol>
              </a:tblGrid>
              <a:tr h="685800">
                <a:tc>
                  <a:txBody>
                    <a:bodyPr/>
                    <a:lstStyle/>
                    <a:p>
                      <a:pPr algn="l"/>
                      <a:endParaRPr/>
                    </a:p>
                  </a:txBody>
                  <a:tcPr anchor="ctr">
                    <a:solidFill>
                      <a:srgbClr val="423781"/>
                    </a:solidFill>
                  </a:tcPr>
                </a:tc>
                <a:tc>
                  <a:txBody>
                    <a:bodyPr/>
                    <a:lstStyle/>
                    <a:p>
                      <a:pPr algn="ctr"/>
                      <a:r>
                        <a:rPr sz="1200" b="1">
                          <a:solidFill>
                            <a:srgbClr val="FFFFFF"/>
                          </a:solidFill>
                          <a:latin typeface="Arial"/>
                        </a:rPr>
                        <a:t>Categorical
drivers</a:t>
                      </a:r>
                    </a:p>
                  </a:txBody>
                  <a:tcPr anchor="ctr">
                    <a:solidFill>
                      <a:srgbClr val="423781"/>
                    </a:solidFill>
                  </a:tcPr>
                </a:tc>
                <a:tc>
                  <a:txBody>
                    <a:bodyPr/>
                    <a:lstStyle/>
                    <a:p>
                      <a:pPr algn="ctr"/>
                      <a:r>
                        <a:rPr sz="1200" b="1">
                          <a:solidFill>
                            <a:srgbClr val="FFFFFF"/>
                          </a:solidFill>
                          <a:latin typeface="Arial"/>
                        </a:rPr>
                        <a:t>Panel / FE</a:t>
                      </a:r>
                    </a:p>
                  </a:txBody>
                  <a:tcPr anchor="ctr">
                    <a:solidFill>
                      <a:srgbClr val="423781"/>
                    </a:solidFill>
                  </a:tcPr>
                </a:tc>
                <a:tc>
                  <a:txBody>
                    <a:bodyPr/>
                    <a:lstStyle/>
                    <a:p>
                      <a:pPr algn="ctr"/>
                      <a:r>
                        <a:rPr sz="1200" b="1">
                          <a:solidFill>
                            <a:srgbClr val="FFFFFF"/>
                          </a:solidFill>
                          <a:latin typeface="Arial"/>
                        </a:rPr>
                        <a:t>Reference
control</a:t>
                      </a:r>
                    </a:p>
                  </a:txBody>
                  <a:tcPr anchor="ctr">
                    <a:solidFill>
                      <a:srgbClr val="423781"/>
                    </a:solidFill>
                  </a:tcPr>
                </a:tc>
                <a:tc>
                  <a:txBody>
                    <a:bodyPr/>
                    <a:lstStyle/>
                    <a:p>
                      <a:pPr algn="ctr"/>
                      <a:r>
                        <a:rPr sz="1200" b="1">
                          <a:solidFill>
                            <a:srgbClr val="FFFFFF"/>
                          </a:solidFill>
                          <a:latin typeface="Arial"/>
                        </a:rPr>
                        <a:t>Prediction
encoding</a:t>
                      </a:r>
                    </a:p>
                  </a:txBody>
                  <a:tcPr anchor="ctr">
                    <a:solidFill>
                      <a:srgbClr val="423781"/>
                    </a:solidFill>
                  </a:tcPr>
                </a:tc>
                <a:tc>
                  <a:txBody>
                    <a:bodyPr/>
                    <a:lstStyle/>
                    <a:p>
                      <a:pPr algn="ctr"/>
                      <a:r>
                        <a:rPr sz="1200" b="1" dirty="0">
                          <a:solidFill>
                            <a:srgbClr val="FFFFFF"/>
                          </a:solidFill>
                          <a:latin typeface="Arial"/>
                        </a:rPr>
                        <a:t>Auditable</a:t>
                      </a:r>
                    </a:p>
                  </a:txBody>
                  <a:tcPr anchor="ctr">
                    <a:solidFill>
                      <a:srgbClr val="423781"/>
                    </a:solidFill>
                  </a:tcPr>
                </a:tc>
                <a:extLst>
                  <a:ext uri="{0D108BD9-81ED-4DB2-BD59-A6C34878D82A}">
                    <a16:rowId xmlns:a16="http://schemas.microsoft.com/office/drawing/2014/main" val="10000"/>
                  </a:ext>
                </a:extLst>
              </a:tr>
              <a:tr h="685800">
                <a:tc>
                  <a:txBody>
                    <a:bodyPr/>
                    <a:lstStyle/>
                    <a:p>
                      <a:r>
                        <a:rPr sz="1400" b="0">
                          <a:solidFill>
                            <a:srgbClr val="DCDCDC"/>
                          </a:solidFill>
                          <a:latin typeface="Arial"/>
                        </a:rPr>
                        <a:t>Analysis ToolPak</a:t>
                      </a:r>
                    </a:p>
                  </a:txBody>
                  <a:tcPr anchor="ctr">
                    <a:solidFill>
                      <a:srgbClr val="454545"/>
                    </a:solidFill>
                  </a:tcPr>
                </a:tc>
                <a:tc>
                  <a:txBody>
                    <a:bodyPr/>
                    <a:lstStyle/>
                    <a:p>
                      <a:pPr algn="ctr"/>
                      <a:r>
                        <a:rPr sz="2000">
                          <a:solidFill>
                            <a:srgbClr val="5FD4C6"/>
                          </a:solidFill>
                          <a:latin typeface="Arial"/>
                        </a:rPr>
                        <a:t>—</a:t>
                      </a:r>
                    </a:p>
                  </a:txBody>
                  <a:tcPr anchor="ctr">
                    <a:solidFill>
                      <a:srgbClr val="454545"/>
                    </a:solidFill>
                  </a:tcPr>
                </a:tc>
                <a:tc>
                  <a:txBody>
                    <a:bodyPr/>
                    <a:lstStyle/>
                    <a:p>
                      <a:pPr algn="ctr"/>
                      <a:r>
                        <a:rPr sz="2000">
                          <a:solidFill>
                            <a:srgbClr val="9A9A9A"/>
                          </a:solidFill>
                          <a:latin typeface="Arial"/>
                        </a:rPr>
                        <a:t>—</a:t>
                      </a:r>
                    </a:p>
                  </a:txBody>
                  <a:tcPr anchor="ctr">
                    <a:solidFill>
                      <a:srgbClr val="454545"/>
                    </a:solidFill>
                  </a:tcPr>
                </a:tc>
                <a:tc>
                  <a:txBody>
                    <a:bodyPr/>
                    <a:lstStyle/>
                    <a:p>
                      <a:pPr algn="ctr"/>
                      <a:r>
                        <a:rPr sz="2000">
                          <a:solidFill>
                            <a:srgbClr val="9A9A9A"/>
                          </a:solidFill>
                          <a:latin typeface="Arial"/>
                        </a:rPr>
                        <a:t>—</a:t>
                      </a:r>
                    </a:p>
                  </a:txBody>
                  <a:tcPr anchor="ctr">
                    <a:solidFill>
                      <a:srgbClr val="454545"/>
                    </a:solidFill>
                  </a:tcPr>
                </a:tc>
                <a:tc>
                  <a:txBody>
                    <a:bodyPr/>
                    <a:lstStyle/>
                    <a:p>
                      <a:pPr algn="ctr"/>
                      <a:r>
                        <a:rPr sz="2000" dirty="0">
                          <a:solidFill>
                            <a:srgbClr val="5B86B0"/>
                          </a:solidFill>
                          <a:latin typeface="Arial"/>
                        </a:rPr>
                        <a:t>—</a:t>
                      </a:r>
                    </a:p>
                  </a:txBody>
                  <a:tcPr anchor="ctr">
                    <a:solidFill>
                      <a:srgbClr val="454545"/>
                    </a:solidFill>
                  </a:tcPr>
                </a:tc>
                <a:tc>
                  <a:txBody>
                    <a:bodyPr/>
                    <a:lstStyle/>
                    <a:p>
                      <a:pPr algn="ctr"/>
                      <a:r>
                        <a:rPr sz="2000" dirty="0">
                          <a:solidFill>
                            <a:srgbClr val="5B86B0"/>
                          </a:solidFill>
                          <a:latin typeface="Arial"/>
                        </a:rPr>
                        <a:t>◐</a:t>
                      </a:r>
                    </a:p>
                  </a:txBody>
                  <a:tcPr anchor="ctr">
                    <a:solidFill>
                      <a:srgbClr val="454545"/>
                    </a:solidFill>
                  </a:tcPr>
                </a:tc>
                <a:extLst>
                  <a:ext uri="{0D108BD9-81ED-4DB2-BD59-A6C34878D82A}">
                    <a16:rowId xmlns:a16="http://schemas.microsoft.com/office/drawing/2014/main" val="10001"/>
                  </a:ext>
                </a:extLst>
              </a:tr>
              <a:tr h="685800">
                <a:tc>
                  <a:txBody>
                    <a:bodyPr/>
                    <a:lstStyle/>
                    <a:p>
                      <a:r>
                        <a:rPr sz="1400" b="0" dirty="0">
                          <a:solidFill>
                            <a:srgbClr val="DCDCDC"/>
                          </a:solidFill>
                          <a:latin typeface="Arial"/>
                        </a:rPr>
                        <a:t>Hand-built indicator columns</a:t>
                      </a:r>
                    </a:p>
                  </a:txBody>
                  <a:tcPr anchor="ctr">
                    <a:solidFill>
                      <a:srgbClr val="454545"/>
                    </a:solidFill>
                  </a:tcPr>
                </a:tc>
                <a:tc>
                  <a:txBody>
                    <a:bodyPr/>
                    <a:lstStyle/>
                    <a:p>
                      <a:pPr algn="ctr"/>
                      <a:r>
                        <a:rPr sz="2000" dirty="0">
                          <a:solidFill>
                            <a:srgbClr val="5B86B0"/>
                          </a:solidFill>
                          <a:latin typeface="Arial"/>
                        </a:rPr>
                        <a:t>◐</a:t>
                      </a:r>
                    </a:p>
                  </a:txBody>
                  <a:tcPr anchor="ctr">
                    <a:solidFill>
                      <a:srgbClr val="454545"/>
                    </a:solidFill>
                  </a:tcPr>
                </a:tc>
                <a:tc>
                  <a:txBody>
                    <a:bodyPr/>
                    <a:lstStyle/>
                    <a:p>
                      <a:pPr algn="ctr"/>
                      <a:r>
                        <a:rPr sz="2000" dirty="0">
                          <a:solidFill>
                            <a:srgbClr val="5FD4C6"/>
                          </a:solidFill>
                          <a:latin typeface="Arial"/>
                        </a:rPr>
                        <a:t>◐</a:t>
                      </a:r>
                    </a:p>
                  </a:txBody>
                  <a:tcPr anchor="ctr">
                    <a:solidFill>
                      <a:srgbClr val="454545"/>
                    </a:solidFill>
                  </a:tcPr>
                </a:tc>
                <a:tc>
                  <a:txBody>
                    <a:bodyPr/>
                    <a:lstStyle/>
                    <a:p>
                      <a:pPr algn="ctr"/>
                      <a:r>
                        <a:rPr sz="2000" dirty="0">
                          <a:solidFill>
                            <a:srgbClr val="5B86B0"/>
                          </a:solidFill>
                          <a:latin typeface="Arial"/>
                        </a:rPr>
                        <a:t>◐</a:t>
                      </a:r>
                    </a:p>
                  </a:txBody>
                  <a:tcPr anchor="ctr">
                    <a:solidFill>
                      <a:srgbClr val="454545"/>
                    </a:solidFill>
                  </a:tcPr>
                </a:tc>
                <a:tc>
                  <a:txBody>
                    <a:bodyPr/>
                    <a:lstStyle/>
                    <a:p>
                      <a:pPr algn="ctr"/>
                      <a:r>
                        <a:rPr sz="2000" dirty="0">
                          <a:solidFill>
                            <a:srgbClr val="5B86B0"/>
                          </a:solidFill>
                          <a:latin typeface="Arial"/>
                        </a:rPr>
                        <a:t>—</a:t>
                      </a:r>
                    </a:p>
                  </a:txBody>
                  <a:tcPr anchor="ctr">
                    <a:solidFill>
                      <a:srgbClr val="454545"/>
                    </a:solidFill>
                  </a:tcPr>
                </a:tc>
                <a:tc>
                  <a:txBody>
                    <a:bodyPr/>
                    <a:lstStyle/>
                    <a:p>
                      <a:pPr algn="ctr"/>
                      <a:r>
                        <a:rPr sz="2000" dirty="0">
                          <a:solidFill>
                            <a:srgbClr val="9A9A9A"/>
                          </a:solidFill>
                          <a:latin typeface="Arial"/>
                        </a:rPr>
                        <a:t>◐</a:t>
                      </a:r>
                    </a:p>
                  </a:txBody>
                  <a:tcPr anchor="ctr">
                    <a:solidFill>
                      <a:srgbClr val="454545"/>
                    </a:solidFill>
                  </a:tcPr>
                </a:tc>
                <a:extLst>
                  <a:ext uri="{0D108BD9-81ED-4DB2-BD59-A6C34878D82A}">
                    <a16:rowId xmlns:a16="http://schemas.microsoft.com/office/drawing/2014/main" val="10002"/>
                  </a:ext>
                </a:extLst>
              </a:tr>
              <a:tr h="685800">
                <a:tc>
                  <a:txBody>
                    <a:bodyPr/>
                    <a:lstStyle/>
                    <a:p>
                      <a:r>
                        <a:rPr sz="1400" b="1">
                          <a:solidFill>
                            <a:srgbClr val="FFFFFF"/>
                          </a:solidFill>
                          <a:latin typeface="Arial"/>
                        </a:rPr>
                        <a:t>Declared in the spec</a:t>
                      </a:r>
                    </a:p>
                  </a:txBody>
                  <a:tcPr anchor="ctr">
                    <a:solidFill>
                      <a:srgbClr val="454545"/>
                    </a:solidFill>
                  </a:tcPr>
                </a:tc>
                <a:tc>
                  <a:txBody>
                    <a:bodyPr/>
                    <a:lstStyle/>
                    <a:p>
                      <a:pPr algn="ctr"/>
                      <a:r>
                        <a:rPr sz="2000" dirty="0">
                          <a:solidFill>
                            <a:srgbClr val="5FD4C6"/>
                          </a:solidFill>
                          <a:latin typeface="Arial"/>
                        </a:rPr>
                        <a:t>●</a:t>
                      </a:r>
                    </a:p>
                  </a:txBody>
                  <a:tcPr anchor="ctr">
                    <a:solidFill>
                      <a:srgbClr val="454545"/>
                    </a:solidFill>
                  </a:tcPr>
                </a:tc>
                <a:tc>
                  <a:txBody>
                    <a:bodyPr/>
                    <a:lstStyle/>
                    <a:p>
                      <a:pPr algn="ctr"/>
                      <a:r>
                        <a:rPr sz="2000" dirty="0">
                          <a:solidFill>
                            <a:srgbClr val="5B86B0"/>
                          </a:solidFill>
                          <a:latin typeface="Arial"/>
                        </a:rPr>
                        <a:t>●</a:t>
                      </a:r>
                    </a:p>
                  </a:txBody>
                  <a:tcPr anchor="ctr">
                    <a:solidFill>
                      <a:srgbClr val="454545"/>
                    </a:solidFill>
                  </a:tcPr>
                </a:tc>
                <a:tc>
                  <a:txBody>
                    <a:bodyPr/>
                    <a:lstStyle/>
                    <a:p>
                      <a:pPr algn="ctr"/>
                      <a:r>
                        <a:rPr sz="2000">
                          <a:solidFill>
                            <a:srgbClr val="5FD4C6"/>
                          </a:solidFill>
                          <a:latin typeface="Arial"/>
                        </a:rPr>
                        <a:t>●</a:t>
                      </a:r>
                    </a:p>
                  </a:txBody>
                  <a:tcPr anchor="ctr">
                    <a:solidFill>
                      <a:srgbClr val="454545"/>
                    </a:solidFill>
                  </a:tcPr>
                </a:tc>
                <a:tc>
                  <a:txBody>
                    <a:bodyPr/>
                    <a:lstStyle/>
                    <a:p>
                      <a:pPr algn="ctr"/>
                      <a:r>
                        <a:rPr sz="2000">
                          <a:solidFill>
                            <a:srgbClr val="5FD4C6"/>
                          </a:solidFill>
                          <a:latin typeface="Arial"/>
                        </a:rPr>
                        <a:t>●</a:t>
                      </a:r>
                    </a:p>
                  </a:txBody>
                  <a:tcPr anchor="ctr">
                    <a:solidFill>
                      <a:srgbClr val="454545"/>
                    </a:solidFill>
                  </a:tcPr>
                </a:tc>
                <a:tc>
                  <a:txBody>
                    <a:bodyPr/>
                    <a:lstStyle/>
                    <a:p>
                      <a:pPr algn="ctr"/>
                      <a:r>
                        <a:rPr sz="2000" dirty="0">
                          <a:solidFill>
                            <a:srgbClr val="5FD4C6"/>
                          </a:solidFill>
                          <a:latin typeface="Arial"/>
                        </a:rPr>
                        <a:t>●</a:t>
                      </a:r>
                    </a:p>
                  </a:txBody>
                  <a:tcPr anchor="ctr">
                    <a:solidFill>
                      <a:srgbClr val="454545"/>
                    </a:solidFill>
                  </a:tcPr>
                </a:tc>
                <a:extLst>
                  <a:ext uri="{0D108BD9-81ED-4DB2-BD59-A6C34878D82A}">
                    <a16:rowId xmlns:a16="http://schemas.microsoft.com/office/drawing/2014/main" val="10003"/>
                  </a:ext>
                </a:extLst>
              </a:tr>
            </a:tbl>
          </a:graphicData>
        </a:graphic>
      </p:graphicFrame>
      <p:sp>
        <p:nvSpPr>
          <p:cNvPr id="5" name="TextBox 4"/>
          <p:cNvSpPr txBox="1"/>
          <p:nvPr/>
        </p:nvSpPr>
        <p:spPr>
          <a:xfrm>
            <a:off x="4041648" y="5166360"/>
            <a:ext cx="320040" cy="274320"/>
          </a:xfrm>
          <a:prstGeom prst="rect">
            <a:avLst/>
          </a:prstGeom>
          <a:noFill/>
        </p:spPr>
        <p:txBody>
          <a:bodyPr wrap="square" lIns="0" tIns="0" rIns="0" bIns="0" anchor="ctr">
            <a:spAutoFit/>
          </a:bodyPr>
          <a:lstStyle/>
          <a:p>
            <a:pPr algn="ctr">
              <a:lnSpc>
                <a:spcPct val="100000"/>
              </a:lnSpc>
            </a:pPr>
            <a:r>
              <a:rPr sz="1800" b="0" i="0">
                <a:solidFill>
                  <a:srgbClr val="5FD4C6"/>
                </a:solidFill>
                <a:latin typeface="Arial"/>
              </a:rPr>
              <a:t>●</a:t>
            </a:r>
          </a:p>
        </p:txBody>
      </p:sp>
      <p:sp>
        <p:nvSpPr>
          <p:cNvPr id="6" name="TextBox 5"/>
          <p:cNvSpPr txBox="1"/>
          <p:nvPr/>
        </p:nvSpPr>
        <p:spPr>
          <a:xfrm>
            <a:off x="4334256" y="5166360"/>
            <a:ext cx="1188720" cy="274320"/>
          </a:xfrm>
          <a:prstGeom prst="rect">
            <a:avLst/>
          </a:prstGeom>
          <a:noFill/>
        </p:spPr>
        <p:txBody>
          <a:bodyPr wrap="square" lIns="0" tIns="0" rIns="0" bIns="0" anchor="ctr">
            <a:spAutoFit/>
          </a:bodyPr>
          <a:lstStyle/>
          <a:p>
            <a:pPr algn="l">
              <a:lnSpc>
                <a:spcPct val="100000"/>
              </a:lnSpc>
            </a:pPr>
            <a:r>
              <a:rPr sz="1100" b="0" i="0">
                <a:solidFill>
                  <a:srgbClr val="C9CDD2"/>
                </a:solidFill>
                <a:latin typeface="Arial"/>
              </a:rPr>
              <a:t>strong</a:t>
            </a:r>
          </a:p>
        </p:txBody>
      </p:sp>
      <p:sp>
        <p:nvSpPr>
          <p:cNvPr id="7" name="TextBox 6"/>
          <p:cNvSpPr txBox="1"/>
          <p:nvPr/>
        </p:nvSpPr>
        <p:spPr>
          <a:xfrm>
            <a:off x="5596128" y="5166360"/>
            <a:ext cx="320040" cy="274320"/>
          </a:xfrm>
          <a:prstGeom prst="rect">
            <a:avLst/>
          </a:prstGeom>
          <a:noFill/>
        </p:spPr>
        <p:txBody>
          <a:bodyPr wrap="square" lIns="0" tIns="0" rIns="0" bIns="0" anchor="ctr">
            <a:spAutoFit/>
          </a:bodyPr>
          <a:lstStyle/>
          <a:p>
            <a:pPr algn="ctr">
              <a:lnSpc>
                <a:spcPct val="100000"/>
              </a:lnSpc>
            </a:pPr>
            <a:r>
              <a:rPr sz="1800" b="0" i="0">
                <a:solidFill>
                  <a:srgbClr val="5B86B0"/>
                </a:solidFill>
                <a:latin typeface="Arial"/>
              </a:rPr>
              <a:t>◐</a:t>
            </a:r>
          </a:p>
        </p:txBody>
      </p:sp>
      <p:sp>
        <p:nvSpPr>
          <p:cNvPr id="8" name="TextBox 7"/>
          <p:cNvSpPr txBox="1"/>
          <p:nvPr/>
        </p:nvSpPr>
        <p:spPr>
          <a:xfrm>
            <a:off x="5888736" y="5166360"/>
            <a:ext cx="1188720" cy="274320"/>
          </a:xfrm>
          <a:prstGeom prst="rect">
            <a:avLst/>
          </a:prstGeom>
          <a:noFill/>
        </p:spPr>
        <p:txBody>
          <a:bodyPr wrap="square" lIns="0" tIns="0" rIns="0" bIns="0" anchor="ctr">
            <a:spAutoFit/>
          </a:bodyPr>
          <a:lstStyle/>
          <a:p>
            <a:pPr algn="l">
              <a:lnSpc>
                <a:spcPct val="100000"/>
              </a:lnSpc>
            </a:pPr>
            <a:r>
              <a:rPr sz="1100" b="0" i="0">
                <a:solidFill>
                  <a:srgbClr val="C9CDD2"/>
                </a:solidFill>
                <a:latin typeface="Arial"/>
              </a:rPr>
              <a:t>moderate</a:t>
            </a:r>
          </a:p>
        </p:txBody>
      </p:sp>
      <p:sp>
        <p:nvSpPr>
          <p:cNvPr id="9" name="TextBox 8"/>
          <p:cNvSpPr txBox="1"/>
          <p:nvPr/>
        </p:nvSpPr>
        <p:spPr>
          <a:xfrm>
            <a:off x="7150608" y="5166360"/>
            <a:ext cx="320040" cy="274320"/>
          </a:xfrm>
          <a:prstGeom prst="rect">
            <a:avLst/>
          </a:prstGeom>
          <a:noFill/>
        </p:spPr>
        <p:txBody>
          <a:bodyPr wrap="square" lIns="0" tIns="0" rIns="0" bIns="0" anchor="ctr">
            <a:spAutoFit/>
          </a:bodyPr>
          <a:lstStyle/>
          <a:p>
            <a:pPr algn="ctr">
              <a:lnSpc>
                <a:spcPct val="100000"/>
              </a:lnSpc>
            </a:pPr>
            <a:r>
              <a:rPr sz="1800" b="0" i="0">
                <a:solidFill>
                  <a:srgbClr val="9A9A9A"/>
                </a:solidFill>
                <a:latin typeface="Arial"/>
              </a:rPr>
              <a:t>—</a:t>
            </a:r>
          </a:p>
        </p:txBody>
      </p:sp>
      <p:sp>
        <p:nvSpPr>
          <p:cNvPr id="10" name="TextBox 9"/>
          <p:cNvSpPr txBox="1"/>
          <p:nvPr/>
        </p:nvSpPr>
        <p:spPr>
          <a:xfrm>
            <a:off x="7443216" y="5166360"/>
            <a:ext cx="1188720" cy="274320"/>
          </a:xfrm>
          <a:prstGeom prst="rect">
            <a:avLst/>
          </a:prstGeom>
          <a:noFill/>
        </p:spPr>
        <p:txBody>
          <a:bodyPr wrap="square" lIns="0" tIns="0" rIns="0" bIns="0" anchor="ctr">
            <a:spAutoFit/>
          </a:bodyPr>
          <a:lstStyle/>
          <a:p>
            <a:pPr algn="l">
              <a:lnSpc>
                <a:spcPct val="100000"/>
              </a:lnSpc>
            </a:pPr>
            <a:r>
              <a:rPr sz="1100" b="0" i="0">
                <a:solidFill>
                  <a:srgbClr val="C9CDD2"/>
                </a:solidFill>
                <a:latin typeface="Arial"/>
              </a:rPr>
              <a:t>limited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400" b="1" dirty="0">
                <a:solidFill>
                  <a:srgbClr val="FFFFFF"/>
                </a:solidFill>
                <a:latin typeface="Arial"/>
              </a:rPr>
              <a:t>Demo 1  ·  Declaring a model</a:t>
            </a:r>
          </a:p>
        </p:txBody>
      </p:sp>
      <p:sp>
        <p:nvSpPr>
          <p:cNvPr id="3" name="TextBox 2"/>
          <p:cNvSpPr txBox="1"/>
          <p:nvPr/>
        </p:nvSpPr>
        <p:spPr>
          <a:xfrm>
            <a:off x="566928" y="1700000"/>
            <a:ext cx="11057839" cy="450000"/>
          </a:xfrm>
          <a:prstGeom prst="rect">
            <a:avLst/>
          </a:prstGeom>
          <a:noFill/>
        </p:spPr>
        <p:txBody>
          <a:bodyPr wrap="square" lIns="0" tIns="0" rIns="0" bIns="0" anchor="t">
            <a:spAutoFit/>
          </a:bodyPr>
          <a:lstStyle/>
          <a:p>
            <a:pPr algn="l">
              <a:lnSpc>
                <a:spcPct val="100000"/>
              </a:lnSpc>
            </a:pPr>
            <a:r>
              <a:rPr sz="1800" b="0" i="1">
                <a:solidFill>
                  <a:srgbClr val="5FD4C6"/>
                </a:solidFill>
                <a:latin typeface="Arial"/>
              </a:rPr>
              <a:t>Lambda_Library.xlsx  →  Model Construction  →  Regression</a:t>
            </a:r>
          </a:p>
        </p:txBody>
      </p:sp>
      <p:pic>
        <p:nvPicPr>
          <p:cNvPr id="5" name="Picture 4">
            <a:extLst>
              <a:ext uri="{FF2B5EF4-FFF2-40B4-BE49-F238E27FC236}">
                <a16:creationId xmlns:a16="http://schemas.microsoft.com/office/drawing/2014/main" id="{6E0A1858-DC6F-9D34-F635-A42C902D0D28}"/>
              </a:ext>
            </a:extLst>
          </p:cNvPr>
          <p:cNvPicPr>
            <a:picLocks noChangeAspect="1"/>
          </p:cNvPicPr>
          <p:nvPr/>
        </p:nvPicPr>
        <p:blipFill>
          <a:blip r:embed="rId3"/>
          <a:stretch>
            <a:fillRect/>
          </a:stretch>
        </p:blipFill>
        <p:spPr>
          <a:xfrm>
            <a:off x="0" y="1925000"/>
            <a:ext cx="12192000" cy="402323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400" b="1" dirty="0">
                <a:solidFill>
                  <a:srgbClr val="FFFFFF"/>
                </a:solidFill>
                <a:latin typeface="Arial"/>
              </a:rPr>
              <a:t>One dropdown changes the fit</a:t>
            </a:r>
          </a:p>
        </p:txBody>
      </p:sp>
      <p:sp>
        <p:nvSpPr>
          <p:cNvPr id="13" name="TextBox 2"/>
          <p:cNvSpPr txBox="1"/>
          <p:nvPr/>
        </p:nvSpPr>
        <p:spPr>
          <a:xfrm>
            <a:off x="566928" y="1408176"/>
            <a:ext cx="11055096" cy="461665"/>
          </a:xfrm>
          <a:prstGeom prst="rect">
            <a:avLst/>
          </a:prstGeom>
          <a:noFill/>
        </p:spPr>
        <p:txBody>
          <a:bodyPr wrap="square" lIns="0" tIns="0" rIns="0" bIns="0" anchor="t">
            <a:spAutoFit/>
          </a:bodyPr>
          <a:lstStyle/>
          <a:p>
            <a:pPr algn="l">
              <a:lnSpc>
                <a:spcPct val="100000"/>
              </a:lnSpc>
            </a:pPr>
            <a:r>
              <a:rPr sz="1500" b="0" i="1" dirty="0">
                <a:solidFill>
                  <a:srgbClr val="5FD4C6"/>
                </a:solidFill>
                <a:latin typeface="Arial"/>
              </a:rPr>
              <a:t>Residuals vs. Fitted — same response, same predictor, same rows. Only Type changed.</a:t>
            </a:r>
            <a:r>
              <a:rPr lang="en-US" sz="1500" b="0" i="1" dirty="0">
                <a:solidFill>
                  <a:srgbClr val="5FD4C6"/>
                </a:solidFill>
                <a:latin typeface="Arial"/>
              </a:rPr>
              <a:t> Important for decoding arbitrary data labels</a:t>
            </a:r>
            <a:endParaRPr sz="1500" b="0" i="1" dirty="0">
              <a:solidFill>
                <a:srgbClr val="5FD4C6"/>
              </a:solidFill>
              <a:latin typeface="Arial"/>
            </a:endParaRPr>
          </a:p>
        </p:txBody>
      </p:sp>
      <p:sp>
        <p:nvSpPr>
          <p:cNvPr id="3" name="Shape 3"/>
          <p:cNvSpPr/>
          <p:nvPr/>
        </p:nvSpPr>
        <p:spPr>
          <a:xfrm>
            <a:off x="121998" y="1828800"/>
            <a:ext cx="2811972" cy="310896"/>
          </a:xfrm>
          <a:prstGeom prst="roundRect">
            <a:avLst>
              <a:gd name="adj" fmla="val 22000"/>
            </a:avLst>
          </a:prstGeom>
          <a:solidFill>
            <a:srgbClr val="5F5F5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4"/>
          <p:cNvSpPr txBox="1"/>
          <p:nvPr/>
        </p:nvSpPr>
        <p:spPr>
          <a:xfrm>
            <a:off x="121998" y="1895762"/>
            <a:ext cx="2811972" cy="176972"/>
          </a:xfrm>
          <a:prstGeom prst="rect">
            <a:avLst/>
          </a:prstGeom>
          <a:noFill/>
        </p:spPr>
        <p:txBody>
          <a:bodyPr wrap="square" lIns="0" tIns="0" rIns="0" bIns="0" anchor="ctr">
            <a:spAutoFit/>
          </a:bodyPr>
          <a:lstStyle/>
          <a:p>
            <a:pPr algn="ctr">
              <a:lnSpc>
                <a:spcPct val="100000"/>
              </a:lnSpc>
            </a:pPr>
            <a:r>
              <a:rPr lang="en-US" sz="1150" b="1" i="0" dirty="0">
                <a:solidFill>
                  <a:srgbClr val="FFFFFF"/>
                </a:solidFill>
                <a:latin typeface="Arial"/>
              </a:rPr>
              <a:t>Cylinder: </a:t>
            </a:r>
            <a:r>
              <a:rPr sz="1150" b="1" i="0" dirty="0">
                <a:solidFill>
                  <a:srgbClr val="FFFFFF"/>
                </a:solidFill>
                <a:latin typeface="Arial"/>
              </a:rPr>
              <a:t>Type = Continuous</a:t>
            </a:r>
          </a:p>
        </p:txBody>
      </p:sp>
      <p:sp>
        <p:nvSpPr>
          <p:cNvPr id="7" name="TextBox 7"/>
          <p:cNvSpPr txBox="1"/>
          <p:nvPr/>
        </p:nvSpPr>
        <p:spPr>
          <a:xfrm>
            <a:off x="5891620" y="5480143"/>
            <a:ext cx="2837770" cy="566928"/>
          </a:xfrm>
          <a:prstGeom prst="rect">
            <a:avLst/>
          </a:prstGeom>
          <a:noFill/>
        </p:spPr>
        <p:txBody>
          <a:bodyPr wrap="square" lIns="0" tIns="0" rIns="0" bIns="0" anchor="t">
            <a:spAutoFit/>
          </a:bodyPr>
          <a:lstStyle/>
          <a:p>
            <a:pPr algn="l">
              <a:lnSpc>
                <a:spcPct val="100000"/>
              </a:lnSpc>
            </a:pPr>
            <a:r>
              <a:rPr sz="1200" b="0" i="0" dirty="0">
                <a:solidFill>
                  <a:srgbClr val="C9CDD2"/>
                </a:solidFill>
                <a:latin typeface="Arial"/>
              </a:rPr>
              <a:t>Level codes forced onto one slope — residuals curve away from zero instead of scattering randomly.</a:t>
            </a:r>
          </a:p>
        </p:txBody>
      </p:sp>
      <p:sp>
        <p:nvSpPr>
          <p:cNvPr id="8" name="Shape 8"/>
          <p:cNvSpPr/>
          <p:nvPr/>
        </p:nvSpPr>
        <p:spPr>
          <a:xfrm>
            <a:off x="3117859" y="1828800"/>
            <a:ext cx="2837770" cy="310896"/>
          </a:xfrm>
          <a:prstGeom prst="roundRect">
            <a:avLst>
              <a:gd name="adj" fmla="val 22000"/>
            </a:avLst>
          </a:prstGeom>
          <a:solidFill>
            <a:srgbClr val="2FB3A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9"/>
          <p:cNvSpPr txBox="1"/>
          <p:nvPr/>
        </p:nvSpPr>
        <p:spPr>
          <a:xfrm>
            <a:off x="3117859" y="1895762"/>
            <a:ext cx="2837770" cy="176972"/>
          </a:xfrm>
          <a:prstGeom prst="rect">
            <a:avLst/>
          </a:prstGeom>
          <a:noFill/>
        </p:spPr>
        <p:txBody>
          <a:bodyPr wrap="square" lIns="0" tIns="0" rIns="0" bIns="0" anchor="ctr">
            <a:spAutoFit/>
          </a:bodyPr>
          <a:lstStyle/>
          <a:p>
            <a:pPr algn="ctr">
              <a:lnSpc>
                <a:spcPct val="100000"/>
              </a:lnSpc>
            </a:pPr>
            <a:r>
              <a:rPr lang="en-US" sz="1150" b="1" i="0" dirty="0">
                <a:solidFill>
                  <a:srgbClr val="FFFFFF"/>
                </a:solidFill>
                <a:latin typeface="Arial"/>
              </a:rPr>
              <a:t>Cylinder: </a:t>
            </a:r>
            <a:r>
              <a:rPr sz="1150" b="1" i="0" dirty="0">
                <a:solidFill>
                  <a:srgbClr val="FFFFFF"/>
                </a:solidFill>
                <a:latin typeface="Arial"/>
              </a:rPr>
              <a:t>Type = Categorical</a:t>
            </a:r>
          </a:p>
        </p:txBody>
      </p:sp>
      <p:sp>
        <p:nvSpPr>
          <p:cNvPr id="12" name="TextBox 12"/>
          <p:cNvSpPr txBox="1"/>
          <p:nvPr/>
        </p:nvSpPr>
        <p:spPr>
          <a:xfrm>
            <a:off x="9213869" y="5480143"/>
            <a:ext cx="2837770" cy="566928"/>
          </a:xfrm>
          <a:prstGeom prst="rect">
            <a:avLst/>
          </a:prstGeom>
          <a:noFill/>
        </p:spPr>
        <p:txBody>
          <a:bodyPr wrap="square" lIns="0" tIns="0" rIns="0" bIns="0" anchor="t">
            <a:spAutoFit/>
          </a:bodyPr>
          <a:lstStyle/>
          <a:p>
            <a:pPr algn="l">
              <a:lnSpc>
                <a:spcPct val="100000"/>
              </a:lnSpc>
            </a:pPr>
            <a:r>
              <a:rPr sz="1200" b="0" i="0" dirty="0">
                <a:solidFill>
                  <a:srgbClr val="C9CDD2"/>
                </a:solidFill>
                <a:latin typeface="Arial"/>
              </a:rPr>
              <a:t>Each level gets its own intercept — the curve flattens into</a:t>
            </a:r>
            <a:r>
              <a:rPr lang="en-US" sz="1200" b="0" i="0" dirty="0">
                <a:solidFill>
                  <a:srgbClr val="C9CDD2"/>
                </a:solidFill>
                <a:latin typeface="Arial"/>
              </a:rPr>
              <a:t> more</a:t>
            </a:r>
            <a:r>
              <a:rPr sz="1200" b="0" i="0" dirty="0">
                <a:solidFill>
                  <a:srgbClr val="C9CDD2"/>
                </a:solidFill>
                <a:latin typeface="Arial"/>
              </a:rPr>
              <a:t> random scatter; k−1 columns built for you.</a:t>
            </a:r>
          </a:p>
        </p:txBody>
      </p:sp>
      <p:pic>
        <p:nvPicPr>
          <p:cNvPr id="60" name="Chart Continuous"/>
          <p:cNvPicPr>
            <a:picLocks noChangeAspect="1"/>
          </p:cNvPicPr>
          <p:nvPr/>
        </p:nvPicPr>
        <p:blipFill>
          <a:blip r:embed="rId3"/>
          <a:stretch>
            <a:fillRect/>
          </a:stretch>
        </p:blipFill>
        <p:spPr>
          <a:xfrm>
            <a:off x="121998" y="2249906"/>
            <a:ext cx="2837770" cy="3186576"/>
          </a:xfrm>
          <a:prstGeom prst="rect">
            <a:avLst/>
          </a:prstGeom>
        </p:spPr>
      </p:pic>
      <p:pic>
        <p:nvPicPr>
          <p:cNvPr id="61" name="Chart Categorical"/>
          <p:cNvPicPr>
            <a:picLocks noChangeAspect="1"/>
          </p:cNvPicPr>
          <p:nvPr/>
        </p:nvPicPr>
        <p:blipFill>
          <a:blip r:embed="rId4"/>
          <a:stretch>
            <a:fillRect/>
          </a:stretch>
        </p:blipFill>
        <p:spPr>
          <a:xfrm>
            <a:off x="3053851" y="2249906"/>
            <a:ext cx="2837769" cy="3186576"/>
          </a:xfrm>
          <a:prstGeom prst="rect">
            <a:avLst/>
          </a:prstGeom>
          <a:solidFill>
            <a:schemeClr val="bg1"/>
          </a:solidFill>
        </p:spPr>
      </p:pic>
      <p:pic>
        <p:nvPicPr>
          <p:cNvPr id="15" name="Picture 14">
            <a:extLst>
              <a:ext uri="{FF2B5EF4-FFF2-40B4-BE49-F238E27FC236}">
                <a16:creationId xmlns:a16="http://schemas.microsoft.com/office/drawing/2014/main" id="{1F19BCC8-7E8F-FDA5-3A76-A654C2EEB82B}"/>
              </a:ext>
            </a:extLst>
          </p:cNvPr>
          <p:cNvPicPr>
            <a:picLocks noChangeAspect="1"/>
          </p:cNvPicPr>
          <p:nvPr/>
        </p:nvPicPr>
        <p:blipFill>
          <a:blip r:embed="rId5"/>
          <a:stretch>
            <a:fillRect/>
          </a:stretch>
        </p:blipFill>
        <p:spPr>
          <a:xfrm>
            <a:off x="5866830" y="2249906"/>
            <a:ext cx="3165578" cy="3186577"/>
          </a:xfrm>
          <a:prstGeom prst="rect">
            <a:avLst/>
          </a:prstGeom>
        </p:spPr>
      </p:pic>
      <p:pic>
        <p:nvPicPr>
          <p:cNvPr id="17" name="Picture 16">
            <a:extLst>
              <a:ext uri="{FF2B5EF4-FFF2-40B4-BE49-F238E27FC236}">
                <a16:creationId xmlns:a16="http://schemas.microsoft.com/office/drawing/2014/main" id="{0F07B876-94AB-AD89-A7CB-3BBD8784A5FE}"/>
              </a:ext>
            </a:extLst>
          </p:cNvPr>
          <p:cNvPicPr>
            <a:picLocks noChangeAspect="1"/>
          </p:cNvPicPr>
          <p:nvPr/>
        </p:nvPicPr>
        <p:blipFill>
          <a:blip r:embed="rId6"/>
          <a:stretch>
            <a:fillRect/>
          </a:stretch>
        </p:blipFill>
        <p:spPr>
          <a:xfrm>
            <a:off x="9032408" y="2249906"/>
            <a:ext cx="3170226" cy="3191256"/>
          </a:xfrm>
          <a:prstGeom prst="rect">
            <a:avLst/>
          </a:prstGeom>
        </p:spPr>
      </p:pic>
      <p:sp>
        <p:nvSpPr>
          <p:cNvPr id="19" name="Shape 3">
            <a:extLst>
              <a:ext uri="{FF2B5EF4-FFF2-40B4-BE49-F238E27FC236}">
                <a16:creationId xmlns:a16="http://schemas.microsoft.com/office/drawing/2014/main" id="{93D8E9AA-86E1-2DA5-197E-AA7BF264ADF8}"/>
              </a:ext>
            </a:extLst>
          </p:cNvPr>
          <p:cNvSpPr/>
          <p:nvPr/>
        </p:nvSpPr>
        <p:spPr>
          <a:xfrm>
            <a:off x="6218008" y="1836820"/>
            <a:ext cx="2811972" cy="310896"/>
          </a:xfrm>
          <a:prstGeom prst="roundRect">
            <a:avLst>
              <a:gd name="adj" fmla="val 22000"/>
            </a:avLst>
          </a:prstGeom>
          <a:solidFill>
            <a:srgbClr val="5F5F5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Shape 8">
            <a:extLst>
              <a:ext uri="{FF2B5EF4-FFF2-40B4-BE49-F238E27FC236}">
                <a16:creationId xmlns:a16="http://schemas.microsoft.com/office/drawing/2014/main" id="{79DD5BA1-6360-7380-3495-FCA4C0F83C37}"/>
              </a:ext>
            </a:extLst>
          </p:cNvPr>
          <p:cNvSpPr/>
          <p:nvPr/>
        </p:nvSpPr>
        <p:spPr>
          <a:xfrm>
            <a:off x="9213869" y="1836820"/>
            <a:ext cx="2837770" cy="310896"/>
          </a:xfrm>
          <a:prstGeom prst="roundRect">
            <a:avLst>
              <a:gd name="adj" fmla="val 22000"/>
            </a:avLst>
          </a:prstGeom>
          <a:solidFill>
            <a:srgbClr val="2FB3A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4">
            <a:extLst>
              <a:ext uri="{FF2B5EF4-FFF2-40B4-BE49-F238E27FC236}">
                <a16:creationId xmlns:a16="http://schemas.microsoft.com/office/drawing/2014/main" id="{2DBD8BF1-C482-124F-A31F-3001495CF2BF}"/>
              </a:ext>
            </a:extLst>
          </p:cNvPr>
          <p:cNvSpPr txBox="1"/>
          <p:nvPr/>
        </p:nvSpPr>
        <p:spPr>
          <a:xfrm>
            <a:off x="6205979" y="1927845"/>
            <a:ext cx="2811972" cy="176972"/>
          </a:xfrm>
          <a:prstGeom prst="rect">
            <a:avLst/>
          </a:prstGeom>
          <a:noFill/>
        </p:spPr>
        <p:txBody>
          <a:bodyPr wrap="square" lIns="0" tIns="0" rIns="0" bIns="0" anchor="ctr">
            <a:spAutoFit/>
          </a:bodyPr>
          <a:lstStyle/>
          <a:p>
            <a:pPr algn="ctr">
              <a:lnSpc>
                <a:spcPct val="100000"/>
              </a:lnSpc>
            </a:pPr>
            <a:r>
              <a:rPr lang="en-US" sz="1150" b="1" i="0" dirty="0">
                <a:solidFill>
                  <a:srgbClr val="FFFFFF"/>
                </a:solidFill>
                <a:latin typeface="Arial"/>
              </a:rPr>
              <a:t>Cylinder: </a:t>
            </a:r>
            <a:r>
              <a:rPr sz="1150" b="1" i="0" dirty="0">
                <a:solidFill>
                  <a:srgbClr val="FFFFFF"/>
                </a:solidFill>
                <a:latin typeface="Arial"/>
              </a:rPr>
              <a:t>Type = Continuous</a:t>
            </a:r>
          </a:p>
        </p:txBody>
      </p:sp>
      <p:sp>
        <p:nvSpPr>
          <p:cNvPr id="29" name="TextBox 9">
            <a:extLst>
              <a:ext uri="{FF2B5EF4-FFF2-40B4-BE49-F238E27FC236}">
                <a16:creationId xmlns:a16="http://schemas.microsoft.com/office/drawing/2014/main" id="{71540E03-06A0-2A51-0AFD-1E95C38239DC}"/>
              </a:ext>
            </a:extLst>
          </p:cNvPr>
          <p:cNvSpPr txBox="1"/>
          <p:nvPr/>
        </p:nvSpPr>
        <p:spPr>
          <a:xfrm>
            <a:off x="9201840" y="1927845"/>
            <a:ext cx="2837770" cy="176972"/>
          </a:xfrm>
          <a:prstGeom prst="rect">
            <a:avLst/>
          </a:prstGeom>
          <a:noFill/>
        </p:spPr>
        <p:txBody>
          <a:bodyPr wrap="square" lIns="0" tIns="0" rIns="0" bIns="0" anchor="ctr">
            <a:spAutoFit/>
          </a:bodyPr>
          <a:lstStyle/>
          <a:p>
            <a:pPr algn="ctr">
              <a:lnSpc>
                <a:spcPct val="100000"/>
              </a:lnSpc>
            </a:pPr>
            <a:r>
              <a:rPr lang="en-US" sz="1150" b="1" i="0" dirty="0">
                <a:solidFill>
                  <a:srgbClr val="FFFFFF"/>
                </a:solidFill>
                <a:latin typeface="Arial"/>
              </a:rPr>
              <a:t>Cylinder: </a:t>
            </a:r>
            <a:r>
              <a:rPr sz="1150" b="1" i="0" dirty="0">
                <a:solidFill>
                  <a:srgbClr val="FFFFFF"/>
                </a:solidFill>
                <a:latin typeface="Arial"/>
              </a:rPr>
              <a:t>Type = Categorical</a:t>
            </a:r>
          </a:p>
        </p:txBody>
      </p:sp>
      <p:sp>
        <p:nvSpPr>
          <p:cNvPr id="30" name="TextBox 29">
            <a:extLst>
              <a:ext uri="{FF2B5EF4-FFF2-40B4-BE49-F238E27FC236}">
                <a16:creationId xmlns:a16="http://schemas.microsoft.com/office/drawing/2014/main" id="{CD23DFDC-F4F5-42E5-D7B1-F71A825740B2}"/>
              </a:ext>
            </a:extLst>
          </p:cNvPr>
          <p:cNvSpPr txBox="1"/>
          <p:nvPr/>
        </p:nvSpPr>
        <p:spPr>
          <a:xfrm>
            <a:off x="276726" y="5480143"/>
            <a:ext cx="5462337" cy="646331"/>
          </a:xfrm>
          <a:prstGeom prst="rect">
            <a:avLst/>
          </a:prstGeom>
          <a:noFill/>
        </p:spPr>
        <p:txBody>
          <a:bodyPr wrap="square" rtlCol="0">
            <a:spAutoFit/>
          </a:bodyPr>
          <a:lstStyle/>
          <a:p>
            <a:r>
              <a:rPr lang="en-US" dirty="0">
                <a:solidFill>
                  <a:schemeClr val="bg1"/>
                </a:solidFill>
              </a:rPr>
              <a:t>Charts above also include HP.  </a:t>
            </a:r>
            <a:br>
              <a:rPr lang="en-US" dirty="0">
                <a:solidFill>
                  <a:schemeClr val="bg1"/>
                </a:solidFill>
              </a:rPr>
            </a:br>
            <a:r>
              <a:rPr lang="en-US" dirty="0">
                <a:solidFill>
                  <a:schemeClr val="bg1"/>
                </a:solidFill>
              </a:rPr>
              <a:t>Hard to see the category error with multiple </a:t>
            </a:r>
            <a:r>
              <a:rPr lang="en-US" dirty="0" err="1">
                <a:solidFill>
                  <a:schemeClr val="bg1"/>
                </a:solidFill>
              </a:rPr>
              <a:t>Xs</a:t>
            </a:r>
            <a:r>
              <a:rPr lang="en-US" dirty="0">
                <a:solidFill>
                  <a:schemeClr val="bg1"/>
                </a:solidFill>
              </a:rPr>
              <a:t>. </a:t>
            </a:r>
          </a:p>
        </p:txBody>
      </p:sp>
      <p:sp>
        <p:nvSpPr>
          <p:cNvPr id="31" name="Oval 30">
            <a:extLst>
              <a:ext uri="{FF2B5EF4-FFF2-40B4-BE49-F238E27FC236}">
                <a16:creationId xmlns:a16="http://schemas.microsoft.com/office/drawing/2014/main" id="{E62AFA03-AFCD-243D-3865-EF9DDF7A348F}"/>
              </a:ext>
            </a:extLst>
          </p:cNvPr>
          <p:cNvSpPr/>
          <p:nvPr/>
        </p:nvSpPr>
        <p:spPr>
          <a:xfrm>
            <a:off x="8554453" y="4283242"/>
            <a:ext cx="174937" cy="70328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EBA72643-2B5C-B42E-CD84-D99FE66C7256}"/>
              </a:ext>
            </a:extLst>
          </p:cNvPr>
          <p:cNvSpPr/>
          <p:nvPr/>
        </p:nvSpPr>
        <p:spPr>
          <a:xfrm>
            <a:off x="10910889" y="3699024"/>
            <a:ext cx="174937" cy="70328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2900" dirty="0">
                <a:solidFill>
                  <a:srgbClr val="FFFFFF"/>
                </a:solidFill>
              </a:rPr>
              <a:t>Look before</a:t>
            </a:r>
            <a:r>
              <a:rPr lang="en-US" sz="2900" dirty="0">
                <a:solidFill>
                  <a:srgbClr val="FFFFFF"/>
                </a:solidFill>
              </a:rPr>
              <a:t> </a:t>
            </a:r>
            <a:r>
              <a:rPr sz="2900" dirty="0">
                <a:solidFill>
                  <a:srgbClr val="FFFFFF"/>
                </a:solidFill>
              </a:rPr>
              <a:t>you model</a:t>
            </a:r>
            <a:r>
              <a:rPr lang="en-US" sz="2900" dirty="0">
                <a:solidFill>
                  <a:srgbClr val="FFFFFF"/>
                </a:solidFill>
              </a:rPr>
              <a:t> (No peeking)</a:t>
            </a:r>
            <a:endParaRPr sz="2900" dirty="0">
              <a:solidFill>
                <a:srgbClr val="FFFFFF"/>
              </a:solidFill>
            </a:endParaRPr>
          </a:p>
        </p:txBody>
      </p:sp>
      <p:sp>
        <p:nvSpPr>
          <p:cNvPr id="3" name="Rounded Rectangle 2"/>
          <p:cNvSpPr/>
          <p:nvPr/>
        </p:nvSpPr>
        <p:spPr>
          <a:xfrm>
            <a:off x="566928" y="1417320"/>
            <a:ext cx="1335024" cy="310896"/>
          </a:xfrm>
          <a:prstGeom prst="roundRect">
            <a:avLst>
              <a:gd name="adj" fmla="val 30000"/>
            </a:avLst>
          </a:prstGeom>
          <a:solidFill>
            <a:srgbClr val="2FB3A6"/>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1417320"/>
            <a:ext cx="1335024" cy="310896"/>
          </a:xfrm>
          <a:prstGeom prst="rect">
            <a:avLst/>
          </a:prstGeom>
          <a:noFill/>
        </p:spPr>
        <p:txBody>
          <a:bodyPr wrap="square" lIns="0" tIns="0" rIns="0" bIns="0" anchor="ctr">
            <a:spAutoFit/>
          </a:bodyPr>
          <a:lstStyle/>
          <a:p>
            <a:pPr algn="ctr">
              <a:lnSpc>
                <a:spcPct val="100000"/>
              </a:lnSpc>
            </a:pPr>
            <a:r>
              <a:rPr sz="1100" b="1" i="0">
                <a:solidFill>
                  <a:srgbClr val="FFFFFF"/>
                </a:solidFill>
                <a:latin typeface="Arial"/>
              </a:rPr>
              <a:t>EDA</a:t>
            </a:r>
          </a:p>
        </p:txBody>
      </p:sp>
      <p:sp>
        <p:nvSpPr>
          <p:cNvPr id="5" name="Rounded Rectangle 4"/>
          <p:cNvSpPr/>
          <p:nvPr/>
        </p:nvSpPr>
        <p:spPr>
          <a:xfrm>
            <a:off x="1975104"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975104"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Fit</a:t>
            </a:r>
          </a:p>
        </p:txBody>
      </p:sp>
      <p:sp>
        <p:nvSpPr>
          <p:cNvPr id="7" name="Rounded Rectangle 6"/>
          <p:cNvSpPr/>
          <p:nvPr/>
        </p:nvSpPr>
        <p:spPr>
          <a:xfrm>
            <a:off x="3383280"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383280"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Trim</a:t>
            </a:r>
          </a:p>
        </p:txBody>
      </p:sp>
      <p:sp>
        <p:nvSpPr>
          <p:cNvPr id="9" name="Rounded Rectangle 8"/>
          <p:cNvSpPr/>
          <p:nvPr/>
        </p:nvSpPr>
        <p:spPr>
          <a:xfrm>
            <a:off x="4791456"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91456"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Select</a:t>
            </a:r>
          </a:p>
        </p:txBody>
      </p:sp>
      <p:sp>
        <p:nvSpPr>
          <p:cNvPr id="11" name="Rounded Rectangle 10"/>
          <p:cNvSpPr/>
          <p:nvPr/>
        </p:nvSpPr>
        <p:spPr>
          <a:xfrm>
            <a:off x="6199632"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99632"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Diagnose</a:t>
            </a:r>
          </a:p>
        </p:txBody>
      </p:sp>
      <p:sp>
        <p:nvSpPr>
          <p:cNvPr id="13" name="Rounded Rectangle 12"/>
          <p:cNvSpPr/>
          <p:nvPr/>
        </p:nvSpPr>
        <p:spPr>
          <a:xfrm>
            <a:off x="760780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60780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Predict</a:t>
            </a:r>
          </a:p>
        </p:txBody>
      </p:sp>
      <p:sp>
        <p:nvSpPr>
          <p:cNvPr id="15" name="Rectangle 14"/>
          <p:cNvSpPr/>
          <p:nvPr/>
        </p:nvSpPr>
        <p:spPr>
          <a:xfrm>
            <a:off x="566928" y="2048256"/>
            <a:ext cx="91440" cy="749808"/>
          </a:xfrm>
          <a:prstGeom prst="rect">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2960" y="2011680"/>
            <a:ext cx="2194560" cy="457200"/>
          </a:xfrm>
          <a:prstGeom prst="rect">
            <a:avLst/>
          </a:prstGeom>
          <a:noFill/>
        </p:spPr>
        <p:txBody>
          <a:bodyPr wrap="square" lIns="0" tIns="0" rIns="0" bIns="0" anchor="ctr">
            <a:spAutoFit/>
          </a:bodyPr>
          <a:lstStyle/>
          <a:p>
            <a:pPr algn="l">
              <a:lnSpc>
                <a:spcPct val="100000"/>
              </a:lnSpc>
            </a:pPr>
            <a:r>
              <a:rPr sz="1500" b="1" i="0">
                <a:solidFill>
                  <a:srgbClr val="FFFFFF"/>
                </a:solidFill>
                <a:latin typeface="Consolas"/>
              </a:rPr>
              <a:t>Pearson R</a:t>
            </a:r>
          </a:p>
        </p:txBody>
      </p:sp>
      <p:sp>
        <p:nvSpPr>
          <p:cNvPr id="17" name="TextBox 16"/>
          <p:cNvSpPr txBox="1"/>
          <p:nvPr/>
        </p:nvSpPr>
        <p:spPr>
          <a:xfrm>
            <a:off x="3081528" y="2011680"/>
            <a:ext cx="2834640" cy="74980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straight-line strength vs. target</a:t>
            </a:r>
          </a:p>
        </p:txBody>
      </p:sp>
      <p:sp>
        <p:nvSpPr>
          <p:cNvPr id="18" name="Rectangle 17"/>
          <p:cNvSpPr/>
          <p:nvPr/>
        </p:nvSpPr>
        <p:spPr>
          <a:xfrm>
            <a:off x="6099048" y="2048256"/>
            <a:ext cx="91440" cy="749808"/>
          </a:xfrm>
          <a:prstGeom prst="rect">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355080" y="2011680"/>
            <a:ext cx="2194560" cy="457200"/>
          </a:xfrm>
          <a:prstGeom prst="rect">
            <a:avLst/>
          </a:prstGeom>
          <a:noFill/>
        </p:spPr>
        <p:txBody>
          <a:bodyPr wrap="square" lIns="0" tIns="0" rIns="0" bIns="0" anchor="ctr">
            <a:spAutoFit/>
          </a:bodyPr>
          <a:lstStyle/>
          <a:p>
            <a:pPr algn="l">
              <a:lnSpc>
                <a:spcPct val="100000"/>
              </a:lnSpc>
            </a:pPr>
            <a:r>
              <a:rPr sz="1500" b="1" i="0">
                <a:solidFill>
                  <a:srgbClr val="FFFFFF"/>
                </a:solidFill>
                <a:latin typeface="Consolas"/>
              </a:rPr>
              <a:t>Spearman R</a:t>
            </a:r>
          </a:p>
        </p:txBody>
      </p:sp>
      <p:sp>
        <p:nvSpPr>
          <p:cNvPr id="20" name="TextBox 19"/>
          <p:cNvSpPr txBox="1"/>
          <p:nvPr/>
        </p:nvSpPr>
        <p:spPr>
          <a:xfrm>
            <a:off x="8613648" y="2011680"/>
            <a:ext cx="2834640" cy="74980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any consistent up/down relationship</a:t>
            </a:r>
          </a:p>
        </p:txBody>
      </p:sp>
      <p:sp>
        <p:nvSpPr>
          <p:cNvPr id="21" name="Rectangle 20"/>
          <p:cNvSpPr/>
          <p:nvPr/>
        </p:nvSpPr>
        <p:spPr>
          <a:xfrm>
            <a:off x="566928" y="3072384"/>
            <a:ext cx="91440" cy="749808"/>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22960" y="3035808"/>
            <a:ext cx="2194560" cy="457200"/>
          </a:xfrm>
          <a:prstGeom prst="rect">
            <a:avLst/>
          </a:prstGeom>
          <a:noFill/>
        </p:spPr>
        <p:txBody>
          <a:bodyPr wrap="square" lIns="0" tIns="0" rIns="0" bIns="0" anchor="ctr">
            <a:spAutoFit/>
          </a:bodyPr>
          <a:lstStyle/>
          <a:p>
            <a:pPr algn="l">
              <a:lnSpc>
                <a:spcPct val="100000"/>
              </a:lnSpc>
            </a:pPr>
            <a:r>
              <a:rPr sz="1500" b="1" i="0">
                <a:solidFill>
                  <a:srgbClr val="FFFFFF"/>
                </a:solidFill>
                <a:latin typeface="Consolas"/>
              </a:rPr>
              <a:t>Skewness</a:t>
            </a:r>
          </a:p>
        </p:txBody>
      </p:sp>
      <p:sp>
        <p:nvSpPr>
          <p:cNvPr id="23" name="TextBox 22"/>
          <p:cNvSpPr txBox="1"/>
          <p:nvPr/>
        </p:nvSpPr>
        <p:spPr>
          <a:xfrm>
            <a:off x="3081528" y="3035808"/>
            <a:ext cx="2834640" cy="74980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shape — the cue to log-transform</a:t>
            </a:r>
          </a:p>
        </p:txBody>
      </p:sp>
      <p:sp>
        <p:nvSpPr>
          <p:cNvPr id="24" name="Rectangle 23"/>
          <p:cNvSpPr/>
          <p:nvPr/>
        </p:nvSpPr>
        <p:spPr>
          <a:xfrm>
            <a:off x="6099048" y="3072384"/>
            <a:ext cx="91440" cy="749808"/>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355080" y="3035808"/>
            <a:ext cx="2194560" cy="457200"/>
          </a:xfrm>
          <a:prstGeom prst="rect">
            <a:avLst/>
          </a:prstGeom>
          <a:noFill/>
        </p:spPr>
        <p:txBody>
          <a:bodyPr wrap="square" lIns="0" tIns="0" rIns="0" bIns="0" anchor="ctr">
            <a:spAutoFit/>
          </a:bodyPr>
          <a:lstStyle/>
          <a:p>
            <a:pPr algn="l">
              <a:lnSpc>
                <a:spcPct val="100000"/>
              </a:lnSpc>
            </a:pPr>
            <a:r>
              <a:rPr sz="1500" b="1" i="0">
                <a:solidFill>
                  <a:srgbClr val="FFFFFF"/>
                </a:solidFill>
                <a:latin typeface="Consolas"/>
              </a:rPr>
              <a:t>Kurtosis</a:t>
            </a:r>
          </a:p>
        </p:txBody>
      </p:sp>
      <p:sp>
        <p:nvSpPr>
          <p:cNvPr id="26" name="TextBox 25"/>
          <p:cNvSpPr txBox="1"/>
          <p:nvPr/>
        </p:nvSpPr>
        <p:spPr>
          <a:xfrm>
            <a:off x="8613648" y="3035808"/>
            <a:ext cx="2834640" cy="74980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tails / outlier-proneness</a:t>
            </a:r>
          </a:p>
        </p:txBody>
      </p:sp>
      <p:sp>
        <p:nvSpPr>
          <p:cNvPr id="27" name="Rectangle 26"/>
          <p:cNvSpPr/>
          <p:nvPr/>
        </p:nvSpPr>
        <p:spPr>
          <a:xfrm>
            <a:off x="566928" y="4096512"/>
            <a:ext cx="91440" cy="749808"/>
          </a:xfrm>
          <a:prstGeom prst="rect">
            <a:avLst/>
          </a:prstGeom>
          <a:solidFill>
            <a:srgbClr val="0644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22960" y="4173120"/>
            <a:ext cx="2194560" cy="230832"/>
          </a:xfrm>
          <a:prstGeom prst="rect">
            <a:avLst/>
          </a:prstGeom>
          <a:noFill/>
        </p:spPr>
        <p:txBody>
          <a:bodyPr wrap="square" lIns="0" tIns="0" rIns="0" bIns="0" anchor="ctr">
            <a:spAutoFit/>
          </a:bodyPr>
          <a:lstStyle/>
          <a:p>
            <a:pPr algn="l">
              <a:lnSpc>
                <a:spcPct val="100000"/>
              </a:lnSpc>
            </a:pPr>
            <a:r>
              <a:rPr lang="en-US" sz="1500" b="1" i="0" dirty="0">
                <a:solidFill>
                  <a:srgbClr val="FFFFFF"/>
                </a:solidFill>
                <a:latin typeface="Consolas"/>
              </a:rPr>
              <a:t>G</a:t>
            </a:r>
            <a:r>
              <a:rPr sz="1500" b="1" i="0" dirty="0">
                <a:solidFill>
                  <a:srgbClr val="FFFFFF"/>
                </a:solidFill>
                <a:latin typeface="Consolas"/>
              </a:rPr>
              <a:t>VIF</a:t>
            </a:r>
          </a:p>
        </p:txBody>
      </p:sp>
      <p:sp>
        <p:nvSpPr>
          <p:cNvPr id="29" name="TextBox 28"/>
          <p:cNvSpPr txBox="1"/>
          <p:nvPr/>
        </p:nvSpPr>
        <p:spPr>
          <a:xfrm>
            <a:off x="3081528" y="4146300"/>
            <a:ext cx="2834640" cy="577081"/>
          </a:xfrm>
          <a:prstGeom prst="rect">
            <a:avLst/>
          </a:prstGeom>
          <a:noFill/>
        </p:spPr>
        <p:txBody>
          <a:bodyPr wrap="square" lIns="0" tIns="0" rIns="0" bIns="0" anchor="ctr">
            <a:spAutoFit/>
          </a:bodyPr>
          <a:lstStyle/>
          <a:p>
            <a:pPr algn="l">
              <a:lnSpc>
                <a:spcPct val="100000"/>
              </a:lnSpc>
            </a:pPr>
            <a:r>
              <a:rPr sz="1250" b="0" i="0" dirty="0">
                <a:solidFill>
                  <a:srgbClr val="C9CDD2"/>
                </a:solidFill>
                <a:latin typeface="Arial"/>
              </a:rPr>
              <a:t>overlap with the other predictors</a:t>
            </a:r>
            <a:br>
              <a:rPr lang="en-US" sz="1250" dirty="0">
                <a:solidFill>
                  <a:srgbClr val="C9CDD2"/>
                </a:solidFill>
                <a:latin typeface="Arial"/>
              </a:rPr>
            </a:br>
            <a:r>
              <a:rPr lang="en-US" sz="1250" dirty="0">
                <a:solidFill>
                  <a:srgbClr val="C9CDD2"/>
                </a:solidFill>
                <a:latin typeface="Arial"/>
              </a:rPr>
              <a:t>Reduces to Variance Inflation </a:t>
            </a:r>
            <a:r>
              <a:rPr lang="en-US" sz="1250">
                <a:solidFill>
                  <a:srgbClr val="C9CDD2"/>
                </a:solidFill>
                <a:latin typeface="Arial"/>
              </a:rPr>
              <a:t>Factor when</a:t>
            </a:r>
            <a:endParaRPr sz="1250" b="0" i="0">
              <a:solidFill>
                <a:srgbClr val="C9CDD2"/>
              </a:solidFill>
              <a:latin typeface="Arial"/>
            </a:endParaRPr>
          </a:p>
        </p:txBody>
      </p:sp>
      <p:sp>
        <p:nvSpPr>
          <p:cNvPr id="30" name="Rectangle 29"/>
          <p:cNvSpPr/>
          <p:nvPr/>
        </p:nvSpPr>
        <p:spPr>
          <a:xfrm>
            <a:off x="6099048" y="4096512"/>
            <a:ext cx="91440" cy="749808"/>
          </a:xfrm>
          <a:prstGeom prst="rect">
            <a:avLst/>
          </a:prstGeom>
          <a:solidFill>
            <a:srgbClr val="0644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55080" y="4059936"/>
            <a:ext cx="2194560" cy="457200"/>
          </a:xfrm>
          <a:prstGeom prst="rect">
            <a:avLst/>
          </a:prstGeom>
          <a:noFill/>
        </p:spPr>
        <p:txBody>
          <a:bodyPr wrap="square" lIns="0" tIns="0" rIns="0" bIns="0" anchor="ctr">
            <a:spAutoFit/>
          </a:bodyPr>
          <a:lstStyle/>
          <a:p>
            <a:pPr algn="l">
              <a:lnSpc>
                <a:spcPct val="100000"/>
              </a:lnSpc>
            </a:pPr>
            <a:r>
              <a:rPr sz="1500" b="1" i="0">
                <a:solidFill>
                  <a:srgbClr val="FFFFFF"/>
                </a:solidFill>
                <a:latin typeface="Consolas"/>
              </a:rPr>
              <a:t>Tolerance</a:t>
            </a:r>
          </a:p>
        </p:txBody>
      </p:sp>
      <p:sp>
        <p:nvSpPr>
          <p:cNvPr id="32" name="TextBox 31"/>
          <p:cNvSpPr txBox="1"/>
          <p:nvPr/>
        </p:nvSpPr>
        <p:spPr>
          <a:xfrm>
            <a:off x="8613648" y="4059936"/>
            <a:ext cx="2834640" cy="74980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1 / VIF — unique information</a:t>
            </a:r>
          </a:p>
        </p:txBody>
      </p:sp>
      <p:sp>
        <p:nvSpPr>
          <p:cNvPr id="33" name="Rounded Rectangle 32"/>
          <p:cNvSpPr/>
          <p:nvPr/>
        </p:nvSpPr>
        <p:spPr>
          <a:xfrm>
            <a:off x="566928" y="5349240"/>
            <a:ext cx="11055096" cy="548640"/>
          </a:xfrm>
          <a:prstGeom prst="roundRect">
            <a:avLst>
              <a:gd name="adj" fmla="val 6000"/>
            </a:avLst>
          </a:prstGeom>
          <a:solidFill>
            <a:srgbClr val="39473F"/>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841247" y="5349240"/>
            <a:ext cx="10607040" cy="548640"/>
          </a:xfrm>
          <a:prstGeom prst="rect">
            <a:avLst/>
          </a:prstGeom>
          <a:noFill/>
        </p:spPr>
        <p:txBody>
          <a:bodyPr wrap="square" lIns="0" tIns="0" rIns="0" bIns="0" anchor="ctr">
            <a:spAutoFit/>
          </a:bodyPr>
          <a:lstStyle/>
          <a:p>
            <a:pPr algn="l">
              <a:lnSpc>
                <a:spcPct val="100000"/>
              </a:lnSpc>
            </a:pPr>
            <a:r>
              <a:rPr sz="1250" b="1" i="0">
                <a:solidFill>
                  <a:srgbClr val="5FD4C6"/>
                </a:solidFill>
                <a:latin typeface="Arial"/>
              </a:rPr>
              <a:t>Reading it:  </a:t>
            </a:r>
            <a:r>
              <a:rPr sz="1250" b="0" i="0">
                <a:solidFill>
                  <a:srgbClr val="DCDCDC"/>
                </a:solidFill>
                <a:latin typeface="Arial"/>
              </a:rPr>
              <a:t>Adult mortality ≈ −0.70 (top driver)   ·   Pearson vs Spearman split → nonlinear   ·   several drivers skew &gt; 4 → log candidates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2900" dirty="0">
                <a:solidFill>
                  <a:srgbClr val="FFFFFF"/>
                </a:solidFill>
              </a:rPr>
              <a:t>Fit, with confidence intervals</a:t>
            </a:r>
          </a:p>
        </p:txBody>
      </p:sp>
      <p:sp>
        <p:nvSpPr>
          <p:cNvPr id="3" name="Rounded Rectangle 2"/>
          <p:cNvSpPr/>
          <p:nvPr/>
        </p:nvSpPr>
        <p:spPr>
          <a:xfrm>
            <a:off x="56692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EDA</a:t>
            </a:r>
          </a:p>
        </p:txBody>
      </p:sp>
      <p:sp>
        <p:nvSpPr>
          <p:cNvPr id="5" name="Rounded Rectangle 4"/>
          <p:cNvSpPr/>
          <p:nvPr/>
        </p:nvSpPr>
        <p:spPr>
          <a:xfrm>
            <a:off x="1975104" y="1417320"/>
            <a:ext cx="1335024" cy="310896"/>
          </a:xfrm>
          <a:prstGeom prst="roundRect">
            <a:avLst>
              <a:gd name="adj" fmla="val 30000"/>
            </a:avLst>
          </a:prstGeom>
          <a:solidFill>
            <a:srgbClr val="2FB3A6"/>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975104" y="1417320"/>
            <a:ext cx="1335024" cy="310896"/>
          </a:xfrm>
          <a:prstGeom prst="rect">
            <a:avLst/>
          </a:prstGeom>
          <a:noFill/>
        </p:spPr>
        <p:txBody>
          <a:bodyPr wrap="square" lIns="0" tIns="0" rIns="0" bIns="0" anchor="ctr">
            <a:spAutoFit/>
          </a:bodyPr>
          <a:lstStyle/>
          <a:p>
            <a:pPr algn="ctr">
              <a:lnSpc>
                <a:spcPct val="100000"/>
              </a:lnSpc>
            </a:pPr>
            <a:r>
              <a:rPr sz="1100" b="1" i="0">
                <a:solidFill>
                  <a:srgbClr val="FFFFFF"/>
                </a:solidFill>
                <a:latin typeface="Arial"/>
              </a:rPr>
              <a:t>Fit</a:t>
            </a:r>
          </a:p>
        </p:txBody>
      </p:sp>
      <p:sp>
        <p:nvSpPr>
          <p:cNvPr id="7" name="Rounded Rectangle 6"/>
          <p:cNvSpPr/>
          <p:nvPr/>
        </p:nvSpPr>
        <p:spPr>
          <a:xfrm>
            <a:off x="3383280"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383280"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Trim</a:t>
            </a:r>
          </a:p>
        </p:txBody>
      </p:sp>
      <p:sp>
        <p:nvSpPr>
          <p:cNvPr id="9" name="Rounded Rectangle 8"/>
          <p:cNvSpPr/>
          <p:nvPr/>
        </p:nvSpPr>
        <p:spPr>
          <a:xfrm>
            <a:off x="4791456"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91456"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Select</a:t>
            </a:r>
          </a:p>
        </p:txBody>
      </p:sp>
      <p:sp>
        <p:nvSpPr>
          <p:cNvPr id="11" name="Rounded Rectangle 10"/>
          <p:cNvSpPr/>
          <p:nvPr/>
        </p:nvSpPr>
        <p:spPr>
          <a:xfrm>
            <a:off x="6199632"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99632"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Diagnose</a:t>
            </a:r>
          </a:p>
        </p:txBody>
      </p:sp>
      <p:sp>
        <p:nvSpPr>
          <p:cNvPr id="13" name="Rounded Rectangle 12"/>
          <p:cNvSpPr/>
          <p:nvPr/>
        </p:nvSpPr>
        <p:spPr>
          <a:xfrm>
            <a:off x="760780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60780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Predict</a:t>
            </a:r>
          </a:p>
        </p:txBody>
      </p:sp>
      <p:sp>
        <p:nvSpPr>
          <p:cNvPr id="15" name="Rounded Rectangle 14"/>
          <p:cNvSpPr/>
          <p:nvPr/>
        </p:nvSpPr>
        <p:spPr>
          <a:xfrm>
            <a:off x="566928" y="1965960"/>
            <a:ext cx="11055096"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640080" y="2048255"/>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0080" y="2048255"/>
            <a:ext cx="457200" cy="29260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18" name="TextBox 17"/>
          <p:cNvSpPr txBox="1"/>
          <p:nvPr/>
        </p:nvSpPr>
        <p:spPr>
          <a:xfrm>
            <a:off x="1207007" y="1965960"/>
            <a:ext cx="10323576" cy="45720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=Coefficients(</a:t>
            </a:r>
            <a:r>
              <a:rPr sz="1150" b="1" i="0">
                <a:solidFill>
                  <a:srgbClr val="5FD4C6"/>
                </a:solidFill>
                <a:latin typeface="Consolas"/>
              </a:rPr>
              <a:t>X_s(), Response_Column(), Allow_Intercept, Sample_Include()</a:t>
            </a:r>
            <a:r>
              <a:rPr sz="1150" b="0" i="0">
                <a:solidFill>
                  <a:srgbClr val="DCDCDC"/>
                </a:solidFill>
                <a:latin typeface="Consolas"/>
              </a:rPr>
              <a:t>)   →   estimate, std error, t, p, 95% CI</a:t>
            </a:r>
          </a:p>
        </p:txBody>
      </p:sp>
      <p:sp>
        <p:nvSpPr>
          <p:cNvPr id="19" name="TextBox 18"/>
          <p:cNvSpPr txBox="1"/>
          <p:nvPr/>
        </p:nvSpPr>
        <p:spPr>
          <a:xfrm>
            <a:off x="566928" y="2743200"/>
            <a:ext cx="3383280" cy="365760"/>
          </a:xfrm>
          <a:prstGeom prst="rect">
            <a:avLst/>
          </a:prstGeom>
          <a:noFill/>
        </p:spPr>
        <p:txBody>
          <a:bodyPr wrap="square" lIns="0" tIns="0" rIns="0" bIns="0" anchor="t">
            <a:spAutoFit/>
          </a:bodyPr>
          <a:lstStyle/>
          <a:p>
            <a:pPr algn="l">
              <a:lnSpc>
                <a:spcPct val="100000"/>
              </a:lnSpc>
            </a:pPr>
            <a:r>
              <a:rPr sz="1250" b="1" i="0">
                <a:solidFill>
                  <a:srgbClr val="C9CDD2"/>
                </a:solidFill>
                <a:latin typeface="Arial"/>
              </a:rPr>
              <a:t>Driver</a:t>
            </a:r>
          </a:p>
        </p:txBody>
      </p:sp>
      <p:sp>
        <p:nvSpPr>
          <p:cNvPr id="20" name="TextBox 19"/>
          <p:cNvSpPr txBox="1"/>
          <p:nvPr/>
        </p:nvSpPr>
        <p:spPr>
          <a:xfrm>
            <a:off x="3950208" y="2743200"/>
            <a:ext cx="1463040" cy="365760"/>
          </a:xfrm>
          <a:prstGeom prst="rect">
            <a:avLst/>
          </a:prstGeom>
          <a:noFill/>
        </p:spPr>
        <p:txBody>
          <a:bodyPr wrap="square" lIns="0" tIns="0" rIns="0" bIns="0" anchor="t">
            <a:spAutoFit/>
          </a:bodyPr>
          <a:lstStyle/>
          <a:p>
            <a:pPr algn="r">
              <a:lnSpc>
                <a:spcPct val="100000"/>
              </a:lnSpc>
            </a:pPr>
            <a:r>
              <a:rPr sz="1250" b="1" i="0">
                <a:solidFill>
                  <a:srgbClr val="C9CDD2"/>
                </a:solidFill>
                <a:latin typeface="Arial"/>
              </a:rPr>
              <a:t>Coef</a:t>
            </a:r>
          </a:p>
        </p:txBody>
      </p:sp>
      <p:sp>
        <p:nvSpPr>
          <p:cNvPr id="21" name="TextBox 20"/>
          <p:cNvSpPr txBox="1"/>
          <p:nvPr/>
        </p:nvSpPr>
        <p:spPr>
          <a:xfrm>
            <a:off x="5413248" y="2743200"/>
            <a:ext cx="1371600" cy="365760"/>
          </a:xfrm>
          <a:prstGeom prst="rect">
            <a:avLst/>
          </a:prstGeom>
          <a:noFill/>
        </p:spPr>
        <p:txBody>
          <a:bodyPr wrap="square" lIns="0" tIns="0" rIns="0" bIns="0" anchor="t">
            <a:spAutoFit/>
          </a:bodyPr>
          <a:lstStyle/>
          <a:p>
            <a:pPr algn="r">
              <a:lnSpc>
                <a:spcPct val="100000"/>
              </a:lnSpc>
            </a:pPr>
            <a:r>
              <a:rPr sz="1250" b="1" i="0">
                <a:solidFill>
                  <a:srgbClr val="C9CDD2"/>
                </a:solidFill>
                <a:latin typeface="Arial"/>
              </a:rPr>
              <a:t>Std Err</a:t>
            </a:r>
          </a:p>
        </p:txBody>
      </p:sp>
      <p:sp>
        <p:nvSpPr>
          <p:cNvPr id="22" name="TextBox 21"/>
          <p:cNvSpPr txBox="1"/>
          <p:nvPr/>
        </p:nvSpPr>
        <p:spPr>
          <a:xfrm>
            <a:off x="6784848" y="2743200"/>
            <a:ext cx="1280160" cy="365760"/>
          </a:xfrm>
          <a:prstGeom prst="rect">
            <a:avLst/>
          </a:prstGeom>
          <a:noFill/>
        </p:spPr>
        <p:txBody>
          <a:bodyPr wrap="square" lIns="0" tIns="0" rIns="0" bIns="0" anchor="t">
            <a:spAutoFit/>
          </a:bodyPr>
          <a:lstStyle/>
          <a:p>
            <a:pPr algn="r">
              <a:lnSpc>
                <a:spcPct val="100000"/>
              </a:lnSpc>
            </a:pPr>
            <a:r>
              <a:rPr sz="1250" b="1" i="0">
                <a:solidFill>
                  <a:srgbClr val="C9CDD2"/>
                </a:solidFill>
                <a:latin typeface="Arial"/>
              </a:rPr>
              <a:t>t</a:t>
            </a:r>
          </a:p>
        </p:txBody>
      </p:sp>
      <p:sp>
        <p:nvSpPr>
          <p:cNvPr id="23" name="TextBox 22"/>
          <p:cNvSpPr txBox="1"/>
          <p:nvPr/>
        </p:nvSpPr>
        <p:spPr>
          <a:xfrm>
            <a:off x="8065007" y="2743200"/>
            <a:ext cx="1463040" cy="365760"/>
          </a:xfrm>
          <a:prstGeom prst="rect">
            <a:avLst/>
          </a:prstGeom>
          <a:noFill/>
        </p:spPr>
        <p:txBody>
          <a:bodyPr wrap="square" lIns="0" tIns="0" rIns="0" bIns="0" anchor="t">
            <a:spAutoFit/>
          </a:bodyPr>
          <a:lstStyle/>
          <a:p>
            <a:pPr algn="r">
              <a:lnSpc>
                <a:spcPct val="100000"/>
              </a:lnSpc>
            </a:pPr>
            <a:r>
              <a:rPr sz="1250" b="1" i="0">
                <a:solidFill>
                  <a:srgbClr val="C9CDD2"/>
                </a:solidFill>
                <a:latin typeface="Arial"/>
              </a:rPr>
              <a:t>p</a:t>
            </a:r>
          </a:p>
        </p:txBody>
      </p:sp>
      <p:sp>
        <p:nvSpPr>
          <p:cNvPr id="24" name="Rectangle 23"/>
          <p:cNvSpPr/>
          <p:nvPr/>
        </p:nvSpPr>
        <p:spPr>
          <a:xfrm>
            <a:off x="566928" y="3154680"/>
            <a:ext cx="8961120" cy="11887"/>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566928" y="3209544"/>
            <a:ext cx="3383280" cy="457200"/>
          </a:xfrm>
          <a:prstGeom prst="rect">
            <a:avLst/>
          </a:prstGeom>
          <a:noFill/>
        </p:spPr>
        <p:txBody>
          <a:bodyPr wrap="square" lIns="0" tIns="0" rIns="0" bIns="0" anchor="ctr">
            <a:spAutoFit/>
          </a:bodyPr>
          <a:lstStyle/>
          <a:p>
            <a:pPr algn="l">
              <a:lnSpc>
                <a:spcPct val="100000"/>
              </a:lnSpc>
            </a:pPr>
            <a:r>
              <a:rPr sz="1300" b="1" i="0">
                <a:solidFill>
                  <a:srgbClr val="FFFFFF"/>
                </a:solidFill>
                <a:latin typeface="Arial"/>
              </a:rPr>
              <a:t>Intercept</a:t>
            </a:r>
          </a:p>
        </p:txBody>
      </p:sp>
      <p:sp>
        <p:nvSpPr>
          <p:cNvPr id="26" name="TextBox 25"/>
          <p:cNvSpPr txBox="1"/>
          <p:nvPr/>
        </p:nvSpPr>
        <p:spPr>
          <a:xfrm>
            <a:off x="3950208" y="3209544"/>
            <a:ext cx="146304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52.08</a:t>
            </a:r>
          </a:p>
        </p:txBody>
      </p:sp>
      <p:sp>
        <p:nvSpPr>
          <p:cNvPr id="27" name="TextBox 26"/>
          <p:cNvSpPr txBox="1"/>
          <p:nvPr/>
        </p:nvSpPr>
        <p:spPr>
          <a:xfrm>
            <a:off x="5413248" y="3209544"/>
            <a:ext cx="137160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0.73</a:t>
            </a:r>
          </a:p>
        </p:txBody>
      </p:sp>
      <p:sp>
        <p:nvSpPr>
          <p:cNvPr id="28" name="TextBox 27"/>
          <p:cNvSpPr txBox="1"/>
          <p:nvPr/>
        </p:nvSpPr>
        <p:spPr>
          <a:xfrm>
            <a:off x="6784848" y="3209544"/>
            <a:ext cx="128016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70.9</a:t>
            </a:r>
          </a:p>
        </p:txBody>
      </p:sp>
      <p:sp>
        <p:nvSpPr>
          <p:cNvPr id="29" name="TextBox 28"/>
          <p:cNvSpPr txBox="1"/>
          <p:nvPr/>
        </p:nvSpPr>
        <p:spPr>
          <a:xfrm>
            <a:off x="8065007" y="3209544"/>
            <a:ext cx="146304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&lt; .0001</a:t>
            </a:r>
          </a:p>
        </p:txBody>
      </p:sp>
      <p:sp>
        <p:nvSpPr>
          <p:cNvPr id="30" name="Rectangle 29"/>
          <p:cNvSpPr/>
          <p:nvPr/>
        </p:nvSpPr>
        <p:spPr>
          <a:xfrm>
            <a:off x="566928" y="3648456"/>
            <a:ext cx="8961120" cy="11887"/>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566928" y="3703320"/>
            <a:ext cx="3383280" cy="457200"/>
          </a:xfrm>
          <a:prstGeom prst="rect">
            <a:avLst/>
          </a:prstGeom>
          <a:noFill/>
        </p:spPr>
        <p:txBody>
          <a:bodyPr wrap="square" lIns="0" tIns="0" rIns="0" bIns="0" anchor="ctr">
            <a:spAutoFit/>
          </a:bodyPr>
          <a:lstStyle/>
          <a:p>
            <a:pPr algn="l">
              <a:lnSpc>
                <a:spcPct val="100000"/>
              </a:lnSpc>
            </a:pPr>
            <a:r>
              <a:rPr sz="1300" b="1" i="0">
                <a:solidFill>
                  <a:srgbClr val="FFFFFF"/>
                </a:solidFill>
                <a:latin typeface="Arial"/>
              </a:rPr>
              <a:t>Adult Mortality</a:t>
            </a:r>
          </a:p>
        </p:txBody>
      </p:sp>
      <p:sp>
        <p:nvSpPr>
          <p:cNvPr id="32" name="TextBox 31"/>
          <p:cNvSpPr txBox="1"/>
          <p:nvPr/>
        </p:nvSpPr>
        <p:spPr>
          <a:xfrm>
            <a:off x="3950208" y="3703320"/>
            <a:ext cx="146304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−0.0179</a:t>
            </a:r>
          </a:p>
        </p:txBody>
      </p:sp>
      <p:sp>
        <p:nvSpPr>
          <p:cNvPr id="33" name="TextBox 32"/>
          <p:cNvSpPr txBox="1"/>
          <p:nvPr/>
        </p:nvSpPr>
        <p:spPr>
          <a:xfrm>
            <a:off x="5413248" y="3703320"/>
            <a:ext cx="137160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0.0010</a:t>
            </a:r>
          </a:p>
        </p:txBody>
      </p:sp>
      <p:sp>
        <p:nvSpPr>
          <p:cNvPr id="34" name="TextBox 33"/>
          <p:cNvSpPr txBox="1"/>
          <p:nvPr/>
        </p:nvSpPr>
        <p:spPr>
          <a:xfrm>
            <a:off x="6784848" y="3703320"/>
            <a:ext cx="128016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−18.6</a:t>
            </a:r>
          </a:p>
        </p:txBody>
      </p:sp>
      <p:sp>
        <p:nvSpPr>
          <p:cNvPr id="35" name="TextBox 34"/>
          <p:cNvSpPr txBox="1"/>
          <p:nvPr/>
        </p:nvSpPr>
        <p:spPr>
          <a:xfrm>
            <a:off x="8065007" y="3703320"/>
            <a:ext cx="146304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&lt; .0001</a:t>
            </a:r>
          </a:p>
        </p:txBody>
      </p:sp>
      <p:sp>
        <p:nvSpPr>
          <p:cNvPr id="36" name="Rectangle 35"/>
          <p:cNvSpPr/>
          <p:nvPr/>
        </p:nvSpPr>
        <p:spPr>
          <a:xfrm>
            <a:off x="566928" y="4142232"/>
            <a:ext cx="8961120" cy="11887"/>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566928" y="4197096"/>
            <a:ext cx="3383280" cy="457200"/>
          </a:xfrm>
          <a:prstGeom prst="rect">
            <a:avLst/>
          </a:prstGeom>
          <a:noFill/>
        </p:spPr>
        <p:txBody>
          <a:bodyPr wrap="square" lIns="0" tIns="0" rIns="0" bIns="0" anchor="ctr">
            <a:spAutoFit/>
          </a:bodyPr>
          <a:lstStyle/>
          <a:p>
            <a:pPr algn="l">
              <a:lnSpc>
                <a:spcPct val="100000"/>
              </a:lnSpc>
            </a:pPr>
            <a:r>
              <a:rPr sz="1300" b="1" i="0">
                <a:solidFill>
                  <a:srgbClr val="FFFFFF"/>
                </a:solidFill>
                <a:latin typeface="Arial"/>
              </a:rPr>
              <a:t>Alcohol</a:t>
            </a:r>
          </a:p>
        </p:txBody>
      </p:sp>
      <p:sp>
        <p:nvSpPr>
          <p:cNvPr id="38" name="TextBox 37"/>
          <p:cNvSpPr txBox="1"/>
          <p:nvPr/>
        </p:nvSpPr>
        <p:spPr>
          <a:xfrm>
            <a:off x="3950208" y="4197096"/>
            <a:ext cx="146304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−0.104</a:t>
            </a:r>
          </a:p>
        </p:txBody>
      </p:sp>
      <p:sp>
        <p:nvSpPr>
          <p:cNvPr id="39" name="TextBox 38"/>
          <p:cNvSpPr txBox="1"/>
          <p:nvPr/>
        </p:nvSpPr>
        <p:spPr>
          <a:xfrm>
            <a:off x="5413248" y="4197096"/>
            <a:ext cx="137160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0.031</a:t>
            </a:r>
          </a:p>
        </p:txBody>
      </p:sp>
      <p:sp>
        <p:nvSpPr>
          <p:cNvPr id="40" name="TextBox 39"/>
          <p:cNvSpPr txBox="1"/>
          <p:nvPr/>
        </p:nvSpPr>
        <p:spPr>
          <a:xfrm>
            <a:off x="6784848" y="4197096"/>
            <a:ext cx="128016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−3.37</a:t>
            </a:r>
          </a:p>
        </p:txBody>
      </p:sp>
      <p:sp>
        <p:nvSpPr>
          <p:cNvPr id="41" name="TextBox 40"/>
          <p:cNvSpPr txBox="1"/>
          <p:nvPr/>
        </p:nvSpPr>
        <p:spPr>
          <a:xfrm>
            <a:off x="8065007" y="4197096"/>
            <a:ext cx="146304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0.0008</a:t>
            </a:r>
          </a:p>
        </p:txBody>
      </p:sp>
      <p:sp>
        <p:nvSpPr>
          <p:cNvPr id="42" name="Rectangle 41"/>
          <p:cNvSpPr/>
          <p:nvPr/>
        </p:nvSpPr>
        <p:spPr>
          <a:xfrm>
            <a:off x="566928" y="4636008"/>
            <a:ext cx="8961120" cy="11887"/>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566928" y="4690872"/>
            <a:ext cx="3383280" cy="457200"/>
          </a:xfrm>
          <a:prstGeom prst="rect">
            <a:avLst/>
          </a:prstGeom>
          <a:noFill/>
        </p:spPr>
        <p:txBody>
          <a:bodyPr wrap="square" lIns="0" tIns="0" rIns="0" bIns="0" anchor="ctr">
            <a:spAutoFit/>
          </a:bodyPr>
          <a:lstStyle/>
          <a:p>
            <a:pPr algn="l">
              <a:lnSpc>
                <a:spcPct val="100000"/>
              </a:lnSpc>
            </a:pPr>
            <a:r>
              <a:rPr sz="1300" b="1" i="0">
                <a:solidFill>
                  <a:srgbClr val="FFFFFF"/>
                </a:solidFill>
                <a:latin typeface="Arial"/>
              </a:rPr>
              <a:t>percentage expenditure</a:t>
            </a:r>
          </a:p>
        </p:txBody>
      </p:sp>
      <p:sp>
        <p:nvSpPr>
          <p:cNvPr id="44" name="TextBox 43"/>
          <p:cNvSpPr txBox="1"/>
          <p:nvPr/>
        </p:nvSpPr>
        <p:spPr>
          <a:xfrm>
            <a:off x="3950208" y="4690872"/>
            <a:ext cx="146304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0.00045</a:t>
            </a:r>
          </a:p>
        </p:txBody>
      </p:sp>
      <p:sp>
        <p:nvSpPr>
          <p:cNvPr id="45" name="TextBox 44"/>
          <p:cNvSpPr txBox="1"/>
          <p:nvPr/>
        </p:nvSpPr>
        <p:spPr>
          <a:xfrm>
            <a:off x="5413248" y="4690872"/>
            <a:ext cx="137160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0.00006</a:t>
            </a:r>
          </a:p>
        </p:txBody>
      </p:sp>
      <p:sp>
        <p:nvSpPr>
          <p:cNvPr id="46" name="TextBox 45"/>
          <p:cNvSpPr txBox="1"/>
          <p:nvPr/>
        </p:nvSpPr>
        <p:spPr>
          <a:xfrm>
            <a:off x="6784848" y="4690872"/>
            <a:ext cx="128016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7.66</a:t>
            </a:r>
          </a:p>
        </p:txBody>
      </p:sp>
      <p:sp>
        <p:nvSpPr>
          <p:cNvPr id="47" name="TextBox 46"/>
          <p:cNvSpPr txBox="1"/>
          <p:nvPr/>
        </p:nvSpPr>
        <p:spPr>
          <a:xfrm>
            <a:off x="8065007" y="4690872"/>
            <a:ext cx="1463040" cy="457200"/>
          </a:xfrm>
          <a:prstGeom prst="rect">
            <a:avLst/>
          </a:prstGeom>
          <a:noFill/>
        </p:spPr>
        <p:txBody>
          <a:bodyPr wrap="square" lIns="0" tIns="0" rIns="0" bIns="0" anchor="ctr">
            <a:spAutoFit/>
          </a:bodyPr>
          <a:lstStyle/>
          <a:p>
            <a:pPr algn="r">
              <a:lnSpc>
                <a:spcPct val="100000"/>
              </a:lnSpc>
            </a:pPr>
            <a:r>
              <a:rPr sz="1300" b="0" i="0">
                <a:solidFill>
                  <a:srgbClr val="FFFFFF"/>
                </a:solidFill>
                <a:latin typeface="Consolas"/>
              </a:rPr>
              <a:t>&lt; .0001</a:t>
            </a:r>
          </a:p>
        </p:txBody>
      </p:sp>
      <p:sp>
        <p:nvSpPr>
          <p:cNvPr id="48" name="Rounded Rectangle 47"/>
          <p:cNvSpPr/>
          <p:nvPr/>
        </p:nvSpPr>
        <p:spPr>
          <a:xfrm>
            <a:off x="7818120" y="5029200"/>
            <a:ext cx="3822191" cy="868680"/>
          </a:xfrm>
          <a:prstGeom prst="roundRect">
            <a:avLst>
              <a:gd name="adj" fmla="val 6000"/>
            </a:avLst>
          </a:prstGeom>
          <a:solidFill>
            <a:srgbClr val="4A4038"/>
          </a:solidFill>
          <a:ln w="1524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8046720" y="5029200"/>
            <a:ext cx="3383280" cy="868680"/>
          </a:xfrm>
          <a:prstGeom prst="rect">
            <a:avLst/>
          </a:prstGeom>
          <a:noFill/>
        </p:spPr>
        <p:txBody>
          <a:bodyPr wrap="square" lIns="0" tIns="0" rIns="0" bIns="0" anchor="ctr">
            <a:spAutoFit/>
          </a:bodyPr>
          <a:lstStyle/>
          <a:p>
            <a:pPr algn="l">
              <a:lnSpc>
                <a:spcPct val="105000"/>
              </a:lnSpc>
            </a:pPr>
            <a:r>
              <a:rPr sz="1350" b="1" i="0">
                <a:solidFill>
                  <a:srgbClr val="E3B23C"/>
                </a:solidFill>
                <a:latin typeface="Arial"/>
              </a:rPr>
              <a:t>Intercept switch → </a:t>
            </a:r>
            <a:r>
              <a:rPr sz="1350" b="0" i="0">
                <a:solidFill>
                  <a:srgbClr val="DCDCDC"/>
                </a:solidFill>
                <a:latin typeface="Arial"/>
              </a:rPr>
              <a:t>whole table re-fits,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2900" dirty="0">
                <a:solidFill>
                  <a:srgbClr val="FFFFFF"/>
                </a:solidFill>
              </a:rPr>
              <a:t>Trim collinearity — one toggle</a:t>
            </a:r>
          </a:p>
        </p:txBody>
      </p:sp>
      <p:sp>
        <p:nvSpPr>
          <p:cNvPr id="3" name="Rounded Rectangle 2"/>
          <p:cNvSpPr/>
          <p:nvPr/>
        </p:nvSpPr>
        <p:spPr>
          <a:xfrm>
            <a:off x="56692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EDA</a:t>
            </a:r>
          </a:p>
        </p:txBody>
      </p:sp>
      <p:sp>
        <p:nvSpPr>
          <p:cNvPr id="5" name="Rounded Rectangle 4"/>
          <p:cNvSpPr/>
          <p:nvPr/>
        </p:nvSpPr>
        <p:spPr>
          <a:xfrm>
            <a:off x="1975104"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975104"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Fit</a:t>
            </a:r>
          </a:p>
        </p:txBody>
      </p:sp>
      <p:sp>
        <p:nvSpPr>
          <p:cNvPr id="7" name="Rounded Rectangle 6"/>
          <p:cNvSpPr/>
          <p:nvPr/>
        </p:nvSpPr>
        <p:spPr>
          <a:xfrm>
            <a:off x="3383280" y="1417320"/>
            <a:ext cx="1335024" cy="310896"/>
          </a:xfrm>
          <a:prstGeom prst="roundRect">
            <a:avLst>
              <a:gd name="adj" fmla="val 30000"/>
            </a:avLst>
          </a:prstGeom>
          <a:solidFill>
            <a:srgbClr val="2FB3A6"/>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383280" y="1417320"/>
            <a:ext cx="1335024" cy="310896"/>
          </a:xfrm>
          <a:prstGeom prst="rect">
            <a:avLst/>
          </a:prstGeom>
          <a:noFill/>
        </p:spPr>
        <p:txBody>
          <a:bodyPr wrap="square" lIns="0" tIns="0" rIns="0" bIns="0" anchor="ctr">
            <a:spAutoFit/>
          </a:bodyPr>
          <a:lstStyle/>
          <a:p>
            <a:pPr algn="ctr">
              <a:lnSpc>
                <a:spcPct val="100000"/>
              </a:lnSpc>
            </a:pPr>
            <a:r>
              <a:rPr sz="1100" b="1" i="0">
                <a:solidFill>
                  <a:srgbClr val="FFFFFF"/>
                </a:solidFill>
                <a:latin typeface="Arial"/>
              </a:rPr>
              <a:t>Trim</a:t>
            </a:r>
          </a:p>
        </p:txBody>
      </p:sp>
      <p:sp>
        <p:nvSpPr>
          <p:cNvPr id="9" name="Rounded Rectangle 8"/>
          <p:cNvSpPr/>
          <p:nvPr/>
        </p:nvSpPr>
        <p:spPr>
          <a:xfrm>
            <a:off x="4791456"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91456"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Select</a:t>
            </a:r>
          </a:p>
        </p:txBody>
      </p:sp>
      <p:sp>
        <p:nvSpPr>
          <p:cNvPr id="11" name="Rounded Rectangle 10"/>
          <p:cNvSpPr/>
          <p:nvPr/>
        </p:nvSpPr>
        <p:spPr>
          <a:xfrm>
            <a:off x="6199632"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99632"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Diagnose</a:t>
            </a:r>
          </a:p>
        </p:txBody>
      </p:sp>
      <p:sp>
        <p:nvSpPr>
          <p:cNvPr id="13" name="Rounded Rectangle 12"/>
          <p:cNvSpPr/>
          <p:nvPr/>
        </p:nvSpPr>
        <p:spPr>
          <a:xfrm>
            <a:off x="760780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60780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Predict</a:t>
            </a:r>
          </a:p>
        </p:txBody>
      </p:sp>
      <p:sp>
        <p:nvSpPr>
          <p:cNvPr id="15" name="TextBox 14"/>
          <p:cNvSpPr txBox="1"/>
          <p:nvPr/>
        </p:nvSpPr>
        <p:spPr>
          <a:xfrm>
            <a:off x="566928" y="2338940"/>
            <a:ext cx="11055096" cy="594360"/>
          </a:xfrm>
          <a:prstGeom prst="rect">
            <a:avLst/>
          </a:prstGeom>
          <a:noFill/>
        </p:spPr>
        <p:txBody>
          <a:bodyPr wrap="square" lIns="0" tIns="0" rIns="0" bIns="0" anchor="t">
            <a:spAutoFit/>
          </a:bodyPr>
          <a:lstStyle/>
          <a:p>
            <a:pPr algn="l">
              <a:lnSpc>
                <a:spcPct val="104000"/>
              </a:lnSpc>
            </a:pPr>
            <a:r>
              <a:rPr sz="1400" b="0" i="0" dirty="0">
                <a:solidFill>
                  <a:srgbClr val="DCDCDC"/>
                </a:solidFill>
                <a:latin typeface="Arial"/>
              </a:rPr>
              <a:t>When two drivers move together, the model can't separate their effects — the coefficients get unstable. VIF flags it; the toggle fixes it.</a:t>
            </a:r>
          </a:p>
        </p:txBody>
      </p:sp>
      <p:sp>
        <p:nvSpPr>
          <p:cNvPr id="16" name="Rounded Rectangle 15"/>
          <p:cNvSpPr/>
          <p:nvPr/>
        </p:nvSpPr>
        <p:spPr>
          <a:xfrm>
            <a:off x="566928" y="2743200"/>
            <a:ext cx="5029200" cy="2331720"/>
          </a:xfrm>
          <a:prstGeom prst="roundRect">
            <a:avLst>
              <a:gd name="adj" fmla="val 5000"/>
            </a:avLst>
          </a:prstGeom>
          <a:solidFill>
            <a:srgbClr val="4A4038"/>
          </a:solidFill>
          <a:ln w="16510">
            <a:solidFill>
              <a:srgbClr val="C50E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1247" y="2880360"/>
            <a:ext cx="3291840" cy="411480"/>
          </a:xfrm>
          <a:prstGeom prst="rect">
            <a:avLst/>
          </a:prstGeom>
          <a:noFill/>
        </p:spPr>
        <p:txBody>
          <a:bodyPr wrap="square" lIns="0" tIns="0" rIns="0" bIns="0" anchor="t">
            <a:spAutoFit/>
          </a:bodyPr>
          <a:lstStyle/>
          <a:p>
            <a:pPr algn="l">
              <a:lnSpc>
                <a:spcPct val="100000"/>
              </a:lnSpc>
            </a:pPr>
            <a:r>
              <a:rPr sz="1600" b="1" i="0">
                <a:solidFill>
                  <a:srgbClr val="FFFFFF"/>
                </a:solidFill>
                <a:latin typeface="Arial"/>
              </a:rPr>
              <a:t>Before</a:t>
            </a:r>
          </a:p>
        </p:txBody>
      </p:sp>
      <p:sp>
        <p:nvSpPr>
          <p:cNvPr id="18" name="TextBox 17"/>
          <p:cNvSpPr txBox="1"/>
          <p:nvPr/>
        </p:nvSpPr>
        <p:spPr>
          <a:xfrm>
            <a:off x="841247" y="3273552"/>
            <a:ext cx="4389120" cy="365760"/>
          </a:xfrm>
          <a:prstGeom prst="rect">
            <a:avLst/>
          </a:prstGeom>
          <a:noFill/>
        </p:spPr>
        <p:txBody>
          <a:bodyPr wrap="square" lIns="0" tIns="0" rIns="0" bIns="0" anchor="t">
            <a:spAutoFit/>
          </a:bodyPr>
          <a:lstStyle/>
          <a:p>
            <a:pPr algn="l">
              <a:lnSpc>
                <a:spcPct val="100000"/>
              </a:lnSpc>
            </a:pPr>
            <a:r>
              <a:rPr sz="1300" b="1" i="0">
                <a:solidFill>
                  <a:srgbClr val="C50E3D"/>
                </a:solidFill>
                <a:latin typeface="Consolas"/>
              </a:rPr>
              <a:t>max VIF ≈ 7.6</a:t>
            </a:r>
          </a:p>
        </p:txBody>
      </p:sp>
      <p:sp>
        <p:nvSpPr>
          <p:cNvPr id="19" name="TextBox 18"/>
          <p:cNvSpPr txBox="1"/>
          <p:nvPr/>
        </p:nvSpPr>
        <p:spPr>
          <a:xfrm>
            <a:off x="841247" y="376732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under-five deaths</a:t>
            </a:r>
          </a:p>
        </p:txBody>
      </p:sp>
      <p:sp>
        <p:nvSpPr>
          <p:cNvPr id="20" name="TextBox 19"/>
          <p:cNvSpPr txBox="1"/>
          <p:nvPr/>
        </p:nvSpPr>
        <p:spPr>
          <a:xfrm>
            <a:off x="3858768" y="3767328"/>
            <a:ext cx="1417320" cy="365760"/>
          </a:xfrm>
          <a:prstGeom prst="rect">
            <a:avLst/>
          </a:prstGeom>
          <a:noFill/>
        </p:spPr>
        <p:txBody>
          <a:bodyPr wrap="square" lIns="0" tIns="0" rIns="0" bIns="0" anchor="ctr">
            <a:spAutoFit/>
          </a:bodyPr>
          <a:lstStyle/>
          <a:p>
            <a:pPr algn="r">
              <a:lnSpc>
                <a:spcPct val="100000"/>
              </a:lnSpc>
            </a:pPr>
            <a:r>
              <a:rPr sz="1300" b="1" i="0">
                <a:solidFill>
                  <a:srgbClr val="FFFFFF"/>
                </a:solidFill>
                <a:latin typeface="Consolas"/>
              </a:rPr>
              <a:t>7.59</a:t>
            </a:r>
          </a:p>
        </p:txBody>
      </p:sp>
      <p:sp>
        <p:nvSpPr>
          <p:cNvPr id="21" name="TextBox 20"/>
          <p:cNvSpPr txBox="1"/>
          <p:nvPr/>
        </p:nvSpPr>
        <p:spPr>
          <a:xfrm>
            <a:off x="841247" y="417880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GDP</a:t>
            </a:r>
          </a:p>
        </p:txBody>
      </p:sp>
      <p:sp>
        <p:nvSpPr>
          <p:cNvPr id="22" name="TextBox 21"/>
          <p:cNvSpPr txBox="1"/>
          <p:nvPr/>
        </p:nvSpPr>
        <p:spPr>
          <a:xfrm>
            <a:off x="3858768" y="4178808"/>
            <a:ext cx="1417320" cy="365760"/>
          </a:xfrm>
          <a:prstGeom prst="rect">
            <a:avLst/>
          </a:prstGeom>
          <a:noFill/>
        </p:spPr>
        <p:txBody>
          <a:bodyPr wrap="square" lIns="0" tIns="0" rIns="0" bIns="0" anchor="ctr">
            <a:spAutoFit/>
          </a:bodyPr>
          <a:lstStyle/>
          <a:p>
            <a:pPr algn="r">
              <a:lnSpc>
                <a:spcPct val="100000"/>
              </a:lnSpc>
            </a:pPr>
            <a:r>
              <a:rPr sz="1300" b="1" i="0">
                <a:solidFill>
                  <a:srgbClr val="FFFFFF"/>
                </a:solidFill>
                <a:latin typeface="Consolas"/>
              </a:rPr>
              <a:t>7.54</a:t>
            </a:r>
          </a:p>
        </p:txBody>
      </p:sp>
      <p:sp>
        <p:nvSpPr>
          <p:cNvPr id="23" name="TextBox 22"/>
          <p:cNvSpPr txBox="1"/>
          <p:nvPr/>
        </p:nvSpPr>
        <p:spPr>
          <a:xfrm>
            <a:off x="841247" y="459028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thinness 5–9</a:t>
            </a:r>
          </a:p>
        </p:txBody>
      </p:sp>
      <p:sp>
        <p:nvSpPr>
          <p:cNvPr id="24" name="TextBox 23"/>
          <p:cNvSpPr txBox="1"/>
          <p:nvPr/>
        </p:nvSpPr>
        <p:spPr>
          <a:xfrm>
            <a:off x="3858768" y="4590288"/>
            <a:ext cx="1417320" cy="365760"/>
          </a:xfrm>
          <a:prstGeom prst="rect">
            <a:avLst/>
          </a:prstGeom>
          <a:noFill/>
        </p:spPr>
        <p:txBody>
          <a:bodyPr wrap="square" lIns="0" tIns="0" rIns="0" bIns="0" anchor="ctr">
            <a:spAutoFit/>
          </a:bodyPr>
          <a:lstStyle/>
          <a:p>
            <a:pPr algn="r">
              <a:lnSpc>
                <a:spcPct val="100000"/>
              </a:lnSpc>
            </a:pPr>
            <a:r>
              <a:rPr sz="1300" b="1" i="0">
                <a:solidFill>
                  <a:srgbClr val="FFFFFF"/>
                </a:solidFill>
                <a:latin typeface="Consolas"/>
              </a:rPr>
              <a:t>…</a:t>
            </a:r>
          </a:p>
        </p:txBody>
      </p:sp>
      <p:sp>
        <p:nvSpPr>
          <p:cNvPr id="25" name="Rounded Rectangle 24"/>
          <p:cNvSpPr/>
          <p:nvPr/>
        </p:nvSpPr>
        <p:spPr>
          <a:xfrm>
            <a:off x="6419088" y="2743200"/>
            <a:ext cx="5029200" cy="2331720"/>
          </a:xfrm>
          <a:prstGeom prst="roundRect">
            <a:avLst>
              <a:gd name="adj" fmla="val 5000"/>
            </a:avLst>
          </a:prstGeom>
          <a:solidFill>
            <a:srgbClr val="39473F"/>
          </a:solidFill>
          <a:ln w="1651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693408" y="2880360"/>
            <a:ext cx="3291840" cy="411480"/>
          </a:xfrm>
          <a:prstGeom prst="rect">
            <a:avLst/>
          </a:prstGeom>
          <a:noFill/>
        </p:spPr>
        <p:txBody>
          <a:bodyPr wrap="square" lIns="0" tIns="0" rIns="0" bIns="0" anchor="t">
            <a:spAutoFit/>
          </a:bodyPr>
          <a:lstStyle/>
          <a:p>
            <a:pPr algn="l">
              <a:lnSpc>
                <a:spcPct val="100000"/>
              </a:lnSpc>
            </a:pPr>
            <a:r>
              <a:rPr sz="1600" b="1" i="0">
                <a:solidFill>
                  <a:srgbClr val="FFFFFF"/>
                </a:solidFill>
                <a:latin typeface="Arial"/>
              </a:rPr>
              <a:t>After one toggle</a:t>
            </a:r>
          </a:p>
        </p:txBody>
      </p:sp>
      <p:sp>
        <p:nvSpPr>
          <p:cNvPr id="27" name="TextBox 26"/>
          <p:cNvSpPr txBox="1"/>
          <p:nvPr/>
        </p:nvSpPr>
        <p:spPr>
          <a:xfrm>
            <a:off x="6693408" y="3273552"/>
            <a:ext cx="4389120" cy="365760"/>
          </a:xfrm>
          <a:prstGeom prst="rect">
            <a:avLst/>
          </a:prstGeom>
          <a:noFill/>
        </p:spPr>
        <p:txBody>
          <a:bodyPr wrap="square" lIns="0" tIns="0" rIns="0" bIns="0" anchor="t">
            <a:spAutoFit/>
          </a:bodyPr>
          <a:lstStyle/>
          <a:p>
            <a:pPr algn="l">
              <a:lnSpc>
                <a:spcPct val="100000"/>
              </a:lnSpc>
            </a:pPr>
            <a:r>
              <a:rPr sz="1300" b="1" i="0">
                <a:solidFill>
                  <a:srgbClr val="5FD4C6"/>
                </a:solidFill>
                <a:latin typeface="Consolas"/>
              </a:rPr>
              <a:t>max VIF ≈ 2.9</a:t>
            </a:r>
          </a:p>
        </p:txBody>
      </p:sp>
      <p:sp>
        <p:nvSpPr>
          <p:cNvPr id="28" name="TextBox 27"/>
          <p:cNvSpPr txBox="1"/>
          <p:nvPr/>
        </p:nvSpPr>
        <p:spPr>
          <a:xfrm>
            <a:off x="6693408" y="376732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under-five deaths</a:t>
            </a:r>
          </a:p>
        </p:txBody>
      </p:sp>
      <p:sp>
        <p:nvSpPr>
          <p:cNvPr id="29" name="TextBox 28"/>
          <p:cNvSpPr txBox="1"/>
          <p:nvPr/>
        </p:nvSpPr>
        <p:spPr>
          <a:xfrm>
            <a:off x="9710928" y="3767328"/>
            <a:ext cx="1417320" cy="365760"/>
          </a:xfrm>
          <a:prstGeom prst="rect">
            <a:avLst/>
          </a:prstGeom>
          <a:noFill/>
        </p:spPr>
        <p:txBody>
          <a:bodyPr wrap="square" lIns="0" tIns="0" rIns="0" bIns="0" anchor="ctr">
            <a:spAutoFit/>
          </a:bodyPr>
          <a:lstStyle/>
          <a:p>
            <a:pPr algn="r">
              <a:lnSpc>
                <a:spcPct val="100000"/>
              </a:lnSpc>
            </a:pPr>
            <a:r>
              <a:rPr sz="1300" b="1" i="0">
                <a:solidFill>
                  <a:srgbClr val="9A9A9A"/>
                </a:solidFill>
                <a:latin typeface="Consolas"/>
              </a:rPr>
              <a:t>off</a:t>
            </a:r>
          </a:p>
        </p:txBody>
      </p:sp>
      <p:sp>
        <p:nvSpPr>
          <p:cNvPr id="30" name="TextBox 29"/>
          <p:cNvSpPr txBox="1"/>
          <p:nvPr/>
        </p:nvSpPr>
        <p:spPr>
          <a:xfrm>
            <a:off x="6693408" y="417880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GDP</a:t>
            </a:r>
          </a:p>
        </p:txBody>
      </p:sp>
      <p:sp>
        <p:nvSpPr>
          <p:cNvPr id="31" name="TextBox 30"/>
          <p:cNvSpPr txBox="1"/>
          <p:nvPr/>
        </p:nvSpPr>
        <p:spPr>
          <a:xfrm>
            <a:off x="9710928" y="4178808"/>
            <a:ext cx="1417320" cy="365760"/>
          </a:xfrm>
          <a:prstGeom prst="rect">
            <a:avLst/>
          </a:prstGeom>
          <a:noFill/>
        </p:spPr>
        <p:txBody>
          <a:bodyPr wrap="square" lIns="0" tIns="0" rIns="0" bIns="0" anchor="ctr">
            <a:spAutoFit/>
          </a:bodyPr>
          <a:lstStyle/>
          <a:p>
            <a:pPr algn="r">
              <a:lnSpc>
                <a:spcPct val="100000"/>
              </a:lnSpc>
            </a:pPr>
            <a:r>
              <a:rPr sz="1300" b="1" i="0">
                <a:solidFill>
                  <a:srgbClr val="FFFFFF"/>
                </a:solidFill>
                <a:latin typeface="Consolas"/>
              </a:rPr>
              <a:t>2.94</a:t>
            </a:r>
          </a:p>
        </p:txBody>
      </p:sp>
      <p:sp>
        <p:nvSpPr>
          <p:cNvPr id="32" name="TextBox 31"/>
          <p:cNvSpPr txBox="1"/>
          <p:nvPr/>
        </p:nvSpPr>
        <p:spPr>
          <a:xfrm>
            <a:off x="6693408" y="4590288"/>
            <a:ext cx="3108960" cy="36576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others</a:t>
            </a:r>
          </a:p>
        </p:txBody>
      </p:sp>
      <p:sp>
        <p:nvSpPr>
          <p:cNvPr id="33" name="TextBox 32"/>
          <p:cNvSpPr txBox="1"/>
          <p:nvPr/>
        </p:nvSpPr>
        <p:spPr>
          <a:xfrm>
            <a:off x="9710928" y="4590288"/>
            <a:ext cx="1417320" cy="365760"/>
          </a:xfrm>
          <a:prstGeom prst="rect">
            <a:avLst/>
          </a:prstGeom>
          <a:noFill/>
        </p:spPr>
        <p:txBody>
          <a:bodyPr wrap="square" lIns="0" tIns="0" rIns="0" bIns="0" anchor="ctr">
            <a:spAutoFit/>
          </a:bodyPr>
          <a:lstStyle/>
          <a:p>
            <a:pPr algn="r">
              <a:lnSpc>
                <a:spcPct val="100000"/>
              </a:lnSpc>
            </a:pPr>
            <a:r>
              <a:rPr sz="1300" b="1" i="0">
                <a:solidFill>
                  <a:srgbClr val="FFFFFF"/>
                </a:solidFill>
                <a:latin typeface="Consolas"/>
              </a:rPr>
              <a:t>&lt; 3</a:t>
            </a:r>
          </a:p>
        </p:txBody>
      </p:sp>
      <p:sp>
        <p:nvSpPr>
          <p:cNvPr id="34" name="Oval 33"/>
          <p:cNvSpPr/>
          <p:nvPr/>
        </p:nvSpPr>
        <p:spPr>
          <a:xfrm>
            <a:off x="5733288" y="3794760"/>
            <a:ext cx="548640" cy="548640"/>
          </a:xfrm>
          <a:prstGeom prst="ellipse">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5733288" y="3749039"/>
            <a:ext cx="548640" cy="548640"/>
          </a:xfrm>
          <a:prstGeom prst="rect">
            <a:avLst/>
          </a:prstGeom>
          <a:noFill/>
        </p:spPr>
        <p:txBody>
          <a:bodyPr wrap="square" lIns="0" tIns="0" rIns="0" bIns="0" anchor="ctr">
            <a:spAutoFit/>
          </a:bodyPr>
          <a:lstStyle/>
          <a:p>
            <a:pPr algn="ctr">
              <a:lnSpc>
                <a:spcPct val="100000"/>
              </a:lnSpc>
            </a:pPr>
            <a:r>
              <a:rPr sz="2400" b="1" i="0">
                <a:solidFill>
                  <a:srgbClr val="FFFFFF"/>
                </a:solidFill>
                <a:latin typeface="Arial"/>
              </a:rPr>
              <a:t>→</a:t>
            </a:r>
          </a:p>
        </p:txBody>
      </p:sp>
      <p:sp>
        <p:nvSpPr>
          <p:cNvPr id="701" name="Shape 701"/>
          <p:cNvSpPr/>
          <p:nvPr/>
        </p:nvSpPr>
        <p:spPr>
          <a:xfrm>
            <a:off x="566928" y="5230368"/>
            <a:ext cx="11055096" cy="676656"/>
          </a:xfrm>
          <a:prstGeom prst="roundRect">
            <a:avLst>
              <a:gd name="adj" fmla="val 10000"/>
            </a:avLst>
          </a:prstGeom>
          <a:solidFill>
            <a:srgbClr val="6E6E6E"/>
          </a:solidFill>
          <a:ln w="12700">
            <a:solidFill>
              <a:srgbClr val="4545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2" name="TextBox 702"/>
          <p:cNvSpPr txBox="1"/>
          <p:nvPr/>
        </p:nvSpPr>
        <p:spPr>
          <a:xfrm>
            <a:off x="841248" y="5230368"/>
            <a:ext cx="3749040" cy="676656"/>
          </a:xfrm>
          <a:prstGeom prst="rect">
            <a:avLst/>
          </a:prstGeom>
          <a:noFill/>
        </p:spPr>
        <p:txBody>
          <a:bodyPr wrap="square" lIns="0" tIns="0" rIns="0" bIns="0" anchor="ctr">
            <a:spAutoFit/>
          </a:bodyPr>
          <a:lstStyle/>
          <a:p>
            <a:pPr algn="l">
              <a:lnSpc>
                <a:spcPct val="100000"/>
              </a:lnSpc>
            </a:pPr>
            <a:r>
              <a:rPr sz="1250" b="1" i="0">
                <a:solidFill>
                  <a:srgbClr val="FFFFFF"/>
                </a:solidFill>
                <a:latin typeface="Consolas"/>
              </a:rPr>
              <a:t>VIF</a:t>
            </a:r>
            <a:r>
              <a:rPr sz="800" b="0" i="0">
                <a:solidFill>
                  <a:srgbClr val="C9CDD2"/>
                </a:solidFill>
                <a:latin typeface="Consolas"/>
              </a:rPr>
              <a:t>j</a:t>
            </a:r>
            <a:r>
              <a:rPr sz="1250" b="0" i="0">
                <a:solidFill>
                  <a:srgbClr val="DCDCDC"/>
                </a:solidFill>
                <a:latin typeface="Consolas"/>
              </a:rPr>
              <a:t> = 1 / (1 − R</a:t>
            </a:r>
            <a:r>
              <a:rPr sz="800" b="0" i="0">
                <a:solidFill>
                  <a:srgbClr val="DCDCDC"/>
                </a:solidFill>
                <a:latin typeface="Consolas"/>
              </a:rPr>
              <a:t>2</a:t>
            </a:r>
            <a:r>
              <a:rPr sz="800" b="0" i="0">
                <a:solidFill>
                  <a:srgbClr val="C9CDD2"/>
                </a:solidFill>
                <a:latin typeface="Consolas"/>
              </a:rPr>
              <a:t>j</a:t>
            </a:r>
            <a:r>
              <a:rPr sz="1250" b="0" i="0">
                <a:solidFill>
                  <a:srgbClr val="DCDCDC"/>
                </a:solidFill>
                <a:latin typeface="Consolas"/>
              </a:rPr>
              <a:t>)</a:t>
            </a:r>
          </a:p>
        </p:txBody>
      </p:sp>
      <p:sp>
        <p:nvSpPr>
          <p:cNvPr id="703" name="TextBox 703"/>
          <p:cNvSpPr txBox="1"/>
          <p:nvPr/>
        </p:nvSpPr>
        <p:spPr>
          <a:xfrm>
            <a:off x="4206240" y="5230368"/>
            <a:ext cx="3291840" cy="676656"/>
          </a:xfrm>
          <a:prstGeom prst="rect">
            <a:avLst/>
          </a:prstGeom>
          <a:noFill/>
        </p:spPr>
        <p:txBody>
          <a:bodyPr wrap="square" lIns="0" tIns="0" rIns="0" bIns="0" anchor="ctr">
            <a:spAutoFit/>
          </a:bodyPr>
          <a:lstStyle/>
          <a:p>
            <a:pPr algn="l">
              <a:lnSpc>
                <a:spcPct val="100000"/>
              </a:lnSpc>
            </a:pPr>
            <a:r>
              <a:rPr sz="1150" b="0" i="0">
                <a:solidFill>
                  <a:srgbClr val="C9CDD2"/>
                </a:solidFill>
                <a:latin typeface="Consolas"/>
              </a:rPr>
              <a:t>R</a:t>
            </a:r>
            <a:r>
              <a:rPr sz="750" b="0" i="0">
                <a:solidFill>
                  <a:srgbClr val="C9CDD2"/>
                </a:solidFill>
                <a:latin typeface="Consolas"/>
              </a:rPr>
              <a:t>2</a:t>
            </a:r>
            <a:r>
              <a:rPr sz="1150" b="0" i="0">
                <a:solidFill>
                  <a:srgbClr val="C9CDD2"/>
                </a:solidFill>
                <a:latin typeface="Consolas"/>
              </a:rPr>
              <a:t> = 0.87  →  VIF = 7.6</a:t>
            </a:r>
          </a:p>
        </p:txBody>
      </p:sp>
      <p:sp>
        <p:nvSpPr>
          <p:cNvPr id="704" name="TextBox 704"/>
          <p:cNvSpPr txBox="1"/>
          <p:nvPr/>
        </p:nvSpPr>
        <p:spPr>
          <a:xfrm>
            <a:off x="7406640" y="5230368"/>
            <a:ext cx="3977640" cy="676656"/>
          </a:xfrm>
          <a:prstGeom prst="rect">
            <a:avLst/>
          </a:prstGeom>
          <a:noFill/>
        </p:spPr>
        <p:txBody>
          <a:bodyPr wrap="square" lIns="0" tIns="0" rIns="0" bIns="0" anchor="ctr">
            <a:spAutoFit/>
          </a:bodyPr>
          <a:lstStyle/>
          <a:p>
            <a:pPr algn="r">
              <a:lnSpc>
                <a:spcPct val="100000"/>
              </a:lnSpc>
            </a:pPr>
            <a:r>
              <a:rPr sz="1150" b="0" i="0">
                <a:solidFill>
                  <a:srgbClr val="C9CDD2"/>
                </a:solidFill>
                <a:latin typeface="Arial"/>
              </a:rPr>
              <a:t>standard error × </a:t>
            </a:r>
            <a:r>
              <a:rPr sz="1250" b="1" i="0">
                <a:solidFill>
                  <a:srgbClr val="E3B23C"/>
                </a:solidFill>
                <a:latin typeface="Arial"/>
              </a:rPr>
              <a:t>√7.6 ≈ 2.8</a:t>
            </a:r>
          </a:p>
        </p:txBody>
      </p:sp>
      <p:sp>
        <p:nvSpPr>
          <p:cNvPr id="36" name="Arrow: Curved Down 35">
            <a:extLst>
              <a:ext uri="{FF2B5EF4-FFF2-40B4-BE49-F238E27FC236}">
                <a16:creationId xmlns:a16="http://schemas.microsoft.com/office/drawing/2014/main" id="{0B8BF6C2-95BE-6058-59E5-54E11FF395CB}"/>
              </a:ext>
            </a:extLst>
          </p:cNvPr>
          <p:cNvSpPr/>
          <p:nvPr/>
        </p:nvSpPr>
        <p:spPr>
          <a:xfrm flipH="1" flipV="1">
            <a:off x="2615183" y="1840832"/>
            <a:ext cx="1335024" cy="342660"/>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Prediction R</a:t>
            </a:r>
            <a:r>
              <a:rPr lang="en-US" sz="2900" baseline="30000" dirty="0">
                <a:solidFill>
                  <a:srgbClr val="FFFFFF"/>
                </a:solidFill>
              </a:rPr>
              <a:t>2</a:t>
            </a:r>
            <a:r>
              <a:rPr lang="en-US" sz="2900" dirty="0">
                <a:solidFill>
                  <a:srgbClr val="FFFFFF"/>
                </a:solidFill>
              </a:rPr>
              <a:t>: </a:t>
            </a:r>
            <a:r>
              <a:rPr sz="2900" dirty="0">
                <a:solidFill>
                  <a:srgbClr val="FFFFFF"/>
                </a:solidFill>
              </a:rPr>
              <a:t>The honest metric</a:t>
            </a:r>
          </a:p>
        </p:txBody>
      </p:sp>
      <p:sp>
        <p:nvSpPr>
          <p:cNvPr id="3" name="Rounded Rectangle 2"/>
          <p:cNvSpPr/>
          <p:nvPr/>
        </p:nvSpPr>
        <p:spPr>
          <a:xfrm>
            <a:off x="56692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EDA</a:t>
            </a:r>
          </a:p>
        </p:txBody>
      </p:sp>
      <p:sp>
        <p:nvSpPr>
          <p:cNvPr id="5" name="Rounded Rectangle 4"/>
          <p:cNvSpPr/>
          <p:nvPr/>
        </p:nvSpPr>
        <p:spPr>
          <a:xfrm>
            <a:off x="1975104"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975104"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Fit</a:t>
            </a:r>
          </a:p>
        </p:txBody>
      </p:sp>
      <p:sp>
        <p:nvSpPr>
          <p:cNvPr id="7" name="Rounded Rectangle 6"/>
          <p:cNvSpPr/>
          <p:nvPr/>
        </p:nvSpPr>
        <p:spPr>
          <a:xfrm>
            <a:off x="3383280"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383280"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Trim</a:t>
            </a:r>
          </a:p>
        </p:txBody>
      </p:sp>
      <p:sp>
        <p:nvSpPr>
          <p:cNvPr id="9" name="Rounded Rectangle 8"/>
          <p:cNvSpPr/>
          <p:nvPr/>
        </p:nvSpPr>
        <p:spPr>
          <a:xfrm>
            <a:off x="4791456" y="1417320"/>
            <a:ext cx="1335024" cy="310896"/>
          </a:xfrm>
          <a:prstGeom prst="roundRect">
            <a:avLst>
              <a:gd name="adj" fmla="val 30000"/>
            </a:avLst>
          </a:prstGeom>
          <a:solidFill>
            <a:srgbClr val="2FB3A6"/>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91456" y="1417320"/>
            <a:ext cx="1335024" cy="310896"/>
          </a:xfrm>
          <a:prstGeom prst="rect">
            <a:avLst/>
          </a:prstGeom>
          <a:noFill/>
        </p:spPr>
        <p:txBody>
          <a:bodyPr wrap="square" lIns="0" tIns="0" rIns="0" bIns="0" anchor="ctr">
            <a:spAutoFit/>
          </a:bodyPr>
          <a:lstStyle/>
          <a:p>
            <a:pPr algn="ctr">
              <a:lnSpc>
                <a:spcPct val="100000"/>
              </a:lnSpc>
            </a:pPr>
            <a:r>
              <a:rPr sz="1100" b="1" i="0">
                <a:solidFill>
                  <a:srgbClr val="FFFFFF"/>
                </a:solidFill>
                <a:latin typeface="Arial"/>
              </a:rPr>
              <a:t>Select</a:t>
            </a:r>
          </a:p>
        </p:txBody>
      </p:sp>
      <p:sp>
        <p:nvSpPr>
          <p:cNvPr id="11" name="Rounded Rectangle 10"/>
          <p:cNvSpPr/>
          <p:nvPr/>
        </p:nvSpPr>
        <p:spPr>
          <a:xfrm>
            <a:off x="6199632"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99632"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Diagnose</a:t>
            </a:r>
          </a:p>
        </p:txBody>
      </p:sp>
      <p:sp>
        <p:nvSpPr>
          <p:cNvPr id="13" name="Rounded Rectangle 12"/>
          <p:cNvSpPr/>
          <p:nvPr/>
        </p:nvSpPr>
        <p:spPr>
          <a:xfrm>
            <a:off x="760780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60780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Predict</a:t>
            </a:r>
          </a:p>
        </p:txBody>
      </p:sp>
      <p:sp>
        <p:nvSpPr>
          <p:cNvPr id="15" name="Rounded Rectangle 14"/>
          <p:cNvSpPr/>
          <p:nvPr/>
        </p:nvSpPr>
        <p:spPr>
          <a:xfrm>
            <a:off x="566928" y="2011680"/>
            <a:ext cx="5212080" cy="2240280"/>
          </a:xfrm>
          <a:prstGeom prst="roundRect">
            <a:avLst>
              <a:gd name="adj" fmla="val 6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86968" y="2212848"/>
            <a:ext cx="4572000" cy="892552"/>
          </a:xfrm>
          <a:prstGeom prst="rect">
            <a:avLst/>
          </a:prstGeom>
          <a:noFill/>
        </p:spPr>
        <p:txBody>
          <a:bodyPr wrap="square" lIns="0" tIns="0" rIns="0" bIns="0" anchor="t">
            <a:spAutoFit/>
          </a:bodyPr>
          <a:lstStyle/>
          <a:p>
            <a:pPr algn="l">
              <a:lnSpc>
                <a:spcPct val="100000"/>
              </a:lnSpc>
            </a:pPr>
            <a:r>
              <a:rPr sz="5800" b="1" i="0" dirty="0">
                <a:solidFill>
                  <a:srgbClr val="FFFFFF"/>
                </a:solidFill>
                <a:latin typeface="Arial"/>
              </a:rPr>
              <a:t>0.8</a:t>
            </a:r>
            <a:r>
              <a:rPr lang="en-US" sz="5800" b="1" i="0" dirty="0">
                <a:solidFill>
                  <a:srgbClr val="FFFFFF"/>
                </a:solidFill>
                <a:latin typeface="Arial"/>
              </a:rPr>
              <a:t>51</a:t>
            </a:r>
            <a:endParaRPr sz="5800" b="1" i="0" dirty="0">
              <a:solidFill>
                <a:srgbClr val="FFFFFF"/>
              </a:solidFill>
              <a:latin typeface="Arial"/>
            </a:endParaRPr>
          </a:p>
        </p:txBody>
      </p:sp>
      <p:sp>
        <p:nvSpPr>
          <p:cNvPr id="17" name="TextBox 16"/>
          <p:cNvSpPr txBox="1"/>
          <p:nvPr/>
        </p:nvSpPr>
        <p:spPr>
          <a:xfrm>
            <a:off x="914400" y="3383280"/>
            <a:ext cx="4663440" cy="365760"/>
          </a:xfrm>
          <a:prstGeom prst="rect">
            <a:avLst/>
          </a:prstGeom>
          <a:noFill/>
        </p:spPr>
        <p:txBody>
          <a:bodyPr wrap="square" lIns="0" tIns="0" rIns="0" bIns="0" anchor="t">
            <a:spAutoFit/>
          </a:bodyPr>
          <a:lstStyle/>
          <a:p>
            <a:pPr algn="l">
              <a:lnSpc>
                <a:spcPct val="100000"/>
              </a:lnSpc>
            </a:pPr>
            <a:r>
              <a:rPr sz="1500" b="1" i="0">
                <a:solidFill>
                  <a:srgbClr val="FFFFFF"/>
                </a:solidFill>
                <a:latin typeface="Arial"/>
              </a:rPr>
              <a:t>R²  (in-sample)</a:t>
            </a:r>
          </a:p>
        </p:txBody>
      </p:sp>
      <p:sp>
        <p:nvSpPr>
          <p:cNvPr id="18" name="TextBox 17"/>
          <p:cNvSpPr txBox="1"/>
          <p:nvPr/>
        </p:nvSpPr>
        <p:spPr>
          <a:xfrm>
            <a:off x="914400" y="3749039"/>
            <a:ext cx="4663440" cy="457200"/>
          </a:xfrm>
          <a:prstGeom prst="rect">
            <a:avLst/>
          </a:prstGeom>
          <a:noFill/>
        </p:spPr>
        <p:txBody>
          <a:bodyPr wrap="square" lIns="0" tIns="0" rIns="0" bIns="0" anchor="t">
            <a:spAutoFit/>
          </a:bodyPr>
          <a:lstStyle/>
          <a:p>
            <a:pPr algn="l">
              <a:lnSpc>
                <a:spcPct val="100000"/>
              </a:lnSpc>
            </a:pPr>
            <a:r>
              <a:rPr sz="1250" b="0" i="0">
                <a:solidFill>
                  <a:srgbClr val="C9CDD2"/>
                </a:solidFill>
                <a:latin typeface="Arial"/>
              </a:rPr>
              <a:t>fit to data it already saw</a:t>
            </a:r>
          </a:p>
        </p:txBody>
      </p:sp>
      <p:sp>
        <p:nvSpPr>
          <p:cNvPr id="19" name="Rounded Rectangle 18"/>
          <p:cNvSpPr/>
          <p:nvPr/>
        </p:nvSpPr>
        <p:spPr>
          <a:xfrm>
            <a:off x="6190488" y="2011680"/>
            <a:ext cx="5212080" cy="2240280"/>
          </a:xfrm>
          <a:prstGeom prst="roundRect">
            <a:avLst>
              <a:gd name="adj" fmla="val 6000"/>
            </a:avLst>
          </a:prstGeom>
          <a:solidFill>
            <a:srgbClr val="39473F"/>
          </a:solidFill>
          <a:ln w="1778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510528" y="2212848"/>
            <a:ext cx="4572000" cy="892552"/>
          </a:xfrm>
          <a:prstGeom prst="rect">
            <a:avLst/>
          </a:prstGeom>
          <a:noFill/>
        </p:spPr>
        <p:txBody>
          <a:bodyPr wrap="square" lIns="0" tIns="0" rIns="0" bIns="0" anchor="t">
            <a:spAutoFit/>
          </a:bodyPr>
          <a:lstStyle/>
          <a:p>
            <a:pPr algn="l">
              <a:lnSpc>
                <a:spcPct val="100000"/>
              </a:lnSpc>
            </a:pPr>
            <a:r>
              <a:rPr sz="5800" b="1" i="0" dirty="0">
                <a:solidFill>
                  <a:srgbClr val="5FD4C6"/>
                </a:solidFill>
                <a:latin typeface="Arial"/>
              </a:rPr>
              <a:t>0.8</a:t>
            </a:r>
            <a:r>
              <a:rPr lang="en-US" sz="5800" b="1" i="0" dirty="0">
                <a:solidFill>
                  <a:srgbClr val="5FD4C6"/>
                </a:solidFill>
                <a:latin typeface="Arial"/>
              </a:rPr>
              <a:t>37</a:t>
            </a:r>
            <a:endParaRPr sz="5800" b="1" i="0" dirty="0">
              <a:solidFill>
                <a:srgbClr val="5FD4C6"/>
              </a:solidFill>
              <a:latin typeface="Arial"/>
            </a:endParaRPr>
          </a:p>
        </p:txBody>
      </p:sp>
      <p:sp>
        <p:nvSpPr>
          <p:cNvPr id="21" name="TextBox 20"/>
          <p:cNvSpPr txBox="1"/>
          <p:nvPr/>
        </p:nvSpPr>
        <p:spPr>
          <a:xfrm>
            <a:off x="6537960" y="3383280"/>
            <a:ext cx="4663440" cy="365760"/>
          </a:xfrm>
          <a:prstGeom prst="rect">
            <a:avLst/>
          </a:prstGeom>
          <a:noFill/>
        </p:spPr>
        <p:txBody>
          <a:bodyPr wrap="square" lIns="0" tIns="0" rIns="0" bIns="0" anchor="t">
            <a:spAutoFit/>
          </a:bodyPr>
          <a:lstStyle/>
          <a:p>
            <a:pPr algn="l">
              <a:lnSpc>
                <a:spcPct val="100000"/>
              </a:lnSpc>
            </a:pPr>
            <a:r>
              <a:rPr sz="1500" b="1" i="0">
                <a:solidFill>
                  <a:srgbClr val="FFFFFF"/>
                </a:solidFill>
                <a:latin typeface="Arial"/>
              </a:rPr>
              <a:t>PRESS R²  (held-out)</a:t>
            </a:r>
          </a:p>
        </p:txBody>
      </p:sp>
      <p:sp>
        <p:nvSpPr>
          <p:cNvPr id="22" name="TextBox 21"/>
          <p:cNvSpPr txBox="1"/>
          <p:nvPr/>
        </p:nvSpPr>
        <p:spPr>
          <a:xfrm>
            <a:off x="6537960" y="3749039"/>
            <a:ext cx="4663440" cy="457200"/>
          </a:xfrm>
          <a:prstGeom prst="rect">
            <a:avLst/>
          </a:prstGeom>
          <a:noFill/>
        </p:spPr>
        <p:txBody>
          <a:bodyPr wrap="square" lIns="0" tIns="0" rIns="0" bIns="0" anchor="t">
            <a:spAutoFit/>
          </a:bodyPr>
          <a:lstStyle/>
          <a:p>
            <a:pPr algn="l">
              <a:lnSpc>
                <a:spcPct val="100000"/>
              </a:lnSpc>
            </a:pPr>
            <a:r>
              <a:rPr sz="1250" b="0" i="0">
                <a:solidFill>
                  <a:srgbClr val="C9CDD2"/>
                </a:solidFill>
                <a:latin typeface="Arial"/>
              </a:rPr>
              <a:t>each point predicted with itself removed</a:t>
            </a:r>
          </a:p>
        </p:txBody>
      </p:sp>
      <p:sp>
        <p:nvSpPr>
          <p:cNvPr id="23" name="Rounded Rectangle 22"/>
          <p:cNvSpPr/>
          <p:nvPr/>
        </p:nvSpPr>
        <p:spPr>
          <a:xfrm>
            <a:off x="566928" y="4526280"/>
            <a:ext cx="11055096" cy="1051560"/>
          </a:xfrm>
          <a:prstGeom prst="roundRect">
            <a:avLst>
              <a:gd name="adj" fmla="val 6000"/>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32688" y="4526280"/>
            <a:ext cx="10332720" cy="1051560"/>
          </a:xfrm>
          <a:prstGeom prst="rect">
            <a:avLst/>
          </a:prstGeom>
          <a:noFill/>
        </p:spPr>
        <p:txBody>
          <a:bodyPr wrap="square" lIns="0" tIns="0" rIns="0" bIns="0" anchor="ctr">
            <a:spAutoFit/>
          </a:bodyPr>
          <a:lstStyle/>
          <a:p>
            <a:pPr algn="l">
              <a:lnSpc>
                <a:spcPct val="105000"/>
              </a:lnSpc>
            </a:pPr>
            <a:r>
              <a:rPr sz="1600" b="1" i="0">
                <a:solidFill>
                  <a:srgbClr val="5EEAD4"/>
                </a:solidFill>
                <a:latin typeface="Arial"/>
              </a:rPr>
              <a:t>Barely drops out-of-sample.  </a:t>
            </a:r>
            <a:r>
              <a:rPr sz="1600" b="0" i="0">
                <a:solidFill>
                  <a:srgbClr val="D8E0EA"/>
                </a:solidFill>
                <a:latin typeface="Arial"/>
              </a:rPr>
              <a:t>The model isn't memorizing — it'll generalize to the next case. A wide gap is what you want to catch </a:t>
            </a:r>
            <a:r>
              <a:rPr sz="1600" b="1" i="1">
                <a:solidFill>
                  <a:srgbClr val="FFFFFF"/>
                </a:solidFill>
                <a:latin typeface="Arial"/>
              </a:rPr>
              <a:t>before</a:t>
            </a:r>
            <a:r>
              <a:rPr sz="1600" b="0" i="0">
                <a:solidFill>
                  <a:srgbClr val="D8E0EA"/>
                </a:solidFill>
                <a:latin typeface="Arial"/>
              </a:rPr>
              <a:t> the review.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2900" dirty="0">
                <a:solidFill>
                  <a:srgbClr val="FFFFFF"/>
                </a:solidFill>
              </a:rPr>
              <a:t>A health check on the fit</a:t>
            </a:r>
          </a:p>
        </p:txBody>
      </p:sp>
      <p:sp>
        <p:nvSpPr>
          <p:cNvPr id="3" name="Rounded Rectangle 2"/>
          <p:cNvSpPr/>
          <p:nvPr/>
        </p:nvSpPr>
        <p:spPr>
          <a:xfrm>
            <a:off x="56692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EDA</a:t>
            </a:r>
          </a:p>
        </p:txBody>
      </p:sp>
      <p:sp>
        <p:nvSpPr>
          <p:cNvPr id="5" name="Rounded Rectangle 4"/>
          <p:cNvSpPr/>
          <p:nvPr/>
        </p:nvSpPr>
        <p:spPr>
          <a:xfrm>
            <a:off x="1975104"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975104"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Fit</a:t>
            </a:r>
          </a:p>
        </p:txBody>
      </p:sp>
      <p:sp>
        <p:nvSpPr>
          <p:cNvPr id="7" name="Rounded Rectangle 6"/>
          <p:cNvSpPr/>
          <p:nvPr/>
        </p:nvSpPr>
        <p:spPr>
          <a:xfrm>
            <a:off x="3383280"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383280"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Trim</a:t>
            </a:r>
          </a:p>
        </p:txBody>
      </p:sp>
      <p:sp>
        <p:nvSpPr>
          <p:cNvPr id="9" name="Rounded Rectangle 8"/>
          <p:cNvSpPr/>
          <p:nvPr/>
        </p:nvSpPr>
        <p:spPr>
          <a:xfrm>
            <a:off x="4791456"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91456"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Select</a:t>
            </a:r>
          </a:p>
        </p:txBody>
      </p:sp>
      <p:sp>
        <p:nvSpPr>
          <p:cNvPr id="11" name="Rounded Rectangle 10"/>
          <p:cNvSpPr/>
          <p:nvPr/>
        </p:nvSpPr>
        <p:spPr>
          <a:xfrm>
            <a:off x="6199632" y="1417320"/>
            <a:ext cx="1335024" cy="310896"/>
          </a:xfrm>
          <a:prstGeom prst="roundRect">
            <a:avLst>
              <a:gd name="adj" fmla="val 30000"/>
            </a:avLst>
          </a:prstGeom>
          <a:solidFill>
            <a:srgbClr val="2FB3A6"/>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99632" y="1417320"/>
            <a:ext cx="1335024" cy="310896"/>
          </a:xfrm>
          <a:prstGeom prst="rect">
            <a:avLst/>
          </a:prstGeom>
          <a:noFill/>
        </p:spPr>
        <p:txBody>
          <a:bodyPr wrap="square" lIns="0" tIns="0" rIns="0" bIns="0" anchor="ctr">
            <a:spAutoFit/>
          </a:bodyPr>
          <a:lstStyle/>
          <a:p>
            <a:pPr algn="ctr">
              <a:lnSpc>
                <a:spcPct val="100000"/>
              </a:lnSpc>
            </a:pPr>
            <a:r>
              <a:rPr sz="1100" b="1" i="0">
                <a:solidFill>
                  <a:srgbClr val="FFFFFF"/>
                </a:solidFill>
                <a:latin typeface="Arial"/>
              </a:rPr>
              <a:t>Diagnose</a:t>
            </a:r>
          </a:p>
        </p:txBody>
      </p:sp>
      <p:sp>
        <p:nvSpPr>
          <p:cNvPr id="13" name="Rounded Rectangle 12"/>
          <p:cNvSpPr/>
          <p:nvPr/>
        </p:nvSpPr>
        <p:spPr>
          <a:xfrm>
            <a:off x="760780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60780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Predict</a:t>
            </a:r>
          </a:p>
        </p:txBody>
      </p:sp>
      <p:graphicFrame>
        <p:nvGraphicFramePr>
          <p:cNvPr id="15" name="Chart 14"/>
          <p:cNvGraphicFramePr>
            <a:graphicFrameLocks noGrp="1"/>
          </p:cNvGraphicFramePr>
          <p:nvPr/>
        </p:nvGraphicFramePr>
        <p:xfrm>
          <a:off x="566928" y="2011680"/>
          <a:ext cx="6400800" cy="361188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566928" y="5650992"/>
            <a:ext cx="6400800" cy="274320"/>
          </a:xfrm>
          <a:prstGeom prst="rect">
            <a:avLst/>
          </a:prstGeom>
          <a:noFill/>
        </p:spPr>
        <p:txBody>
          <a:bodyPr wrap="square" lIns="0" tIns="0" rIns="0" bIns="0" anchor="t">
            <a:spAutoFit/>
          </a:bodyPr>
          <a:lstStyle/>
          <a:p>
            <a:pPr algn="ctr">
              <a:lnSpc>
                <a:spcPct val="100000"/>
              </a:lnSpc>
            </a:pPr>
            <a:r>
              <a:rPr sz="1100" b="0" i="1">
                <a:solidFill>
                  <a:srgbClr val="C9CDD2"/>
                </a:solidFill>
                <a:latin typeface="Arial"/>
              </a:rPr>
              <a:t>Residuals vs. fitted — want a shapeless cloud on zero</a:t>
            </a:r>
          </a:p>
        </p:txBody>
      </p:sp>
      <p:sp>
        <p:nvSpPr>
          <p:cNvPr id="17" name="Rounded Rectangle 16"/>
          <p:cNvSpPr/>
          <p:nvPr/>
        </p:nvSpPr>
        <p:spPr>
          <a:xfrm>
            <a:off x="7680960" y="2057400"/>
            <a:ext cx="3950208" cy="1051560"/>
          </a:xfrm>
          <a:prstGeom prst="roundRect">
            <a:avLst>
              <a:gd name="adj" fmla="val 6000"/>
            </a:avLst>
          </a:prstGeom>
          <a:solidFill>
            <a:srgbClr val="39473F"/>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863840" y="2148840"/>
            <a:ext cx="3657600" cy="502920"/>
          </a:xfrm>
          <a:prstGeom prst="rect">
            <a:avLst/>
          </a:prstGeom>
          <a:noFill/>
        </p:spPr>
        <p:txBody>
          <a:bodyPr wrap="square" lIns="0" tIns="0" rIns="0" bIns="0" anchor="t">
            <a:spAutoFit/>
          </a:bodyPr>
          <a:lstStyle/>
          <a:p>
            <a:pPr algn="l">
              <a:lnSpc>
                <a:spcPct val="100000"/>
              </a:lnSpc>
            </a:pPr>
            <a:r>
              <a:rPr sz="2300" b="1" i="0">
                <a:solidFill>
                  <a:srgbClr val="5FD4C6"/>
                </a:solidFill>
                <a:latin typeface="Arial"/>
              </a:rPr>
              <a:t>0.994</a:t>
            </a:r>
          </a:p>
        </p:txBody>
      </p:sp>
      <p:sp>
        <p:nvSpPr>
          <p:cNvPr id="19" name="TextBox 18"/>
          <p:cNvSpPr txBox="1"/>
          <p:nvPr/>
        </p:nvSpPr>
        <p:spPr>
          <a:xfrm>
            <a:off x="7863840" y="2624328"/>
            <a:ext cx="3657600" cy="274320"/>
          </a:xfrm>
          <a:prstGeom prst="rect">
            <a:avLst/>
          </a:prstGeom>
          <a:noFill/>
        </p:spPr>
        <p:txBody>
          <a:bodyPr wrap="square" lIns="0" tIns="0" rIns="0" bIns="0" anchor="t">
            <a:spAutoFit/>
          </a:bodyPr>
          <a:lstStyle/>
          <a:p>
            <a:pPr algn="l">
              <a:lnSpc>
                <a:spcPct val="100000"/>
              </a:lnSpc>
            </a:pPr>
            <a:r>
              <a:rPr sz="1200" b="1" i="0">
                <a:solidFill>
                  <a:srgbClr val="FFFFFF"/>
                </a:solidFill>
                <a:latin typeface="Arial"/>
              </a:rPr>
              <a:t>Q-Q correlation</a:t>
            </a:r>
          </a:p>
        </p:txBody>
      </p:sp>
      <p:sp>
        <p:nvSpPr>
          <p:cNvPr id="20" name="TextBox 19"/>
          <p:cNvSpPr txBox="1"/>
          <p:nvPr/>
        </p:nvSpPr>
        <p:spPr>
          <a:xfrm>
            <a:off x="7863840" y="2843784"/>
            <a:ext cx="3657600" cy="256032"/>
          </a:xfrm>
          <a:prstGeom prst="rect">
            <a:avLst/>
          </a:prstGeom>
          <a:noFill/>
        </p:spPr>
        <p:txBody>
          <a:bodyPr wrap="square" lIns="0" tIns="0" rIns="0" bIns="0" anchor="t">
            <a:spAutoFit/>
          </a:bodyPr>
          <a:lstStyle/>
          <a:p>
            <a:pPr algn="l">
              <a:lnSpc>
                <a:spcPct val="100000"/>
              </a:lnSpc>
            </a:pPr>
            <a:r>
              <a:rPr sz="1050" b="0" i="0">
                <a:solidFill>
                  <a:srgbClr val="C9CDD2"/>
                </a:solidFill>
                <a:latin typeface="Arial"/>
              </a:rPr>
              <a:t>residuals near-normal</a:t>
            </a:r>
          </a:p>
        </p:txBody>
      </p:sp>
      <p:sp>
        <p:nvSpPr>
          <p:cNvPr id="21" name="Rounded Rectangle 20"/>
          <p:cNvSpPr/>
          <p:nvPr/>
        </p:nvSpPr>
        <p:spPr>
          <a:xfrm>
            <a:off x="7680960" y="3246120"/>
            <a:ext cx="3950208" cy="1051560"/>
          </a:xfrm>
          <a:prstGeom prst="roundRect">
            <a:avLst>
              <a:gd name="adj" fmla="val 6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863840" y="3337560"/>
            <a:ext cx="3657600" cy="502920"/>
          </a:xfrm>
          <a:prstGeom prst="rect">
            <a:avLst/>
          </a:prstGeom>
          <a:noFill/>
        </p:spPr>
        <p:txBody>
          <a:bodyPr wrap="square" lIns="0" tIns="0" rIns="0" bIns="0" anchor="t">
            <a:spAutoFit/>
          </a:bodyPr>
          <a:lstStyle/>
          <a:p>
            <a:pPr algn="l">
              <a:lnSpc>
                <a:spcPct val="100000"/>
              </a:lnSpc>
            </a:pPr>
            <a:r>
              <a:rPr sz="2300" b="1" i="0">
                <a:solidFill>
                  <a:srgbClr val="064472"/>
                </a:solidFill>
                <a:latin typeface="Arial"/>
              </a:rPr>
              <a:t>0.0097</a:t>
            </a:r>
          </a:p>
        </p:txBody>
      </p:sp>
      <p:sp>
        <p:nvSpPr>
          <p:cNvPr id="23" name="TextBox 22"/>
          <p:cNvSpPr txBox="1"/>
          <p:nvPr/>
        </p:nvSpPr>
        <p:spPr>
          <a:xfrm>
            <a:off x="7863840" y="3813048"/>
            <a:ext cx="3657600" cy="274320"/>
          </a:xfrm>
          <a:prstGeom prst="rect">
            <a:avLst/>
          </a:prstGeom>
          <a:noFill/>
        </p:spPr>
        <p:txBody>
          <a:bodyPr wrap="square" lIns="0" tIns="0" rIns="0" bIns="0" anchor="t">
            <a:spAutoFit/>
          </a:bodyPr>
          <a:lstStyle/>
          <a:p>
            <a:pPr algn="l">
              <a:lnSpc>
                <a:spcPct val="100000"/>
              </a:lnSpc>
            </a:pPr>
            <a:r>
              <a:rPr sz="1200" b="1" i="0">
                <a:solidFill>
                  <a:srgbClr val="FFFFFF"/>
                </a:solidFill>
                <a:latin typeface="Arial"/>
              </a:rPr>
              <a:t>Mean leverage</a:t>
            </a:r>
          </a:p>
        </p:txBody>
      </p:sp>
      <p:sp>
        <p:nvSpPr>
          <p:cNvPr id="24" name="TextBox 23"/>
          <p:cNvSpPr txBox="1"/>
          <p:nvPr/>
        </p:nvSpPr>
        <p:spPr>
          <a:xfrm>
            <a:off x="7863840" y="4032504"/>
            <a:ext cx="3657600" cy="256032"/>
          </a:xfrm>
          <a:prstGeom prst="rect">
            <a:avLst/>
          </a:prstGeom>
          <a:noFill/>
        </p:spPr>
        <p:txBody>
          <a:bodyPr wrap="square" lIns="0" tIns="0" rIns="0" bIns="0" anchor="t">
            <a:spAutoFit/>
          </a:bodyPr>
          <a:lstStyle/>
          <a:p>
            <a:pPr algn="l">
              <a:lnSpc>
                <a:spcPct val="100000"/>
              </a:lnSpc>
            </a:pPr>
            <a:r>
              <a:rPr sz="1050" b="0" i="0">
                <a:solidFill>
                  <a:srgbClr val="C9CDD2"/>
                </a:solidFill>
                <a:latin typeface="Arial"/>
              </a:rPr>
              <a:t>under the 2p/n = 0.019 flag threshold</a:t>
            </a:r>
          </a:p>
        </p:txBody>
      </p:sp>
      <p:sp>
        <p:nvSpPr>
          <p:cNvPr id="25" name="Rounded Rectangle 24"/>
          <p:cNvSpPr/>
          <p:nvPr/>
        </p:nvSpPr>
        <p:spPr>
          <a:xfrm>
            <a:off x="7680960" y="4434840"/>
            <a:ext cx="3950208" cy="1051560"/>
          </a:xfrm>
          <a:prstGeom prst="roundRect">
            <a:avLst>
              <a:gd name="adj" fmla="val 6000"/>
            </a:avLst>
          </a:prstGeom>
          <a:solidFill>
            <a:srgbClr val="4A4038"/>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863840" y="4526279"/>
            <a:ext cx="3657600" cy="502920"/>
          </a:xfrm>
          <a:prstGeom prst="rect">
            <a:avLst/>
          </a:prstGeom>
          <a:noFill/>
        </p:spPr>
        <p:txBody>
          <a:bodyPr wrap="square" lIns="0" tIns="0" rIns="0" bIns="0" anchor="t">
            <a:spAutoFit/>
          </a:bodyPr>
          <a:lstStyle/>
          <a:p>
            <a:pPr algn="l">
              <a:lnSpc>
                <a:spcPct val="100000"/>
              </a:lnSpc>
            </a:pPr>
            <a:r>
              <a:rPr sz="2300" b="1" i="0">
                <a:solidFill>
                  <a:srgbClr val="E3B23C"/>
                </a:solidFill>
                <a:latin typeface="Arial"/>
              </a:rPr>
              <a:t>&gt; 4/n</a:t>
            </a:r>
          </a:p>
        </p:txBody>
      </p:sp>
      <p:sp>
        <p:nvSpPr>
          <p:cNvPr id="27" name="TextBox 26"/>
          <p:cNvSpPr txBox="1"/>
          <p:nvPr/>
        </p:nvSpPr>
        <p:spPr>
          <a:xfrm>
            <a:off x="7863840" y="5001768"/>
            <a:ext cx="3657600" cy="274320"/>
          </a:xfrm>
          <a:prstGeom prst="rect">
            <a:avLst/>
          </a:prstGeom>
          <a:noFill/>
        </p:spPr>
        <p:txBody>
          <a:bodyPr wrap="square" lIns="0" tIns="0" rIns="0" bIns="0" anchor="t">
            <a:spAutoFit/>
          </a:bodyPr>
          <a:lstStyle/>
          <a:p>
            <a:pPr algn="l">
              <a:lnSpc>
                <a:spcPct val="100000"/>
              </a:lnSpc>
            </a:pPr>
            <a:r>
              <a:rPr sz="1200" b="1" i="0">
                <a:solidFill>
                  <a:srgbClr val="FFFFFF"/>
                </a:solidFill>
                <a:latin typeface="Arial"/>
              </a:rPr>
              <a:t>Cook's D flag threshold</a:t>
            </a:r>
          </a:p>
        </p:txBody>
      </p:sp>
      <p:sp>
        <p:nvSpPr>
          <p:cNvPr id="28" name="TextBox 27"/>
          <p:cNvSpPr txBox="1"/>
          <p:nvPr/>
        </p:nvSpPr>
        <p:spPr>
          <a:xfrm>
            <a:off x="7863840" y="5221224"/>
            <a:ext cx="3657600" cy="256032"/>
          </a:xfrm>
          <a:prstGeom prst="rect">
            <a:avLst/>
          </a:prstGeom>
          <a:noFill/>
        </p:spPr>
        <p:txBody>
          <a:bodyPr wrap="square" lIns="0" tIns="0" rIns="0" bIns="0" anchor="t">
            <a:spAutoFit/>
          </a:bodyPr>
          <a:lstStyle/>
          <a:p>
            <a:pPr algn="l">
              <a:lnSpc>
                <a:spcPct val="100000"/>
              </a:lnSpc>
            </a:pPr>
            <a:r>
              <a:rPr sz="1050" b="0" i="0">
                <a:solidFill>
                  <a:srgbClr val="C9CDD2"/>
                </a:solidFill>
                <a:latin typeface="Arial"/>
              </a:rPr>
              <a:t>n=1,649 → 0.0024 · severe above 0.9 regardless of 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solidFill>
                  <a:srgbClr val="FFFFFF"/>
                </a:solidFill>
                <a:latin typeface="Arial"/>
              </a:rPr>
              <a:t>Seven</a:t>
            </a:r>
            <a:r>
              <a:rPr sz="4400" b="1" dirty="0">
                <a:solidFill>
                  <a:srgbClr val="FFFFFF"/>
                </a:solidFill>
                <a:latin typeface="Arial"/>
              </a:rPr>
              <a:t> views of the same fit</a:t>
            </a:r>
          </a:p>
        </p:txBody>
      </p:sp>
      <p:sp>
        <p:nvSpPr>
          <p:cNvPr id="18" name="TextBox 2"/>
          <p:cNvSpPr txBox="1"/>
          <p:nvPr/>
        </p:nvSpPr>
        <p:spPr>
          <a:xfrm>
            <a:off x="566928" y="1408176"/>
            <a:ext cx="11055096" cy="230832"/>
          </a:xfrm>
          <a:prstGeom prst="rect">
            <a:avLst/>
          </a:prstGeom>
          <a:noFill/>
        </p:spPr>
        <p:txBody>
          <a:bodyPr wrap="square" lIns="0" tIns="0" rIns="0" bIns="0" anchor="t">
            <a:spAutoFit/>
          </a:bodyPr>
          <a:lstStyle/>
          <a:p>
            <a:pPr algn="l">
              <a:lnSpc>
                <a:spcPct val="100000"/>
              </a:lnSpc>
            </a:pPr>
            <a:r>
              <a:rPr sz="1500" b="0" i="1" dirty="0">
                <a:solidFill>
                  <a:srgbClr val="5FD4C6"/>
                </a:solidFill>
                <a:latin typeface="Arial"/>
              </a:rPr>
              <a:t>Tier 1 </a:t>
            </a:r>
            <a:r>
              <a:rPr lang="en-US" sz="1500" b="0" i="1" dirty="0">
                <a:solidFill>
                  <a:srgbClr val="5FD4C6"/>
                </a:solidFill>
                <a:latin typeface="Arial"/>
              </a:rPr>
              <a:t>diagnostic </a:t>
            </a:r>
            <a:r>
              <a:rPr sz="1500" b="0" i="1" dirty="0">
                <a:solidFill>
                  <a:srgbClr val="5FD4C6"/>
                </a:solidFill>
                <a:latin typeface="Arial"/>
              </a:rPr>
              <a:t>plots the workbook builds for every model — reviewed left to right.</a:t>
            </a:r>
          </a:p>
        </p:txBody>
      </p:sp>
      <p:sp>
        <p:nvSpPr>
          <p:cNvPr id="5" name="Shape 5"/>
          <p:cNvSpPr/>
          <p:nvPr/>
        </p:nvSpPr>
        <p:spPr>
          <a:xfrm>
            <a:off x="676656" y="2249424"/>
            <a:ext cx="2880360" cy="2880360"/>
          </a:xfrm>
          <a:prstGeom prst="roundRect">
            <a:avLst>
              <a:gd name="adj" fmla="val 4000"/>
            </a:avLst>
          </a:prstGeom>
          <a:solidFill>
            <a:srgbClr val="454545"/>
          </a:solidFill>
          <a:ln w="15240">
            <a:solidFill>
              <a:srgbClr val="6E6E6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6"/>
          <p:cNvSpPr txBox="1"/>
          <p:nvPr/>
        </p:nvSpPr>
        <p:spPr>
          <a:xfrm>
            <a:off x="676656" y="3552444"/>
            <a:ext cx="2880360" cy="274320"/>
          </a:xfrm>
          <a:prstGeom prst="rect">
            <a:avLst/>
          </a:prstGeom>
          <a:noFill/>
        </p:spPr>
        <p:txBody>
          <a:bodyPr wrap="square" lIns="0" tIns="0" rIns="0" bIns="0" anchor="ctr">
            <a:spAutoFit/>
          </a:bodyPr>
          <a:lstStyle/>
          <a:p>
            <a:pPr algn="ctr">
              <a:lnSpc>
                <a:spcPct val="100000"/>
              </a:lnSpc>
            </a:pPr>
            <a:r>
              <a:rPr sz="1200" b="0" i="1">
                <a:solidFill>
                  <a:srgbClr val="9A9A9A"/>
                </a:solidFill>
                <a:latin typeface="Arial"/>
              </a:rPr>
              <a:t>[ paste chart here ]</a:t>
            </a:r>
          </a:p>
        </p:txBody>
      </p:sp>
      <p:sp>
        <p:nvSpPr>
          <p:cNvPr id="10" name="Shape 10"/>
          <p:cNvSpPr/>
          <p:nvPr/>
        </p:nvSpPr>
        <p:spPr>
          <a:xfrm>
            <a:off x="4654296" y="2249424"/>
            <a:ext cx="2880360" cy="2880360"/>
          </a:xfrm>
          <a:prstGeom prst="roundRect">
            <a:avLst>
              <a:gd name="adj" fmla="val 4000"/>
            </a:avLst>
          </a:prstGeom>
          <a:solidFill>
            <a:srgbClr val="454545"/>
          </a:solidFill>
          <a:ln w="15240">
            <a:solidFill>
              <a:srgbClr val="6E6E6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1"/>
          <p:cNvSpPr txBox="1"/>
          <p:nvPr/>
        </p:nvSpPr>
        <p:spPr>
          <a:xfrm>
            <a:off x="4654296" y="3552444"/>
            <a:ext cx="2880360" cy="274320"/>
          </a:xfrm>
          <a:prstGeom prst="rect">
            <a:avLst/>
          </a:prstGeom>
          <a:noFill/>
        </p:spPr>
        <p:txBody>
          <a:bodyPr wrap="square" lIns="0" tIns="0" rIns="0" bIns="0" anchor="ctr">
            <a:spAutoFit/>
          </a:bodyPr>
          <a:lstStyle/>
          <a:p>
            <a:pPr algn="ctr">
              <a:lnSpc>
                <a:spcPct val="100000"/>
              </a:lnSpc>
            </a:pPr>
            <a:r>
              <a:rPr sz="1200" b="0" i="1">
                <a:solidFill>
                  <a:srgbClr val="9A9A9A"/>
                </a:solidFill>
                <a:latin typeface="Arial"/>
              </a:rPr>
              <a:t>[ paste chart here ]</a:t>
            </a:r>
          </a:p>
        </p:txBody>
      </p:sp>
      <p:sp>
        <p:nvSpPr>
          <p:cNvPr id="13" name="Shape 13"/>
          <p:cNvSpPr/>
          <p:nvPr/>
        </p:nvSpPr>
        <p:spPr>
          <a:xfrm>
            <a:off x="8631936" y="1828800"/>
            <a:ext cx="2880360" cy="310896"/>
          </a:xfrm>
          <a:prstGeom prst="roundRect">
            <a:avLst>
              <a:gd name="adj" fmla="val 22000"/>
            </a:avLst>
          </a:prstGeom>
          <a:solidFill>
            <a:srgbClr val="2FB3A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Shape 15"/>
          <p:cNvSpPr/>
          <p:nvPr/>
        </p:nvSpPr>
        <p:spPr>
          <a:xfrm>
            <a:off x="8631936" y="2249424"/>
            <a:ext cx="2880360" cy="2880360"/>
          </a:xfrm>
          <a:prstGeom prst="roundRect">
            <a:avLst>
              <a:gd name="adj" fmla="val 4000"/>
            </a:avLst>
          </a:prstGeom>
          <a:solidFill>
            <a:srgbClr val="454545"/>
          </a:solidFill>
          <a:ln w="15240">
            <a:solidFill>
              <a:srgbClr val="6E6E6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6"/>
          <p:cNvSpPr txBox="1"/>
          <p:nvPr/>
        </p:nvSpPr>
        <p:spPr>
          <a:xfrm>
            <a:off x="8631936" y="3552444"/>
            <a:ext cx="2880360" cy="274320"/>
          </a:xfrm>
          <a:prstGeom prst="rect">
            <a:avLst/>
          </a:prstGeom>
          <a:noFill/>
        </p:spPr>
        <p:txBody>
          <a:bodyPr wrap="square" lIns="0" tIns="0" rIns="0" bIns="0" anchor="ctr">
            <a:spAutoFit/>
          </a:bodyPr>
          <a:lstStyle/>
          <a:p>
            <a:pPr algn="ctr">
              <a:lnSpc>
                <a:spcPct val="100000"/>
              </a:lnSpc>
            </a:pPr>
            <a:r>
              <a:rPr sz="1200" b="0" i="1">
                <a:solidFill>
                  <a:srgbClr val="9A9A9A"/>
                </a:solidFill>
                <a:latin typeface="Arial"/>
              </a:rPr>
              <a:t>[ paste chart here ]</a:t>
            </a:r>
          </a:p>
        </p:txBody>
      </p:sp>
      <p:grpSp>
        <p:nvGrpSpPr>
          <p:cNvPr id="30" name="Group 29">
            <a:extLst>
              <a:ext uri="{FF2B5EF4-FFF2-40B4-BE49-F238E27FC236}">
                <a16:creationId xmlns:a16="http://schemas.microsoft.com/office/drawing/2014/main" id="{564C1ADA-C95B-BD05-F7E0-33366D0875A0}"/>
              </a:ext>
            </a:extLst>
          </p:cNvPr>
          <p:cNvGrpSpPr/>
          <p:nvPr/>
        </p:nvGrpSpPr>
        <p:grpSpPr>
          <a:xfrm>
            <a:off x="8379993" y="1828800"/>
            <a:ext cx="3384243" cy="4243316"/>
            <a:chOff x="8379993" y="1828800"/>
            <a:chExt cx="3384243" cy="4243316"/>
          </a:xfrm>
        </p:grpSpPr>
        <p:sp>
          <p:nvSpPr>
            <p:cNvPr id="14" name="TextBox 14"/>
            <p:cNvSpPr txBox="1"/>
            <p:nvPr/>
          </p:nvSpPr>
          <p:spPr>
            <a:xfrm>
              <a:off x="8700514" y="1828800"/>
              <a:ext cx="2743200" cy="310896"/>
            </a:xfrm>
            <a:prstGeom prst="rect">
              <a:avLst/>
            </a:prstGeom>
            <a:noFill/>
          </p:spPr>
          <p:txBody>
            <a:bodyPr wrap="square" lIns="0" tIns="0" rIns="0" bIns="0" anchor="ctr">
              <a:spAutoFit/>
            </a:bodyPr>
            <a:lstStyle/>
            <a:p>
              <a:pPr algn="ctr">
                <a:lnSpc>
                  <a:spcPct val="100000"/>
                </a:lnSpc>
              </a:pPr>
              <a:r>
                <a:rPr sz="1150" b="1" i="0">
                  <a:solidFill>
                    <a:srgbClr val="FFFFFF"/>
                  </a:solidFill>
                  <a:latin typeface="Arial"/>
                </a:rPr>
                <a:t>Actual vs. Predicted</a:t>
              </a:r>
            </a:p>
          </p:txBody>
        </p:sp>
        <p:sp>
          <p:nvSpPr>
            <p:cNvPr id="17" name="TextBox 17"/>
            <p:cNvSpPr txBox="1"/>
            <p:nvPr/>
          </p:nvSpPr>
          <p:spPr>
            <a:xfrm>
              <a:off x="8551083" y="5702784"/>
              <a:ext cx="3042063" cy="369332"/>
            </a:xfrm>
            <a:prstGeom prst="rect">
              <a:avLst/>
            </a:prstGeom>
            <a:noFill/>
          </p:spPr>
          <p:txBody>
            <a:bodyPr wrap="square" lIns="0" tIns="0" rIns="0" bIns="0" anchor="t">
              <a:spAutoFit/>
            </a:bodyPr>
            <a:lstStyle/>
            <a:p>
              <a:pPr algn="l">
                <a:lnSpc>
                  <a:spcPct val="100000"/>
                </a:lnSpc>
              </a:pPr>
              <a:r>
                <a:rPr sz="1200" b="0" i="0" dirty="0">
                  <a:solidFill>
                    <a:srgbClr val="C9CDD2"/>
                  </a:solidFill>
                  <a:latin typeface="Arial"/>
                </a:rPr>
                <a:t>Predictions against actuals with the 45° identity line. Tight along the line is a good fit.</a:t>
              </a:r>
            </a:p>
          </p:txBody>
        </p:sp>
        <p:pic>
          <p:nvPicPr>
            <p:cNvPr id="25" name="Picture 24">
              <a:extLst>
                <a:ext uri="{FF2B5EF4-FFF2-40B4-BE49-F238E27FC236}">
                  <a16:creationId xmlns:a16="http://schemas.microsoft.com/office/drawing/2014/main" id="{84C22596-0D88-9051-6E64-11BA471150BB}"/>
                </a:ext>
              </a:extLst>
            </p:cNvPr>
            <p:cNvPicPr>
              <a:picLocks noChangeAspect="1"/>
            </p:cNvPicPr>
            <p:nvPr/>
          </p:nvPicPr>
          <p:blipFill>
            <a:blip r:embed="rId3"/>
            <a:stretch>
              <a:fillRect/>
            </a:stretch>
          </p:blipFill>
          <p:spPr>
            <a:xfrm>
              <a:off x="8379993" y="2178423"/>
              <a:ext cx="3384243" cy="3351545"/>
            </a:xfrm>
            <a:prstGeom prst="rect">
              <a:avLst/>
            </a:prstGeom>
          </p:spPr>
        </p:pic>
      </p:grpSp>
      <p:grpSp>
        <p:nvGrpSpPr>
          <p:cNvPr id="31" name="Group 30">
            <a:extLst>
              <a:ext uri="{FF2B5EF4-FFF2-40B4-BE49-F238E27FC236}">
                <a16:creationId xmlns:a16="http://schemas.microsoft.com/office/drawing/2014/main" id="{AA24F2E2-B1D7-C7EE-F18B-A53F5BCCA099}"/>
              </a:ext>
            </a:extLst>
          </p:cNvPr>
          <p:cNvGrpSpPr/>
          <p:nvPr/>
        </p:nvGrpSpPr>
        <p:grpSpPr>
          <a:xfrm>
            <a:off x="4372106" y="1828800"/>
            <a:ext cx="3505234" cy="4243316"/>
            <a:chOff x="4345659" y="1828800"/>
            <a:chExt cx="3505234" cy="4243316"/>
          </a:xfrm>
        </p:grpSpPr>
        <p:sp>
          <p:nvSpPr>
            <p:cNvPr id="8" name="Shape 8"/>
            <p:cNvSpPr/>
            <p:nvPr/>
          </p:nvSpPr>
          <p:spPr>
            <a:xfrm>
              <a:off x="4726676" y="1828800"/>
              <a:ext cx="2743200" cy="310896"/>
            </a:xfrm>
            <a:prstGeom prst="roundRect">
              <a:avLst>
                <a:gd name="adj" fmla="val 22000"/>
              </a:avLst>
            </a:prstGeom>
            <a:solidFill>
              <a:srgbClr val="D9A52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latin typeface="Arial" panose="020B0604020202020204" pitchFamily="34" charset="0"/>
                  <a:cs typeface="Arial" panose="020B0604020202020204" pitchFamily="34" charset="0"/>
                </a:rPr>
                <a:t>Normal Q-Q</a:t>
              </a:r>
              <a:endParaRPr sz="1200" dirty="0">
                <a:latin typeface="Arial" panose="020B0604020202020204" pitchFamily="34" charset="0"/>
                <a:cs typeface="Arial" panose="020B0604020202020204" pitchFamily="34" charset="0"/>
              </a:endParaRPr>
            </a:p>
          </p:txBody>
        </p:sp>
        <p:sp>
          <p:nvSpPr>
            <p:cNvPr id="12" name="TextBox 12"/>
            <p:cNvSpPr txBox="1"/>
            <p:nvPr/>
          </p:nvSpPr>
          <p:spPr>
            <a:xfrm>
              <a:off x="4446761" y="5702784"/>
              <a:ext cx="3303030" cy="369332"/>
            </a:xfrm>
            <a:prstGeom prst="rect">
              <a:avLst/>
            </a:prstGeom>
            <a:noFill/>
          </p:spPr>
          <p:txBody>
            <a:bodyPr wrap="square" lIns="0" tIns="0" rIns="0" bIns="0" anchor="t">
              <a:spAutoFit/>
            </a:bodyPr>
            <a:lstStyle/>
            <a:p>
              <a:pPr algn="l">
                <a:lnSpc>
                  <a:spcPct val="100000"/>
                </a:lnSpc>
              </a:pPr>
              <a:r>
                <a:rPr sz="1200" b="0" i="0" dirty="0">
                  <a:solidFill>
                    <a:srgbClr val="C9CDD2"/>
                  </a:solidFill>
                  <a:latin typeface="Arial"/>
                </a:rPr>
                <a:t>Studentized residuals against normal scores. Points on the diagonal mean normal errors.</a:t>
              </a:r>
            </a:p>
          </p:txBody>
        </p:sp>
        <p:pic>
          <p:nvPicPr>
            <p:cNvPr id="27" name="Picture 26">
              <a:extLst>
                <a:ext uri="{FF2B5EF4-FFF2-40B4-BE49-F238E27FC236}">
                  <a16:creationId xmlns:a16="http://schemas.microsoft.com/office/drawing/2014/main" id="{234109E6-C96E-BAF3-2F2B-5DD05AC31269}"/>
                </a:ext>
              </a:extLst>
            </p:cNvPr>
            <p:cNvPicPr>
              <a:picLocks noChangeAspect="1"/>
            </p:cNvPicPr>
            <p:nvPr/>
          </p:nvPicPr>
          <p:blipFill>
            <a:blip r:embed="rId4"/>
            <a:stretch>
              <a:fillRect/>
            </a:stretch>
          </p:blipFill>
          <p:spPr>
            <a:xfrm>
              <a:off x="4345659" y="2218156"/>
              <a:ext cx="3505234" cy="3355848"/>
            </a:xfrm>
            <a:prstGeom prst="rect">
              <a:avLst/>
            </a:prstGeom>
          </p:spPr>
        </p:pic>
      </p:grpSp>
      <p:grpSp>
        <p:nvGrpSpPr>
          <p:cNvPr id="32" name="Group 31">
            <a:extLst>
              <a:ext uri="{FF2B5EF4-FFF2-40B4-BE49-F238E27FC236}">
                <a16:creationId xmlns:a16="http://schemas.microsoft.com/office/drawing/2014/main" id="{5671FCC4-AE01-2DB5-DD7D-38B36B7DBA51}"/>
              </a:ext>
            </a:extLst>
          </p:cNvPr>
          <p:cNvGrpSpPr/>
          <p:nvPr/>
        </p:nvGrpSpPr>
        <p:grpSpPr>
          <a:xfrm>
            <a:off x="364219" y="1828800"/>
            <a:ext cx="3505233" cy="4243316"/>
            <a:chOff x="364219" y="1828800"/>
            <a:chExt cx="3505233" cy="4243316"/>
          </a:xfrm>
        </p:grpSpPr>
        <p:sp>
          <p:nvSpPr>
            <p:cNvPr id="3" name="Shape 3"/>
            <p:cNvSpPr/>
            <p:nvPr/>
          </p:nvSpPr>
          <p:spPr>
            <a:xfrm>
              <a:off x="745235" y="1828800"/>
              <a:ext cx="2743200" cy="310896"/>
            </a:xfrm>
            <a:prstGeom prst="roundRect">
              <a:avLst>
                <a:gd name="adj" fmla="val 22000"/>
              </a:avLst>
            </a:prstGeom>
            <a:solidFill>
              <a:srgbClr val="5F5F5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latin typeface="Arial" panose="020B0604020202020204" pitchFamily="34" charset="0"/>
                  <a:cs typeface="Arial" panose="020B0604020202020204" pitchFamily="34" charset="0"/>
                </a:rPr>
                <a:t>Residuals vs. Fitted</a:t>
              </a:r>
              <a:endParaRPr sz="1200" dirty="0">
                <a:latin typeface="Arial" panose="020B0604020202020204" pitchFamily="34" charset="0"/>
                <a:cs typeface="Arial" panose="020B0604020202020204" pitchFamily="34" charset="0"/>
              </a:endParaRPr>
            </a:p>
          </p:txBody>
        </p:sp>
        <p:sp>
          <p:nvSpPr>
            <p:cNvPr id="7" name="TextBox 7"/>
            <p:cNvSpPr txBox="1"/>
            <p:nvPr/>
          </p:nvSpPr>
          <p:spPr>
            <a:xfrm>
              <a:off x="364219" y="5702784"/>
              <a:ext cx="3505233" cy="369332"/>
            </a:xfrm>
            <a:prstGeom prst="rect">
              <a:avLst/>
            </a:prstGeom>
            <a:noFill/>
          </p:spPr>
          <p:txBody>
            <a:bodyPr wrap="square" lIns="0" tIns="0" rIns="0" bIns="0" anchor="t">
              <a:spAutoFit/>
            </a:bodyPr>
            <a:lstStyle/>
            <a:p>
              <a:pPr algn="l">
                <a:lnSpc>
                  <a:spcPct val="100000"/>
                </a:lnSpc>
              </a:pPr>
              <a:r>
                <a:rPr sz="1200" b="0" i="0" dirty="0">
                  <a:solidFill>
                    <a:srgbClr val="C9CDD2"/>
                  </a:solidFill>
                  <a:latin typeface="Arial"/>
                </a:rPr>
                <a:t>Want a shapeless cloud on zero. A funnel or curve flags nonlinearity or non-constant variance.</a:t>
              </a:r>
            </a:p>
          </p:txBody>
        </p:sp>
        <p:pic>
          <p:nvPicPr>
            <p:cNvPr id="29" name="Picture 28">
              <a:extLst>
                <a:ext uri="{FF2B5EF4-FFF2-40B4-BE49-F238E27FC236}">
                  <a16:creationId xmlns:a16="http://schemas.microsoft.com/office/drawing/2014/main" id="{F85E830A-F7E2-70DE-C690-E411328A5D29}"/>
                </a:ext>
              </a:extLst>
            </p:cNvPr>
            <p:cNvPicPr>
              <a:picLocks noChangeAspect="1"/>
            </p:cNvPicPr>
            <p:nvPr/>
          </p:nvPicPr>
          <p:blipFill>
            <a:blip r:embed="rId5"/>
            <a:stretch>
              <a:fillRect/>
            </a:stretch>
          </p:blipFill>
          <p:spPr>
            <a:xfrm>
              <a:off x="460252" y="2249424"/>
              <a:ext cx="3313167" cy="3355848"/>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Use </a:t>
            </a:r>
            <a:r>
              <a:rPr sz="2900" dirty="0">
                <a:solidFill>
                  <a:srgbClr val="FFFFFF"/>
                </a:solidFill>
              </a:rPr>
              <a:t>Predict</a:t>
            </a:r>
            <a:r>
              <a:rPr lang="en-US" sz="2900" dirty="0">
                <a:solidFill>
                  <a:srgbClr val="FFFFFF"/>
                </a:solidFill>
              </a:rPr>
              <a:t>ion</a:t>
            </a:r>
            <a:r>
              <a:rPr sz="2900" dirty="0">
                <a:solidFill>
                  <a:srgbClr val="FFFFFF"/>
                </a:solidFill>
              </a:rPr>
              <a:t> </a:t>
            </a:r>
            <a:r>
              <a:rPr lang="en-US" sz="2900" dirty="0">
                <a:solidFill>
                  <a:srgbClr val="FFFFFF"/>
                </a:solidFill>
              </a:rPr>
              <a:t>Error, not Estimate Standard Error</a:t>
            </a:r>
            <a:endParaRPr sz="2900" dirty="0">
              <a:solidFill>
                <a:srgbClr val="FFFFFF"/>
              </a:solidFill>
            </a:endParaRPr>
          </a:p>
        </p:txBody>
      </p:sp>
      <p:sp>
        <p:nvSpPr>
          <p:cNvPr id="3" name="Rounded Rectangle 2"/>
          <p:cNvSpPr/>
          <p:nvPr/>
        </p:nvSpPr>
        <p:spPr>
          <a:xfrm>
            <a:off x="566928"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EDA</a:t>
            </a:r>
          </a:p>
        </p:txBody>
      </p:sp>
      <p:sp>
        <p:nvSpPr>
          <p:cNvPr id="5" name="Rounded Rectangle 4"/>
          <p:cNvSpPr/>
          <p:nvPr/>
        </p:nvSpPr>
        <p:spPr>
          <a:xfrm>
            <a:off x="1975104"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975104"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Fit</a:t>
            </a:r>
          </a:p>
        </p:txBody>
      </p:sp>
      <p:sp>
        <p:nvSpPr>
          <p:cNvPr id="7" name="Rounded Rectangle 6"/>
          <p:cNvSpPr/>
          <p:nvPr/>
        </p:nvSpPr>
        <p:spPr>
          <a:xfrm>
            <a:off x="3383280"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383280"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Trim</a:t>
            </a:r>
          </a:p>
        </p:txBody>
      </p:sp>
      <p:sp>
        <p:nvSpPr>
          <p:cNvPr id="9" name="Rounded Rectangle 8"/>
          <p:cNvSpPr/>
          <p:nvPr/>
        </p:nvSpPr>
        <p:spPr>
          <a:xfrm>
            <a:off x="4791456"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91456"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Select</a:t>
            </a:r>
          </a:p>
        </p:txBody>
      </p:sp>
      <p:sp>
        <p:nvSpPr>
          <p:cNvPr id="11" name="Rounded Rectangle 10"/>
          <p:cNvSpPr/>
          <p:nvPr/>
        </p:nvSpPr>
        <p:spPr>
          <a:xfrm>
            <a:off x="6199632" y="1417320"/>
            <a:ext cx="1335024" cy="310896"/>
          </a:xfrm>
          <a:prstGeom prst="roundRect">
            <a:avLst>
              <a:gd name="adj" fmla="val 30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99632" y="1417320"/>
            <a:ext cx="1335024" cy="310896"/>
          </a:xfrm>
          <a:prstGeom prst="rect">
            <a:avLst/>
          </a:prstGeom>
          <a:noFill/>
        </p:spPr>
        <p:txBody>
          <a:bodyPr wrap="square" lIns="0" tIns="0" rIns="0" bIns="0" anchor="ctr">
            <a:spAutoFit/>
          </a:bodyPr>
          <a:lstStyle/>
          <a:p>
            <a:pPr algn="ctr">
              <a:lnSpc>
                <a:spcPct val="100000"/>
              </a:lnSpc>
            </a:pPr>
            <a:r>
              <a:rPr sz="1100" b="0" i="0">
                <a:solidFill>
                  <a:srgbClr val="C9CDD2"/>
                </a:solidFill>
                <a:latin typeface="Arial"/>
              </a:rPr>
              <a:t>Diagnose</a:t>
            </a:r>
          </a:p>
        </p:txBody>
      </p:sp>
      <p:sp>
        <p:nvSpPr>
          <p:cNvPr id="13" name="Rounded Rectangle 12"/>
          <p:cNvSpPr/>
          <p:nvPr/>
        </p:nvSpPr>
        <p:spPr>
          <a:xfrm>
            <a:off x="7607808" y="1417320"/>
            <a:ext cx="1335024" cy="310896"/>
          </a:xfrm>
          <a:prstGeom prst="roundRect">
            <a:avLst>
              <a:gd name="adj" fmla="val 30000"/>
            </a:avLst>
          </a:prstGeom>
          <a:solidFill>
            <a:srgbClr val="2FB3A6"/>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607808" y="1417320"/>
            <a:ext cx="1335024" cy="310896"/>
          </a:xfrm>
          <a:prstGeom prst="rect">
            <a:avLst/>
          </a:prstGeom>
          <a:noFill/>
        </p:spPr>
        <p:txBody>
          <a:bodyPr wrap="square" lIns="0" tIns="0" rIns="0" bIns="0" anchor="ctr">
            <a:spAutoFit/>
          </a:bodyPr>
          <a:lstStyle/>
          <a:p>
            <a:pPr algn="ctr">
              <a:lnSpc>
                <a:spcPct val="100000"/>
              </a:lnSpc>
            </a:pPr>
            <a:r>
              <a:rPr sz="1100" b="1" i="0">
                <a:solidFill>
                  <a:srgbClr val="FFFFFF"/>
                </a:solidFill>
                <a:latin typeface="Arial"/>
              </a:rPr>
              <a:t>Predict</a:t>
            </a:r>
          </a:p>
        </p:txBody>
      </p:sp>
      <p:sp>
        <p:nvSpPr>
          <p:cNvPr id="15" name="Rounded Rectangle 14"/>
          <p:cNvSpPr/>
          <p:nvPr/>
        </p:nvSpPr>
        <p:spPr>
          <a:xfrm>
            <a:off x="566928" y="1965960"/>
            <a:ext cx="11055096"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640080" y="2048255"/>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0080" y="2048255"/>
            <a:ext cx="457200" cy="29260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18" name="TextBox 17"/>
          <p:cNvSpPr txBox="1"/>
          <p:nvPr/>
        </p:nvSpPr>
        <p:spPr>
          <a:xfrm>
            <a:off x="1207007" y="1965960"/>
            <a:ext cx="10323576" cy="45720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=Prediction_Interval(</a:t>
            </a:r>
            <a:r>
              <a:rPr sz="1150" b="1" i="0">
                <a:solidFill>
                  <a:srgbClr val="5FD4C6"/>
                </a:solidFill>
                <a:latin typeface="Consolas"/>
              </a:rPr>
              <a:t>X_s(), Response_Column(), x_new</a:t>
            </a:r>
            <a:r>
              <a:rPr sz="1150" b="0" i="0">
                <a:solidFill>
                  <a:srgbClr val="DCDCDC"/>
                </a:solidFill>
                <a:latin typeface="Consolas"/>
              </a:rPr>
              <a:t>)  →  point estimate, SE prediction, t, lower, upper</a:t>
            </a:r>
          </a:p>
        </p:txBody>
      </p:sp>
      <p:sp>
        <p:nvSpPr>
          <p:cNvPr id="19" name="Rounded Rectangle 18"/>
          <p:cNvSpPr/>
          <p:nvPr/>
        </p:nvSpPr>
        <p:spPr>
          <a:xfrm>
            <a:off x="566928" y="2743200"/>
            <a:ext cx="3474720" cy="1691640"/>
          </a:xfrm>
          <a:prstGeom prst="roundRect">
            <a:avLst>
              <a:gd name="adj" fmla="val 6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95528" y="2852928"/>
            <a:ext cx="3108960" cy="640080"/>
          </a:xfrm>
          <a:prstGeom prst="rect">
            <a:avLst/>
          </a:prstGeom>
          <a:noFill/>
        </p:spPr>
        <p:txBody>
          <a:bodyPr wrap="square" lIns="0" tIns="0" rIns="0" bIns="0" anchor="t">
            <a:spAutoFit/>
          </a:bodyPr>
          <a:lstStyle/>
          <a:p>
            <a:pPr algn="l">
              <a:lnSpc>
                <a:spcPct val="100000"/>
              </a:lnSpc>
            </a:pPr>
            <a:r>
              <a:rPr sz="3400" b="1" i="0">
                <a:solidFill>
                  <a:srgbClr val="FFFFFF"/>
                </a:solidFill>
                <a:latin typeface="Arial"/>
              </a:rPr>
              <a:t>ŷ</a:t>
            </a:r>
          </a:p>
        </p:txBody>
      </p:sp>
      <p:sp>
        <p:nvSpPr>
          <p:cNvPr id="21" name="TextBox 20"/>
          <p:cNvSpPr txBox="1"/>
          <p:nvPr/>
        </p:nvSpPr>
        <p:spPr>
          <a:xfrm>
            <a:off x="795528" y="3520440"/>
            <a:ext cx="3108960" cy="365760"/>
          </a:xfrm>
          <a:prstGeom prst="rect">
            <a:avLst/>
          </a:prstGeom>
          <a:noFill/>
        </p:spPr>
        <p:txBody>
          <a:bodyPr wrap="square" lIns="0" tIns="0" rIns="0" bIns="0" anchor="t">
            <a:spAutoFit/>
          </a:bodyPr>
          <a:lstStyle/>
          <a:p>
            <a:pPr algn="l">
              <a:lnSpc>
                <a:spcPct val="100000"/>
              </a:lnSpc>
            </a:pPr>
            <a:r>
              <a:rPr sz="1400" b="1" i="0">
                <a:solidFill>
                  <a:srgbClr val="FFFFFF"/>
                </a:solidFill>
                <a:latin typeface="Arial"/>
              </a:rPr>
              <a:t>Point estimate</a:t>
            </a:r>
          </a:p>
        </p:txBody>
      </p:sp>
      <p:sp>
        <p:nvSpPr>
          <p:cNvPr id="22" name="TextBox 21"/>
          <p:cNvSpPr txBox="1"/>
          <p:nvPr/>
        </p:nvSpPr>
        <p:spPr>
          <a:xfrm>
            <a:off x="795528" y="3858768"/>
            <a:ext cx="3063239" cy="548640"/>
          </a:xfrm>
          <a:prstGeom prst="rect">
            <a:avLst/>
          </a:prstGeom>
          <a:noFill/>
        </p:spPr>
        <p:txBody>
          <a:bodyPr wrap="square" lIns="0" tIns="0" rIns="0" bIns="0" anchor="t">
            <a:spAutoFit/>
          </a:bodyPr>
          <a:lstStyle/>
          <a:p>
            <a:pPr algn="l">
              <a:lnSpc>
                <a:spcPct val="100000"/>
              </a:lnSpc>
            </a:pPr>
            <a:r>
              <a:rPr sz="1200" b="0" i="0">
                <a:solidFill>
                  <a:srgbClr val="C9CDD2"/>
                </a:solidFill>
                <a:latin typeface="Arial"/>
              </a:rPr>
              <a:t>the model's best single guess</a:t>
            </a:r>
          </a:p>
        </p:txBody>
      </p:sp>
      <p:sp>
        <p:nvSpPr>
          <p:cNvPr id="23" name="Rounded Rectangle 22"/>
          <p:cNvSpPr/>
          <p:nvPr/>
        </p:nvSpPr>
        <p:spPr>
          <a:xfrm>
            <a:off x="4334256" y="2743200"/>
            <a:ext cx="3474720" cy="1691640"/>
          </a:xfrm>
          <a:prstGeom prst="roundRect">
            <a:avLst>
              <a:gd name="adj" fmla="val 6000"/>
            </a:avLst>
          </a:prstGeom>
          <a:solidFill>
            <a:srgbClr val="39473F"/>
          </a:solidFill>
          <a:ln w="1778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4562856" y="2852928"/>
            <a:ext cx="3108960" cy="640080"/>
          </a:xfrm>
          <a:prstGeom prst="rect">
            <a:avLst/>
          </a:prstGeom>
          <a:noFill/>
        </p:spPr>
        <p:txBody>
          <a:bodyPr wrap="square" lIns="0" tIns="0" rIns="0" bIns="0" anchor="t">
            <a:spAutoFit/>
          </a:bodyPr>
          <a:lstStyle/>
          <a:p>
            <a:pPr algn="l">
              <a:lnSpc>
                <a:spcPct val="100000"/>
              </a:lnSpc>
            </a:pPr>
            <a:r>
              <a:rPr sz="3400" b="1" i="0">
                <a:solidFill>
                  <a:srgbClr val="5FD4C6"/>
                </a:solidFill>
                <a:latin typeface="Arial"/>
              </a:rPr>
              <a:t>SE</a:t>
            </a:r>
          </a:p>
        </p:txBody>
      </p:sp>
      <p:sp>
        <p:nvSpPr>
          <p:cNvPr id="25" name="TextBox 24"/>
          <p:cNvSpPr txBox="1"/>
          <p:nvPr/>
        </p:nvSpPr>
        <p:spPr>
          <a:xfrm>
            <a:off x="4562856" y="3520440"/>
            <a:ext cx="3108960" cy="365760"/>
          </a:xfrm>
          <a:prstGeom prst="rect">
            <a:avLst/>
          </a:prstGeom>
          <a:noFill/>
        </p:spPr>
        <p:txBody>
          <a:bodyPr wrap="square" lIns="0" tIns="0" rIns="0" bIns="0" anchor="t">
            <a:spAutoFit/>
          </a:bodyPr>
          <a:lstStyle/>
          <a:p>
            <a:pPr algn="l">
              <a:lnSpc>
                <a:spcPct val="100000"/>
              </a:lnSpc>
            </a:pPr>
            <a:r>
              <a:rPr sz="1400" b="1" i="0">
                <a:solidFill>
                  <a:srgbClr val="FFFFFF"/>
                </a:solidFill>
                <a:latin typeface="Arial"/>
              </a:rPr>
              <a:t>Std error of prediction</a:t>
            </a:r>
          </a:p>
        </p:txBody>
      </p:sp>
      <p:sp>
        <p:nvSpPr>
          <p:cNvPr id="26" name="TextBox 25"/>
          <p:cNvSpPr txBox="1"/>
          <p:nvPr/>
        </p:nvSpPr>
        <p:spPr>
          <a:xfrm>
            <a:off x="4562856" y="3858768"/>
            <a:ext cx="3063239" cy="548640"/>
          </a:xfrm>
          <a:prstGeom prst="rect">
            <a:avLst/>
          </a:prstGeom>
          <a:noFill/>
        </p:spPr>
        <p:txBody>
          <a:bodyPr wrap="square" lIns="0" tIns="0" rIns="0" bIns="0" anchor="t">
            <a:spAutoFit/>
          </a:bodyPr>
          <a:lstStyle/>
          <a:p>
            <a:pPr algn="l">
              <a:lnSpc>
                <a:spcPct val="100000"/>
              </a:lnSpc>
            </a:pPr>
            <a:r>
              <a:rPr sz="1200" b="0" i="0">
                <a:solidFill>
                  <a:srgbClr val="C9CDD2"/>
                </a:solidFill>
                <a:latin typeface="Arial"/>
              </a:rPr>
              <a:t>the spread of plausible actuals around it</a:t>
            </a:r>
          </a:p>
        </p:txBody>
      </p:sp>
      <p:sp>
        <p:nvSpPr>
          <p:cNvPr id="27" name="Rounded Rectangle 26"/>
          <p:cNvSpPr/>
          <p:nvPr/>
        </p:nvSpPr>
        <p:spPr>
          <a:xfrm>
            <a:off x="8101583" y="2743200"/>
            <a:ext cx="3474720" cy="1691640"/>
          </a:xfrm>
          <a:prstGeom prst="roundRect">
            <a:avLst>
              <a:gd name="adj" fmla="val 6000"/>
            </a:avLst>
          </a:prstGeom>
          <a:solidFill>
            <a:srgbClr val="4A4038"/>
          </a:solidFill>
          <a:ln w="1270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330183" y="2852928"/>
            <a:ext cx="3108960" cy="640080"/>
          </a:xfrm>
          <a:prstGeom prst="rect">
            <a:avLst/>
          </a:prstGeom>
          <a:noFill/>
        </p:spPr>
        <p:txBody>
          <a:bodyPr wrap="square" lIns="0" tIns="0" rIns="0" bIns="0" anchor="t">
            <a:spAutoFit/>
          </a:bodyPr>
          <a:lstStyle/>
          <a:p>
            <a:pPr algn="l">
              <a:lnSpc>
                <a:spcPct val="100000"/>
              </a:lnSpc>
            </a:pPr>
            <a:r>
              <a:rPr sz="3400" b="1" i="0">
                <a:solidFill>
                  <a:srgbClr val="E3B23C"/>
                </a:solidFill>
                <a:latin typeface="Arial"/>
              </a:rPr>
              <a:t>[ , ]</a:t>
            </a:r>
          </a:p>
        </p:txBody>
      </p:sp>
      <p:sp>
        <p:nvSpPr>
          <p:cNvPr id="29" name="TextBox 28"/>
          <p:cNvSpPr txBox="1"/>
          <p:nvPr/>
        </p:nvSpPr>
        <p:spPr>
          <a:xfrm>
            <a:off x="8330183" y="3520440"/>
            <a:ext cx="3108960" cy="365760"/>
          </a:xfrm>
          <a:prstGeom prst="rect">
            <a:avLst/>
          </a:prstGeom>
          <a:noFill/>
        </p:spPr>
        <p:txBody>
          <a:bodyPr wrap="square" lIns="0" tIns="0" rIns="0" bIns="0" anchor="t">
            <a:spAutoFit/>
          </a:bodyPr>
          <a:lstStyle/>
          <a:p>
            <a:pPr algn="l">
              <a:lnSpc>
                <a:spcPct val="100000"/>
              </a:lnSpc>
            </a:pPr>
            <a:r>
              <a:rPr sz="1400" b="1" i="0">
                <a:solidFill>
                  <a:srgbClr val="FFFFFF"/>
                </a:solidFill>
                <a:latin typeface="Arial"/>
              </a:rPr>
              <a:t>Prediction interval</a:t>
            </a:r>
          </a:p>
        </p:txBody>
      </p:sp>
      <p:sp>
        <p:nvSpPr>
          <p:cNvPr id="30" name="TextBox 29"/>
          <p:cNvSpPr txBox="1"/>
          <p:nvPr/>
        </p:nvSpPr>
        <p:spPr>
          <a:xfrm>
            <a:off x="8330183" y="3858768"/>
            <a:ext cx="3063239" cy="548640"/>
          </a:xfrm>
          <a:prstGeom prst="rect">
            <a:avLst/>
          </a:prstGeom>
          <a:noFill/>
        </p:spPr>
        <p:txBody>
          <a:bodyPr wrap="square" lIns="0" tIns="0" rIns="0" bIns="0" anchor="t">
            <a:spAutoFit/>
          </a:bodyPr>
          <a:lstStyle/>
          <a:p>
            <a:pPr algn="l">
              <a:lnSpc>
                <a:spcPct val="100000"/>
              </a:lnSpc>
            </a:pPr>
            <a:r>
              <a:rPr sz="1200" b="0" i="0">
                <a:solidFill>
                  <a:srgbClr val="C9CDD2"/>
                </a:solidFill>
                <a:latin typeface="Arial"/>
              </a:rPr>
              <a:t>range for a real new case</a:t>
            </a:r>
          </a:p>
        </p:txBody>
      </p:sp>
      <p:sp>
        <p:nvSpPr>
          <p:cNvPr id="31" name="Rounded Rectangle 30"/>
          <p:cNvSpPr/>
          <p:nvPr/>
        </p:nvSpPr>
        <p:spPr>
          <a:xfrm>
            <a:off x="566928" y="4617720"/>
            <a:ext cx="11055096" cy="960120"/>
          </a:xfrm>
          <a:prstGeom prst="roundRect">
            <a:avLst>
              <a:gd name="adj" fmla="val 6000"/>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932688" y="4617720"/>
            <a:ext cx="10332720" cy="960120"/>
          </a:xfrm>
          <a:prstGeom prst="rect">
            <a:avLst/>
          </a:prstGeom>
          <a:noFill/>
        </p:spPr>
        <p:txBody>
          <a:bodyPr wrap="square" lIns="0" tIns="0" rIns="0" bIns="0" anchor="ctr">
            <a:spAutoFit/>
          </a:bodyPr>
          <a:lstStyle/>
          <a:p>
            <a:pPr algn="l">
              <a:lnSpc>
                <a:spcPct val="105000"/>
              </a:lnSpc>
            </a:pPr>
            <a:r>
              <a:rPr sz="1600" b="0" i="0">
                <a:solidFill>
                  <a:srgbClr val="D8E0EA"/>
                </a:solidFill>
                <a:latin typeface="Arial"/>
              </a:rPr>
              <a:t>SE of prediction grows as the new case moves away from your data.  </a:t>
            </a:r>
            <a:r>
              <a:rPr sz="1600" b="1" i="0">
                <a:solidFill>
                  <a:srgbClr val="5EEAD4"/>
                </a:solidFill>
                <a:latin typeface="Arial"/>
              </a:rPr>
              <a:t>The model penalizes extrapolation, automatically.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2900" dirty="0">
                <a:solidFill>
                  <a:srgbClr val="FFFFFF"/>
                </a:solidFill>
              </a:rPr>
              <a:t>The interval</a:t>
            </a:r>
            <a:r>
              <a:rPr lang="en-US" sz="2900" dirty="0">
                <a:solidFill>
                  <a:srgbClr val="FFFFFF"/>
                </a:solidFill>
              </a:rPr>
              <a:t>, where it matters</a:t>
            </a:r>
            <a:endParaRPr sz="2900" dirty="0">
              <a:solidFill>
                <a:srgbClr val="FFFFFF"/>
              </a:solidFill>
            </a:endParaRPr>
          </a:p>
        </p:txBody>
      </p:sp>
      <p:sp>
        <p:nvSpPr>
          <p:cNvPr id="3" name="Rounded Rectangle 2"/>
          <p:cNvSpPr/>
          <p:nvPr/>
        </p:nvSpPr>
        <p:spPr>
          <a:xfrm>
            <a:off x="566928" y="1874519"/>
            <a:ext cx="11055096" cy="50292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40080" y="1956815"/>
            <a:ext cx="457200" cy="33832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1956815"/>
            <a:ext cx="457200" cy="33832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6" name="TextBox 5"/>
          <p:cNvSpPr txBox="1"/>
          <p:nvPr/>
        </p:nvSpPr>
        <p:spPr>
          <a:xfrm>
            <a:off x="1207007" y="1874519"/>
            <a:ext cx="10323576" cy="50292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SE_prediction = </a:t>
            </a:r>
            <a:r>
              <a:rPr sz="1150" b="1" i="0">
                <a:solidFill>
                  <a:srgbClr val="5FD4C6"/>
                </a:solidFill>
                <a:latin typeface="Consolas"/>
              </a:rPr>
              <a:t>s · √(1 + hₙ)</a:t>
            </a:r>
            <a:r>
              <a:rPr sz="1150" b="0" i="0">
                <a:solidFill>
                  <a:srgbClr val="DCDCDC"/>
                </a:solidFill>
                <a:latin typeface="Consolas"/>
              </a:rPr>
              <a:t>      interval = ŷ ± t</a:t>
            </a:r>
            <a:r>
              <a:rPr sz="800" b="0" i="0">
                <a:solidFill>
                  <a:srgbClr val="DCDCDC"/>
                </a:solidFill>
                <a:latin typeface="Consolas"/>
              </a:rPr>
              <a:t>α,df</a:t>
            </a:r>
            <a:r>
              <a:rPr sz="1150" b="0" i="0">
                <a:solidFill>
                  <a:srgbClr val="DCDCDC"/>
                </a:solidFill>
                <a:latin typeface="Consolas"/>
              </a:rPr>
              <a:t> · SE_prediction</a:t>
            </a:r>
          </a:p>
        </p:txBody>
      </p:sp>
      <p:sp>
        <p:nvSpPr>
          <p:cNvPr id="7" name="Rectangle 6"/>
          <p:cNvSpPr/>
          <p:nvPr/>
        </p:nvSpPr>
        <p:spPr>
          <a:xfrm>
            <a:off x="566928" y="2834640"/>
            <a:ext cx="11055096" cy="11887"/>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12648" y="2889504"/>
            <a:ext cx="2834640" cy="457200"/>
          </a:xfrm>
          <a:prstGeom prst="rect">
            <a:avLst/>
          </a:prstGeom>
          <a:noFill/>
        </p:spPr>
        <p:txBody>
          <a:bodyPr wrap="square" lIns="0" tIns="0" rIns="0" bIns="0" anchor="ctr">
            <a:spAutoFit/>
          </a:bodyPr>
          <a:lstStyle/>
          <a:p>
            <a:pPr algn="l">
              <a:lnSpc>
                <a:spcPct val="100000"/>
              </a:lnSpc>
            </a:pPr>
            <a:r>
              <a:rPr sz="1400" b="1" i="0">
                <a:solidFill>
                  <a:srgbClr val="5FD4C6"/>
                </a:solidFill>
                <a:latin typeface="Consolas"/>
              </a:rPr>
              <a:t>s</a:t>
            </a:r>
          </a:p>
        </p:txBody>
      </p:sp>
      <p:sp>
        <p:nvSpPr>
          <p:cNvPr id="9" name="TextBox 8"/>
          <p:cNvSpPr txBox="1"/>
          <p:nvPr/>
        </p:nvSpPr>
        <p:spPr>
          <a:xfrm>
            <a:off x="3584448" y="2889504"/>
            <a:ext cx="7863840" cy="45720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the regression's own scatter — the classic Standard Error of the Estimate (SEE).</a:t>
            </a:r>
          </a:p>
        </p:txBody>
      </p:sp>
      <p:sp>
        <p:nvSpPr>
          <p:cNvPr id="10" name="Rectangle 9"/>
          <p:cNvSpPr/>
          <p:nvPr/>
        </p:nvSpPr>
        <p:spPr>
          <a:xfrm>
            <a:off x="566928" y="3401568"/>
            <a:ext cx="11055096" cy="11887"/>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12648" y="3456432"/>
            <a:ext cx="2834640" cy="457200"/>
          </a:xfrm>
          <a:prstGeom prst="rect">
            <a:avLst/>
          </a:prstGeom>
          <a:noFill/>
        </p:spPr>
        <p:txBody>
          <a:bodyPr wrap="square" lIns="0" tIns="0" rIns="0" bIns="0" anchor="ctr">
            <a:spAutoFit/>
          </a:bodyPr>
          <a:lstStyle/>
          <a:p>
            <a:pPr algn="l">
              <a:lnSpc>
                <a:spcPct val="100000"/>
              </a:lnSpc>
            </a:pPr>
            <a:r>
              <a:rPr sz="1400" b="1" i="0">
                <a:solidFill>
                  <a:srgbClr val="5FD4C6"/>
                </a:solidFill>
                <a:latin typeface="Consolas"/>
              </a:rPr>
              <a:t>hₙ (leverage)</a:t>
            </a:r>
          </a:p>
        </p:txBody>
      </p:sp>
      <p:sp>
        <p:nvSpPr>
          <p:cNvPr id="12" name="TextBox 11"/>
          <p:cNvSpPr txBox="1"/>
          <p:nvPr/>
        </p:nvSpPr>
        <p:spPr>
          <a:xfrm>
            <a:off x="3584448" y="3456432"/>
            <a:ext cx="7863840" cy="45720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grows as the new case moves away from the center of the fitted data.</a:t>
            </a:r>
          </a:p>
        </p:txBody>
      </p:sp>
      <p:sp>
        <p:nvSpPr>
          <p:cNvPr id="13" name="Rectangle 12"/>
          <p:cNvSpPr/>
          <p:nvPr/>
        </p:nvSpPr>
        <p:spPr>
          <a:xfrm>
            <a:off x="566928" y="3968496"/>
            <a:ext cx="11055096" cy="11887"/>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12648" y="4023359"/>
            <a:ext cx="2834640" cy="457200"/>
          </a:xfrm>
          <a:prstGeom prst="rect">
            <a:avLst/>
          </a:prstGeom>
          <a:noFill/>
        </p:spPr>
        <p:txBody>
          <a:bodyPr wrap="square" lIns="0" tIns="0" rIns="0" bIns="0" anchor="ctr">
            <a:spAutoFit/>
          </a:bodyPr>
          <a:lstStyle/>
          <a:p>
            <a:pPr algn="l">
              <a:lnSpc>
                <a:spcPct val="100000"/>
              </a:lnSpc>
            </a:pPr>
            <a:r>
              <a:rPr sz="1400" b="1" i="0">
                <a:solidFill>
                  <a:srgbClr val="5FD4C6"/>
                </a:solidFill>
                <a:latin typeface="Consolas"/>
              </a:rPr>
              <a:t>At the center</a:t>
            </a:r>
          </a:p>
        </p:txBody>
      </p:sp>
      <p:sp>
        <p:nvSpPr>
          <p:cNvPr id="15" name="TextBox 14"/>
          <p:cNvSpPr txBox="1"/>
          <p:nvPr/>
        </p:nvSpPr>
        <p:spPr>
          <a:xfrm>
            <a:off x="3584448" y="4023359"/>
            <a:ext cx="7863840" cy="45720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interval is as tight as the model allows.</a:t>
            </a:r>
          </a:p>
        </p:txBody>
      </p:sp>
      <p:sp>
        <p:nvSpPr>
          <p:cNvPr id="16" name="Rectangle 15"/>
          <p:cNvSpPr/>
          <p:nvPr/>
        </p:nvSpPr>
        <p:spPr>
          <a:xfrm>
            <a:off x="566928" y="4535424"/>
            <a:ext cx="11055096" cy="11887"/>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12648" y="4590288"/>
            <a:ext cx="2834640" cy="457200"/>
          </a:xfrm>
          <a:prstGeom prst="rect">
            <a:avLst/>
          </a:prstGeom>
          <a:noFill/>
        </p:spPr>
        <p:txBody>
          <a:bodyPr wrap="square" lIns="0" tIns="0" rIns="0" bIns="0" anchor="ctr">
            <a:spAutoFit/>
          </a:bodyPr>
          <a:lstStyle/>
          <a:p>
            <a:pPr algn="l">
              <a:lnSpc>
                <a:spcPct val="100000"/>
              </a:lnSpc>
            </a:pPr>
            <a:r>
              <a:rPr sz="1400" b="1" i="0">
                <a:solidFill>
                  <a:srgbClr val="5FD4C6"/>
                </a:solidFill>
                <a:latin typeface="Consolas"/>
              </a:rPr>
              <a:t>Past your data</a:t>
            </a:r>
          </a:p>
        </p:txBody>
      </p:sp>
      <p:sp>
        <p:nvSpPr>
          <p:cNvPr id="18" name="TextBox 17"/>
          <p:cNvSpPr txBox="1"/>
          <p:nvPr/>
        </p:nvSpPr>
        <p:spPr>
          <a:xfrm>
            <a:off x="3584448" y="4590288"/>
            <a:ext cx="7863840" cy="45720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it widens fast — that's the automatic extrapolation penalty.</a:t>
            </a:r>
          </a:p>
        </p:txBody>
      </p:sp>
      <p:sp>
        <p:nvSpPr>
          <p:cNvPr id="19" name="Rectangle 18"/>
          <p:cNvSpPr/>
          <p:nvPr/>
        </p:nvSpPr>
        <p:spPr>
          <a:xfrm>
            <a:off x="566928" y="5102352"/>
            <a:ext cx="11055096" cy="11887"/>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12648" y="5157216"/>
            <a:ext cx="2834640" cy="457200"/>
          </a:xfrm>
          <a:prstGeom prst="rect">
            <a:avLst/>
          </a:prstGeom>
          <a:noFill/>
        </p:spPr>
        <p:txBody>
          <a:bodyPr wrap="square" lIns="0" tIns="0" rIns="0" bIns="0" anchor="ctr">
            <a:spAutoFit/>
          </a:bodyPr>
          <a:lstStyle/>
          <a:p>
            <a:pPr algn="l">
              <a:lnSpc>
                <a:spcPct val="100000"/>
              </a:lnSpc>
            </a:pPr>
            <a:r>
              <a:rPr sz="1400" b="1" i="0">
                <a:solidFill>
                  <a:srgbClr val="5FD4C6"/>
                </a:solidFill>
                <a:latin typeface="Consolas"/>
              </a:rPr>
              <a:t>t-distribution</a:t>
            </a:r>
          </a:p>
        </p:txBody>
      </p:sp>
      <p:sp>
        <p:nvSpPr>
          <p:cNvPr id="21" name="TextBox 20"/>
          <p:cNvSpPr txBox="1"/>
          <p:nvPr/>
        </p:nvSpPr>
        <p:spPr>
          <a:xfrm>
            <a:off x="3584448" y="5157216"/>
            <a:ext cx="7863840" cy="45720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on residual df — exact for the linear model, not an approximation.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400" b="1" dirty="0">
                <a:solidFill>
                  <a:srgbClr val="FFFFFF"/>
                </a:solidFill>
                <a:latin typeface="Arial"/>
              </a:rPr>
              <a:t>Demo 2  ·  Screening, diagnostics, prediction</a:t>
            </a:r>
          </a:p>
        </p:txBody>
      </p:sp>
      <p:sp>
        <p:nvSpPr>
          <p:cNvPr id="3" name="TextBox 2"/>
          <p:cNvSpPr txBox="1"/>
          <p:nvPr/>
        </p:nvSpPr>
        <p:spPr>
          <a:xfrm>
            <a:off x="566928" y="1700000"/>
            <a:ext cx="11057839" cy="450000"/>
          </a:xfrm>
          <a:prstGeom prst="rect">
            <a:avLst/>
          </a:prstGeom>
          <a:noFill/>
        </p:spPr>
        <p:txBody>
          <a:bodyPr wrap="square" lIns="0" tIns="0" rIns="0" bIns="0" anchor="t">
            <a:spAutoFit/>
          </a:bodyPr>
          <a:lstStyle/>
          <a:p>
            <a:pPr algn="l">
              <a:lnSpc>
                <a:spcPct val="100000"/>
              </a:lnSpc>
            </a:pPr>
            <a:r>
              <a:rPr sz="1800" b="0" i="1">
                <a:solidFill>
                  <a:srgbClr val="5FD4C6"/>
                </a:solidFill>
                <a:latin typeface="Arial"/>
              </a:rPr>
              <a:t>Lambda_Library.xlsx  →  Regression sheet, left to right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EC383-23E3-D625-AA96-C80BEB2AB4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5AD2BE-C572-39F7-43A9-C2AA19A09F57}"/>
              </a:ext>
            </a:extLst>
          </p:cNvPr>
          <p:cNvSpPr>
            <a:spLocks noGrp="1"/>
          </p:cNvSpPr>
          <p:nvPr>
            <p:ph type="title"/>
          </p:nvPr>
        </p:nvSpPr>
        <p:spPr/>
        <p:txBody>
          <a:bodyPr/>
          <a:lstStyle/>
          <a:p>
            <a:r>
              <a:rPr lang="en-US" dirty="0"/>
              <a:t>UNIVARIATE</a:t>
            </a:r>
          </a:p>
        </p:txBody>
      </p:sp>
      <p:sp>
        <p:nvSpPr>
          <p:cNvPr id="3" name="Slide Number Placeholder 2">
            <a:extLst>
              <a:ext uri="{FF2B5EF4-FFF2-40B4-BE49-F238E27FC236}">
                <a16:creationId xmlns:a16="http://schemas.microsoft.com/office/drawing/2014/main" id="{F44170A5-BCA6-5816-68CB-D916E82BE640}"/>
              </a:ext>
            </a:extLst>
          </p:cNvPr>
          <p:cNvSpPr>
            <a:spLocks noGrp="1"/>
          </p:cNvSpPr>
          <p:nvPr>
            <p:ph type="sldNum" sz="quarter" idx="12"/>
          </p:nvPr>
        </p:nvSpPr>
        <p:spPr/>
        <p:txBody>
          <a:bodyPr/>
          <a:lstStyle/>
          <a:p>
            <a:fld id="{DD3EB71B-0E20-644D-98EB-43484203013E}" type="slidenum">
              <a:rPr lang="en-US" smtClean="0"/>
              <a:t>27</a:t>
            </a:fld>
            <a:endParaRPr lang="en-US"/>
          </a:p>
        </p:txBody>
      </p:sp>
      <p:sp>
        <p:nvSpPr>
          <p:cNvPr id="4" name="Title 1">
            <a:extLst>
              <a:ext uri="{FF2B5EF4-FFF2-40B4-BE49-F238E27FC236}">
                <a16:creationId xmlns:a16="http://schemas.microsoft.com/office/drawing/2014/main" id="{44ECB4B7-4313-254A-1274-FE544B8E8681}"/>
              </a:ext>
            </a:extLst>
          </p:cNvPr>
          <p:cNvSpPr txBox="1">
            <a:spLocks/>
          </p:cNvSpPr>
          <p:nvPr/>
        </p:nvSpPr>
        <p:spPr>
          <a:xfrm>
            <a:off x="1341634" y="1658878"/>
            <a:ext cx="10515600" cy="51991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4000" dirty="0"/>
              <a:t>Capabilities:</a:t>
            </a:r>
          </a:p>
          <a:p>
            <a:pPr marL="571500" indent="-571500">
              <a:buFont typeface="Arial" panose="020B0604020202020204" pitchFamily="34" charset="0"/>
              <a:buChar char="•"/>
            </a:pPr>
            <a:r>
              <a:rPr lang="en-US" sz="3200" b="0" dirty="0"/>
              <a:t>Histogram Binning/Charting</a:t>
            </a:r>
          </a:p>
          <a:p>
            <a:pPr marL="1028700" lvl="1" indent="-571500">
              <a:buFont typeface="Arial" panose="020B0604020202020204" pitchFamily="34" charset="0"/>
              <a:buChar char="•"/>
            </a:pPr>
            <a:r>
              <a:rPr lang="en-US" sz="2400" dirty="0">
                <a:solidFill>
                  <a:schemeClr val="bg1"/>
                </a:solidFill>
              </a:rPr>
              <a:t>3 Bin Count Formulas </a:t>
            </a:r>
          </a:p>
          <a:p>
            <a:pPr marL="1485900" lvl="2" indent="-571500">
              <a:buFont typeface="Arial" panose="020B0604020202020204" pitchFamily="34" charset="0"/>
              <a:buChar char="•"/>
            </a:pPr>
            <a:r>
              <a:rPr lang="en-US" sz="2400" dirty="0">
                <a:solidFill>
                  <a:schemeClr val="bg1"/>
                </a:solidFill>
              </a:rPr>
              <a:t>Freedman-</a:t>
            </a:r>
            <a:r>
              <a:rPr lang="en-US" sz="2400" dirty="0" err="1">
                <a:solidFill>
                  <a:schemeClr val="bg1"/>
                </a:solidFill>
              </a:rPr>
              <a:t>Diaconis</a:t>
            </a:r>
            <a:r>
              <a:rPr lang="en-US" sz="2400" dirty="0">
                <a:solidFill>
                  <a:schemeClr val="bg1"/>
                </a:solidFill>
              </a:rPr>
              <a:t> | Scott | Sturges</a:t>
            </a:r>
          </a:p>
          <a:p>
            <a:pPr marL="571500" indent="-571500">
              <a:buFont typeface="Arial" panose="020B0604020202020204" pitchFamily="34" charset="0"/>
              <a:buChar char="•"/>
            </a:pPr>
            <a:r>
              <a:rPr lang="en-US" sz="3200" b="0" dirty="0"/>
              <a:t>Distribution Fitting</a:t>
            </a:r>
          </a:p>
          <a:p>
            <a:pPr marL="1028700" lvl="1" indent="-571500">
              <a:buFont typeface="Arial" panose="020B0604020202020204" pitchFamily="34" charset="0"/>
              <a:buChar char="•"/>
            </a:pPr>
            <a:r>
              <a:rPr lang="en-US" sz="3200" b="0" dirty="0">
                <a:solidFill>
                  <a:schemeClr val="bg1"/>
                </a:solidFill>
              </a:rPr>
              <a:t>Closed Form</a:t>
            </a:r>
          </a:p>
          <a:p>
            <a:pPr marL="1485900" lvl="2" indent="-571500">
              <a:buFont typeface="Arial" panose="020B0604020202020204" pitchFamily="34" charset="0"/>
              <a:buChar char="•"/>
            </a:pPr>
            <a:r>
              <a:rPr lang="en-US" sz="2400" dirty="0">
                <a:solidFill>
                  <a:schemeClr val="bg1"/>
                </a:solidFill>
              </a:rPr>
              <a:t>Exponential | Normal</a:t>
            </a:r>
            <a:r>
              <a:rPr lang="en-US" sz="2000" dirty="0">
                <a:solidFill>
                  <a:schemeClr val="bg1"/>
                </a:solidFill>
              </a:rPr>
              <a:t> | </a:t>
            </a:r>
            <a:r>
              <a:rPr lang="en-US" sz="2400" dirty="0" err="1">
                <a:solidFill>
                  <a:schemeClr val="bg1"/>
                </a:solidFill>
              </a:rPr>
              <a:t>LogNormal</a:t>
            </a:r>
            <a:r>
              <a:rPr lang="en-US" sz="2000" dirty="0">
                <a:solidFill>
                  <a:schemeClr val="bg1"/>
                </a:solidFill>
              </a:rPr>
              <a:t> | </a:t>
            </a:r>
            <a:r>
              <a:rPr lang="en-US" sz="2400" dirty="0">
                <a:solidFill>
                  <a:schemeClr val="bg1"/>
                </a:solidFill>
              </a:rPr>
              <a:t>Triangular</a:t>
            </a:r>
            <a:r>
              <a:rPr lang="en-US" sz="2000" dirty="0">
                <a:solidFill>
                  <a:schemeClr val="bg1"/>
                </a:solidFill>
              </a:rPr>
              <a:t> | </a:t>
            </a:r>
            <a:r>
              <a:rPr lang="en-US" sz="2400" b="0" dirty="0" err="1">
                <a:solidFill>
                  <a:schemeClr val="bg1"/>
                </a:solidFill>
              </a:rPr>
              <a:t>BetaPERT</a:t>
            </a:r>
            <a:endParaRPr lang="en-US" sz="2400" b="0" dirty="0">
              <a:solidFill>
                <a:schemeClr val="bg1"/>
              </a:solidFill>
            </a:endParaRPr>
          </a:p>
          <a:p>
            <a:pPr marL="1028700" lvl="1" indent="-571500">
              <a:buFont typeface="Arial" panose="020B0604020202020204" pitchFamily="34" charset="0"/>
              <a:buChar char="•"/>
            </a:pPr>
            <a:r>
              <a:rPr lang="en-US" sz="3200" b="0" dirty="0">
                <a:solidFill>
                  <a:schemeClr val="bg1"/>
                </a:solidFill>
              </a:rPr>
              <a:t>Optimized (SLOW but no Solver)</a:t>
            </a:r>
          </a:p>
          <a:p>
            <a:pPr marL="1485900" lvl="2" indent="-571500">
              <a:buFont typeface="Arial" panose="020B0604020202020204" pitchFamily="34" charset="0"/>
              <a:buChar char="•"/>
            </a:pPr>
            <a:r>
              <a:rPr lang="en-US" sz="2400" b="0" dirty="0">
                <a:solidFill>
                  <a:schemeClr val="bg1"/>
                </a:solidFill>
              </a:rPr>
              <a:t>Weibull | </a:t>
            </a:r>
            <a:r>
              <a:rPr lang="en-US" sz="2400" dirty="0">
                <a:solidFill>
                  <a:schemeClr val="bg1"/>
                </a:solidFill>
              </a:rPr>
              <a:t>Gamma | </a:t>
            </a:r>
            <a:r>
              <a:rPr lang="en-US" sz="2400" b="0" dirty="0">
                <a:solidFill>
                  <a:schemeClr val="bg1"/>
                </a:solidFill>
              </a:rPr>
              <a:t>Beta</a:t>
            </a:r>
          </a:p>
          <a:p>
            <a:pPr marL="571500" indent="-571500">
              <a:buFont typeface="Arial" panose="020B0604020202020204" pitchFamily="34" charset="0"/>
              <a:buChar char="•"/>
            </a:pPr>
            <a:r>
              <a:rPr lang="en-US" sz="3200" b="0" dirty="0"/>
              <a:t>Goodness of Fit Comparison</a:t>
            </a:r>
            <a:endParaRPr lang="en-US" sz="900" b="0" dirty="0"/>
          </a:p>
          <a:p>
            <a:pPr marL="571500" indent="-571500">
              <a:buFont typeface="Arial" panose="020B0604020202020204" pitchFamily="34" charset="0"/>
              <a:buChar char="•"/>
            </a:pPr>
            <a:endParaRPr lang="en-US" b="0" dirty="0"/>
          </a:p>
          <a:p>
            <a:pPr marL="571500" indent="-571500">
              <a:buFont typeface="Arial" panose="020B0604020202020204" pitchFamily="34" charset="0"/>
              <a:buChar char="•"/>
            </a:pPr>
            <a:endParaRPr lang="en-US" b="0" dirty="0"/>
          </a:p>
        </p:txBody>
      </p:sp>
    </p:spTree>
    <p:extLst>
      <p:ext uri="{BB962C8B-B14F-4D97-AF65-F5344CB8AC3E}">
        <p14:creationId xmlns:p14="http://schemas.microsoft.com/office/powerpoint/2010/main" val="3370626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2900" dirty="0">
                <a:solidFill>
                  <a:srgbClr val="FFFFFF"/>
                </a:solidFill>
              </a:rPr>
              <a:t>Describe, visualize, formalize</a:t>
            </a: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The Univariate sheet, in the order you'd actually work — one input column drives all three sections.</a:t>
            </a:r>
          </a:p>
        </p:txBody>
      </p:sp>
      <p:sp>
        <p:nvSpPr>
          <p:cNvPr id="4" name="Oval 3"/>
          <p:cNvSpPr/>
          <p:nvPr/>
        </p:nvSpPr>
        <p:spPr>
          <a:xfrm>
            <a:off x="566928" y="2212848"/>
            <a:ext cx="457200" cy="457200"/>
          </a:xfrm>
          <a:prstGeom prst="ellipse">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66928" y="2212848"/>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1</a:t>
            </a:r>
          </a:p>
        </p:txBody>
      </p:sp>
      <p:sp>
        <p:nvSpPr>
          <p:cNvPr id="6" name="TextBox 5"/>
          <p:cNvSpPr txBox="1"/>
          <p:nvPr/>
        </p:nvSpPr>
        <p:spPr>
          <a:xfrm>
            <a:off x="1225295" y="2176272"/>
            <a:ext cx="4937760" cy="365760"/>
          </a:xfrm>
          <a:prstGeom prst="rect">
            <a:avLst/>
          </a:prstGeom>
          <a:noFill/>
        </p:spPr>
        <p:txBody>
          <a:bodyPr wrap="square" lIns="0" tIns="0" rIns="0" bIns="0" anchor="ctr">
            <a:spAutoFit/>
          </a:bodyPr>
          <a:lstStyle/>
          <a:p>
            <a:pPr algn="l">
              <a:lnSpc>
                <a:spcPct val="100000"/>
              </a:lnSpc>
            </a:pPr>
            <a:r>
              <a:rPr sz="1700" b="1" i="0">
                <a:solidFill>
                  <a:srgbClr val="FFFFFF"/>
                </a:solidFill>
                <a:latin typeface="Arial"/>
              </a:rPr>
              <a:t>Describe</a:t>
            </a:r>
          </a:p>
        </p:txBody>
      </p:sp>
      <p:sp>
        <p:nvSpPr>
          <p:cNvPr id="7" name="TextBox 6"/>
          <p:cNvSpPr txBox="1"/>
          <p:nvPr/>
        </p:nvSpPr>
        <p:spPr>
          <a:xfrm>
            <a:off x="1225295" y="2560320"/>
            <a:ext cx="5212080" cy="548640"/>
          </a:xfrm>
          <a:prstGeom prst="rect">
            <a:avLst/>
          </a:prstGeom>
          <a:noFill/>
        </p:spPr>
        <p:txBody>
          <a:bodyPr wrap="square" lIns="0" tIns="0" rIns="0" bIns="0" anchor="t">
            <a:spAutoFit/>
          </a:bodyPr>
          <a:lstStyle/>
          <a:p>
            <a:pPr algn="l">
              <a:lnSpc>
                <a:spcPct val="102000"/>
              </a:lnSpc>
            </a:pPr>
            <a:r>
              <a:rPr sz="1300" b="0" i="0" dirty="0" err="1">
                <a:solidFill>
                  <a:srgbClr val="DCDCDC"/>
                </a:solidFill>
                <a:latin typeface="Arial"/>
              </a:rPr>
              <a:t>Descriptive_Statistics</a:t>
            </a:r>
            <a:r>
              <a:rPr sz="1300" b="0" i="0" dirty="0">
                <a:solidFill>
                  <a:srgbClr val="DCDCDC"/>
                </a:solidFill>
                <a:latin typeface="Arial"/>
              </a:rPr>
              <a:t> returns all twelve at once — including a prominent missing count, because a silent n is how bad estimates happen.</a:t>
            </a:r>
          </a:p>
        </p:txBody>
      </p:sp>
      <p:sp>
        <p:nvSpPr>
          <p:cNvPr id="8" name="Oval 7"/>
          <p:cNvSpPr/>
          <p:nvPr/>
        </p:nvSpPr>
        <p:spPr>
          <a:xfrm>
            <a:off x="566928" y="3273551"/>
            <a:ext cx="457200" cy="457200"/>
          </a:xfrm>
          <a:prstGeom prst="ellipse">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66928" y="3273551"/>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2</a:t>
            </a:r>
          </a:p>
        </p:txBody>
      </p:sp>
      <p:sp>
        <p:nvSpPr>
          <p:cNvPr id="10" name="TextBox 9"/>
          <p:cNvSpPr txBox="1"/>
          <p:nvPr/>
        </p:nvSpPr>
        <p:spPr>
          <a:xfrm>
            <a:off x="1225295" y="3236975"/>
            <a:ext cx="4937760" cy="365760"/>
          </a:xfrm>
          <a:prstGeom prst="rect">
            <a:avLst/>
          </a:prstGeom>
          <a:noFill/>
        </p:spPr>
        <p:txBody>
          <a:bodyPr wrap="square" lIns="0" tIns="0" rIns="0" bIns="0" anchor="ctr">
            <a:spAutoFit/>
          </a:bodyPr>
          <a:lstStyle/>
          <a:p>
            <a:pPr algn="l">
              <a:lnSpc>
                <a:spcPct val="100000"/>
              </a:lnSpc>
            </a:pPr>
            <a:r>
              <a:rPr sz="1700" b="1" i="0">
                <a:solidFill>
                  <a:srgbClr val="FFFFFF"/>
                </a:solidFill>
                <a:latin typeface="Arial"/>
              </a:rPr>
              <a:t>Visualize</a:t>
            </a:r>
          </a:p>
        </p:txBody>
      </p:sp>
      <p:sp>
        <p:nvSpPr>
          <p:cNvPr id="11" name="TextBox 10"/>
          <p:cNvSpPr txBox="1"/>
          <p:nvPr/>
        </p:nvSpPr>
        <p:spPr>
          <a:xfrm>
            <a:off x="1225295" y="3621023"/>
            <a:ext cx="5212080" cy="599075"/>
          </a:xfrm>
          <a:prstGeom prst="rect">
            <a:avLst/>
          </a:prstGeom>
          <a:noFill/>
        </p:spPr>
        <p:txBody>
          <a:bodyPr wrap="square" lIns="0" tIns="0" rIns="0" bIns="0" anchor="t">
            <a:spAutoFit/>
          </a:bodyPr>
          <a:lstStyle/>
          <a:p>
            <a:pPr algn="l">
              <a:lnSpc>
                <a:spcPct val="102000"/>
              </a:lnSpc>
            </a:pPr>
            <a:r>
              <a:rPr sz="1300" b="0" i="0" dirty="0">
                <a:solidFill>
                  <a:srgbClr val="DCDCDC"/>
                </a:solidFill>
                <a:latin typeface="Arial"/>
              </a:rPr>
              <a:t>Sturges, Scott, and Freedman-</a:t>
            </a:r>
            <a:r>
              <a:rPr sz="1300" b="0" i="0" dirty="0" err="1">
                <a:solidFill>
                  <a:srgbClr val="DCDCDC"/>
                </a:solidFill>
                <a:latin typeface="Arial"/>
              </a:rPr>
              <a:t>Diaconis</a:t>
            </a:r>
            <a:r>
              <a:rPr sz="1300" b="0" i="0" dirty="0">
                <a:solidFill>
                  <a:srgbClr val="DCDCDC"/>
                </a:solidFill>
                <a:latin typeface="Arial"/>
              </a:rPr>
              <a:t> binning side by side. Three defensible answers to “how many bins” rather than one arbitrary one</a:t>
            </a:r>
            <a:r>
              <a:rPr lang="en-US" sz="1300" b="0" i="0" dirty="0">
                <a:solidFill>
                  <a:srgbClr val="DCDCDC"/>
                </a:solidFill>
                <a:latin typeface="Arial"/>
              </a:rPr>
              <a:t> or Excel’s default.</a:t>
            </a:r>
            <a:endParaRPr sz="1300" b="0" i="0" dirty="0">
              <a:solidFill>
                <a:srgbClr val="DCDCDC"/>
              </a:solidFill>
              <a:latin typeface="Arial"/>
            </a:endParaRPr>
          </a:p>
        </p:txBody>
      </p:sp>
      <p:sp>
        <p:nvSpPr>
          <p:cNvPr id="12" name="Oval 11"/>
          <p:cNvSpPr/>
          <p:nvPr/>
        </p:nvSpPr>
        <p:spPr>
          <a:xfrm>
            <a:off x="566928" y="4334255"/>
            <a:ext cx="457200" cy="457200"/>
          </a:xfrm>
          <a:prstGeom prst="ellipse">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66928" y="4334255"/>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3</a:t>
            </a:r>
          </a:p>
        </p:txBody>
      </p:sp>
      <p:sp>
        <p:nvSpPr>
          <p:cNvPr id="14" name="TextBox 13"/>
          <p:cNvSpPr txBox="1"/>
          <p:nvPr/>
        </p:nvSpPr>
        <p:spPr>
          <a:xfrm>
            <a:off x="1225295" y="4297680"/>
            <a:ext cx="4937760" cy="365760"/>
          </a:xfrm>
          <a:prstGeom prst="rect">
            <a:avLst/>
          </a:prstGeom>
          <a:noFill/>
        </p:spPr>
        <p:txBody>
          <a:bodyPr wrap="square" lIns="0" tIns="0" rIns="0" bIns="0" anchor="ctr">
            <a:spAutoFit/>
          </a:bodyPr>
          <a:lstStyle/>
          <a:p>
            <a:pPr algn="l">
              <a:lnSpc>
                <a:spcPct val="100000"/>
              </a:lnSpc>
            </a:pPr>
            <a:r>
              <a:rPr sz="1700" b="1" i="0">
                <a:solidFill>
                  <a:srgbClr val="FFFFFF"/>
                </a:solidFill>
                <a:latin typeface="Arial"/>
              </a:rPr>
              <a:t>Formalize</a:t>
            </a:r>
          </a:p>
        </p:txBody>
      </p:sp>
      <p:sp>
        <p:nvSpPr>
          <p:cNvPr id="15" name="TextBox 14"/>
          <p:cNvSpPr txBox="1"/>
          <p:nvPr/>
        </p:nvSpPr>
        <p:spPr>
          <a:xfrm>
            <a:off x="1225295" y="4681728"/>
            <a:ext cx="5212080" cy="395045"/>
          </a:xfrm>
          <a:prstGeom prst="rect">
            <a:avLst/>
          </a:prstGeom>
          <a:noFill/>
        </p:spPr>
        <p:txBody>
          <a:bodyPr wrap="square" lIns="0" tIns="0" rIns="0" bIns="0" anchor="t">
            <a:spAutoFit/>
          </a:bodyPr>
          <a:lstStyle/>
          <a:p>
            <a:pPr algn="l">
              <a:lnSpc>
                <a:spcPct val="102000"/>
              </a:lnSpc>
            </a:pPr>
            <a:r>
              <a:rPr sz="1300" b="0" i="0" dirty="0">
                <a:solidFill>
                  <a:srgbClr val="DCDCDC"/>
                </a:solidFill>
                <a:latin typeface="Arial"/>
              </a:rPr>
              <a:t>Fit </a:t>
            </a:r>
            <a:r>
              <a:rPr lang="en-US" sz="1300" b="0" i="0" dirty="0">
                <a:solidFill>
                  <a:srgbClr val="DCDCDC"/>
                </a:solidFill>
                <a:latin typeface="Arial"/>
              </a:rPr>
              <a:t>distributions </a:t>
            </a:r>
            <a:r>
              <a:rPr sz="1300" b="0" i="0" dirty="0">
                <a:solidFill>
                  <a:srgbClr val="DCDCDC"/>
                </a:solidFill>
                <a:latin typeface="Arial"/>
              </a:rPr>
              <a:t>to the shape you just saw, and rank the candidates on the same table.</a:t>
            </a:r>
          </a:p>
        </p:txBody>
      </p:sp>
      <p:sp>
        <p:nvSpPr>
          <p:cNvPr id="16" name="Rounded Rectangle 15"/>
          <p:cNvSpPr/>
          <p:nvPr/>
        </p:nvSpPr>
        <p:spPr>
          <a:xfrm>
            <a:off x="6812280" y="2103120"/>
            <a:ext cx="4754880" cy="3429000"/>
          </a:xfrm>
          <a:prstGeom prst="roundRect">
            <a:avLst>
              <a:gd name="adj" fmla="val 5000"/>
            </a:avLst>
          </a:prstGeom>
          <a:solidFill>
            <a:srgbClr val="4A4038"/>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7132320" y="4768947"/>
            <a:ext cx="304744" cy="351692"/>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7523018" y="4153486"/>
            <a:ext cx="304744" cy="967153"/>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7913716" y="3362178"/>
            <a:ext cx="304744" cy="1758461"/>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8304414" y="2834639"/>
            <a:ext cx="304744" cy="2286000"/>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8695112" y="3186332"/>
            <a:ext cx="304744" cy="1934307"/>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9085810" y="3801793"/>
            <a:ext cx="304744" cy="1318846"/>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9476509" y="4241409"/>
            <a:ext cx="304744" cy="879230"/>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9867207" y="4593101"/>
            <a:ext cx="304744" cy="527538"/>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10257905" y="4768947"/>
            <a:ext cx="304744" cy="351692"/>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10648603" y="4944793"/>
            <a:ext cx="304744" cy="175846"/>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11039301" y="5032716"/>
            <a:ext cx="304744" cy="87923"/>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7040880" y="5120640"/>
            <a:ext cx="4297680" cy="11887"/>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7040880" y="2240280"/>
            <a:ext cx="10972" cy="2880359"/>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876288" y="5166359"/>
            <a:ext cx="548640" cy="274320"/>
          </a:xfrm>
          <a:prstGeom prst="rect">
            <a:avLst/>
          </a:prstGeom>
          <a:noFill/>
        </p:spPr>
        <p:txBody>
          <a:bodyPr wrap="square" lIns="0" tIns="0" rIns="0" bIns="0" anchor="t">
            <a:spAutoFit/>
          </a:bodyPr>
          <a:lstStyle/>
          <a:p>
            <a:pPr algn="l">
              <a:lnSpc>
                <a:spcPct val="100000"/>
              </a:lnSpc>
            </a:pPr>
            <a:endParaRPr/>
          </a:p>
        </p:txBody>
      </p:sp>
      <p:sp>
        <p:nvSpPr>
          <p:cNvPr id="31" name="TextBox 30"/>
          <p:cNvSpPr txBox="1"/>
          <p:nvPr/>
        </p:nvSpPr>
        <p:spPr>
          <a:xfrm>
            <a:off x="6812280" y="5413248"/>
            <a:ext cx="4754880" cy="274320"/>
          </a:xfrm>
          <a:prstGeom prst="rect">
            <a:avLst/>
          </a:prstGeom>
          <a:noFill/>
        </p:spPr>
        <p:txBody>
          <a:bodyPr wrap="square" lIns="0" tIns="0" rIns="0" bIns="0" anchor="t">
            <a:spAutoFit/>
          </a:bodyPr>
          <a:lstStyle/>
          <a:p>
            <a:pPr algn="ctr">
              <a:lnSpc>
                <a:spcPct val="100000"/>
              </a:lnSpc>
            </a:pPr>
            <a:r>
              <a:rPr sz="1100" b="0" i="1">
                <a:solidFill>
                  <a:srgbClr val="C9CDD2"/>
                </a:solidFill>
                <a:latin typeface="Arial"/>
              </a:rPr>
              <a:t>Skewness motivates the distribution choice</a:t>
            </a:r>
          </a:p>
        </p:txBody>
      </p:sp>
      <p:sp>
        <p:nvSpPr>
          <p:cNvPr id="32" name="TextBox 31"/>
          <p:cNvSpPr txBox="1"/>
          <p:nvPr/>
        </p:nvSpPr>
        <p:spPr>
          <a:xfrm>
            <a:off x="6812280" y="2240280"/>
            <a:ext cx="4754880" cy="292608"/>
          </a:xfrm>
          <a:prstGeom prst="rect">
            <a:avLst/>
          </a:prstGeom>
          <a:noFill/>
        </p:spPr>
        <p:txBody>
          <a:bodyPr wrap="square" lIns="0" tIns="0" rIns="0" bIns="0" anchor="t">
            <a:spAutoFit/>
          </a:bodyPr>
          <a:lstStyle/>
          <a:p>
            <a:pPr algn="ctr">
              <a:lnSpc>
                <a:spcPct val="100000"/>
              </a:lnSpc>
            </a:pPr>
            <a:r>
              <a:rPr sz="1250" b="1" i="0">
                <a:solidFill>
                  <a:srgbClr val="E3B23C"/>
                </a:solidFill>
                <a:latin typeface="Arial"/>
              </a:rPr>
              <a:t>This is where a three-point estimate stops being a guess.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566928" y="5138927"/>
            <a:ext cx="11045952" cy="557785"/>
          </a:xfrm>
          <a:prstGeom prst="roundRect">
            <a:avLst>
              <a:gd name="adj" fmla="val 40000"/>
            </a:avLst>
          </a:prstGeom>
          <a:solidFill>
            <a:srgbClr val="39473F"/>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69282" y="5248656"/>
            <a:ext cx="10877820" cy="384721"/>
          </a:xfrm>
          <a:prstGeom prst="rect">
            <a:avLst/>
          </a:prstGeom>
          <a:noFill/>
        </p:spPr>
        <p:txBody>
          <a:bodyPr wrap="square" lIns="0" tIns="0" rIns="0" bIns="0" anchor="ctr">
            <a:spAutoFit/>
          </a:bodyPr>
          <a:lstStyle/>
          <a:p>
            <a:pPr algn="ctr">
              <a:lnSpc>
                <a:spcPct val="100000"/>
              </a:lnSpc>
            </a:pPr>
            <a:r>
              <a:rPr sz="1250" b="1" i="0" dirty="0">
                <a:solidFill>
                  <a:srgbClr val="5FD4C6"/>
                </a:solidFill>
                <a:latin typeface="Arial"/>
              </a:rPr>
              <a:t>The obstacle was never “MLE without Solver” — it was MLE in closed form. A native two-input Data Table over the likelihood surface clears that bar, and every recalculation gives the same answer.</a:t>
            </a:r>
          </a:p>
        </p:txBody>
      </p:sp>
      <p:sp>
        <p:nvSpPr>
          <p:cNvPr id="2" name="Title 1"/>
          <p:cNvSpPr>
            <a:spLocks noGrp="1"/>
          </p:cNvSpPr>
          <p:nvPr>
            <p:ph type="title"/>
          </p:nvPr>
        </p:nvSpPr>
        <p:spPr/>
        <p:txBody>
          <a:bodyPr>
            <a:normAutofit/>
          </a:bodyPr>
          <a:lstStyle/>
          <a:p>
            <a:r>
              <a:rPr sz="2900" dirty="0">
                <a:solidFill>
                  <a:srgbClr val="FFFFFF"/>
                </a:solidFill>
              </a:rPr>
              <a:t>Distribution fitting without Solver</a:t>
            </a: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Eight candidates, maximum likelihood throughout, ranked in one table — and no add-in to enable.</a:t>
            </a:r>
          </a:p>
        </p:txBody>
      </p:sp>
      <p:sp>
        <p:nvSpPr>
          <p:cNvPr id="4" name="Oval 3"/>
          <p:cNvSpPr/>
          <p:nvPr/>
        </p:nvSpPr>
        <p:spPr>
          <a:xfrm>
            <a:off x="566928" y="2167128"/>
            <a:ext cx="457200" cy="457200"/>
          </a:xfrm>
          <a:prstGeom prst="ellipse">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66928" y="2167128"/>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1</a:t>
            </a:r>
          </a:p>
        </p:txBody>
      </p:sp>
      <p:sp>
        <p:nvSpPr>
          <p:cNvPr id="6" name="TextBox 5"/>
          <p:cNvSpPr txBox="1"/>
          <p:nvPr/>
        </p:nvSpPr>
        <p:spPr>
          <a:xfrm>
            <a:off x="1225295" y="2103120"/>
            <a:ext cx="3931920" cy="365760"/>
          </a:xfrm>
          <a:prstGeom prst="rect">
            <a:avLst/>
          </a:prstGeom>
          <a:noFill/>
        </p:spPr>
        <p:txBody>
          <a:bodyPr wrap="square" lIns="0" tIns="0" rIns="0" bIns="0" anchor="ctr">
            <a:spAutoFit/>
          </a:bodyPr>
          <a:lstStyle/>
          <a:p>
            <a:pPr algn="l">
              <a:lnSpc>
                <a:spcPct val="100000"/>
              </a:lnSpc>
            </a:pPr>
            <a:r>
              <a:rPr sz="1600" b="1" i="0">
                <a:solidFill>
                  <a:srgbClr val="FFFFFF"/>
                </a:solidFill>
                <a:latin typeface="Arial"/>
              </a:rPr>
              <a:t>Closed form where it exists</a:t>
            </a:r>
          </a:p>
        </p:txBody>
      </p:sp>
      <p:sp>
        <p:nvSpPr>
          <p:cNvPr id="7" name="TextBox 6"/>
          <p:cNvSpPr txBox="1"/>
          <p:nvPr/>
        </p:nvSpPr>
        <p:spPr>
          <a:xfrm>
            <a:off x="1225295" y="2459736"/>
            <a:ext cx="4114800" cy="365760"/>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Normal, Lognormal, Exponential.</a:t>
            </a:r>
          </a:p>
        </p:txBody>
      </p:sp>
      <p:sp>
        <p:nvSpPr>
          <p:cNvPr id="8" name="Rounded Rectangle 7"/>
          <p:cNvSpPr/>
          <p:nvPr/>
        </p:nvSpPr>
        <p:spPr>
          <a:xfrm>
            <a:off x="5577840" y="2130552"/>
            <a:ext cx="6035040"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5650992" y="2212848"/>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650992" y="2212848"/>
            <a:ext cx="457200" cy="29260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11" name="TextBox 10"/>
          <p:cNvSpPr txBox="1"/>
          <p:nvPr/>
        </p:nvSpPr>
        <p:spPr>
          <a:xfrm>
            <a:off x="6217920" y="2130552"/>
            <a:ext cx="5303520" cy="45720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NLL_Lognormal(data)</a:t>
            </a:r>
          </a:p>
        </p:txBody>
      </p:sp>
      <p:sp>
        <p:nvSpPr>
          <p:cNvPr id="12" name="Oval 11"/>
          <p:cNvSpPr/>
          <p:nvPr/>
        </p:nvSpPr>
        <p:spPr>
          <a:xfrm>
            <a:off x="566928" y="3246120"/>
            <a:ext cx="457200" cy="457200"/>
          </a:xfrm>
          <a:prstGeom prst="ellipse">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66928" y="3246120"/>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2</a:t>
            </a:r>
          </a:p>
        </p:txBody>
      </p:sp>
      <p:sp>
        <p:nvSpPr>
          <p:cNvPr id="14" name="TextBox 13"/>
          <p:cNvSpPr txBox="1"/>
          <p:nvPr/>
        </p:nvSpPr>
        <p:spPr>
          <a:xfrm>
            <a:off x="1225295" y="3182112"/>
            <a:ext cx="3931920" cy="365760"/>
          </a:xfrm>
          <a:prstGeom prst="rect">
            <a:avLst/>
          </a:prstGeom>
          <a:noFill/>
        </p:spPr>
        <p:txBody>
          <a:bodyPr wrap="square" lIns="0" tIns="0" rIns="0" bIns="0" anchor="ctr">
            <a:spAutoFit/>
          </a:bodyPr>
          <a:lstStyle/>
          <a:p>
            <a:pPr algn="l">
              <a:lnSpc>
                <a:spcPct val="100000"/>
              </a:lnSpc>
            </a:pPr>
            <a:r>
              <a:rPr sz="1600" b="1" i="0">
                <a:solidFill>
                  <a:srgbClr val="FFFFFF"/>
                </a:solidFill>
                <a:latin typeface="Arial"/>
              </a:rPr>
              <a:t>Grid search where it doesn't</a:t>
            </a:r>
          </a:p>
        </p:txBody>
      </p:sp>
      <p:sp>
        <p:nvSpPr>
          <p:cNvPr id="15" name="TextBox 14"/>
          <p:cNvSpPr txBox="1"/>
          <p:nvPr/>
        </p:nvSpPr>
        <p:spPr>
          <a:xfrm>
            <a:off x="1225295" y="3538728"/>
            <a:ext cx="4114800" cy="365760"/>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Weibull, Gamma, Beta, BetaPERT, Triangular.</a:t>
            </a:r>
          </a:p>
        </p:txBody>
      </p:sp>
      <p:sp>
        <p:nvSpPr>
          <p:cNvPr id="16" name="Rounded Rectangle 15"/>
          <p:cNvSpPr/>
          <p:nvPr/>
        </p:nvSpPr>
        <p:spPr>
          <a:xfrm>
            <a:off x="5577840" y="3209544"/>
            <a:ext cx="6035040"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5650992" y="3291840"/>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650992" y="3291840"/>
            <a:ext cx="457200" cy="29260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19" name="TextBox 18"/>
          <p:cNvSpPr txBox="1"/>
          <p:nvPr/>
        </p:nvSpPr>
        <p:spPr>
          <a:xfrm>
            <a:off x="6217920" y="3209544"/>
            <a:ext cx="5303520" cy="45720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Grid_Search_Optimum(two-input Data Table)</a:t>
            </a:r>
          </a:p>
        </p:txBody>
      </p:sp>
      <p:sp>
        <p:nvSpPr>
          <p:cNvPr id="20" name="Oval 19"/>
          <p:cNvSpPr/>
          <p:nvPr/>
        </p:nvSpPr>
        <p:spPr>
          <a:xfrm>
            <a:off x="566928" y="4325112"/>
            <a:ext cx="457200" cy="457200"/>
          </a:xfrm>
          <a:prstGeom prst="ellipse">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66928" y="4325112"/>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3</a:t>
            </a:r>
          </a:p>
        </p:txBody>
      </p:sp>
      <p:sp>
        <p:nvSpPr>
          <p:cNvPr id="22" name="TextBox 21"/>
          <p:cNvSpPr txBox="1"/>
          <p:nvPr/>
        </p:nvSpPr>
        <p:spPr>
          <a:xfrm>
            <a:off x="1225295" y="4261104"/>
            <a:ext cx="3931920" cy="365760"/>
          </a:xfrm>
          <a:prstGeom prst="rect">
            <a:avLst/>
          </a:prstGeom>
          <a:noFill/>
        </p:spPr>
        <p:txBody>
          <a:bodyPr wrap="square" lIns="0" tIns="0" rIns="0" bIns="0" anchor="ctr">
            <a:spAutoFit/>
          </a:bodyPr>
          <a:lstStyle/>
          <a:p>
            <a:pPr algn="l">
              <a:lnSpc>
                <a:spcPct val="100000"/>
              </a:lnSpc>
            </a:pPr>
            <a:r>
              <a:rPr sz="1600" b="1" i="0" dirty="0">
                <a:solidFill>
                  <a:srgbClr val="FFFFFF"/>
                </a:solidFill>
                <a:latin typeface="Arial"/>
              </a:rPr>
              <a:t>Ranked on a common scale</a:t>
            </a:r>
          </a:p>
        </p:txBody>
      </p:sp>
      <p:sp>
        <p:nvSpPr>
          <p:cNvPr id="23" name="TextBox 22"/>
          <p:cNvSpPr txBox="1"/>
          <p:nvPr/>
        </p:nvSpPr>
        <p:spPr>
          <a:xfrm>
            <a:off x="1225295" y="4617720"/>
            <a:ext cx="4114800" cy="365760"/>
          </a:xfrm>
          <a:prstGeom prst="rect">
            <a:avLst/>
          </a:prstGeom>
          <a:noFill/>
        </p:spPr>
        <p:txBody>
          <a:bodyPr wrap="square" lIns="0" tIns="0" rIns="0" bIns="0" anchor="ctr">
            <a:spAutoFit/>
          </a:bodyPr>
          <a:lstStyle/>
          <a:p>
            <a:pPr algn="l">
              <a:lnSpc>
                <a:spcPct val="100000"/>
              </a:lnSpc>
            </a:pPr>
            <a:r>
              <a:rPr sz="1250" b="0" i="0" dirty="0">
                <a:solidFill>
                  <a:srgbClr val="C9CDD2"/>
                </a:solidFill>
                <a:latin typeface="Arial"/>
              </a:rPr>
              <a:t>AIC, BIC, K-S, Anderson-Darling.</a:t>
            </a:r>
          </a:p>
        </p:txBody>
      </p:sp>
      <p:sp>
        <p:nvSpPr>
          <p:cNvPr id="24" name="Rounded Rectangle 23"/>
          <p:cNvSpPr/>
          <p:nvPr/>
        </p:nvSpPr>
        <p:spPr>
          <a:xfrm>
            <a:off x="5577840" y="4288536"/>
            <a:ext cx="6035040"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5650992" y="4370832"/>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5650992" y="4370832"/>
            <a:ext cx="457200" cy="29260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27" name="TextBox 26"/>
          <p:cNvSpPr txBox="1"/>
          <p:nvPr/>
        </p:nvSpPr>
        <p:spPr>
          <a:xfrm>
            <a:off x="6217920" y="4288536"/>
            <a:ext cx="5303520" cy="45720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GoF_AIC · GoF_Anderson_Darling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400" b="1" dirty="0">
                <a:solidFill>
                  <a:srgbClr val="FFFFFF"/>
                </a:solidFill>
                <a:latin typeface="Arial"/>
              </a:rPr>
              <a:t>Demo 3  ·  Fitting a distribution, then taking it with you</a:t>
            </a:r>
          </a:p>
        </p:txBody>
      </p:sp>
      <p:sp>
        <p:nvSpPr>
          <p:cNvPr id="3" name="TextBox 2"/>
          <p:cNvSpPr txBox="1"/>
          <p:nvPr/>
        </p:nvSpPr>
        <p:spPr>
          <a:xfrm>
            <a:off x="566928" y="1700000"/>
            <a:ext cx="11057839" cy="450000"/>
          </a:xfrm>
          <a:prstGeom prst="rect">
            <a:avLst/>
          </a:prstGeom>
          <a:noFill/>
        </p:spPr>
        <p:txBody>
          <a:bodyPr wrap="square" lIns="0" tIns="0" rIns="0" bIns="0" anchor="t">
            <a:spAutoFit/>
          </a:bodyPr>
          <a:lstStyle/>
          <a:p>
            <a:pPr algn="l">
              <a:lnSpc>
                <a:spcPct val="100000"/>
              </a:lnSpc>
            </a:pPr>
            <a:r>
              <a:rPr sz="1800" b="0" i="1">
                <a:solidFill>
                  <a:srgbClr val="5FD4C6"/>
                </a:solidFill>
                <a:latin typeface="Arial"/>
              </a:rPr>
              <a:t>Univariate Analysis  →  then Move or Copy into a workbook of your 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99A4A-1484-A3D5-1D26-2782720D1651}"/>
              </a:ext>
            </a:extLst>
          </p:cNvPr>
          <p:cNvSpPr>
            <a:spLocks noGrp="1"/>
          </p:cNvSpPr>
          <p:nvPr>
            <p:ph type="title"/>
          </p:nvPr>
        </p:nvSpPr>
        <p:spPr/>
        <p:txBody>
          <a:bodyPr/>
          <a:lstStyle/>
          <a:p>
            <a:r>
              <a:rPr lang="en-US" dirty="0"/>
              <a:t>Lambda Library Workbook</a:t>
            </a:r>
          </a:p>
        </p:txBody>
      </p:sp>
      <p:sp>
        <p:nvSpPr>
          <p:cNvPr id="3" name="Slide Number Placeholder 2">
            <a:extLst>
              <a:ext uri="{FF2B5EF4-FFF2-40B4-BE49-F238E27FC236}">
                <a16:creationId xmlns:a16="http://schemas.microsoft.com/office/drawing/2014/main" id="{272227C2-7F46-4B40-563A-4C8A5F07585F}"/>
              </a:ext>
            </a:extLst>
          </p:cNvPr>
          <p:cNvSpPr>
            <a:spLocks noGrp="1"/>
          </p:cNvSpPr>
          <p:nvPr>
            <p:ph type="sldNum" sz="quarter" idx="12"/>
          </p:nvPr>
        </p:nvSpPr>
        <p:spPr/>
        <p:txBody>
          <a:bodyPr/>
          <a:lstStyle/>
          <a:p>
            <a:fld id="{DD3EB71B-0E20-644D-98EB-43484203013E}" type="slidenum">
              <a:rPr lang="en-US" smtClean="0"/>
              <a:t>31</a:t>
            </a:fld>
            <a:endParaRPr lang="en-US"/>
          </a:p>
        </p:txBody>
      </p:sp>
      <p:sp>
        <p:nvSpPr>
          <p:cNvPr id="4" name="TextBox 3">
            <a:extLst>
              <a:ext uri="{FF2B5EF4-FFF2-40B4-BE49-F238E27FC236}">
                <a16:creationId xmlns:a16="http://schemas.microsoft.com/office/drawing/2014/main" id="{245540A1-E93D-38CF-8C71-275A23EEE8FC}"/>
              </a:ext>
            </a:extLst>
          </p:cNvPr>
          <p:cNvSpPr txBox="1"/>
          <p:nvPr/>
        </p:nvSpPr>
        <p:spPr>
          <a:xfrm>
            <a:off x="689810" y="-390549"/>
            <a:ext cx="10591801" cy="1384995"/>
          </a:xfrm>
          <a:prstGeom prst="rect">
            <a:avLst/>
          </a:prstGeom>
          <a:noFill/>
        </p:spPr>
        <p:txBody>
          <a:bodyPr wrap="square" rtlCol="0">
            <a:spAutoFit/>
          </a:bodyPr>
          <a:lstStyle/>
          <a:p>
            <a:pPr marL="457200" indent="-457200">
              <a:buFont typeface="Arial" panose="020B0604020202020204" pitchFamily="34" charset="0"/>
              <a:buChar char="•"/>
            </a:pPr>
            <a:endParaRPr lang="en-US" sz="2800" dirty="0">
              <a:solidFill>
                <a:schemeClr val="bg1"/>
              </a:solidFill>
              <a:latin typeface="Montserrat" panose="00000500000000000000" pitchFamily="2" charset="0"/>
            </a:endParaRPr>
          </a:p>
          <a:p>
            <a:r>
              <a:rPr lang="en-US" sz="2800" dirty="0">
                <a:solidFill>
                  <a:schemeClr val="bg1"/>
                </a:solidFill>
                <a:latin typeface="Montserrat" panose="00000500000000000000" pitchFamily="2" charset="0"/>
              </a:rPr>
              <a:t>3 bin formulas: Example n=2928, </a:t>
            </a:r>
          </a:p>
          <a:p>
            <a:r>
              <a:rPr lang="en-US" sz="2800" dirty="0">
                <a:solidFill>
                  <a:schemeClr val="bg1"/>
                </a:solidFill>
                <a:latin typeface="Montserrat" panose="00000500000000000000" pitchFamily="2" charset="0"/>
              </a:rPr>
              <a:t>Sturges bins 13, Scott 23, Freedman-</a:t>
            </a:r>
            <a:r>
              <a:rPr lang="en-US" sz="2800" dirty="0" err="1">
                <a:solidFill>
                  <a:schemeClr val="bg1"/>
                </a:solidFill>
                <a:latin typeface="Montserrat" panose="00000500000000000000" pitchFamily="2" charset="0"/>
              </a:rPr>
              <a:t>Diaconis</a:t>
            </a:r>
            <a:r>
              <a:rPr lang="en-US" sz="2800" dirty="0">
                <a:solidFill>
                  <a:schemeClr val="bg1"/>
                </a:solidFill>
                <a:latin typeface="Montserrat" panose="00000500000000000000" pitchFamily="2" charset="0"/>
              </a:rPr>
              <a:t>: 30 </a:t>
            </a:r>
          </a:p>
        </p:txBody>
      </p:sp>
      <p:pic>
        <p:nvPicPr>
          <p:cNvPr id="9" name="Picture 8">
            <a:extLst>
              <a:ext uri="{FF2B5EF4-FFF2-40B4-BE49-F238E27FC236}">
                <a16:creationId xmlns:a16="http://schemas.microsoft.com/office/drawing/2014/main" id="{C689218E-8070-B06B-9F8B-114A1B25FE90}"/>
              </a:ext>
            </a:extLst>
          </p:cNvPr>
          <p:cNvPicPr>
            <a:picLocks noChangeAspect="1"/>
          </p:cNvPicPr>
          <p:nvPr/>
        </p:nvPicPr>
        <p:blipFill>
          <a:blip r:embed="rId3"/>
          <a:stretch>
            <a:fillRect/>
          </a:stretch>
        </p:blipFill>
        <p:spPr>
          <a:xfrm>
            <a:off x="24064" y="1292005"/>
            <a:ext cx="3758962" cy="3291840"/>
          </a:xfrm>
          <a:prstGeom prst="rect">
            <a:avLst/>
          </a:prstGeom>
        </p:spPr>
      </p:pic>
      <p:pic>
        <p:nvPicPr>
          <p:cNvPr id="11" name="Picture 10">
            <a:extLst>
              <a:ext uri="{FF2B5EF4-FFF2-40B4-BE49-F238E27FC236}">
                <a16:creationId xmlns:a16="http://schemas.microsoft.com/office/drawing/2014/main" id="{A571A1C7-7712-7693-FF1F-03FE4CBF76F3}"/>
              </a:ext>
            </a:extLst>
          </p:cNvPr>
          <p:cNvPicPr>
            <a:picLocks noChangeAspect="1"/>
          </p:cNvPicPr>
          <p:nvPr/>
        </p:nvPicPr>
        <p:blipFill>
          <a:blip r:embed="rId4"/>
          <a:stretch>
            <a:fillRect/>
          </a:stretch>
        </p:blipFill>
        <p:spPr>
          <a:xfrm>
            <a:off x="4194091" y="1292006"/>
            <a:ext cx="3771556" cy="3291840"/>
          </a:xfrm>
          <a:prstGeom prst="rect">
            <a:avLst/>
          </a:prstGeom>
        </p:spPr>
      </p:pic>
      <p:pic>
        <p:nvPicPr>
          <p:cNvPr id="13" name="Picture 12">
            <a:extLst>
              <a:ext uri="{FF2B5EF4-FFF2-40B4-BE49-F238E27FC236}">
                <a16:creationId xmlns:a16="http://schemas.microsoft.com/office/drawing/2014/main" id="{36FA8D48-6CEA-DD91-EE1B-8F259FD53B6A}"/>
              </a:ext>
            </a:extLst>
          </p:cNvPr>
          <p:cNvPicPr>
            <a:picLocks noChangeAspect="1"/>
          </p:cNvPicPr>
          <p:nvPr/>
        </p:nvPicPr>
        <p:blipFill>
          <a:blip r:embed="rId5"/>
          <a:stretch>
            <a:fillRect/>
          </a:stretch>
        </p:blipFill>
        <p:spPr>
          <a:xfrm>
            <a:off x="8364116" y="1292005"/>
            <a:ext cx="3771556" cy="3291840"/>
          </a:xfrm>
          <a:prstGeom prst="rect">
            <a:avLst/>
          </a:prstGeom>
        </p:spPr>
      </p:pic>
      <p:pic>
        <p:nvPicPr>
          <p:cNvPr id="21" name="Picture 20">
            <a:extLst>
              <a:ext uri="{FF2B5EF4-FFF2-40B4-BE49-F238E27FC236}">
                <a16:creationId xmlns:a16="http://schemas.microsoft.com/office/drawing/2014/main" id="{59FD5C31-B368-097C-142F-01B60C0C75A2}"/>
              </a:ext>
            </a:extLst>
          </p:cNvPr>
          <p:cNvPicPr>
            <a:picLocks noChangeAspect="1"/>
          </p:cNvPicPr>
          <p:nvPr/>
        </p:nvPicPr>
        <p:blipFill>
          <a:blip r:embed="rId6"/>
          <a:stretch>
            <a:fillRect/>
          </a:stretch>
        </p:blipFill>
        <p:spPr>
          <a:xfrm>
            <a:off x="2370334" y="4718269"/>
            <a:ext cx="6743700" cy="1695450"/>
          </a:xfrm>
          <a:prstGeom prst="rect">
            <a:avLst/>
          </a:prstGeom>
        </p:spPr>
      </p:pic>
    </p:spTree>
    <p:extLst>
      <p:ext uri="{BB962C8B-B14F-4D97-AF65-F5344CB8AC3E}">
        <p14:creationId xmlns:p14="http://schemas.microsoft.com/office/powerpoint/2010/main" val="330078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Can you trust my math?: Results Verification</a:t>
            </a:r>
            <a:endParaRPr sz="2900" dirty="0">
              <a:solidFill>
                <a:srgbClr val="FFFFFF"/>
              </a:solidFill>
            </a:endParaRP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Same inputs, same answers — checked against the Analysis ToolPak and Python statsmodels on every release.</a:t>
            </a:r>
          </a:p>
        </p:txBody>
      </p:sp>
      <p:sp>
        <p:nvSpPr>
          <p:cNvPr id="4" name="Rounded Rectangle 3"/>
          <p:cNvSpPr/>
          <p:nvPr/>
        </p:nvSpPr>
        <p:spPr>
          <a:xfrm>
            <a:off x="566928" y="2103120"/>
            <a:ext cx="3474720" cy="3246120"/>
          </a:xfrm>
          <a:prstGeom prst="roundRect">
            <a:avLst>
              <a:gd name="adj" fmla="val 5000"/>
            </a:avLst>
          </a:prstGeom>
          <a:solidFill>
            <a:srgbClr val="39473F"/>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66928" y="2103120"/>
            <a:ext cx="3474720" cy="502920"/>
          </a:xfrm>
          <a:prstGeom prst="rect">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49808" y="2103120"/>
            <a:ext cx="3108960" cy="502920"/>
          </a:xfrm>
          <a:prstGeom prst="rect">
            <a:avLst/>
          </a:prstGeom>
          <a:noFill/>
        </p:spPr>
        <p:txBody>
          <a:bodyPr wrap="square" lIns="0" tIns="0" rIns="0" bIns="0" anchor="ctr">
            <a:spAutoFit/>
          </a:bodyPr>
          <a:lstStyle/>
          <a:p>
            <a:pPr algn="l">
              <a:lnSpc>
                <a:spcPct val="100000"/>
              </a:lnSpc>
            </a:pPr>
            <a:r>
              <a:rPr sz="1250" b="1" i="0">
                <a:solidFill>
                  <a:srgbClr val="FFFFFF"/>
                </a:solidFill>
                <a:latin typeface="Arial"/>
              </a:rPr>
              <a:t>Regression statistics</a:t>
            </a:r>
          </a:p>
        </p:txBody>
      </p:sp>
      <p:sp>
        <p:nvSpPr>
          <p:cNvPr id="7" name="TextBox 6"/>
          <p:cNvSpPr txBox="1"/>
          <p:nvPr/>
        </p:nvSpPr>
        <p:spPr>
          <a:xfrm>
            <a:off x="749808" y="27889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Multiple R</a:t>
            </a:r>
          </a:p>
        </p:txBody>
      </p:sp>
      <p:sp>
        <p:nvSpPr>
          <p:cNvPr id="8" name="TextBox 7"/>
          <p:cNvSpPr txBox="1"/>
          <p:nvPr/>
        </p:nvSpPr>
        <p:spPr>
          <a:xfrm>
            <a:off x="1956816" y="27889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0.909</a:t>
            </a:r>
          </a:p>
        </p:txBody>
      </p:sp>
      <p:sp>
        <p:nvSpPr>
          <p:cNvPr id="9" name="TextBox 8"/>
          <p:cNvSpPr txBox="1"/>
          <p:nvPr/>
        </p:nvSpPr>
        <p:spPr>
          <a:xfrm>
            <a:off x="749808" y="32461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R Square</a:t>
            </a:r>
          </a:p>
        </p:txBody>
      </p:sp>
      <p:sp>
        <p:nvSpPr>
          <p:cNvPr id="10" name="TextBox 9"/>
          <p:cNvSpPr txBox="1"/>
          <p:nvPr/>
        </p:nvSpPr>
        <p:spPr>
          <a:xfrm>
            <a:off x="1956816" y="32461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0.827</a:t>
            </a:r>
          </a:p>
        </p:txBody>
      </p:sp>
      <p:sp>
        <p:nvSpPr>
          <p:cNvPr id="11" name="TextBox 10"/>
          <p:cNvSpPr txBox="1"/>
          <p:nvPr/>
        </p:nvSpPr>
        <p:spPr>
          <a:xfrm>
            <a:off x="749808" y="37033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Adj R Square</a:t>
            </a:r>
          </a:p>
        </p:txBody>
      </p:sp>
      <p:sp>
        <p:nvSpPr>
          <p:cNvPr id="12" name="TextBox 11"/>
          <p:cNvSpPr txBox="1"/>
          <p:nvPr/>
        </p:nvSpPr>
        <p:spPr>
          <a:xfrm>
            <a:off x="1956816" y="37033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0.825</a:t>
            </a:r>
          </a:p>
        </p:txBody>
      </p:sp>
      <p:sp>
        <p:nvSpPr>
          <p:cNvPr id="13" name="TextBox 12"/>
          <p:cNvSpPr txBox="1"/>
          <p:nvPr/>
        </p:nvSpPr>
        <p:spPr>
          <a:xfrm>
            <a:off x="749808" y="41605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Std Error</a:t>
            </a:r>
          </a:p>
        </p:txBody>
      </p:sp>
      <p:sp>
        <p:nvSpPr>
          <p:cNvPr id="14" name="TextBox 13"/>
          <p:cNvSpPr txBox="1"/>
          <p:nvPr/>
        </p:nvSpPr>
        <p:spPr>
          <a:xfrm>
            <a:off x="1956816" y="41605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3.680</a:t>
            </a:r>
          </a:p>
        </p:txBody>
      </p:sp>
      <p:sp>
        <p:nvSpPr>
          <p:cNvPr id="15" name="TextBox 14"/>
          <p:cNvSpPr txBox="1"/>
          <p:nvPr/>
        </p:nvSpPr>
        <p:spPr>
          <a:xfrm>
            <a:off x="749808" y="46177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Observations</a:t>
            </a:r>
          </a:p>
        </p:txBody>
      </p:sp>
      <p:sp>
        <p:nvSpPr>
          <p:cNvPr id="16" name="TextBox 15"/>
          <p:cNvSpPr txBox="1"/>
          <p:nvPr/>
        </p:nvSpPr>
        <p:spPr>
          <a:xfrm>
            <a:off x="1956816" y="46177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1,649</a:t>
            </a:r>
          </a:p>
        </p:txBody>
      </p:sp>
      <p:sp>
        <p:nvSpPr>
          <p:cNvPr id="17" name="Rounded Rectangle 16"/>
          <p:cNvSpPr/>
          <p:nvPr/>
        </p:nvSpPr>
        <p:spPr>
          <a:xfrm>
            <a:off x="4334256" y="2103120"/>
            <a:ext cx="3474720" cy="3246120"/>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4334256" y="2103120"/>
            <a:ext cx="3474720" cy="502920"/>
          </a:xfrm>
          <a:prstGeom prst="rect">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517136" y="2103120"/>
            <a:ext cx="3108960" cy="502920"/>
          </a:xfrm>
          <a:prstGeom prst="rect">
            <a:avLst/>
          </a:prstGeom>
          <a:noFill/>
        </p:spPr>
        <p:txBody>
          <a:bodyPr wrap="square" lIns="0" tIns="0" rIns="0" bIns="0" anchor="ctr">
            <a:spAutoFit/>
          </a:bodyPr>
          <a:lstStyle/>
          <a:p>
            <a:pPr algn="l">
              <a:lnSpc>
                <a:spcPct val="100000"/>
              </a:lnSpc>
            </a:pPr>
            <a:r>
              <a:rPr sz="1250" b="1" i="0">
                <a:solidFill>
                  <a:srgbClr val="FFFFFF"/>
                </a:solidFill>
                <a:latin typeface="Arial"/>
              </a:rPr>
              <a:t>ANOVA</a:t>
            </a:r>
          </a:p>
        </p:txBody>
      </p:sp>
      <p:sp>
        <p:nvSpPr>
          <p:cNvPr id="20" name="TextBox 19"/>
          <p:cNvSpPr txBox="1"/>
          <p:nvPr/>
        </p:nvSpPr>
        <p:spPr>
          <a:xfrm>
            <a:off x="4517136" y="27889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F</a:t>
            </a:r>
          </a:p>
        </p:txBody>
      </p:sp>
      <p:sp>
        <p:nvSpPr>
          <p:cNvPr id="21" name="TextBox 20"/>
          <p:cNvSpPr txBox="1"/>
          <p:nvPr/>
        </p:nvSpPr>
        <p:spPr>
          <a:xfrm>
            <a:off x="5724144" y="27889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518.9</a:t>
            </a:r>
          </a:p>
        </p:txBody>
      </p:sp>
      <p:sp>
        <p:nvSpPr>
          <p:cNvPr id="22" name="TextBox 21"/>
          <p:cNvSpPr txBox="1"/>
          <p:nvPr/>
        </p:nvSpPr>
        <p:spPr>
          <a:xfrm>
            <a:off x="4517136" y="32461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Significance F</a:t>
            </a:r>
          </a:p>
        </p:txBody>
      </p:sp>
      <p:sp>
        <p:nvSpPr>
          <p:cNvPr id="23" name="TextBox 22"/>
          <p:cNvSpPr txBox="1"/>
          <p:nvPr/>
        </p:nvSpPr>
        <p:spPr>
          <a:xfrm>
            <a:off x="5724144" y="32461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 0</a:t>
            </a:r>
          </a:p>
        </p:txBody>
      </p:sp>
      <p:sp>
        <p:nvSpPr>
          <p:cNvPr id="24" name="TextBox 23"/>
          <p:cNvSpPr txBox="1"/>
          <p:nvPr/>
        </p:nvSpPr>
        <p:spPr>
          <a:xfrm>
            <a:off x="4517136" y="37033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df (reg / resid)</a:t>
            </a:r>
          </a:p>
        </p:txBody>
      </p:sp>
      <p:sp>
        <p:nvSpPr>
          <p:cNvPr id="25" name="TextBox 24"/>
          <p:cNvSpPr txBox="1"/>
          <p:nvPr/>
        </p:nvSpPr>
        <p:spPr>
          <a:xfrm>
            <a:off x="5724144" y="37033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15 / 1,633</a:t>
            </a:r>
          </a:p>
        </p:txBody>
      </p:sp>
      <p:sp>
        <p:nvSpPr>
          <p:cNvPr id="26" name="TextBox 25"/>
          <p:cNvSpPr txBox="1"/>
          <p:nvPr/>
        </p:nvSpPr>
        <p:spPr>
          <a:xfrm>
            <a:off x="4517136" y="41605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MS residual</a:t>
            </a:r>
          </a:p>
        </p:txBody>
      </p:sp>
      <p:sp>
        <p:nvSpPr>
          <p:cNvPr id="27" name="TextBox 26"/>
          <p:cNvSpPr txBox="1"/>
          <p:nvPr/>
        </p:nvSpPr>
        <p:spPr>
          <a:xfrm>
            <a:off x="5724144" y="41605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13.54</a:t>
            </a:r>
          </a:p>
        </p:txBody>
      </p:sp>
      <p:sp>
        <p:nvSpPr>
          <p:cNvPr id="28" name="Rounded Rectangle 27"/>
          <p:cNvSpPr/>
          <p:nvPr/>
        </p:nvSpPr>
        <p:spPr>
          <a:xfrm>
            <a:off x="8101583" y="2103120"/>
            <a:ext cx="3474720" cy="3246120"/>
          </a:xfrm>
          <a:prstGeom prst="roundRect">
            <a:avLst>
              <a:gd name="adj" fmla="val 5000"/>
            </a:avLst>
          </a:prstGeom>
          <a:solidFill>
            <a:srgbClr val="4A4038"/>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8101583" y="2103120"/>
            <a:ext cx="3474720" cy="502920"/>
          </a:xfrm>
          <a:prstGeom prst="rect">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8284463" y="2103120"/>
            <a:ext cx="3108960" cy="502920"/>
          </a:xfrm>
          <a:prstGeom prst="rect">
            <a:avLst/>
          </a:prstGeom>
          <a:noFill/>
        </p:spPr>
        <p:txBody>
          <a:bodyPr wrap="square" lIns="0" tIns="0" rIns="0" bIns="0" anchor="ctr">
            <a:spAutoFit/>
          </a:bodyPr>
          <a:lstStyle/>
          <a:p>
            <a:pPr algn="l">
              <a:lnSpc>
                <a:spcPct val="100000"/>
              </a:lnSpc>
            </a:pPr>
            <a:r>
              <a:rPr sz="1250" b="1" i="0">
                <a:solidFill>
                  <a:srgbClr val="FFFFFF"/>
                </a:solidFill>
                <a:latin typeface="Arial"/>
              </a:rPr>
              <a:t>Coefficient · Adult Mortality</a:t>
            </a:r>
          </a:p>
        </p:txBody>
      </p:sp>
      <p:sp>
        <p:nvSpPr>
          <p:cNvPr id="31" name="TextBox 30"/>
          <p:cNvSpPr txBox="1"/>
          <p:nvPr/>
        </p:nvSpPr>
        <p:spPr>
          <a:xfrm>
            <a:off x="8284463" y="27889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Estimate</a:t>
            </a:r>
          </a:p>
        </p:txBody>
      </p:sp>
      <p:sp>
        <p:nvSpPr>
          <p:cNvPr id="32" name="TextBox 31"/>
          <p:cNvSpPr txBox="1"/>
          <p:nvPr/>
        </p:nvSpPr>
        <p:spPr>
          <a:xfrm>
            <a:off x="9491472" y="27889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−0.0179</a:t>
            </a:r>
          </a:p>
        </p:txBody>
      </p:sp>
      <p:sp>
        <p:nvSpPr>
          <p:cNvPr id="33" name="TextBox 32"/>
          <p:cNvSpPr txBox="1"/>
          <p:nvPr/>
        </p:nvSpPr>
        <p:spPr>
          <a:xfrm>
            <a:off x="8284463" y="32461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Std error</a:t>
            </a:r>
          </a:p>
        </p:txBody>
      </p:sp>
      <p:sp>
        <p:nvSpPr>
          <p:cNvPr id="34" name="TextBox 33"/>
          <p:cNvSpPr txBox="1"/>
          <p:nvPr/>
        </p:nvSpPr>
        <p:spPr>
          <a:xfrm>
            <a:off x="9491472" y="32461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0.00096</a:t>
            </a:r>
          </a:p>
        </p:txBody>
      </p:sp>
      <p:sp>
        <p:nvSpPr>
          <p:cNvPr id="35" name="TextBox 34"/>
          <p:cNvSpPr txBox="1"/>
          <p:nvPr/>
        </p:nvSpPr>
        <p:spPr>
          <a:xfrm>
            <a:off x="8284463" y="37033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t Stat</a:t>
            </a:r>
          </a:p>
        </p:txBody>
      </p:sp>
      <p:sp>
        <p:nvSpPr>
          <p:cNvPr id="36" name="TextBox 35"/>
          <p:cNvSpPr txBox="1"/>
          <p:nvPr/>
        </p:nvSpPr>
        <p:spPr>
          <a:xfrm>
            <a:off x="9491472" y="37033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−18.6</a:t>
            </a:r>
          </a:p>
        </p:txBody>
      </p:sp>
      <p:sp>
        <p:nvSpPr>
          <p:cNvPr id="37" name="TextBox 36"/>
          <p:cNvSpPr txBox="1"/>
          <p:nvPr/>
        </p:nvSpPr>
        <p:spPr>
          <a:xfrm>
            <a:off x="8284463" y="41605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P-value</a:t>
            </a:r>
          </a:p>
        </p:txBody>
      </p:sp>
      <p:sp>
        <p:nvSpPr>
          <p:cNvPr id="38" name="TextBox 37"/>
          <p:cNvSpPr txBox="1"/>
          <p:nvPr/>
        </p:nvSpPr>
        <p:spPr>
          <a:xfrm>
            <a:off x="9491472" y="41605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&lt; 0.0001</a:t>
            </a:r>
          </a:p>
        </p:txBody>
      </p:sp>
      <p:sp>
        <p:nvSpPr>
          <p:cNvPr id="39" name="TextBox 38"/>
          <p:cNvSpPr txBox="1"/>
          <p:nvPr/>
        </p:nvSpPr>
        <p:spPr>
          <a:xfrm>
            <a:off x="8284463" y="4617720"/>
            <a:ext cx="1806854" cy="384048"/>
          </a:xfrm>
          <a:prstGeom prst="rect">
            <a:avLst/>
          </a:prstGeom>
          <a:noFill/>
        </p:spPr>
        <p:txBody>
          <a:bodyPr wrap="square" lIns="0" tIns="0" rIns="0" bIns="0" anchor="ctr">
            <a:spAutoFit/>
          </a:bodyPr>
          <a:lstStyle/>
          <a:p>
            <a:pPr algn="l">
              <a:lnSpc>
                <a:spcPct val="100000"/>
              </a:lnSpc>
            </a:pPr>
            <a:r>
              <a:rPr sz="1250" b="0" i="0">
                <a:solidFill>
                  <a:srgbClr val="C9CDD2"/>
                </a:solidFill>
                <a:latin typeface="Arial"/>
              </a:rPr>
              <a:t>95% CI</a:t>
            </a:r>
          </a:p>
        </p:txBody>
      </p:sp>
      <p:sp>
        <p:nvSpPr>
          <p:cNvPr id="40" name="TextBox 39"/>
          <p:cNvSpPr txBox="1"/>
          <p:nvPr/>
        </p:nvSpPr>
        <p:spPr>
          <a:xfrm>
            <a:off x="9491472" y="4617720"/>
            <a:ext cx="1856231" cy="384048"/>
          </a:xfrm>
          <a:prstGeom prst="rect">
            <a:avLst/>
          </a:prstGeom>
          <a:noFill/>
        </p:spPr>
        <p:txBody>
          <a:bodyPr wrap="square" lIns="0" tIns="0" rIns="0" bIns="0" anchor="ctr">
            <a:spAutoFit/>
          </a:bodyPr>
          <a:lstStyle/>
          <a:p>
            <a:pPr algn="r">
              <a:lnSpc>
                <a:spcPct val="100000"/>
              </a:lnSpc>
            </a:pPr>
            <a:r>
              <a:rPr sz="1250" b="1" i="0">
                <a:solidFill>
                  <a:srgbClr val="FFFFFF"/>
                </a:solidFill>
                <a:latin typeface="Consolas"/>
              </a:rPr>
              <a:t>[−0.020, −0.016]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00" b="1" dirty="0">
                <a:solidFill>
                  <a:srgbClr val="FFFFFF"/>
                </a:solidFill>
              </a:rPr>
              <a:t>Benefits</a:t>
            </a:r>
            <a:endParaRPr sz="2900" b="1" dirty="0">
              <a:solidFill>
                <a:srgbClr val="FFFFFF"/>
              </a:solidFill>
            </a:endParaRP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Properties of a formula-based approach to regression.</a:t>
            </a:r>
          </a:p>
        </p:txBody>
      </p:sp>
      <p:sp>
        <p:nvSpPr>
          <p:cNvPr id="4" name="Rounded Rectangle 3"/>
          <p:cNvSpPr/>
          <p:nvPr/>
        </p:nvSpPr>
        <p:spPr>
          <a:xfrm>
            <a:off x="566928" y="2011680"/>
            <a:ext cx="5449824" cy="1600200"/>
          </a:xfrm>
          <a:prstGeom prst="roundRect">
            <a:avLst>
              <a:gd name="adj" fmla="val 6000"/>
            </a:avLst>
          </a:prstGeom>
          <a:solidFill>
            <a:srgbClr val="39473F"/>
          </a:solidFill>
          <a:ln w="1524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86968" y="2157984"/>
            <a:ext cx="4846320" cy="411480"/>
          </a:xfrm>
          <a:prstGeom prst="rect">
            <a:avLst/>
          </a:prstGeom>
          <a:noFill/>
        </p:spPr>
        <p:txBody>
          <a:bodyPr wrap="square" lIns="0" tIns="0" rIns="0" bIns="0" anchor="t">
            <a:spAutoFit/>
          </a:bodyPr>
          <a:lstStyle/>
          <a:p>
            <a:pPr algn="l">
              <a:lnSpc>
                <a:spcPct val="100000"/>
              </a:lnSpc>
            </a:pPr>
            <a:r>
              <a:rPr sz="1800" b="1" i="0">
                <a:solidFill>
                  <a:srgbClr val="5FD4C6"/>
                </a:solidFill>
                <a:latin typeface="Arial"/>
              </a:rPr>
              <a:t>Transparent</a:t>
            </a:r>
          </a:p>
        </p:txBody>
      </p:sp>
      <p:sp>
        <p:nvSpPr>
          <p:cNvPr id="6" name="TextBox 5"/>
          <p:cNvSpPr txBox="1"/>
          <p:nvPr/>
        </p:nvSpPr>
        <p:spPr>
          <a:xfrm>
            <a:off x="886968" y="2596896"/>
            <a:ext cx="4892040" cy="886968"/>
          </a:xfrm>
          <a:prstGeom prst="rect">
            <a:avLst/>
          </a:prstGeom>
          <a:noFill/>
        </p:spPr>
        <p:txBody>
          <a:bodyPr wrap="square" lIns="0" tIns="0" rIns="0" bIns="0" anchor="t">
            <a:spAutoFit/>
          </a:bodyPr>
          <a:lstStyle/>
          <a:p>
            <a:pPr algn="l">
              <a:lnSpc>
                <a:spcPct val="104000"/>
              </a:lnSpc>
            </a:pPr>
            <a:r>
              <a:rPr sz="1350" b="0" i="0" dirty="0">
                <a:solidFill>
                  <a:srgbClr val="DCDCDC"/>
                </a:solidFill>
                <a:latin typeface="Arial"/>
              </a:rPr>
              <a:t>Every calculation is a visible formula. Nothing hidden in modules or compiled code — what you see is what runs.</a:t>
            </a:r>
          </a:p>
        </p:txBody>
      </p:sp>
      <p:sp>
        <p:nvSpPr>
          <p:cNvPr id="7" name="Rounded Rectangle 6"/>
          <p:cNvSpPr/>
          <p:nvPr/>
        </p:nvSpPr>
        <p:spPr>
          <a:xfrm>
            <a:off x="6172200" y="2011680"/>
            <a:ext cx="5449824" cy="1600200"/>
          </a:xfrm>
          <a:prstGeom prst="roundRect">
            <a:avLst>
              <a:gd name="adj" fmla="val 6000"/>
            </a:avLst>
          </a:prstGeom>
          <a:solidFill>
            <a:srgbClr val="454545"/>
          </a:solidFill>
          <a:ln w="15240">
            <a:solidFill>
              <a:schemeClr val="tx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2">
                  <a:lumMod val="40000"/>
                  <a:lumOff val="60000"/>
                </a:schemeClr>
              </a:solidFill>
            </a:endParaRPr>
          </a:p>
        </p:txBody>
      </p:sp>
      <p:sp>
        <p:nvSpPr>
          <p:cNvPr id="8" name="TextBox 7"/>
          <p:cNvSpPr txBox="1"/>
          <p:nvPr/>
        </p:nvSpPr>
        <p:spPr>
          <a:xfrm>
            <a:off x="6492240" y="2157984"/>
            <a:ext cx="4846320" cy="276999"/>
          </a:xfrm>
          <a:prstGeom prst="rect">
            <a:avLst/>
          </a:prstGeom>
          <a:noFill/>
        </p:spPr>
        <p:txBody>
          <a:bodyPr wrap="square" lIns="0" tIns="0" rIns="0" bIns="0" anchor="t">
            <a:spAutoFit/>
          </a:bodyPr>
          <a:lstStyle/>
          <a:p>
            <a:pPr algn="l">
              <a:lnSpc>
                <a:spcPct val="100000"/>
              </a:lnSpc>
            </a:pPr>
            <a:r>
              <a:rPr sz="1800" b="1" i="0" dirty="0">
                <a:solidFill>
                  <a:schemeClr val="accent2">
                    <a:lumMod val="40000"/>
                    <a:lumOff val="60000"/>
                  </a:schemeClr>
                </a:solidFill>
                <a:latin typeface="Arial"/>
              </a:rPr>
              <a:t>Traceable</a:t>
            </a:r>
          </a:p>
        </p:txBody>
      </p:sp>
      <p:sp>
        <p:nvSpPr>
          <p:cNvPr id="9" name="TextBox 8"/>
          <p:cNvSpPr txBox="1"/>
          <p:nvPr/>
        </p:nvSpPr>
        <p:spPr>
          <a:xfrm>
            <a:off x="6492240" y="2596896"/>
            <a:ext cx="4892040" cy="886968"/>
          </a:xfrm>
          <a:prstGeom prst="rect">
            <a:avLst/>
          </a:prstGeom>
          <a:noFill/>
        </p:spPr>
        <p:txBody>
          <a:bodyPr wrap="square" lIns="0" tIns="0" rIns="0" bIns="0" anchor="t">
            <a:spAutoFit/>
          </a:bodyPr>
          <a:lstStyle/>
          <a:p>
            <a:pPr algn="l">
              <a:lnSpc>
                <a:spcPct val="104000"/>
              </a:lnSpc>
            </a:pPr>
            <a:r>
              <a:rPr sz="1350" b="0" i="0">
                <a:solidFill>
                  <a:srgbClr val="DCDCDC"/>
                </a:solidFill>
                <a:latin typeface="Arial"/>
              </a:rPr>
              <a:t>Formulas reference the source table by name. A reviewer can click any cell and follow it back to the raw data.</a:t>
            </a:r>
          </a:p>
        </p:txBody>
      </p:sp>
      <p:sp>
        <p:nvSpPr>
          <p:cNvPr id="10" name="Rounded Rectangle 9"/>
          <p:cNvSpPr/>
          <p:nvPr/>
        </p:nvSpPr>
        <p:spPr>
          <a:xfrm>
            <a:off x="566928" y="3749039"/>
            <a:ext cx="5449824" cy="1508760"/>
          </a:xfrm>
          <a:prstGeom prst="roundRect">
            <a:avLst>
              <a:gd name="adj" fmla="val 6000"/>
            </a:avLst>
          </a:prstGeom>
          <a:solidFill>
            <a:srgbClr val="4A4038"/>
          </a:solidFill>
          <a:ln w="1524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86968" y="3895344"/>
            <a:ext cx="4846320" cy="411480"/>
          </a:xfrm>
          <a:prstGeom prst="rect">
            <a:avLst/>
          </a:prstGeom>
          <a:noFill/>
        </p:spPr>
        <p:txBody>
          <a:bodyPr wrap="square" lIns="0" tIns="0" rIns="0" bIns="0" anchor="t">
            <a:spAutoFit/>
          </a:bodyPr>
          <a:lstStyle/>
          <a:p>
            <a:pPr algn="l">
              <a:lnSpc>
                <a:spcPct val="100000"/>
              </a:lnSpc>
            </a:pPr>
            <a:r>
              <a:rPr sz="1800" b="1" i="0">
                <a:solidFill>
                  <a:srgbClr val="E3B23C"/>
                </a:solidFill>
                <a:latin typeface="Arial"/>
              </a:rPr>
              <a:t>Live</a:t>
            </a:r>
          </a:p>
        </p:txBody>
      </p:sp>
      <p:sp>
        <p:nvSpPr>
          <p:cNvPr id="12" name="TextBox 11"/>
          <p:cNvSpPr txBox="1"/>
          <p:nvPr/>
        </p:nvSpPr>
        <p:spPr>
          <a:xfrm>
            <a:off x="886968" y="4334255"/>
            <a:ext cx="4892040" cy="795527"/>
          </a:xfrm>
          <a:prstGeom prst="rect">
            <a:avLst/>
          </a:prstGeom>
          <a:noFill/>
        </p:spPr>
        <p:txBody>
          <a:bodyPr wrap="square" lIns="0" tIns="0" rIns="0" bIns="0" anchor="t">
            <a:spAutoFit/>
          </a:bodyPr>
          <a:lstStyle/>
          <a:p>
            <a:pPr algn="l">
              <a:lnSpc>
                <a:spcPct val="104000"/>
              </a:lnSpc>
            </a:pPr>
            <a:r>
              <a:rPr sz="1350" b="0" i="0" dirty="0">
                <a:solidFill>
                  <a:srgbClr val="DCDCDC"/>
                </a:solidFill>
                <a:latin typeface="Arial"/>
              </a:rPr>
              <a:t>Change an input and the entire model recomputes. No re-running, no scripts, no stale snapshots.</a:t>
            </a:r>
          </a:p>
        </p:txBody>
      </p:sp>
      <p:sp>
        <p:nvSpPr>
          <p:cNvPr id="13" name="Rounded Rectangle 12"/>
          <p:cNvSpPr/>
          <p:nvPr/>
        </p:nvSpPr>
        <p:spPr>
          <a:xfrm>
            <a:off x="6172200" y="3749039"/>
            <a:ext cx="5449824" cy="1508760"/>
          </a:xfrm>
          <a:prstGeom prst="roundRect">
            <a:avLst>
              <a:gd name="adj" fmla="val 6000"/>
            </a:avLst>
          </a:prstGeom>
          <a:solidFill>
            <a:srgbClr val="39473F"/>
          </a:solidFill>
          <a:ln w="1524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92240" y="3895344"/>
            <a:ext cx="4846320" cy="411480"/>
          </a:xfrm>
          <a:prstGeom prst="rect">
            <a:avLst/>
          </a:prstGeom>
          <a:noFill/>
        </p:spPr>
        <p:txBody>
          <a:bodyPr wrap="square" lIns="0" tIns="0" rIns="0" bIns="0" anchor="t">
            <a:spAutoFit/>
          </a:bodyPr>
          <a:lstStyle/>
          <a:p>
            <a:pPr algn="l">
              <a:lnSpc>
                <a:spcPct val="100000"/>
              </a:lnSpc>
            </a:pPr>
            <a:r>
              <a:rPr sz="1800" b="1" i="0">
                <a:solidFill>
                  <a:srgbClr val="5FD4C6"/>
                </a:solidFill>
                <a:latin typeface="Arial"/>
              </a:rPr>
              <a:t>Uncertainty-ready</a:t>
            </a:r>
          </a:p>
        </p:txBody>
      </p:sp>
      <p:sp>
        <p:nvSpPr>
          <p:cNvPr id="15" name="TextBox 14"/>
          <p:cNvSpPr txBox="1"/>
          <p:nvPr/>
        </p:nvSpPr>
        <p:spPr>
          <a:xfrm>
            <a:off x="6492240" y="4334255"/>
            <a:ext cx="4892040" cy="795527"/>
          </a:xfrm>
          <a:prstGeom prst="rect">
            <a:avLst/>
          </a:prstGeom>
          <a:noFill/>
        </p:spPr>
        <p:txBody>
          <a:bodyPr wrap="square" lIns="0" tIns="0" rIns="0" bIns="0" anchor="t">
            <a:spAutoFit/>
          </a:bodyPr>
          <a:lstStyle/>
          <a:p>
            <a:pPr algn="l">
              <a:lnSpc>
                <a:spcPct val="104000"/>
              </a:lnSpc>
            </a:pPr>
            <a:r>
              <a:rPr sz="1350" b="0" i="0">
                <a:solidFill>
                  <a:srgbClr val="DCDCDC"/>
                </a:solidFill>
                <a:latin typeface="Arial"/>
              </a:rPr>
              <a:t>Built around prediction intervals and SE of prediction — not just a point estimate.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00" b="1" dirty="0">
                <a:solidFill>
                  <a:srgbClr val="FFFFFF"/>
                </a:solidFill>
              </a:rPr>
              <a:t>What travels with the file</a:t>
            </a:r>
            <a:endParaRPr sz="2900" b="1" dirty="0">
              <a:solidFill>
                <a:srgbClr val="FFFFFF"/>
              </a:solidFill>
            </a:endParaRPr>
          </a:p>
        </p:txBody>
      </p:sp>
      <p:sp>
        <p:nvSpPr>
          <p:cNvPr id="3" name="TextBox 2"/>
          <p:cNvSpPr txBox="1"/>
          <p:nvPr/>
        </p:nvSpPr>
        <p:spPr>
          <a:xfrm>
            <a:off x="566928" y="1426464"/>
            <a:ext cx="11057839" cy="230832"/>
          </a:xfrm>
          <a:prstGeom prst="rect">
            <a:avLst/>
          </a:prstGeom>
          <a:noFill/>
        </p:spPr>
        <p:txBody>
          <a:bodyPr wrap="square" lIns="0" tIns="0" rIns="0" bIns="0" anchor="t">
            <a:spAutoFit/>
          </a:bodyPr>
          <a:lstStyle/>
          <a:p>
            <a:pPr algn="l">
              <a:lnSpc>
                <a:spcPct val="100000"/>
              </a:lnSpc>
            </a:pPr>
            <a:r>
              <a:rPr sz="1500" b="0" i="1" dirty="0">
                <a:solidFill>
                  <a:srgbClr val="5FD4C6"/>
                </a:solidFill>
                <a:latin typeface="Arial"/>
              </a:rPr>
              <a:t>The workbook </a:t>
            </a:r>
            <a:r>
              <a:rPr lang="en-US" sz="1500" b="0" i="1" dirty="0">
                <a:solidFill>
                  <a:srgbClr val="5FD4C6"/>
                </a:solidFill>
                <a:latin typeface="Arial"/>
              </a:rPr>
              <a:t>is meant to be self-documenting</a:t>
            </a:r>
            <a:endParaRPr sz="1500" b="0" i="1" dirty="0">
              <a:solidFill>
                <a:srgbClr val="5FD4C6"/>
              </a:solidFill>
              <a:latin typeface="Arial"/>
            </a:endParaRPr>
          </a:p>
        </p:txBody>
      </p:sp>
      <p:sp>
        <p:nvSpPr>
          <p:cNvPr id="4" name="Rounded Rectangle 3"/>
          <p:cNvSpPr/>
          <p:nvPr/>
        </p:nvSpPr>
        <p:spPr>
          <a:xfrm>
            <a:off x="566928" y="2011680"/>
            <a:ext cx="5449824" cy="1600200"/>
          </a:xfrm>
          <a:prstGeom prst="roundRect">
            <a:avLst>
              <a:gd name="adj" fmla="val 6000"/>
            </a:avLst>
          </a:prstGeom>
          <a:solidFill>
            <a:srgbClr val="39473F"/>
          </a:solidFill>
          <a:ln w="1524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86968" y="2157984"/>
            <a:ext cx="4846320" cy="411480"/>
          </a:xfrm>
          <a:prstGeom prst="rect">
            <a:avLst/>
          </a:prstGeom>
          <a:noFill/>
        </p:spPr>
        <p:txBody>
          <a:bodyPr wrap="square" lIns="0" tIns="0" rIns="0" bIns="0" anchor="t">
            <a:spAutoFit/>
          </a:bodyPr>
          <a:lstStyle/>
          <a:p>
            <a:pPr algn="l">
              <a:lnSpc>
                <a:spcPct val="100000"/>
              </a:lnSpc>
            </a:pPr>
            <a:r>
              <a:rPr sz="1800" b="1" i="0">
                <a:solidFill>
                  <a:srgbClr val="5FD4C6"/>
                </a:solidFill>
                <a:latin typeface="Arial"/>
              </a:rPr>
              <a:t>The catalog is the documentation</a:t>
            </a:r>
          </a:p>
        </p:txBody>
      </p:sp>
      <p:sp>
        <p:nvSpPr>
          <p:cNvPr id="6" name="TextBox 5"/>
          <p:cNvSpPr txBox="1"/>
          <p:nvPr/>
        </p:nvSpPr>
        <p:spPr>
          <a:xfrm>
            <a:off x="886968" y="2596896"/>
            <a:ext cx="4892040" cy="849720"/>
          </a:xfrm>
          <a:prstGeom prst="rect">
            <a:avLst/>
          </a:prstGeom>
          <a:noFill/>
        </p:spPr>
        <p:txBody>
          <a:bodyPr wrap="square" lIns="0" tIns="0" rIns="0" bIns="0" anchor="t">
            <a:spAutoFit/>
          </a:bodyPr>
          <a:lstStyle/>
          <a:p>
            <a:pPr algn="l">
              <a:lnSpc>
                <a:spcPct val="104000"/>
              </a:lnSpc>
            </a:pPr>
            <a:r>
              <a:rPr sz="1350" b="0" i="0" dirty="0">
                <a:solidFill>
                  <a:srgbClr val="DCDCDC"/>
                </a:solidFill>
                <a:latin typeface="Arial"/>
              </a:rPr>
              <a:t>The LAMBDA_functions sheet is generated from the same source as the workbook. The formula in the sheet is the formula in the Name Manager.</a:t>
            </a:r>
            <a:r>
              <a:rPr lang="en-US" sz="1350" b="0" i="0" dirty="0">
                <a:solidFill>
                  <a:srgbClr val="DCDCDC"/>
                </a:solidFill>
                <a:latin typeface="Arial"/>
              </a:rPr>
              <a:t> There are more details regarding the argument</a:t>
            </a:r>
            <a:r>
              <a:rPr lang="en-US" sz="1350" dirty="0">
                <a:solidFill>
                  <a:srgbClr val="DCDCDC"/>
                </a:solidFill>
                <a:latin typeface="Arial"/>
              </a:rPr>
              <a:t>s, the description and a plain-language summary</a:t>
            </a:r>
            <a:endParaRPr sz="1350" b="0" i="0" dirty="0">
              <a:solidFill>
                <a:srgbClr val="DCDCDC"/>
              </a:solidFill>
              <a:latin typeface="Arial"/>
            </a:endParaRPr>
          </a:p>
        </p:txBody>
      </p:sp>
      <p:sp>
        <p:nvSpPr>
          <p:cNvPr id="7" name="Rounded Rectangle 6"/>
          <p:cNvSpPr/>
          <p:nvPr/>
        </p:nvSpPr>
        <p:spPr>
          <a:xfrm>
            <a:off x="6172200" y="2011680"/>
            <a:ext cx="5449824" cy="1600200"/>
          </a:xfrm>
          <a:prstGeom prst="roundRect">
            <a:avLst>
              <a:gd name="adj" fmla="val 6000"/>
            </a:avLst>
          </a:prstGeom>
          <a:solidFill>
            <a:srgbClr val="454545"/>
          </a:solidFill>
          <a:ln w="15240">
            <a:solidFill>
              <a:schemeClr val="tx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92240" y="2157984"/>
            <a:ext cx="4846320" cy="276999"/>
          </a:xfrm>
          <a:prstGeom prst="rect">
            <a:avLst/>
          </a:prstGeom>
          <a:noFill/>
        </p:spPr>
        <p:txBody>
          <a:bodyPr wrap="square" lIns="0" tIns="0" rIns="0" bIns="0" anchor="t">
            <a:spAutoFit/>
          </a:bodyPr>
          <a:lstStyle/>
          <a:p>
            <a:pPr algn="l">
              <a:lnSpc>
                <a:spcPct val="100000"/>
              </a:lnSpc>
            </a:pPr>
            <a:r>
              <a:rPr sz="1800" b="1" i="0" dirty="0">
                <a:solidFill>
                  <a:schemeClr val="accent2">
                    <a:lumMod val="40000"/>
                    <a:lumOff val="60000"/>
                  </a:schemeClr>
                </a:solidFill>
                <a:latin typeface="Arial"/>
              </a:rPr>
              <a:t>Diagnostic Guide sheet</a:t>
            </a:r>
          </a:p>
        </p:txBody>
      </p:sp>
      <p:sp>
        <p:nvSpPr>
          <p:cNvPr id="9" name="TextBox 8"/>
          <p:cNvSpPr txBox="1"/>
          <p:nvPr/>
        </p:nvSpPr>
        <p:spPr>
          <a:xfrm>
            <a:off x="6492240" y="2596896"/>
            <a:ext cx="4892040" cy="886968"/>
          </a:xfrm>
          <a:prstGeom prst="rect">
            <a:avLst/>
          </a:prstGeom>
          <a:noFill/>
        </p:spPr>
        <p:txBody>
          <a:bodyPr wrap="square" lIns="0" tIns="0" rIns="0" bIns="0" anchor="t">
            <a:spAutoFit/>
          </a:bodyPr>
          <a:lstStyle/>
          <a:p>
            <a:pPr algn="l">
              <a:lnSpc>
                <a:spcPct val="104000"/>
              </a:lnSpc>
            </a:pPr>
            <a:r>
              <a:rPr sz="1350" b="0" i="0" dirty="0">
                <a:solidFill>
                  <a:srgbClr val="DCDCDC"/>
                </a:solidFill>
                <a:latin typeface="Arial"/>
              </a:rPr>
              <a:t>Threshold reference, plot specifications, and common patterns with next steps — so reading a diagnostic doesn't require me standing next to it.</a:t>
            </a:r>
          </a:p>
        </p:txBody>
      </p:sp>
      <p:sp>
        <p:nvSpPr>
          <p:cNvPr id="10" name="Rounded Rectangle 9"/>
          <p:cNvSpPr/>
          <p:nvPr/>
        </p:nvSpPr>
        <p:spPr>
          <a:xfrm>
            <a:off x="566928" y="3749039"/>
            <a:ext cx="5449824" cy="1508760"/>
          </a:xfrm>
          <a:prstGeom prst="roundRect">
            <a:avLst>
              <a:gd name="adj" fmla="val 6000"/>
            </a:avLst>
          </a:prstGeom>
          <a:solidFill>
            <a:srgbClr val="4A4038"/>
          </a:solidFill>
          <a:ln w="1524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86968" y="3895344"/>
            <a:ext cx="4846320" cy="411480"/>
          </a:xfrm>
          <a:prstGeom prst="rect">
            <a:avLst/>
          </a:prstGeom>
          <a:noFill/>
        </p:spPr>
        <p:txBody>
          <a:bodyPr wrap="square" lIns="0" tIns="0" rIns="0" bIns="0" anchor="t">
            <a:spAutoFit/>
          </a:bodyPr>
          <a:lstStyle/>
          <a:p>
            <a:pPr algn="l">
              <a:lnSpc>
                <a:spcPct val="100000"/>
              </a:lnSpc>
            </a:pPr>
            <a:r>
              <a:rPr sz="1800" b="1" i="0">
                <a:solidFill>
                  <a:srgbClr val="E3B23C"/>
                </a:solidFill>
                <a:latin typeface="Arial"/>
              </a:rPr>
              <a:t>Instructions sheet</a:t>
            </a:r>
          </a:p>
        </p:txBody>
      </p:sp>
      <p:sp>
        <p:nvSpPr>
          <p:cNvPr id="12" name="TextBox 11"/>
          <p:cNvSpPr txBox="1"/>
          <p:nvPr/>
        </p:nvSpPr>
        <p:spPr>
          <a:xfrm>
            <a:off x="886968" y="4334255"/>
            <a:ext cx="4892040" cy="795527"/>
          </a:xfrm>
          <a:prstGeom prst="rect">
            <a:avLst/>
          </a:prstGeom>
          <a:noFill/>
        </p:spPr>
        <p:txBody>
          <a:bodyPr wrap="square" lIns="0" tIns="0" rIns="0" bIns="0" anchor="t">
            <a:spAutoFit/>
          </a:bodyPr>
          <a:lstStyle/>
          <a:p>
            <a:pPr algn="l">
              <a:lnSpc>
                <a:spcPct val="104000"/>
              </a:lnSpc>
            </a:pPr>
            <a:r>
              <a:rPr sz="1350" b="0" i="0" dirty="0">
                <a:solidFill>
                  <a:srgbClr val="DCDCDC"/>
                </a:solidFill>
                <a:latin typeface="Arial"/>
              </a:rPr>
              <a:t>How to point the spec block at your own table, and what each control does. Written for somebody opening the file cold.</a:t>
            </a:r>
          </a:p>
        </p:txBody>
      </p:sp>
      <p:sp>
        <p:nvSpPr>
          <p:cNvPr id="13" name="Rounded Rectangle 12"/>
          <p:cNvSpPr/>
          <p:nvPr/>
        </p:nvSpPr>
        <p:spPr>
          <a:xfrm>
            <a:off x="6172200" y="3749039"/>
            <a:ext cx="5449824" cy="1508760"/>
          </a:xfrm>
          <a:prstGeom prst="roundRect">
            <a:avLst>
              <a:gd name="adj" fmla="val 6000"/>
            </a:avLst>
          </a:prstGeom>
          <a:solidFill>
            <a:srgbClr val="39473F"/>
          </a:solidFill>
          <a:ln w="1524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92240" y="3895344"/>
            <a:ext cx="4846320" cy="411480"/>
          </a:xfrm>
          <a:prstGeom prst="rect">
            <a:avLst/>
          </a:prstGeom>
          <a:noFill/>
        </p:spPr>
        <p:txBody>
          <a:bodyPr wrap="square" lIns="0" tIns="0" rIns="0" bIns="0" anchor="t">
            <a:spAutoFit/>
          </a:bodyPr>
          <a:lstStyle/>
          <a:p>
            <a:pPr algn="l">
              <a:lnSpc>
                <a:spcPct val="100000"/>
              </a:lnSpc>
            </a:pPr>
            <a:r>
              <a:rPr sz="1800" b="1" i="0">
                <a:solidFill>
                  <a:srgbClr val="5FD4C6"/>
                </a:solidFill>
                <a:latin typeface="Arial"/>
              </a:rPr>
              <a:t>Release notes, in the workbook</a:t>
            </a:r>
          </a:p>
        </p:txBody>
      </p:sp>
      <p:sp>
        <p:nvSpPr>
          <p:cNvPr id="15" name="TextBox 14"/>
          <p:cNvSpPr txBox="1"/>
          <p:nvPr/>
        </p:nvSpPr>
        <p:spPr>
          <a:xfrm>
            <a:off x="6492240" y="4334255"/>
            <a:ext cx="4892040" cy="795527"/>
          </a:xfrm>
          <a:prstGeom prst="rect">
            <a:avLst/>
          </a:prstGeom>
          <a:noFill/>
        </p:spPr>
        <p:txBody>
          <a:bodyPr wrap="square" lIns="0" tIns="0" rIns="0" bIns="0" anchor="t">
            <a:spAutoFit/>
          </a:bodyPr>
          <a:lstStyle/>
          <a:p>
            <a:pPr algn="l">
              <a:lnSpc>
                <a:spcPct val="104000"/>
              </a:lnSpc>
            </a:pPr>
            <a:r>
              <a:rPr sz="1350" b="0" i="0">
                <a:solidFill>
                  <a:srgbClr val="DCDCDC"/>
                </a:solidFill>
                <a:latin typeface="Arial"/>
              </a:rPr>
              <a:t>Changes are recorded on a sheet inside the file, with an explicit flag for anything that would make a workbook you already built compute differently.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2900" dirty="0">
                <a:solidFill>
                  <a:srgbClr val="FFFFFF"/>
                </a:solidFill>
              </a:rPr>
              <a:t>Getting it onto your own data</a:t>
            </a: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The workbook is built for portability. Copy one sheet and the library comes with it.</a:t>
            </a:r>
          </a:p>
        </p:txBody>
      </p:sp>
      <p:sp>
        <p:nvSpPr>
          <p:cNvPr id="4" name="Rounded Rectangle 3"/>
          <p:cNvSpPr/>
          <p:nvPr/>
        </p:nvSpPr>
        <p:spPr>
          <a:xfrm>
            <a:off x="566928" y="2011680"/>
            <a:ext cx="5029200" cy="1280160"/>
          </a:xfrm>
          <a:prstGeom prst="roundRect">
            <a:avLst>
              <a:gd name="adj" fmla="val 6000"/>
            </a:avLst>
          </a:prstGeom>
          <a:solidFill>
            <a:srgbClr val="39473F"/>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95528" y="2103120"/>
            <a:ext cx="4572000" cy="457200"/>
          </a:xfrm>
          <a:prstGeom prst="rect">
            <a:avLst/>
          </a:prstGeom>
          <a:noFill/>
        </p:spPr>
        <p:txBody>
          <a:bodyPr wrap="square" lIns="0" tIns="0" rIns="0" bIns="0" anchor="t">
            <a:spAutoFit/>
          </a:bodyPr>
          <a:lstStyle/>
          <a:p>
            <a:pPr algn="l">
              <a:lnSpc>
                <a:spcPct val="100000"/>
              </a:lnSpc>
            </a:pPr>
            <a:r>
              <a:rPr sz="1600" b="1" i="0">
                <a:solidFill>
                  <a:srgbClr val="5FD4C6"/>
                </a:solidFill>
                <a:latin typeface="Arial"/>
              </a:rPr>
              <a:t>112 LAMBDA functions</a:t>
            </a:r>
          </a:p>
        </p:txBody>
      </p:sp>
      <p:sp>
        <p:nvSpPr>
          <p:cNvPr id="6" name="TextBox 5"/>
          <p:cNvSpPr txBox="1"/>
          <p:nvPr/>
        </p:nvSpPr>
        <p:spPr>
          <a:xfrm>
            <a:off x="795528" y="2514600"/>
            <a:ext cx="4572000" cy="640080"/>
          </a:xfrm>
          <a:prstGeom prst="rect">
            <a:avLst/>
          </a:prstGeom>
          <a:noFill/>
        </p:spPr>
        <p:txBody>
          <a:bodyPr wrap="square" lIns="0" tIns="0" rIns="0" bIns="0" anchor="t">
            <a:spAutoFit/>
          </a:bodyPr>
          <a:lstStyle/>
          <a:p>
            <a:pPr algn="l">
              <a:lnSpc>
                <a:spcPct val="104000"/>
              </a:lnSpc>
            </a:pPr>
            <a:r>
              <a:rPr sz="1300" b="0" i="0">
                <a:solidFill>
                  <a:srgbClr val="DCDCDC"/>
                </a:solidFill>
                <a:latin typeface="Arial"/>
              </a:rPr>
              <a:t>Scoped to the workbook. Copy a sheet that uses them and they travel with it — nothing to install, nothing to enable.</a:t>
            </a:r>
          </a:p>
        </p:txBody>
      </p:sp>
      <p:sp>
        <p:nvSpPr>
          <p:cNvPr id="7" name="Rounded Rectangle 6"/>
          <p:cNvSpPr/>
          <p:nvPr/>
        </p:nvSpPr>
        <p:spPr>
          <a:xfrm>
            <a:off x="5824728" y="2011680"/>
            <a:ext cx="5797296" cy="1280160"/>
          </a:xfrm>
          <a:prstGeom prst="roundRect">
            <a:avLst>
              <a:gd name="adj" fmla="val 6000"/>
            </a:avLst>
          </a:prstGeom>
          <a:solidFill>
            <a:srgbClr val="4A4038"/>
          </a:solidFill>
          <a:ln w="1270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053328" y="2103120"/>
            <a:ext cx="5303520" cy="457200"/>
          </a:xfrm>
          <a:prstGeom prst="rect">
            <a:avLst/>
          </a:prstGeom>
          <a:noFill/>
        </p:spPr>
        <p:txBody>
          <a:bodyPr wrap="square" lIns="0" tIns="0" rIns="0" bIns="0" anchor="t">
            <a:spAutoFit/>
          </a:bodyPr>
          <a:lstStyle/>
          <a:p>
            <a:pPr algn="l">
              <a:lnSpc>
                <a:spcPct val="100000"/>
              </a:lnSpc>
            </a:pPr>
            <a:r>
              <a:rPr sz="1600" b="1" i="0">
                <a:solidFill>
                  <a:srgbClr val="E3B23C"/>
                </a:solidFill>
                <a:latin typeface="Arial"/>
              </a:rPr>
              <a:t>Sheet-scoped constructors</a:t>
            </a:r>
          </a:p>
        </p:txBody>
      </p:sp>
      <p:sp>
        <p:nvSpPr>
          <p:cNvPr id="9" name="TextBox 8"/>
          <p:cNvSpPr txBox="1"/>
          <p:nvPr/>
        </p:nvSpPr>
        <p:spPr>
          <a:xfrm>
            <a:off x="6053328" y="2514600"/>
            <a:ext cx="5394960" cy="640080"/>
          </a:xfrm>
          <a:prstGeom prst="rect">
            <a:avLst/>
          </a:prstGeom>
          <a:noFill/>
        </p:spPr>
        <p:txBody>
          <a:bodyPr wrap="square" lIns="0" tIns="0" rIns="0" bIns="0" anchor="t">
            <a:spAutoFit/>
          </a:bodyPr>
          <a:lstStyle/>
          <a:p>
            <a:pPr algn="l">
              <a:lnSpc>
                <a:spcPct val="104000"/>
              </a:lnSpc>
            </a:pPr>
            <a:r>
              <a:rPr sz="1300" b="0" i="0">
                <a:solidFill>
                  <a:srgbClr val="DCDCDC"/>
                </a:solidFill>
                <a:latin typeface="Arial"/>
              </a:rPr>
              <a:t>X_s, Response_Column, Sample_Include and friends read the spec block, so they follow whatever you declare on your own table.</a:t>
            </a:r>
          </a:p>
        </p:txBody>
      </p:sp>
      <p:sp>
        <p:nvSpPr>
          <p:cNvPr id="10" name="TextBox 9"/>
          <p:cNvSpPr txBox="1"/>
          <p:nvPr/>
        </p:nvSpPr>
        <p:spPr>
          <a:xfrm>
            <a:off x="566928" y="3520440"/>
            <a:ext cx="11055096" cy="365760"/>
          </a:xfrm>
          <a:prstGeom prst="rect">
            <a:avLst/>
          </a:prstGeom>
          <a:noFill/>
        </p:spPr>
        <p:txBody>
          <a:bodyPr wrap="square" lIns="0" tIns="0" rIns="0" bIns="0" anchor="t">
            <a:spAutoFit/>
          </a:bodyPr>
          <a:lstStyle/>
          <a:p>
            <a:pPr algn="l">
              <a:lnSpc>
                <a:spcPct val="100000"/>
              </a:lnSpc>
            </a:pPr>
            <a:r>
              <a:rPr sz="1700" b="1" i="0">
                <a:solidFill>
                  <a:srgbClr val="FFFFFF"/>
                </a:solidFill>
                <a:latin typeface="Arial"/>
              </a:rPr>
              <a:t>Four steps, start to finish</a:t>
            </a:r>
          </a:p>
        </p:txBody>
      </p:sp>
      <p:sp>
        <p:nvSpPr>
          <p:cNvPr id="11" name="Oval 10"/>
          <p:cNvSpPr/>
          <p:nvPr/>
        </p:nvSpPr>
        <p:spPr>
          <a:xfrm>
            <a:off x="566928" y="3977639"/>
            <a:ext cx="365760" cy="365760"/>
          </a:xfrm>
          <a:prstGeom prst="ellipse">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66928" y="3977639"/>
            <a:ext cx="365760" cy="365760"/>
          </a:xfrm>
          <a:prstGeom prst="rect">
            <a:avLst/>
          </a:prstGeom>
          <a:noFill/>
        </p:spPr>
        <p:txBody>
          <a:bodyPr wrap="square" lIns="0" tIns="0" rIns="0" bIns="0" anchor="ctr">
            <a:spAutoFit/>
          </a:bodyPr>
          <a:lstStyle/>
          <a:p>
            <a:pPr algn="ctr">
              <a:lnSpc>
                <a:spcPct val="100000"/>
              </a:lnSpc>
            </a:pPr>
            <a:r>
              <a:rPr sz="1400" b="1" i="0">
                <a:solidFill>
                  <a:srgbClr val="FFFFFF"/>
                </a:solidFill>
                <a:latin typeface="Arial"/>
              </a:rPr>
              <a:t>1</a:t>
            </a:r>
          </a:p>
        </p:txBody>
      </p:sp>
      <p:sp>
        <p:nvSpPr>
          <p:cNvPr id="13" name="TextBox 12"/>
          <p:cNvSpPr txBox="1"/>
          <p:nvPr/>
        </p:nvSpPr>
        <p:spPr>
          <a:xfrm>
            <a:off x="1069848" y="3977639"/>
            <a:ext cx="10241280" cy="384048"/>
          </a:xfrm>
          <a:prstGeom prst="rect">
            <a:avLst/>
          </a:prstGeom>
          <a:noFill/>
        </p:spPr>
        <p:txBody>
          <a:bodyPr wrap="square" lIns="0" tIns="0" rIns="0" bIns="0" anchor="ctr">
            <a:spAutoFit/>
          </a:bodyPr>
          <a:lstStyle/>
          <a:p>
            <a:pPr algn="l">
              <a:lnSpc>
                <a:spcPct val="100000"/>
              </a:lnSpc>
            </a:pPr>
            <a:r>
              <a:rPr sz="1300" b="0" i="0">
                <a:solidFill>
                  <a:srgbClr val="FFFFFF"/>
                </a:solidFill>
                <a:latin typeface="Arial"/>
              </a:rPr>
              <a:t>Right-click the Regression tab → Move or Copy → your workbook → ✓ Create a copy</a:t>
            </a:r>
          </a:p>
        </p:txBody>
      </p:sp>
      <p:sp>
        <p:nvSpPr>
          <p:cNvPr id="14" name="Oval 13"/>
          <p:cNvSpPr/>
          <p:nvPr/>
        </p:nvSpPr>
        <p:spPr>
          <a:xfrm>
            <a:off x="566928" y="4379976"/>
            <a:ext cx="365760" cy="365760"/>
          </a:xfrm>
          <a:prstGeom prst="ellipse">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66928" y="4379976"/>
            <a:ext cx="365760" cy="365760"/>
          </a:xfrm>
          <a:prstGeom prst="rect">
            <a:avLst/>
          </a:prstGeom>
          <a:noFill/>
        </p:spPr>
        <p:txBody>
          <a:bodyPr wrap="square" lIns="0" tIns="0" rIns="0" bIns="0" anchor="ctr">
            <a:spAutoFit/>
          </a:bodyPr>
          <a:lstStyle/>
          <a:p>
            <a:pPr algn="ctr">
              <a:lnSpc>
                <a:spcPct val="100000"/>
              </a:lnSpc>
            </a:pPr>
            <a:r>
              <a:rPr sz="1400" b="1" i="0">
                <a:solidFill>
                  <a:srgbClr val="FFFFFF"/>
                </a:solidFill>
                <a:latin typeface="Arial"/>
              </a:rPr>
              <a:t>2</a:t>
            </a:r>
          </a:p>
        </p:txBody>
      </p:sp>
      <p:sp>
        <p:nvSpPr>
          <p:cNvPr id="16" name="TextBox 15"/>
          <p:cNvSpPr txBox="1"/>
          <p:nvPr/>
        </p:nvSpPr>
        <p:spPr>
          <a:xfrm>
            <a:off x="1069848" y="4379976"/>
            <a:ext cx="10241280" cy="384048"/>
          </a:xfrm>
          <a:prstGeom prst="rect">
            <a:avLst/>
          </a:prstGeom>
          <a:noFill/>
        </p:spPr>
        <p:txBody>
          <a:bodyPr wrap="square" lIns="0" tIns="0" rIns="0" bIns="0" anchor="ctr">
            <a:spAutoFit/>
          </a:bodyPr>
          <a:lstStyle/>
          <a:p>
            <a:pPr algn="l">
              <a:lnSpc>
                <a:spcPct val="100000"/>
              </a:lnSpc>
            </a:pPr>
            <a:r>
              <a:rPr sz="1300" b="0" i="0">
                <a:solidFill>
                  <a:srgbClr val="FFFFFF"/>
                </a:solidFill>
                <a:latin typeface="Arial"/>
              </a:rPr>
              <a:t>All 112 LAMBDA functions transfer automatically — they are workbook-scoped</a:t>
            </a:r>
          </a:p>
        </p:txBody>
      </p:sp>
      <p:sp>
        <p:nvSpPr>
          <p:cNvPr id="17" name="Oval 16"/>
          <p:cNvSpPr/>
          <p:nvPr/>
        </p:nvSpPr>
        <p:spPr>
          <a:xfrm>
            <a:off x="566928" y="4782312"/>
            <a:ext cx="365760" cy="365760"/>
          </a:xfrm>
          <a:prstGeom prst="ellipse">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66928" y="4782312"/>
            <a:ext cx="365760" cy="365760"/>
          </a:xfrm>
          <a:prstGeom prst="rect">
            <a:avLst/>
          </a:prstGeom>
          <a:noFill/>
        </p:spPr>
        <p:txBody>
          <a:bodyPr wrap="square" lIns="0" tIns="0" rIns="0" bIns="0" anchor="ctr">
            <a:spAutoFit/>
          </a:bodyPr>
          <a:lstStyle/>
          <a:p>
            <a:pPr algn="ctr">
              <a:lnSpc>
                <a:spcPct val="100000"/>
              </a:lnSpc>
            </a:pPr>
            <a:r>
              <a:rPr sz="1400" b="1" i="0">
                <a:solidFill>
                  <a:srgbClr val="FFFFFF"/>
                </a:solidFill>
                <a:latin typeface="Arial"/>
              </a:rPr>
              <a:t>3</a:t>
            </a:r>
          </a:p>
        </p:txBody>
      </p:sp>
      <p:sp>
        <p:nvSpPr>
          <p:cNvPr id="19" name="TextBox 18"/>
          <p:cNvSpPr txBox="1"/>
          <p:nvPr/>
        </p:nvSpPr>
        <p:spPr>
          <a:xfrm>
            <a:off x="1069848" y="4782312"/>
            <a:ext cx="10241280" cy="384048"/>
          </a:xfrm>
          <a:prstGeom prst="rect">
            <a:avLst/>
          </a:prstGeom>
          <a:noFill/>
        </p:spPr>
        <p:txBody>
          <a:bodyPr wrap="square" lIns="0" tIns="0" rIns="0" bIns="0" anchor="ctr">
            <a:spAutoFit/>
          </a:bodyPr>
          <a:lstStyle/>
          <a:p>
            <a:pPr algn="l">
              <a:lnSpc>
                <a:spcPct val="100000"/>
              </a:lnSpc>
            </a:pPr>
            <a:r>
              <a:rPr sz="1300" b="0" i="0">
                <a:solidFill>
                  <a:srgbClr val="FFFFFF"/>
                </a:solidFill>
                <a:latin typeface="Arial"/>
              </a:rPr>
              <a:t>Point the sheet at your table, then declare each column on the spec block:</a:t>
            </a:r>
          </a:p>
        </p:txBody>
      </p:sp>
      <p:sp>
        <p:nvSpPr>
          <p:cNvPr id="20" name="TextBox 19"/>
          <p:cNvSpPr txBox="1"/>
          <p:nvPr/>
        </p:nvSpPr>
        <p:spPr>
          <a:xfrm>
            <a:off x="1069848" y="5184648"/>
            <a:ext cx="10241280" cy="384048"/>
          </a:xfrm>
          <a:prstGeom prst="rect">
            <a:avLst/>
          </a:prstGeom>
          <a:noFill/>
        </p:spPr>
        <p:txBody>
          <a:bodyPr wrap="square" lIns="0" tIns="0" rIns="0" bIns="0" anchor="ctr">
            <a:spAutoFit/>
          </a:bodyPr>
          <a:lstStyle/>
          <a:p>
            <a:pPr algn="l">
              <a:lnSpc>
                <a:spcPct val="100000"/>
              </a:lnSpc>
            </a:pPr>
            <a:r>
              <a:rPr sz="1150" b="0" i="0">
                <a:solidFill>
                  <a:srgbClr val="5FD4C6"/>
                </a:solidFill>
                <a:latin typeface="Consolas"/>
              </a:rPr>
              <a:t>     Response = Cost      Predictor = Weight, Phase, Contractor      Filter = Complete      Sequence = Fiscal Year</a:t>
            </a:r>
          </a:p>
        </p:txBody>
      </p:sp>
      <p:sp>
        <p:nvSpPr>
          <p:cNvPr id="21" name="Oval 20"/>
          <p:cNvSpPr/>
          <p:nvPr/>
        </p:nvSpPr>
        <p:spPr>
          <a:xfrm>
            <a:off x="566928" y="5586984"/>
            <a:ext cx="365760" cy="365760"/>
          </a:xfrm>
          <a:prstGeom prst="ellipse">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66928" y="5586984"/>
            <a:ext cx="365760" cy="365760"/>
          </a:xfrm>
          <a:prstGeom prst="rect">
            <a:avLst/>
          </a:prstGeom>
          <a:noFill/>
        </p:spPr>
        <p:txBody>
          <a:bodyPr wrap="square" lIns="0" tIns="0" rIns="0" bIns="0" anchor="ctr">
            <a:spAutoFit/>
          </a:bodyPr>
          <a:lstStyle/>
          <a:p>
            <a:pPr algn="ctr">
              <a:lnSpc>
                <a:spcPct val="100000"/>
              </a:lnSpc>
            </a:pPr>
            <a:r>
              <a:rPr sz="1400" b="1" i="0">
                <a:solidFill>
                  <a:srgbClr val="FFFFFF"/>
                </a:solidFill>
                <a:latin typeface="Arial"/>
              </a:rPr>
              <a:t>4</a:t>
            </a:r>
          </a:p>
        </p:txBody>
      </p:sp>
      <p:sp>
        <p:nvSpPr>
          <p:cNvPr id="23" name="TextBox 22"/>
          <p:cNvSpPr txBox="1"/>
          <p:nvPr/>
        </p:nvSpPr>
        <p:spPr>
          <a:xfrm>
            <a:off x="1069848" y="5586984"/>
            <a:ext cx="10241280" cy="384048"/>
          </a:xfrm>
          <a:prstGeom prst="rect">
            <a:avLst/>
          </a:prstGeom>
          <a:noFill/>
        </p:spPr>
        <p:txBody>
          <a:bodyPr wrap="square" lIns="0" tIns="0" rIns="0" bIns="0" anchor="ctr">
            <a:spAutoFit/>
          </a:bodyPr>
          <a:lstStyle/>
          <a:p>
            <a:pPr algn="l">
              <a:lnSpc>
                <a:spcPct val="100000"/>
              </a:lnSpc>
            </a:pPr>
            <a:r>
              <a:rPr sz="1300" b="0" i="0">
                <a:solidFill>
                  <a:srgbClr val="FFFFFF"/>
                </a:solidFill>
                <a:latin typeface="Arial"/>
              </a:rPr>
              <a:t>Everything recomputes on your data — design matrix, VIF, PRESS, diagnostics, intervals.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Roadmap</a:t>
            </a:r>
            <a:endParaRPr sz="2900" dirty="0">
              <a:solidFill>
                <a:srgbClr val="FFFFFF"/>
              </a:solidFill>
            </a:endParaRPr>
          </a:p>
        </p:txBody>
      </p:sp>
      <p:sp>
        <p:nvSpPr>
          <p:cNvPr id="3" name="TextBox 2"/>
          <p:cNvSpPr txBox="1"/>
          <p:nvPr/>
        </p:nvSpPr>
        <p:spPr>
          <a:xfrm>
            <a:off x="566928" y="1426464"/>
            <a:ext cx="11057839" cy="246221"/>
          </a:xfrm>
          <a:prstGeom prst="rect">
            <a:avLst/>
          </a:prstGeom>
          <a:noFill/>
        </p:spPr>
        <p:txBody>
          <a:bodyPr wrap="square" lIns="0" tIns="0" rIns="0" bIns="0" anchor="t">
            <a:spAutoFit/>
          </a:bodyPr>
          <a:lstStyle/>
          <a:p>
            <a:pPr algn="l">
              <a:lnSpc>
                <a:spcPct val="100000"/>
              </a:lnSpc>
            </a:pPr>
            <a:r>
              <a:rPr lang="en-US" sz="1600" b="0" i="1" dirty="0">
                <a:solidFill>
                  <a:srgbClr val="5FD4C6"/>
                </a:solidFill>
                <a:latin typeface="Arial"/>
              </a:rPr>
              <a:t>Feature order is somewhat controlled by dependencies, but I am aiming to get useful cost estimating stuff done first</a:t>
            </a:r>
            <a:endParaRPr sz="1600" b="0" i="1" dirty="0">
              <a:solidFill>
                <a:srgbClr val="5FD4C6"/>
              </a:solidFill>
              <a:latin typeface="Arial"/>
            </a:endParaRPr>
          </a:p>
        </p:txBody>
      </p:sp>
      <p:grpSp>
        <p:nvGrpSpPr>
          <p:cNvPr id="26" name="Group 25">
            <a:extLst>
              <a:ext uri="{FF2B5EF4-FFF2-40B4-BE49-F238E27FC236}">
                <a16:creationId xmlns:a16="http://schemas.microsoft.com/office/drawing/2014/main" id="{AC9C1F58-ACF0-AFBA-A09B-B346465B5C80}"/>
              </a:ext>
            </a:extLst>
          </p:cNvPr>
          <p:cNvGrpSpPr/>
          <p:nvPr/>
        </p:nvGrpSpPr>
        <p:grpSpPr>
          <a:xfrm>
            <a:off x="566928" y="2011680"/>
            <a:ext cx="5449824" cy="932688"/>
            <a:chOff x="566928" y="2011680"/>
            <a:chExt cx="5449824" cy="932688"/>
          </a:xfrm>
        </p:grpSpPr>
        <p:sp>
          <p:nvSpPr>
            <p:cNvPr id="4" name="Rounded Rectangle 3"/>
            <p:cNvSpPr/>
            <p:nvPr/>
          </p:nvSpPr>
          <p:spPr>
            <a:xfrm>
              <a:off x="566928" y="2011680"/>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66928" y="2011680"/>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1247" y="2103120"/>
              <a:ext cx="5029200" cy="365760"/>
            </a:xfrm>
            <a:prstGeom prst="rect">
              <a:avLst/>
            </a:prstGeom>
            <a:noFill/>
          </p:spPr>
          <p:txBody>
            <a:bodyPr wrap="square" lIns="0" tIns="0" rIns="0" bIns="0" anchor="t">
              <a:spAutoFit/>
            </a:bodyPr>
            <a:lstStyle/>
            <a:p>
              <a:pPr algn="l">
                <a:lnSpc>
                  <a:spcPct val="100000"/>
                </a:lnSpc>
              </a:pPr>
              <a:r>
                <a:rPr sz="1450" b="1" i="0" dirty="0">
                  <a:solidFill>
                    <a:srgbClr val="FFFFFF"/>
                  </a:solidFill>
                  <a:latin typeface="Arial"/>
                </a:rPr>
                <a:t>Transforms and unit-space R²</a:t>
              </a:r>
            </a:p>
          </p:txBody>
        </p:sp>
        <p:sp>
          <p:nvSpPr>
            <p:cNvPr id="7" name="TextBox 6"/>
            <p:cNvSpPr txBox="1"/>
            <p:nvPr/>
          </p:nvSpPr>
          <p:spPr>
            <a:xfrm>
              <a:off x="841247" y="2441448"/>
              <a:ext cx="5029200" cy="353943"/>
            </a:xfrm>
            <a:prstGeom prst="rect">
              <a:avLst/>
            </a:prstGeom>
            <a:noFill/>
          </p:spPr>
          <p:txBody>
            <a:bodyPr wrap="square" lIns="0" tIns="0" rIns="0" bIns="0" anchor="t">
              <a:spAutoFit/>
            </a:bodyPr>
            <a:lstStyle/>
            <a:p>
              <a:pPr algn="l">
                <a:lnSpc>
                  <a:spcPct val="100000"/>
                </a:lnSpc>
              </a:pPr>
              <a:r>
                <a:rPr sz="1150" b="0" i="0" dirty="0">
                  <a:solidFill>
                    <a:srgbClr val="C9CDD2"/>
                  </a:solidFill>
                  <a:latin typeface="Arial"/>
                </a:rPr>
                <a:t>Log from the spec block, Duan's smearing on the way back. </a:t>
              </a:r>
              <a:r>
                <a:rPr lang="en-US" sz="1150" b="0" i="0" dirty="0">
                  <a:solidFill>
                    <a:srgbClr val="C9CDD2"/>
                  </a:solidFill>
                  <a:latin typeface="Arial"/>
                </a:rPr>
                <a:t>Proper unit space comparison of Linear, Power, Exponential, Logarithmic model fits</a:t>
              </a:r>
              <a:endParaRPr sz="1150" b="0" i="0" dirty="0">
                <a:solidFill>
                  <a:srgbClr val="C9CDD2"/>
                </a:solidFill>
                <a:latin typeface="Arial"/>
              </a:endParaRPr>
            </a:p>
          </p:txBody>
        </p:sp>
      </p:grpSp>
      <p:grpSp>
        <p:nvGrpSpPr>
          <p:cNvPr id="27" name="Group 26">
            <a:extLst>
              <a:ext uri="{FF2B5EF4-FFF2-40B4-BE49-F238E27FC236}">
                <a16:creationId xmlns:a16="http://schemas.microsoft.com/office/drawing/2014/main" id="{2BB15D4B-79E3-F1F9-41CF-B48F744DD3D5}"/>
              </a:ext>
            </a:extLst>
          </p:cNvPr>
          <p:cNvGrpSpPr/>
          <p:nvPr/>
        </p:nvGrpSpPr>
        <p:grpSpPr>
          <a:xfrm>
            <a:off x="6172200" y="2011680"/>
            <a:ext cx="5449824" cy="932688"/>
            <a:chOff x="6172200" y="2011680"/>
            <a:chExt cx="5449824" cy="932688"/>
          </a:xfrm>
        </p:grpSpPr>
        <p:sp>
          <p:nvSpPr>
            <p:cNvPr id="8" name="Rounded Rectangle 7"/>
            <p:cNvSpPr/>
            <p:nvPr/>
          </p:nvSpPr>
          <p:spPr>
            <a:xfrm>
              <a:off x="6172200" y="2011680"/>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172200" y="2011680"/>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46520" y="2103120"/>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Model comparison sheet</a:t>
              </a:r>
            </a:p>
          </p:txBody>
        </p:sp>
        <p:sp>
          <p:nvSpPr>
            <p:cNvPr id="11" name="TextBox 10"/>
            <p:cNvSpPr txBox="1"/>
            <p:nvPr/>
          </p:nvSpPr>
          <p:spPr>
            <a:xfrm>
              <a:off x="6446520" y="2441448"/>
              <a:ext cx="5029200" cy="457200"/>
            </a:xfrm>
            <a:prstGeom prst="rect">
              <a:avLst/>
            </a:prstGeom>
            <a:noFill/>
          </p:spPr>
          <p:txBody>
            <a:bodyPr wrap="square" lIns="0" tIns="0" rIns="0" bIns="0" anchor="t">
              <a:spAutoFit/>
            </a:bodyPr>
            <a:lstStyle/>
            <a:p>
              <a:pPr algn="l">
                <a:lnSpc>
                  <a:spcPct val="100000"/>
                </a:lnSpc>
              </a:pPr>
              <a:r>
                <a:rPr sz="1150" b="0" i="0" dirty="0">
                  <a:solidFill>
                    <a:srgbClr val="C9CDD2"/>
                  </a:solidFill>
                  <a:latin typeface="Arial"/>
                </a:rPr>
                <a:t>One row per model — R², AIC, BIC, PRESS, n, k — with one shared what-if scenario driving all of them.</a:t>
              </a:r>
            </a:p>
          </p:txBody>
        </p:sp>
      </p:grpSp>
      <p:grpSp>
        <p:nvGrpSpPr>
          <p:cNvPr id="24" name="Group 23">
            <a:extLst>
              <a:ext uri="{FF2B5EF4-FFF2-40B4-BE49-F238E27FC236}">
                <a16:creationId xmlns:a16="http://schemas.microsoft.com/office/drawing/2014/main" id="{5A6D5DEE-B6EB-B1C4-24FB-D789B4589FF5}"/>
              </a:ext>
            </a:extLst>
          </p:cNvPr>
          <p:cNvGrpSpPr/>
          <p:nvPr/>
        </p:nvGrpSpPr>
        <p:grpSpPr>
          <a:xfrm>
            <a:off x="557784" y="4114800"/>
            <a:ext cx="5449824" cy="932688"/>
            <a:chOff x="566928" y="3090672"/>
            <a:chExt cx="5449824" cy="932688"/>
          </a:xfrm>
        </p:grpSpPr>
        <p:sp>
          <p:nvSpPr>
            <p:cNvPr id="12" name="Rounded Rectangle 11"/>
            <p:cNvSpPr/>
            <p:nvPr/>
          </p:nvSpPr>
          <p:spPr>
            <a:xfrm>
              <a:off x="566928" y="3090672"/>
              <a:ext cx="5449824" cy="932688"/>
            </a:xfrm>
            <a:prstGeom prst="roundRect">
              <a:avLst>
                <a:gd name="adj" fmla="val 5000"/>
              </a:avLst>
            </a:prstGeom>
            <a:solidFill>
              <a:srgbClr val="4A4038"/>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566928" y="3090672"/>
              <a:ext cx="109728" cy="932688"/>
            </a:xfrm>
            <a:prstGeom prst="rect">
              <a:avLst/>
            </a:prstGeom>
            <a:solidFill>
              <a:srgbClr val="C5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1247" y="3182112"/>
              <a:ext cx="5029200" cy="365760"/>
            </a:xfrm>
            <a:prstGeom prst="rect">
              <a:avLst/>
            </a:prstGeom>
            <a:noFill/>
          </p:spPr>
          <p:txBody>
            <a:bodyPr wrap="square" lIns="0" tIns="0" rIns="0" bIns="0" anchor="t">
              <a:spAutoFit/>
            </a:bodyPr>
            <a:lstStyle/>
            <a:p>
              <a:pPr algn="l">
                <a:lnSpc>
                  <a:spcPct val="100000"/>
                </a:lnSpc>
              </a:pPr>
              <a:r>
                <a:rPr sz="1450" b="1" i="0" dirty="0">
                  <a:solidFill>
                    <a:srgbClr val="FFFFFF"/>
                  </a:solidFill>
                  <a:latin typeface="Arial"/>
                </a:rPr>
                <a:t>Resampling and simulation</a:t>
              </a:r>
            </a:p>
          </p:txBody>
        </p:sp>
        <p:sp>
          <p:nvSpPr>
            <p:cNvPr id="15" name="TextBox 14"/>
            <p:cNvSpPr txBox="1"/>
            <p:nvPr/>
          </p:nvSpPr>
          <p:spPr>
            <a:xfrm>
              <a:off x="841247" y="3520439"/>
              <a:ext cx="5029200" cy="457200"/>
            </a:xfrm>
            <a:prstGeom prst="rect">
              <a:avLst/>
            </a:prstGeom>
            <a:noFill/>
          </p:spPr>
          <p:txBody>
            <a:bodyPr wrap="square" lIns="0" tIns="0" rIns="0" bIns="0" anchor="t">
              <a:spAutoFit/>
            </a:bodyPr>
            <a:lstStyle/>
            <a:p>
              <a:pPr algn="l">
                <a:lnSpc>
                  <a:spcPct val="100000"/>
                </a:lnSpc>
              </a:pPr>
              <a:r>
                <a:rPr sz="1150" b="0" i="0" dirty="0">
                  <a:solidFill>
                    <a:srgbClr val="C9CDD2"/>
                  </a:solidFill>
                  <a:latin typeface="Arial"/>
                </a:rPr>
                <a:t>Bootstrap and Monte Carlo from a pre-seeded table. A CI that moves on every recalculation is not a result.</a:t>
              </a:r>
            </a:p>
          </p:txBody>
        </p:sp>
      </p:grpSp>
      <p:sp>
        <p:nvSpPr>
          <p:cNvPr id="16" name="Rounded Rectangle 15"/>
          <p:cNvSpPr/>
          <p:nvPr/>
        </p:nvSpPr>
        <p:spPr>
          <a:xfrm>
            <a:off x="6172200" y="3090672"/>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172200" y="3090672"/>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46520" y="3182112"/>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Two-sample tests</a:t>
            </a:r>
          </a:p>
        </p:txBody>
      </p:sp>
      <p:sp>
        <p:nvSpPr>
          <p:cNvPr id="19" name="TextBox 18"/>
          <p:cNvSpPr txBox="1"/>
          <p:nvPr/>
        </p:nvSpPr>
        <p:spPr>
          <a:xfrm>
            <a:off x="6446520" y="3520439"/>
            <a:ext cx="5029200" cy="457200"/>
          </a:xfrm>
          <a:prstGeom prst="rect">
            <a:avLst/>
          </a:prstGeom>
          <a:noFill/>
        </p:spPr>
        <p:txBody>
          <a:bodyPr wrap="square" lIns="0" tIns="0" rIns="0" bIns="0" anchor="t">
            <a:spAutoFit/>
          </a:bodyPr>
          <a:lstStyle/>
          <a:p>
            <a:pPr algn="l">
              <a:lnSpc>
                <a:spcPct val="100000"/>
              </a:lnSpc>
            </a:pPr>
            <a:r>
              <a:rPr sz="1150" b="0" i="0">
                <a:solidFill>
                  <a:srgbClr val="C9CDD2"/>
                </a:solidFill>
                <a:latin typeface="Arial"/>
              </a:rPr>
              <a:t>One-sample and two-sample t, Welch, paired, and an F-test that recommends which variant to use.</a:t>
            </a:r>
          </a:p>
        </p:txBody>
      </p:sp>
      <p:grpSp>
        <p:nvGrpSpPr>
          <p:cNvPr id="25" name="Group 24">
            <a:extLst>
              <a:ext uri="{FF2B5EF4-FFF2-40B4-BE49-F238E27FC236}">
                <a16:creationId xmlns:a16="http://schemas.microsoft.com/office/drawing/2014/main" id="{30FFFC2B-8209-50AB-3A67-9B3C7E50C332}"/>
              </a:ext>
            </a:extLst>
          </p:cNvPr>
          <p:cNvGrpSpPr/>
          <p:nvPr/>
        </p:nvGrpSpPr>
        <p:grpSpPr>
          <a:xfrm>
            <a:off x="557784" y="3090672"/>
            <a:ext cx="5449824" cy="932688"/>
            <a:chOff x="566928" y="4169664"/>
            <a:chExt cx="5449824" cy="932688"/>
          </a:xfrm>
        </p:grpSpPr>
        <p:sp>
          <p:nvSpPr>
            <p:cNvPr id="20" name="Rounded Rectangle 19"/>
            <p:cNvSpPr/>
            <p:nvPr/>
          </p:nvSpPr>
          <p:spPr>
            <a:xfrm>
              <a:off x="566928" y="4169664"/>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566928" y="4169664"/>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41247" y="4261104"/>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Weighted least squares</a:t>
              </a:r>
            </a:p>
          </p:txBody>
        </p:sp>
        <p:sp>
          <p:nvSpPr>
            <p:cNvPr id="23" name="TextBox 22"/>
            <p:cNvSpPr txBox="1"/>
            <p:nvPr/>
          </p:nvSpPr>
          <p:spPr>
            <a:xfrm>
              <a:off x="841247" y="4599432"/>
              <a:ext cx="5029200" cy="457200"/>
            </a:xfrm>
            <a:prstGeom prst="rect">
              <a:avLst/>
            </a:prstGeom>
            <a:noFill/>
          </p:spPr>
          <p:txBody>
            <a:bodyPr wrap="square" lIns="0" tIns="0" rIns="0" bIns="0" anchor="t">
              <a:spAutoFit/>
            </a:bodyPr>
            <a:lstStyle/>
            <a:p>
              <a:pPr algn="l">
                <a:lnSpc>
                  <a:spcPct val="100000"/>
                </a:lnSpc>
              </a:pPr>
              <a:r>
                <a:rPr sz="1150" b="0" i="0">
                  <a:solidFill>
                    <a:srgbClr val="C9CDD2"/>
                  </a:solidFill>
                  <a:latin typeface="Arial"/>
                </a:rPr>
                <a:t>Weight as a Role, threaded as an optional argument defaulting to uniform — OLS is unchanged.</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400" b="1" dirty="0">
                <a:solidFill>
                  <a:srgbClr val="FFFFFF"/>
                </a:solidFill>
                <a:latin typeface="Arial"/>
              </a:rPr>
              <a:t>Where to get it</a:t>
            </a:r>
          </a:p>
        </p:txBody>
      </p:sp>
      <p:sp>
        <p:nvSpPr>
          <p:cNvPr id="3" name="TextBox 2"/>
          <p:cNvSpPr txBox="1"/>
          <p:nvPr/>
        </p:nvSpPr>
        <p:spPr>
          <a:xfrm>
            <a:off x="566928" y="1700000"/>
            <a:ext cx="11057839" cy="2492990"/>
          </a:xfrm>
          <a:prstGeom prst="rect">
            <a:avLst/>
          </a:prstGeom>
          <a:noFill/>
        </p:spPr>
        <p:txBody>
          <a:bodyPr wrap="square" lIns="0" tIns="0" rIns="0" bIns="0" anchor="t">
            <a:spAutoFit/>
          </a:bodyPr>
          <a:lstStyle/>
          <a:p>
            <a:r>
              <a:rPr lang="en-US" i="1" dirty="0">
                <a:solidFill>
                  <a:srgbClr val="5FD4C6"/>
                </a:solidFill>
                <a:latin typeface="Arial"/>
              </a:rPr>
              <a:t>With Access to DOE </a:t>
            </a:r>
            <a:r>
              <a:rPr lang="en-US" i="1" dirty="0" err="1">
                <a:solidFill>
                  <a:srgbClr val="5FD4C6"/>
                </a:solidFill>
                <a:latin typeface="Arial"/>
              </a:rPr>
              <a:t>github</a:t>
            </a:r>
            <a:r>
              <a:rPr lang="en-US" i="1" dirty="0">
                <a:solidFill>
                  <a:srgbClr val="5FD4C6"/>
                </a:solidFill>
                <a:latin typeface="Arial"/>
              </a:rPr>
              <a:t>:</a:t>
            </a:r>
          </a:p>
          <a:p>
            <a:endParaRPr lang="en-US" i="1" dirty="0">
              <a:solidFill>
                <a:srgbClr val="5FD4C6"/>
              </a:solidFill>
              <a:latin typeface="Arial"/>
            </a:endParaRPr>
          </a:p>
          <a:p>
            <a:r>
              <a:rPr lang="en-US" i="1" dirty="0">
                <a:solidFill>
                  <a:srgbClr val="5FD4C6"/>
                </a:solidFill>
                <a:latin typeface="Arial"/>
                <a:hlinkClick r:id="rId3"/>
              </a:rPr>
              <a:t>https://github.doe.gov/stephen-colodner/statistical_analysis_lambda_catalog</a:t>
            </a:r>
            <a:endParaRPr lang="en-US" i="1" dirty="0">
              <a:solidFill>
                <a:srgbClr val="5FD4C6"/>
              </a:solidFill>
              <a:latin typeface="Arial"/>
            </a:endParaRPr>
          </a:p>
          <a:p>
            <a:endParaRPr lang="en-US" sz="1800" b="0" i="1" dirty="0">
              <a:solidFill>
                <a:srgbClr val="5FD4C6"/>
              </a:solidFill>
              <a:latin typeface="Arial"/>
            </a:endParaRPr>
          </a:p>
          <a:p>
            <a:r>
              <a:rPr lang="en-US" sz="1800" b="0" i="1" dirty="0">
                <a:solidFill>
                  <a:srgbClr val="5FD4C6"/>
                </a:solidFill>
                <a:latin typeface="Arial"/>
              </a:rPr>
              <a:t>D</a:t>
            </a:r>
            <a:r>
              <a:rPr sz="1800" b="0" i="1" dirty="0">
                <a:solidFill>
                  <a:srgbClr val="5FD4C6"/>
                </a:solidFill>
                <a:latin typeface="Arial"/>
              </a:rPr>
              <a:t>ownload Lambda_Library.xlsx and open it. That's the install.</a:t>
            </a:r>
            <a:endParaRPr lang="en-US" sz="1800" b="0" i="1" dirty="0">
              <a:solidFill>
                <a:srgbClr val="5FD4C6"/>
              </a:solidFill>
              <a:latin typeface="Arial"/>
            </a:endParaRPr>
          </a:p>
          <a:p>
            <a:endParaRPr lang="en-US" i="1" dirty="0">
              <a:solidFill>
                <a:srgbClr val="5FD4C6"/>
              </a:solidFill>
              <a:latin typeface="Arial"/>
            </a:endParaRPr>
          </a:p>
          <a:p>
            <a:r>
              <a:rPr lang="en-US" sz="1800" b="0" i="1" dirty="0">
                <a:solidFill>
                  <a:srgbClr val="5FD4C6"/>
                </a:solidFill>
                <a:latin typeface="Arial"/>
              </a:rPr>
              <a:t>Email: stephen.colodner@nnsa.doe.gov </a:t>
            </a:r>
          </a:p>
          <a:p>
            <a:endParaRPr lang="en-US" i="1" dirty="0">
              <a:solidFill>
                <a:srgbClr val="5FD4C6"/>
              </a:solidFill>
              <a:latin typeface="Arial"/>
            </a:endParaRPr>
          </a:p>
          <a:p>
            <a:r>
              <a:rPr lang="en-US" i="1" dirty="0">
                <a:solidFill>
                  <a:srgbClr val="5FD4C6"/>
                </a:solidFill>
                <a:latin typeface="Arial"/>
              </a:rPr>
              <a:t>Please email me with any sticking points if you decide to use it in an estimate.</a:t>
            </a:r>
            <a:endParaRPr sz="1800" b="0" i="1" dirty="0">
              <a:solidFill>
                <a:srgbClr val="5FD4C6"/>
              </a:solidFill>
              <a:latin typeface="Arial"/>
            </a:endParaRPr>
          </a:p>
        </p:txBody>
      </p:sp>
      <p:pic>
        <p:nvPicPr>
          <p:cNvPr id="5" name="Picture 4">
            <a:extLst>
              <a:ext uri="{FF2B5EF4-FFF2-40B4-BE49-F238E27FC236}">
                <a16:creationId xmlns:a16="http://schemas.microsoft.com/office/drawing/2014/main" id="{34ED667B-C10C-8026-B248-EEFE9CA848FF}"/>
              </a:ext>
            </a:extLst>
          </p:cNvPr>
          <p:cNvPicPr>
            <a:picLocks noChangeAspect="1"/>
          </p:cNvPicPr>
          <p:nvPr/>
        </p:nvPicPr>
        <p:blipFill>
          <a:blip r:embed="rId4"/>
          <a:stretch>
            <a:fillRect/>
          </a:stretch>
        </p:blipFill>
        <p:spPr>
          <a:xfrm>
            <a:off x="8873873" y="2758252"/>
            <a:ext cx="3318127" cy="3318127"/>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0A8B7-6C58-723C-87A8-724E5BA65AA3}"/>
              </a:ext>
            </a:extLst>
          </p:cNvPr>
          <p:cNvSpPr>
            <a:spLocks noGrp="1"/>
          </p:cNvSpPr>
          <p:nvPr>
            <p:ph type="title"/>
          </p:nvPr>
        </p:nvSpPr>
        <p:spPr/>
        <p:txBody>
          <a:bodyPr/>
          <a:lstStyle/>
          <a:p>
            <a:r>
              <a:rPr lang="en-US" dirty="0"/>
              <a:t>BACKUP</a:t>
            </a:r>
          </a:p>
        </p:txBody>
      </p:sp>
      <p:sp>
        <p:nvSpPr>
          <p:cNvPr id="3" name="Slide Number Placeholder 2">
            <a:extLst>
              <a:ext uri="{FF2B5EF4-FFF2-40B4-BE49-F238E27FC236}">
                <a16:creationId xmlns:a16="http://schemas.microsoft.com/office/drawing/2014/main" id="{EF1ADF70-5BA8-50AF-4D05-F1FB9841AEE2}"/>
              </a:ext>
            </a:extLst>
          </p:cNvPr>
          <p:cNvSpPr>
            <a:spLocks noGrp="1"/>
          </p:cNvSpPr>
          <p:nvPr>
            <p:ph type="sldNum" sz="quarter" idx="12"/>
          </p:nvPr>
        </p:nvSpPr>
        <p:spPr/>
        <p:txBody>
          <a:bodyPr/>
          <a:lstStyle/>
          <a:p>
            <a:fld id="{DD3EB71B-0E20-644D-98EB-43484203013E}" type="slidenum">
              <a:rPr lang="en-US" smtClean="0"/>
              <a:t>38</a:t>
            </a:fld>
            <a:endParaRPr lang="en-US"/>
          </a:p>
        </p:txBody>
      </p:sp>
    </p:spTree>
    <p:extLst>
      <p:ext uri="{BB962C8B-B14F-4D97-AF65-F5344CB8AC3E}">
        <p14:creationId xmlns:p14="http://schemas.microsoft.com/office/powerpoint/2010/main" val="2373990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T</a:t>
            </a:r>
            <a:r>
              <a:rPr sz="2900" dirty="0">
                <a:solidFill>
                  <a:srgbClr val="FFFFFF"/>
                </a:solidFill>
              </a:rPr>
              <a:t>he LAMBDA_functions sheet</a:t>
            </a: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A browsable catalog — the workbook documents itself.</a:t>
            </a:r>
          </a:p>
        </p:txBody>
      </p:sp>
      <p:sp>
        <p:nvSpPr>
          <p:cNvPr id="4" name="Rounded Rectangle 3"/>
          <p:cNvSpPr/>
          <p:nvPr/>
        </p:nvSpPr>
        <p:spPr>
          <a:xfrm>
            <a:off x="566928" y="2011680"/>
            <a:ext cx="5029200" cy="3700000"/>
          </a:xfrm>
          <a:prstGeom prst="roundRect">
            <a:avLst>
              <a:gd name="adj" fmla="val 6000"/>
            </a:avLst>
          </a:prstGeom>
          <a:solidFill>
            <a:srgbClr val="39473F"/>
          </a:solidFill>
          <a:ln w="1270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95528" y="2103120"/>
            <a:ext cx="4572000" cy="1732462"/>
          </a:xfrm>
          <a:prstGeom prst="rect">
            <a:avLst/>
          </a:prstGeom>
          <a:noFill/>
        </p:spPr>
        <p:txBody>
          <a:bodyPr wrap="square" lIns="0" tIns="0" rIns="0" bIns="0" anchor="t">
            <a:spAutoFit/>
          </a:bodyPr>
          <a:lstStyle/>
          <a:p>
            <a:pPr algn="l">
              <a:lnSpc>
                <a:spcPct val="115000"/>
              </a:lnSpc>
            </a:pPr>
            <a:r>
              <a:rPr sz="1600" b="1" i="0" dirty="0">
                <a:solidFill>
                  <a:srgbClr val="5FD4C6"/>
                </a:solidFill>
                <a:latin typeface="Arial"/>
              </a:rPr>
              <a:t>Each row is one function</a:t>
            </a:r>
          </a:p>
          <a:p>
            <a:pPr algn="l">
              <a:lnSpc>
                <a:spcPct val="115000"/>
              </a:lnSpc>
            </a:pPr>
            <a:endParaRPr dirty="0"/>
          </a:p>
          <a:p>
            <a:pPr algn="l">
              <a:lnSpc>
                <a:spcPct val="115000"/>
              </a:lnSpc>
            </a:pPr>
            <a:r>
              <a:rPr sz="1300" b="1" i="0" dirty="0">
                <a:solidFill>
                  <a:srgbClr val="FFFFFF"/>
                </a:solidFill>
                <a:latin typeface="Arial"/>
              </a:rPr>
              <a:t>Name</a:t>
            </a:r>
            <a:r>
              <a:rPr sz="1300" b="0" i="0" dirty="0">
                <a:solidFill>
                  <a:srgbClr val="DCDCDC"/>
                </a:solidFill>
                <a:latin typeface="Arial"/>
              </a:rPr>
              <a:t>  —  the callable function name</a:t>
            </a:r>
          </a:p>
          <a:p>
            <a:pPr algn="l">
              <a:lnSpc>
                <a:spcPct val="115000"/>
              </a:lnSpc>
            </a:pPr>
            <a:r>
              <a:rPr sz="1300" b="1" i="0" dirty="0">
                <a:solidFill>
                  <a:srgbClr val="FFFFFF"/>
                </a:solidFill>
                <a:latin typeface="Arial"/>
              </a:rPr>
              <a:t>Arguments</a:t>
            </a:r>
            <a:r>
              <a:rPr sz="1300" b="0" i="0" dirty="0">
                <a:solidFill>
                  <a:srgbClr val="DCDCDC"/>
                </a:solidFill>
                <a:latin typeface="Arial"/>
              </a:rPr>
              <a:t>  —  parameters, [optional] in brackets</a:t>
            </a:r>
          </a:p>
          <a:p>
            <a:pPr algn="l">
              <a:lnSpc>
                <a:spcPct val="115000"/>
              </a:lnSpc>
            </a:pPr>
            <a:r>
              <a:rPr sz="1300" b="1" i="0" dirty="0">
                <a:solidFill>
                  <a:srgbClr val="FFFFFF"/>
                </a:solidFill>
                <a:latin typeface="Arial"/>
              </a:rPr>
              <a:t>Yields</a:t>
            </a:r>
            <a:r>
              <a:rPr sz="1300" b="0" i="0" dirty="0">
                <a:solidFill>
                  <a:srgbClr val="DCDCDC"/>
                </a:solidFill>
                <a:latin typeface="Arial"/>
              </a:rPr>
              <a:t>  —  scalar / vector / array</a:t>
            </a:r>
          </a:p>
          <a:p>
            <a:pPr algn="l">
              <a:lnSpc>
                <a:spcPct val="115000"/>
              </a:lnSpc>
            </a:pPr>
            <a:r>
              <a:rPr sz="1300" b="1" i="0" dirty="0">
                <a:solidFill>
                  <a:srgbClr val="FFFFFF"/>
                </a:solidFill>
                <a:latin typeface="Arial"/>
              </a:rPr>
              <a:t>Formula</a:t>
            </a:r>
            <a:r>
              <a:rPr sz="1300" b="0" i="0" dirty="0">
                <a:solidFill>
                  <a:srgbClr val="DCDCDC"/>
                </a:solidFill>
                <a:latin typeface="Arial"/>
              </a:rPr>
              <a:t>  —  human-readable formula body</a:t>
            </a:r>
          </a:p>
          <a:p>
            <a:pPr>
              <a:lnSpc>
                <a:spcPct val="115000"/>
              </a:lnSpc>
            </a:pPr>
            <a:r>
              <a:rPr lang="en-US" sz="1300" b="1" dirty="0">
                <a:solidFill>
                  <a:srgbClr val="DCDCDC"/>
                </a:solidFill>
                <a:latin typeface="Arial"/>
              </a:rPr>
              <a:t>Plain Language Summary</a:t>
            </a:r>
            <a:r>
              <a:rPr sz="1300" b="0" i="0" dirty="0">
                <a:solidFill>
                  <a:srgbClr val="DCDCDC"/>
                </a:solidFill>
                <a:latin typeface="Arial"/>
              </a:rPr>
              <a:t>  —  plain-English explanation</a:t>
            </a:r>
            <a:endParaRPr lang="en-US" sz="1300" b="0" i="0" dirty="0">
              <a:solidFill>
                <a:srgbClr val="DCDCDC"/>
              </a:solidFill>
              <a:latin typeface="Arial"/>
            </a:endParaRPr>
          </a:p>
        </p:txBody>
      </p:sp>
      <p:sp>
        <p:nvSpPr>
          <p:cNvPr id="6" name="Rounded Rectangle 5"/>
          <p:cNvSpPr/>
          <p:nvPr/>
        </p:nvSpPr>
        <p:spPr>
          <a:xfrm>
            <a:off x="5824728" y="2011680"/>
            <a:ext cx="5797296" cy="3700000"/>
          </a:xfrm>
          <a:prstGeom prst="roundRect">
            <a:avLst>
              <a:gd name="adj" fmla="val 6000"/>
            </a:avLst>
          </a:prstGeom>
          <a:solidFill>
            <a:srgbClr val="4A4038"/>
          </a:solidFill>
          <a:ln w="1270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053328" y="2103120"/>
            <a:ext cx="5303520" cy="2599622"/>
          </a:xfrm>
          <a:prstGeom prst="rect">
            <a:avLst/>
          </a:prstGeom>
          <a:noFill/>
        </p:spPr>
        <p:txBody>
          <a:bodyPr wrap="square" lIns="0" tIns="0" rIns="0" bIns="0" anchor="t">
            <a:spAutoFit/>
          </a:bodyPr>
          <a:lstStyle/>
          <a:p>
            <a:pPr algn="l">
              <a:lnSpc>
                <a:spcPct val="115000"/>
              </a:lnSpc>
            </a:pPr>
            <a:r>
              <a:rPr sz="1600" b="1" i="0" dirty="0">
                <a:solidFill>
                  <a:srgbClr val="E3B23C"/>
                </a:solidFill>
                <a:latin typeface="Arial"/>
              </a:rPr>
              <a:t>The catalog is the spec</a:t>
            </a:r>
          </a:p>
          <a:p>
            <a:pPr algn="l">
              <a:lnSpc>
                <a:spcPct val="115000"/>
              </a:lnSpc>
            </a:pPr>
            <a:endParaRPr dirty="0"/>
          </a:p>
          <a:p>
            <a:pPr algn="l">
              <a:lnSpc>
                <a:spcPct val="115000"/>
              </a:lnSpc>
            </a:pPr>
            <a:r>
              <a:rPr sz="1300" b="0" i="0" dirty="0">
                <a:solidFill>
                  <a:srgbClr val="DCDCDC"/>
                </a:solidFill>
                <a:latin typeface="Arial"/>
              </a:rPr>
              <a:t>The formula in the sheet is the formula in the Name Manager — no separate documentation to go stale.</a:t>
            </a:r>
          </a:p>
          <a:p>
            <a:pPr algn="l">
              <a:lnSpc>
                <a:spcPct val="115000"/>
              </a:lnSpc>
            </a:pPr>
            <a:endParaRPr dirty="0"/>
          </a:p>
          <a:p>
            <a:pPr algn="l">
              <a:lnSpc>
                <a:spcPct val="115000"/>
              </a:lnSpc>
            </a:pPr>
            <a:r>
              <a:rPr sz="1300" b="0" i="0" dirty="0">
                <a:solidFill>
                  <a:srgbClr val="DCDCDC"/>
                </a:solidFill>
                <a:latin typeface="Arial"/>
              </a:rPr>
              <a:t>Open Name Manager and you see the same 1</a:t>
            </a:r>
            <a:r>
              <a:rPr lang="en-US" sz="1300" b="0" i="0" dirty="0">
                <a:solidFill>
                  <a:srgbClr val="DCDCDC"/>
                </a:solidFill>
                <a:latin typeface="Arial"/>
              </a:rPr>
              <a:t>26</a:t>
            </a:r>
            <a:r>
              <a:rPr sz="1300" b="0" i="0" dirty="0">
                <a:solidFill>
                  <a:srgbClr val="DCDCDC"/>
                </a:solidFill>
                <a:latin typeface="Arial"/>
              </a:rPr>
              <a:t> entries — functions, arguments, descriptions — matching the catalog exactly.</a:t>
            </a:r>
          </a:p>
          <a:p>
            <a:pPr algn="l">
              <a:lnSpc>
                <a:spcPct val="115000"/>
              </a:lnSpc>
            </a:pPr>
            <a:endParaRPr lang="en-US" dirty="0"/>
          </a:p>
          <a:p>
            <a:pPr algn="l">
              <a:lnSpc>
                <a:spcPct val="115000"/>
              </a:lnSpc>
            </a:pPr>
            <a:r>
              <a:rPr lang="en-US" sz="1300" b="0" i="1" dirty="0">
                <a:solidFill>
                  <a:srgbClr val="C9CDD2"/>
                </a:solidFill>
                <a:latin typeface="Arial"/>
              </a:rPr>
              <a:t>Adding a function: edit the JSON source and rebuild. The catalog and the workbook update together, or neither does.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Equation/Template V</a:t>
            </a:r>
            <a:r>
              <a:rPr sz="2900" dirty="0">
                <a:solidFill>
                  <a:srgbClr val="FFFFFF"/>
                </a:solidFill>
              </a:rPr>
              <a:t>alidation methodology</a:t>
            </a:r>
          </a:p>
        </p:txBody>
      </p:sp>
      <p:sp>
        <p:nvSpPr>
          <p:cNvPr id="3" name="Rounded Rectangle 2"/>
          <p:cNvSpPr/>
          <p:nvPr/>
        </p:nvSpPr>
        <p:spPr>
          <a:xfrm>
            <a:off x="566928" y="1389445"/>
            <a:ext cx="3474720" cy="1143000"/>
          </a:xfrm>
          <a:prstGeom prst="roundRect">
            <a:avLst>
              <a:gd name="adj" fmla="val 6000"/>
            </a:avLst>
          </a:prstGeom>
          <a:solidFill>
            <a:srgbClr val="39473F"/>
          </a:solidFill>
          <a:ln w="1524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95528" y="1526605"/>
            <a:ext cx="3108960" cy="457200"/>
          </a:xfrm>
          <a:prstGeom prst="rect">
            <a:avLst/>
          </a:prstGeom>
          <a:noFill/>
        </p:spPr>
        <p:txBody>
          <a:bodyPr wrap="square" lIns="0" tIns="0" rIns="0" bIns="0" anchor="t">
            <a:spAutoFit/>
          </a:bodyPr>
          <a:lstStyle/>
          <a:p>
            <a:pPr algn="l">
              <a:lnSpc>
                <a:spcPct val="100000"/>
              </a:lnSpc>
            </a:pPr>
            <a:r>
              <a:rPr sz="1600" b="1" i="0">
                <a:solidFill>
                  <a:srgbClr val="5FD4C6"/>
                </a:solidFill>
                <a:latin typeface="Arial"/>
              </a:rPr>
              <a:t>This library</a:t>
            </a:r>
          </a:p>
        </p:txBody>
      </p:sp>
      <p:sp>
        <p:nvSpPr>
          <p:cNvPr id="5" name="TextBox 4"/>
          <p:cNvSpPr txBox="1"/>
          <p:nvPr/>
        </p:nvSpPr>
        <p:spPr>
          <a:xfrm>
            <a:off x="795528" y="1983805"/>
            <a:ext cx="3108960" cy="457200"/>
          </a:xfrm>
          <a:prstGeom prst="rect">
            <a:avLst/>
          </a:prstGeom>
          <a:noFill/>
        </p:spPr>
        <p:txBody>
          <a:bodyPr wrap="square" lIns="0" tIns="0" rIns="0" bIns="0" anchor="t">
            <a:spAutoFit/>
          </a:bodyPr>
          <a:lstStyle/>
          <a:p>
            <a:pPr algn="l">
              <a:lnSpc>
                <a:spcPct val="100000"/>
              </a:lnSpc>
            </a:pPr>
            <a:r>
              <a:rPr sz="1250" b="0" i="0">
                <a:solidFill>
                  <a:srgbClr val="C9CDD2"/>
                </a:solidFill>
                <a:latin typeface="Arial"/>
              </a:rPr>
              <a:t>native Excel LAMBDAs</a:t>
            </a:r>
          </a:p>
        </p:txBody>
      </p:sp>
      <p:sp>
        <p:nvSpPr>
          <p:cNvPr id="6" name="TextBox 5"/>
          <p:cNvSpPr txBox="1"/>
          <p:nvPr/>
        </p:nvSpPr>
        <p:spPr>
          <a:xfrm>
            <a:off x="4023359" y="1389445"/>
            <a:ext cx="411480" cy="1143000"/>
          </a:xfrm>
          <a:prstGeom prst="rect">
            <a:avLst/>
          </a:prstGeom>
          <a:noFill/>
        </p:spPr>
        <p:txBody>
          <a:bodyPr wrap="square" lIns="0" tIns="0" rIns="0" bIns="0" anchor="ctr">
            <a:spAutoFit/>
          </a:bodyPr>
          <a:lstStyle/>
          <a:p>
            <a:pPr algn="ctr">
              <a:lnSpc>
                <a:spcPct val="100000"/>
              </a:lnSpc>
            </a:pPr>
            <a:r>
              <a:rPr sz="2600" b="1" i="0">
                <a:solidFill>
                  <a:srgbClr val="9A9A9A"/>
                </a:solidFill>
                <a:latin typeface="Arial"/>
              </a:rPr>
              <a:t>=</a:t>
            </a:r>
          </a:p>
        </p:txBody>
      </p:sp>
      <p:sp>
        <p:nvSpPr>
          <p:cNvPr id="7" name="Rounded Rectangle 6"/>
          <p:cNvSpPr/>
          <p:nvPr/>
        </p:nvSpPr>
        <p:spPr>
          <a:xfrm>
            <a:off x="4334256" y="1389445"/>
            <a:ext cx="3474720" cy="1143000"/>
          </a:xfrm>
          <a:prstGeom prst="roundRect">
            <a:avLst>
              <a:gd name="adj" fmla="val 6000"/>
            </a:avLst>
          </a:prstGeom>
          <a:solidFill>
            <a:srgbClr val="454545"/>
          </a:solidFill>
          <a:ln w="15240">
            <a:solidFill>
              <a:schemeClr val="tx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62856" y="1526605"/>
            <a:ext cx="3108960" cy="246221"/>
          </a:xfrm>
          <a:prstGeom prst="rect">
            <a:avLst/>
          </a:prstGeom>
          <a:noFill/>
        </p:spPr>
        <p:txBody>
          <a:bodyPr wrap="square" lIns="0" tIns="0" rIns="0" bIns="0" anchor="t">
            <a:spAutoFit/>
          </a:bodyPr>
          <a:lstStyle/>
          <a:p>
            <a:pPr algn="l">
              <a:lnSpc>
                <a:spcPct val="100000"/>
              </a:lnSpc>
            </a:pPr>
            <a:r>
              <a:rPr sz="1600" b="1" i="0" dirty="0">
                <a:solidFill>
                  <a:schemeClr val="accent2">
                    <a:lumMod val="40000"/>
                    <a:lumOff val="60000"/>
                  </a:schemeClr>
                </a:solidFill>
                <a:latin typeface="Arial"/>
              </a:rPr>
              <a:t>Analysis </a:t>
            </a:r>
            <a:r>
              <a:rPr sz="1600" b="1" i="0" dirty="0" err="1">
                <a:solidFill>
                  <a:schemeClr val="accent2">
                    <a:lumMod val="40000"/>
                    <a:lumOff val="60000"/>
                  </a:schemeClr>
                </a:solidFill>
                <a:latin typeface="Arial"/>
              </a:rPr>
              <a:t>ToolPak</a:t>
            </a:r>
            <a:endParaRPr sz="1600" b="1" i="0" dirty="0">
              <a:solidFill>
                <a:schemeClr val="accent2">
                  <a:lumMod val="40000"/>
                  <a:lumOff val="60000"/>
                </a:schemeClr>
              </a:solidFill>
              <a:latin typeface="Arial"/>
            </a:endParaRPr>
          </a:p>
        </p:txBody>
      </p:sp>
      <p:sp>
        <p:nvSpPr>
          <p:cNvPr id="9" name="TextBox 8"/>
          <p:cNvSpPr txBox="1"/>
          <p:nvPr/>
        </p:nvSpPr>
        <p:spPr>
          <a:xfrm>
            <a:off x="4562856" y="1983805"/>
            <a:ext cx="3108960" cy="457200"/>
          </a:xfrm>
          <a:prstGeom prst="rect">
            <a:avLst/>
          </a:prstGeom>
          <a:noFill/>
        </p:spPr>
        <p:txBody>
          <a:bodyPr wrap="square" lIns="0" tIns="0" rIns="0" bIns="0" anchor="t">
            <a:spAutoFit/>
          </a:bodyPr>
          <a:lstStyle/>
          <a:p>
            <a:pPr algn="l">
              <a:lnSpc>
                <a:spcPct val="100000"/>
              </a:lnSpc>
            </a:pPr>
            <a:r>
              <a:rPr sz="1250" b="0" i="0">
                <a:solidFill>
                  <a:srgbClr val="C9CDD2"/>
                </a:solidFill>
                <a:latin typeface="Arial"/>
              </a:rPr>
              <a:t>Excel's built-in regression</a:t>
            </a:r>
          </a:p>
        </p:txBody>
      </p:sp>
      <p:sp>
        <p:nvSpPr>
          <p:cNvPr id="10" name="TextBox 9"/>
          <p:cNvSpPr txBox="1"/>
          <p:nvPr/>
        </p:nvSpPr>
        <p:spPr>
          <a:xfrm>
            <a:off x="7790688" y="1389445"/>
            <a:ext cx="411480" cy="1143000"/>
          </a:xfrm>
          <a:prstGeom prst="rect">
            <a:avLst/>
          </a:prstGeom>
          <a:noFill/>
        </p:spPr>
        <p:txBody>
          <a:bodyPr wrap="square" lIns="0" tIns="0" rIns="0" bIns="0" anchor="ctr">
            <a:spAutoFit/>
          </a:bodyPr>
          <a:lstStyle/>
          <a:p>
            <a:pPr algn="ctr">
              <a:lnSpc>
                <a:spcPct val="100000"/>
              </a:lnSpc>
            </a:pPr>
            <a:r>
              <a:rPr sz="2600" b="1" i="0">
                <a:solidFill>
                  <a:srgbClr val="9A9A9A"/>
                </a:solidFill>
                <a:latin typeface="Arial"/>
              </a:rPr>
              <a:t>=</a:t>
            </a:r>
          </a:p>
        </p:txBody>
      </p:sp>
      <p:sp>
        <p:nvSpPr>
          <p:cNvPr id="11" name="Rounded Rectangle 10"/>
          <p:cNvSpPr/>
          <p:nvPr/>
        </p:nvSpPr>
        <p:spPr>
          <a:xfrm>
            <a:off x="8101583" y="1389445"/>
            <a:ext cx="3474720" cy="1143000"/>
          </a:xfrm>
          <a:prstGeom prst="roundRect">
            <a:avLst>
              <a:gd name="adj" fmla="val 6000"/>
            </a:avLst>
          </a:prstGeom>
          <a:solidFill>
            <a:srgbClr val="4A4038"/>
          </a:solidFill>
          <a:ln w="1524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330183" y="1526605"/>
            <a:ext cx="3108960" cy="457200"/>
          </a:xfrm>
          <a:prstGeom prst="rect">
            <a:avLst/>
          </a:prstGeom>
          <a:noFill/>
        </p:spPr>
        <p:txBody>
          <a:bodyPr wrap="square" lIns="0" tIns="0" rIns="0" bIns="0" anchor="t">
            <a:spAutoFit/>
          </a:bodyPr>
          <a:lstStyle/>
          <a:p>
            <a:pPr algn="l">
              <a:lnSpc>
                <a:spcPct val="100000"/>
              </a:lnSpc>
            </a:pPr>
            <a:r>
              <a:rPr sz="1600" b="1" i="0">
                <a:solidFill>
                  <a:srgbClr val="E3B23C"/>
                </a:solidFill>
                <a:latin typeface="Arial"/>
              </a:rPr>
              <a:t>statsmodels</a:t>
            </a:r>
          </a:p>
        </p:txBody>
      </p:sp>
      <p:sp>
        <p:nvSpPr>
          <p:cNvPr id="13" name="TextBox 12"/>
          <p:cNvSpPr txBox="1"/>
          <p:nvPr/>
        </p:nvSpPr>
        <p:spPr>
          <a:xfrm>
            <a:off x="8330183" y="1983805"/>
            <a:ext cx="3108960" cy="457200"/>
          </a:xfrm>
          <a:prstGeom prst="rect">
            <a:avLst/>
          </a:prstGeom>
          <a:noFill/>
        </p:spPr>
        <p:txBody>
          <a:bodyPr wrap="square" lIns="0" tIns="0" rIns="0" bIns="0" anchor="t">
            <a:spAutoFit/>
          </a:bodyPr>
          <a:lstStyle/>
          <a:p>
            <a:pPr algn="l">
              <a:lnSpc>
                <a:spcPct val="100000"/>
              </a:lnSpc>
            </a:pPr>
            <a:r>
              <a:rPr sz="1250" b="0" i="0">
                <a:solidFill>
                  <a:srgbClr val="C9CDD2"/>
                </a:solidFill>
                <a:latin typeface="Arial"/>
              </a:rPr>
              <a:t>Python reference</a:t>
            </a:r>
          </a:p>
        </p:txBody>
      </p:sp>
      <p:sp>
        <p:nvSpPr>
          <p:cNvPr id="14" name="Rounded Rectangle 13"/>
          <p:cNvSpPr/>
          <p:nvPr/>
        </p:nvSpPr>
        <p:spPr>
          <a:xfrm>
            <a:off x="566928" y="2636286"/>
            <a:ext cx="11055096" cy="3396524"/>
          </a:xfrm>
          <a:prstGeom prst="roundRect">
            <a:avLst>
              <a:gd name="adj" fmla="val 6000"/>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numCol="2" rtlCol="0" anchor="ctr"/>
          <a:lstStyle/>
          <a:p>
            <a:pPr>
              <a:lnSpc>
                <a:spcPct val="105000"/>
              </a:lnSpc>
            </a:pPr>
            <a:r>
              <a:rPr lang="en-US" sz="1600" b="1" dirty="0">
                <a:solidFill>
                  <a:srgbClr val="FFFFFF"/>
                </a:solidFill>
                <a:latin typeface="Arial"/>
              </a:rPr>
              <a:t>Analysis </a:t>
            </a:r>
            <a:r>
              <a:rPr lang="en-US" sz="1600" b="1" dirty="0" err="1">
                <a:solidFill>
                  <a:srgbClr val="FFFFFF"/>
                </a:solidFill>
                <a:latin typeface="Arial"/>
              </a:rPr>
              <a:t>Toolpak</a:t>
            </a:r>
            <a:r>
              <a:rPr lang="en-US" sz="1600" b="1" dirty="0">
                <a:solidFill>
                  <a:srgbClr val="FFFFFF"/>
                </a:solidFill>
                <a:latin typeface="Arial"/>
              </a:rPr>
              <a:t> capabilities:</a:t>
            </a:r>
          </a:p>
          <a:p>
            <a:pPr marL="285750" indent="-285750">
              <a:lnSpc>
                <a:spcPct val="105000"/>
              </a:lnSpc>
              <a:buFont typeface="Arial" panose="020B0604020202020204" pitchFamily="34" charset="0"/>
              <a:buChar char="•"/>
            </a:pPr>
            <a:r>
              <a:rPr lang="en-US" sz="1600" b="1" dirty="0">
                <a:solidFill>
                  <a:srgbClr val="FFFFFF"/>
                </a:solidFill>
                <a:latin typeface="Arial"/>
              </a:rPr>
              <a:t>Regression Statistics</a:t>
            </a:r>
          </a:p>
          <a:p>
            <a:pPr marL="285750" indent="-285750">
              <a:lnSpc>
                <a:spcPct val="105000"/>
              </a:lnSpc>
              <a:buFont typeface="Arial" panose="020B0604020202020204" pitchFamily="34" charset="0"/>
              <a:buChar char="•"/>
            </a:pPr>
            <a:r>
              <a:rPr lang="en-US" sz="1600" b="1" dirty="0">
                <a:solidFill>
                  <a:srgbClr val="FFFFFF"/>
                </a:solidFill>
                <a:latin typeface="Arial"/>
              </a:rPr>
              <a:t>ANOVA</a:t>
            </a:r>
          </a:p>
          <a:p>
            <a:pPr marL="285750" indent="-285750">
              <a:lnSpc>
                <a:spcPct val="105000"/>
              </a:lnSpc>
              <a:buFont typeface="Arial" panose="020B0604020202020204" pitchFamily="34" charset="0"/>
              <a:buChar char="•"/>
            </a:pPr>
            <a:r>
              <a:rPr lang="en-US" sz="1600" b="1" dirty="0">
                <a:solidFill>
                  <a:srgbClr val="FFFFFF"/>
                </a:solidFill>
                <a:latin typeface="Arial"/>
              </a:rPr>
              <a:t>Coefficients</a:t>
            </a:r>
          </a:p>
          <a:p>
            <a:pPr marL="285750" indent="-285750">
              <a:lnSpc>
                <a:spcPct val="105000"/>
              </a:lnSpc>
              <a:buFont typeface="Arial" panose="020B0604020202020204" pitchFamily="34" charset="0"/>
              <a:buChar char="•"/>
            </a:pPr>
            <a:r>
              <a:rPr lang="en-US" sz="1600" b="1" dirty="0">
                <a:solidFill>
                  <a:srgbClr val="FFFFFF"/>
                </a:solidFill>
                <a:latin typeface="Arial"/>
              </a:rPr>
              <a:t>95% CI</a:t>
            </a:r>
          </a:p>
          <a:p>
            <a:pPr marL="285750" indent="-285750">
              <a:lnSpc>
                <a:spcPct val="105000"/>
              </a:lnSpc>
              <a:buFont typeface="Arial" panose="020B0604020202020204" pitchFamily="34" charset="0"/>
              <a:buChar char="•"/>
            </a:pPr>
            <a:r>
              <a:rPr lang="en-US" sz="1600" b="1" dirty="0">
                <a:solidFill>
                  <a:srgbClr val="FFFFFF"/>
                </a:solidFill>
                <a:latin typeface="Arial"/>
              </a:rPr>
              <a:t>Predicted Values</a:t>
            </a:r>
          </a:p>
          <a:p>
            <a:pPr marL="285750" indent="-285750">
              <a:lnSpc>
                <a:spcPct val="105000"/>
              </a:lnSpc>
              <a:buFont typeface="Arial" panose="020B0604020202020204" pitchFamily="34" charset="0"/>
              <a:buChar char="•"/>
            </a:pPr>
            <a:r>
              <a:rPr lang="en-US" sz="1600" b="1" dirty="0">
                <a:solidFill>
                  <a:srgbClr val="FFFFFF"/>
                </a:solidFill>
                <a:latin typeface="Arial"/>
              </a:rPr>
              <a:t>Residuals</a:t>
            </a:r>
          </a:p>
          <a:p>
            <a:pPr marL="285750" indent="-285750">
              <a:lnSpc>
                <a:spcPct val="105000"/>
              </a:lnSpc>
              <a:buFont typeface="Arial" panose="020B0604020202020204" pitchFamily="34" charset="0"/>
              <a:buChar char="•"/>
            </a:pPr>
            <a:r>
              <a:rPr lang="en-US" sz="1600" b="1" dirty="0">
                <a:solidFill>
                  <a:srgbClr val="FFFFFF"/>
                </a:solidFill>
                <a:latin typeface="Arial"/>
              </a:rPr>
              <a:t>Standard Residuals*</a:t>
            </a:r>
          </a:p>
          <a:p>
            <a:pPr marL="285750" indent="-285750">
              <a:lnSpc>
                <a:spcPct val="105000"/>
              </a:lnSpc>
              <a:buFont typeface="Arial" panose="020B0604020202020204" pitchFamily="34" charset="0"/>
              <a:buChar char="•"/>
            </a:pPr>
            <a:r>
              <a:rPr lang="en-US" sz="1600" b="1" dirty="0">
                <a:solidFill>
                  <a:srgbClr val="FFFFFF"/>
                </a:solidFill>
                <a:latin typeface="Arial"/>
              </a:rPr>
              <a:t>Descriptive Statistics</a:t>
            </a:r>
          </a:p>
          <a:p>
            <a:pPr marL="285750" indent="-285750">
              <a:lnSpc>
                <a:spcPct val="105000"/>
              </a:lnSpc>
              <a:buFont typeface="Arial" panose="020B0604020202020204" pitchFamily="34" charset="0"/>
              <a:buChar char="•"/>
            </a:pPr>
            <a:r>
              <a:rPr lang="en-US" sz="1600" b="1" dirty="0">
                <a:solidFill>
                  <a:srgbClr val="FFFFFF"/>
                </a:solidFill>
                <a:latin typeface="Arial"/>
              </a:rPr>
              <a:t>Histogram Binning</a:t>
            </a:r>
          </a:p>
          <a:p>
            <a:pPr marL="285750" indent="-285750">
              <a:lnSpc>
                <a:spcPct val="105000"/>
              </a:lnSpc>
              <a:buFont typeface="Arial" panose="020B0604020202020204" pitchFamily="34" charset="0"/>
              <a:buChar char="•"/>
            </a:pPr>
            <a:r>
              <a:rPr lang="en-US" sz="1600" b="1" dirty="0">
                <a:solidFill>
                  <a:srgbClr val="FFFFFF"/>
                </a:solidFill>
                <a:latin typeface="Arial"/>
              </a:rPr>
              <a:t>Pearson Correlation</a:t>
            </a:r>
          </a:p>
          <a:p>
            <a:pPr>
              <a:lnSpc>
                <a:spcPct val="105000"/>
              </a:lnSpc>
            </a:pPr>
            <a:endParaRPr lang="en-US" sz="1600" b="1" dirty="0">
              <a:solidFill>
                <a:srgbClr val="FFFFFF"/>
              </a:solidFill>
              <a:latin typeface="Arial"/>
            </a:endParaRPr>
          </a:p>
          <a:p>
            <a:pPr>
              <a:lnSpc>
                <a:spcPct val="105000"/>
              </a:lnSpc>
            </a:pPr>
            <a:endParaRPr lang="en-US" sz="1600" b="1" dirty="0">
              <a:solidFill>
                <a:srgbClr val="FFFFFF"/>
              </a:solidFill>
              <a:latin typeface="Arial"/>
            </a:endParaRPr>
          </a:p>
          <a:p>
            <a:pPr>
              <a:lnSpc>
                <a:spcPct val="105000"/>
              </a:lnSpc>
            </a:pPr>
            <a:r>
              <a:rPr lang="en-US" sz="1600" b="1" dirty="0">
                <a:solidFill>
                  <a:srgbClr val="FFFFFF"/>
                </a:solidFill>
                <a:latin typeface="Arial"/>
              </a:rPr>
              <a:t>Additional features: tested against </a:t>
            </a:r>
            <a:r>
              <a:rPr lang="en-US" sz="1600" b="1" dirty="0" err="1">
                <a:solidFill>
                  <a:srgbClr val="FFFFFF"/>
                </a:solidFill>
                <a:latin typeface="Arial"/>
              </a:rPr>
              <a:t>statsmodels</a:t>
            </a:r>
            <a:r>
              <a:rPr lang="en-US" sz="1600" b="1" dirty="0">
                <a:solidFill>
                  <a:srgbClr val="FFFFFF"/>
                </a:solidFill>
                <a:latin typeface="Arial"/>
              </a:rPr>
              <a:t> only: </a:t>
            </a:r>
          </a:p>
          <a:p>
            <a:pPr marL="285750" indent="-285750">
              <a:lnSpc>
                <a:spcPct val="105000"/>
              </a:lnSpc>
              <a:buFont typeface="Arial" panose="020B0604020202020204" pitchFamily="34" charset="0"/>
              <a:buChar char="•"/>
            </a:pPr>
            <a:r>
              <a:rPr lang="en-US" sz="1600" b="1" dirty="0">
                <a:solidFill>
                  <a:srgbClr val="FFFFFF"/>
                </a:solidFill>
                <a:latin typeface="Arial"/>
              </a:rPr>
              <a:t>Predictor attributes (Pearson &amp; Spearman R with y, Kurtosis, Skew)</a:t>
            </a:r>
          </a:p>
          <a:p>
            <a:pPr marL="285750" indent="-285750">
              <a:lnSpc>
                <a:spcPct val="105000"/>
              </a:lnSpc>
              <a:buFont typeface="Arial" panose="020B0604020202020204" pitchFamily="34" charset="0"/>
              <a:buChar char="•"/>
            </a:pPr>
            <a:r>
              <a:rPr lang="en-US" sz="1600" b="1" dirty="0">
                <a:solidFill>
                  <a:srgbClr val="FFFFFF"/>
                </a:solidFill>
                <a:latin typeface="Arial"/>
              </a:rPr>
              <a:t>GVIF</a:t>
            </a:r>
          </a:p>
          <a:p>
            <a:pPr marL="285750" indent="-285750">
              <a:lnSpc>
                <a:spcPct val="105000"/>
              </a:lnSpc>
              <a:buFont typeface="Arial" panose="020B0604020202020204" pitchFamily="34" charset="0"/>
              <a:buChar char="•"/>
            </a:pPr>
            <a:r>
              <a:rPr lang="en-US" sz="1600" b="1" dirty="0">
                <a:solidFill>
                  <a:srgbClr val="FFFFFF"/>
                </a:solidFill>
                <a:latin typeface="Arial"/>
              </a:rPr>
              <a:t>Tolerance</a:t>
            </a:r>
          </a:p>
          <a:p>
            <a:pPr marL="285750" indent="-285750">
              <a:lnSpc>
                <a:spcPct val="105000"/>
              </a:lnSpc>
              <a:buFont typeface="Arial" panose="020B0604020202020204" pitchFamily="34" charset="0"/>
              <a:buChar char="•"/>
            </a:pPr>
            <a:r>
              <a:rPr lang="en-US" sz="1600" b="1" dirty="0">
                <a:solidFill>
                  <a:srgbClr val="FFFFFF"/>
                </a:solidFill>
                <a:latin typeface="Arial"/>
              </a:rPr>
              <a:t>PRESS/LOOCV/Predicted R2</a:t>
            </a:r>
          </a:p>
          <a:p>
            <a:pPr marL="285750" indent="-285750">
              <a:lnSpc>
                <a:spcPct val="105000"/>
              </a:lnSpc>
              <a:buFont typeface="Arial" panose="020B0604020202020204" pitchFamily="34" charset="0"/>
              <a:buChar char="•"/>
            </a:pPr>
            <a:r>
              <a:rPr lang="en-US" sz="1600" b="1" dirty="0">
                <a:solidFill>
                  <a:srgbClr val="FFFFFF"/>
                </a:solidFill>
                <a:latin typeface="Arial"/>
              </a:rPr>
              <a:t>Studentized Residuals</a:t>
            </a:r>
          </a:p>
          <a:p>
            <a:pPr marL="285750" indent="-285750">
              <a:lnSpc>
                <a:spcPct val="105000"/>
              </a:lnSpc>
              <a:buFont typeface="Arial" panose="020B0604020202020204" pitchFamily="34" charset="0"/>
              <a:buChar char="•"/>
            </a:pPr>
            <a:r>
              <a:rPr lang="en-US" sz="1600" b="1" dirty="0">
                <a:solidFill>
                  <a:srgbClr val="FFFFFF"/>
                </a:solidFill>
                <a:latin typeface="Arial"/>
              </a:rPr>
              <a:t>AIC/</a:t>
            </a:r>
            <a:r>
              <a:rPr lang="en-US" sz="1600" b="1" dirty="0" err="1">
                <a:solidFill>
                  <a:srgbClr val="FFFFFF"/>
                </a:solidFill>
                <a:latin typeface="Arial"/>
              </a:rPr>
              <a:t>AICc</a:t>
            </a:r>
            <a:r>
              <a:rPr lang="en-US" sz="1600" b="1" dirty="0">
                <a:solidFill>
                  <a:srgbClr val="FFFFFF"/>
                </a:solidFill>
                <a:latin typeface="Arial"/>
              </a:rPr>
              <a:t>/BIC</a:t>
            </a:r>
          </a:p>
          <a:p>
            <a:pPr marL="285750" indent="-285750">
              <a:lnSpc>
                <a:spcPct val="105000"/>
              </a:lnSpc>
              <a:buFont typeface="Arial" panose="020B0604020202020204" pitchFamily="34" charset="0"/>
              <a:buChar char="•"/>
            </a:pPr>
            <a:r>
              <a:rPr lang="en-US" sz="1600" b="1" dirty="0">
                <a:solidFill>
                  <a:srgbClr val="FFFFFF"/>
                </a:solidFill>
                <a:latin typeface="Arial"/>
              </a:rPr>
              <a:t>Durbin-Watson (exp-aware)</a:t>
            </a:r>
          </a:p>
          <a:p>
            <a:pPr marL="285750" indent="-285750">
              <a:lnSpc>
                <a:spcPct val="105000"/>
              </a:lnSpc>
              <a:buFont typeface="Arial" panose="020B0604020202020204" pitchFamily="34" charset="0"/>
              <a:buChar char="•"/>
            </a:pPr>
            <a:r>
              <a:rPr lang="en-US" sz="1600" b="1" dirty="0">
                <a:solidFill>
                  <a:srgbClr val="FFFFFF"/>
                </a:solidFill>
                <a:latin typeface="Arial"/>
              </a:rPr>
              <a:t>Spearman &amp; Partial Correlation</a:t>
            </a:r>
          </a:p>
          <a:p>
            <a:pPr marL="285750" indent="-285750">
              <a:lnSpc>
                <a:spcPct val="105000"/>
              </a:lnSpc>
              <a:buFont typeface="Arial" panose="020B0604020202020204" pitchFamily="34" charset="0"/>
              <a:buChar char="•"/>
            </a:pPr>
            <a:r>
              <a:rPr lang="en-US" sz="1600" b="1" dirty="0">
                <a:solidFill>
                  <a:srgbClr val="FFFFFF"/>
                </a:solidFill>
                <a:latin typeface="Arial"/>
              </a:rPr>
              <a:t>Distribution Fitting</a:t>
            </a:r>
          </a:p>
          <a:p>
            <a:pPr marL="285750" indent="-285750">
              <a:lnSpc>
                <a:spcPct val="105000"/>
              </a:lnSpc>
              <a:buFont typeface="Arial" panose="020B0604020202020204" pitchFamily="34" charset="0"/>
              <a:buChar char="•"/>
            </a:pPr>
            <a:r>
              <a:rPr lang="en-US" sz="1600" b="1" dirty="0">
                <a:solidFill>
                  <a:srgbClr val="FFFFFF"/>
                </a:solidFill>
                <a:latin typeface="Arial"/>
              </a:rPr>
              <a:t>Pearson &amp; Spearman R with y, Kurtosis, GVIF, Tolerance</a:t>
            </a:r>
          </a:p>
        </p:txBody>
      </p:sp>
      <p:sp>
        <p:nvSpPr>
          <p:cNvPr id="16" name="TextBox 15"/>
          <p:cNvSpPr txBox="1"/>
          <p:nvPr/>
        </p:nvSpPr>
        <p:spPr>
          <a:xfrm>
            <a:off x="838200" y="4513055"/>
            <a:ext cx="10241280" cy="218137"/>
          </a:xfrm>
          <a:prstGeom prst="rect">
            <a:avLst/>
          </a:prstGeom>
          <a:noFill/>
        </p:spPr>
        <p:txBody>
          <a:bodyPr wrap="square" lIns="0" tIns="0" rIns="0" bIns="0" anchor="t">
            <a:spAutoFit/>
          </a:bodyPr>
          <a:lstStyle/>
          <a:p>
            <a:pPr algn="l">
              <a:lnSpc>
                <a:spcPct val="105000"/>
              </a:lnSpc>
            </a:pPr>
            <a:endParaRPr sz="1450" b="0" i="0" dirty="0">
              <a:solidFill>
                <a:srgbClr val="D8E0EA"/>
              </a:solidFill>
              <a:latin typeface="Arial"/>
            </a:endParaRPr>
          </a:p>
        </p:txBody>
      </p:sp>
      <p:sp>
        <p:nvSpPr>
          <p:cNvPr id="17" name="TextBox 16">
            <a:extLst>
              <a:ext uri="{FF2B5EF4-FFF2-40B4-BE49-F238E27FC236}">
                <a16:creationId xmlns:a16="http://schemas.microsoft.com/office/drawing/2014/main" id="{531D0CB6-9A5B-AF8C-9C9C-4E6D8F059BBD}"/>
              </a:ext>
            </a:extLst>
          </p:cNvPr>
          <p:cNvSpPr txBox="1"/>
          <p:nvPr/>
        </p:nvSpPr>
        <p:spPr>
          <a:xfrm>
            <a:off x="287520" y="6284795"/>
            <a:ext cx="11613911" cy="646331"/>
          </a:xfrm>
          <a:prstGeom prst="rect">
            <a:avLst/>
          </a:prstGeom>
          <a:noFill/>
        </p:spPr>
        <p:txBody>
          <a:bodyPr wrap="square" rtlCol="0">
            <a:spAutoFit/>
          </a:bodyPr>
          <a:lstStyle/>
          <a:p>
            <a:r>
              <a:rPr lang="en-US" dirty="0">
                <a:solidFill>
                  <a:schemeClr val="bg1"/>
                </a:solidFill>
              </a:rPr>
              <a:t>*</a:t>
            </a:r>
            <a:r>
              <a:rPr lang="en-US" dirty="0" err="1">
                <a:solidFill>
                  <a:schemeClr val="bg1"/>
                </a:solidFill>
              </a:rPr>
              <a:t>Toolpak</a:t>
            </a:r>
            <a:r>
              <a:rPr lang="en-US" dirty="0">
                <a:solidFill>
                  <a:schemeClr val="bg1"/>
                </a:solidFill>
              </a:rPr>
              <a:t> uses a different definition of “standard residual” than the internally studentized residual that accounts for residual degrees of freedom and observation leverage.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Current Limitations</a:t>
            </a:r>
            <a:endParaRPr sz="2900" dirty="0">
              <a:solidFill>
                <a:srgbClr val="FFFFFF"/>
              </a:solidFill>
            </a:endParaRP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Real constraints, stated plainly. None of them are dealbreakers for cost work.</a:t>
            </a:r>
          </a:p>
        </p:txBody>
      </p:sp>
      <p:sp>
        <p:nvSpPr>
          <p:cNvPr id="4" name="Rounded Rectangle 3"/>
          <p:cNvSpPr/>
          <p:nvPr/>
        </p:nvSpPr>
        <p:spPr>
          <a:xfrm>
            <a:off x="566928" y="2011680"/>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66928" y="2011680"/>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1247" y="2103120"/>
            <a:ext cx="5029200" cy="223138"/>
          </a:xfrm>
          <a:prstGeom prst="rect">
            <a:avLst/>
          </a:prstGeom>
          <a:noFill/>
        </p:spPr>
        <p:txBody>
          <a:bodyPr wrap="square" lIns="0" tIns="0" rIns="0" bIns="0" anchor="t">
            <a:spAutoFit/>
          </a:bodyPr>
          <a:lstStyle/>
          <a:p>
            <a:pPr algn="l">
              <a:lnSpc>
                <a:spcPct val="100000"/>
              </a:lnSpc>
            </a:pPr>
            <a:r>
              <a:rPr sz="1450" b="1" i="0" dirty="0">
                <a:solidFill>
                  <a:srgbClr val="FFFFFF"/>
                </a:solidFill>
                <a:latin typeface="Arial"/>
              </a:rPr>
              <a:t>Scale</a:t>
            </a:r>
            <a:r>
              <a:rPr lang="en-US" sz="1450" b="1" i="0" dirty="0">
                <a:solidFill>
                  <a:srgbClr val="FFFFFF"/>
                </a:solidFill>
                <a:latin typeface="Arial"/>
              </a:rPr>
              <a:t> – Not for BIG DATA</a:t>
            </a:r>
            <a:endParaRPr sz="1450" b="1" i="0" dirty="0">
              <a:solidFill>
                <a:srgbClr val="FFFFFF"/>
              </a:solidFill>
              <a:latin typeface="Arial"/>
            </a:endParaRPr>
          </a:p>
        </p:txBody>
      </p:sp>
      <p:sp>
        <p:nvSpPr>
          <p:cNvPr id="7" name="TextBox 6"/>
          <p:cNvSpPr txBox="1"/>
          <p:nvPr/>
        </p:nvSpPr>
        <p:spPr>
          <a:xfrm>
            <a:off x="841247" y="2441448"/>
            <a:ext cx="5029200" cy="353943"/>
          </a:xfrm>
          <a:prstGeom prst="rect">
            <a:avLst/>
          </a:prstGeom>
          <a:noFill/>
        </p:spPr>
        <p:txBody>
          <a:bodyPr wrap="square" lIns="0" tIns="0" rIns="0" bIns="0" anchor="t">
            <a:spAutoFit/>
          </a:bodyPr>
          <a:lstStyle/>
          <a:p>
            <a:pPr algn="l">
              <a:lnSpc>
                <a:spcPct val="100000"/>
              </a:lnSpc>
            </a:pPr>
            <a:r>
              <a:rPr sz="1150" b="0" i="0" dirty="0">
                <a:solidFill>
                  <a:srgbClr val="C9CDD2"/>
                </a:solidFill>
                <a:latin typeface="Arial"/>
              </a:rPr>
              <a:t>Comfortable in thousands of rows, not millions. Excel's ceiling is the tool's ceiling</a:t>
            </a:r>
            <a:r>
              <a:rPr lang="en-US" sz="1150" b="0" i="0" dirty="0">
                <a:solidFill>
                  <a:srgbClr val="C9CDD2"/>
                </a:solidFill>
                <a:latin typeface="Arial"/>
              </a:rPr>
              <a:t> ~1.04M records, ~16k predictors</a:t>
            </a:r>
            <a:endParaRPr sz="1150" b="0" i="0" dirty="0">
              <a:solidFill>
                <a:srgbClr val="C9CDD2"/>
              </a:solidFill>
              <a:latin typeface="Arial"/>
            </a:endParaRPr>
          </a:p>
        </p:txBody>
      </p:sp>
      <p:sp>
        <p:nvSpPr>
          <p:cNvPr id="8" name="Rounded Rectangle 7"/>
          <p:cNvSpPr/>
          <p:nvPr/>
        </p:nvSpPr>
        <p:spPr>
          <a:xfrm>
            <a:off x="6172200" y="2011680"/>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172200" y="2011680"/>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46520" y="2103120"/>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Two-way fixed effects</a:t>
            </a:r>
          </a:p>
        </p:txBody>
      </p:sp>
      <p:sp>
        <p:nvSpPr>
          <p:cNvPr id="11" name="TextBox 10"/>
          <p:cNvSpPr txBox="1"/>
          <p:nvPr/>
        </p:nvSpPr>
        <p:spPr>
          <a:xfrm>
            <a:off x="6446520" y="2441448"/>
            <a:ext cx="5029200" cy="457200"/>
          </a:xfrm>
          <a:prstGeom prst="rect">
            <a:avLst/>
          </a:prstGeom>
          <a:noFill/>
        </p:spPr>
        <p:txBody>
          <a:bodyPr wrap="square" lIns="0" tIns="0" rIns="0" bIns="0" anchor="t">
            <a:spAutoFit/>
          </a:bodyPr>
          <a:lstStyle/>
          <a:p>
            <a:pPr algn="l">
              <a:lnSpc>
                <a:spcPct val="100000"/>
              </a:lnSpc>
            </a:pPr>
            <a:r>
              <a:rPr sz="1150" b="0" i="0" dirty="0">
                <a:solidFill>
                  <a:srgbClr val="C9CDD2"/>
                </a:solidFill>
                <a:latin typeface="Arial"/>
              </a:rPr>
              <a:t>One Fixed Effects column absorbs today. Two is a visible status-block error — two-way absorption is on the roadmap.</a:t>
            </a:r>
          </a:p>
        </p:txBody>
      </p:sp>
      <p:sp>
        <p:nvSpPr>
          <p:cNvPr id="12" name="Rounded Rectangle 11"/>
          <p:cNvSpPr/>
          <p:nvPr/>
        </p:nvSpPr>
        <p:spPr>
          <a:xfrm>
            <a:off x="566928" y="3090672"/>
            <a:ext cx="5449824" cy="932688"/>
          </a:xfrm>
          <a:prstGeom prst="roundRect">
            <a:avLst>
              <a:gd name="adj" fmla="val 5000"/>
            </a:avLst>
          </a:prstGeom>
          <a:solidFill>
            <a:srgbClr val="4A4038"/>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566928" y="3090672"/>
            <a:ext cx="109728" cy="932688"/>
          </a:xfrm>
          <a:prstGeom prst="rect">
            <a:avLst/>
          </a:prstGeom>
          <a:solidFill>
            <a:srgbClr val="C5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1247" y="3182112"/>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Conditioning, not collinearity</a:t>
            </a:r>
          </a:p>
        </p:txBody>
      </p:sp>
      <p:sp>
        <p:nvSpPr>
          <p:cNvPr id="15" name="TextBox 14"/>
          <p:cNvSpPr txBox="1"/>
          <p:nvPr/>
        </p:nvSpPr>
        <p:spPr>
          <a:xfrm>
            <a:off x="841247" y="3520439"/>
            <a:ext cx="5029200" cy="353943"/>
          </a:xfrm>
          <a:prstGeom prst="rect">
            <a:avLst/>
          </a:prstGeom>
          <a:noFill/>
        </p:spPr>
        <p:txBody>
          <a:bodyPr wrap="square" lIns="0" tIns="0" rIns="0" bIns="0" anchor="t">
            <a:spAutoFit/>
          </a:bodyPr>
          <a:lstStyle/>
          <a:p>
            <a:pPr algn="l">
              <a:lnSpc>
                <a:spcPct val="100000"/>
              </a:lnSpc>
            </a:pPr>
            <a:r>
              <a:rPr sz="1150" b="0" i="0" dirty="0">
                <a:solidFill>
                  <a:srgbClr val="C9CDD2"/>
                </a:solidFill>
                <a:latin typeface="Arial"/>
              </a:rPr>
              <a:t>Hardened against scale differences; it won't fix true collinearity — the VIF panel supports that judgment, </a:t>
            </a:r>
            <a:r>
              <a:rPr lang="en-US" sz="1150" b="0" i="0" dirty="0">
                <a:solidFill>
                  <a:srgbClr val="C9CDD2"/>
                </a:solidFill>
                <a:latin typeface="Arial"/>
              </a:rPr>
              <a:t>doesn’t make </a:t>
            </a:r>
            <a:r>
              <a:rPr sz="1150" b="0" i="0" dirty="0">
                <a:solidFill>
                  <a:srgbClr val="C9CDD2"/>
                </a:solidFill>
                <a:latin typeface="Arial"/>
              </a:rPr>
              <a:t>it.</a:t>
            </a:r>
          </a:p>
        </p:txBody>
      </p:sp>
      <p:sp>
        <p:nvSpPr>
          <p:cNvPr id="16" name="Rounded Rectangle 15"/>
          <p:cNvSpPr/>
          <p:nvPr/>
        </p:nvSpPr>
        <p:spPr>
          <a:xfrm>
            <a:off x="6172200" y="3090672"/>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172200" y="3090672"/>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46520" y="3182112"/>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Charts</a:t>
            </a:r>
          </a:p>
        </p:txBody>
      </p:sp>
      <p:sp>
        <p:nvSpPr>
          <p:cNvPr id="19" name="TextBox 18"/>
          <p:cNvSpPr txBox="1"/>
          <p:nvPr/>
        </p:nvSpPr>
        <p:spPr>
          <a:xfrm>
            <a:off x="6446520" y="3520439"/>
            <a:ext cx="5029200" cy="353943"/>
          </a:xfrm>
          <a:prstGeom prst="rect">
            <a:avLst/>
          </a:prstGeom>
          <a:noFill/>
        </p:spPr>
        <p:txBody>
          <a:bodyPr wrap="square" lIns="0" tIns="0" rIns="0" bIns="0" anchor="t">
            <a:spAutoFit/>
          </a:bodyPr>
          <a:lstStyle/>
          <a:p>
            <a:pPr algn="l">
              <a:lnSpc>
                <a:spcPct val="100000"/>
              </a:lnSpc>
            </a:pPr>
            <a:r>
              <a:rPr sz="1150" b="0" i="0" dirty="0">
                <a:solidFill>
                  <a:srgbClr val="C9CDD2"/>
                </a:solidFill>
                <a:latin typeface="Arial"/>
              </a:rPr>
              <a:t>Plots can't consume live spilled results directly; they </a:t>
            </a:r>
            <a:r>
              <a:rPr lang="en-US" sz="1150" b="0" i="0" dirty="0">
                <a:solidFill>
                  <a:srgbClr val="C9CDD2"/>
                </a:solidFill>
                <a:latin typeface="Arial"/>
              </a:rPr>
              <a:t>rely on minimally volatile OFFSET functions – can improve performance on a dataset of known size</a:t>
            </a:r>
            <a:endParaRPr sz="1150" b="0" i="0" dirty="0">
              <a:solidFill>
                <a:srgbClr val="C9CDD2"/>
              </a:solidFill>
              <a:latin typeface="Arial"/>
            </a:endParaRPr>
          </a:p>
        </p:txBody>
      </p:sp>
      <p:sp>
        <p:nvSpPr>
          <p:cNvPr id="20" name="Rounded Rectangle 19"/>
          <p:cNvSpPr/>
          <p:nvPr/>
        </p:nvSpPr>
        <p:spPr>
          <a:xfrm>
            <a:off x="566928" y="4169664"/>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566928" y="4169664"/>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41247" y="4261104"/>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Requires current 365</a:t>
            </a:r>
          </a:p>
        </p:txBody>
      </p:sp>
      <p:sp>
        <p:nvSpPr>
          <p:cNvPr id="23" name="TextBox 22"/>
          <p:cNvSpPr txBox="1"/>
          <p:nvPr/>
        </p:nvSpPr>
        <p:spPr>
          <a:xfrm>
            <a:off x="841247" y="4599432"/>
            <a:ext cx="5029200" cy="176972"/>
          </a:xfrm>
          <a:prstGeom prst="rect">
            <a:avLst/>
          </a:prstGeom>
          <a:noFill/>
        </p:spPr>
        <p:txBody>
          <a:bodyPr wrap="square" lIns="0" tIns="0" rIns="0" bIns="0" anchor="t">
            <a:spAutoFit/>
          </a:bodyPr>
          <a:lstStyle/>
          <a:p>
            <a:pPr algn="l">
              <a:lnSpc>
                <a:spcPct val="100000"/>
              </a:lnSpc>
            </a:pPr>
            <a:r>
              <a:rPr sz="1150" b="0" i="0" dirty="0">
                <a:solidFill>
                  <a:srgbClr val="C9CDD2"/>
                </a:solidFill>
                <a:latin typeface="Arial"/>
              </a:rPr>
              <a:t>LAMBDA plus dynamic arrays — the</a:t>
            </a:r>
            <a:r>
              <a:rPr lang="en-US" sz="1150" b="0" i="0" dirty="0">
                <a:solidFill>
                  <a:srgbClr val="C9CDD2"/>
                </a:solidFill>
                <a:latin typeface="Arial"/>
              </a:rPr>
              <a:t> key features that make it possible</a:t>
            </a:r>
            <a:endParaRPr sz="1150" b="0" i="0" dirty="0">
              <a:solidFill>
                <a:srgbClr val="C9CDD2"/>
              </a:solidFill>
              <a:latin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00" b="1" dirty="0">
                <a:solidFill>
                  <a:srgbClr val="FFFFFF"/>
                </a:solidFill>
              </a:rPr>
              <a:t>Fixed effects: absorb the group</a:t>
            </a:r>
            <a:endParaRPr sz="2900" b="1" dirty="0">
              <a:solidFill>
                <a:srgbClr val="FFFFFF"/>
              </a:solidFill>
            </a:endParaRP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Role = Fixed Effects. The column produces no coefficient — it removes the level differences you were never trying to estimate.</a:t>
            </a:r>
          </a:p>
        </p:txBody>
      </p:sp>
      <p:sp>
        <p:nvSpPr>
          <p:cNvPr id="4" name="Rounded Rectangle 3"/>
          <p:cNvSpPr/>
          <p:nvPr/>
        </p:nvSpPr>
        <p:spPr>
          <a:xfrm>
            <a:off x="566928" y="2011680"/>
            <a:ext cx="5449824" cy="1600200"/>
          </a:xfrm>
          <a:prstGeom prst="roundRect">
            <a:avLst>
              <a:gd name="adj" fmla="val 6000"/>
            </a:avLst>
          </a:prstGeom>
          <a:solidFill>
            <a:srgbClr val="39473F"/>
          </a:solidFill>
          <a:ln w="1524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86968" y="2157984"/>
            <a:ext cx="4846320" cy="411480"/>
          </a:xfrm>
          <a:prstGeom prst="rect">
            <a:avLst/>
          </a:prstGeom>
          <a:noFill/>
        </p:spPr>
        <p:txBody>
          <a:bodyPr wrap="square" lIns="0" tIns="0" rIns="0" bIns="0" anchor="t">
            <a:spAutoFit/>
          </a:bodyPr>
          <a:lstStyle/>
          <a:p>
            <a:pPr algn="l">
              <a:lnSpc>
                <a:spcPct val="100000"/>
              </a:lnSpc>
            </a:pPr>
            <a:r>
              <a:rPr sz="1800" b="1" i="0">
                <a:solidFill>
                  <a:srgbClr val="5FD4C6"/>
                </a:solidFill>
                <a:latin typeface="Arial"/>
              </a:rPr>
              <a:t>What it does</a:t>
            </a:r>
          </a:p>
        </p:txBody>
      </p:sp>
      <p:sp>
        <p:nvSpPr>
          <p:cNvPr id="6" name="TextBox 5"/>
          <p:cNvSpPr txBox="1"/>
          <p:nvPr/>
        </p:nvSpPr>
        <p:spPr>
          <a:xfrm>
            <a:off x="886968" y="2596896"/>
            <a:ext cx="4892040" cy="886968"/>
          </a:xfrm>
          <a:prstGeom prst="rect">
            <a:avLst/>
          </a:prstGeom>
          <a:noFill/>
        </p:spPr>
        <p:txBody>
          <a:bodyPr wrap="square" lIns="0" tIns="0" rIns="0" bIns="0" anchor="t">
            <a:spAutoFit/>
          </a:bodyPr>
          <a:lstStyle/>
          <a:p>
            <a:pPr algn="l">
              <a:lnSpc>
                <a:spcPct val="104000"/>
              </a:lnSpc>
            </a:pPr>
            <a:r>
              <a:rPr sz="1350" b="0" i="0" dirty="0">
                <a:solidFill>
                  <a:srgbClr val="DCDCDC"/>
                </a:solidFill>
                <a:latin typeface="Arial"/>
              </a:rPr>
              <a:t>Response and every design column are demeaned within group. What's left is how cost moves with a driver inside a program, not across programs.</a:t>
            </a:r>
          </a:p>
        </p:txBody>
      </p:sp>
      <p:sp>
        <p:nvSpPr>
          <p:cNvPr id="7" name="Rounded Rectangle 6"/>
          <p:cNvSpPr/>
          <p:nvPr/>
        </p:nvSpPr>
        <p:spPr>
          <a:xfrm>
            <a:off x="6172200" y="2011680"/>
            <a:ext cx="5449824" cy="1600200"/>
          </a:xfrm>
          <a:prstGeom prst="roundRect">
            <a:avLst>
              <a:gd name="adj" fmla="val 6000"/>
            </a:avLst>
          </a:prstGeom>
          <a:solidFill>
            <a:srgbClr val="454545"/>
          </a:solidFill>
          <a:ln w="15240">
            <a:solidFill>
              <a:schemeClr val="tx2">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92240" y="2157984"/>
            <a:ext cx="4846320" cy="276999"/>
          </a:xfrm>
          <a:prstGeom prst="rect">
            <a:avLst/>
          </a:prstGeom>
          <a:noFill/>
        </p:spPr>
        <p:txBody>
          <a:bodyPr wrap="square" lIns="0" tIns="0" rIns="0" bIns="0" anchor="t">
            <a:spAutoFit/>
          </a:bodyPr>
          <a:lstStyle/>
          <a:p>
            <a:pPr algn="l">
              <a:lnSpc>
                <a:spcPct val="100000"/>
              </a:lnSpc>
            </a:pPr>
            <a:r>
              <a:rPr sz="1800" b="1" i="0" dirty="0">
                <a:solidFill>
                  <a:schemeClr val="accent2">
                    <a:lumMod val="40000"/>
                    <a:lumOff val="60000"/>
                  </a:schemeClr>
                </a:solidFill>
                <a:latin typeface="Arial"/>
              </a:rPr>
              <a:t>Why not just add dummies</a:t>
            </a:r>
          </a:p>
        </p:txBody>
      </p:sp>
      <p:sp>
        <p:nvSpPr>
          <p:cNvPr id="9" name="TextBox 8"/>
          <p:cNvSpPr txBox="1"/>
          <p:nvPr/>
        </p:nvSpPr>
        <p:spPr>
          <a:xfrm>
            <a:off x="6492240" y="2596896"/>
            <a:ext cx="4892040" cy="886968"/>
          </a:xfrm>
          <a:prstGeom prst="rect">
            <a:avLst/>
          </a:prstGeom>
          <a:noFill/>
        </p:spPr>
        <p:txBody>
          <a:bodyPr wrap="square" lIns="0" tIns="0" rIns="0" bIns="0" anchor="t">
            <a:spAutoFit/>
          </a:bodyPr>
          <a:lstStyle/>
          <a:p>
            <a:pPr algn="l">
              <a:lnSpc>
                <a:spcPct val="104000"/>
              </a:lnSpc>
            </a:pPr>
            <a:r>
              <a:rPr sz="1350" b="0" i="0">
                <a:solidFill>
                  <a:srgbClr val="DCDCDC"/>
                </a:solidFill>
                <a:latin typeface="Arial"/>
              </a:rPr>
              <a:t>A 60-program dummy set costs 59 columns nobody reads and a design matrix that conditions badly. Absorption gives the same slopes without it.</a:t>
            </a:r>
          </a:p>
        </p:txBody>
      </p:sp>
      <p:sp>
        <p:nvSpPr>
          <p:cNvPr id="10" name="Rounded Rectangle 9"/>
          <p:cNvSpPr/>
          <p:nvPr/>
        </p:nvSpPr>
        <p:spPr>
          <a:xfrm>
            <a:off x="566928" y="3749039"/>
            <a:ext cx="5449824" cy="1508760"/>
          </a:xfrm>
          <a:prstGeom prst="roundRect">
            <a:avLst>
              <a:gd name="adj" fmla="val 6000"/>
            </a:avLst>
          </a:prstGeom>
          <a:solidFill>
            <a:srgbClr val="4A4038"/>
          </a:solidFill>
          <a:ln w="15240">
            <a:solidFill>
              <a:srgbClr val="D9A52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86968" y="3895344"/>
            <a:ext cx="4846320" cy="411480"/>
          </a:xfrm>
          <a:prstGeom prst="rect">
            <a:avLst/>
          </a:prstGeom>
          <a:noFill/>
        </p:spPr>
        <p:txBody>
          <a:bodyPr wrap="square" lIns="0" tIns="0" rIns="0" bIns="0" anchor="t">
            <a:spAutoFit/>
          </a:bodyPr>
          <a:lstStyle/>
          <a:p>
            <a:pPr algn="l">
              <a:lnSpc>
                <a:spcPct val="100000"/>
              </a:lnSpc>
            </a:pPr>
            <a:r>
              <a:rPr sz="1800" b="1" i="0">
                <a:solidFill>
                  <a:srgbClr val="E3B23C"/>
                </a:solidFill>
                <a:latin typeface="Arial"/>
              </a:rPr>
              <a:t>The degrees of freedom stay honest</a:t>
            </a:r>
          </a:p>
        </p:txBody>
      </p:sp>
      <p:sp>
        <p:nvSpPr>
          <p:cNvPr id="12" name="TextBox 11"/>
          <p:cNvSpPr txBox="1"/>
          <p:nvPr/>
        </p:nvSpPr>
        <p:spPr>
          <a:xfrm>
            <a:off x="886968" y="4334255"/>
            <a:ext cx="4892040" cy="795527"/>
          </a:xfrm>
          <a:prstGeom prst="rect">
            <a:avLst/>
          </a:prstGeom>
          <a:noFill/>
        </p:spPr>
        <p:txBody>
          <a:bodyPr wrap="square" lIns="0" tIns="0" rIns="0" bIns="0" anchor="t">
            <a:spAutoFit/>
          </a:bodyPr>
          <a:lstStyle/>
          <a:p>
            <a:pPr algn="l">
              <a:lnSpc>
                <a:spcPct val="104000"/>
              </a:lnSpc>
            </a:pPr>
            <a:r>
              <a:rPr sz="1350" b="0" i="0" dirty="0">
                <a:solidFill>
                  <a:srgbClr val="DCDCDC"/>
                </a:solidFill>
                <a:latin typeface="Arial"/>
              </a:rPr>
              <a:t>Absorbed groups feed an optional [DF_Absorbed] argument defaulting to zero — every standard error and interval corrects itself.</a:t>
            </a:r>
          </a:p>
        </p:txBody>
      </p:sp>
      <p:sp>
        <p:nvSpPr>
          <p:cNvPr id="13" name="Rounded Rectangle 12"/>
          <p:cNvSpPr/>
          <p:nvPr/>
        </p:nvSpPr>
        <p:spPr>
          <a:xfrm>
            <a:off x="6172200" y="3749039"/>
            <a:ext cx="5449824" cy="1508760"/>
          </a:xfrm>
          <a:prstGeom prst="roundRect">
            <a:avLst>
              <a:gd name="adj" fmla="val 6000"/>
            </a:avLst>
          </a:prstGeom>
          <a:solidFill>
            <a:srgbClr val="39473F"/>
          </a:solidFill>
          <a:ln w="15240">
            <a:solidFill>
              <a:srgbClr val="2FB3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92240" y="3895344"/>
            <a:ext cx="4846320" cy="411480"/>
          </a:xfrm>
          <a:prstGeom prst="rect">
            <a:avLst/>
          </a:prstGeom>
          <a:noFill/>
        </p:spPr>
        <p:txBody>
          <a:bodyPr wrap="square" lIns="0" tIns="0" rIns="0" bIns="0" anchor="t">
            <a:spAutoFit/>
          </a:bodyPr>
          <a:lstStyle/>
          <a:p>
            <a:pPr algn="l">
              <a:lnSpc>
                <a:spcPct val="100000"/>
              </a:lnSpc>
            </a:pPr>
            <a:r>
              <a:rPr sz="1800" b="1" i="0">
                <a:solidFill>
                  <a:srgbClr val="5FD4C6"/>
                </a:solidFill>
                <a:latin typeface="Arial"/>
              </a:rPr>
              <a:t>It tells you when it can't</a:t>
            </a:r>
          </a:p>
        </p:txBody>
      </p:sp>
      <p:sp>
        <p:nvSpPr>
          <p:cNvPr id="15" name="TextBox 14"/>
          <p:cNvSpPr txBox="1"/>
          <p:nvPr/>
        </p:nvSpPr>
        <p:spPr>
          <a:xfrm>
            <a:off x="6492240" y="4334255"/>
            <a:ext cx="4892040" cy="795527"/>
          </a:xfrm>
          <a:prstGeom prst="rect">
            <a:avLst/>
          </a:prstGeom>
          <a:noFill/>
        </p:spPr>
        <p:txBody>
          <a:bodyPr wrap="square" lIns="0" tIns="0" rIns="0" bIns="0" anchor="t">
            <a:spAutoFit/>
          </a:bodyPr>
          <a:lstStyle/>
          <a:p>
            <a:pPr algn="l">
              <a:lnSpc>
                <a:spcPct val="104000"/>
              </a:lnSpc>
            </a:pPr>
            <a:r>
              <a:rPr sz="1350" b="0" i="0">
                <a:solidFill>
                  <a:srgbClr val="DCDCDC"/>
                </a:solidFill>
                <a:latin typeface="Arial"/>
              </a:rPr>
              <a:t>Two columns marked Fixed Effects is a visible status-block error, not a silently wrong answer. Two-way absorption is on the roadmap.</a:t>
            </a:r>
          </a:p>
        </p:txBody>
      </p:sp>
    </p:spTree>
    <p:extLst>
      <p:ext uri="{BB962C8B-B14F-4D97-AF65-F5344CB8AC3E}">
        <p14:creationId xmlns:p14="http://schemas.microsoft.com/office/powerpoint/2010/main" val="4008765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400" b="1" dirty="0">
                <a:solidFill>
                  <a:srgbClr val="FFFFFF"/>
                </a:solidFill>
                <a:latin typeface="Arial"/>
              </a:rPr>
              <a:t>Absorbing the group</a:t>
            </a:r>
          </a:p>
        </p:txBody>
      </p:sp>
      <p:sp>
        <p:nvSpPr>
          <p:cNvPr id="13" name="TextBox 2"/>
          <p:cNvSpPr txBox="1"/>
          <p:nvPr/>
        </p:nvSpPr>
        <p:spPr>
          <a:xfrm>
            <a:off x="566928" y="1408176"/>
            <a:ext cx="11055096" cy="365760"/>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Actual vs. Predicted — same panel, same drivers. Only one column's Role changed.</a:t>
            </a:r>
          </a:p>
        </p:txBody>
      </p:sp>
      <p:sp>
        <p:nvSpPr>
          <p:cNvPr id="3" name="Shape 3"/>
          <p:cNvSpPr/>
          <p:nvPr/>
        </p:nvSpPr>
        <p:spPr>
          <a:xfrm>
            <a:off x="2528316" y="1828800"/>
            <a:ext cx="2843784" cy="310896"/>
          </a:xfrm>
          <a:prstGeom prst="roundRect">
            <a:avLst>
              <a:gd name="adj" fmla="val 22000"/>
            </a:avLst>
          </a:prstGeom>
          <a:solidFill>
            <a:srgbClr val="5F5F5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4"/>
          <p:cNvSpPr txBox="1"/>
          <p:nvPr/>
        </p:nvSpPr>
        <p:spPr>
          <a:xfrm>
            <a:off x="2528316" y="1828800"/>
            <a:ext cx="2843784" cy="310896"/>
          </a:xfrm>
          <a:prstGeom prst="rect">
            <a:avLst/>
          </a:prstGeom>
          <a:noFill/>
        </p:spPr>
        <p:txBody>
          <a:bodyPr wrap="square" lIns="0" tIns="0" rIns="0" bIns="0" anchor="ctr">
            <a:spAutoFit/>
          </a:bodyPr>
          <a:lstStyle/>
          <a:p>
            <a:pPr algn="ctr">
              <a:lnSpc>
                <a:spcPct val="100000"/>
              </a:lnSpc>
            </a:pPr>
            <a:r>
              <a:rPr sz="1150" b="1" i="0">
                <a:solidFill>
                  <a:srgbClr val="FFFFFF"/>
                </a:solidFill>
                <a:latin typeface="Arial"/>
              </a:rPr>
              <a:t>No fixed effects</a:t>
            </a:r>
          </a:p>
        </p:txBody>
      </p:sp>
      <p:sp>
        <p:nvSpPr>
          <p:cNvPr id="5" name="Shape 5"/>
          <p:cNvSpPr/>
          <p:nvPr/>
        </p:nvSpPr>
        <p:spPr>
          <a:xfrm>
            <a:off x="2528316" y="2249424"/>
            <a:ext cx="3017520" cy="3017520"/>
          </a:xfrm>
          <a:prstGeom prst="roundRect">
            <a:avLst>
              <a:gd name="adj" fmla="val 4000"/>
            </a:avLst>
          </a:prstGeom>
          <a:solidFill>
            <a:srgbClr val="454545"/>
          </a:solidFill>
          <a:ln w="15240">
            <a:solidFill>
              <a:srgbClr val="6E6E6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6"/>
          <p:cNvSpPr txBox="1"/>
          <p:nvPr/>
        </p:nvSpPr>
        <p:spPr>
          <a:xfrm>
            <a:off x="2528316" y="3621024"/>
            <a:ext cx="3017520" cy="274320"/>
          </a:xfrm>
          <a:prstGeom prst="rect">
            <a:avLst/>
          </a:prstGeom>
          <a:noFill/>
        </p:spPr>
        <p:txBody>
          <a:bodyPr wrap="square" lIns="0" tIns="0" rIns="0" bIns="0" anchor="ctr">
            <a:spAutoFit/>
          </a:bodyPr>
          <a:lstStyle/>
          <a:p>
            <a:pPr algn="ctr">
              <a:lnSpc>
                <a:spcPct val="100000"/>
              </a:lnSpc>
            </a:pPr>
            <a:r>
              <a:rPr sz="1200" b="0" i="1">
                <a:solidFill>
                  <a:srgbClr val="9A9A9A"/>
                </a:solidFill>
                <a:latin typeface="Arial"/>
              </a:rPr>
              <a:t>[ paste chart here ]</a:t>
            </a:r>
          </a:p>
        </p:txBody>
      </p:sp>
      <p:sp>
        <p:nvSpPr>
          <p:cNvPr id="7" name="TextBox 7"/>
          <p:cNvSpPr txBox="1"/>
          <p:nvPr/>
        </p:nvSpPr>
        <p:spPr>
          <a:xfrm>
            <a:off x="2528316" y="5394960"/>
            <a:ext cx="3017520" cy="566928"/>
          </a:xfrm>
          <a:prstGeom prst="rect">
            <a:avLst/>
          </a:prstGeom>
          <a:noFill/>
        </p:spPr>
        <p:txBody>
          <a:bodyPr wrap="square" lIns="0" tIns="0" rIns="0" bIns="0" anchor="t">
            <a:spAutoFit/>
          </a:bodyPr>
          <a:lstStyle/>
          <a:p>
            <a:pPr algn="l">
              <a:lnSpc>
                <a:spcPct val="100000"/>
              </a:lnSpc>
            </a:pPr>
            <a:r>
              <a:rPr sz="1200" b="0" i="0" dirty="0">
                <a:solidFill>
                  <a:srgbClr val="C9CDD2"/>
                </a:solidFill>
                <a:latin typeface="Arial"/>
              </a:rPr>
              <a:t>Programs sit at different levels — the cloud splits off the 45° line by group.</a:t>
            </a:r>
          </a:p>
        </p:txBody>
      </p:sp>
      <p:sp>
        <p:nvSpPr>
          <p:cNvPr id="8" name="Shape 8"/>
          <p:cNvSpPr/>
          <p:nvPr/>
        </p:nvSpPr>
        <p:spPr>
          <a:xfrm>
            <a:off x="6643116" y="1828800"/>
            <a:ext cx="3017520" cy="310896"/>
          </a:xfrm>
          <a:prstGeom prst="roundRect">
            <a:avLst>
              <a:gd name="adj" fmla="val 22000"/>
            </a:avLst>
          </a:prstGeom>
          <a:solidFill>
            <a:srgbClr val="2FB3A6"/>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9"/>
          <p:cNvSpPr txBox="1"/>
          <p:nvPr/>
        </p:nvSpPr>
        <p:spPr>
          <a:xfrm>
            <a:off x="6643116" y="1828800"/>
            <a:ext cx="3017520" cy="310896"/>
          </a:xfrm>
          <a:prstGeom prst="rect">
            <a:avLst/>
          </a:prstGeom>
          <a:noFill/>
        </p:spPr>
        <p:txBody>
          <a:bodyPr wrap="square" lIns="0" tIns="0" rIns="0" bIns="0" anchor="ctr">
            <a:spAutoFit/>
          </a:bodyPr>
          <a:lstStyle/>
          <a:p>
            <a:pPr algn="ctr">
              <a:lnSpc>
                <a:spcPct val="100000"/>
              </a:lnSpc>
            </a:pPr>
            <a:r>
              <a:rPr sz="1150" b="1" i="0">
                <a:solidFill>
                  <a:srgbClr val="FFFFFF"/>
                </a:solidFill>
                <a:latin typeface="Arial"/>
              </a:rPr>
              <a:t>Fixed Effects = Program</a:t>
            </a:r>
          </a:p>
        </p:txBody>
      </p:sp>
      <p:sp>
        <p:nvSpPr>
          <p:cNvPr id="10" name="Shape 10"/>
          <p:cNvSpPr/>
          <p:nvPr/>
        </p:nvSpPr>
        <p:spPr>
          <a:xfrm>
            <a:off x="6643116" y="2249424"/>
            <a:ext cx="3017520" cy="3017520"/>
          </a:xfrm>
          <a:prstGeom prst="roundRect">
            <a:avLst>
              <a:gd name="adj" fmla="val 4000"/>
            </a:avLst>
          </a:prstGeom>
          <a:solidFill>
            <a:srgbClr val="454545"/>
          </a:solidFill>
          <a:ln w="15240">
            <a:solidFill>
              <a:srgbClr val="6E6E6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1"/>
          <p:cNvSpPr txBox="1"/>
          <p:nvPr/>
        </p:nvSpPr>
        <p:spPr>
          <a:xfrm>
            <a:off x="6643116" y="3621024"/>
            <a:ext cx="3017520" cy="274320"/>
          </a:xfrm>
          <a:prstGeom prst="rect">
            <a:avLst/>
          </a:prstGeom>
          <a:noFill/>
        </p:spPr>
        <p:txBody>
          <a:bodyPr wrap="square" lIns="0" tIns="0" rIns="0" bIns="0" anchor="ctr">
            <a:spAutoFit/>
          </a:bodyPr>
          <a:lstStyle/>
          <a:p>
            <a:pPr algn="ctr">
              <a:lnSpc>
                <a:spcPct val="100000"/>
              </a:lnSpc>
            </a:pPr>
            <a:r>
              <a:rPr sz="1200" b="0" i="1">
                <a:solidFill>
                  <a:srgbClr val="9A9A9A"/>
                </a:solidFill>
                <a:latin typeface="Arial"/>
              </a:rPr>
              <a:t>[ paste chart here ]</a:t>
            </a:r>
          </a:p>
        </p:txBody>
      </p:sp>
      <p:sp>
        <p:nvSpPr>
          <p:cNvPr id="12" name="TextBox 12"/>
          <p:cNvSpPr txBox="1"/>
          <p:nvPr/>
        </p:nvSpPr>
        <p:spPr>
          <a:xfrm>
            <a:off x="6643116" y="5394960"/>
            <a:ext cx="3017520" cy="566928"/>
          </a:xfrm>
          <a:prstGeom prst="rect">
            <a:avLst/>
          </a:prstGeom>
          <a:noFill/>
        </p:spPr>
        <p:txBody>
          <a:bodyPr wrap="square" lIns="0" tIns="0" rIns="0" bIns="0" anchor="t">
            <a:spAutoFit/>
          </a:bodyPr>
          <a:lstStyle/>
          <a:p>
            <a:pPr algn="l">
              <a:lnSpc>
                <a:spcPct val="100000"/>
              </a:lnSpc>
            </a:pPr>
            <a:r>
              <a:rPr sz="1200" b="0" i="0">
                <a:solidFill>
                  <a:srgbClr val="C9CDD2"/>
                </a:solidFill>
                <a:latin typeface="Arial"/>
              </a:rPr>
              <a:t>Demeaned within program. Points tighten onto the identity line.</a:t>
            </a:r>
          </a:p>
        </p:txBody>
      </p:sp>
    </p:spTree>
    <p:extLst>
      <p:ext uri="{BB962C8B-B14F-4D97-AF65-F5344CB8AC3E}">
        <p14:creationId xmlns:p14="http://schemas.microsoft.com/office/powerpoint/2010/main" val="33193683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900" dirty="0">
                <a:solidFill>
                  <a:srgbClr val="FFFFFF"/>
                </a:solidFill>
              </a:rPr>
              <a:t>Data transformation: </a:t>
            </a:r>
            <a:r>
              <a:rPr sz="2900" dirty="0">
                <a:solidFill>
                  <a:srgbClr val="FFFFFF"/>
                </a:solidFill>
              </a:rPr>
              <a:t>Log the cost → lognormal</a:t>
            </a: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Costs are positive and right-skewed — a plain normal band can run negative.</a:t>
            </a:r>
          </a:p>
        </p:txBody>
      </p:sp>
      <p:sp>
        <p:nvSpPr>
          <p:cNvPr id="4" name="Oval 3"/>
          <p:cNvSpPr/>
          <p:nvPr/>
        </p:nvSpPr>
        <p:spPr>
          <a:xfrm>
            <a:off x="566928" y="2212848"/>
            <a:ext cx="457200" cy="457200"/>
          </a:xfrm>
          <a:prstGeom prst="ellipse">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66928" y="2212848"/>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1</a:t>
            </a:r>
          </a:p>
        </p:txBody>
      </p:sp>
      <p:sp>
        <p:nvSpPr>
          <p:cNvPr id="6" name="TextBox 5"/>
          <p:cNvSpPr txBox="1"/>
          <p:nvPr/>
        </p:nvSpPr>
        <p:spPr>
          <a:xfrm>
            <a:off x="1225295" y="2176272"/>
            <a:ext cx="4937760" cy="365760"/>
          </a:xfrm>
          <a:prstGeom prst="rect">
            <a:avLst/>
          </a:prstGeom>
          <a:noFill/>
        </p:spPr>
        <p:txBody>
          <a:bodyPr wrap="square" lIns="0" tIns="0" rIns="0" bIns="0" anchor="ctr">
            <a:spAutoFit/>
          </a:bodyPr>
          <a:lstStyle/>
          <a:p>
            <a:pPr algn="l">
              <a:lnSpc>
                <a:spcPct val="100000"/>
              </a:lnSpc>
            </a:pPr>
            <a:r>
              <a:rPr sz="1700" b="1" i="0">
                <a:solidFill>
                  <a:srgbClr val="FFFFFF"/>
                </a:solidFill>
                <a:latin typeface="Arial"/>
              </a:rPr>
              <a:t>Fit on ln(cost)</a:t>
            </a:r>
          </a:p>
        </p:txBody>
      </p:sp>
      <p:sp>
        <p:nvSpPr>
          <p:cNvPr id="7" name="TextBox 6"/>
          <p:cNvSpPr txBox="1"/>
          <p:nvPr/>
        </p:nvSpPr>
        <p:spPr>
          <a:xfrm>
            <a:off x="1225295" y="2560320"/>
            <a:ext cx="5212080" cy="548640"/>
          </a:xfrm>
          <a:prstGeom prst="rect">
            <a:avLst/>
          </a:prstGeom>
          <a:noFill/>
        </p:spPr>
        <p:txBody>
          <a:bodyPr wrap="square" lIns="0" tIns="0" rIns="0" bIns="0" anchor="t">
            <a:spAutoFit/>
          </a:bodyPr>
          <a:lstStyle/>
          <a:p>
            <a:pPr algn="l">
              <a:lnSpc>
                <a:spcPct val="102000"/>
              </a:lnSpc>
            </a:pPr>
            <a:r>
              <a:rPr sz="1300" b="0" i="0">
                <a:solidFill>
                  <a:srgbClr val="DCDCDC"/>
                </a:solidFill>
                <a:latin typeface="Arial"/>
              </a:rPr>
              <a:t>point the model's y at a log column — the functions don't care what's in it.</a:t>
            </a:r>
          </a:p>
        </p:txBody>
      </p:sp>
      <p:sp>
        <p:nvSpPr>
          <p:cNvPr id="8" name="Oval 7"/>
          <p:cNvSpPr/>
          <p:nvPr/>
        </p:nvSpPr>
        <p:spPr>
          <a:xfrm>
            <a:off x="566928" y="3273551"/>
            <a:ext cx="457200" cy="457200"/>
          </a:xfrm>
          <a:prstGeom prst="ellipse">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66928" y="3273551"/>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2</a:t>
            </a:r>
          </a:p>
        </p:txBody>
      </p:sp>
      <p:sp>
        <p:nvSpPr>
          <p:cNvPr id="10" name="TextBox 9"/>
          <p:cNvSpPr txBox="1"/>
          <p:nvPr/>
        </p:nvSpPr>
        <p:spPr>
          <a:xfrm>
            <a:off x="1225295" y="3236975"/>
            <a:ext cx="4937760" cy="365760"/>
          </a:xfrm>
          <a:prstGeom prst="rect">
            <a:avLst/>
          </a:prstGeom>
          <a:noFill/>
        </p:spPr>
        <p:txBody>
          <a:bodyPr wrap="square" lIns="0" tIns="0" rIns="0" bIns="0" anchor="ctr">
            <a:spAutoFit/>
          </a:bodyPr>
          <a:lstStyle/>
          <a:p>
            <a:pPr algn="l">
              <a:lnSpc>
                <a:spcPct val="100000"/>
              </a:lnSpc>
            </a:pPr>
            <a:r>
              <a:rPr sz="1700" b="1" i="0">
                <a:solidFill>
                  <a:srgbClr val="FFFFFF"/>
                </a:solidFill>
                <a:latin typeface="Arial"/>
              </a:rPr>
              <a:t>Predict in log space</a:t>
            </a:r>
          </a:p>
        </p:txBody>
      </p:sp>
      <p:sp>
        <p:nvSpPr>
          <p:cNvPr id="11" name="TextBox 10"/>
          <p:cNvSpPr txBox="1"/>
          <p:nvPr/>
        </p:nvSpPr>
        <p:spPr>
          <a:xfrm>
            <a:off x="1225295" y="3621023"/>
            <a:ext cx="5212080" cy="548640"/>
          </a:xfrm>
          <a:prstGeom prst="rect">
            <a:avLst/>
          </a:prstGeom>
          <a:noFill/>
        </p:spPr>
        <p:txBody>
          <a:bodyPr wrap="square" lIns="0" tIns="0" rIns="0" bIns="0" anchor="t">
            <a:spAutoFit/>
          </a:bodyPr>
          <a:lstStyle/>
          <a:p>
            <a:pPr algn="l">
              <a:lnSpc>
                <a:spcPct val="102000"/>
              </a:lnSpc>
            </a:pPr>
            <a:r>
              <a:rPr sz="1300" b="0" i="0">
                <a:solidFill>
                  <a:srgbClr val="DCDCDC"/>
                </a:solidFill>
                <a:latin typeface="Arial"/>
              </a:rPr>
              <a:t>you get a point estimate and SE on the log scale, as usual.</a:t>
            </a:r>
          </a:p>
        </p:txBody>
      </p:sp>
      <p:sp>
        <p:nvSpPr>
          <p:cNvPr id="12" name="Oval 11"/>
          <p:cNvSpPr/>
          <p:nvPr/>
        </p:nvSpPr>
        <p:spPr>
          <a:xfrm>
            <a:off x="566928" y="4334255"/>
            <a:ext cx="457200" cy="457200"/>
          </a:xfrm>
          <a:prstGeom prst="ellipse">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66928" y="4334255"/>
            <a:ext cx="457200" cy="457200"/>
          </a:xfrm>
          <a:prstGeom prst="rect">
            <a:avLst/>
          </a:prstGeom>
          <a:noFill/>
        </p:spPr>
        <p:txBody>
          <a:bodyPr wrap="square" lIns="0" tIns="0" rIns="0" bIns="0" anchor="ctr">
            <a:spAutoFit/>
          </a:bodyPr>
          <a:lstStyle/>
          <a:p>
            <a:pPr algn="ctr">
              <a:lnSpc>
                <a:spcPct val="100000"/>
              </a:lnSpc>
            </a:pPr>
            <a:r>
              <a:rPr sz="1800" b="1" i="0">
                <a:solidFill>
                  <a:srgbClr val="FFFFFF"/>
                </a:solidFill>
                <a:latin typeface="Arial"/>
              </a:rPr>
              <a:t>3</a:t>
            </a:r>
          </a:p>
        </p:txBody>
      </p:sp>
      <p:sp>
        <p:nvSpPr>
          <p:cNvPr id="14" name="TextBox 13"/>
          <p:cNvSpPr txBox="1"/>
          <p:nvPr/>
        </p:nvSpPr>
        <p:spPr>
          <a:xfrm>
            <a:off x="1225295" y="4297680"/>
            <a:ext cx="4937760" cy="365760"/>
          </a:xfrm>
          <a:prstGeom prst="rect">
            <a:avLst/>
          </a:prstGeom>
          <a:noFill/>
        </p:spPr>
        <p:txBody>
          <a:bodyPr wrap="square" lIns="0" tIns="0" rIns="0" bIns="0" anchor="ctr">
            <a:spAutoFit/>
          </a:bodyPr>
          <a:lstStyle/>
          <a:p>
            <a:pPr algn="l">
              <a:lnSpc>
                <a:spcPct val="100000"/>
              </a:lnSpc>
            </a:pPr>
            <a:r>
              <a:rPr sz="1700" b="1" i="0">
                <a:solidFill>
                  <a:srgbClr val="FFFFFF"/>
                </a:solidFill>
                <a:latin typeface="Arial"/>
              </a:rPr>
              <a:t>Exponentiate</a:t>
            </a:r>
          </a:p>
        </p:txBody>
      </p:sp>
      <p:sp>
        <p:nvSpPr>
          <p:cNvPr id="15" name="TextBox 14"/>
          <p:cNvSpPr txBox="1"/>
          <p:nvPr/>
        </p:nvSpPr>
        <p:spPr>
          <a:xfrm>
            <a:off x="1225295" y="4681728"/>
            <a:ext cx="5212080" cy="599075"/>
          </a:xfrm>
          <a:prstGeom prst="rect">
            <a:avLst/>
          </a:prstGeom>
          <a:noFill/>
        </p:spPr>
        <p:txBody>
          <a:bodyPr wrap="square" lIns="0" tIns="0" rIns="0" bIns="0" anchor="t">
            <a:spAutoFit/>
          </a:bodyPr>
          <a:lstStyle/>
          <a:p>
            <a:pPr algn="l">
              <a:lnSpc>
                <a:spcPct val="102000"/>
              </a:lnSpc>
            </a:pPr>
            <a:r>
              <a:rPr sz="1300" b="0" i="0" dirty="0">
                <a:solidFill>
                  <a:srgbClr val="DCDCDC"/>
                </a:solidFill>
                <a:latin typeface="Arial"/>
              </a:rPr>
              <a:t>back on the dollar scale: always positive, with a realistic long right tail.</a:t>
            </a:r>
            <a:endParaRPr lang="en-US" sz="1300" b="0" i="0" dirty="0">
              <a:solidFill>
                <a:srgbClr val="DCDCDC"/>
              </a:solidFill>
              <a:latin typeface="Arial"/>
            </a:endParaRPr>
          </a:p>
          <a:p>
            <a:pPr algn="l">
              <a:lnSpc>
                <a:spcPct val="102000"/>
              </a:lnSpc>
            </a:pPr>
            <a:r>
              <a:rPr lang="en-US" sz="1300" dirty="0">
                <a:solidFill>
                  <a:srgbClr val="DCDCDC"/>
                </a:solidFill>
                <a:latin typeface="Arial"/>
              </a:rPr>
              <a:t>Automatically adds Duan spread to the translation back into linear space. Don’t underestimate uncertainty based on a good Log-space fit</a:t>
            </a:r>
            <a:endParaRPr sz="1300" b="0" i="0" dirty="0">
              <a:solidFill>
                <a:srgbClr val="DCDCDC"/>
              </a:solidFill>
              <a:latin typeface="Arial"/>
            </a:endParaRPr>
          </a:p>
        </p:txBody>
      </p:sp>
      <p:sp>
        <p:nvSpPr>
          <p:cNvPr id="16" name="Rounded Rectangle 15"/>
          <p:cNvSpPr/>
          <p:nvPr/>
        </p:nvSpPr>
        <p:spPr>
          <a:xfrm>
            <a:off x="6812280" y="2103120"/>
            <a:ext cx="4754880" cy="3429000"/>
          </a:xfrm>
          <a:prstGeom prst="roundRect">
            <a:avLst>
              <a:gd name="adj" fmla="val 5000"/>
            </a:avLst>
          </a:prstGeom>
          <a:solidFill>
            <a:srgbClr val="4A4038"/>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7132320" y="4768947"/>
            <a:ext cx="304744" cy="351692"/>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7523018" y="4153486"/>
            <a:ext cx="304744" cy="967153"/>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7913716" y="3362178"/>
            <a:ext cx="304744" cy="1758461"/>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8304414" y="2834639"/>
            <a:ext cx="304744" cy="2286000"/>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8695112" y="3186332"/>
            <a:ext cx="304744" cy="1934307"/>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9085810" y="3801793"/>
            <a:ext cx="304744" cy="1318846"/>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9476509" y="4241409"/>
            <a:ext cx="304744" cy="879230"/>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9867207" y="4593101"/>
            <a:ext cx="304744" cy="527538"/>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10257905" y="4768947"/>
            <a:ext cx="304744" cy="351692"/>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10648603" y="4944793"/>
            <a:ext cx="304744" cy="175846"/>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11039301" y="5032716"/>
            <a:ext cx="304744" cy="87923"/>
          </a:xfrm>
          <a:prstGeom prst="rect">
            <a:avLst/>
          </a:prstGeom>
          <a:solidFill>
            <a:srgbClr val="D9A5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7040880" y="5120640"/>
            <a:ext cx="4297680" cy="11887"/>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7040880" y="2240280"/>
            <a:ext cx="10972" cy="2880359"/>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876288" y="5166359"/>
            <a:ext cx="548640" cy="274320"/>
          </a:xfrm>
          <a:prstGeom prst="rect">
            <a:avLst/>
          </a:prstGeom>
          <a:noFill/>
        </p:spPr>
        <p:txBody>
          <a:bodyPr wrap="square" lIns="0" tIns="0" rIns="0" bIns="0" anchor="t">
            <a:spAutoFit/>
          </a:bodyPr>
          <a:lstStyle/>
          <a:p>
            <a:pPr algn="l">
              <a:lnSpc>
                <a:spcPct val="100000"/>
              </a:lnSpc>
            </a:pPr>
            <a:r>
              <a:rPr sz="1000" b="0" i="0">
                <a:solidFill>
                  <a:srgbClr val="C9CDD2"/>
                </a:solidFill>
                <a:latin typeface="Arial"/>
              </a:rPr>
              <a:t>$0</a:t>
            </a:r>
          </a:p>
        </p:txBody>
      </p:sp>
      <p:sp>
        <p:nvSpPr>
          <p:cNvPr id="31" name="TextBox 30"/>
          <p:cNvSpPr txBox="1"/>
          <p:nvPr/>
        </p:nvSpPr>
        <p:spPr>
          <a:xfrm>
            <a:off x="6812280" y="5413248"/>
            <a:ext cx="4754880" cy="274320"/>
          </a:xfrm>
          <a:prstGeom prst="rect">
            <a:avLst/>
          </a:prstGeom>
          <a:noFill/>
        </p:spPr>
        <p:txBody>
          <a:bodyPr wrap="square" lIns="0" tIns="0" rIns="0" bIns="0" anchor="t">
            <a:spAutoFit/>
          </a:bodyPr>
          <a:lstStyle/>
          <a:p>
            <a:pPr algn="ctr">
              <a:lnSpc>
                <a:spcPct val="100000"/>
              </a:lnSpc>
            </a:pPr>
            <a:r>
              <a:rPr sz="1100" b="0" i="1">
                <a:solidFill>
                  <a:srgbClr val="C9CDD2"/>
                </a:solidFill>
                <a:latin typeface="Arial"/>
              </a:rPr>
              <a:t>Lognormal cost — long right tail, never negative</a:t>
            </a:r>
          </a:p>
        </p:txBody>
      </p:sp>
      <p:sp>
        <p:nvSpPr>
          <p:cNvPr id="32" name="TextBox 31"/>
          <p:cNvSpPr txBox="1"/>
          <p:nvPr/>
        </p:nvSpPr>
        <p:spPr>
          <a:xfrm>
            <a:off x="6812280" y="2240280"/>
            <a:ext cx="4754880" cy="292608"/>
          </a:xfrm>
          <a:prstGeom prst="rect">
            <a:avLst/>
          </a:prstGeom>
          <a:noFill/>
        </p:spPr>
        <p:txBody>
          <a:bodyPr wrap="square" lIns="0" tIns="0" rIns="0" bIns="0" anchor="t">
            <a:spAutoFit/>
          </a:bodyPr>
          <a:lstStyle/>
          <a:p>
            <a:pPr algn="ctr">
              <a:lnSpc>
                <a:spcPct val="100000"/>
              </a:lnSpc>
            </a:pPr>
            <a:r>
              <a:rPr sz="1250" b="1" i="0">
                <a:solidFill>
                  <a:srgbClr val="E3B23C"/>
                </a:solidFill>
                <a:latin typeface="Arial"/>
              </a:rPr>
              <a:t>The skewness column tells you when you're here.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2900" dirty="0">
                <a:solidFill>
                  <a:srgbClr val="FFFFFF"/>
                </a:solidFill>
              </a:rPr>
              <a:t>When your rows are a time series</a:t>
            </a: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Flag the ordering axis and the longitudinal machinery comes on. Nothing else about the model changes.</a:t>
            </a:r>
          </a:p>
        </p:txBody>
      </p:sp>
      <p:sp>
        <p:nvSpPr>
          <p:cNvPr id="4" name="Rounded Rectangle 3"/>
          <p:cNvSpPr/>
          <p:nvPr/>
        </p:nvSpPr>
        <p:spPr>
          <a:xfrm>
            <a:off x="566928" y="2011680"/>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66928" y="2011680"/>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1247" y="2103120"/>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Gap-aware by construction</a:t>
            </a:r>
          </a:p>
        </p:txBody>
      </p:sp>
      <p:sp>
        <p:nvSpPr>
          <p:cNvPr id="7" name="TextBox 6"/>
          <p:cNvSpPr txBox="1"/>
          <p:nvPr/>
        </p:nvSpPr>
        <p:spPr>
          <a:xfrm>
            <a:off x="841247" y="2441448"/>
            <a:ext cx="5029200" cy="457200"/>
          </a:xfrm>
          <a:prstGeom prst="rect">
            <a:avLst/>
          </a:prstGeom>
          <a:noFill/>
        </p:spPr>
        <p:txBody>
          <a:bodyPr wrap="square" lIns="0" tIns="0" rIns="0" bIns="0" anchor="t">
            <a:spAutoFit/>
          </a:bodyPr>
          <a:lstStyle/>
          <a:p>
            <a:pPr algn="l">
              <a:lnSpc>
                <a:spcPct val="100000"/>
              </a:lnSpc>
            </a:pPr>
            <a:r>
              <a:rPr sz="1150" b="0" i="0">
                <a:solidFill>
                  <a:srgbClr val="C9CDD2"/>
                </a:solidFill>
                <a:latin typeface="Arial"/>
              </a:rPr>
              <a:t>Lag_By and Difference_By match on the actual period within group. A gap yields #N/A, never a stale value.</a:t>
            </a:r>
          </a:p>
        </p:txBody>
      </p:sp>
      <p:sp>
        <p:nvSpPr>
          <p:cNvPr id="8" name="Rounded Rectangle 7"/>
          <p:cNvSpPr/>
          <p:nvPr/>
        </p:nvSpPr>
        <p:spPr>
          <a:xfrm>
            <a:off x="6172200" y="2011680"/>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172200" y="2011680"/>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46520" y="2103120"/>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The period is inferred</a:t>
            </a:r>
          </a:p>
        </p:txBody>
      </p:sp>
      <p:sp>
        <p:nvSpPr>
          <p:cNvPr id="11" name="TextBox 10"/>
          <p:cNvSpPr txBox="1"/>
          <p:nvPr/>
        </p:nvSpPr>
        <p:spPr>
          <a:xfrm>
            <a:off x="6446520" y="2441448"/>
            <a:ext cx="5029200" cy="457200"/>
          </a:xfrm>
          <a:prstGeom prst="rect">
            <a:avLst/>
          </a:prstGeom>
          <a:noFill/>
        </p:spPr>
        <p:txBody>
          <a:bodyPr wrap="square" lIns="0" tIns="0" rIns="0" bIns="0" anchor="t">
            <a:spAutoFit/>
          </a:bodyPr>
          <a:lstStyle/>
          <a:p>
            <a:pPr algn="l">
              <a:lnSpc>
                <a:spcPct val="100000"/>
              </a:lnSpc>
            </a:pPr>
            <a:r>
              <a:rPr sz="1150" b="0" i="0">
                <a:solidFill>
                  <a:srgbClr val="C9CDD2"/>
                </a:solidFill>
                <a:latin typeface="Arial"/>
              </a:rPr>
              <a:t>Δ is the modal spacing between consecutive periods, with a typed override when your data disagrees.</a:t>
            </a:r>
          </a:p>
        </p:txBody>
      </p:sp>
      <p:sp>
        <p:nvSpPr>
          <p:cNvPr id="12" name="Rounded Rectangle 11"/>
          <p:cNvSpPr/>
          <p:nvPr/>
        </p:nvSpPr>
        <p:spPr>
          <a:xfrm>
            <a:off x="566928" y="3090672"/>
            <a:ext cx="5449824" cy="932688"/>
          </a:xfrm>
          <a:prstGeom prst="roundRect">
            <a:avLst>
              <a:gd name="adj" fmla="val 5000"/>
            </a:avLst>
          </a:prstGeom>
          <a:solidFill>
            <a:srgbClr val="4A4038"/>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566928" y="3090672"/>
            <a:ext cx="109728" cy="932688"/>
          </a:xfrm>
          <a:prstGeom prst="rect">
            <a:avLst/>
          </a:prstGeom>
          <a:solidFill>
            <a:srgbClr val="C50E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1247" y="3182112"/>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Durbin-Watson along the sequence</a:t>
            </a:r>
          </a:p>
        </p:txBody>
      </p:sp>
      <p:sp>
        <p:nvSpPr>
          <p:cNvPr id="15" name="TextBox 14"/>
          <p:cNvSpPr txBox="1"/>
          <p:nvPr/>
        </p:nvSpPr>
        <p:spPr>
          <a:xfrm>
            <a:off x="841247" y="3520439"/>
            <a:ext cx="5029200" cy="353943"/>
          </a:xfrm>
          <a:prstGeom prst="rect">
            <a:avLst/>
          </a:prstGeom>
          <a:noFill/>
        </p:spPr>
        <p:txBody>
          <a:bodyPr wrap="square" lIns="0" tIns="0" rIns="0" bIns="0" anchor="t">
            <a:spAutoFit/>
          </a:bodyPr>
          <a:lstStyle/>
          <a:p>
            <a:pPr algn="l">
              <a:lnSpc>
                <a:spcPct val="100000"/>
              </a:lnSpc>
            </a:pPr>
            <a:r>
              <a:rPr sz="1150" b="0" i="0" dirty="0" err="1">
                <a:solidFill>
                  <a:srgbClr val="C9CDD2"/>
                </a:solidFill>
                <a:latin typeface="Arial"/>
              </a:rPr>
              <a:t>Durbin_Watson_By</a:t>
            </a:r>
            <a:r>
              <a:rPr sz="1150" b="0" i="0" dirty="0">
                <a:solidFill>
                  <a:srgbClr val="C9CDD2"/>
                </a:solidFill>
                <a:latin typeface="Arial"/>
              </a:rPr>
              <a:t> walks the declared order. Ordinary DW </a:t>
            </a:r>
            <a:r>
              <a:rPr lang="en-US" sz="1150" b="0" i="0" dirty="0">
                <a:solidFill>
                  <a:srgbClr val="C9CDD2"/>
                </a:solidFill>
                <a:latin typeface="Arial"/>
              </a:rPr>
              <a:t>can become</a:t>
            </a:r>
            <a:r>
              <a:rPr sz="1150" b="0" i="0" dirty="0">
                <a:solidFill>
                  <a:srgbClr val="C9CDD2"/>
                </a:solidFill>
                <a:latin typeface="Arial"/>
              </a:rPr>
              <a:t> meaningless once </a:t>
            </a:r>
            <a:r>
              <a:rPr lang="en-US" sz="1150" b="0" i="0" dirty="0">
                <a:solidFill>
                  <a:srgbClr val="C9CDD2"/>
                </a:solidFill>
                <a:latin typeface="Arial"/>
              </a:rPr>
              <a:t>the dataset is sorted into a different order</a:t>
            </a:r>
            <a:endParaRPr sz="1150" b="0" i="0" dirty="0">
              <a:solidFill>
                <a:srgbClr val="C9CDD2"/>
              </a:solidFill>
              <a:latin typeface="Arial"/>
            </a:endParaRPr>
          </a:p>
        </p:txBody>
      </p:sp>
      <p:sp>
        <p:nvSpPr>
          <p:cNvPr id="16" name="Rounded Rectangle 15"/>
          <p:cNvSpPr/>
          <p:nvPr/>
        </p:nvSpPr>
        <p:spPr>
          <a:xfrm>
            <a:off x="6172200" y="3090672"/>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172200" y="3090672"/>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46520" y="3182112"/>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The panel statistic</a:t>
            </a:r>
          </a:p>
        </p:txBody>
      </p:sp>
      <p:sp>
        <p:nvSpPr>
          <p:cNvPr id="19" name="TextBox 18"/>
          <p:cNvSpPr txBox="1"/>
          <p:nvPr/>
        </p:nvSpPr>
        <p:spPr>
          <a:xfrm>
            <a:off x="6446520" y="3520439"/>
            <a:ext cx="5029200" cy="457200"/>
          </a:xfrm>
          <a:prstGeom prst="rect">
            <a:avLst/>
          </a:prstGeom>
          <a:noFill/>
        </p:spPr>
        <p:txBody>
          <a:bodyPr wrap="square" lIns="0" tIns="0" rIns="0" bIns="0" anchor="t">
            <a:spAutoFit/>
          </a:bodyPr>
          <a:lstStyle/>
          <a:p>
            <a:pPr algn="l">
              <a:lnSpc>
                <a:spcPct val="100000"/>
              </a:lnSpc>
            </a:pPr>
            <a:r>
              <a:rPr sz="1150" b="0" i="0">
                <a:solidFill>
                  <a:srgbClr val="C9CDD2"/>
                </a:solidFill>
                <a:latin typeface="Arial"/>
              </a:rPr>
              <a:t>BFN_Panel_Durbin_Watson is the right test once residuals are grouped by unit. It gates on the FE declaration.</a:t>
            </a:r>
          </a:p>
        </p:txBody>
      </p:sp>
      <p:sp>
        <p:nvSpPr>
          <p:cNvPr id="20" name="Rounded Rectangle 19"/>
          <p:cNvSpPr/>
          <p:nvPr/>
        </p:nvSpPr>
        <p:spPr>
          <a:xfrm>
            <a:off x="566928" y="4169664"/>
            <a:ext cx="5449824" cy="932688"/>
          </a:xfrm>
          <a:prstGeom prst="roundRect">
            <a:avLst>
              <a:gd name="adj" fmla="val 5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566928" y="4169664"/>
            <a:ext cx="109728" cy="932688"/>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41247" y="4261104"/>
            <a:ext cx="5029200" cy="365760"/>
          </a:xfrm>
          <a:prstGeom prst="rect">
            <a:avLst/>
          </a:prstGeom>
          <a:noFill/>
        </p:spPr>
        <p:txBody>
          <a:bodyPr wrap="square" lIns="0" tIns="0" rIns="0" bIns="0" anchor="t">
            <a:spAutoFit/>
          </a:bodyPr>
          <a:lstStyle/>
          <a:p>
            <a:pPr algn="l">
              <a:lnSpc>
                <a:spcPct val="100000"/>
              </a:lnSpc>
            </a:pPr>
            <a:r>
              <a:rPr sz="1450" b="1" i="0">
                <a:solidFill>
                  <a:srgbClr val="FFFFFF"/>
                </a:solidFill>
                <a:latin typeface="Arial"/>
              </a:rPr>
              <a:t>The calendar warning</a:t>
            </a:r>
          </a:p>
        </p:txBody>
      </p:sp>
      <p:sp>
        <p:nvSpPr>
          <p:cNvPr id="23" name="TextBox 22"/>
          <p:cNvSpPr txBox="1"/>
          <p:nvPr/>
        </p:nvSpPr>
        <p:spPr>
          <a:xfrm>
            <a:off x="841247" y="4599432"/>
            <a:ext cx="5029200" cy="457200"/>
          </a:xfrm>
          <a:prstGeom prst="rect">
            <a:avLst/>
          </a:prstGeom>
          <a:noFill/>
        </p:spPr>
        <p:txBody>
          <a:bodyPr wrap="square" lIns="0" tIns="0" rIns="0" bIns="0" anchor="t">
            <a:spAutoFit/>
          </a:bodyPr>
          <a:lstStyle/>
          <a:p>
            <a:pPr algn="l">
              <a:lnSpc>
                <a:spcPct val="100000"/>
              </a:lnSpc>
            </a:pPr>
            <a:r>
              <a:rPr sz="1150" b="0" i="0">
                <a:solidFill>
                  <a:srgbClr val="C9CDD2"/>
                </a:solidFill>
                <a:latin typeface="Arial"/>
              </a:rPr>
              <a:t>Spacings near 28–31, 90–92, or 365–366 get flagged — use a period index, don't quantize day counts.</a:t>
            </a:r>
          </a:p>
        </p:txBody>
      </p:sp>
    </p:spTree>
    <p:extLst>
      <p:ext uri="{BB962C8B-B14F-4D97-AF65-F5344CB8AC3E}">
        <p14:creationId xmlns:p14="http://schemas.microsoft.com/office/powerpoint/2010/main" val="3846744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6C334-4063-00F3-6052-5D5FF5CB8337}"/>
              </a:ext>
            </a:extLst>
          </p:cNvPr>
          <p:cNvSpPr>
            <a:spLocks noGrp="1"/>
          </p:cNvSpPr>
          <p:nvPr>
            <p:ph type="title"/>
          </p:nvPr>
        </p:nvSpPr>
        <p:spPr/>
        <p:txBody>
          <a:bodyPr/>
          <a:lstStyle/>
          <a:p>
            <a:r>
              <a:rPr lang="en-US" dirty="0"/>
              <a:t>More Features and Future Work</a:t>
            </a:r>
          </a:p>
        </p:txBody>
      </p:sp>
      <p:sp>
        <p:nvSpPr>
          <p:cNvPr id="3" name="Slide Number Placeholder 2">
            <a:extLst>
              <a:ext uri="{FF2B5EF4-FFF2-40B4-BE49-F238E27FC236}">
                <a16:creationId xmlns:a16="http://schemas.microsoft.com/office/drawing/2014/main" id="{95E1C8DA-B2E3-CB7C-B0D9-C36B460928F0}"/>
              </a:ext>
            </a:extLst>
          </p:cNvPr>
          <p:cNvSpPr>
            <a:spLocks noGrp="1"/>
          </p:cNvSpPr>
          <p:nvPr>
            <p:ph type="sldNum" sz="quarter" idx="12"/>
          </p:nvPr>
        </p:nvSpPr>
        <p:spPr/>
        <p:txBody>
          <a:bodyPr/>
          <a:lstStyle/>
          <a:p>
            <a:fld id="{DD3EB71B-0E20-644D-98EB-43484203013E}" type="slidenum">
              <a:rPr lang="en-US" smtClean="0"/>
              <a:t>46</a:t>
            </a:fld>
            <a:endParaRPr lang="en-US"/>
          </a:p>
        </p:txBody>
      </p:sp>
      <p:sp>
        <p:nvSpPr>
          <p:cNvPr id="5" name="Rounded Rectangle 13">
            <a:extLst>
              <a:ext uri="{FF2B5EF4-FFF2-40B4-BE49-F238E27FC236}">
                <a16:creationId xmlns:a16="http://schemas.microsoft.com/office/drawing/2014/main" id="{85D200DC-8AA2-442E-CA47-0ACF395C1561}"/>
              </a:ext>
            </a:extLst>
          </p:cNvPr>
          <p:cNvSpPr/>
          <p:nvPr/>
        </p:nvSpPr>
        <p:spPr>
          <a:xfrm>
            <a:off x="566928" y="1376220"/>
            <a:ext cx="11055096" cy="4656590"/>
          </a:xfrm>
          <a:prstGeom prst="roundRect">
            <a:avLst>
              <a:gd name="adj" fmla="val 6000"/>
            </a:avLst>
          </a:prstGeom>
          <a:solidFill>
            <a:srgbClr val="423781"/>
          </a:solidFill>
          <a:ln>
            <a:noFill/>
          </a:ln>
          <a:effectLst/>
        </p:spPr>
        <p:style>
          <a:lnRef idx="1">
            <a:schemeClr val="accent1"/>
          </a:lnRef>
          <a:fillRef idx="3">
            <a:schemeClr val="accent1"/>
          </a:fillRef>
          <a:effectRef idx="2">
            <a:schemeClr val="accent1"/>
          </a:effectRef>
          <a:fontRef idx="minor">
            <a:schemeClr val="lt1"/>
          </a:fontRef>
        </p:style>
        <p:txBody>
          <a:bodyPr numCol="1" rtlCol="0" anchor="ctr"/>
          <a:lstStyle/>
          <a:p>
            <a:pPr>
              <a:lnSpc>
                <a:spcPct val="105000"/>
              </a:lnSpc>
            </a:pPr>
            <a:r>
              <a:rPr lang="en-US" b="1" dirty="0">
                <a:solidFill>
                  <a:srgbClr val="FFFFFF"/>
                </a:solidFill>
                <a:latin typeface="Arial"/>
              </a:rPr>
              <a:t>More Regression Features:</a:t>
            </a:r>
          </a:p>
          <a:p>
            <a:pPr>
              <a:lnSpc>
                <a:spcPct val="105000"/>
              </a:lnSpc>
            </a:pPr>
            <a:r>
              <a:rPr lang="en-US" dirty="0">
                <a:solidFill>
                  <a:srgbClr val="FFFFFF"/>
                </a:solidFill>
                <a:latin typeface="Arial"/>
              </a:rPr>
              <a:t>Handling Fixed Effects</a:t>
            </a:r>
          </a:p>
          <a:p>
            <a:pPr>
              <a:lnSpc>
                <a:spcPct val="105000"/>
              </a:lnSpc>
            </a:pPr>
            <a:r>
              <a:rPr lang="en-US" dirty="0">
                <a:solidFill>
                  <a:srgbClr val="FFFFFF"/>
                </a:solidFill>
                <a:latin typeface="Arial"/>
              </a:rPr>
              <a:t>Treatment of Panel Data (Demeaning)</a:t>
            </a:r>
          </a:p>
          <a:p>
            <a:pPr>
              <a:lnSpc>
                <a:spcPct val="105000"/>
              </a:lnSpc>
            </a:pPr>
            <a:r>
              <a:rPr lang="en-US" dirty="0">
                <a:solidFill>
                  <a:srgbClr val="FFFFFF"/>
                </a:solidFill>
                <a:latin typeface="Arial"/>
              </a:rPr>
              <a:t>Weighted Least Squares (Weight role in spec)</a:t>
            </a:r>
          </a:p>
          <a:p>
            <a:pPr>
              <a:lnSpc>
                <a:spcPct val="105000"/>
              </a:lnSpc>
            </a:pPr>
            <a:r>
              <a:rPr lang="en-US" dirty="0">
                <a:solidFill>
                  <a:srgbClr val="FFFFFF"/>
                </a:solidFill>
                <a:latin typeface="Arial"/>
              </a:rPr>
              <a:t>Transforms beyond logarithm</a:t>
            </a:r>
          </a:p>
          <a:p>
            <a:pPr>
              <a:lnSpc>
                <a:spcPct val="105000"/>
              </a:lnSpc>
            </a:pPr>
            <a:r>
              <a:rPr lang="en-US" dirty="0">
                <a:solidFill>
                  <a:srgbClr val="FFFFFF"/>
                </a:solidFill>
                <a:latin typeface="Arial"/>
              </a:rPr>
              <a:t>Two-way FE (complicated – requires Absorbing two-way fixed effects, balanced demeaning, checking convergence)</a:t>
            </a:r>
          </a:p>
          <a:p>
            <a:pPr>
              <a:lnSpc>
                <a:spcPct val="105000"/>
              </a:lnSpc>
            </a:pPr>
            <a:r>
              <a:rPr lang="en-US" dirty="0">
                <a:solidFill>
                  <a:srgbClr val="FFFFFF"/>
                </a:solidFill>
                <a:latin typeface="Arial"/>
              </a:rPr>
              <a:t>Cluster and Time roles</a:t>
            </a:r>
          </a:p>
          <a:p>
            <a:pPr>
              <a:lnSpc>
                <a:spcPct val="105000"/>
              </a:lnSpc>
            </a:pPr>
            <a:r>
              <a:rPr lang="en-US" dirty="0">
                <a:solidFill>
                  <a:srgbClr val="FFFFFF"/>
                </a:solidFill>
                <a:latin typeface="Arial"/>
              </a:rPr>
              <a:t>Time Series</a:t>
            </a:r>
          </a:p>
          <a:p>
            <a:pPr>
              <a:lnSpc>
                <a:spcPct val="105000"/>
              </a:lnSpc>
            </a:pPr>
            <a:r>
              <a:rPr lang="en-US" b="1" dirty="0">
                <a:solidFill>
                  <a:srgbClr val="FFFFFF"/>
                </a:solidFill>
                <a:latin typeface="Arial"/>
              </a:rPr>
              <a:t>Other Features:</a:t>
            </a:r>
          </a:p>
          <a:p>
            <a:pPr>
              <a:lnSpc>
                <a:spcPct val="105000"/>
              </a:lnSpc>
            </a:pPr>
            <a:r>
              <a:rPr lang="en-US" dirty="0">
                <a:solidFill>
                  <a:srgbClr val="FFFFFF"/>
                </a:solidFill>
                <a:latin typeface="Arial"/>
              </a:rPr>
              <a:t>Model Comparison Sheet – all diagnostics at a glance across multiple models</a:t>
            </a:r>
          </a:p>
          <a:p>
            <a:pPr>
              <a:lnSpc>
                <a:spcPct val="105000"/>
              </a:lnSpc>
            </a:pPr>
            <a:r>
              <a:rPr lang="en-US" dirty="0">
                <a:solidFill>
                  <a:srgbClr val="FFFFFF"/>
                </a:solidFill>
                <a:latin typeface="Arial"/>
              </a:rPr>
              <a:t>Resampling &amp; simulation without VBA (Monte Carlo &amp; Bootstrap)</a:t>
            </a:r>
          </a:p>
          <a:p>
            <a:pPr>
              <a:lnSpc>
                <a:spcPct val="105000"/>
              </a:lnSpc>
            </a:pPr>
            <a:r>
              <a:rPr lang="en-US" dirty="0">
                <a:solidFill>
                  <a:srgbClr val="FFFFFF"/>
                </a:solidFill>
                <a:latin typeface="Arial"/>
              </a:rPr>
              <a:t>Bivariate/Two-sample</a:t>
            </a:r>
          </a:p>
          <a:p>
            <a:pPr>
              <a:lnSpc>
                <a:spcPct val="105000"/>
              </a:lnSpc>
            </a:pPr>
            <a:r>
              <a:rPr lang="en-US" dirty="0">
                <a:solidFill>
                  <a:srgbClr val="FFFFFF"/>
                </a:solidFill>
                <a:latin typeface="Arial"/>
              </a:rPr>
              <a:t>ANOVA</a:t>
            </a:r>
          </a:p>
          <a:p>
            <a:pPr>
              <a:lnSpc>
                <a:spcPct val="105000"/>
              </a:lnSpc>
            </a:pPr>
            <a:r>
              <a:rPr lang="en-US" dirty="0">
                <a:solidFill>
                  <a:srgbClr val="FFFFFF"/>
                </a:solidFill>
                <a:latin typeface="Arial"/>
              </a:rPr>
              <a:t>Fourier Analysis?</a:t>
            </a:r>
          </a:p>
          <a:p>
            <a:pPr>
              <a:lnSpc>
                <a:spcPct val="105000"/>
              </a:lnSpc>
            </a:pPr>
            <a:r>
              <a:rPr lang="en-US" dirty="0">
                <a:solidFill>
                  <a:srgbClr val="FFFFFF"/>
                </a:solidFill>
                <a:latin typeface="Arial"/>
              </a:rPr>
              <a:t>Decision Analysis?</a:t>
            </a:r>
          </a:p>
          <a:p>
            <a:pPr>
              <a:lnSpc>
                <a:spcPct val="105000"/>
              </a:lnSpc>
            </a:pPr>
            <a:endParaRPr lang="en-US" dirty="0">
              <a:solidFill>
                <a:srgbClr val="FFFFFF"/>
              </a:solidFill>
              <a:latin typeface="Arial"/>
            </a:endParaRPr>
          </a:p>
        </p:txBody>
      </p:sp>
    </p:spTree>
    <p:extLst>
      <p:ext uri="{BB962C8B-B14F-4D97-AF65-F5344CB8AC3E}">
        <p14:creationId xmlns:p14="http://schemas.microsoft.com/office/powerpoint/2010/main" val="35835236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0800"/>
            <a:ext cx="10515600" cy="1325563"/>
          </a:xfrm>
        </p:spPr>
        <p:txBody>
          <a:bodyPr>
            <a:normAutofit/>
          </a:bodyPr>
          <a:lstStyle/>
          <a:p>
            <a:r>
              <a:rPr lang="en-US" sz="2900" dirty="0">
                <a:solidFill>
                  <a:srgbClr val="FFFFFF"/>
                </a:solidFill>
              </a:rPr>
              <a:t>Fixing o</a:t>
            </a:r>
            <a:r>
              <a:rPr sz="2900" dirty="0">
                <a:solidFill>
                  <a:srgbClr val="FFFFFF"/>
                </a:solidFill>
              </a:rPr>
              <a:t>ne place the arithmetic </a:t>
            </a:r>
            <a:r>
              <a:rPr lang="en-US" sz="2900" dirty="0">
                <a:solidFill>
                  <a:srgbClr val="FFFFFF"/>
                </a:solidFill>
              </a:rPr>
              <a:t>could go</a:t>
            </a:r>
            <a:r>
              <a:rPr sz="2900" dirty="0">
                <a:solidFill>
                  <a:srgbClr val="FFFFFF"/>
                </a:solidFill>
              </a:rPr>
              <a:t> wrong</a:t>
            </a:r>
          </a:p>
        </p:txBody>
      </p:sp>
      <p:sp>
        <p:nvSpPr>
          <p:cNvPr id="3" name="TextBox 2"/>
          <p:cNvSpPr txBox="1"/>
          <p:nvPr/>
        </p:nvSpPr>
        <p:spPr>
          <a:xfrm>
            <a:off x="566928" y="1426464"/>
            <a:ext cx="11057839" cy="384048"/>
          </a:xfrm>
          <a:prstGeom prst="rect">
            <a:avLst/>
          </a:prstGeom>
          <a:noFill/>
        </p:spPr>
        <p:txBody>
          <a:bodyPr wrap="square" lIns="0" tIns="0" rIns="0" bIns="0" anchor="t">
            <a:spAutoFit/>
          </a:bodyPr>
          <a:lstStyle/>
          <a:p>
            <a:pPr algn="l">
              <a:lnSpc>
                <a:spcPct val="100000"/>
              </a:lnSpc>
            </a:pPr>
            <a:r>
              <a:rPr sz="1500" b="0" i="1">
                <a:solidFill>
                  <a:srgbClr val="5FD4C6"/>
                </a:solidFill>
                <a:latin typeface="Arial"/>
              </a:rPr>
              <a:t>Every leverage and prediction routes through a single matrix-inversion helper — by design.</a:t>
            </a:r>
          </a:p>
        </p:txBody>
      </p:sp>
      <p:sp>
        <p:nvSpPr>
          <p:cNvPr id="4" name="Rounded Rectangle 3"/>
          <p:cNvSpPr/>
          <p:nvPr/>
        </p:nvSpPr>
        <p:spPr>
          <a:xfrm>
            <a:off x="566928" y="1965960"/>
            <a:ext cx="11055096" cy="457200"/>
          </a:xfrm>
          <a:prstGeom prst="roundRect">
            <a:avLst>
              <a:gd name="adj" fmla="val 12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40080" y="2048255"/>
            <a:ext cx="457200" cy="292608"/>
          </a:xfrm>
          <a:prstGeom prst="roundRect">
            <a:avLst>
              <a:gd name="adj" fmla="val 18000"/>
            </a:avLst>
          </a:prstGeom>
          <a:solidFill>
            <a:srgbClr val="454545"/>
          </a:solidFill>
          <a:ln w="1270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2048255"/>
            <a:ext cx="457200" cy="292608"/>
          </a:xfrm>
          <a:prstGeom prst="rect">
            <a:avLst/>
          </a:prstGeom>
          <a:noFill/>
        </p:spPr>
        <p:txBody>
          <a:bodyPr wrap="square" lIns="0" tIns="0" rIns="0" bIns="0" anchor="ctr">
            <a:spAutoFit/>
          </a:bodyPr>
          <a:lstStyle/>
          <a:p>
            <a:pPr algn="ctr">
              <a:lnSpc>
                <a:spcPct val="100000"/>
              </a:lnSpc>
            </a:pPr>
            <a:r>
              <a:rPr sz="1200" b="0" i="1">
                <a:solidFill>
                  <a:srgbClr val="5FD4C6"/>
                </a:solidFill>
                <a:latin typeface="Consolas"/>
              </a:rPr>
              <a:t>fx</a:t>
            </a:r>
          </a:p>
        </p:txBody>
      </p:sp>
      <p:sp>
        <p:nvSpPr>
          <p:cNvPr id="7" name="TextBox 6"/>
          <p:cNvSpPr txBox="1"/>
          <p:nvPr/>
        </p:nvSpPr>
        <p:spPr>
          <a:xfrm>
            <a:off x="1207007" y="1965960"/>
            <a:ext cx="10323576" cy="457200"/>
          </a:xfrm>
          <a:prstGeom prst="rect">
            <a:avLst/>
          </a:prstGeom>
          <a:noFill/>
        </p:spPr>
        <p:txBody>
          <a:bodyPr wrap="square" lIns="0" tIns="0" rIns="0" bIns="0" anchor="ctr">
            <a:spAutoFit/>
          </a:bodyPr>
          <a:lstStyle/>
          <a:p>
            <a:pPr algn="l">
              <a:lnSpc>
                <a:spcPct val="100000"/>
              </a:lnSpc>
            </a:pPr>
            <a:r>
              <a:rPr sz="1150" b="0" i="0">
                <a:solidFill>
                  <a:srgbClr val="DCDCDC"/>
                </a:solidFill>
                <a:latin typeface="Consolas"/>
              </a:rPr>
              <a:t>Hat_diagonal · PRESS · LOOCV · Studentized · Cook's · Prediction_Interval   →   </a:t>
            </a:r>
            <a:r>
              <a:rPr sz="1150" b="1" i="0">
                <a:solidFill>
                  <a:srgbClr val="5FD4C6"/>
                </a:solidFill>
                <a:latin typeface="Consolas"/>
              </a:rPr>
              <a:t>Gram_Inverse</a:t>
            </a:r>
          </a:p>
        </p:txBody>
      </p:sp>
      <p:sp>
        <p:nvSpPr>
          <p:cNvPr id="8" name="Rectangle 7"/>
          <p:cNvSpPr/>
          <p:nvPr/>
        </p:nvSpPr>
        <p:spPr>
          <a:xfrm>
            <a:off x="566928" y="2834639"/>
            <a:ext cx="91440" cy="548640"/>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2788920"/>
            <a:ext cx="2743200" cy="640080"/>
          </a:xfrm>
          <a:prstGeom prst="rect">
            <a:avLst/>
          </a:prstGeom>
          <a:noFill/>
        </p:spPr>
        <p:txBody>
          <a:bodyPr wrap="square" lIns="0" tIns="0" rIns="0" bIns="0" anchor="ctr">
            <a:spAutoFit/>
          </a:bodyPr>
          <a:lstStyle/>
          <a:p>
            <a:pPr algn="l">
              <a:lnSpc>
                <a:spcPct val="100000"/>
              </a:lnSpc>
            </a:pPr>
            <a:r>
              <a:rPr sz="1500" b="1" i="0">
                <a:solidFill>
                  <a:srgbClr val="FFFFFF"/>
                </a:solidFill>
                <a:latin typeface="Arial"/>
              </a:rPr>
              <a:t>Today</a:t>
            </a:r>
          </a:p>
        </p:txBody>
      </p:sp>
      <p:sp>
        <p:nvSpPr>
          <p:cNvPr id="10" name="TextBox 9"/>
          <p:cNvSpPr txBox="1"/>
          <p:nvPr/>
        </p:nvSpPr>
        <p:spPr>
          <a:xfrm>
            <a:off x="3675887" y="2788920"/>
            <a:ext cx="7955279" cy="64008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Direct inversion of XᵀX.</a:t>
            </a:r>
          </a:p>
        </p:txBody>
      </p:sp>
      <p:sp>
        <p:nvSpPr>
          <p:cNvPr id="11" name="Rectangle 10"/>
          <p:cNvSpPr/>
          <p:nvPr/>
        </p:nvSpPr>
        <p:spPr>
          <a:xfrm>
            <a:off x="566928" y="3547872"/>
            <a:ext cx="91440" cy="548640"/>
          </a:xfrm>
          <a:prstGeom prst="rect">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2960" y="3502152"/>
            <a:ext cx="2743200" cy="640080"/>
          </a:xfrm>
          <a:prstGeom prst="rect">
            <a:avLst/>
          </a:prstGeom>
          <a:noFill/>
        </p:spPr>
        <p:txBody>
          <a:bodyPr wrap="square" lIns="0" tIns="0" rIns="0" bIns="0" anchor="ctr">
            <a:spAutoFit/>
          </a:bodyPr>
          <a:lstStyle/>
          <a:p>
            <a:pPr algn="l">
              <a:lnSpc>
                <a:spcPct val="100000"/>
              </a:lnSpc>
            </a:pPr>
            <a:r>
              <a:rPr sz="1500" b="1" i="0">
                <a:solidFill>
                  <a:srgbClr val="FFFFFF"/>
                </a:solidFill>
                <a:latin typeface="Arial"/>
              </a:rPr>
              <a:t>Staged improvement</a:t>
            </a:r>
          </a:p>
        </p:txBody>
      </p:sp>
      <p:sp>
        <p:nvSpPr>
          <p:cNvPr id="13" name="TextBox 12"/>
          <p:cNvSpPr txBox="1"/>
          <p:nvPr/>
        </p:nvSpPr>
        <p:spPr>
          <a:xfrm>
            <a:off x="3675887" y="3502152"/>
            <a:ext cx="7955279" cy="640080"/>
          </a:xfrm>
          <a:prstGeom prst="rect">
            <a:avLst/>
          </a:prstGeom>
          <a:noFill/>
        </p:spPr>
        <p:txBody>
          <a:bodyPr wrap="square" lIns="0" tIns="0" rIns="0" bIns="0" anchor="ctr">
            <a:spAutoFit/>
          </a:bodyPr>
          <a:lstStyle/>
          <a:p>
            <a:pPr algn="l">
              <a:lnSpc>
                <a:spcPct val="100000"/>
              </a:lnSpc>
            </a:pPr>
            <a:r>
              <a:rPr sz="1300" b="0" i="0" dirty="0">
                <a:solidFill>
                  <a:srgbClr val="DCDCDC"/>
                </a:solidFill>
                <a:latin typeface="Arial"/>
              </a:rPr>
              <a:t>Scale each column before inverting — fixes precision when drivers live on very different scales, which cost data reliably does.</a:t>
            </a:r>
          </a:p>
        </p:txBody>
      </p:sp>
      <p:sp>
        <p:nvSpPr>
          <p:cNvPr id="14" name="Rectangle 13"/>
          <p:cNvSpPr/>
          <p:nvPr/>
        </p:nvSpPr>
        <p:spPr>
          <a:xfrm>
            <a:off x="566928" y="4261104"/>
            <a:ext cx="91440" cy="548640"/>
          </a:xfrm>
          <a:prstGeom prst="rect">
            <a:avLst/>
          </a:prstGeom>
          <a:solidFill>
            <a:srgbClr val="2FB3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22960" y="4215384"/>
            <a:ext cx="2743200" cy="640080"/>
          </a:xfrm>
          <a:prstGeom prst="rect">
            <a:avLst/>
          </a:prstGeom>
          <a:noFill/>
        </p:spPr>
        <p:txBody>
          <a:bodyPr wrap="square" lIns="0" tIns="0" rIns="0" bIns="0" anchor="ctr">
            <a:spAutoFit/>
          </a:bodyPr>
          <a:lstStyle/>
          <a:p>
            <a:pPr algn="l">
              <a:lnSpc>
                <a:spcPct val="100000"/>
              </a:lnSpc>
            </a:pPr>
            <a:r>
              <a:rPr sz="1500" b="1" i="0">
                <a:solidFill>
                  <a:srgbClr val="FFFFFF"/>
                </a:solidFill>
                <a:latin typeface="Arial"/>
              </a:rPr>
              <a:t>Why it's clean</a:t>
            </a:r>
          </a:p>
        </p:txBody>
      </p:sp>
      <p:sp>
        <p:nvSpPr>
          <p:cNvPr id="16" name="TextBox 15"/>
          <p:cNvSpPr txBox="1"/>
          <p:nvPr/>
        </p:nvSpPr>
        <p:spPr>
          <a:xfrm>
            <a:off x="3675887" y="4215384"/>
            <a:ext cx="7955279" cy="64008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Everything inherits from the one helper, so hardening it improves every diagnostic at once.</a:t>
            </a:r>
          </a:p>
        </p:txBody>
      </p:sp>
      <p:sp>
        <p:nvSpPr>
          <p:cNvPr id="17" name="Rectangle 16"/>
          <p:cNvSpPr/>
          <p:nvPr/>
        </p:nvSpPr>
        <p:spPr>
          <a:xfrm>
            <a:off x="566928" y="4974336"/>
            <a:ext cx="91440" cy="548640"/>
          </a:xfrm>
          <a:prstGeom prst="rect">
            <a:avLst/>
          </a:prstGeom>
          <a:solidFill>
            <a:srgbClr val="8A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2960" y="4928616"/>
            <a:ext cx="2743200" cy="640080"/>
          </a:xfrm>
          <a:prstGeom prst="rect">
            <a:avLst/>
          </a:prstGeom>
          <a:noFill/>
        </p:spPr>
        <p:txBody>
          <a:bodyPr wrap="square" lIns="0" tIns="0" rIns="0" bIns="0" anchor="ctr">
            <a:spAutoFit/>
          </a:bodyPr>
          <a:lstStyle/>
          <a:p>
            <a:pPr algn="l">
              <a:lnSpc>
                <a:spcPct val="100000"/>
              </a:lnSpc>
            </a:pPr>
            <a:r>
              <a:rPr sz="1500" b="1" i="0">
                <a:solidFill>
                  <a:srgbClr val="FFFFFF"/>
                </a:solidFill>
                <a:latin typeface="Arial"/>
              </a:rPr>
              <a:t>Scope</a:t>
            </a:r>
          </a:p>
        </p:txBody>
      </p:sp>
      <p:sp>
        <p:nvSpPr>
          <p:cNvPr id="19" name="TextBox 18"/>
          <p:cNvSpPr txBox="1"/>
          <p:nvPr/>
        </p:nvSpPr>
        <p:spPr>
          <a:xfrm>
            <a:off x="3675887" y="4928616"/>
            <a:ext cx="7955279" cy="640080"/>
          </a:xfrm>
          <a:prstGeom prst="rect">
            <a:avLst/>
          </a:prstGeom>
          <a:noFill/>
        </p:spPr>
        <p:txBody>
          <a:bodyPr wrap="square" lIns="0" tIns="0" rIns="0" bIns="0" anchor="ctr">
            <a:spAutoFit/>
          </a:bodyPr>
          <a:lstStyle/>
          <a:p>
            <a:pPr algn="l">
              <a:lnSpc>
                <a:spcPct val="100000"/>
              </a:lnSpc>
            </a:pPr>
            <a:r>
              <a:rPr sz="1300" b="0" i="0">
                <a:solidFill>
                  <a:srgbClr val="DCDCDC"/>
                </a:solidFill>
                <a:latin typeface="Arial"/>
              </a:rPr>
              <a:t>A numerical fix, not a statistical one — it changes precision, never the answers.</a:t>
            </a:r>
          </a:p>
        </p:txBody>
      </p:sp>
    </p:spTree>
  </p:cSld>
  <p:clrMapOvr>
    <a:masterClrMapping/>
  </p:clrMapOvr>
</p:sld>
</file>

<file path=ppt/theme/theme1.xml><?xml version="1.0" encoding="utf-8"?>
<a:theme xmlns:a="http://schemas.openxmlformats.org/drawingml/2006/main" name="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4B7AE63A09C47459AA4B25F0F3DCE93" ma:contentTypeVersion="6" ma:contentTypeDescription="Create a new document." ma:contentTypeScope="" ma:versionID="05578cdae0f4a68a492f916aaeda4260">
  <xsd:schema xmlns:xsd="http://www.w3.org/2001/XMLSchema" xmlns:xs="http://www.w3.org/2001/XMLSchema" xmlns:p="http://schemas.microsoft.com/office/2006/metadata/properties" xmlns:ns2="f6d72316-a743-4cd1-bf2d-d950ac85e3d7" xmlns:ns3="f188a965-3786-47e8-8359-d9a2fd67cd45" targetNamespace="http://schemas.microsoft.com/office/2006/metadata/properties" ma:root="true" ma:fieldsID="157e77c60646fb8aaddc5d6979227384" ns2:_="" ns3:_="">
    <xsd:import namespace="f6d72316-a743-4cd1-bf2d-d950ac85e3d7"/>
    <xsd:import namespace="f188a965-3786-47e8-8359-d9a2fd67cd4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d72316-a743-4cd1-bf2d-d950ac85e3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188a965-3786-47e8-8359-d9a2fd67cd4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670FC75-EBF8-4E09-A1BA-D503265DAF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d72316-a743-4cd1-bf2d-d950ac85e3d7"/>
    <ds:schemaRef ds:uri="f188a965-3786-47e8-8359-d9a2fd67cd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E80D5D3-E0CD-44B0-8E37-C3630286E9D8}">
  <ds:schemaRefs>
    <ds:schemaRef ds:uri="http://schemas.microsoft.com/sharepoint/v3/contenttype/forms"/>
  </ds:schemaRefs>
</ds:datastoreItem>
</file>

<file path=customXml/itemProps3.xml><?xml version="1.0" encoding="utf-8"?>
<ds:datastoreItem xmlns:ds="http://schemas.openxmlformats.org/officeDocument/2006/customXml" ds:itemID="{A4BEE2B8-ED5C-4B5D-8FC7-A251AE9BE165}">
  <ds:schemaRefs>
    <ds:schemaRef ds:uri="http://purl.org/dc/dcmitype/"/>
    <ds:schemaRef ds:uri="f188a965-3786-47e8-8359-d9a2fd67cd45"/>
    <ds:schemaRef ds:uri="f6d72316-a743-4cd1-bf2d-d950ac85e3d7"/>
    <ds:schemaRef ds:uri="http://schemas.microsoft.com/office/infopath/2007/PartnerControls"/>
    <ds:schemaRef ds:uri="http://www.w3.org/XML/1998/namespace"/>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1543</TotalTime>
  <Words>10156</Words>
  <Application>Microsoft Office PowerPoint</Application>
  <PresentationFormat>Widescreen</PresentationFormat>
  <Paragraphs>923</Paragraphs>
  <Slides>47</Slides>
  <Notes>44</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47</vt:i4>
      </vt:variant>
    </vt:vector>
  </HeadingPairs>
  <TitlesOfParts>
    <vt:vector size="59" baseType="lpstr">
      <vt:lpstr>Aptos</vt:lpstr>
      <vt:lpstr>Arial</vt:lpstr>
      <vt:lpstr>Bahnschrift SemiCondensed</vt:lpstr>
      <vt:lpstr>Consolas</vt:lpstr>
      <vt:lpstr>Courier New</vt:lpstr>
      <vt:lpstr>Figtree ExtraBold</vt:lpstr>
      <vt:lpstr>Montserrat</vt:lpstr>
      <vt:lpstr>Wingdings</vt:lpstr>
      <vt:lpstr>Office Theme</vt:lpstr>
      <vt:lpstr>1_Office Theme</vt:lpstr>
      <vt:lpstr>2_Office Theme</vt:lpstr>
      <vt:lpstr>3_Office Theme</vt:lpstr>
      <vt:lpstr>PowerPoint Presentation</vt:lpstr>
      <vt:lpstr>Twin Motivations</vt:lpstr>
      <vt:lpstr>Tradeoffs</vt:lpstr>
      <vt:lpstr>Legibility: Two Healthy Habits</vt:lpstr>
      <vt:lpstr>What is a LAMBDA function?</vt:lpstr>
      <vt:lpstr>LAMBDA functions compose</vt:lpstr>
      <vt:lpstr>What's in this talk</vt:lpstr>
      <vt:lpstr>What ships in the workbook</vt:lpstr>
      <vt:lpstr>REGRESSION TEMPLATE</vt:lpstr>
      <vt:lpstr>Full workflow on one worksheet</vt:lpstr>
      <vt:lpstr>Three axes, one declaration</vt:lpstr>
      <vt:lpstr>The model spec block</vt:lpstr>
      <vt:lpstr>Categorical drivers, no helper columns</vt:lpstr>
      <vt:lpstr>Template Constructs Regression Dataset</vt:lpstr>
      <vt:lpstr>What the declaration replaces</vt:lpstr>
      <vt:lpstr>Demo 1  ·  Declaring a model</vt:lpstr>
      <vt:lpstr>One dropdown changes the fit</vt:lpstr>
      <vt:lpstr>Look before you model (No peeking)</vt:lpstr>
      <vt:lpstr>Fit, with confidence intervals</vt:lpstr>
      <vt:lpstr>Trim collinearity — one toggle</vt:lpstr>
      <vt:lpstr>Prediction R2: The honest metric</vt:lpstr>
      <vt:lpstr>A health check on the fit</vt:lpstr>
      <vt:lpstr>Seven views of the same fit</vt:lpstr>
      <vt:lpstr>Use Prediction Error, not Estimate Standard Error</vt:lpstr>
      <vt:lpstr>The interval, where it matters</vt:lpstr>
      <vt:lpstr>Demo 2  ·  Screening, diagnostics, prediction</vt:lpstr>
      <vt:lpstr>UNIVARIATE</vt:lpstr>
      <vt:lpstr>Describe, visualize, formalize</vt:lpstr>
      <vt:lpstr>Distribution fitting without Solver</vt:lpstr>
      <vt:lpstr>Demo 3  ·  Fitting a distribution, then taking it with you</vt:lpstr>
      <vt:lpstr>Lambda Library Workbook</vt:lpstr>
      <vt:lpstr>Can you trust my math?: Results Verification</vt:lpstr>
      <vt:lpstr>Benefits</vt:lpstr>
      <vt:lpstr>What travels with the file</vt:lpstr>
      <vt:lpstr>Getting it onto your own data</vt:lpstr>
      <vt:lpstr>Roadmap</vt:lpstr>
      <vt:lpstr>Where to get it</vt:lpstr>
      <vt:lpstr>BACKUP</vt:lpstr>
      <vt:lpstr>The LAMBDA_functions sheet</vt:lpstr>
      <vt:lpstr>Equation/Template Validation methodology</vt:lpstr>
      <vt:lpstr>Current Limitations</vt:lpstr>
      <vt:lpstr>Fixed effects: absorb the group</vt:lpstr>
      <vt:lpstr>Absorbing the group</vt:lpstr>
      <vt:lpstr>Data transformation: Log the cost → lognormal</vt:lpstr>
      <vt:lpstr>When your rows are a time series</vt:lpstr>
      <vt:lpstr>More Features and Future Work</vt:lpstr>
      <vt:lpstr>Fixing one place the arithmetic could go wrong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Valerie Levine</dc:creator>
  <cp:lastModifiedBy>Colodner, Stephen</cp:lastModifiedBy>
  <cp:revision>23</cp:revision>
  <cp:lastPrinted>2025-09-12T16:13:46Z</cp:lastPrinted>
  <dcterms:created xsi:type="dcterms:W3CDTF">2025-09-10T18:06:41Z</dcterms:created>
  <dcterms:modified xsi:type="dcterms:W3CDTF">2026-07-31T20:44:30Z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0x01010014B7AE63A09C47459AA4B25F0F3DCE93</vt:lpwstr>
  </property>
  <property fmtid="{D5CDD505-2E9C-101B-9397-08002B2CF9AE}" pid="3" name="MediaServiceImageTags">
    <vt:lpwstr/>
  </property>
</Properties>
</file>