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675" r:id="rId2"/>
  </p:sldMasterIdLst>
  <p:notesMasterIdLst>
    <p:notesMasterId r:id="rId12"/>
  </p:notesMasterIdLst>
  <p:handoutMasterIdLst>
    <p:handoutMasterId r:id="rId13"/>
  </p:handoutMasterIdLst>
  <p:sldIdLst>
    <p:sldId id="437" r:id="rId3"/>
    <p:sldId id="404" r:id="rId4"/>
    <p:sldId id="405" r:id="rId5"/>
    <p:sldId id="460" r:id="rId6"/>
    <p:sldId id="461" r:id="rId7"/>
    <p:sldId id="390" r:id="rId8"/>
    <p:sldId id="459" r:id="rId9"/>
    <p:sldId id="403" r:id="rId10"/>
    <p:sldId id="415" r:id="rId1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3C0EFE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826" autoAdjust="0"/>
    <p:restoredTop sz="99139" autoAdjust="0"/>
  </p:normalViewPr>
  <p:slideViewPr>
    <p:cSldViewPr>
      <p:cViewPr>
        <p:scale>
          <a:sx n="50" d="100"/>
          <a:sy n="50" d="100"/>
        </p:scale>
        <p:origin x="-1944" y="-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-7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15" tIns="45157" rIns="90315" bIns="45157" numCol="1" anchor="t" anchorCtr="0" compatLnSpc="1">
            <a:prstTxWarp prst="textNoShape">
              <a:avLst/>
            </a:prstTxWarp>
          </a:bodyPr>
          <a:lstStyle>
            <a:lvl1pPr defTabSz="91566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9" tIns="45554" rIns="91109" bIns="455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15" tIns="45157" rIns="90315" bIns="451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15" tIns="45157" rIns="90315" bIns="45157" numCol="1" anchor="b" anchorCtr="0" compatLnSpc="1">
            <a:prstTxWarp prst="textNoShape">
              <a:avLst/>
            </a:prstTxWarp>
          </a:bodyPr>
          <a:lstStyle>
            <a:lvl1pPr defTabSz="91566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15" tIns="45157" rIns="90315" bIns="45157" numCol="1" anchor="b" anchorCtr="0" compatLnSpc="1">
            <a:prstTxWarp prst="textNoShape">
              <a:avLst/>
            </a:prstTxWarp>
          </a:bodyPr>
          <a:lstStyle>
            <a:lvl1pPr algn="r" defTabSz="915668">
              <a:defRPr sz="1200"/>
            </a:lvl1pPr>
          </a:lstStyle>
          <a:p>
            <a:pPr>
              <a:defRPr/>
            </a:pPr>
            <a:fld id="{6D793C05-4389-435A-953D-80FD6CA57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9C1BB53B-2F1F-43A1-8765-5068F354E751}" type="slidenum">
              <a:rPr lang="en-US" smtClean="0"/>
              <a:pPr defTabSz="914400"/>
              <a:t>8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87438" y="433388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58D9B-6068-4393-9011-2A4916E98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 descr="epa_sea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2400" y="5876925"/>
            <a:ext cx="86995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7" descr="epa_sea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2400" y="5876925"/>
            <a:ext cx="86995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3" r:id="rId10"/>
    <p:sldLayoutId id="214748374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</a:rPr>
              <a:t>Overview to EPA’s Soil Sampling Program </a:t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>Santa Susana Field Lab; Area IV and Northern Undeveloped Lands</a:t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>October 12, 2010</a:t>
            </a:r>
            <a:endParaRPr lang="en-US" sz="36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800" dirty="0" smtClean="0"/>
              <a:t>Today’s Presentation</a:t>
            </a:r>
            <a:endParaRPr lang="en-US" sz="3800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EPA’s soil sampling objectives</a:t>
            </a:r>
          </a:p>
          <a:p>
            <a:r>
              <a:rPr lang="en-US" sz="3600" smtClean="0"/>
              <a:t>Technical approach</a:t>
            </a:r>
          </a:p>
          <a:p>
            <a:r>
              <a:rPr lang="en-US" sz="3600" smtClean="0"/>
              <a:t>Technical assistance to DTSC/DOE </a:t>
            </a:r>
          </a:p>
          <a:p>
            <a:r>
              <a:rPr lang="en-US" sz="3600" smtClean="0"/>
              <a:t>Next Steps and Schedule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en-US" sz="3800" dirty="0" smtClean="0"/>
              <a:t>EPA’s Soil Sampling Objectives</a:t>
            </a:r>
            <a:endParaRPr lang="en-US" sz="38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08525"/>
          </a:xfrm>
        </p:spPr>
        <p:txBody>
          <a:bodyPr/>
          <a:lstStyle/>
          <a:p>
            <a:r>
              <a:rPr lang="en-US" smtClean="0"/>
              <a:t>Primary Objective:  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- Characterize the general nature and extent of radiological soil contamination in SSFL Area IV and Northern Buffer Zone;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	</a:t>
            </a:r>
          </a:p>
          <a:p>
            <a:r>
              <a:rPr lang="en-US" smtClean="0"/>
              <a:t>New Task: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-  Collect and containerize soil samples for the DOE/DTSC chemical characterization effort 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Parameters of EPA’s </a:t>
            </a:r>
            <a:r>
              <a:rPr lang="en-US" dirty="0" err="1" smtClean="0"/>
              <a:t>Rad</a:t>
            </a:r>
            <a:r>
              <a:rPr lang="en-US" dirty="0" smtClean="0"/>
              <a:t> Soil Testing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Locations</a:t>
            </a:r>
            <a:r>
              <a:rPr lang="en-US" smtClean="0"/>
              <a:t>:  SSFL Area IV and the Northern Buffer Zone.   May “chase” rad contamination from Area IV as appropriate. </a:t>
            </a:r>
          </a:p>
          <a:p>
            <a:r>
              <a:rPr lang="en-US" b="1" smtClean="0"/>
              <a:t>Primary Data Screening Levels</a:t>
            </a:r>
            <a:r>
              <a:rPr lang="en-US" smtClean="0"/>
              <a:t>:  Background radionuclide concentrations as defined by USEPA’s radiological background study</a:t>
            </a:r>
          </a:p>
          <a:p>
            <a:r>
              <a:rPr lang="en-US" smtClean="0"/>
              <a:t> </a:t>
            </a:r>
            <a:r>
              <a:rPr lang="en-US" b="1" smtClean="0"/>
              <a:t>Rad Potential Contaminants of Concern</a:t>
            </a:r>
            <a:r>
              <a:rPr lang="en-US" smtClean="0"/>
              <a:t>: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- Default Suite:  53 rad analytes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  -  Site Specific Add-ons:  Up to an additional    12 rad analytes based on site history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10STUDYAREAS.jpg"/>
          <p:cNvPicPr>
            <a:picLocks noChangeAspect="1"/>
          </p:cNvPicPr>
          <p:nvPr/>
        </p:nvPicPr>
        <p:blipFill>
          <a:blip r:embed="rId2" cstate="print"/>
          <a:srcRect l="1060" t="4443" r="1060" b="4443"/>
          <a:stretch>
            <a:fillRect/>
          </a:stretch>
        </p:blipFill>
        <p:spPr bwMode="auto">
          <a:xfrm>
            <a:off x="0" y="152400"/>
            <a:ext cx="9144000" cy="65373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457200" y="38100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Lucida Sans" pitchFamily="34" charset="0"/>
              </a:rPr>
              <a:t>10 STUDY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66"/>
          <p:cNvGrpSpPr>
            <a:grpSpLocks/>
          </p:cNvGrpSpPr>
          <p:nvPr/>
        </p:nvGrpSpPr>
        <p:grpSpPr bwMode="auto">
          <a:xfrm>
            <a:off x="4724400" y="4724400"/>
            <a:ext cx="3505200" cy="1905000"/>
            <a:chOff x="4876800" y="4721352"/>
            <a:chExt cx="3276600" cy="1981200"/>
          </a:xfrm>
        </p:grpSpPr>
        <p:sp>
          <p:nvSpPr>
            <p:cNvPr id="9258" name="Rectangle 4"/>
            <p:cNvSpPr>
              <a:spLocks noChangeArrowheads="1"/>
            </p:cNvSpPr>
            <p:nvPr/>
          </p:nvSpPr>
          <p:spPr bwMode="auto">
            <a:xfrm>
              <a:off x="4876800" y="4721352"/>
              <a:ext cx="3276600" cy="198120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19044" tIns="9521" rIns="19044" bIns="9521" anchor="ctr"/>
            <a:lstStyle/>
            <a:p>
              <a:endParaRPr lang="en-US"/>
            </a:p>
          </p:txBody>
        </p:sp>
        <p:sp>
          <p:nvSpPr>
            <p:cNvPr id="9259" name="Text Box 82"/>
            <p:cNvSpPr txBox="1">
              <a:spLocks noChangeArrowheads="1"/>
            </p:cNvSpPr>
            <p:nvPr/>
          </p:nvSpPr>
          <p:spPr bwMode="auto">
            <a:xfrm>
              <a:off x="5642824" y="4882920"/>
              <a:ext cx="2154424" cy="23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44" tIns="9521" rIns="19044" bIns="9521">
              <a:spAutoFit/>
            </a:bodyPr>
            <a:lstStyle/>
            <a:p>
              <a:pPr algn="ctr" defTabSz="912813"/>
              <a:r>
                <a:rPr lang="en-US" sz="1400" b="1">
                  <a:solidFill>
                    <a:schemeClr val="bg1"/>
                  </a:solidFill>
                </a:rPr>
                <a:t>Past Environmental Data</a:t>
              </a:r>
            </a:p>
          </p:txBody>
        </p:sp>
        <p:sp>
          <p:nvSpPr>
            <p:cNvPr id="9260" name="Text Box 83"/>
            <p:cNvSpPr txBox="1">
              <a:spLocks noChangeArrowheads="1"/>
            </p:cNvSpPr>
            <p:nvPr/>
          </p:nvSpPr>
          <p:spPr bwMode="auto">
            <a:xfrm>
              <a:off x="6629400" y="5117592"/>
              <a:ext cx="1371600" cy="865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9044" tIns="9521" rIns="19044" bIns="9521">
              <a:spAutoFit/>
            </a:bodyPr>
            <a:lstStyle/>
            <a:p>
              <a:pPr algn="ctr" defTabSz="912813">
                <a:buFontTx/>
                <a:buChar char="•"/>
              </a:pPr>
              <a:r>
                <a:rPr lang="en-US" sz="1100">
                  <a:solidFill>
                    <a:schemeClr val="bg1"/>
                  </a:solidFill>
                </a:rPr>
                <a:t> Past characterization studies</a:t>
              </a:r>
            </a:p>
            <a:p>
              <a:pPr algn="ctr" defTabSz="912813">
                <a:buFontTx/>
                <a:buChar char="•"/>
              </a:pPr>
              <a:r>
                <a:rPr lang="en-US" sz="1100">
                  <a:solidFill>
                    <a:schemeClr val="bg1"/>
                  </a:solidFill>
                </a:rPr>
                <a:t>Confirmation sampling results</a:t>
              </a:r>
            </a:p>
          </p:txBody>
        </p:sp>
        <p:pic>
          <p:nvPicPr>
            <p:cNvPr id="926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82595" y="5117592"/>
              <a:ext cx="1603735" cy="1514638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714750" y="2743200"/>
            <a:ext cx="1695450" cy="1600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19044" tIns="9521" rIns="19044" bIns="9521" anchor="ctr"/>
          <a:lstStyle/>
          <a:p>
            <a:endParaRPr lang="en-US"/>
          </a:p>
        </p:txBody>
      </p:sp>
      <p:sp useBgFill="1">
        <p:nvSpPr>
          <p:cNvPr id="9220" name="Rectangle 76"/>
          <p:cNvSpPr>
            <a:spLocks noChangeArrowheads="1"/>
          </p:cNvSpPr>
          <p:nvPr/>
        </p:nvSpPr>
        <p:spPr bwMode="auto">
          <a:xfrm rot="-2339074">
            <a:off x="8432800" y="6400800"/>
            <a:ext cx="762000" cy="1063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lIns="19044" tIns="9521" rIns="19044" bIns="9521" anchor="ctr"/>
          <a:lstStyle/>
          <a:p>
            <a:endParaRPr lang="en-US"/>
          </a:p>
        </p:txBody>
      </p:sp>
      <p:sp>
        <p:nvSpPr>
          <p:cNvPr id="9221" name="TextBox 110"/>
          <p:cNvSpPr txBox="1">
            <a:spLocks noChangeArrowheads="1"/>
          </p:cNvSpPr>
          <p:nvPr/>
        </p:nvSpPr>
        <p:spPr bwMode="auto">
          <a:xfrm>
            <a:off x="4476750" y="2606675"/>
            <a:ext cx="104775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4" tIns="9521" rIns="19044" bIns="9521">
            <a:spAutoFit/>
          </a:bodyPr>
          <a:lstStyle/>
          <a:p>
            <a:pPr algn="ctr"/>
            <a:r>
              <a:rPr lang="en-US" sz="700"/>
              <a:t>  </a:t>
            </a:r>
          </a:p>
        </p:txBody>
      </p:sp>
      <p:sp>
        <p:nvSpPr>
          <p:cNvPr id="9222" name="TextBox 125"/>
          <p:cNvSpPr txBox="1">
            <a:spLocks noChangeArrowheads="1"/>
          </p:cNvSpPr>
          <p:nvPr/>
        </p:nvSpPr>
        <p:spPr bwMode="auto">
          <a:xfrm>
            <a:off x="5905500" y="3429000"/>
            <a:ext cx="13335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4" tIns="9521" rIns="19044" bIns="9521">
            <a:spAutoFit/>
          </a:bodyPr>
          <a:lstStyle/>
          <a:p>
            <a:pPr algn="ctr"/>
            <a:r>
              <a:rPr lang="en-US" sz="700"/>
              <a:t>  </a:t>
            </a:r>
          </a:p>
        </p:txBody>
      </p:sp>
      <p:sp>
        <p:nvSpPr>
          <p:cNvPr id="9223" name="TextBox 126"/>
          <p:cNvSpPr txBox="1">
            <a:spLocks noChangeArrowheads="1"/>
          </p:cNvSpPr>
          <p:nvPr/>
        </p:nvSpPr>
        <p:spPr bwMode="auto">
          <a:xfrm>
            <a:off x="4743450" y="6056313"/>
            <a:ext cx="114300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4" tIns="9521" rIns="19044" bIns="9521">
            <a:spAutoFit/>
          </a:bodyPr>
          <a:lstStyle/>
          <a:p>
            <a:r>
              <a:rPr lang="en-US" sz="600"/>
              <a:t>    </a:t>
            </a:r>
          </a:p>
        </p:txBody>
      </p:sp>
      <p:sp>
        <p:nvSpPr>
          <p:cNvPr id="15406" name="Text Box 82"/>
          <p:cNvSpPr txBox="1">
            <a:spLocks noChangeArrowheads="1"/>
          </p:cNvSpPr>
          <p:nvPr/>
        </p:nvSpPr>
        <p:spPr bwMode="auto">
          <a:xfrm>
            <a:off x="0" y="80963"/>
            <a:ext cx="91440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4" tIns="9521" rIns="19044" bIns="9521">
            <a:spAutoFit/>
          </a:bodyPr>
          <a:lstStyle/>
          <a:p>
            <a:pPr algn="ctr" defTabSz="914174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EPA’s Technical Approach for Indentifying Potential Source Areas</a:t>
            </a:r>
          </a:p>
        </p:txBody>
      </p:sp>
      <p:pic>
        <p:nvPicPr>
          <p:cNvPr id="92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1925" y="3124200"/>
            <a:ext cx="1209675" cy="1143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26" name="TextBox 88"/>
          <p:cNvSpPr txBox="1">
            <a:spLocks noChangeArrowheads="1"/>
          </p:cNvSpPr>
          <p:nvPr/>
        </p:nvSpPr>
        <p:spPr bwMode="auto">
          <a:xfrm>
            <a:off x="3733800" y="2819400"/>
            <a:ext cx="16764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4" tIns="9521" rIns="19044" bIns="9521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Identify PSAs</a:t>
            </a:r>
          </a:p>
        </p:txBody>
      </p:sp>
      <p:grpSp>
        <p:nvGrpSpPr>
          <p:cNvPr id="9227" name="Group 67"/>
          <p:cNvGrpSpPr>
            <a:grpSpLocks/>
          </p:cNvGrpSpPr>
          <p:nvPr/>
        </p:nvGrpSpPr>
        <p:grpSpPr bwMode="auto">
          <a:xfrm>
            <a:off x="762000" y="4724400"/>
            <a:ext cx="3505200" cy="1920875"/>
            <a:chOff x="914400" y="4876800"/>
            <a:chExt cx="3276600" cy="1981200"/>
          </a:xfrm>
        </p:grpSpPr>
        <p:sp>
          <p:nvSpPr>
            <p:cNvPr id="9253" name="Rectangle 4"/>
            <p:cNvSpPr>
              <a:spLocks noChangeArrowheads="1"/>
            </p:cNvSpPr>
            <p:nvPr/>
          </p:nvSpPr>
          <p:spPr bwMode="auto">
            <a:xfrm>
              <a:off x="914400" y="4876800"/>
              <a:ext cx="3276600" cy="198120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19044" tIns="9521" rIns="19044" bIns="9521" anchor="ctr"/>
            <a:lstStyle/>
            <a:p>
              <a:endParaRPr lang="en-US"/>
            </a:p>
          </p:txBody>
        </p:sp>
        <p:sp>
          <p:nvSpPr>
            <p:cNvPr id="9254" name="Text Box 82"/>
            <p:cNvSpPr txBox="1">
              <a:spLocks noChangeArrowheads="1"/>
            </p:cNvSpPr>
            <p:nvPr/>
          </p:nvSpPr>
          <p:spPr bwMode="auto">
            <a:xfrm>
              <a:off x="1729649" y="4978396"/>
              <a:ext cx="1981944" cy="23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9044" tIns="9521" rIns="19044" bIns="9521">
              <a:spAutoFit/>
            </a:bodyPr>
            <a:lstStyle/>
            <a:p>
              <a:pPr algn="ctr" defTabSz="912813"/>
              <a:r>
                <a:rPr lang="en-US" sz="1400" b="1">
                  <a:solidFill>
                    <a:schemeClr val="bg1"/>
                  </a:solidFill>
                </a:rPr>
                <a:t>Geophysical Survey</a:t>
              </a:r>
            </a:p>
          </p:txBody>
        </p:sp>
        <p:sp>
          <p:nvSpPr>
            <p:cNvPr id="9255" name="Text Box 82"/>
            <p:cNvSpPr txBox="1">
              <a:spLocks noChangeArrowheads="1"/>
            </p:cNvSpPr>
            <p:nvPr/>
          </p:nvSpPr>
          <p:spPr bwMode="auto">
            <a:xfrm>
              <a:off x="914400" y="5257800"/>
              <a:ext cx="1523999" cy="1204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9044" tIns="9521" rIns="19044" bIns="9521">
              <a:spAutoFit/>
            </a:bodyPr>
            <a:lstStyle/>
            <a:p>
              <a:pPr algn="ctr" defTabSz="912813">
                <a:buFontTx/>
                <a:buChar char="•"/>
              </a:pPr>
              <a:r>
                <a:rPr lang="en-US" sz="1100">
                  <a:solidFill>
                    <a:schemeClr val="bg1"/>
                  </a:solidFill>
                </a:rPr>
                <a:t> Utilities</a:t>
              </a:r>
            </a:p>
            <a:p>
              <a:pPr algn="ctr" defTabSz="912813">
                <a:buFontTx/>
                <a:buChar char="•"/>
              </a:pPr>
              <a:r>
                <a:rPr lang="en-US" sz="1100">
                  <a:solidFill>
                    <a:schemeClr val="bg1"/>
                  </a:solidFill>
                </a:rPr>
                <a:t>Former excavation  areas</a:t>
              </a:r>
            </a:p>
            <a:p>
              <a:pPr algn="ctr" defTabSz="912813">
                <a:buFontTx/>
                <a:buChar char="•"/>
              </a:pPr>
              <a:r>
                <a:rPr lang="en-US" sz="1100">
                  <a:solidFill>
                    <a:schemeClr val="bg1"/>
                  </a:solidFill>
                </a:rPr>
                <a:t>Areas identified by aerial photos and/or former worker interviews</a:t>
              </a:r>
            </a:p>
          </p:txBody>
        </p:sp>
        <p:pic>
          <p:nvPicPr>
            <p:cNvPr id="925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1470" y="5258574"/>
              <a:ext cx="1610560" cy="152108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925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65004" y="6448639"/>
              <a:ext cx="741041" cy="315018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9228" name="Group 62"/>
          <p:cNvGrpSpPr>
            <a:grpSpLocks/>
          </p:cNvGrpSpPr>
          <p:nvPr/>
        </p:nvGrpSpPr>
        <p:grpSpPr bwMode="auto">
          <a:xfrm>
            <a:off x="2743200" y="533400"/>
            <a:ext cx="3505200" cy="1920875"/>
            <a:chOff x="2895600" y="685800"/>
            <a:chExt cx="3276600" cy="1920240"/>
          </a:xfrm>
        </p:grpSpPr>
        <p:sp>
          <p:nvSpPr>
            <p:cNvPr id="9248" name="Rectangle 4"/>
            <p:cNvSpPr>
              <a:spLocks noChangeArrowheads="1"/>
            </p:cNvSpPr>
            <p:nvPr/>
          </p:nvSpPr>
          <p:spPr bwMode="auto">
            <a:xfrm>
              <a:off x="2895600" y="685800"/>
              <a:ext cx="3276600" cy="192024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19044" tIns="9521" rIns="19044" bIns="9521" anchor="ctr"/>
            <a:lstStyle/>
            <a:p>
              <a:endParaRPr lang="en-US"/>
            </a:p>
          </p:txBody>
        </p:sp>
        <p:grpSp>
          <p:nvGrpSpPr>
            <p:cNvPr id="9249" name="Group 61"/>
            <p:cNvGrpSpPr>
              <a:grpSpLocks/>
            </p:cNvGrpSpPr>
            <p:nvPr/>
          </p:nvGrpSpPr>
          <p:grpSpPr bwMode="auto">
            <a:xfrm>
              <a:off x="3261692" y="762000"/>
              <a:ext cx="2681908" cy="1724978"/>
              <a:chOff x="3261692" y="762000"/>
              <a:chExt cx="2681908" cy="1724978"/>
            </a:xfrm>
          </p:grpSpPr>
          <p:sp>
            <p:nvSpPr>
              <p:cNvPr id="9250" name="Text Box 82"/>
              <p:cNvSpPr txBox="1">
                <a:spLocks noChangeArrowheads="1"/>
              </p:cNvSpPr>
              <p:nvPr/>
            </p:nvSpPr>
            <p:spPr bwMode="auto">
              <a:xfrm>
                <a:off x="3401772" y="762000"/>
                <a:ext cx="2439502" cy="234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044" tIns="9521" rIns="19044" bIns="9521">
                <a:spAutoFit/>
              </a:bodyPr>
              <a:lstStyle/>
              <a:p>
                <a:pPr algn="ctr" defTabSz="912813"/>
                <a:r>
                  <a:rPr lang="en-US" sz="1400" b="1">
                    <a:solidFill>
                      <a:schemeClr val="bg1"/>
                    </a:solidFill>
                  </a:rPr>
                  <a:t>Historical Site Assessment </a:t>
                </a:r>
              </a:p>
            </p:txBody>
          </p:sp>
          <p:sp>
            <p:nvSpPr>
              <p:cNvPr id="9251" name="Text Box 85"/>
              <p:cNvSpPr txBox="1">
                <a:spLocks noChangeArrowheads="1"/>
              </p:cNvSpPr>
              <p:nvPr/>
            </p:nvSpPr>
            <p:spPr bwMode="auto">
              <a:xfrm>
                <a:off x="3261692" y="1066800"/>
                <a:ext cx="1343439" cy="1404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9044" tIns="9521" rIns="19044" bIns="9521">
                <a:spAutoFit/>
              </a:bodyPr>
              <a:lstStyle/>
              <a:p>
                <a:pPr algn="ctr" defTabSz="912813">
                  <a:buFontTx/>
                  <a:buChar char="•"/>
                  <a:tabLst>
                    <a:tab pos="350838" algn="l"/>
                  </a:tabLst>
                </a:pPr>
                <a:r>
                  <a:rPr lang="en-US" sz="1000">
                    <a:solidFill>
                      <a:schemeClr val="bg1"/>
                    </a:solidFill>
                  </a:rPr>
                  <a:t> Process knowledge and                                                facility operation history</a:t>
                </a:r>
              </a:p>
              <a:p>
                <a:pPr algn="ctr" defTabSz="912813">
                  <a:buFontTx/>
                  <a:buChar char="•"/>
                  <a:tabLst>
                    <a:tab pos="350838" algn="l"/>
                  </a:tabLst>
                </a:pPr>
                <a:r>
                  <a:rPr lang="en-US" sz="1000">
                    <a:solidFill>
                      <a:schemeClr val="bg1"/>
                    </a:solidFill>
                  </a:rPr>
                  <a:t>Former worker  interviews</a:t>
                </a:r>
              </a:p>
              <a:p>
                <a:pPr algn="ctr" defTabSz="912813">
                  <a:buFontTx/>
                  <a:buChar char="•"/>
                  <a:tabLst>
                    <a:tab pos="350838" algn="l"/>
                  </a:tabLst>
                </a:pPr>
                <a:r>
                  <a:rPr lang="en-US" sz="1000">
                    <a:solidFill>
                      <a:schemeClr val="bg1"/>
                    </a:solidFill>
                  </a:rPr>
                  <a:t>Aerial Photo Interpretation</a:t>
                </a:r>
              </a:p>
              <a:p>
                <a:pPr algn="ctr" defTabSz="912813">
                  <a:buFontTx/>
                  <a:buChar char="•"/>
                  <a:tabLst>
                    <a:tab pos="350838" algn="l"/>
                  </a:tabLst>
                </a:pPr>
                <a:r>
                  <a:rPr lang="en-US" sz="1000">
                    <a:solidFill>
                      <a:schemeClr val="bg1"/>
                    </a:solidFill>
                  </a:rPr>
                  <a:t>Past remediation and D&amp;D</a:t>
                </a:r>
              </a:p>
            </p:txBody>
          </p:sp>
          <p:pic>
            <p:nvPicPr>
              <p:cNvPr id="9252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803457" y="1066800"/>
                <a:ext cx="1140143" cy="1420178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107" name="TextBox 106"/>
          <p:cNvSpPr txBox="1"/>
          <p:nvPr/>
        </p:nvSpPr>
        <p:spPr>
          <a:xfrm rot="19800000">
            <a:off x="3917950" y="3679825"/>
            <a:ext cx="1284288" cy="234950"/>
          </a:xfrm>
          <a:prstGeom prst="rect">
            <a:avLst/>
          </a:prstGeom>
          <a:noFill/>
        </p:spPr>
        <p:txBody>
          <a:bodyPr lIns="19044" tIns="9521" rIns="19044" bIns="9521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Hypothetical</a:t>
            </a:r>
          </a:p>
        </p:txBody>
      </p:sp>
      <p:grpSp>
        <p:nvGrpSpPr>
          <p:cNvPr id="9230" name="Group 63"/>
          <p:cNvGrpSpPr>
            <a:grpSpLocks/>
          </p:cNvGrpSpPr>
          <p:nvPr/>
        </p:nvGrpSpPr>
        <p:grpSpPr bwMode="auto">
          <a:xfrm>
            <a:off x="5638800" y="2590800"/>
            <a:ext cx="2819400" cy="1920875"/>
            <a:chOff x="5791200" y="2438400"/>
            <a:chExt cx="3276600" cy="1981200"/>
          </a:xfrm>
        </p:grpSpPr>
        <p:sp>
          <p:nvSpPr>
            <p:cNvPr id="9244" name="Rectangle 4"/>
            <p:cNvSpPr>
              <a:spLocks noChangeArrowheads="1"/>
            </p:cNvSpPr>
            <p:nvPr/>
          </p:nvSpPr>
          <p:spPr bwMode="auto">
            <a:xfrm>
              <a:off x="5791200" y="2438400"/>
              <a:ext cx="3276600" cy="198120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19044" tIns="9521" rIns="19044" bIns="9521" anchor="ctr"/>
            <a:lstStyle/>
            <a:p>
              <a:endParaRPr lang="en-US"/>
            </a:p>
          </p:txBody>
        </p:sp>
        <p:sp>
          <p:nvSpPr>
            <p:cNvPr id="9245" name="Rectangle 90"/>
            <p:cNvSpPr>
              <a:spLocks noChangeArrowheads="1"/>
            </p:cNvSpPr>
            <p:nvPr/>
          </p:nvSpPr>
          <p:spPr bwMode="auto">
            <a:xfrm>
              <a:off x="6400801" y="2438401"/>
              <a:ext cx="1847849" cy="23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9044" tIns="9521" rIns="19044" bIns="9521">
              <a:spAutoFit/>
            </a:bodyPr>
            <a:lstStyle/>
            <a:p>
              <a:pPr algn="ctr" defTabSz="912813"/>
              <a:r>
                <a:rPr lang="en-US" sz="1400" b="1">
                  <a:solidFill>
                    <a:schemeClr val="bg1"/>
                  </a:solidFill>
                </a:rPr>
                <a:t>Field Observations</a:t>
              </a:r>
            </a:p>
          </p:txBody>
        </p:sp>
        <p:sp>
          <p:nvSpPr>
            <p:cNvPr id="9246" name="Rectangle 103"/>
            <p:cNvSpPr>
              <a:spLocks noChangeArrowheads="1"/>
            </p:cNvSpPr>
            <p:nvPr/>
          </p:nvSpPr>
          <p:spPr bwMode="auto">
            <a:xfrm>
              <a:off x="7527925" y="2963643"/>
              <a:ext cx="1185648" cy="96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Arial" charset="0"/>
                <a:buChar char="•"/>
              </a:pPr>
              <a:r>
                <a:rPr lang="en-US" sz="1100">
                  <a:solidFill>
                    <a:schemeClr val="bg1"/>
                  </a:solidFill>
                </a:rPr>
                <a:t> Deposition or erosion areas</a:t>
              </a:r>
            </a:p>
            <a:p>
              <a:pPr algn="ctr">
                <a:buFont typeface="Arial" charset="0"/>
                <a:buChar char="•"/>
              </a:pPr>
              <a:r>
                <a:rPr lang="en-US" sz="1100">
                  <a:solidFill>
                    <a:schemeClr val="bg1"/>
                  </a:solidFill>
                </a:rPr>
                <a:t>Topography</a:t>
              </a:r>
            </a:p>
            <a:p>
              <a:pPr algn="ctr">
                <a:buFont typeface="Arial" charset="0"/>
                <a:buChar char="•"/>
              </a:pPr>
              <a:r>
                <a:rPr lang="en-US" sz="1100">
                  <a:solidFill>
                    <a:schemeClr val="bg1"/>
                  </a:solidFill>
                </a:rPr>
                <a:t>Drainages</a:t>
              </a:r>
              <a:endParaRPr lang="en-US" sz="1100"/>
            </a:p>
          </p:txBody>
        </p:sp>
        <p:pic>
          <p:nvPicPr>
            <p:cNvPr id="9247" name="Picture 10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15316" y="2910115"/>
              <a:ext cx="1452284" cy="1371601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9231" name="Group 64"/>
          <p:cNvGrpSpPr>
            <a:grpSpLocks/>
          </p:cNvGrpSpPr>
          <p:nvPr/>
        </p:nvGrpSpPr>
        <p:grpSpPr bwMode="auto">
          <a:xfrm>
            <a:off x="304800" y="2590800"/>
            <a:ext cx="3200400" cy="1920875"/>
            <a:chOff x="152400" y="2362200"/>
            <a:chExt cx="3276600" cy="1981200"/>
          </a:xfrm>
        </p:grpSpPr>
        <p:sp>
          <p:nvSpPr>
            <p:cNvPr id="9238" name="Rectangle 4"/>
            <p:cNvSpPr>
              <a:spLocks noChangeArrowheads="1"/>
            </p:cNvSpPr>
            <p:nvPr/>
          </p:nvSpPr>
          <p:spPr bwMode="auto">
            <a:xfrm>
              <a:off x="152400" y="2362200"/>
              <a:ext cx="3276600" cy="198120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19044" tIns="9521" rIns="19044" bIns="9521" anchor="ctr"/>
            <a:lstStyle/>
            <a:p>
              <a:endParaRPr lang="en-US"/>
            </a:p>
          </p:txBody>
        </p:sp>
        <p:sp>
          <p:nvSpPr>
            <p:cNvPr id="9239" name="Text Box 87"/>
            <p:cNvSpPr txBox="1">
              <a:spLocks noChangeArrowheads="1"/>
            </p:cNvSpPr>
            <p:nvPr/>
          </p:nvSpPr>
          <p:spPr bwMode="auto">
            <a:xfrm>
              <a:off x="381000" y="2749272"/>
              <a:ext cx="1207050" cy="357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044" tIns="9521" rIns="19044" bIns="9521">
              <a:spAutoFit/>
            </a:bodyPr>
            <a:lstStyle/>
            <a:p>
              <a:pPr algn="ctr" defTabSz="912813">
                <a:buFontTx/>
                <a:buChar char="•"/>
              </a:pPr>
              <a:r>
                <a:rPr lang="en-US" sz="1100">
                  <a:solidFill>
                    <a:schemeClr val="bg1"/>
                  </a:solidFill>
                </a:rPr>
                <a:t> Gamma radiation</a:t>
              </a:r>
            </a:p>
            <a:p>
              <a:pPr algn="ctr" defTabSz="912813"/>
              <a:r>
                <a:rPr lang="en-US" sz="1100">
                  <a:solidFill>
                    <a:schemeClr val="bg1"/>
                  </a:solidFill>
                </a:rPr>
                <a:t>anomalies</a:t>
              </a:r>
            </a:p>
          </p:txBody>
        </p:sp>
        <p:sp>
          <p:nvSpPr>
            <p:cNvPr id="9240" name="Text Box 82"/>
            <p:cNvSpPr txBox="1">
              <a:spLocks noChangeArrowheads="1"/>
            </p:cNvSpPr>
            <p:nvPr/>
          </p:nvSpPr>
          <p:spPr bwMode="auto">
            <a:xfrm>
              <a:off x="990600" y="2438400"/>
              <a:ext cx="1764095" cy="23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9044" tIns="9521" rIns="19044" bIns="9521">
              <a:spAutoFit/>
            </a:bodyPr>
            <a:lstStyle/>
            <a:p>
              <a:pPr algn="ctr" defTabSz="912813"/>
              <a:r>
                <a:rPr lang="en-US" sz="1400" b="1">
                  <a:solidFill>
                    <a:schemeClr val="bg1"/>
                  </a:solidFill>
                </a:rPr>
                <a:t>Gamma Survey</a:t>
              </a:r>
            </a:p>
          </p:txBody>
        </p:sp>
        <p:sp>
          <p:nvSpPr>
            <p:cNvPr id="9241" name="TextBox 123"/>
            <p:cNvSpPr txBox="1">
              <a:spLocks noChangeArrowheads="1"/>
            </p:cNvSpPr>
            <p:nvPr/>
          </p:nvSpPr>
          <p:spPr bwMode="auto">
            <a:xfrm>
              <a:off x="1626326" y="4191000"/>
              <a:ext cx="1524000" cy="12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9044" tIns="9521" rIns="19044" bIns="9521">
              <a:spAutoFit/>
            </a:bodyPr>
            <a:lstStyle/>
            <a:p>
              <a:pPr algn="ctr"/>
              <a:r>
                <a:rPr lang="en-US" sz="700">
                  <a:solidFill>
                    <a:schemeClr val="bg1"/>
                  </a:solidFill>
                </a:rPr>
                <a:t>Hypothetical Gamma Survey Results</a:t>
              </a:r>
            </a:p>
          </p:txBody>
        </p:sp>
        <p:pic>
          <p:nvPicPr>
            <p:cNvPr id="924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71916" y="2749272"/>
              <a:ext cx="1452283" cy="137160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56" name="TextBox 55"/>
            <p:cNvSpPr txBox="1"/>
            <p:nvPr/>
          </p:nvSpPr>
          <p:spPr>
            <a:xfrm rot="19657787">
              <a:off x="1782574" y="3261109"/>
              <a:ext cx="1150711" cy="234141"/>
            </a:xfrm>
            <a:prstGeom prst="rect">
              <a:avLst/>
            </a:prstGeom>
            <a:noFill/>
          </p:spPr>
          <p:txBody>
            <a:bodyPr lIns="19044" tIns="9521" rIns="19044" bIns="9521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Hypothetical</a:t>
              </a:r>
            </a:p>
          </p:txBody>
        </p:sp>
      </p:grpSp>
      <p:sp>
        <p:nvSpPr>
          <p:cNvPr id="9232" name="AutoShape 60"/>
          <p:cNvSpPr>
            <a:spLocks noChangeArrowheads="1"/>
          </p:cNvSpPr>
          <p:nvPr/>
        </p:nvSpPr>
        <p:spPr bwMode="auto">
          <a:xfrm rot="10800000">
            <a:off x="5334000" y="3546475"/>
            <a:ext cx="407988" cy="415925"/>
          </a:xfrm>
          <a:prstGeom prst="rightArrow">
            <a:avLst>
              <a:gd name="adj1" fmla="val 50000"/>
              <a:gd name="adj2" fmla="val 37500"/>
            </a:avLst>
          </a:prstGeom>
          <a:gradFill rotWithShape="1">
            <a:gsLst>
              <a:gs pos="0">
                <a:srgbClr val="B2B2B2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044" tIns="9521" rIns="19044" bIns="9521" anchor="ctr"/>
          <a:lstStyle/>
          <a:p>
            <a:endParaRPr lang="en-US"/>
          </a:p>
        </p:txBody>
      </p:sp>
      <p:sp>
        <p:nvSpPr>
          <p:cNvPr id="9233" name="AutoShape 63"/>
          <p:cNvSpPr>
            <a:spLocks noChangeArrowheads="1"/>
          </p:cNvSpPr>
          <p:nvPr/>
        </p:nvSpPr>
        <p:spPr bwMode="auto">
          <a:xfrm rot="-5400000">
            <a:off x="4861718" y="4612482"/>
            <a:ext cx="487363" cy="304800"/>
          </a:xfrm>
          <a:prstGeom prst="rightArrow">
            <a:avLst>
              <a:gd name="adj1" fmla="val 50000"/>
              <a:gd name="adj2" fmla="val 37531"/>
            </a:avLst>
          </a:prstGeom>
          <a:gradFill rotWithShape="1">
            <a:gsLst>
              <a:gs pos="0">
                <a:srgbClr val="B2B2B2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19044" tIns="9521" rIns="19044" bIns="9521" anchor="ctr"/>
          <a:lstStyle/>
          <a:p>
            <a:endParaRPr lang="en-US"/>
          </a:p>
        </p:txBody>
      </p:sp>
      <p:sp>
        <p:nvSpPr>
          <p:cNvPr id="9234" name="AutoShape 63"/>
          <p:cNvSpPr>
            <a:spLocks noChangeArrowheads="1"/>
          </p:cNvSpPr>
          <p:nvPr/>
        </p:nvSpPr>
        <p:spPr bwMode="auto">
          <a:xfrm rot="-5400000">
            <a:off x="3744118" y="4637882"/>
            <a:ext cx="436563" cy="304800"/>
          </a:xfrm>
          <a:prstGeom prst="rightArrow">
            <a:avLst>
              <a:gd name="adj1" fmla="val 50000"/>
              <a:gd name="adj2" fmla="val 37498"/>
            </a:avLst>
          </a:prstGeom>
          <a:gradFill rotWithShape="1">
            <a:gsLst>
              <a:gs pos="0">
                <a:srgbClr val="B2B2B2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19044" tIns="9521" rIns="19044" bIns="9521" anchor="ctr"/>
          <a:lstStyle/>
          <a:p>
            <a:endParaRPr lang="en-US"/>
          </a:p>
        </p:txBody>
      </p:sp>
      <p:sp>
        <p:nvSpPr>
          <p:cNvPr id="9235" name="AutoShape 61"/>
          <p:cNvSpPr>
            <a:spLocks noChangeArrowheads="1"/>
          </p:cNvSpPr>
          <p:nvPr/>
        </p:nvSpPr>
        <p:spPr bwMode="auto">
          <a:xfrm>
            <a:off x="3321050" y="3627438"/>
            <a:ext cx="488950" cy="411162"/>
          </a:xfrm>
          <a:prstGeom prst="rightArrow">
            <a:avLst>
              <a:gd name="adj1" fmla="val 50000"/>
              <a:gd name="adj2" fmla="val 37542"/>
            </a:avLst>
          </a:prstGeom>
          <a:gradFill rotWithShape="1">
            <a:gsLst>
              <a:gs pos="0">
                <a:srgbClr val="B2B2B2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044" tIns="9521" rIns="19044" bIns="9521" anchor="ctr"/>
          <a:lstStyle/>
          <a:p>
            <a:endParaRPr lang="en-US"/>
          </a:p>
        </p:txBody>
      </p:sp>
      <p:sp>
        <p:nvSpPr>
          <p:cNvPr id="9236" name="AutoShape 58"/>
          <p:cNvSpPr>
            <a:spLocks noChangeArrowheads="1"/>
          </p:cNvSpPr>
          <p:nvPr/>
        </p:nvSpPr>
        <p:spPr bwMode="auto">
          <a:xfrm rot="5400000">
            <a:off x="4305300" y="2476500"/>
            <a:ext cx="381000" cy="304800"/>
          </a:xfrm>
          <a:prstGeom prst="rightArrow">
            <a:avLst>
              <a:gd name="adj1" fmla="val 50000"/>
              <a:gd name="adj2" fmla="val 37500"/>
            </a:avLst>
          </a:prstGeom>
          <a:gradFill rotWithShape="1">
            <a:gsLst>
              <a:gs pos="0">
                <a:srgbClr val="B2B2B2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9044" tIns="9521" rIns="19044" bIns="9521" anchor="ctr"/>
          <a:lstStyle/>
          <a:p>
            <a:endParaRPr lang="en-US"/>
          </a:p>
        </p:txBody>
      </p:sp>
      <p:pic>
        <p:nvPicPr>
          <p:cNvPr id="9237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5829300"/>
            <a:ext cx="341313" cy="7239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Rounds of Soil Sampling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r>
              <a:rPr lang="en-US" smtClean="0"/>
              <a:t> Round 1: </a:t>
            </a:r>
          </a:p>
          <a:p>
            <a:pPr lvl="1"/>
            <a:r>
              <a:rPr lang="en-US" u="sng" smtClean="0"/>
              <a:t>Targeted Sampling</a:t>
            </a:r>
            <a:r>
              <a:rPr lang="en-US" smtClean="0"/>
              <a:t>:  Based on all the technical inputs, soil samples are “targeted” to test each potential source area.</a:t>
            </a:r>
          </a:p>
          <a:p>
            <a:r>
              <a:rPr lang="en-US" smtClean="0"/>
              <a:t>Round 2: </a:t>
            </a:r>
          </a:p>
          <a:p>
            <a:pPr lvl="1"/>
            <a:r>
              <a:rPr lang="en-US" smtClean="0"/>
              <a:t> </a:t>
            </a:r>
            <a:r>
              <a:rPr lang="en-US" u="sng" smtClean="0"/>
              <a:t>Step-out Sampling</a:t>
            </a:r>
            <a:r>
              <a:rPr lang="en-US" smtClean="0"/>
              <a:t>:  Based on Round 1 test results, “step-out” samples are needed to confirm extent of rad contamination only where screening levels where exceeded.</a:t>
            </a:r>
          </a:p>
          <a:p>
            <a:pPr lvl="1"/>
            <a:r>
              <a:rPr lang="en-US" u="sng" smtClean="0"/>
              <a:t>Random Sampling</a:t>
            </a:r>
            <a:r>
              <a:rPr lang="en-US" smtClean="0"/>
              <a:t>:   Systematic grid approach described in  MARSSIM to randomly test areas that were not targeted during Round 1.  Needed for complete coverage and test for drift  from </a:t>
            </a:r>
          </a:p>
          <a:p>
            <a:pPr lvl="1">
              <a:buFont typeface="Wingdings 2" pitchFamily="18" charset="2"/>
              <a:buNone/>
            </a:pPr>
            <a:r>
              <a:rPr lang="en-US" smtClean="0"/>
              <a:t>   adjacent rad sources.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5" name="Rectangle 3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Summary of EPA’s Soil Sampling Approach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267" name="Rectangle 65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10600" cy="42672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200" smtClean="0"/>
              <a:t>Step 1:   Evaluate a wide range of information to identify potential 	    source areas</a:t>
            </a:r>
          </a:p>
          <a:p>
            <a:pPr>
              <a:buFont typeface="Wingdings 2" pitchFamily="18" charset="2"/>
              <a:buNone/>
            </a:pPr>
            <a:r>
              <a:rPr lang="en-US" sz="2200" smtClean="0"/>
              <a:t>Step 2:   Use GIS Mapping to spatially locate each potential source 	    area  </a:t>
            </a:r>
          </a:p>
          <a:p>
            <a:pPr>
              <a:buFont typeface="Wingdings 2" pitchFamily="18" charset="2"/>
              <a:buNone/>
            </a:pPr>
            <a:r>
              <a:rPr lang="en-US" sz="2200" smtClean="0"/>
              <a:t>Step 3:   Prioritize and select potential source areas</a:t>
            </a:r>
          </a:p>
          <a:p>
            <a:pPr>
              <a:buFont typeface="Wingdings 2" pitchFamily="18" charset="2"/>
              <a:buNone/>
            </a:pPr>
            <a:r>
              <a:rPr lang="en-US" sz="2200" smtClean="0"/>
              <a:t>Step 4:   Layout targeted sample locations for selected source areas</a:t>
            </a:r>
          </a:p>
          <a:p>
            <a:pPr>
              <a:buFont typeface="Wingdings 2" pitchFamily="18" charset="2"/>
              <a:buNone/>
            </a:pPr>
            <a:r>
              <a:rPr lang="en-US" sz="2200" smtClean="0"/>
              <a:t>Step 5:   1</a:t>
            </a:r>
            <a:r>
              <a:rPr lang="en-US" sz="2200" baseline="30000" smtClean="0"/>
              <a:t>st</a:t>
            </a:r>
            <a:r>
              <a:rPr lang="en-US" sz="2200" smtClean="0"/>
              <a:t> Round: Collect and analyze targeted samples </a:t>
            </a:r>
          </a:p>
          <a:p>
            <a:pPr>
              <a:buFont typeface="Wingdings 2" pitchFamily="18" charset="2"/>
              <a:buNone/>
            </a:pPr>
            <a:r>
              <a:rPr lang="en-US" sz="2200" smtClean="0"/>
              <a:t>Step 6:   Evaluate and Publish 1</a:t>
            </a:r>
            <a:r>
              <a:rPr lang="en-US" sz="2200" baseline="30000" smtClean="0"/>
              <a:t>st</a:t>
            </a:r>
            <a:r>
              <a:rPr lang="en-US" sz="2200" smtClean="0"/>
              <a:t> round data results</a:t>
            </a:r>
          </a:p>
          <a:p>
            <a:pPr>
              <a:buFont typeface="Wingdings 2" pitchFamily="18" charset="2"/>
              <a:buNone/>
            </a:pPr>
            <a:r>
              <a:rPr lang="en-US" sz="2200" smtClean="0"/>
              <a:t>Step 7:   2</a:t>
            </a:r>
            <a:r>
              <a:rPr lang="en-US" sz="2200" baseline="30000" smtClean="0"/>
              <a:t>nd</a:t>
            </a:r>
            <a:r>
              <a:rPr lang="en-US" sz="2200" smtClean="0"/>
              <a:t> Round: Collect and analyze step-out samples and 		    random samples  </a:t>
            </a:r>
          </a:p>
          <a:p>
            <a:pPr>
              <a:buFont typeface="Wingdings 2" pitchFamily="18" charset="2"/>
              <a:buNone/>
            </a:pPr>
            <a:r>
              <a:rPr lang="en-US" sz="2200" smtClean="0"/>
              <a:t>Step 8:   Evaluate and publish all data results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Status of EPA’s Soil Sampling Documents and Work</a:t>
            </a:r>
            <a:endParaRPr lang="en-US" sz="360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953000"/>
          </a:xfrm>
        </p:spPr>
        <p:txBody>
          <a:bodyPr/>
          <a:lstStyle/>
          <a:p>
            <a:r>
              <a:rPr lang="en-US" sz="2400" smtClean="0"/>
              <a:t>Master Soil Field Sampling Plan: Issued </a:t>
            </a:r>
            <a:r>
              <a:rPr lang="en-US" sz="2400" u="sng" smtClean="0"/>
              <a:t>October 4</a:t>
            </a:r>
            <a:r>
              <a:rPr lang="en-US" sz="2400" u="sng" baseline="30000" smtClean="0"/>
              <a:t>th</a:t>
            </a:r>
            <a:endParaRPr lang="en-US" sz="2400" u="sng" smtClean="0"/>
          </a:p>
          <a:p>
            <a:pPr>
              <a:buFont typeface="Wingdings 2" pitchFamily="18" charset="2"/>
              <a:buNone/>
            </a:pPr>
            <a:endParaRPr lang="en-US" sz="2400" smtClean="0"/>
          </a:p>
          <a:p>
            <a:r>
              <a:rPr lang="en-US" sz="2400" smtClean="0"/>
              <a:t>Issue Sampling Addenda by Subarea: Subarea 5C Addendum  for Round 1 Testing issued </a:t>
            </a:r>
            <a:r>
              <a:rPr lang="en-US" sz="2400" u="sng" smtClean="0"/>
              <a:t>October 6</a:t>
            </a:r>
            <a:r>
              <a:rPr lang="en-US" sz="2400" u="sng" baseline="30000" smtClean="0"/>
              <a:t>th</a:t>
            </a:r>
          </a:p>
          <a:p>
            <a:pPr>
              <a:buFont typeface="Wingdings 2" pitchFamily="18" charset="2"/>
              <a:buNone/>
            </a:pPr>
            <a:endParaRPr lang="en-US" sz="2400" baseline="30000" smtClean="0"/>
          </a:p>
          <a:p>
            <a:r>
              <a:rPr lang="en-US" sz="2400" baseline="30000" smtClean="0"/>
              <a:t> </a:t>
            </a:r>
            <a:r>
              <a:rPr lang="en-US" sz="2400" smtClean="0"/>
              <a:t>Begin soil sampling in Area 5C: </a:t>
            </a:r>
            <a:r>
              <a:rPr lang="en-US" sz="2400" b="1" u="sng" smtClean="0"/>
              <a:t>October 18, 2010 </a:t>
            </a:r>
          </a:p>
          <a:p>
            <a:endParaRPr lang="en-US" sz="2400" smtClean="0"/>
          </a:p>
          <a:p>
            <a:r>
              <a:rPr lang="en-US" sz="2400" smtClean="0"/>
              <a:t> EPA will meet with Stakeholders concerning each </a:t>
            </a:r>
            <a:r>
              <a:rPr lang="en-US" sz="2400" u="sng" smtClean="0"/>
              <a:t>Round 1 and Round 2 Addenda</a:t>
            </a:r>
          </a:p>
          <a:p>
            <a:pPr>
              <a:buFont typeface="Wingdings 2" pitchFamily="18" charset="2"/>
              <a:buNone/>
            </a:pPr>
            <a:endParaRPr lang="en-US" sz="2400" smtClean="0"/>
          </a:p>
          <a:p>
            <a:r>
              <a:rPr lang="en-US" sz="2400" smtClean="0"/>
              <a:t>Soil sampling work take approximately </a:t>
            </a:r>
            <a:r>
              <a:rPr lang="en-US" sz="2400" u="sng" smtClean="0"/>
              <a:t>14 to 18 months</a:t>
            </a:r>
          </a:p>
          <a:p>
            <a:pPr>
              <a:buFont typeface="Wingdings 2" pitchFamily="18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8936</TotalTime>
  <Words>351</Words>
  <Application>Microsoft Office PowerPoint</Application>
  <PresentationFormat>On-screen Show (4:3)</PresentationFormat>
  <Paragraphs>74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1_Default Design</vt:lpstr>
      <vt:lpstr>Apex</vt:lpstr>
      <vt:lpstr>Overview to EPA’s Soil Sampling Program   Santa Susana Field Lab; Area IV and Northern Undeveloped Lands   October 12, 2010</vt:lpstr>
      <vt:lpstr>Today’s Presentation</vt:lpstr>
      <vt:lpstr>EPA’s Soil Sampling Objectives</vt:lpstr>
      <vt:lpstr>Parameters of EPA’s Rad Soil Testing</vt:lpstr>
      <vt:lpstr>Slide 5</vt:lpstr>
      <vt:lpstr>Slide 6</vt:lpstr>
      <vt:lpstr>Rounds of Soil Sampling</vt:lpstr>
      <vt:lpstr>   Summary of EPA’s Soil Sampling Approach  </vt:lpstr>
      <vt:lpstr>Status of EPA’s Soil Sampling Documents and Work</vt:lpstr>
    </vt:vector>
  </TitlesOfParts>
  <Company>Region 9, US 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Region 9, US EPA</dc:creator>
  <cp:lastModifiedBy>JTW</cp:lastModifiedBy>
  <cp:revision>946</cp:revision>
  <dcterms:created xsi:type="dcterms:W3CDTF">2010-07-10T16:28:42Z</dcterms:created>
  <dcterms:modified xsi:type="dcterms:W3CDTF">2010-10-12T16:50:50Z</dcterms:modified>
</cp:coreProperties>
</file>