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4094" r:id="rId5"/>
  </p:sldMasterIdLst>
  <p:notesMasterIdLst>
    <p:notesMasterId r:id="rId15"/>
  </p:notesMasterIdLst>
  <p:handoutMasterIdLst>
    <p:handoutMasterId r:id="rId16"/>
  </p:handoutMasterIdLst>
  <p:sldIdLst>
    <p:sldId id="310" r:id="rId6"/>
    <p:sldId id="304" r:id="rId7"/>
    <p:sldId id="306" r:id="rId8"/>
    <p:sldId id="307" r:id="rId9"/>
    <p:sldId id="308" r:id="rId10"/>
    <p:sldId id="312" r:id="rId11"/>
    <p:sldId id="309" r:id="rId12"/>
    <p:sldId id="311" r:id="rId13"/>
    <p:sldId id="313" r:id="rId14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, Solomon" initials="CS" lastIdx="1" clrIdx="0">
    <p:extLst>
      <p:ext uri="{19B8F6BF-5375-455C-9EA6-DF929625EA0E}">
        <p15:presenceInfo xmlns:p15="http://schemas.microsoft.com/office/powerpoint/2012/main" userId="S-1-5-21-2844929807-1687724802-988633214-204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5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A7D07-8472-46FC-BC58-C12AB2C194EB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4D707-A4EF-4A4B-9B2A-DDA58D786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6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CF62B-1367-462A-B0B2-C4B820C9C093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80CD6-F454-43A1-A27E-2DE49F215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5661-D703-434C-85E1-C113703EA47E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818F-C607-40C3-9A28-042BAEAFF904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DCA5-EA22-43D8-AFE5-1053C1E85373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3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0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8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F184-2201-4201-B3FE-5C87FC092490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7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3DA7-6015-4FC8-8236-7F44CA519289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4972-2148-4639-978D-4C06DF09A15A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353F-0EA2-4C3D-A5D6-BBF112BFFA7C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B837-3781-4E1F-AF07-51ABDB842424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C226-0693-4CCD-AF9D-436F38F8C2C5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751-2693-4714-952A-7B36B7035B9E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88131-D324-4714-AA20-04B2362D479A}" type="datetimeFigureOut">
              <a:rPr lang="en-US"/>
              <a:pPr>
                <a:defRPr/>
              </a:pPr>
              <a:t>5/4/2020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83" r:id="rId8"/>
    <p:sldLayoutId id="2147484093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Low-Pressure Electrolytic Ammonia (LPEA) Production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DE-EE0008324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University of North Dakota (UND) Energy &amp; Environmental Research Center (EERC)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North Dakota State University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Nel</a:t>
            </a:r>
            <a:r>
              <a:rPr lang="en-US" sz="2000" dirty="0">
                <a:solidFill>
                  <a:schemeClr val="tx1"/>
                </a:solidFill>
              </a:rPr>
              <a:t> Hydrogen (NEL)/Proton </a:t>
            </a:r>
            <a:r>
              <a:rPr lang="en-US" sz="2000" dirty="0" err="1">
                <a:solidFill>
                  <a:schemeClr val="tx1"/>
                </a:solidFill>
              </a:rPr>
              <a:t>OnSite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15 June 2018 – 14 June 2021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Ted Aulich, EERC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U.S. DOE Advanced Manufacturing Office Virtual Program Review 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June 2-3, 2020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06450" y="6096000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9290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6403" y="533400"/>
            <a:ext cx="61722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632" y="1880801"/>
            <a:ext cx="355256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defTabSz="342900">
              <a:spcAft>
                <a:spcPts val="450"/>
              </a:spcAft>
            </a:pPr>
            <a:r>
              <a:rPr lang="en-U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Timeline: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Project Start Date: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			06/15/2018 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Budget Period End Date: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	06/14/2021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Project End Date:	 	 	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06/14/2021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485"/>
              </p:ext>
            </p:extLst>
          </p:nvPr>
        </p:nvGraphicFramePr>
        <p:xfrm>
          <a:off x="3977196" y="1371600"/>
          <a:ext cx="4938203" cy="141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DOE Share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Share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Share 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Overall Budget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  2,497,983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$     666,027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$3,164,010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21.1%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 Budget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(BP 1&amp;2)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  2,497,983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$     666,027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$3,164,010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21.1%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Costs as of 3/31/20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  1,329,033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$     436,860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$1,765,893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24.7%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90197" y="936923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Budget and Costs: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602" y="3197301"/>
            <a:ext cx="37811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Barriers and Challenges: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Develop gas-tight, durable, high-proton-conductivity (10</a:t>
            </a:r>
            <a:r>
              <a:rPr lang="en-US" sz="1400" baseline="30000" dirty="0">
                <a:solidFill>
                  <a:prstClr val="black"/>
                </a:solidFill>
              </a:rPr>
              <a:t>-2</a:t>
            </a:r>
            <a:r>
              <a:rPr lang="en-US" sz="1400" dirty="0">
                <a:solidFill>
                  <a:prstClr val="black"/>
                </a:solidFill>
              </a:rPr>
              <a:t> siemens/cm (S/cm)  proton exchange membrane capable of sustained operation at 300°–325°C in acidic environment.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Integrate membrane with appropriate anode and cathode catalysts in a membrane–electrode assembly (MEA) to produce ammonia at ambient pressure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defTabSz="342900"/>
            <a:endParaRPr lang="en-US" sz="900" dirty="0">
              <a:solidFill>
                <a:prstClr val="black"/>
              </a:solidFill>
            </a:endParaRPr>
          </a:p>
          <a:p>
            <a:pPr defTabSz="342900"/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3402" y="3074190"/>
            <a:ext cx="4910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Team and Roles:</a:t>
            </a:r>
          </a:p>
          <a:p>
            <a:pPr defTabSz="342900"/>
            <a:endParaRPr lang="en-US" sz="800" b="1" u="sng" dirty="0">
              <a:solidFill>
                <a:prstClr val="black"/>
              </a:solidFill>
            </a:endParaRPr>
          </a:p>
          <a:p>
            <a:pPr defTabSz="342900"/>
            <a:r>
              <a:rPr lang="en-US" sz="1400" dirty="0">
                <a:solidFill>
                  <a:prstClr val="black"/>
                </a:solidFill>
              </a:rPr>
              <a:t>University of North Dakota/EERC (Lead): </a:t>
            </a:r>
          </a:p>
          <a:p>
            <a:pPr marL="274320" indent="-182880" defTabSz="342900">
              <a:buFont typeface="+mj-lt"/>
              <a:buAutoNum type="arabicParenR"/>
            </a:pPr>
            <a:r>
              <a:rPr lang="en-US" sz="1400" dirty="0">
                <a:solidFill>
                  <a:prstClr val="black"/>
                </a:solidFill>
              </a:rPr>
              <a:t>Direct membrane and MEA fabrication efforts</a:t>
            </a:r>
          </a:p>
          <a:p>
            <a:pPr marL="274320" indent="-182880" defTabSz="342900">
              <a:buFont typeface="+mj-lt"/>
              <a:buAutoNum type="arabicParenR"/>
            </a:pPr>
            <a:r>
              <a:rPr lang="en-US" sz="1400" dirty="0">
                <a:solidFill>
                  <a:prstClr val="black"/>
                </a:solidFill>
              </a:rPr>
              <a:t>Evaluate membrane and MEA performance, durability</a:t>
            </a:r>
          </a:p>
          <a:p>
            <a:pPr marL="274320" indent="-182880" defTabSz="342900">
              <a:buFont typeface="+mj-lt"/>
              <a:buAutoNum type="arabicParenR"/>
            </a:pPr>
            <a:r>
              <a:rPr lang="en-US" sz="1400" dirty="0">
                <a:solidFill>
                  <a:prstClr val="black"/>
                </a:solidFill>
              </a:rPr>
              <a:t>Identify best available cathode catalyst(s) for nitrogen reduction (ammonia synthesis)</a:t>
            </a:r>
          </a:p>
          <a:p>
            <a:pPr marL="274320" indent="-182880" defTabSz="342900">
              <a:buFont typeface="+mj-lt"/>
              <a:buAutoNum type="arabicParenR"/>
            </a:pPr>
            <a:r>
              <a:rPr lang="en-US" sz="1400" dirty="0">
                <a:solidFill>
                  <a:prstClr val="black"/>
                </a:solidFill>
              </a:rPr>
              <a:t>Assess LPEA process techno-economic viability</a:t>
            </a:r>
          </a:p>
          <a:p>
            <a:pPr marL="91440" defTabSz="342900"/>
            <a:r>
              <a:rPr lang="en-US" sz="800" dirty="0">
                <a:solidFill>
                  <a:prstClr val="black"/>
                </a:solidFill>
              </a:rPr>
              <a:t>  </a:t>
            </a:r>
          </a:p>
          <a:p>
            <a:pPr defTabSz="342900"/>
            <a:r>
              <a:rPr lang="en-US" sz="1400" dirty="0">
                <a:solidFill>
                  <a:prstClr val="black"/>
                </a:solidFill>
              </a:rPr>
              <a:t>North Dakota State University (NDSU) – Develop and optimize membrane fabrication technique</a:t>
            </a:r>
          </a:p>
          <a:p>
            <a:pPr defTabSz="342900"/>
            <a:endParaRPr lang="en-US" sz="800" dirty="0">
              <a:solidFill>
                <a:prstClr val="black"/>
              </a:solidFill>
            </a:endParaRPr>
          </a:p>
          <a:p>
            <a:pPr defTabSz="342900"/>
            <a:r>
              <a:rPr lang="en-US" sz="1400" dirty="0">
                <a:solidFill>
                  <a:prstClr val="black"/>
                </a:solidFill>
              </a:rPr>
              <a:t>Nel Hydrogen – Develop and optimize MEA fabrication technique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03" y="5555159"/>
            <a:ext cx="3857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AMO MYPP Connection:</a:t>
            </a:r>
          </a:p>
          <a:p>
            <a:r>
              <a:rPr lang="en-US" sz="1400" dirty="0"/>
              <a:t>Process Intensification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918" y="990600"/>
            <a:ext cx="366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Project Title</a:t>
            </a:r>
            <a:r>
              <a:rPr lang="en-US" sz="1600" b="1" dirty="0"/>
              <a:t>:</a:t>
            </a:r>
          </a:p>
          <a:p>
            <a:r>
              <a:rPr lang="en-US" sz="1400" b="1" dirty="0"/>
              <a:t>Low-Pressure Electrolytic Ammonia Production    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805613" y="0"/>
            <a:ext cx="2338387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Example 1 </a:t>
            </a:r>
          </a:p>
        </p:txBody>
      </p:sp>
    </p:spTree>
    <p:extLst>
      <p:ext uri="{BB962C8B-B14F-4D97-AF65-F5344CB8AC3E}">
        <p14:creationId xmlns:p14="http://schemas.microsoft.com/office/powerpoint/2010/main" val="7180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dirty="0"/>
              <a:t>Current Haber Bosch- (HB-) based ammonia production processes need high pressure (1100–3000 psi) to achieve economically viable ammonia yields (15%–18% based on single-pass hydrogen conversion).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/>
              <a:t>High pressure translates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High capital cost (large compressor and system-wide high-pressure compatibility).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High energy consumption/operating cost (need to compress both new and recycled reactants).</a:t>
            </a:r>
          </a:p>
          <a:p>
            <a:pPr marL="0" indent="0">
              <a:buNone/>
            </a:pPr>
            <a:endParaRPr lang="en-US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/>
                </a:solidFill>
              </a:rPr>
              <a:t>Project Goal – Eliminate need for high pressure by optimizing electricity-driven process that enables control of ammonia formation reaction on catalyst surface; achieve </a:t>
            </a:r>
            <a:r>
              <a:rPr lang="en-US" sz="3100" dirty="0">
                <a:solidFill>
                  <a:srgbClr val="FF0000"/>
                </a:solidFill>
              </a:rPr>
              <a:t>16% input energy reduction </a:t>
            </a:r>
            <a:r>
              <a:rPr lang="en-US" sz="3100" dirty="0">
                <a:solidFill>
                  <a:schemeClr val="accent1"/>
                </a:solidFill>
              </a:rPr>
              <a:t>vs state-of-the-art (2018) HB-based processes—</a:t>
            </a:r>
            <a:r>
              <a:rPr lang="en-US" sz="3100" dirty="0">
                <a:solidFill>
                  <a:srgbClr val="FF0000"/>
                </a:solidFill>
              </a:rPr>
              <a:t>8.5 to 7.4 MWh/ton </a:t>
            </a:r>
            <a:r>
              <a:rPr lang="en-US" sz="3100" dirty="0">
                <a:solidFill>
                  <a:schemeClr val="accent1"/>
                </a:solidFill>
              </a:rPr>
              <a:t>ammonia.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/>
                </a:solidFill>
              </a:rPr>
              <a:t>Keys to achieving goal: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Optimize high-temperature (300–325°C) high-proton-conductivity gas-impermeable polymer–inorganic composite (PIC) proton exchange membrane (primary project challenge)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Identify (not develop) best available cathode catalyst (for N2 reduction/NH3 synthesis)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28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264624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In addition to high-pressure to push ammonia synthesis reaction forward, HB process needs temperature between about 350-450°C, because: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High temp necessary to crack highly stable N2 triple bond.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Above 450°C, equilibrium pushes reaction backwards.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However, most HB-alternative electrolytic ammonia technology development efforts are focused on low-temp (ambient—150°C) or  high-temp (≥500°C) to enable use of low-temp polymer membranes or high-temp SOFC electrolytes, respectively. 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By offering high proton conductivity (≥10</a:t>
            </a:r>
            <a:r>
              <a:rPr lang="en-US" altLang="en-US" sz="2000" baseline="30000" dirty="0"/>
              <a:t>-2</a:t>
            </a:r>
            <a:r>
              <a:rPr lang="en-US" altLang="en-US" sz="2000" dirty="0"/>
              <a:t> siemens/cm) and low H2 permeability at 300°–325°C, PIC proton exchange membrane (project goal) will enable operation at near-optimum temp for ammonia formation at high rate needed for commercial viability.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PIC membrane comprises low-cost (no precious metals) inorganic proton conductor (IPC) particles strategically composited in affordable, commercially available high-temperature polymer matrix.</a:t>
            </a: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Optimize methods for inorganic proton conductor (IPC) synthesis and particle size reduction (≤5 microns is current target).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Performer – EERC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Optimize “solution/film-casting” method for fabrication of 100-micron-thick PIC membrane comprising ≥80 </a:t>
            </a:r>
            <a:r>
              <a:rPr lang="en-US" altLang="en-US" sz="2000" dirty="0" err="1"/>
              <a:t>wt</a:t>
            </a:r>
            <a:r>
              <a:rPr lang="en-US" altLang="en-US" sz="2000" dirty="0"/>
              <a:t>% IPC; evaluate and optimize membrane based on proton conductivity, H2 permeability, and durability at 300°–325°C.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Performers – NDSU (fabrication); EERC (evaluation); Both (optimization) 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Screen candidate cathode catalysts based on N2 electroreduction faradaic efficiency and current density achievable in room-temp H-cell aqueous electrolyte system.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Performer – EERC  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Using PIC membrane, best-performing cathode catalyst, commercial PEM electrolyzer anode catalyst, fabricate MEAs; evaluate at ≥300°C, optimize based on ammonia synthesis faradaic efficiency and current density.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Performers – Nel (fabrication); EERC (evaluation); Both (optimization)</a:t>
            </a: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3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None/>
            </a:pPr>
            <a:r>
              <a:rPr lang="en-US" altLang="en-US" sz="1800" dirty="0"/>
              <a:t>Major project risks are inability to achieve and sustain PIC membrane performance targets (at minimum 300°C operating temp) of: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Proton conductivity – 10</a:t>
            </a:r>
            <a:r>
              <a:rPr lang="en-US" altLang="en-US" sz="1800" baseline="30000" dirty="0"/>
              <a:t>-2</a:t>
            </a:r>
            <a:r>
              <a:rPr lang="en-US" altLang="en-US" sz="1800" dirty="0"/>
              <a:t> siemens/cm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H2 permeability – &lt;2% of H2 fed to anode chamber</a:t>
            </a:r>
          </a:p>
          <a:p>
            <a:pPr marL="26987" indent="0" eaLnBrk="1" hangingPunct="1">
              <a:buClr>
                <a:schemeClr val="tx2"/>
              </a:buClr>
              <a:buNone/>
            </a:pPr>
            <a:r>
              <a:rPr lang="en-US" altLang="en-US" sz="1800" dirty="0"/>
              <a:t>Project team attributes relevant to addressing these risks are</a:t>
            </a:r>
          </a:p>
          <a:p>
            <a:pPr marL="369887" indent="-342900" eaLnBrk="1" hangingPunct="1">
              <a:buClr>
                <a:schemeClr val="tx2"/>
              </a:buClr>
            </a:pPr>
            <a:r>
              <a:rPr lang="en-US" altLang="en-US" sz="1800" dirty="0"/>
              <a:t>NDSU polymer science and engineering expertise utilized in tailoring membrane solution casting method for “colloidal suspension” casting to accommodate incorporation and distribution of inorganic proton conductor (IPC) particles.  </a:t>
            </a:r>
          </a:p>
          <a:p>
            <a:pPr marL="369887" indent="-342900" eaLnBrk="1" hangingPunct="1">
              <a:buClr>
                <a:schemeClr val="tx2"/>
              </a:buClr>
            </a:pPr>
            <a:r>
              <a:rPr lang="en-US" altLang="en-US" sz="1800" dirty="0"/>
              <a:t>EERC materials science experience utilized in identifying and developing synthesis method for IPC and cathode catalyst.</a:t>
            </a:r>
          </a:p>
          <a:p>
            <a:pPr marL="369887" indent="-342900" eaLnBrk="1" hangingPunct="1">
              <a:buClr>
                <a:schemeClr val="tx2"/>
              </a:buClr>
            </a:pPr>
            <a:r>
              <a:rPr lang="en-US" altLang="en-US" sz="1800" dirty="0"/>
              <a:t>Nel commercial expertise in MEA manufacturing.</a:t>
            </a:r>
          </a:p>
          <a:p>
            <a:pPr marL="26987" indent="0" eaLnBrk="1" hangingPunct="1">
              <a:buClr>
                <a:schemeClr val="tx2"/>
              </a:buClr>
              <a:buNone/>
            </a:pPr>
            <a:r>
              <a:rPr lang="en-US" altLang="en-US" sz="1800" dirty="0"/>
              <a:t>If risk(s) realized, mitigation and/or work-around strategies will involve:</a:t>
            </a:r>
          </a:p>
          <a:p>
            <a:pPr marL="369887" indent="-342900" eaLnBrk="1" hangingPunct="1">
              <a:buClr>
                <a:schemeClr val="tx2"/>
              </a:buClr>
            </a:pPr>
            <a:r>
              <a:rPr lang="en-US" altLang="en-US" sz="1800" dirty="0"/>
              <a:t>Transition from membrane to thin slab able to hold more IPC and/or decrease H2 permeability; trade-off is less flexibility, which may translate to more difficulty in achieving gas-tight seal.</a:t>
            </a:r>
          </a:p>
          <a:p>
            <a:pPr marL="369887" indent="-342900" eaLnBrk="1" hangingPunct="1">
              <a:buClr>
                <a:schemeClr val="tx2"/>
              </a:buClr>
            </a:pPr>
            <a:r>
              <a:rPr lang="en-US" altLang="en-US" sz="1800" dirty="0"/>
              <a:t>Explore options for “solvent-less” membrane fabrication from dry mix of polymer and IPC particles using high-pressure heat pressing at polymer glass transition temperature to eliminate membrane void spaces.  </a:t>
            </a:r>
          </a:p>
          <a:p>
            <a:pPr marL="369887" indent="-342900" eaLnBrk="1" hangingPunct="1">
              <a:buClr>
                <a:schemeClr val="tx2"/>
              </a:buClr>
            </a:pPr>
            <a:endParaRPr lang="en-US" altLang="en-US" sz="2200" dirty="0"/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  <a:r>
              <a:rPr lang="en-US" sz="2000" dirty="0"/>
              <a:t>-2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1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Produced PIC membrane with measured (inferred via alternating current impedance spectroscopy) 300°C proton conductivity (PC) of 0.5*10</a:t>
            </a:r>
            <a:r>
              <a:rPr lang="en-US" altLang="en-US" sz="2000" baseline="30000" dirty="0"/>
              <a:t>-2</a:t>
            </a:r>
            <a:r>
              <a:rPr lang="en-US" altLang="en-US" sz="2000" dirty="0"/>
              <a:t> siemens/cm (S/cm).</a:t>
            </a:r>
          </a:p>
          <a:p>
            <a:pPr marL="0" indent="0" eaLnBrk="1" hangingPunct="1">
              <a:buClr>
                <a:schemeClr val="tx2"/>
              </a:buClr>
              <a:buNone/>
            </a:pPr>
            <a:endParaRPr lang="en-US" altLang="en-US" sz="8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Identified low-cost metal cathode catalyst with 11% faradaic efficiency for nitrogen reduction at room temperature.</a:t>
            </a:r>
          </a:p>
          <a:p>
            <a:pPr eaLnBrk="1" hangingPunct="1">
              <a:buClr>
                <a:schemeClr val="tx2"/>
              </a:buClr>
            </a:pPr>
            <a:endParaRPr lang="en-US" altLang="en-US" sz="8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Produced initial MEA using partially optimized PIC membrane, low-cost metal cathode catalyst, and platinum anode catalyst. At 300°C, MEA exhibited stable PC (actual, not inferred) of 0.9*10</a:t>
            </a:r>
            <a:r>
              <a:rPr lang="en-US" altLang="en-US" sz="2000" baseline="30000" dirty="0"/>
              <a:t>-2</a:t>
            </a:r>
            <a:r>
              <a:rPr lang="en-US" altLang="en-US" sz="2000" dirty="0"/>
              <a:t> siemens/cm (S/cm), 90% of project goal (1*10</a:t>
            </a:r>
            <a:r>
              <a:rPr lang="en-US" altLang="en-US" sz="2000" baseline="30000" dirty="0"/>
              <a:t>-2</a:t>
            </a:r>
            <a:r>
              <a:rPr lang="en-US" altLang="en-US" sz="2000" dirty="0"/>
              <a:t>  S/cm).</a:t>
            </a:r>
          </a:p>
          <a:p>
            <a:pPr marL="0" indent="0" eaLnBrk="1" hangingPunct="1">
              <a:buClr>
                <a:schemeClr val="tx2"/>
              </a:buClr>
              <a:buNone/>
            </a:pPr>
            <a:endParaRPr lang="en-US" altLang="en-US" sz="1800" dirty="0"/>
          </a:p>
          <a:p>
            <a:pPr lvl="1" eaLnBrk="1" hangingPunct="1"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5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None/>
            </a:pPr>
            <a:r>
              <a:rPr lang="en-US" altLang="en-US" sz="2000" dirty="0"/>
              <a:t>Work needed between now and 14 June 2021 project end date: </a:t>
            </a:r>
          </a:p>
          <a:p>
            <a:pPr marL="0" indent="0" eaLnBrk="1" hangingPunct="1">
              <a:buClr>
                <a:schemeClr val="tx2"/>
              </a:buClr>
              <a:buNone/>
            </a:pPr>
            <a:endParaRPr lang="en-US" altLang="en-US" sz="800" dirty="0"/>
          </a:p>
          <a:p>
            <a:pPr marL="274320" lvl="1" indent="-274320" eaLnBrk="1" hangingPunct="1">
              <a:buClr>
                <a:schemeClr val="tx2"/>
              </a:buClr>
            </a:pPr>
            <a:r>
              <a:rPr lang="en-US" altLang="en-US" sz="2000" dirty="0"/>
              <a:t>Optimize PIC membrane, cathode catalyst, and MEA to achieve—in unit cell/MEA tests—ammonia synthesis at milestone goals of: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z="2000" dirty="0"/>
              <a:t>Current density ≥0.25 amps/cm</a:t>
            </a:r>
            <a:r>
              <a:rPr lang="en-US" sz="2000" baseline="30000" dirty="0"/>
              <a:t>2 </a:t>
            </a:r>
            <a:endParaRPr lang="en-US" sz="2000" dirty="0"/>
          </a:p>
          <a:p>
            <a:pPr lvl="1" eaLnBrk="1" hangingPunct="1">
              <a:buClr>
                <a:schemeClr val="tx2"/>
              </a:buClr>
            </a:pPr>
            <a:r>
              <a:rPr lang="en-US" sz="2000" dirty="0"/>
              <a:t>Current efficiency ≥65%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z="2000" dirty="0"/>
              <a:t>Production energy efficiency ≥65%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z="2000" dirty="0"/>
              <a:t>≤0.3% performance degradation/1000 hours</a:t>
            </a:r>
          </a:p>
          <a:p>
            <a:pPr marL="393700" lvl="1" indent="0" eaLnBrk="1" hangingPunct="1">
              <a:buClr>
                <a:schemeClr val="tx2"/>
              </a:buClr>
              <a:buNone/>
            </a:pPr>
            <a:endParaRPr lang="en-US" altLang="en-US" sz="8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Build multi-cell/MEA stack capable of ≥100-grams/day ammonia production; conduct long-term testing to acquire data for techno-economic assessment, with project goal of demonstrating ammonia production at total energy consumption of 7.4 MW/ton </a:t>
            </a:r>
          </a:p>
          <a:p>
            <a:pPr eaLnBrk="1" hangingPunct="1">
              <a:buClr>
                <a:schemeClr val="tx2"/>
              </a:buClr>
            </a:pPr>
            <a:endParaRPr lang="en-US" altLang="en-US" sz="1800" dirty="0"/>
          </a:p>
          <a:p>
            <a:pPr lvl="1" eaLnBrk="1" hangingPunct="1"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r>
              <a:rPr lang="en-US" sz="2400" dirty="0"/>
              <a:t>-2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3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Transition (beyond DOE assistance)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19808" y="1066800"/>
            <a:ext cx="8763000" cy="3132992"/>
          </a:xfrm>
        </p:spPr>
        <p:txBody>
          <a:bodyPr/>
          <a:lstStyle/>
          <a:p>
            <a:r>
              <a:rPr lang="en-US" sz="2400" dirty="0"/>
              <a:t>TRL of 4–5 anticipated at project end</a:t>
            </a:r>
          </a:p>
          <a:p>
            <a:r>
              <a:rPr lang="en-US" sz="2400" dirty="0"/>
              <a:t>Use techno-economic analysis results to secure arrangements with utility or ammonia production facility for pilot-scale demo</a:t>
            </a:r>
          </a:p>
          <a:p>
            <a:r>
              <a:rPr lang="en-US" sz="2400" dirty="0"/>
              <a:t>Use demo results to negotiate nonexclusive licenses with:</a:t>
            </a:r>
          </a:p>
          <a:p>
            <a:pPr lvl="1"/>
            <a:r>
              <a:rPr lang="en-US" sz="2200" dirty="0"/>
              <a:t>Fuel cell/electrolyzer and/or MEA manufacturer </a:t>
            </a:r>
          </a:p>
          <a:p>
            <a:pPr lvl="1"/>
            <a:r>
              <a:rPr lang="en-US" sz="2200" dirty="0"/>
              <a:t>Engineering/design firms that service ammonia, chemical, power industries</a:t>
            </a:r>
          </a:p>
          <a:p>
            <a:r>
              <a:rPr lang="en-US" sz="2400" dirty="0"/>
              <a:t>Use demo results to market LPEA as: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Option for integration into existing ammonia supply chain to replace portions of and/or supplement current HB infrastructure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Means for monetizing renewable energy and/or utilizing low-cost off-peak power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518B918-C2FC-4366-8A6D-5457516C3512}"/>
</file>

<file path=customXml/itemProps2.xml><?xml version="1.0" encoding="utf-8"?>
<ds:datastoreItem xmlns:ds="http://schemas.openxmlformats.org/officeDocument/2006/customXml" ds:itemID="{09E76162-1840-47E3-A752-9669D284E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CB9DC0-C8ED-4314-8263-BAD994006B4A}">
  <ds:schemaRefs>
    <ds:schemaRef ds:uri="http://schemas.microsoft.com/office/infopath/2007/PartnerControls"/>
    <ds:schemaRef ds:uri="2235f544-1706-4349-8770-f50dc984ba30"/>
    <ds:schemaRef ds:uri="http://purl.org/dc/elements/1.1/"/>
    <ds:schemaRef ds:uri="http://schemas.microsoft.com/office/2006/metadata/properties"/>
    <ds:schemaRef ds:uri="b2c45fe9-1232-48f2-8c63-cfbcf4daf81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0C82B36-525E-4944-B472-ADA751C7BEC0}"/>
</file>

<file path=customXml/itemProps5.xml><?xml version="1.0" encoding="utf-8"?>
<ds:datastoreItem xmlns:ds="http://schemas.openxmlformats.org/officeDocument/2006/customXml" ds:itemID="{89852EF7-CECE-4A2E-8A31-41E87AE0F6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12697</TotalTime>
  <Words>1209</Words>
  <Application>Microsoft Office PowerPoint</Application>
  <PresentationFormat>On-screen Show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Constantia</vt:lpstr>
      <vt:lpstr>Wingdings</vt:lpstr>
      <vt:lpstr>Wingdings 2</vt:lpstr>
      <vt:lpstr>Flow</vt:lpstr>
      <vt:lpstr>Default Theme</vt:lpstr>
      <vt:lpstr>Low-Pressure Electrolytic Ammonia (LPEA) Production DE-EE0008324 University of North Dakota (UND) Energy &amp; Environmental Research Center (EERC) North Dakota State University Nel Hydrogen (NEL)/Proton OnSite   15 June 2018 – 14 June 2021</vt:lpstr>
      <vt:lpstr>Overview</vt:lpstr>
      <vt:lpstr>PowerPoint Presentation</vt:lpstr>
      <vt:lpstr>Technical Innovation</vt:lpstr>
      <vt:lpstr>Technical Approach</vt:lpstr>
      <vt:lpstr>Technical Approach-2</vt:lpstr>
      <vt:lpstr>Results and Accomplishments</vt:lpstr>
      <vt:lpstr>Results and Accomplishments-2</vt:lpstr>
      <vt:lpstr>Transition (beyond DOE assistance)</vt:lpstr>
    </vt:vector>
  </TitlesOfParts>
  <Company>t-Centric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Sands</dc:creator>
  <cp:lastModifiedBy>Aulich, Ted</cp:lastModifiedBy>
  <cp:revision>177</cp:revision>
  <cp:lastPrinted>2018-05-31T19:00:36Z</cp:lastPrinted>
  <dcterms:created xsi:type="dcterms:W3CDTF">2010-01-20T19:19:30Z</dcterms:created>
  <dcterms:modified xsi:type="dcterms:W3CDTF">2020-05-12T03:12:05Z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