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 id="2147483660" r:id="rId2"/>
  </p:sldMasterIdLst>
  <p:notesMasterIdLst>
    <p:notesMasterId r:id="rId13"/>
  </p:notesMasterIdLst>
  <p:handoutMasterIdLst>
    <p:handoutMasterId r:id="rId14"/>
  </p:handoutMasterIdLst>
  <p:sldIdLst>
    <p:sldId id="317" r:id="rId3"/>
    <p:sldId id="324" r:id="rId4"/>
    <p:sldId id="335" r:id="rId5"/>
    <p:sldId id="318" r:id="rId6"/>
    <p:sldId id="319" r:id="rId7"/>
    <p:sldId id="320" r:id="rId8"/>
    <p:sldId id="321" r:id="rId9"/>
    <p:sldId id="322" r:id="rId10"/>
    <p:sldId id="327" r:id="rId11"/>
    <p:sldId id="312" r:id="rId12"/>
  </p:sldIdLst>
  <p:sldSz cx="9144000" cy="6858000" type="screen4x3"/>
  <p:notesSz cx="7315200" cy="9601200"/>
  <p:defaultTextStyle>
    <a:defPPr>
      <a:defRPr lang="en-US"/>
    </a:defPPr>
    <a:lvl1pPr algn="l" rtl="0" fontAlgn="base">
      <a:spcBef>
        <a:spcPct val="0"/>
      </a:spcBef>
      <a:spcAft>
        <a:spcPct val="0"/>
      </a:spcAft>
      <a:defRPr sz="2000" b="1" kern="1200">
        <a:solidFill>
          <a:schemeClr val="bg1"/>
        </a:solidFill>
        <a:latin typeface="Arial Black" pitchFamily="34" charset="0"/>
        <a:ea typeface="+mn-ea"/>
        <a:cs typeface="+mn-cs"/>
      </a:defRPr>
    </a:lvl1pPr>
    <a:lvl2pPr marL="457200" algn="l" rtl="0" fontAlgn="base">
      <a:spcBef>
        <a:spcPct val="0"/>
      </a:spcBef>
      <a:spcAft>
        <a:spcPct val="0"/>
      </a:spcAft>
      <a:defRPr sz="2000" b="1" kern="1200">
        <a:solidFill>
          <a:schemeClr val="bg1"/>
        </a:solidFill>
        <a:latin typeface="Arial Black" pitchFamily="34" charset="0"/>
        <a:ea typeface="+mn-ea"/>
        <a:cs typeface="+mn-cs"/>
      </a:defRPr>
    </a:lvl2pPr>
    <a:lvl3pPr marL="914400" algn="l" rtl="0" fontAlgn="base">
      <a:spcBef>
        <a:spcPct val="0"/>
      </a:spcBef>
      <a:spcAft>
        <a:spcPct val="0"/>
      </a:spcAft>
      <a:defRPr sz="2000" b="1" kern="1200">
        <a:solidFill>
          <a:schemeClr val="bg1"/>
        </a:solidFill>
        <a:latin typeface="Arial Black" pitchFamily="34" charset="0"/>
        <a:ea typeface="+mn-ea"/>
        <a:cs typeface="+mn-cs"/>
      </a:defRPr>
    </a:lvl3pPr>
    <a:lvl4pPr marL="1371600" algn="l" rtl="0" fontAlgn="base">
      <a:spcBef>
        <a:spcPct val="0"/>
      </a:spcBef>
      <a:spcAft>
        <a:spcPct val="0"/>
      </a:spcAft>
      <a:defRPr sz="2000" b="1" kern="1200">
        <a:solidFill>
          <a:schemeClr val="bg1"/>
        </a:solidFill>
        <a:latin typeface="Arial Black" pitchFamily="34" charset="0"/>
        <a:ea typeface="+mn-ea"/>
        <a:cs typeface="+mn-cs"/>
      </a:defRPr>
    </a:lvl4pPr>
    <a:lvl5pPr marL="1828800" algn="l" rtl="0" fontAlgn="base">
      <a:spcBef>
        <a:spcPct val="0"/>
      </a:spcBef>
      <a:spcAft>
        <a:spcPct val="0"/>
      </a:spcAft>
      <a:defRPr sz="2000" b="1" kern="1200">
        <a:solidFill>
          <a:schemeClr val="bg1"/>
        </a:solidFill>
        <a:latin typeface="Arial Black" pitchFamily="34" charset="0"/>
        <a:ea typeface="+mn-ea"/>
        <a:cs typeface="+mn-cs"/>
      </a:defRPr>
    </a:lvl5pPr>
    <a:lvl6pPr marL="2286000" algn="l" defTabSz="914400" rtl="0" eaLnBrk="1" latinLnBrk="0" hangingPunct="1">
      <a:defRPr sz="2000" b="1" kern="1200">
        <a:solidFill>
          <a:schemeClr val="bg1"/>
        </a:solidFill>
        <a:latin typeface="Arial Black" pitchFamily="34" charset="0"/>
        <a:ea typeface="+mn-ea"/>
        <a:cs typeface="+mn-cs"/>
      </a:defRPr>
    </a:lvl6pPr>
    <a:lvl7pPr marL="2743200" algn="l" defTabSz="914400" rtl="0" eaLnBrk="1" latinLnBrk="0" hangingPunct="1">
      <a:defRPr sz="2000" b="1" kern="1200">
        <a:solidFill>
          <a:schemeClr val="bg1"/>
        </a:solidFill>
        <a:latin typeface="Arial Black" pitchFamily="34" charset="0"/>
        <a:ea typeface="+mn-ea"/>
        <a:cs typeface="+mn-cs"/>
      </a:defRPr>
    </a:lvl7pPr>
    <a:lvl8pPr marL="3200400" algn="l" defTabSz="914400" rtl="0" eaLnBrk="1" latinLnBrk="0" hangingPunct="1">
      <a:defRPr sz="2000" b="1" kern="1200">
        <a:solidFill>
          <a:schemeClr val="bg1"/>
        </a:solidFill>
        <a:latin typeface="Arial Black" pitchFamily="34" charset="0"/>
        <a:ea typeface="+mn-ea"/>
        <a:cs typeface="+mn-cs"/>
      </a:defRPr>
    </a:lvl8pPr>
    <a:lvl9pPr marL="3657600" algn="l" defTabSz="914400" rtl="0" eaLnBrk="1" latinLnBrk="0" hangingPunct="1">
      <a:defRPr sz="2000" b="1" kern="1200">
        <a:solidFill>
          <a:schemeClr val="bg1"/>
        </a:solidFill>
        <a:latin typeface="Arial Black"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19A3"/>
    <a:srgbClr val="900000"/>
    <a:srgbClr val="002B6A"/>
    <a:srgbClr val="002862"/>
    <a:srgbClr val="003582"/>
    <a:srgbClr val="7A0000"/>
    <a:srgbClr val="003D99"/>
    <a:srgbClr val="83A4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18" autoAdjust="0"/>
    <p:restoredTop sz="56392" autoAdjust="0"/>
  </p:normalViewPr>
  <p:slideViewPr>
    <p:cSldViewPr>
      <p:cViewPr varScale="1">
        <p:scale>
          <a:sx n="42" d="100"/>
          <a:sy n="42" d="100"/>
        </p:scale>
        <p:origin x="1884"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70" d="100"/>
          <a:sy n="70" d="100"/>
        </p:scale>
        <p:origin x="-1482" y="-7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2370" name="Rectangle 2"/>
          <p:cNvSpPr>
            <a:spLocks noGrp="1" noChangeArrowheads="1"/>
          </p:cNvSpPr>
          <p:nvPr>
            <p:ph type="hdr" sz="quarter"/>
          </p:nvPr>
        </p:nvSpPr>
        <p:spPr bwMode="auto">
          <a:xfrm>
            <a:off x="0" y="0"/>
            <a:ext cx="3170583" cy="480388"/>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lgn="l" defTabSz="966621">
              <a:defRPr sz="1200" b="0">
                <a:solidFill>
                  <a:schemeClr val="tx1"/>
                </a:solidFill>
                <a:latin typeface="Arial" charset="0"/>
              </a:defRPr>
            </a:lvl1pPr>
          </a:lstStyle>
          <a:p>
            <a:pPr>
              <a:defRPr/>
            </a:pPr>
            <a:endParaRPr lang="en-US"/>
          </a:p>
        </p:txBody>
      </p:sp>
      <p:sp>
        <p:nvSpPr>
          <p:cNvPr id="442371" name="Rectangle 3"/>
          <p:cNvSpPr>
            <a:spLocks noGrp="1" noChangeArrowheads="1"/>
          </p:cNvSpPr>
          <p:nvPr>
            <p:ph type="dt" sz="quarter" idx="1"/>
          </p:nvPr>
        </p:nvSpPr>
        <p:spPr bwMode="auto">
          <a:xfrm>
            <a:off x="4142962" y="0"/>
            <a:ext cx="3170583" cy="480388"/>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lgn="r" defTabSz="966621">
              <a:defRPr sz="1200" b="0">
                <a:solidFill>
                  <a:schemeClr val="tx1"/>
                </a:solidFill>
                <a:latin typeface="Arial" charset="0"/>
              </a:defRPr>
            </a:lvl1pPr>
          </a:lstStyle>
          <a:p>
            <a:pPr>
              <a:defRPr/>
            </a:pPr>
            <a:endParaRPr lang="en-US"/>
          </a:p>
        </p:txBody>
      </p:sp>
      <p:sp>
        <p:nvSpPr>
          <p:cNvPr id="442372" name="Rectangle 4"/>
          <p:cNvSpPr>
            <a:spLocks noGrp="1" noChangeArrowheads="1"/>
          </p:cNvSpPr>
          <p:nvPr>
            <p:ph type="ftr" sz="quarter" idx="2"/>
          </p:nvPr>
        </p:nvSpPr>
        <p:spPr bwMode="auto">
          <a:xfrm>
            <a:off x="0" y="9119173"/>
            <a:ext cx="3170583" cy="480388"/>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l" defTabSz="966621">
              <a:defRPr sz="1200" b="0">
                <a:solidFill>
                  <a:schemeClr val="tx1"/>
                </a:solidFill>
                <a:latin typeface="Arial" charset="0"/>
              </a:defRPr>
            </a:lvl1pPr>
          </a:lstStyle>
          <a:p>
            <a:pPr>
              <a:defRPr/>
            </a:pPr>
            <a:endParaRPr lang="en-US"/>
          </a:p>
        </p:txBody>
      </p:sp>
      <p:sp>
        <p:nvSpPr>
          <p:cNvPr id="442373" name="Rectangle 5"/>
          <p:cNvSpPr>
            <a:spLocks noGrp="1" noChangeArrowheads="1"/>
          </p:cNvSpPr>
          <p:nvPr>
            <p:ph type="sldNum" sz="quarter" idx="3"/>
          </p:nvPr>
        </p:nvSpPr>
        <p:spPr bwMode="auto">
          <a:xfrm>
            <a:off x="4142962" y="9119173"/>
            <a:ext cx="3170583" cy="480388"/>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r" defTabSz="966621">
              <a:defRPr sz="1200" b="0">
                <a:solidFill>
                  <a:schemeClr val="tx1"/>
                </a:solidFill>
                <a:latin typeface="Arial" charset="0"/>
              </a:defRPr>
            </a:lvl1pPr>
          </a:lstStyle>
          <a:p>
            <a:pPr>
              <a:defRPr/>
            </a:pPr>
            <a:fld id="{8E825B11-7FB3-41CC-BE88-00C3DF09B5E9}" type="slidenum">
              <a:rPr lang="en-US"/>
              <a:pPr>
                <a:defRPr/>
              </a:pPr>
              <a:t>‹#›</a:t>
            </a:fld>
            <a:endParaRPr lang="en-US"/>
          </a:p>
        </p:txBody>
      </p:sp>
    </p:spTree>
    <p:extLst>
      <p:ext uri="{BB962C8B-B14F-4D97-AF65-F5344CB8AC3E}">
        <p14:creationId xmlns:p14="http://schemas.microsoft.com/office/powerpoint/2010/main" val="25468354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170583" cy="480388"/>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lgn="l" defTabSz="966621">
              <a:defRPr sz="1200" b="0">
                <a:solidFill>
                  <a:schemeClr val="tx1"/>
                </a:solidFill>
                <a:latin typeface="Arial" charset="0"/>
              </a:defRPr>
            </a:lvl1pPr>
          </a:lstStyle>
          <a:p>
            <a:pPr>
              <a:defRPr/>
            </a:pPr>
            <a:endParaRPr lang="en-US"/>
          </a:p>
        </p:txBody>
      </p:sp>
      <p:sp>
        <p:nvSpPr>
          <p:cNvPr id="58371" name="Rectangle 3"/>
          <p:cNvSpPr>
            <a:spLocks noGrp="1" noChangeArrowheads="1"/>
          </p:cNvSpPr>
          <p:nvPr>
            <p:ph type="dt" idx="1"/>
          </p:nvPr>
        </p:nvSpPr>
        <p:spPr bwMode="auto">
          <a:xfrm>
            <a:off x="4142962" y="0"/>
            <a:ext cx="3170583" cy="480388"/>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lvl1pPr algn="r" defTabSz="966621">
              <a:defRPr sz="1200" b="0">
                <a:solidFill>
                  <a:schemeClr val="tx1"/>
                </a:solidFill>
                <a:latin typeface="Arial" charset="0"/>
              </a:defRPr>
            </a:lvl1pPr>
          </a:lstStyle>
          <a:p>
            <a:pPr>
              <a:defRPr/>
            </a:pPr>
            <a:endParaRPr lang="en-US"/>
          </a:p>
        </p:txBody>
      </p:sp>
      <p:sp>
        <p:nvSpPr>
          <p:cNvPr id="38916" name="Rectangle 4"/>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3" name="Rectangle 5"/>
          <p:cNvSpPr>
            <a:spLocks noGrp="1" noChangeArrowheads="1"/>
          </p:cNvSpPr>
          <p:nvPr>
            <p:ph type="body" sz="quarter" idx="3"/>
          </p:nvPr>
        </p:nvSpPr>
        <p:spPr bwMode="auto">
          <a:xfrm>
            <a:off x="732183" y="4561226"/>
            <a:ext cx="5850835" cy="4320213"/>
          </a:xfrm>
          <a:prstGeom prst="rect">
            <a:avLst/>
          </a:prstGeom>
          <a:noFill/>
          <a:ln w="9525">
            <a:noFill/>
            <a:miter lim="800000"/>
            <a:headEnd/>
            <a:tailEnd/>
          </a:ln>
          <a:effectLst/>
        </p:spPr>
        <p:txBody>
          <a:bodyPr vert="horz" wrap="square" lIns="96653" tIns="48327" rIns="96653" bIns="4832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0" y="9119173"/>
            <a:ext cx="3170583" cy="480388"/>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l" defTabSz="966621">
              <a:defRPr sz="1200" b="0">
                <a:solidFill>
                  <a:schemeClr val="tx1"/>
                </a:solidFill>
                <a:latin typeface="Arial" charset="0"/>
              </a:defRPr>
            </a:lvl1pPr>
          </a:lstStyle>
          <a:p>
            <a:pPr>
              <a:defRPr/>
            </a:pPr>
            <a:endParaRPr lang="en-US"/>
          </a:p>
        </p:txBody>
      </p:sp>
      <p:sp>
        <p:nvSpPr>
          <p:cNvPr id="58375" name="Rectangle 7"/>
          <p:cNvSpPr>
            <a:spLocks noGrp="1" noChangeArrowheads="1"/>
          </p:cNvSpPr>
          <p:nvPr>
            <p:ph type="sldNum" sz="quarter" idx="5"/>
          </p:nvPr>
        </p:nvSpPr>
        <p:spPr bwMode="auto">
          <a:xfrm>
            <a:off x="4142962" y="9119173"/>
            <a:ext cx="3170583" cy="480388"/>
          </a:xfrm>
          <a:prstGeom prst="rect">
            <a:avLst/>
          </a:prstGeom>
          <a:noFill/>
          <a:ln w="9525">
            <a:noFill/>
            <a:miter lim="800000"/>
            <a:headEnd/>
            <a:tailEnd/>
          </a:ln>
          <a:effectLst/>
        </p:spPr>
        <p:txBody>
          <a:bodyPr vert="horz" wrap="square" lIns="96653" tIns="48327" rIns="96653" bIns="48327" numCol="1" anchor="b" anchorCtr="0" compatLnSpc="1">
            <a:prstTxWarp prst="textNoShape">
              <a:avLst/>
            </a:prstTxWarp>
          </a:bodyPr>
          <a:lstStyle>
            <a:lvl1pPr algn="r" defTabSz="966621">
              <a:defRPr sz="1200" b="0">
                <a:solidFill>
                  <a:schemeClr val="tx1"/>
                </a:solidFill>
                <a:latin typeface="Arial" charset="0"/>
              </a:defRPr>
            </a:lvl1pPr>
          </a:lstStyle>
          <a:p>
            <a:pPr>
              <a:defRPr/>
            </a:pPr>
            <a:fld id="{8DC885DB-EEA0-4933-9599-A4A52C679455}" type="slidenum">
              <a:rPr lang="en-US"/>
              <a:pPr>
                <a:defRPr/>
              </a:pPr>
              <a:t>‹#›</a:t>
            </a:fld>
            <a:endParaRPr lang="en-US"/>
          </a:p>
        </p:txBody>
      </p:sp>
    </p:spTree>
    <p:extLst>
      <p:ext uri="{BB962C8B-B14F-4D97-AF65-F5344CB8AC3E}">
        <p14:creationId xmlns:p14="http://schemas.microsoft.com/office/powerpoint/2010/main" val="24276151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621" eaLnBrk="0" hangingPunct="0">
              <a:spcBef>
                <a:spcPct val="30000"/>
              </a:spcBef>
              <a:defRPr sz="1200">
                <a:solidFill>
                  <a:schemeClr val="tx1"/>
                </a:solidFill>
                <a:latin typeface="Arial" charset="0"/>
              </a:defRPr>
            </a:lvl1pPr>
            <a:lvl2pPr marL="770662" indent="-296408" defTabSz="966621" eaLnBrk="0" hangingPunct="0">
              <a:spcBef>
                <a:spcPct val="30000"/>
              </a:spcBef>
              <a:defRPr sz="1200">
                <a:solidFill>
                  <a:schemeClr val="tx1"/>
                </a:solidFill>
                <a:latin typeface="Arial" charset="0"/>
              </a:defRPr>
            </a:lvl2pPr>
            <a:lvl3pPr marL="1185634" indent="-237127" defTabSz="966621" eaLnBrk="0" hangingPunct="0">
              <a:spcBef>
                <a:spcPct val="30000"/>
              </a:spcBef>
              <a:defRPr sz="1200">
                <a:solidFill>
                  <a:schemeClr val="tx1"/>
                </a:solidFill>
                <a:latin typeface="Arial" charset="0"/>
              </a:defRPr>
            </a:lvl3pPr>
            <a:lvl4pPr marL="1659887" indent="-237127" defTabSz="966621" eaLnBrk="0" hangingPunct="0">
              <a:spcBef>
                <a:spcPct val="30000"/>
              </a:spcBef>
              <a:defRPr sz="1200">
                <a:solidFill>
                  <a:schemeClr val="tx1"/>
                </a:solidFill>
                <a:latin typeface="Arial" charset="0"/>
              </a:defRPr>
            </a:lvl4pPr>
            <a:lvl5pPr marL="2134141" indent="-237127" defTabSz="966621" eaLnBrk="0" hangingPunct="0">
              <a:spcBef>
                <a:spcPct val="30000"/>
              </a:spcBef>
              <a:defRPr sz="1200">
                <a:solidFill>
                  <a:schemeClr val="tx1"/>
                </a:solidFill>
                <a:latin typeface="Arial" charset="0"/>
              </a:defRPr>
            </a:lvl5pPr>
            <a:lvl6pPr marL="2608395" indent="-237127" defTabSz="966621" eaLnBrk="0" fontAlgn="base" hangingPunct="0">
              <a:spcBef>
                <a:spcPct val="30000"/>
              </a:spcBef>
              <a:spcAft>
                <a:spcPct val="0"/>
              </a:spcAft>
              <a:defRPr sz="1200">
                <a:solidFill>
                  <a:schemeClr val="tx1"/>
                </a:solidFill>
                <a:latin typeface="Arial" charset="0"/>
              </a:defRPr>
            </a:lvl6pPr>
            <a:lvl7pPr marL="3082648" indent="-237127" defTabSz="966621" eaLnBrk="0" fontAlgn="base" hangingPunct="0">
              <a:spcBef>
                <a:spcPct val="30000"/>
              </a:spcBef>
              <a:spcAft>
                <a:spcPct val="0"/>
              </a:spcAft>
              <a:defRPr sz="1200">
                <a:solidFill>
                  <a:schemeClr val="tx1"/>
                </a:solidFill>
                <a:latin typeface="Arial" charset="0"/>
              </a:defRPr>
            </a:lvl7pPr>
            <a:lvl8pPr marL="3556902" indent="-237127" defTabSz="966621" eaLnBrk="0" fontAlgn="base" hangingPunct="0">
              <a:spcBef>
                <a:spcPct val="30000"/>
              </a:spcBef>
              <a:spcAft>
                <a:spcPct val="0"/>
              </a:spcAft>
              <a:defRPr sz="1200">
                <a:solidFill>
                  <a:schemeClr val="tx1"/>
                </a:solidFill>
                <a:latin typeface="Arial" charset="0"/>
              </a:defRPr>
            </a:lvl8pPr>
            <a:lvl9pPr marL="4031155" indent="-237127" defTabSz="96662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02193E46-B97E-427D-80D7-2AAF2DF1D621}" type="slidenum">
              <a:rPr lang="en-US" altLang="en-US" smtClean="0"/>
              <a:pPr eaLnBrk="1" hangingPunct="1">
                <a:spcBef>
                  <a:spcPct val="0"/>
                </a:spcBef>
              </a:pPr>
              <a:t>1</a:t>
            </a:fld>
            <a:endParaRPr lang="en-US" alt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xfrm>
            <a:off x="715617" y="4494005"/>
            <a:ext cx="5850835" cy="4320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100"/>
              <a:t>In many situations, it is especially important to distinguish between sometimes similar activities to which either SCA or DB should apply, even with respect to different elements of work required under the same contract.  </a:t>
            </a:r>
          </a:p>
          <a:p>
            <a:pPr eaLnBrk="1" hangingPunct="1"/>
            <a:r>
              <a:rPr lang="en-US" altLang="en-US" sz="1100"/>
              <a:t>A service contract that contains specific requirements for substantial amounts of construction, reconstruction, alteration, or repair work, which is physically or functionally separate from the other work called for by the contract, is also subject to the DBA.  This section of the presentation will discuss common problem areas involving coverage under the SCA and DBA.</a:t>
            </a:r>
          </a:p>
          <a:p>
            <a:pPr eaLnBrk="1" hangingPunct="1"/>
            <a:endParaRPr lang="en-US" altLang="en-US" sz="1100"/>
          </a:p>
          <a:p>
            <a:pPr eaLnBrk="1" hangingPunct="1"/>
            <a:r>
              <a:rPr lang="en-US" altLang="en-US" sz="1100"/>
              <a:t>29 C.F.R. </a:t>
            </a:r>
            <a:r>
              <a:rPr lang="en-US" altLang="en-US" sz="1100">
                <a:solidFill>
                  <a:schemeClr val="tx2"/>
                </a:solidFill>
                <a:cs typeface="Arial" charset="0"/>
              </a:rPr>
              <a:t>§</a:t>
            </a:r>
            <a:r>
              <a:rPr lang="en-US" altLang="en-US" sz="1100"/>
              <a:t> 4.116.</a:t>
            </a:r>
          </a:p>
          <a:p>
            <a:pPr eaLnBrk="1" hangingPunct="1"/>
            <a:endParaRPr lang="en-US" altLang="en-US" sz="1100"/>
          </a:p>
        </p:txBody>
      </p:sp>
    </p:spTree>
    <p:extLst>
      <p:ext uri="{BB962C8B-B14F-4D97-AF65-F5344CB8AC3E}">
        <p14:creationId xmlns:p14="http://schemas.microsoft.com/office/powerpoint/2010/main" val="40673876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2959185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621" eaLnBrk="0" hangingPunct="0">
              <a:spcBef>
                <a:spcPct val="30000"/>
              </a:spcBef>
              <a:defRPr sz="1200">
                <a:solidFill>
                  <a:schemeClr val="tx1"/>
                </a:solidFill>
                <a:latin typeface="Arial" charset="0"/>
              </a:defRPr>
            </a:lvl1pPr>
            <a:lvl2pPr marL="770662" indent="-296408" defTabSz="966621" eaLnBrk="0" hangingPunct="0">
              <a:spcBef>
                <a:spcPct val="30000"/>
              </a:spcBef>
              <a:defRPr sz="1200">
                <a:solidFill>
                  <a:schemeClr val="tx1"/>
                </a:solidFill>
                <a:latin typeface="Arial" charset="0"/>
              </a:defRPr>
            </a:lvl2pPr>
            <a:lvl3pPr marL="1185634" indent="-237127" defTabSz="966621" eaLnBrk="0" hangingPunct="0">
              <a:spcBef>
                <a:spcPct val="30000"/>
              </a:spcBef>
              <a:defRPr sz="1200">
                <a:solidFill>
                  <a:schemeClr val="tx1"/>
                </a:solidFill>
                <a:latin typeface="Arial" charset="0"/>
              </a:defRPr>
            </a:lvl3pPr>
            <a:lvl4pPr marL="1659887" indent="-237127" defTabSz="966621" eaLnBrk="0" hangingPunct="0">
              <a:spcBef>
                <a:spcPct val="30000"/>
              </a:spcBef>
              <a:defRPr sz="1200">
                <a:solidFill>
                  <a:schemeClr val="tx1"/>
                </a:solidFill>
                <a:latin typeface="Arial" charset="0"/>
              </a:defRPr>
            </a:lvl4pPr>
            <a:lvl5pPr marL="2134141" indent="-237127" defTabSz="966621" eaLnBrk="0" hangingPunct="0">
              <a:spcBef>
                <a:spcPct val="30000"/>
              </a:spcBef>
              <a:defRPr sz="1200">
                <a:solidFill>
                  <a:schemeClr val="tx1"/>
                </a:solidFill>
                <a:latin typeface="Arial" charset="0"/>
              </a:defRPr>
            </a:lvl5pPr>
            <a:lvl6pPr marL="2608395" indent="-237127" defTabSz="966621" eaLnBrk="0" fontAlgn="base" hangingPunct="0">
              <a:spcBef>
                <a:spcPct val="30000"/>
              </a:spcBef>
              <a:spcAft>
                <a:spcPct val="0"/>
              </a:spcAft>
              <a:defRPr sz="1200">
                <a:solidFill>
                  <a:schemeClr val="tx1"/>
                </a:solidFill>
                <a:latin typeface="Arial" charset="0"/>
              </a:defRPr>
            </a:lvl6pPr>
            <a:lvl7pPr marL="3082648" indent="-237127" defTabSz="966621" eaLnBrk="0" fontAlgn="base" hangingPunct="0">
              <a:spcBef>
                <a:spcPct val="30000"/>
              </a:spcBef>
              <a:spcAft>
                <a:spcPct val="0"/>
              </a:spcAft>
              <a:defRPr sz="1200">
                <a:solidFill>
                  <a:schemeClr val="tx1"/>
                </a:solidFill>
                <a:latin typeface="Arial" charset="0"/>
              </a:defRPr>
            </a:lvl7pPr>
            <a:lvl8pPr marL="3556902" indent="-237127" defTabSz="966621" eaLnBrk="0" fontAlgn="base" hangingPunct="0">
              <a:spcBef>
                <a:spcPct val="30000"/>
              </a:spcBef>
              <a:spcAft>
                <a:spcPct val="0"/>
              </a:spcAft>
              <a:defRPr sz="1200">
                <a:solidFill>
                  <a:schemeClr val="tx1"/>
                </a:solidFill>
                <a:latin typeface="Arial" charset="0"/>
              </a:defRPr>
            </a:lvl8pPr>
            <a:lvl9pPr marL="4031155" indent="-237127" defTabSz="96662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AABF6AD-ACD5-4D11-BAA2-127A72D655F6}" type="slidenum">
              <a:rPr lang="en-US" altLang="en-US" smtClean="0"/>
              <a:pPr eaLnBrk="1" hangingPunct="1">
                <a:spcBef>
                  <a:spcPct val="0"/>
                </a:spcBef>
              </a:pPr>
              <a:t>2</a:t>
            </a:fld>
            <a:endParaRPr lang="en-US" alt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100"/>
              <a:t>These general principles are the starting point for considering whether SCA or DBA, or both should apply to a contract (or different contract requirements under the same contract).  </a:t>
            </a:r>
          </a:p>
        </p:txBody>
      </p:sp>
    </p:spTree>
    <p:extLst>
      <p:ext uri="{BB962C8B-B14F-4D97-AF65-F5344CB8AC3E}">
        <p14:creationId xmlns:p14="http://schemas.microsoft.com/office/powerpoint/2010/main" val="2650829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r>
              <a:rPr lang="en-US" altLang="en-US" sz="1100"/>
              <a:t>The potential for cost adjustment changes for the agency, as well as administrative inconvenience for the agency and its contractor(s), also may result from failure to apply the DBA and SCA labor standards appropriately. </a:t>
            </a:r>
          </a:p>
          <a:p>
            <a:pPr lvl="1"/>
            <a:endParaRPr lang="en-US" altLang="en-US" sz="1100"/>
          </a:p>
          <a:p>
            <a:pPr lvl="1"/>
            <a:r>
              <a:rPr lang="en-US" altLang="en-US" sz="1100"/>
              <a:t>Workers who will be employed on a contract are most often unaware of the bid solicitation terms and wages required under a contract until they are actually employed on the contract. Proactive agency attention to ensure the application of the correct labor standards puts bidders on an even playing field and averts the need to resolve coverage issues when contract work has advanced considerably or may be nearing completion. </a:t>
            </a:r>
          </a:p>
        </p:txBody>
      </p:sp>
    </p:spTree>
    <p:extLst>
      <p:ext uri="{BB962C8B-B14F-4D97-AF65-F5344CB8AC3E}">
        <p14:creationId xmlns:p14="http://schemas.microsoft.com/office/powerpoint/2010/main" val="346793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621" eaLnBrk="0" hangingPunct="0">
              <a:spcBef>
                <a:spcPct val="30000"/>
              </a:spcBef>
              <a:defRPr sz="1200">
                <a:solidFill>
                  <a:schemeClr val="tx1"/>
                </a:solidFill>
                <a:latin typeface="Arial" charset="0"/>
              </a:defRPr>
            </a:lvl1pPr>
            <a:lvl2pPr marL="770662" indent="-296408" defTabSz="966621" eaLnBrk="0" hangingPunct="0">
              <a:spcBef>
                <a:spcPct val="30000"/>
              </a:spcBef>
              <a:defRPr sz="1200">
                <a:solidFill>
                  <a:schemeClr val="tx1"/>
                </a:solidFill>
                <a:latin typeface="Arial" charset="0"/>
              </a:defRPr>
            </a:lvl2pPr>
            <a:lvl3pPr marL="1185634" indent="-237127" defTabSz="966621" eaLnBrk="0" hangingPunct="0">
              <a:spcBef>
                <a:spcPct val="30000"/>
              </a:spcBef>
              <a:defRPr sz="1200">
                <a:solidFill>
                  <a:schemeClr val="tx1"/>
                </a:solidFill>
                <a:latin typeface="Arial" charset="0"/>
              </a:defRPr>
            </a:lvl3pPr>
            <a:lvl4pPr marL="1659887" indent="-237127" defTabSz="966621" eaLnBrk="0" hangingPunct="0">
              <a:spcBef>
                <a:spcPct val="30000"/>
              </a:spcBef>
              <a:defRPr sz="1200">
                <a:solidFill>
                  <a:schemeClr val="tx1"/>
                </a:solidFill>
                <a:latin typeface="Arial" charset="0"/>
              </a:defRPr>
            </a:lvl4pPr>
            <a:lvl5pPr marL="2134141" indent="-237127" defTabSz="966621" eaLnBrk="0" hangingPunct="0">
              <a:spcBef>
                <a:spcPct val="30000"/>
              </a:spcBef>
              <a:defRPr sz="1200">
                <a:solidFill>
                  <a:schemeClr val="tx1"/>
                </a:solidFill>
                <a:latin typeface="Arial" charset="0"/>
              </a:defRPr>
            </a:lvl5pPr>
            <a:lvl6pPr marL="2608395" indent="-237127" defTabSz="966621" eaLnBrk="0" fontAlgn="base" hangingPunct="0">
              <a:spcBef>
                <a:spcPct val="30000"/>
              </a:spcBef>
              <a:spcAft>
                <a:spcPct val="0"/>
              </a:spcAft>
              <a:defRPr sz="1200">
                <a:solidFill>
                  <a:schemeClr val="tx1"/>
                </a:solidFill>
                <a:latin typeface="Arial" charset="0"/>
              </a:defRPr>
            </a:lvl6pPr>
            <a:lvl7pPr marL="3082648" indent="-237127" defTabSz="966621" eaLnBrk="0" fontAlgn="base" hangingPunct="0">
              <a:spcBef>
                <a:spcPct val="30000"/>
              </a:spcBef>
              <a:spcAft>
                <a:spcPct val="0"/>
              </a:spcAft>
              <a:defRPr sz="1200">
                <a:solidFill>
                  <a:schemeClr val="tx1"/>
                </a:solidFill>
                <a:latin typeface="Arial" charset="0"/>
              </a:defRPr>
            </a:lvl7pPr>
            <a:lvl8pPr marL="3556902" indent="-237127" defTabSz="966621" eaLnBrk="0" fontAlgn="base" hangingPunct="0">
              <a:spcBef>
                <a:spcPct val="30000"/>
              </a:spcBef>
              <a:spcAft>
                <a:spcPct val="0"/>
              </a:spcAft>
              <a:defRPr sz="1200">
                <a:solidFill>
                  <a:schemeClr val="tx1"/>
                </a:solidFill>
                <a:latin typeface="Arial" charset="0"/>
              </a:defRPr>
            </a:lvl8pPr>
            <a:lvl9pPr marL="4031155" indent="-237127" defTabSz="96662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3A0A2BC1-F090-428E-B7C2-B38F118D087A}" type="slidenum">
              <a:rPr lang="en-US" altLang="en-US" smtClean="0"/>
              <a:pPr eaLnBrk="1" hangingPunct="1">
                <a:spcBef>
                  <a:spcPct val="0"/>
                </a:spcBef>
              </a:pPr>
              <a:t>4</a:t>
            </a:fld>
            <a:endParaRPr lang="en-US" alt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xfrm>
            <a:off x="715617" y="4564505"/>
            <a:ext cx="5850835" cy="4320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100"/>
              <a:t>An important coverage concern is distinguishing DBA and SCA work, in particular work that is considered SCA maintenance work and contract requirements (separate and segregable) that should be seen as DBA repair work.  </a:t>
            </a:r>
          </a:p>
          <a:p>
            <a:pPr eaLnBrk="1" hangingPunct="1"/>
            <a:endParaRPr lang="en-US" altLang="en-US" sz="1100"/>
          </a:p>
          <a:p>
            <a:pPr eaLnBrk="1" hangingPunct="1"/>
            <a:r>
              <a:rPr lang="en-US" altLang="en-US" sz="1100"/>
              <a:t>Routine and recurring maintenance work covered by SCA is typically work in which workers are engaged for the purpose of keeping something in such a condition that it may be continuously utilized.  In comparison, DBA typically covers activities such as the restoration of a facility by replacement, or overhaul.  </a:t>
            </a:r>
          </a:p>
          <a:p>
            <a:pPr eaLnBrk="1" hangingPunct="1"/>
            <a:endParaRPr lang="en-US" altLang="en-US" sz="1100"/>
          </a:p>
          <a:p>
            <a:pPr eaLnBrk="1" hangingPunct="1">
              <a:buFont typeface="Wingdings" pitchFamily="2" charset="2"/>
              <a:buNone/>
            </a:pPr>
            <a:r>
              <a:rPr lang="en-US" altLang="en-US" sz="1100"/>
              <a:t>Other factors considered in interpreting the application of DBA and SCA are:</a:t>
            </a:r>
          </a:p>
          <a:p>
            <a:pPr marL="770662" lvl="1" indent="-296408" eaLnBrk="1" hangingPunct="1">
              <a:buBlip>
                <a:blip r:embed="rId3"/>
              </a:buBlip>
            </a:pPr>
            <a:r>
              <a:rPr lang="en-US" altLang="en-US" sz="1100"/>
              <a:t>Whether the activity is continuous in nature (SCA) as opposed to a single incident (DBA);</a:t>
            </a:r>
          </a:p>
          <a:p>
            <a:pPr marL="770662" lvl="1" indent="-296408" eaLnBrk="1" hangingPunct="1">
              <a:buBlip>
                <a:blip r:embed="rId3"/>
              </a:buBlip>
            </a:pPr>
            <a:r>
              <a:rPr lang="en-US" altLang="en-US" sz="1100"/>
              <a:t>The amount of time necessary to complete the task, </a:t>
            </a:r>
            <a:r>
              <a:rPr lang="en-US" altLang="en-US" sz="1100" i="1"/>
              <a:t>i.e.</a:t>
            </a:r>
            <a:r>
              <a:rPr lang="en-US" altLang="en-US" sz="1100"/>
              <a:t>, is the activity accomplished in less than 32 hours of work (SCA) versus 32 hours or more (DBA) for maintenance or repair of a particular building; and</a:t>
            </a:r>
          </a:p>
          <a:p>
            <a:pPr marL="770662" lvl="1" indent="-296408" eaLnBrk="1" hangingPunct="1">
              <a:buBlip>
                <a:blip r:embed="rId3"/>
              </a:buBlip>
            </a:pPr>
            <a:r>
              <a:rPr lang="en-US" altLang="en-US" sz="1100"/>
              <a:t>Whether the activity is undertaken as part of a construction contract (DBA).</a:t>
            </a:r>
          </a:p>
          <a:p>
            <a:pPr eaLnBrk="1" hangingPunct="1">
              <a:buFont typeface="Wingdings" pitchFamily="2" charset="2"/>
              <a:buBlip>
                <a:blip r:embed="rId3"/>
              </a:buBlip>
            </a:pPr>
            <a:endParaRPr lang="en-US" altLang="en-US" sz="1100"/>
          </a:p>
          <a:p>
            <a:pPr eaLnBrk="1" hangingPunct="1"/>
            <a:r>
              <a:rPr lang="en-US" altLang="en-US" sz="1100"/>
              <a:t>29 CFR </a:t>
            </a:r>
            <a:r>
              <a:rPr lang="en-US" altLang="en-US" sz="1100">
                <a:solidFill>
                  <a:schemeClr val="tx2"/>
                </a:solidFill>
                <a:cs typeface="Arial" charset="0"/>
              </a:rPr>
              <a:t>§</a:t>
            </a:r>
            <a:r>
              <a:rPr lang="en-US" altLang="en-US" sz="1100"/>
              <a:t> 4.116; DFAR </a:t>
            </a:r>
            <a:r>
              <a:rPr lang="en-US" altLang="en-US" sz="1100">
                <a:solidFill>
                  <a:schemeClr val="tx2"/>
                </a:solidFill>
                <a:cs typeface="Arial" charset="0"/>
              </a:rPr>
              <a:t>§</a:t>
            </a:r>
            <a:r>
              <a:rPr lang="en-US" altLang="en-US" sz="1100"/>
              <a:t> 222.402-70(d). </a:t>
            </a:r>
          </a:p>
          <a:p>
            <a:pPr eaLnBrk="1" hangingPunct="1"/>
            <a:endParaRPr lang="en-US" altLang="en-US" sz="1100"/>
          </a:p>
        </p:txBody>
      </p:sp>
    </p:spTree>
    <p:extLst>
      <p:ext uri="{BB962C8B-B14F-4D97-AF65-F5344CB8AC3E}">
        <p14:creationId xmlns:p14="http://schemas.microsoft.com/office/powerpoint/2010/main" val="3524056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621" eaLnBrk="0" hangingPunct="0">
              <a:spcBef>
                <a:spcPct val="30000"/>
              </a:spcBef>
              <a:defRPr sz="1200">
                <a:solidFill>
                  <a:schemeClr val="tx1"/>
                </a:solidFill>
                <a:latin typeface="Arial" charset="0"/>
              </a:defRPr>
            </a:lvl1pPr>
            <a:lvl2pPr marL="770662" indent="-296408" defTabSz="966621" eaLnBrk="0" hangingPunct="0">
              <a:spcBef>
                <a:spcPct val="30000"/>
              </a:spcBef>
              <a:defRPr sz="1200">
                <a:solidFill>
                  <a:schemeClr val="tx1"/>
                </a:solidFill>
                <a:latin typeface="Arial" charset="0"/>
              </a:defRPr>
            </a:lvl2pPr>
            <a:lvl3pPr marL="1185634" indent="-237127" defTabSz="966621" eaLnBrk="0" hangingPunct="0">
              <a:spcBef>
                <a:spcPct val="30000"/>
              </a:spcBef>
              <a:defRPr sz="1200">
                <a:solidFill>
                  <a:schemeClr val="tx1"/>
                </a:solidFill>
                <a:latin typeface="Arial" charset="0"/>
              </a:defRPr>
            </a:lvl3pPr>
            <a:lvl4pPr marL="1659887" indent="-237127" defTabSz="966621" eaLnBrk="0" hangingPunct="0">
              <a:spcBef>
                <a:spcPct val="30000"/>
              </a:spcBef>
              <a:defRPr sz="1200">
                <a:solidFill>
                  <a:schemeClr val="tx1"/>
                </a:solidFill>
                <a:latin typeface="Arial" charset="0"/>
              </a:defRPr>
            </a:lvl4pPr>
            <a:lvl5pPr marL="2134141" indent="-237127" defTabSz="966621" eaLnBrk="0" hangingPunct="0">
              <a:spcBef>
                <a:spcPct val="30000"/>
              </a:spcBef>
              <a:defRPr sz="1200">
                <a:solidFill>
                  <a:schemeClr val="tx1"/>
                </a:solidFill>
                <a:latin typeface="Arial" charset="0"/>
              </a:defRPr>
            </a:lvl5pPr>
            <a:lvl6pPr marL="2608395" indent="-237127" defTabSz="966621" eaLnBrk="0" fontAlgn="base" hangingPunct="0">
              <a:spcBef>
                <a:spcPct val="30000"/>
              </a:spcBef>
              <a:spcAft>
                <a:spcPct val="0"/>
              </a:spcAft>
              <a:defRPr sz="1200">
                <a:solidFill>
                  <a:schemeClr val="tx1"/>
                </a:solidFill>
                <a:latin typeface="Arial" charset="0"/>
              </a:defRPr>
            </a:lvl6pPr>
            <a:lvl7pPr marL="3082648" indent="-237127" defTabSz="966621" eaLnBrk="0" fontAlgn="base" hangingPunct="0">
              <a:spcBef>
                <a:spcPct val="30000"/>
              </a:spcBef>
              <a:spcAft>
                <a:spcPct val="0"/>
              </a:spcAft>
              <a:defRPr sz="1200">
                <a:solidFill>
                  <a:schemeClr val="tx1"/>
                </a:solidFill>
                <a:latin typeface="Arial" charset="0"/>
              </a:defRPr>
            </a:lvl7pPr>
            <a:lvl8pPr marL="3556902" indent="-237127" defTabSz="966621" eaLnBrk="0" fontAlgn="base" hangingPunct="0">
              <a:spcBef>
                <a:spcPct val="30000"/>
              </a:spcBef>
              <a:spcAft>
                <a:spcPct val="0"/>
              </a:spcAft>
              <a:defRPr sz="1200">
                <a:solidFill>
                  <a:schemeClr val="tx1"/>
                </a:solidFill>
                <a:latin typeface="Arial" charset="0"/>
              </a:defRPr>
            </a:lvl8pPr>
            <a:lvl9pPr marL="4031155" indent="-237127" defTabSz="96662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293DCBB7-4381-4149-929D-B8FBE67DBCC9}" type="slidenum">
              <a:rPr lang="en-US" altLang="en-US" smtClean="0"/>
              <a:pPr eaLnBrk="1" hangingPunct="1">
                <a:spcBef>
                  <a:spcPct val="0"/>
                </a:spcBef>
              </a:pPr>
              <a:t>5</a:t>
            </a:fld>
            <a:endParaRPr lang="en-US" alt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z="1100"/>
              <a:t>DBA typically covers activities such as rehabilitation or restoration of a facility (generally not simply a piece of equipment).  </a:t>
            </a:r>
          </a:p>
          <a:p>
            <a:r>
              <a:rPr lang="en-US" altLang="en-US" sz="1100"/>
              <a:t>This is in contrast to routine and recurring maintenance work covered by SCA, which typically involves the activity of keeping something in such a condition that it may be continuously utilized.  </a:t>
            </a:r>
          </a:p>
          <a:p>
            <a:endParaRPr lang="en-US" altLang="en-US" sz="1100" b="1"/>
          </a:p>
          <a:p>
            <a:r>
              <a:rPr lang="en-US" altLang="en-US" sz="1100"/>
              <a:t>Determining whether the activity is continuous in nature (SCA), as opposed to a single incident repair or replacement job (DBA), will often resolve the SCA/DBA coverage question.</a:t>
            </a:r>
          </a:p>
        </p:txBody>
      </p:sp>
    </p:spTree>
    <p:extLst>
      <p:ext uri="{BB962C8B-B14F-4D97-AF65-F5344CB8AC3E}">
        <p14:creationId xmlns:p14="http://schemas.microsoft.com/office/powerpoint/2010/main" val="238060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621" eaLnBrk="0" hangingPunct="0">
              <a:spcBef>
                <a:spcPct val="30000"/>
              </a:spcBef>
              <a:defRPr sz="1200">
                <a:solidFill>
                  <a:schemeClr val="tx1"/>
                </a:solidFill>
                <a:latin typeface="Arial" charset="0"/>
              </a:defRPr>
            </a:lvl1pPr>
            <a:lvl2pPr marL="770662" indent="-296408" defTabSz="966621" eaLnBrk="0" hangingPunct="0">
              <a:spcBef>
                <a:spcPct val="30000"/>
              </a:spcBef>
              <a:defRPr sz="1200">
                <a:solidFill>
                  <a:schemeClr val="tx1"/>
                </a:solidFill>
                <a:latin typeface="Arial" charset="0"/>
              </a:defRPr>
            </a:lvl2pPr>
            <a:lvl3pPr marL="1185634" indent="-237127" defTabSz="966621" eaLnBrk="0" hangingPunct="0">
              <a:spcBef>
                <a:spcPct val="30000"/>
              </a:spcBef>
              <a:defRPr sz="1200">
                <a:solidFill>
                  <a:schemeClr val="tx1"/>
                </a:solidFill>
                <a:latin typeface="Arial" charset="0"/>
              </a:defRPr>
            </a:lvl3pPr>
            <a:lvl4pPr marL="1659887" indent="-237127" defTabSz="966621" eaLnBrk="0" hangingPunct="0">
              <a:spcBef>
                <a:spcPct val="30000"/>
              </a:spcBef>
              <a:defRPr sz="1200">
                <a:solidFill>
                  <a:schemeClr val="tx1"/>
                </a:solidFill>
                <a:latin typeface="Arial" charset="0"/>
              </a:defRPr>
            </a:lvl4pPr>
            <a:lvl5pPr marL="2134141" indent="-237127" defTabSz="966621" eaLnBrk="0" hangingPunct="0">
              <a:spcBef>
                <a:spcPct val="30000"/>
              </a:spcBef>
              <a:defRPr sz="1200">
                <a:solidFill>
                  <a:schemeClr val="tx1"/>
                </a:solidFill>
                <a:latin typeface="Arial" charset="0"/>
              </a:defRPr>
            </a:lvl5pPr>
            <a:lvl6pPr marL="2608395" indent="-237127" defTabSz="966621" eaLnBrk="0" fontAlgn="base" hangingPunct="0">
              <a:spcBef>
                <a:spcPct val="30000"/>
              </a:spcBef>
              <a:spcAft>
                <a:spcPct val="0"/>
              </a:spcAft>
              <a:defRPr sz="1200">
                <a:solidFill>
                  <a:schemeClr val="tx1"/>
                </a:solidFill>
                <a:latin typeface="Arial" charset="0"/>
              </a:defRPr>
            </a:lvl6pPr>
            <a:lvl7pPr marL="3082648" indent="-237127" defTabSz="966621" eaLnBrk="0" fontAlgn="base" hangingPunct="0">
              <a:spcBef>
                <a:spcPct val="30000"/>
              </a:spcBef>
              <a:spcAft>
                <a:spcPct val="0"/>
              </a:spcAft>
              <a:defRPr sz="1200">
                <a:solidFill>
                  <a:schemeClr val="tx1"/>
                </a:solidFill>
                <a:latin typeface="Arial" charset="0"/>
              </a:defRPr>
            </a:lvl7pPr>
            <a:lvl8pPr marL="3556902" indent="-237127" defTabSz="966621" eaLnBrk="0" fontAlgn="base" hangingPunct="0">
              <a:spcBef>
                <a:spcPct val="30000"/>
              </a:spcBef>
              <a:spcAft>
                <a:spcPct val="0"/>
              </a:spcAft>
              <a:defRPr sz="1200">
                <a:solidFill>
                  <a:schemeClr val="tx1"/>
                </a:solidFill>
                <a:latin typeface="Arial" charset="0"/>
              </a:defRPr>
            </a:lvl8pPr>
            <a:lvl9pPr marL="4031155" indent="-237127" defTabSz="96662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1EA6B4B8-C9D4-470F-9D16-758F401D9554}" type="slidenum">
              <a:rPr lang="en-US" altLang="en-US" smtClean="0"/>
              <a:pPr eaLnBrk="1" hangingPunct="1">
                <a:spcBef>
                  <a:spcPct val="0"/>
                </a:spcBef>
              </a:pPr>
              <a:t>6</a:t>
            </a:fld>
            <a:endParaRPr lang="en-US" alt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100"/>
              <a:t>Common problem areas include the following:</a:t>
            </a:r>
          </a:p>
          <a:p>
            <a:pPr eaLnBrk="1" hangingPunct="1">
              <a:lnSpc>
                <a:spcPct val="40000"/>
              </a:lnSpc>
            </a:pPr>
            <a:endParaRPr lang="en-US" altLang="en-US" sz="1100"/>
          </a:p>
          <a:p>
            <a:pPr marL="770662" lvl="1" indent="-296408" eaLnBrk="1" hangingPunct="1">
              <a:spcBef>
                <a:spcPct val="20000"/>
              </a:spcBef>
              <a:buBlip>
                <a:blip r:embed="rId3"/>
              </a:buBlip>
            </a:pPr>
            <a:r>
              <a:rPr lang="en-US" altLang="en-US" sz="1100"/>
              <a:t>Clean-up work is covered by DBA when performed as a condition in the acceptance of a newly constructed or renovated building as satisfactorily completed.  If the clean-up work is performed after the construction contractor and subcontractor have finished, left the site, and the contracting agency has accepted the building, the work would be covered by SCA. </a:t>
            </a:r>
          </a:p>
          <a:p>
            <a:pPr eaLnBrk="1" hangingPunct="1">
              <a:lnSpc>
                <a:spcPct val="40000"/>
              </a:lnSpc>
              <a:buFontTx/>
              <a:buBlip>
                <a:blip r:embed="rId3"/>
              </a:buBlip>
            </a:pPr>
            <a:endParaRPr lang="en-US" altLang="en-US" sz="1100"/>
          </a:p>
          <a:p>
            <a:pPr marL="770662" lvl="1" indent="-296408" eaLnBrk="1" hangingPunct="1">
              <a:spcBef>
                <a:spcPct val="20000"/>
              </a:spcBef>
              <a:buBlip>
                <a:blip r:embed="rId3"/>
              </a:buBlip>
            </a:pPr>
            <a:r>
              <a:rPr lang="en-US" altLang="en-US" sz="1100"/>
              <a:t>Carpet laying and installation of draperies is DBA work when performed is an integral part of or in conjunction with new construction, alteration, or reconstruction.  This work is SCA-covered when performed as part of routine maintenance, </a:t>
            </a:r>
            <a:r>
              <a:rPr lang="en-US" altLang="en-US" sz="1100" i="1"/>
              <a:t>e.g.</a:t>
            </a:r>
            <a:r>
              <a:rPr lang="en-US" altLang="en-US" sz="1100"/>
              <a:t>, replacing worn-out carpeting in a public building. </a:t>
            </a:r>
          </a:p>
          <a:p>
            <a:pPr eaLnBrk="1" hangingPunct="1">
              <a:spcBef>
                <a:spcPct val="20000"/>
              </a:spcBef>
              <a:buFont typeface="Wingdings" pitchFamily="2" charset="2"/>
              <a:buBlip>
                <a:blip r:embed="rId3"/>
              </a:buBlip>
            </a:pPr>
            <a:endParaRPr lang="en-US" altLang="en-US" sz="1100"/>
          </a:p>
          <a:p>
            <a:pPr marL="770662" lvl="1" indent="-296408" eaLnBrk="1" hangingPunct="1">
              <a:buBlip>
                <a:blip r:embed="rId3"/>
              </a:buBlip>
            </a:pPr>
            <a:r>
              <a:rPr lang="en-US" altLang="en-US" sz="1100"/>
              <a:t>Landscaping performed in conjunction with new construction or renovation work subject to DBA is also covered by the DBA. Landscaping, such as planting of trees, mowing, or seeding, not associated with a construction project is covered by the SCA.</a:t>
            </a:r>
          </a:p>
          <a:p>
            <a:pPr eaLnBrk="1" hangingPunct="1">
              <a:spcBef>
                <a:spcPct val="20000"/>
              </a:spcBef>
              <a:buFont typeface="Wingdings" pitchFamily="2" charset="2"/>
              <a:buChar char="Ø"/>
            </a:pPr>
            <a:endParaRPr lang="en-US" altLang="en-US" sz="1100"/>
          </a:p>
          <a:p>
            <a:pPr eaLnBrk="1" hangingPunct="1"/>
            <a:endParaRPr lang="en-US" altLang="en-US" smtClean="0"/>
          </a:p>
        </p:txBody>
      </p:sp>
    </p:spTree>
    <p:extLst>
      <p:ext uri="{BB962C8B-B14F-4D97-AF65-F5344CB8AC3E}">
        <p14:creationId xmlns:p14="http://schemas.microsoft.com/office/powerpoint/2010/main" val="21370581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621" eaLnBrk="0" hangingPunct="0">
              <a:spcBef>
                <a:spcPct val="30000"/>
              </a:spcBef>
              <a:defRPr sz="1200">
                <a:solidFill>
                  <a:schemeClr val="tx1"/>
                </a:solidFill>
                <a:latin typeface="Arial" charset="0"/>
              </a:defRPr>
            </a:lvl1pPr>
            <a:lvl2pPr marL="770662" indent="-296408" defTabSz="966621" eaLnBrk="0" hangingPunct="0">
              <a:spcBef>
                <a:spcPct val="30000"/>
              </a:spcBef>
              <a:defRPr sz="1200">
                <a:solidFill>
                  <a:schemeClr val="tx1"/>
                </a:solidFill>
                <a:latin typeface="Arial" charset="0"/>
              </a:defRPr>
            </a:lvl2pPr>
            <a:lvl3pPr marL="1185634" indent="-237127" defTabSz="966621" eaLnBrk="0" hangingPunct="0">
              <a:spcBef>
                <a:spcPct val="30000"/>
              </a:spcBef>
              <a:defRPr sz="1200">
                <a:solidFill>
                  <a:schemeClr val="tx1"/>
                </a:solidFill>
                <a:latin typeface="Arial" charset="0"/>
              </a:defRPr>
            </a:lvl3pPr>
            <a:lvl4pPr marL="1659887" indent="-237127" defTabSz="966621" eaLnBrk="0" hangingPunct="0">
              <a:spcBef>
                <a:spcPct val="30000"/>
              </a:spcBef>
              <a:defRPr sz="1200">
                <a:solidFill>
                  <a:schemeClr val="tx1"/>
                </a:solidFill>
                <a:latin typeface="Arial" charset="0"/>
              </a:defRPr>
            </a:lvl4pPr>
            <a:lvl5pPr marL="2134141" indent="-237127" defTabSz="966621" eaLnBrk="0" hangingPunct="0">
              <a:spcBef>
                <a:spcPct val="30000"/>
              </a:spcBef>
              <a:defRPr sz="1200">
                <a:solidFill>
                  <a:schemeClr val="tx1"/>
                </a:solidFill>
                <a:latin typeface="Arial" charset="0"/>
              </a:defRPr>
            </a:lvl5pPr>
            <a:lvl6pPr marL="2608395" indent="-237127" defTabSz="966621" eaLnBrk="0" fontAlgn="base" hangingPunct="0">
              <a:spcBef>
                <a:spcPct val="30000"/>
              </a:spcBef>
              <a:spcAft>
                <a:spcPct val="0"/>
              </a:spcAft>
              <a:defRPr sz="1200">
                <a:solidFill>
                  <a:schemeClr val="tx1"/>
                </a:solidFill>
                <a:latin typeface="Arial" charset="0"/>
              </a:defRPr>
            </a:lvl6pPr>
            <a:lvl7pPr marL="3082648" indent="-237127" defTabSz="966621" eaLnBrk="0" fontAlgn="base" hangingPunct="0">
              <a:spcBef>
                <a:spcPct val="30000"/>
              </a:spcBef>
              <a:spcAft>
                <a:spcPct val="0"/>
              </a:spcAft>
              <a:defRPr sz="1200">
                <a:solidFill>
                  <a:schemeClr val="tx1"/>
                </a:solidFill>
                <a:latin typeface="Arial" charset="0"/>
              </a:defRPr>
            </a:lvl7pPr>
            <a:lvl8pPr marL="3556902" indent="-237127" defTabSz="966621" eaLnBrk="0" fontAlgn="base" hangingPunct="0">
              <a:spcBef>
                <a:spcPct val="30000"/>
              </a:spcBef>
              <a:spcAft>
                <a:spcPct val="0"/>
              </a:spcAft>
              <a:defRPr sz="1200">
                <a:solidFill>
                  <a:schemeClr val="tx1"/>
                </a:solidFill>
                <a:latin typeface="Arial" charset="0"/>
              </a:defRPr>
            </a:lvl8pPr>
            <a:lvl9pPr marL="4031155" indent="-237127" defTabSz="96662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867F15E5-93B5-4213-98DA-B3BBF30556F7}" type="slidenum">
              <a:rPr lang="en-US" altLang="en-US" smtClean="0"/>
              <a:pPr eaLnBrk="1" hangingPunct="1">
                <a:spcBef>
                  <a:spcPct val="0"/>
                </a:spcBef>
              </a:pPr>
              <a:t>7</a:t>
            </a:fld>
            <a:endParaRPr lang="en-US" altLang="en-US"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1808854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621" eaLnBrk="0" hangingPunct="0">
              <a:spcBef>
                <a:spcPct val="30000"/>
              </a:spcBef>
              <a:defRPr sz="1200">
                <a:solidFill>
                  <a:schemeClr val="tx1"/>
                </a:solidFill>
                <a:latin typeface="Arial" charset="0"/>
              </a:defRPr>
            </a:lvl1pPr>
            <a:lvl2pPr marL="770662" indent="-296408" defTabSz="966621" eaLnBrk="0" hangingPunct="0">
              <a:spcBef>
                <a:spcPct val="30000"/>
              </a:spcBef>
              <a:defRPr sz="1200">
                <a:solidFill>
                  <a:schemeClr val="tx1"/>
                </a:solidFill>
                <a:latin typeface="Arial" charset="0"/>
              </a:defRPr>
            </a:lvl2pPr>
            <a:lvl3pPr marL="1185634" indent="-237127" defTabSz="966621" eaLnBrk="0" hangingPunct="0">
              <a:spcBef>
                <a:spcPct val="30000"/>
              </a:spcBef>
              <a:defRPr sz="1200">
                <a:solidFill>
                  <a:schemeClr val="tx1"/>
                </a:solidFill>
                <a:latin typeface="Arial" charset="0"/>
              </a:defRPr>
            </a:lvl3pPr>
            <a:lvl4pPr marL="1659887" indent="-237127" defTabSz="966621" eaLnBrk="0" hangingPunct="0">
              <a:spcBef>
                <a:spcPct val="30000"/>
              </a:spcBef>
              <a:defRPr sz="1200">
                <a:solidFill>
                  <a:schemeClr val="tx1"/>
                </a:solidFill>
                <a:latin typeface="Arial" charset="0"/>
              </a:defRPr>
            </a:lvl4pPr>
            <a:lvl5pPr marL="2134141" indent="-237127" defTabSz="966621" eaLnBrk="0" hangingPunct="0">
              <a:spcBef>
                <a:spcPct val="30000"/>
              </a:spcBef>
              <a:defRPr sz="1200">
                <a:solidFill>
                  <a:schemeClr val="tx1"/>
                </a:solidFill>
                <a:latin typeface="Arial" charset="0"/>
              </a:defRPr>
            </a:lvl5pPr>
            <a:lvl6pPr marL="2608395" indent="-237127" defTabSz="966621" eaLnBrk="0" fontAlgn="base" hangingPunct="0">
              <a:spcBef>
                <a:spcPct val="30000"/>
              </a:spcBef>
              <a:spcAft>
                <a:spcPct val="0"/>
              </a:spcAft>
              <a:defRPr sz="1200">
                <a:solidFill>
                  <a:schemeClr val="tx1"/>
                </a:solidFill>
                <a:latin typeface="Arial" charset="0"/>
              </a:defRPr>
            </a:lvl6pPr>
            <a:lvl7pPr marL="3082648" indent="-237127" defTabSz="966621" eaLnBrk="0" fontAlgn="base" hangingPunct="0">
              <a:spcBef>
                <a:spcPct val="30000"/>
              </a:spcBef>
              <a:spcAft>
                <a:spcPct val="0"/>
              </a:spcAft>
              <a:defRPr sz="1200">
                <a:solidFill>
                  <a:schemeClr val="tx1"/>
                </a:solidFill>
                <a:latin typeface="Arial" charset="0"/>
              </a:defRPr>
            </a:lvl7pPr>
            <a:lvl8pPr marL="3556902" indent="-237127" defTabSz="966621" eaLnBrk="0" fontAlgn="base" hangingPunct="0">
              <a:spcBef>
                <a:spcPct val="30000"/>
              </a:spcBef>
              <a:spcAft>
                <a:spcPct val="0"/>
              </a:spcAft>
              <a:defRPr sz="1200">
                <a:solidFill>
                  <a:schemeClr val="tx1"/>
                </a:solidFill>
                <a:latin typeface="Arial" charset="0"/>
              </a:defRPr>
            </a:lvl8pPr>
            <a:lvl9pPr marL="4031155" indent="-237127" defTabSz="96662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6BD87BB-643B-4060-8C31-63833F741F14}" type="slidenum">
              <a:rPr lang="en-US" altLang="en-US" smtClean="0"/>
              <a:pPr eaLnBrk="1" hangingPunct="1">
                <a:spcBef>
                  <a:spcPct val="0"/>
                </a:spcBef>
              </a:pPr>
              <a:t>8</a:t>
            </a:fld>
            <a:endParaRPr lang="en-US" altLang="en-US" smtClean="0"/>
          </a:p>
        </p:txBody>
      </p:sp>
      <p:sp>
        <p:nvSpPr>
          <p:cNvPr id="54275" name="Rectangle 2"/>
          <p:cNvSpPr>
            <a:spLocks noGrp="1" noRot="1" noChangeAspect="1" noChangeArrowheads="1" noTextEdit="1"/>
          </p:cNvSpPr>
          <p:nvPr>
            <p:ph type="sldImg"/>
          </p:nvPr>
        </p:nvSpPr>
        <p:spPr>
          <a:xfrm>
            <a:off x="1296988" y="719138"/>
            <a:ext cx="4800600" cy="3600450"/>
          </a:xfrm>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1100"/>
          </a:p>
          <a:p>
            <a:pPr eaLnBrk="1" hangingPunct="1"/>
            <a:r>
              <a:rPr lang="en-US" altLang="en-US" sz="1100"/>
              <a:t>Demolition work may be either DBA or SCA depending on the context, as described on this slide.</a:t>
            </a:r>
          </a:p>
          <a:p>
            <a:pPr eaLnBrk="1" hangingPunct="1"/>
            <a:endParaRPr lang="en-US" altLang="en-US" sz="1100"/>
          </a:p>
          <a:p>
            <a:pPr eaLnBrk="1" hangingPunct="1"/>
            <a:r>
              <a:rPr lang="en-US" altLang="en-US" sz="1100"/>
              <a:t>If the principal purpose of a demolition contract is the furnishing of dismantling and removal services </a:t>
            </a:r>
            <a:r>
              <a:rPr lang="en-US" altLang="en-US" sz="1100" u="sng"/>
              <a:t>and</a:t>
            </a:r>
            <a:r>
              <a:rPr lang="en-US" altLang="en-US" sz="1100"/>
              <a:t> no further construction is contemplated, the contract is covered by the SCA.  (In some instances, the contractor may receive salvaged materials).  </a:t>
            </a:r>
          </a:p>
          <a:p>
            <a:pPr eaLnBrk="1" hangingPunct="1"/>
            <a:endParaRPr lang="en-US" altLang="en-US" sz="1100"/>
          </a:p>
          <a:p>
            <a:pPr eaLnBrk="1" hangingPunct="1"/>
            <a:r>
              <a:rPr lang="en-US" altLang="en-US" sz="1100"/>
              <a:t>However, if DBA construction is contemplated at the site, then the demolition work would be DBA-covered work.</a:t>
            </a:r>
          </a:p>
          <a:p>
            <a:pPr eaLnBrk="1" hangingPunct="1"/>
            <a:endParaRPr lang="en-US" altLang="en-US" sz="1100"/>
          </a:p>
          <a:p>
            <a:pPr eaLnBrk="1" hangingPunct="1"/>
            <a:r>
              <a:rPr lang="en-US" altLang="en-US" sz="1100"/>
              <a:t>(If subsequent construction is planned, the appropriate DB WD is usually the same type of construction as the anticipated construction project.  For example, if the demolition is to clear the site for construction of a federal building, the demolition may be considered part of the building construction project.  AAMs 130 &amp; 131 provide further guidance on that.)  </a:t>
            </a:r>
          </a:p>
          <a:p>
            <a:pPr eaLnBrk="1" hangingPunct="1"/>
            <a:endParaRPr lang="en-US" altLang="en-US" sz="1100"/>
          </a:p>
          <a:p>
            <a:pPr eaLnBrk="1" hangingPunct="1"/>
            <a:r>
              <a:rPr lang="en-US" altLang="en-US" sz="1100"/>
              <a:t>29 C.F.R. </a:t>
            </a:r>
            <a:r>
              <a:rPr lang="en-US" altLang="en-US" sz="1100">
                <a:solidFill>
                  <a:schemeClr val="tx2"/>
                </a:solidFill>
                <a:cs typeface="Arial" charset="0"/>
              </a:rPr>
              <a:t>§</a:t>
            </a:r>
            <a:r>
              <a:rPr lang="en-US" altLang="en-US" sz="1100">
                <a:cs typeface="Times New Roman" pitchFamily="18" charset="0"/>
              </a:rPr>
              <a:t> 4.116(b).</a:t>
            </a:r>
          </a:p>
          <a:p>
            <a:pPr eaLnBrk="1" hangingPunct="1"/>
            <a:endParaRPr lang="en-US" altLang="en-US" sz="1100"/>
          </a:p>
        </p:txBody>
      </p:sp>
    </p:spTree>
    <p:extLst>
      <p:ext uri="{BB962C8B-B14F-4D97-AF65-F5344CB8AC3E}">
        <p14:creationId xmlns:p14="http://schemas.microsoft.com/office/powerpoint/2010/main" val="325533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621" eaLnBrk="0" hangingPunct="0">
              <a:spcBef>
                <a:spcPct val="30000"/>
              </a:spcBef>
              <a:defRPr sz="1200">
                <a:solidFill>
                  <a:schemeClr val="tx1"/>
                </a:solidFill>
                <a:latin typeface="Arial" charset="0"/>
              </a:defRPr>
            </a:lvl1pPr>
            <a:lvl2pPr marL="770662" indent="-296408" defTabSz="966621" eaLnBrk="0" hangingPunct="0">
              <a:spcBef>
                <a:spcPct val="30000"/>
              </a:spcBef>
              <a:defRPr sz="1200">
                <a:solidFill>
                  <a:schemeClr val="tx1"/>
                </a:solidFill>
                <a:latin typeface="Arial" charset="0"/>
              </a:defRPr>
            </a:lvl2pPr>
            <a:lvl3pPr marL="1185634" indent="-237127" defTabSz="966621" eaLnBrk="0" hangingPunct="0">
              <a:spcBef>
                <a:spcPct val="30000"/>
              </a:spcBef>
              <a:defRPr sz="1200">
                <a:solidFill>
                  <a:schemeClr val="tx1"/>
                </a:solidFill>
                <a:latin typeface="Arial" charset="0"/>
              </a:defRPr>
            </a:lvl3pPr>
            <a:lvl4pPr marL="1659887" indent="-237127" defTabSz="966621" eaLnBrk="0" hangingPunct="0">
              <a:spcBef>
                <a:spcPct val="30000"/>
              </a:spcBef>
              <a:defRPr sz="1200">
                <a:solidFill>
                  <a:schemeClr val="tx1"/>
                </a:solidFill>
                <a:latin typeface="Arial" charset="0"/>
              </a:defRPr>
            </a:lvl4pPr>
            <a:lvl5pPr marL="2134141" indent="-237127" defTabSz="966621" eaLnBrk="0" hangingPunct="0">
              <a:spcBef>
                <a:spcPct val="30000"/>
              </a:spcBef>
              <a:defRPr sz="1200">
                <a:solidFill>
                  <a:schemeClr val="tx1"/>
                </a:solidFill>
                <a:latin typeface="Arial" charset="0"/>
              </a:defRPr>
            </a:lvl5pPr>
            <a:lvl6pPr marL="2608395" indent="-237127" defTabSz="966621" eaLnBrk="0" fontAlgn="base" hangingPunct="0">
              <a:spcBef>
                <a:spcPct val="30000"/>
              </a:spcBef>
              <a:spcAft>
                <a:spcPct val="0"/>
              </a:spcAft>
              <a:defRPr sz="1200">
                <a:solidFill>
                  <a:schemeClr val="tx1"/>
                </a:solidFill>
                <a:latin typeface="Arial" charset="0"/>
              </a:defRPr>
            </a:lvl6pPr>
            <a:lvl7pPr marL="3082648" indent="-237127" defTabSz="966621" eaLnBrk="0" fontAlgn="base" hangingPunct="0">
              <a:spcBef>
                <a:spcPct val="30000"/>
              </a:spcBef>
              <a:spcAft>
                <a:spcPct val="0"/>
              </a:spcAft>
              <a:defRPr sz="1200">
                <a:solidFill>
                  <a:schemeClr val="tx1"/>
                </a:solidFill>
                <a:latin typeface="Arial" charset="0"/>
              </a:defRPr>
            </a:lvl7pPr>
            <a:lvl8pPr marL="3556902" indent="-237127" defTabSz="966621" eaLnBrk="0" fontAlgn="base" hangingPunct="0">
              <a:spcBef>
                <a:spcPct val="30000"/>
              </a:spcBef>
              <a:spcAft>
                <a:spcPct val="0"/>
              </a:spcAft>
              <a:defRPr sz="1200">
                <a:solidFill>
                  <a:schemeClr val="tx1"/>
                </a:solidFill>
                <a:latin typeface="Arial" charset="0"/>
              </a:defRPr>
            </a:lvl8pPr>
            <a:lvl9pPr marL="4031155" indent="-237127" defTabSz="966621"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5F561541-9F6F-4B28-A2A7-7AB186122A93}" type="slidenum">
              <a:rPr lang="en-US" altLang="en-US" smtClean="0"/>
              <a:pPr eaLnBrk="1" hangingPunct="1">
                <a:spcBef>
                  <a:spcPct val="0"/>
                </a:spcBef>
              </a:pPr>
              <a:t>9</a:t>
            </a:fld>
            <a:endParaRPr lang="en-US" alt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100"/>
              <a:t>This slide provides information relevant to distinguishing drilling activity that is covered by SCA from that covered by DBA.  </a:t>
            </a:r>
          </a:p>
          <a:p>
            <a:pPr eaLnBrk="1" hangingPunct="1"/>
            <a:endParaRPr lang="en-US" altLang="en-US" sz="1100"/>
          </a:p>
          <a:p>
            <a:pPr lvl="1" eaLnBrk="1" hangingPunct="1">
              <a:spcBef>
                <a:spcPct val="20000"/>
              </a:spcBef>
            </a:pPr>
            <a:r>
              <a:rPr lang="en-US" altLang="en-US" sz="1100"/>
              <a:t>Exploratory drilling for the purpose of obtaining data to be used in engineering studies and planning of a project that has not been authorized or for which no funds have been appropriated would be SCA covered.  </a:t>
            </a:r>
          </a:p>
          <a:p>
            <a:pPr lvl="1" eaLnBrk="1" hangingPunct="1">
              <a:spcBef>
                <a:spcPct val="20000"/>
              </a:spcBef>
            </a:pPr>
            <a:endParaRPr lang="en-US" altLang="en-US" sz="1100"/>
          </a:p>
          <a:p>
            <a:pPr lvl="1" eaLnBrk="1" hangingPunct="1">
              <a:spcBef>
                <a:spcPct val="20000"/>
              </a:spcBef>
            </a:pPr>
            <a:r>
              <a:rPr lang="en-US" altLang="en-US" sz="1100"/>
              <a:t>Drilling of holes as part of the actual construction process, such as boring holes for the setting of foundations</a:t>
            </a:r>
          </a:p>
          <a:p>
            <a:pPr lvl="1" eaLnBrk="1" hangingPunct="1">
              <a:spcBef>
                <a:spcPct val="20000"/>
              </a:spcBef>
            </a:pPr>
            <a:endParaRPr lang="en-US" altLang="en-US" sz="1100"/>
          </a:p>
          <a:p>
            <a:pPr lvl="1" eaLnBrk="1" hangingPunct="1">
              <a:spcBef>
                <a:spcPct val="20000"/>
              </a:spcBef>
            </a:pPr>
            <a:r>
              <a:rPr lang="en-US" altLang="en-US" sz="1100"/>
              <a:t>Drilling of holes that become water wells, oil wells, etc. would be subject to DBA coverage.</a:t>
            </a:r>
          </a:p>
          <a:p>
            <a:pPr lvl="1" eaLnBrk="1" hangingPunct="1">
              <a:spcBef>
                <a:spcPct val="20000"/>
              </a:spcBef>
            </a:pPr>
            <a:endParaRPr lang="en-US" altLang="en-US" sz="1100"/>
          </a:p>
          <a:p>
            <a:pPr lvl="1" eaLnBrk="1" hangingPunct="1">
              <a:spcBef>
                <a:spcPct val="20000"/>
              </a:spcBef>
            </a:pPr>
            <a:r>
              <a:rPr lang="en-US" altLang="en-US" sz="1100"/>
              <a:t>AAM #55 provides guidance on five different types of situations involving drilling.</a:t>
            </a:r>
          </a:p>
          <a:p>
            <a:pPr eaLnBrk="1" hangingPunct="1"/>
            <a:endParaRPr lang="en-US" altLang="en-US" sz="1100"/>
          </a:p>
          <a:p>
            <a:pPr eaLnBrk="1" hangingPunct="1"/>
            <a:r>
              <a:rPr lang="en-US" altLang="en-US" sz="1100"/>
              <a:t>29 C.F.R. </a:t>
            </a:r>
            <a:r>
              <a:rPr lang="en-US" altLang="en-US" sz="1100">
                <a:solidFill>
                  <a:schemeClr val="tx2"/>
                </a:solidFill>
                <a:cs typeface="Arial" charset="0"/>
              </a:rPr>
              <a:t>§</a:t>
            </a:r>
            <a:r>
              <a:rPr lang="en-US" altLang="en-US" sz="1100"/>
              <a:t> </a:t>
            </a:r>
            <a:r>
              <a:rPr lang="en-US" altLang="en-US" sz="1100">
                <a:cs typeface="Times New Roman" pitchFamily="18" charset="0"/>
              </a:rPr>
              <a:t>4.130(a)(16); 29 C.F.R. </a:t>
            </a:r>
            <a:r>
              <a:rPr lang="en-US" altLang="en-US" sz="1100">
                <a:solidFill>
                  <a:schemeClr val="tx2"/>
                </a:solidFill>
                <a:cs typeface="Arial" charset="0"/>
              </a:rPr>
              <a:t>§</a:t>
            </a:r>
            <a:r>
              <a:rPr lang="en-US" altLang="en-US" sz="1100">
                <a:cs typeface="Times New Roman" pitchFamily="18" charset="0"/>
              </a:rPr>
              <a:t> 5.2(i)); </a:t>
            </a:r>
            <a:r>
              <a:rPr lang="en-US" altLang="en-US" sz="1100"/>
              <a:t>AAM #55.</a:t>
            </a:r>
          </a:p>
          <a:p>
            <a:pPr eaLnBrk="1" hangingPunct="1"/>
            <a:endParaRPr lang="en-US" altLang="en-US" sz="1100"/>
          </a:p>
        </p:txBody>
      </p:sp>
    </p:spTree>
    <p:extLst>
      <p:ext uri="{BB962C8B-B14F-4D97-AF65-F5344CB8AC3E}">
        <p14:creationId xmlns:p14="http://schemas.microsoft.com/office/powerpoint/2010/main" val="2117386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41357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2867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97813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25697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609600" y="1981200"/>
            <a:ext cx="776922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7" name="Rectangle 7"/>
          <p:cNvSpPr>
            <a:spLocks noGrp="1" noChangeArrowheads="1"/>
          </p:cNvSpPr>
          <p:nvPr>
            <p:ph type="title"/>
          </p:nvPr>
        </p:nvSpPr>
        <p:spPr bwMode="auto">
          <a:xfrm>
            <a:off x="0" y="968375"/>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Lst>
  <p:txStyles>
    <p:titleStyle>
      <a:lvl1pPr algn="ctr" rtl="0" eaLnBrk="0" fontAlgn="base" hangingPunct="0">
        <a:spcBef>
          <a:spcPct val="0"/>
        </a:spcBef>
        <a:spcAft>
          <a:spcPct val="0"/>
        </a:spcAft>
        <a:defRPr sz="3600">
          <a:solidFill>
            <a:srgbClr val="003582"/>
          </a:solidFill>
          <a:latin typeface="+mj-lt"/>
          <a:ea typeface="+mj-ea"/>
          <a:cs typeface="+mj-cs"/>
        </a:defRPr>
      </a:lvl1pPr>
      <a:lvl2pPr algn="ctr" rtl="0" eaLnBrk="0" fontAlgn="base" hangingPunct="0">
        <a:spcBef>
          <a:spcPct val="0"/>
        </a:spcBef>
        <a:spcAft>
          <a:spcPct val="0"/>
        </a:spcAft>
        <a:defRPr sz="3600">
          <a:solidFill>
            <a:srgbClr val="003582"/>
          </a:solidFill>
          <a:latin typeface="Arial Black" pitchFamily="34" charset="0"/>
        </a:defRPr>
      </a:lvl2pPr>
      <a:lvl3pPr algn="ctr" rtl="0" eaLnBrk="0" fontAlgn="base" hangingPunct="0">
        <a:spcBef>
          <a:spcPct val="0"/>
        </a:spcBef>
        <a:spcAft>
          <a:spcPct val="0"/>
        </a:spcAft>
        <a:defRPr sz="3600">
          <a:solidFill>
            <a:srgbClr val="003582"/>
          </a:solidFill>
          <a:latin typeface="Arial Black" pitchFamily="34" charset="0"/>
        </a:defRPr>
      </a:lvl3pPr>
      <a:lvl4pPr algn="ctr" rtl="0" eaLnBrk="0" fontAlgn="base" hangingPunct="0">
        <a:spcBef>
          <a:spcPct val="0"/>
        </a:spcBef>
        <a:spcAft>
          <a:spcPct val="0"/>
        </a:spcAft>
        <a:defRPr sz="3600">
          <a:solidFill>
            <a:srgbClr val="003582"/>
          </a:solidFill>
          <a:latin typeface="Arial Black" pitchFamily="34" charset="0"/>
        </a:defRPr>
      </a:lvl4pPr>
      <a:lvl5pPr algn="ctr" rtl="0" eaLnBrk="0" fontAlgn="base" hangingPunct="0">
        <a:spcBef>
          <a:spcPct val="0"/>
        </a:spcBef>
        <a:spcAft>
          <a:spcPct val="0"/>
        </a:spcAft>
        <a:defRPr sz="3600">
          <a:solidFill>
            <a:srgbClr val="003582"/>
          </a:solidFill>
          <a:latin typeface="Arial Black" pitchFamily="34" charset="0"/>
        </a:defRPr>
      </a:lvl5pPr>
      <a:lvl6pPr marL="457200" algn="ctr" rtl="0" eaLnBrk="0" fontAlgn="base" hangingPunct="0">
        <a:spcBef>
          <a:spcPct val="0"/>
        </a:spcBef>
        <a:spcAft>
          <a:spcPct val="0"/>
        </a:spcAft>
        <a:defRPr sz="3600">
          <a:solidFill>
            <a:srgbClr val="003582"/>
          </a:solidFill>
          <a:latin typeface="Arial Black" pitchFamily="34" charset="0"/>
        </a:defRPr>
      </a:lvl6pPr>
      <a:lvl7pPr marL="914400" algn="ctr" rtl="0" eaLnBrk="0" fontAlgn="base" hangingPunct="0">
        <a:spcBef>
          <a:spcPct val="0"/>
        </a:spcBef>
        <a:spcAft>
          <a:spcPct val="0"/>
        </a:spcAft>
        <a:defRPr sz="3600">
          <a:solidFill>
            <a:srgbClr val="003582"/>
          </a:solidFill>
          <a:latin typeface="Arial Black" pitchFamily="34" charset="0"/>
        </a:defRPr>
      </a:lvl7pPr>
      <a:lvl8pPr marL="1371600" algn="ctr" rtl="0" eaLnBrk="0" fontAlgn="base" hangingPunct="0">
        <a:spcBef>
          <a:spcPct val="0"/>
        </a:spcBef>
        <a:spcAft>
          <a:spcPct val="0"/>
        </a:spcAft>
        <a:defRPr sz="3600">
          <a:solidFill>
            <a:srgbClr val="003582"/>
          </a:solidFill>
          <a:latin typeface="Arial Black" pitchFamily="34" charset="0"/>
        </a:defRPr>
      </a:lvl8pPr>
      <a:lvl9pPr marL="1828800" algn="ctr" rtl="0" eaLnBrk="0" fontAlgn="base" hangingPunct="0">
        <a:spcBef>
          <a:spcPct val="0"/>
        </a:spcBef>
        <a:spcAft>
          <a:spcPct val="0"/>
        </a:spcAft>
        <a:defRPr sz="3600">
          <a:solidFill>
            <a:srgbClr val="003582"/>
          </a:solidFill>
          <a:latin typeface="Arial Black" pitchFamily="34" charset="0"/>
        </a:defRPr>
      </a:lvl9pPr>
    </p:titleStyle>
    <p:bodyStyle>
      <a:lvl1pPr marL="290513" indent="-290513" algn="l" rtl="0" eaLnBrk="0" fontAlgn="base" hangingPunct="0">
        <a:spcBef>
          <a:spcPct val="20000"/>
        </a:spcBef>
        <a:spcAft>
          <a:spcPct val="0"/>
        </a:spcAft>
        <a:buClr>
          <a:srgbClr val="900000"/>
        </a:buClr>
        <a:buSzPct val="90000"/>
        <a:buFont typeface="Wingdings" pitchFamily="2" charset="2"/>
        <a:buChar char="n"/>
        <a:defRPr sz="2400">
          <a:solidFill>
            <a:schemeClr val="tx1"/>
          </a:solidFill>
          <a:latin typeface="+mn-lt"/>
          <a:ea typeface="+mn-ea"/>
          <a:cs typeface="+mn-cs"/>
        </a:defRPr>
      </a:lvl1pPr>
      <a:lvl2pPr marL="681038" indent="-276225" algn="l" rtl="0" eaLnBrk="0" fontAlgn="base" hangingPunct="0">
        <a:spcBef>
          <a:spcPct val="20000"/>
        </a:spcBef>
        <a:spcAft>
          <a:spcPct val="0"/>
        </a:spcAft>
        <a:buClr>
          <a:srgbClr val="003582"/>
        </a:buClr>
        <a:buSzPct val="110000"/>
        <a:buFont typeface="Wingdings 2" pitchFamily="18" charset="2"/>
        <a:buChar char=""/>
        <a:defRPr sz="2400">
          <a:solidFill>
            <a:schemeClr val="tx1"/>
          </a:solidFill>
          <a:latin typeface="+mn-lt"/>
        </a:defRPr>
      </a:lvl2pPr>
      <a:lvl3pPr marL="1089025" indent="-293688" algn="l" rtl="0" eaLnBrk="0" fontAlgn="base" hangingPunct="0">
        <a:spcBef>
          <a:spcPct val="20000"/>
        </a:spcBef>
        <a:spcAft>
          <a:spcPct val="0"/>
        </a:spcAft>
        <a:buClr>
          <a:srgbClr val="900000"/>
        </a:buClr>
        <a:buSzPct val="75000"/>
        <a:buFont typeface="Wingdings" pitchFamily="2" charset="2"/>
        <a:buChar char="n"/>
        <a:defRPr sz="2400">
          <a:solidFill>
            <a:schemeClr val="tx1"/>
          </a:solidFill>
          <a:latin typeface="+mn-lt"/>
        </a:defRPr>
      </a:lvl3pPr>
      <a:lvl4pPr marL="1481138" indent="-277813" algn="l" rtl="0" eaLnBrk="0" fontAlgn="base" hangingPunct="0">
        <a:spcBef>
          <a:spcPct val="20000"/>
        </a:spcBef>
        <a:spcAft>
          <a:spcPct val="0"/>
        </a:spcAft>
        <a:buClr>
          <a:srgbClr val="003582"/>
        </a:buClr>
        <a:buFont typeface="Wingdings 2" pitchFamily="18" charset="2"/>
        <a:buChar char=""/>
        <a:defRPr sz="2400">
          <a:solidFill>
            <a:schemeClr val="tx1"/>
          </a:solidFill>
          <a:latin typeface="+mn-lt"/>
        </a:defRPr>
      </a:lvl4pPr>
      <a:lvl5pPr marL="18875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5pPr>
      <a:lvl6pPr marL="23447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6pPr>
      <a:lvl7pPr marL="28019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7pPr>
      <a:lvl8pPr marL="32591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8pPr>
      <a:lvl9pPr marL="37163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idx="1"/>
          </p:nvPr>
        </p:nvSpPr>
        <p:spPr bwMode="auto">
          <a:xfrm>
            <a:off x="609600" y="1981200"/>
            <a:ext cx="7769225"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1" name="Rectangle 7"/>
          <p:cNvSpPr>
            <a:spLocks noGrp="1" noChangeArrowheads="1"/>
          </p:cNvSpPr>
          <p:nvPr>
            <p:ph type="title"/>
          </p:nvPr>
        </p:nvSpPr>
        <p:spPr bwMode="auto">
          <a:xfrm>
            <a:off x="0" y="968375"/>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title style</a:t>
            </a: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Lst>
  <p:txStyles>
    <p:titleStyle>
      <a:lvl1pPr algn="ctr" rtl="0" eaLnBrk="0" fontAlgn="base" hangingPunct="0">
        <a:spcBef>
          <a:spcPct val="0"/>
        </a:spcBef>
        <a:spcAft>
          <a:spcPct val="0"/>
        </a:spcAft>
        <a:defRPr sz="3600">
          <a:solidFill>
            <a:srgbClr val="003582"/>
          </a:solidFill>
          <a:latin typeface="+mj-lt"/>
          <a:ea typeface="+mj-ea"/>
          <a:cs typeface="+mj-cs"/>
        </a:defRPr>
      </a:lvl1pPr>
      <a:lvl2pPr algn="ctr" rtl="0" eaLnBrk="0" fontAlgn="base" hangingPunct="0">
        <a:spcBef>
          <a:spcPct val="0"/>
        </a:spcBef>
        <a:spcAft>
          <a:spcPct val="0"/>
        </a:spcAft>
        <a:defRPr sz="3600">
          <a:solidFill>
            <a:srgbClr val="003582"/>
          </a:solidFill>
          <a:latin typeface="Arial Black" pitchFamily="34" charset="0"/>
        </a:defRPr>
      </a:lvl2pPr>
      <a:lvl3pPr algn="ctr" rtl="0" eaLnBrk="0" fontAlgn="base" hangingPunct="0">
        <a:spcBef>
          <a:spcPct val="0"/>
        </a:spcBef>
        <a:spcAft>
          <a:spcPct val="0"/>
        </a:spcAft>
        <a:defRPr sz="3600">
          <a:solidFill>
            <a:srgbClr val="003582"/>
          </a:solidFill>
          <a:latin typeface="Arial Black" pitchFamily="34" charset="0"/>
        </a:defRPr>
      </a:lvl3pPr>
      <a:lvl4pPr algn="ctr" rtl="0" eaLnBrk="0" fontAlgn="base" hangingPunct="0">
        <a:spcBef>
          <a:spcPct val="0"/>
        </a:spcBef>
        <a:spcAft>
          <a:spcPct val="0"/>
        </a:spcAft>
        <a:defRPr sz="3600">
          <a:solidFill>
            <a:srgbClr val="003582"/>
          </a:solidFill>
          <a:latin typeface="Arial Black" pitchFamily="34" charset="0"/>
        </a:defRPr>
      </a:lvl4pPr>
      <a:lvl5pPr algn="ctr" rtl="0" eaLnBrk="0" fontAlgn="base" hangingPunct="0">
        <a:spcBef>
          <a:spcPct val="0"/>
        </a:spcBef>
        <a:spcAft>
          <a:spcPct val="0"/>
        </a:spcAft>
        <a:defRPr sz="3600">
          <a:solidFill>
            <a:srgbClr val="003582"/>
          </a:solidFill>
          <a:latin typeface="Arial Black" pitchFamily="34" charset="0"/>
        </a:defRPr>
      </a:lvl5pPr>
      <a:lvl6pPr marL="457200" algn="ctr" rtl="0" eaLnBrk="0" fontAlgn="base" hangingPunct="0">
        <a:spcBef>
          <a:spcPct val="0"/>
        </a:spcBef>
        <a:spcAft>
          <a:spcPct val="0"/>
        </a:spcAft>
        <a:defRPr sz="3600">
          <a:solidFill>
            <a:srgbClr val="003582"/>
          </a:solidFill>
          <a:latin typeface="Arial Black" pitchFamily="34" charset="0"/>
        </a:defRPr>
      </a:lvl6pPr>
      <a:lvl7pPr marL="914400" algn="ctr" rtl="0" eaLnBrk="0" fontAlgn="base" hangingPunct="0">
        <a:spcBef>
          <a:spcPct val="0"/>
        </a:spcBef>
        <a:spcAft>
          <a:spcPct val="0"/>
        </a:spcAft>
        <a:defRPr sz="3600">
          <a:solidFill>
            <a:srgbClr val="003582"/>
          </a:solidFill>
          <a:latin typeface="Arial Black" pitchFamily="34" charset="0"/>
        </a:defRPr>
      </a:lvl7pPr>
      <a:lvl8pPr marL="1371600" algn="ctr" rtl="0" eaLnBrk="0" fontAlgn="base" hangingPunct="0">
        <a:spcBef>
          <a:spcPct val="0"/>
        </a:spcBef>
        <a:spcAft>
          <a:spcPct val="0"/>
        </a:spcAft>
        <a:defRPr sz="3600">
          <a:solidFill>
            <a:srgbClr val="003582"/>
          </a:solidFill>
          <a:latin typeface="Arial Black" pitchFamily="34" charset="0"/>
        </a:defRPr>
      </a:lvl8pPr>
      <a:lvl9pPr marL="1828800" algn="ctr" rtl="0" eaLnBrk="0" fontAlgn="base" hangingPunct="0">
        <a:spcBef>
          <a:spcPct val="0"/>
        </a:spcBef>
        <a:spcAft>
          <a:spcPct val="0"/>
        </a:spcAft>
        <a:defRPr sz="3600">
          <a:solidFill>
            <a:srgbClr val="003582"/>
          </a:solidFill>
          <a:latin typeface="Arial Black" pitchFamily="34" charset="0"/>
        </a:defRPr>
      </a:lvl9pPr>
    </p:titleStyle>
    <p:bodyStyle>
      <a:lvl1pPr marL="290513" indent="-290513" algn="l" rtl="0" eaLnBrk="0" fontAlgn="base" hangingPunct="0">
        <a:spcBef>
          <a:spcPct val="20000"/>
        </a:spcBef>
        <a:spcAft>
          <a:spcPct val="0"/>
        </a:spcAft>
        <a:buClr>
          <a:srgbClr val="900000"/>
        </a:buClr>
        <a:buSzPct val="90000"/>
        <a:buFont typeface="Wingdings" pitchFamily="2" charset="2"/>
        <a:buChar char="n"/>
        <a:defRPr sz="2400">
          <a:solidFill>
            <a:schemeClr val="tx1"/>
          </a:solidFill>
          <a:latin typeface="+mn-lt"/>
          <a:ea typeface="+mn-ea"/>
          <a:cs typeface="+mn-cs"/>
        </a:defRPr>
      </a:lvl1pPr>
      <a:lvl2pPr marL="681038" indent="-276225" algn="l" rtl="0" eaLnBrk="0" fontAlgn="base" hangingPunct="0">
        <a:spcBef>
          <a:spcPct val="20000"/>
        </a:spcBef>
        <a:spcAft>
          <a:spcPct val="0"/>
        </a:spcAft>
        <a:buClr>
          <a:srgbClr val="003582"/>
        </a:buClr>
        <a:buSzPct val="110000"/>
        <a:buFont typeface="Wingdings 2" pitchFamily="18" charset="2"/>
        <a:buChar char=""/>
        <a:defRPr sz="2400">
          <a:solidFill>
            <a:schemeClr val="tx1"/>
          </a:solidFill>
          <a:latin typeface="+mn-lt"/>
        </a:defRPr>
      </a:lvl2pPr>
      <a:lvl3pPr marL="1089025" indent="-293688" algn="l" rtl="0" eaLnBrk="0" fontAlgn="base" hangingPunct="0">
        <a:spcBef>
          <a:spcPct val="20000"/>
        </a:spcBef>
        <a:spcAft>
          <a:spcPct val="0"/>
        </a:spcAft>
        <a:buClr>
          <a:srgbClr val="900000"/>
        </a:buClr>
        <a:buSzPct val="75000"/>
        <a:buFont typeface="Wingdings" pitchFamily="2" charset="2"/>
        <a:buChar char="n"/>
        <a:defRPr sz="2400">
          <a:solidFill>
            <a:schemeClr val="tx1"/>
          </a:solidFill>
          <a:latin typeface="+mn-lt"/>
        </a:defRPr>
      </a:lvl3pPr>
      <a:lvl4pPr marL="1481138" indent="-277813" algn="l" rtl="0" eaLnBrk="0" fontAlgn="base" hangingPunct="0">
        <a:spcBef>
          <a:spcPct val="20000"/>
        </a:spcBef>
        <a:spcAft>
          <a:spcPct val="0"/>
        </a:spcAft>
        <a:buClr>
          <a:srgbClr val="003582"/>
        </a:buClr>
        <a:buFont typeface="Wingdings 2" pitchFamily="18" charset="2"/>
        <a:buChar char=""/>
        <a:defRPr sz="2400">
          <a:solidFill>
            <a:schemeClr val="tx1"/>
          </a:solidFill>
          <a:latin typeface="+mn-lt"/>
        </a:defRPr>
      </a:lvl4pPr>
      <a:lvl5pPr marL="18875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5pPr>
      <a:lvl6pPr marL="23447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6pPr>
      <a:lvl7pPr marL="28019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7pPr>
      <a:lvl8pPr marL="32591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8pPr>
      <a:lvl9pPr marL="3716338" indent="-292100" algn="l" rtl="0" eaLnBrk="0" fontAlgn="base" hangingPunct="0">
        <a:spcBef>
          <a:spcPct val="20000"/>
        </a:spcBef>
        <a:spcAft>
          <a:spcPct val="0"/>
        </a:spcAft>
        <a:buClr>
          <a:srgbClr val="900000"/>
        </a:buClr>
        <a:buSzPct val="65000"/>
        <a:buFont typeface="Wingdings" pitchFamily="2" charset="2"/>
        <a:buChar char="n"/>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609600" y="2438400"/>
            <a:ext cx="7997825" cy="1470025"/>
          </a:xfrm>
        </p:spPr>
        <p:txBody>
          <a:bodyPr/>
          <a:lstStyle/>
          <a:p>
            <a:r>
              <a:rPr lang="en-US" altLang="en-US" sz="3900" smtClean="0">
                <a:solidFill>
                  <a:schemeClr val="bg1"/>
                </a:solidFill>
              </a:rPr>
              <a:t>SCA or DBA ? </a:t>
            </a:r>
            <a:br>
              <a:rPr lang="en-US" altLang="en-US" sz="3900" smtClean="0">
                <a:solidFill>
                  <a:schemeClr val="bg1"/>
                </a:solidFill>
              </a:rPr>
            </a:br>
            <a:r>
              <a:rPr lang="en-US" altLang="en-US" sz="1600" smtClean="0">
                <a:solidFill>
                  <a:schemeClr val="bg1"/>
                </a:solidFill>
              </a:rPr>
              <a:t/>
            </a:r>
            <a:br>
              <a:rPr lang="en-US" altLang="en-US" sz="1600" smtClean="0">
                <a:solidFill>
                  <a:schemeClr val="bg1"/>
                </a:solidFill>
              </a:rPr>
            </a:br>
            <a:r>
              <a:rPr lang="en-US" altLang="en-US" sz="3900" smtClean="0">
                <a:solidFill>
                  <a:schemeClr val="bg1"/>
                </a:solidFill>
              </a:rPr>
              <a:t>Common Situations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smtClean="0"/>
              <a:t>Disclaimer</a:t>
            </a:r>
          </a:p>
        </p:txBody>
      </p:sp>
      <p:sp>
        <p:nvSpPr>
          <p:cNvPr id="37891" name="Rectangle 3"/>
          <p:cNvSpPr>
            <a:spLocks noGrp="1" noChangeArrowheads="1"/>
          </p:cNvSpPr>
          <p:nvPr>
            <p:ph type="body" idx="1"/>
          </p:nvPr>
        </p:nvSpPr>
        <p:spPr/>
        <p:txBody>
          <a:bodyPr/>
          <a:lstStyle/>
          <a:p>
            <a:pPr>
              <a:lnSpc>
                <a:spcPct val="80000"/>
              </a:lnSpc>
              <a:buFont typeface="Wingdings" pitchFamily="2" charset="2"/>
              <a:buChar char="v"/>
            </a:pPr>
            <a:r>
              <a:rPr lang="en-US" altLang="en-US" sz="1800" b="1" dirty="0" smtClean="0"/>
              <a:t>This presentation is intended as general information only and does not carry the force of legal opinion.</a:t>
            </a:r>
          </a:p>
          <a:p>
            <a:pPr>
              <a:lnSpc>
                <a:spcPct val="80000"/>
              </a:lnSpc>
              <a:buFont typeface="Wingdings" pitchFamily="2" charset="2"/>
              <a:buChar char="Ø"/>
            </a:pPr>
            <a:endParaRPr lang="en-US" altLang="en-US" sz="1800" b="1" dirty="0" smtClean="0"/>
          </a:p>
          <a:p>
            <a:pPr>
              <a:lnSpc>
                <a:spcPct val="80000"/>
              </a:lnSpc>
              <a:buFont typeface="Wingdings" pitchFamily="2" charset="2"/>
              <a:buChar char="v"/>
            </a:pPr>
            <a:r>
              <a:rPr lang="en-US" altLang="en-US" sz="1800" b="1" dirty="0" smtClean="0"/>
              <a:t>The Department of Labor is providing this information as a public service. This information and related materials are presented to give the public access to information on Department of Labor programs. You should be aware that, while we try to keep the information timely and accurate, there will often be a delay between official publications of the materials and the modification of these pages. Therefore, we make no express or implied guarantees. The </a:t>
            </a:r>
            <a:r>
              <a:rPr lang="en-US" altLang="en-US" sz="1800" b="1" i="1" dirty="0" smtClean="0"/>
              <a:t>Federal Register </a:t>
            </a:r>
            <a:r>
              <a:rPr lang="en-US" altLang="en-US" sz="1800" b="1" dirty="0" smtClean="0"/>
              <a:t>and the </a:t>
            </a:r>
            <a:r>
              <a:rPr lang="en-US" altLang="en-US" sz="1800" b="1" i="1" dirty="0" smtClean="0"/>
              <a:t>Code of Federal Regulations</a:t>
            </a:r>
            <a:r>
              <a:rPr lang="en-US" altLang="en-US" sz="1800" b="1" dirty="0" smtClean="0"/>
              <a:t> remain the official source for regulatory information published by the Department of Labor. We will make every effort to keep this information current and to correct errors brought to our attention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sz="900" smtClean="0"/>
              <a:t> </a:t>
            </a:r>
            <a:r>
              <a:rPr lang="en-US" altLang="en-US" sz="1400" smtClean="0"/>
              <a:t/>
            </a:r>
            <a:br>
              <a:rPr lang="en-US" altLang="en-US" sz="1400" smtClean="0"/>
            </a:br>
            <a:r>
              <a:rPr lang="en-US" altLang="en-US" smtClean="0"/>
              <a:t>Contracts Requiring SCA or DBA</a:t>
            </a:r>
            <a:br>
              <a:rPr lang="en-US" altLang="en-US" smtClean="0"/>
            </a:br>
            <a:r>
              <a:rPr lang="en-US" altLang="en-US" smtClean="0"/>
              <a:t> General Principles</a:t>
            </a:r>
            <a:r>
              <a:rPr lang="en-US" altLang="en-US" sz="3200" smtClean="0"/>
              <a:t> </a:t>
            </a:r>
          </a:p>
        </p:txBody>
      </p:sp>
      <p:sp>
        <p:nvSpPr>
          <p:cNvPr id="13315" name="Rectangle 3"/>
          <p:cNvSpPr>
            <a:spLocks noGrp="1" noChangeArrowheads="1"/>
          </p:cNvSpPr>
          <p:nvPr>
            <p:ph type="body" idx="1"/>
          </p:nvPr>
        </p:nvSpPr>
        <p:spPr>
          <a:xfrm>
            <a:off x="609600" y="2514600"/>
            <a:ext cx="7769225" cy="3733800"/>
          </a:xfrm>
        </p:spPr>
        <p:txBody>
          <a:bodyPr/>
          <a:lstStyle/>
          <a:p>
            <a:pPr>
              <a:buClr>
                <a:schemeClr val="accent2"/>
              </a:buClr>
              <a:buSzPct val="70000"/>
            </a:pPr>
            <a:r>
              <a:rPr lang="en-US" altLang="en-US" sz="2800" dirty="0" smtClean="0"/>
              <a:t>SCA does not apply to any contract principally for construction subject to the DBA.</a:t>
            </a:r>
          </a:p>
          <a:p>
            <a:pPr>
              <a:buClr>
                <a:schemeClr val="accent2"/>
              </a:buClr>
              <a:buSzPct val="70000"/>
            </a:pPr>
            <a:endParaRPr lang="en-US" altLang="en-US" sz="2800" dirty="0" smtClean="0"/>
          </a:p>
          <a:p>
            <a:pPr>
              <a:buClr>
                <a:schemeClr val="accent2"/>
              </a:buClr>
              <a:buSzPct val="70000"/>
            </a:pPr>
            <a:r>
              <a:rPr lang="en-US" altLang="en-US" sz="2800" dirty="0" smtClean="0"/>
              <a:t>“Construction” under the DBA includes “construction, alteration, and repair, including painting and decorating.”</a:t>
            </a:r>
            <a:endParaRPr lang="en-US" alt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en-US" smtClean="0"/>
              <a:t>Distinguishing DBA and SCA work under a Federal Contract</a:t>
            </a:r>
          </a:p>
        </p:txBody>
      </p:sp>
      <p:sp>
        <p:nvSpPr>
          <p:cNvPr id="14339" name="Rectangle 3"/>
          <p:cNvSpPr>
            <a:spLocks noGrp="1" noChangeArrowheads="1"/>
          </p:cNvSpPr>
          <p:nvPr>
            <p:ph type="body" idx="1"/>
          </p:nvPr>
        </p:nvSpPr>
        <p:spPr>
          <a:xfrm>
            <a:off x="609600" y="2209800"/>
            <a:ext cx="7769225" cy="3733800"/>
          </a:xfrm>
        </p:spPr>
        <p:txBody>
          <a:bodyPr/>
          <a:lstStyle/>
          <a:p>
            <a:r>
              <a:rPr lang="en-US" altLang="en-US" sz="2000" smtClean="0"/>
              <a:t>Distinguishing DBA and SCA work under federal contracts is an important coverage concern. </a:t>
            </a:r>
          </a:p>
          <a:p>
            <a:endParaRPr lang="en-US" altLang="en-US" sz="700" smtClean="0"/>
          </a:p>
          <a:p>
            <a:pPr lvl="1"/>
            <a:r>
              <a:rPr lang="en-US" altLang="en-US" sz="2000" smtClean="0"/>
              <a:t>Federal contracting agencies are responsible to designate application of DBA and SCA requirements to different work under single contracts.  </a:t>
            </a:r>
          </a:p>
          <a:p>
            <a:endParaRPr lang="en-US" altLang="en-US" sz="700" smtClean="0"/>
          </a:p>
          <a:p>
            <a:pPr lvl="1"/>
            <a:r>
              <a:rPr lang="en-US" altLang="en-US" sz="2000" smtClean="0"/>
              <a:t>The potential for cost adjustment changes occasioning increased agency costs and  administrative inconvenience for the agency and its contractor(s), may result from failure to apply the DBA and SCA labor standards appropriately.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z="1200" smtClean="0"/>
              <a:t/>
            </a:r>
            <a:br>
              <a:rPr lang="en-US" altLang="en-US" sz="1200" smtClean="0"/>
            </a:br>
            <a:r>
              <a:rPr lang="en-US" altLang="en-US" sz="1200" smtClean="0"/>
              <a:t> </a:t>
            </a:r>
            <a:r>
              <a:rPr lang="en-US" altLang="en-US" smtClean="0"/>
              <a:t>SCA Maintenance vs. DBA Repair</a:t>
            </a:r>
          </a:p>
        </p:txBody>
      </p:sp>
      <p:sp>
        <p:nvSpPr>
          <p:cNvPr id="15363" name="Rectangle 3"/>
          <p:cNvSpPr>
            <a:spLocks noGrp="1" noChangeArrowheads="1"/>
          </p:cNvSpPr>
          <p:nvPr>
            <p:ph type="body" idx="1"/>
          </p:nvPr>
        </p:nvSpPr>
        <p:spPr>
          <a:xfrm>
            <a:off x="609600" y="1828800"/>
            <a:ext cx="7769225" cy="3733800"/>
          </a:xfrm>
        </p:spPr>
        <p:txBody>
          <a:bodyPr/>
          <a:lstStyle/>
          <a:p>
            <a:pPr lvl="1">
              <a:lnSpc>
                <a:spcPct val="90000"/>
              </a:lnSpc>
              <a:buClr>
                <a:schemeClr val="accent2"/>
              </a:buClr>
              <a:buSzPct val="70000"/>
            </a:pPr>
            <a:endParaRPr lang="en-US" altLang="en-US" sz="1000" dirty="0" smtClean="0"/>
          </a:p>
          <a:p>
            <a:pPr>
              <a:lnSpc>
                <a:spcPct val="90000"/>
              </a:lnSpc>
              <a:buClr>
                <a:schemeClr val="accent2"/>
              </a:buClr>
              <a:buSzPct val="70000"/>
            </a:pPr>
            <a:r>
              <a:rPr lang="en-US" altLang="en-US" sz="2800" dirty="0" smtClean="0"/>
              <a:t>SCA Maintenance – Work is typically:</a:t>
            </a:r>
            <a:endParaRPr lang="en-US" altLang="en-US" dirty="0" smtClean="0"/>
          </a:p>
          <a:p>
            <a:pPr lvl="1">
              <a:lnSpc>
                <a:spcPct val="90000"/>
              </a:lnSpc>
              <a:buClr>
                <a:schemeClr val="accent2"/>
              </a:buClr>
              <a:buSzPct val="70000"/>
            </a:pPr>
            <a:endParaRPr lang="en-US" altLang="en-US" sz="1000" dirty="0" smtClean="0"/>
          </a:p>
          <a:p>
            <a:pPr lvl="1">
              <a:lnSpc>
                <a:spcPct val="90000"/>
              </a:lnSpc>
              <a:buClr>
                <a:schemeClr val="accent2"/>
              </a:buClr>
              <a:buSzTx/>
            </a:pPr>
            <a:r>
              <a:rPr lang="en-US" altLang="en-US" dirty="0" smtClean="0"/>
              <a:t>Scheduled, regular and recurring maintenance activities; and</a:t>
            </a:r>
          </a:p>
          <a:p>
            <a:pPr lvl="1">
              <a:lnSpc>
                <a:spcPct val="90000"/>
              </a:lnSpc>
              <a:buClr>
                <a:schemeClr val="accent2"/>
              </a:buClr>
              <a:buSzTx/>
            </a:pPr>
            <a:endParaRPr lang="en-US" altLang="en-US" sz="1000" dirty="0" smtClean="0"/>
          </a:p>
          <a:p>
            <a:pPr lvl="1">
              <a:lnSpc>
                <a:spcPct val="90000"/>
              </a:lnSpc>
              <a:buClr>
                <a:schemeClr val="accent2"/>
              </a:buClr>
              <a:buSzTx/>
            </a:pPr>
            <a:r>
              <a:rPr lang="en-US" altLang="en-US" dirty="0" smtClean="0"/>
              <a:t>Routine to keep something in state of continuous utilization.</a:t>
            </a:r>
          </a:p>
          <a:p>
            <a:pPr lvl="1">
              <a:lnSpc>
                <a:spcPct val="90000"/>
              </a:lnSpc>
              <a:buClr>
                <a:schemeClr val="accent2"/>
              </a:buClr>
              <a:buSzTx/>
            </a:pPr>
            <a:endParaRPr lang="en-US" altLang="en-US" sz="1000" dirty="0" smtClean="0"/>
          </a:p>
          <a:p>
            <a:pPr lvl="1">
              <a:lnSpc>
                <a:spcPct val="90000"/>
              </a:lnSpc>
              <a:buClr>
                <a:schemeClr val="accent2"/>
              </a:buClr>
              <a:buSzTx/>
            </a:pPr>
            <a:r>
              <a:rPr lang="en-US" altLang="en-US" dirty="0" smtClean="0"/>
              <a:t>Examples:  custodial service, routine HVAC filter changes, snow removal.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990600"/>
            <a:ext cx="9144000" cy="1143000"/>
          </a:xfrm>
        </p:spPr>
        <p:txBody>
          <a:bodyPr/>
          <a:lstStyle/>
          <a:p>
            <a:r>
              <a:rPr lang="en-US" altLang="en-US" sz="1000" smtClean="0"/>
              <a:t/>
            </a:r>
            <a:br>
              <a:rPr lang="en-US" altLang="en-US" sz="1000" smtClean="0"/>
            </a:br>
            <a:r>
              <a:rPr lang="en-US" altLang="en-US" smtClean="0"/>
              <a:t>DBA Repair Work</a:t>
            </a:r>
          </a:p>
        </p:txBody>
      </p:sp>
      <p:sp>
        <p:nvSpPr>
          <p:cNvPr id="16387" name="Rectangle 3"/>
          <p:cNvSpPr>
            <a:spLocks noGrp="1" noChangeArrowheads="1"/>
          </p:cNvSpPr>
          <p:nvPr>
            <p:ph type="body" idx="1"/>
          </p:nvPr>
        </p:nvSpPr>
        <p:spPr>
          <a:xfrm>
            <a:off x="609600" y="1828800"/>
            <a:ext cx="7769225" cy="3733800"/>
          </a:xfrm>
        </p:spPr>
        <p:txBody>
          <a:bodyPr/>
          <a:lstStyle/>
          <a:p>
            <a:pPr lvl="1">
              <a:lnSpc>
                <a:spcPct val="90000"/>
              </a:lnSpc>
              <a:buClr>
                <a:schemeClr val="accent2"/>
              </a:buClr>
              <a:buSzPct val="70000"/>
            </a:pPr>
            <a:endParaRPr lang="en-US" altLang="en-US" sz="1000" dirty="0" smtClean="0"/>
          </a:p>
          <a:p>
            <a:pPr>
              <a:lnSpc>
                <a:spcPct val="90000"/>
              </a:lnSpc>
              <a:buClr>
                <a:schemeClr val="accent2"/>
              </a:buClr>
              <a:buSzPct val="70000"/>
            </a:pPr>
            <a:r>
              <a:rPr lang="en-US" altLang="en-US" sz="2800" dirty="0" smtClean="0"/>
              <a:t>DBA typically covers activities such as restoration of facility.</a:t>
            </a:r>
          </a:p>
          <a:p>
            <a:pPr lvl="1">
              <a:lnSpc>
                <a:spcPct val="90000"/>
              </a:lnSpc>
              <a:buClr>
                <a:schemeClr val="accent2"/>
              </a:buClr>
              <a:buSzPct val="70000"/>
            </a:pPr>
            <a:endParaRPr lang="en-US" altLang="en-US" sz="1000" dirty="0" smtClean="0"/>
          </a:p>
          <a:p>
            <a:pPr lvl="1">
              <a:lnSpc>
                <a:spcPct val="90000"/>
              </a:lnSpc>
              <a:buClr>
                <a:schemeClr val="accent2"/>
              </a:buClr>
              <a:buSzTx/>
            </a:pPr>
            <a:r>
              <a:rPr lang="en-US" altLang="en-US" dirty="0" smtClean="0"/>
              <a:t>One time fix to something not functioning;</a:t>
            </a:r>
          </a:p>
          <a:p>
            <a:pPr lvl="1">
              <a:lnSpc>
                <a:spcPct val="90000"/>
              </a:lnSpc>
              <a:buClr>
                <a:schemeClr val="accent2"/>
              </a:buClr>
              <a:buSzTx/>
            </a:pPr>
            <a:endParaRPr lang="en-US" altLang="en-US" sz="1000" dirty="0" smtClean="0"/>
          </a:p>
          <a:p>
            <a:pPr lvl="1">
              <a:lnSpc>
                <a:spcPct val="90000"/>
              </a:lnSpc>
              <a:buClr>
                <a:schemeClr val="accent2"/>
              </a:buClr>
              <a:buSzTx/>
            </a:pPr>
            <a:r>
              <a:rPr lang="en-US" altLang="en-US" dirty="0" smtClean="0"/>
              <a:t>Restoration, alteration or replacement of fixed components. </a:t>
            </a:r>
            <a:r>
              <a:rPr lang="en-US" altLang="en-US" sz="2800" dirty="0" smtClean="0"/>
              <a:t> </a:t>
            </a:r>
          </a:p>
          <a:p>
            <a:pPr lvl="1">
              <a:lnSpc>
                <a:spcPct val="90000"/>
              </a:lnSpc>
              <a:buClr>
                <a:schemeClr val="accent2"/>
              </a:buClr>
              <a:buSzTx/>
            </a:pPr>
            <a:endParaRPr lang="en-US" altLang="en-US" sz="1000" dirty="0" smtClean="0"/>
          </a:p>
          <a:p>
            <a:pPr lvl="1">
              <a:lnSpc>
                <a:spcPct val="90000"/>
              </a:lnSpc>
              <a:buClr>
                <a:schemeClr val="accent2"/>
              </a:buClr>
              <a:buSzTx/>
            </a:pPr>
            <a:r>
              <a:rPr lang="en-US" altLang="en-US" dirty="0" smtClean="0"/>
              <a:t>Examples:  building structural repair, renovation, roof shingling, paving repairs.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smtClean="0"/>
              <a:t>Important Considerations for </a:t>
            </a:r>
            <a:br>
              <a:rPr lang="en-US" altLang="en-US" smtClean="0"/>
            </a:br>
            <a:r>
              <a:rPr lang="en-US" altLang="en-US" smtClean="0"/>
              <a:t>DBA vs. SCA Coverage</a:t>
            </a:r>
          </a:p>
        </p:txBody>
      </p:sp>
      <p:sp>
        <p:nvSpPr>
          <p:cNvPr id="17411" name="Rectangle 3"/>
          <p:cNvSpPr>
            <a:spLocks noGrp="1" noChangeArrowheads="1"/>
          </p:cNvSpPr>
          <p:nvPr>
            <p:ph type="body" idx="1"/>
          </p:nvPr>
        </p:nvSpPr>
        <p:spPr>
          <a:xfrm>
            <a:off x="609600" y="2209800"/>
            <a:ext cx="7769225" cy="3733800"/>
          </a:xfrm>
        </p:spPr>
        <p:txBody>
          <a:bodyPr/>
          <a:lstStyle/>
          <a:p>
            <a:pPr>
              <a:buClr>
                <a:schemeClr val="accent2"/>
              </a:buClr>
              <a:buSzPct val="70000"/>
            </a:pPr>
            <a:r>
              <a:rPr lang="en-US" altLang="en-US" dirty="0" smtClean="0"/>
              <a:t>DBA-covered when the activity is part of the construction contract: </a:t>
            </a:r>
          </a:p>
          <a:p>
            <a:pPr lvl="1">
              <a:buClr>
                <a:schemeClr val="accent2"/>
              </a:buClr>
              <a:buSzTx/>
            </a:pPr>
            <a:r>
              <a:rPr lang="en-US" altLang="en-US" dirty="0" smtClean="0"/>
              <a:t>Performed prior to acceptance by owner.</a:t>
            </a:r>
          </a:p>
          <a:p>
            <a:pPr lvl="1">
              <a:buClr>
                <a:schemeClr val="accent2"/>
              </a:buClr>
              <a:buSzTx/>
            </a:pPr>
            <a:r>
              <a:rPr lang="en-US" altLang="en-US" dirty="0" smtClean="0"/>
              <a:t>Examples of activities:</a:t>
            </a:r>
          </a:p>
          <a:p>
            <a:pPr lvl="3">
              <a:buClr>
                <a:schemeClr val="accent2"/>
              </a:buClr>
              <a:buSzPct val="90000"/>
            </a:pPr>
            <a:r>
              <a:rPr lang="en-US" altLang="en-US" sz="2000" dirty="0" smtClean="0"/>
              <a:t>Cleanup;</a:t>
            </a:r>
          </a:p>
          <a:p>
            <a:pPr lvl="3">
              <a:buClr>
                <a:schemeClr val="accent2"/>
              </a:buClr>
              <a:buSzPct val="90000"/>
            </a:pPr>
            <a:r>
              <a:rPr lang="en-US" altLang="en-US" sz="2000" dirty="0" smtClean="0"/>
              <a:t>Landscaping;</a:t>
            </a:r>
          </a:p>
          <a:p>
            <a:pPr lvl="3">
              <a:buClr>
                <a:schemeClr val="accent2"/>
              </a:buClr>
              <a:buSzPct val="90000"/>
            </a:pPr>
            <a:r>
              <a:rPr lang="en-US" altLang="en-US" sz="2000" dirty="0" smtClean="0"/>
              <a:t>Carpet laying; and</a:t>
            </a:r>
          </a:p>
          <a:p>
            <a:pPr lvl="3">
              <a:buClr>
                <a:schemeClr val="accent2"/>
              </a:buClr>
              <a:buSzPct val="90000"/>
            </a:pPr>
            <a:r>
              <a:rPr lang="en-US" altLang="en-US" sz="2000" dirty="0" smtClean="0"/>
              <a:t>Drapery installation.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0" y="914400"/>
            <a:ext cx="9144000" cy="1143000"/>
          </a:xfrm>
        </p:spPr>
        <p:txBody>
          <a:bodyPr/>
          <a:lstStyle/>
          <a:p>
            <a:r>
              <a:rPr lang="en-US" altLang="en-US" smtClean="0"/>
              <a:t>Important Considerations </a:t>
            </a:r>
            <a:br>
              <a:rPr lang="en-US" altLang="en-US" smtClean="0"/>
            </a:br>
            <a:r>
              <a:rPr lang="en-US" altLang="en-US" smtClean="0"/>
              <a:t>for SCA Coverage</a:t>
            </a:r>
          </a:p>
        </p:txBody>
      </p:sp>
      <p:sp>
        <p:nvSpPr>
          <p:cNvPr id="18435" name="Rectangle 3"/>
          <p:cNvSpPr>
            <a:spLocks noGrp="1" noChangeArrowheads="1"/>
          </p:cNvSpPr>
          <p:nvPr>
            <p:ph type="body" idx="1"/>
          </p:nvPr>
        </p:nvSpPr>
        <p:spPr>
          <a:xfrm>
            <a:off x="609600" y="2209800"/>
            <a:ext cx="7769225" cy="3733800"/>
          </a:xfrm>
        </p:spPr>
        <p:txBody>
          <a:bodyPr/>
          <a:lstStyle/>
          <a:p>
            <a:pPr>
              <a:buClr>
                <a:schemeClr val="accent2"/>
              </a:buClr>
              <a:buSzPct val="70000"/>
            </a:pPr>
            <a:r>
              <a:rPr lang="en-US" altLang="en-US" sz="2800" dirty="0" smtClean="0"/>
              <a:t>SCA-covered when activity is scheduled routine maintenance and upkeep.</a:t>
            </a:r>
          </a:p>
          <a:p>
            <a:pPr lvl="1">
              <a:buClr>
                <a:schemeClr val="accent2"/>
              </a:buClr>
              <a:buSzPct val="90000"/>
            </a:pPr>
            <a:r>
              <a:rPr lang="en-US" altLang="en-US" sz="2800" dirty="0" smtClean="0"/>
              <a:t>Examples:</a:t>
            </a:r>
          </a:p>
          <a:p>
            <a:pPr lvl="3">
              <a:buClr>
                <a:schemeClr val="accent2"/>
              </a:buClr>
              <a:buSzPct val="90000"/>
            </a:pPr>
            <a:r>
              <a:rPr lang="en-US" altLang="en-US" dirty="0" smtClean="0"/>
              <a:t>Replace worn-out carpeting;</a:t>
            </a:r>
          </a:p>
          <a:p>
            <a:pPr lvl="3">
              <a:buClr>
                <a:schemeClr val="accent2"/>
              </a:buClr>
              <a:buSzPct val="90000"/>
            </a:pPr>
            <a:r>
              <a:rPr lang="en-US" altLang="en-US" dirty="0" smtClean="0"/>
              <a:t>Janitorial work;</a:t>
            </a:r>
          </a:p>
          <a:p>
            <a:pPr lvl="3">
              <a:buClr>
                <a:schemeClr val="accent2"/>
              </a:buClr>
              <a:buSzPct val="90000"/>
            </a:pPr>
            <a:r>
              <a:rPr lang="en-US" altLang="en-US" dirty="0" smtClean="0"/>
              <a:t>Mowing grass; and</a:t>
            </a:r>
          </a:p>
          <a:p>
            <a:pPr lvl="3">
              <a:buClr>
                <a:schemeClr val="accent2"/>
              </a:buClr>
              <a:buSzPct val="90000"/>
            </a:pPr>
            <a:r>
              <a:rPr lang="en-US" altLang="en-US" dirty="0" smtClean="0"/>
              <a:t>Replace draperies (not the fixtures hung on).</a:t>
            </a:r>
          </a:p>
          <a:p>
            <a:endParaRPr lang="en-US" alt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914400"/>
            <a:ext cx="9144000" cy="1143000"/>
          </a:xfrm>
        </p:spPr>
        <p:txBody>
          <a:bodyPr/>
          <a:lstStyle/>
          <a:p>
            <a:r>
              <a:rPr lang="en-US" altLang="en-US" smtClean="0"/>
              <a:t>DBA or SCA - Demolition Work</a:t>
            </a:r>
            <a:br>
              <a:rPr lang="en-US" altLang="en-US" smtClean="0"/>
            </a:br>
            <a:r>
              <a:rPr lang="en-US" altLang="en-US" smtClean="0"/>
              <a:t>(29 C.F.R. </a:t>
            </a:r>
            <a:r>
              <a:rPr lang="en-US" altLang="en-US" smtClean="0">
                <a:cs typeface="Arial" charset="0"/>
              </a:rPr>
              <a:t>§ 4.116(b))</a:t>
            </a:r>
          </a:p>
        </p:txBody>
      </p:sp>
      <p:sp>
        <p:nvSpPr>
          <p:cNvPr id="19459" name="Rectangle 3"/>
          <p:cNvSpPr>
            <a:spLocks noGrp="1" noChangeArrowheads="1"/>
          </p:cNvSpPr>
          <p:nvPr>
            <p:ph type="body" idx="1"/>
          </p:nvPr>
        </p:nvSpPr>
        <p:spPr>
          <a:xfrm>
            <a:off x="609600" y="2209800"/>
            <a:ext cx="7769225" cy="3733800"/>
          </a:xfrm>
        </p:spPr>
        <p:txBody>
          <a:bodyPr/>
          <a:lstStyle/>
          <a:p>
            <a:pPr>
              <a:buClr>
                <a:schemeClr val="accent2"/>
              </a:buClr>
              <a:buSzPct val="70000"/>
            </a:pPr>
            <a:r>
              <a:rPr lang="en-US" altLang="en-US" sz="2800" dirty="0" smtClean="0"/>
              <a:t>DBA-covered if subsequent construction is planned at the site or contemplated as part of a future construction project. </a:t>
            </a:r>
          </a:p>
          <a:p>
            <a:pPr>
              <a:buClr>
                <a:schemeClr val="accent2"/>
              </a:buClr>
              <a:buSzPct val="70000"/>
              <a:buFont typeface="Wingdings" pitchFamily="2" charset="2"/>
              <a:buNone/>
            </a:pPr>
            <a:endParaRPr lang="en-US" altLang="en-US" sz="1000" dirty="0" smtClean="0"/>
          </a:p>
          <a:p>
            <a:pPr>
              <a:buClr>
                <a:schemeClr val="accent2"/>
              </a:buClr>
              <a:buSzPct val="70000"/>
            </a:pPr>
            <a:r>
              <a:rPr lang="en-US" altLang="en-US" sz="2800" dirty="0" smtClean="0"/>
              <a:t>SCA-covered if subsequent construction is not contemplated.</a:t>
            </a:r>
          </a:p>
          <a:p>
            <a:pPr>
              <a:buClr>
                <a:schemeClr val="accent2"/>
              </a:buClr>
              <a:buSzPct val="70000"/>
              <a:buFont typeface="Wingdings" pitchFamily="2" charset="2"/>
              <a:buNone/>
            </a:pPr>
            <a:endParaRPr lang="en-US" altLang="en-US" sz="1000" dirty="0" smtClean="0"/>
          </a:p>
          <a:p>
            <a:pPr>
              <a:buClr>
                <a:schemeClr val="accent2"/>
              </a:buClr>
              <a:buSzPct val="70000"/>
            </a:pPr>
            <a:r>
              <a:rPr lang="en-US" altLang="en-US" sz="2800" dirty="0" smtClean="0"/>
              <a:t>AAM # 190 provides further discussion.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smtClean="0"/>
              <a:t>DBA or SCA - Drilling Work</a:t>
            </a:r>
          </a:p>
        </p:txBody>
      </p:sp>
      <p:sp>
        <p:nvSpPr>
          <p:cNvPr id="20483" name="Rectangle 3"/>
          <p:cNvSpPr>
            <a:spLocks noGrp="1" noChangeArrowheads="1"/>
          </p:cNvSpPr>
          <p:nvPr>
            <p:ph idx="1"/>
          </p:nvPr>
        </p:nvSpPr>
        <p:spPr>
          <a:xfrm>
            <a:off x="609600" y="1828800"/>
            <a:ext cx="7769225" cy="3733800"/>
          </a:xfrm>
        </p:spPr>
        <p:txBody>
          <a:bodyPr/>
          <a:lstStyle/>
          <a:p>
            <a:pPr eaLnBrk="1" hangingPunct="1">
              <a:lnSpc>
                <a:spcPct val="90000"/>
              </a:lnSpc>
              <a:buClr>
                <a:schemeClr val="accent2"/>
              </a:buClr>
              <a:buSzPct val="70000"/>
            </a:pPr>
            <a:r>
              <a:rPr lang="en-US" altLang="en-US" dirty="0" smtClean="0"/>
              <a:t>SCA-covered if the contract is for exploratory drilling:</a:t>
            </a:r>
          </a:p>
          <a:p>
            <a:pPr lvl="1" eaLnBrk="1" hangingPunct="1">
              <a:lnSpc>
                <a:spcPct val="90000"/>
              </a:lnSpc>
              <a:buClr>
                <a:schemeClr val="accent2"/>
              </a:buClr>
              <a:buSzPct val="70000"/>
            </a:pPr>
            <a:endParaRPr lang="en-US" altLang="en-US" sz="900" dirty="0" smtClean="0"/>
          </a:p>
          <a:p>
            <a:pPr lvl="1" eaLnBrk="1" hangingPunct="1">
              <a:lnSpc>
                <a:spcPct val="90000"/>
              </a:lnSpc>
              <a:buClr>
                <a:schemeClr val="accent2"/>
              </a:buClr>
              <a:buSzPct val="90000"/>
            </a:pPr>
            <a:r>
              <a:rPr lang="en-US" altLang="en-US" sz="2000" dirty="0" smtClean="0"/>
              <a:t>For a purpose other than construction; or</a:t>
            </a:r>
          </a:p>
          <a:p>
            <a:pPr lvl="1" eaLnBrk="1" hangingPunct="1">
              <a:lnSpc>
                <a:spcPct val="90000"/>
              </a:lnSpc>
              <a:buClr>
                <a:schemeClr val="accent2"/>
              </a:buClr>
              <a:buSzPct val="90000"/>
            </a:pPr>
            <a:endParaRPr lang="en-US" altLang="en-US" sz="900" dirty="0" smtClean="0"/>
          </a:p>
          <a:p>
            <a:pPr lvl="1" eaLnBrk="1" hangingPunct="1">
              <a:lnSpc>
                <a:spcPct val="90000"/>
              </a:lnSpc>
              <a:buClr>
                <a:schemeClr val="accent2"/>
              </a:buClr>
              <a:buSzPct val="90000"/>
            </a:pPr>
            <a:r>
              <a:rPr lang="en-US" altLang="en-US" sz="2000" dirty="0" smtClean="0"/>
              <a:t>To obtain data for use in engineering studies </a:t>
            </a:r>
          </a:p>
          <a:p>
            <a:pPr lvl="1" eaLnBrk="1" hangingPunct="1">
              <a:lnSpc>
                <a:spcPct val="90000"/>
              </a:lnSpc>
              <a:buClr>
                <a:schemeClr val="accent2"/>
              </a:buClr>
              <a:buSzPct val="90000"/>
              <a:buFont typeface="Wingdings 2" pitchFamily="18" charset="2"/>
              <a:buNone/>
            </a:pPr>
            <a:r>
              <a:rPr lang="en-US" altLang="en-US" sz="2000" dirty="0" smtClean="0"/>
              <a:t>	(29 C.F.R. </a:t>
            </a:r>
            <a:r>
              <a:rPr lang="en-US" altLang="en-US" sz="2000" dirty="0" smtClean="0">
                <a:cs typeface="Arial" charset="0"/>
              </a:rPr>
              <a:t>§ 4.130(a)(16)).</a:t>
            </a:r>
          </a:p>
          <a:p>
            <a:pPr lvl="1" eaLnBrk="1" hangingPunct="1">
              <a:lnSpc>
                <a:spcPct val="90000"/>
              </a:lnSpc>
              <a:buClr>
                <a:schemeClr val="accent2"/>
              </a:buClr>
              <a:buSzPct val="70000"/>
            </a:pPr>
            <a:endParaRPr lang="en-US" altLang="en-US" sz="900" dirty="0" smtClean="0"/>
          </a:p>
          <a:p>
            <a:pPr eaLnBrk="1" hangingPunct="1">
              <a:lnSpc>
                <a:spcPct val="90000"/>
              </a:lnSpc>
              <a:buClr>
                <a:schemeClr val="accent2"/>
              </a:buClr>
              <a:buSzPct val="70000"/>
            </a:pPr>
            <a:r>
              <a:rPr lang="en-US" altLang="en-US" dirty="0" smtClean="0">
                <a:cs typeface="Arial" charset="0"/>
              </a:rPr>
              <a:t>DBA-covered when drilling for holes:</a:t>
            </a:r>
          </a:p>
          <a:p>
            <a:pPr lvl="1" eaLnBrk="1" hangingPunct="1">
              <a:lnSpc>
                <a:spcPct val="90000"/>
              </a:lnSpc>
              <a:buClr>
                <a:schemeClr val="accent2"/>
              </a:buClr>
              <a:buSzPct val="90000"/>
            </a:pPr>
            <a:r>
              <a:rPr lang="en-US" altLang="en-US" sz="2000" dirty="0" smtClean="0">
                <a:cs typeface="Arial" charset="0"/>
              </a:rPr>
              <a:t>e.g. water wells, oil wells, or other improvements </a:t>
            </a:r>
          </a:p>
          <a:p>
            <a:pPr lvl="1" eaLnBrk="1" hangingPunct="1">
              <a:lnSpc>
                <a:spcPct val="90000"/>
              </a:lnSpc>
              <a:buClr>
                <a:schemeClr val="accent2"/>
              </a:buClr>
              <a:buSzPct val="90000"/>
              <a:buFont typeface="Wingdings 2" pitchFamily="18" charset="2"/>
              <a:buNone/>
            </a:pPr>
            <a:r>
              <a:rPr lang="en-US" altLang="en-US" sz="2000" dirty="0" smtClean="0">
                <a:cs typeface="Arial" charset="0"/>
              </a:rPr>
              <a:t>	(29 C.F.R. § 5.2(</a:t>
            </a:r>
            <a:r>
              <a:rPr lang="en-US" altLang="en-US" sz="2000" dirty="0" err="1" smtClean="0">
                <a:cs typeface="Arial" charset="0"/>
              </a:rPr>
              <a:t>i</a:t>
            </a:r>
            <a:r>
              <a:rPr lang="en-US" altLang="en-US" sz="2000" dirty="0" smtClean="0">
                <a:cs typeface="Arial" charset="0"/>
              </a:rPr>
              <a:t>)).</a:t>
            </a:r>
          </a:p>
          <a:p>
            <a:pPr lvl="1" eaLnBrk="1" hangingPunct="1">
              <a:lnSpc>
                <a:spcPct val="90000"/>
              </a:lnSpc>
              <a:buClr>
                <a:schemeClr val="accent2"/>
              </a:buClr>
              <a:buSzPct val="70000"/>
            </a:pPr>
            <a:endParaRPr lang="en-US" altLang="en-US" sz="900" dirty="0" smtClean="0"/>
          </a:p>
          <a:p>
            <a:pPr eaLnBrk="1" hangingPunct="1">
              <a:lnSpc>
                <a:spcPct val="90000"/>
              </a:lnSpc>
              <a:buClr>
                <a:schemeClr val="accent2"/>
              </a:buClr>
              <a:buSzPct val="70000"/>
            </a:pPr>
            <a:r>
              <a:rPr lang="en-US" altLang="en-US" dirty="0" smtClean="0">
                <a:cs typeface="Arial" charset="0"/>
              </a:rPr>
              <a:t>AAM  # 55 provides discussion with examples.</a:t>
            </a:r>
          </a:p>
        </p:txBody>
      </p:sp>
    </p:spTree>
  </p:cSld>
  <p:clrMapOvr>
    <a:masterClrMapping/>
  </p:clrMapOvr>
</p:sld>
</file>

<file path=ppt/theme/theme1.xml><?xml version="1.0" encoding="utf-8"?>
<a:theme xmlns:a="http://schemas.openxmlformats.org/drawingml/2006/main" name="SECTION 2">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bg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bg1"/>
            </a:solidFill>
            <a:effectLst/>
            <a:latin typeface="Arial Black" pitchFamily="34"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1">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bg1"/>
            </a:solidFill>
            <a:effectLst/>
            <a:latin typeface="Arial Black" pitchFamily="34" charset="0"/>
          </a:defRPr>
        </a:defPPr>
      </a:lstStyle>
    </a:spDef>
    <a:lnDef>
      <a:spPr bwMode="auto">
        <a:xfrm>
          <a:off x="0" y="0"/>
          <a:ext cx="1" cy="1"/>
        </a:xfrm>
        <a:custGeom>
          <a:avLst/>
          <a:gdLst/>
          <a:ahLst/>
          <a:cxnLst/>
          <a:rect l="0" t="0" r="0" b="0"/>
          <a:pathLst/>
        </a:custGeom>
        <a:solidFill>
          <a:schemeClr val="accent1"/>
        </a:solidFill>
        <a:ln w="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bg1"/>
            </a:solidFill>
            <a:effectLst/>
            <a:latin typeface="Arial Black"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SCA 02-14-07lh</Template>
  <TotalTime>14701</TotalTime>
  <Words>1448</Words>
  <Application>Microsoft Office PowerPoint</Application>
  <PresentationFormat>On-screen Show (4:3)</PresentationFormat>
  <Paragraphs>125</Paragraphs>
  <Slides>10</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10</vt:i4>
      </vt:variant>
    </vt:vector>
  </HeadingPairs>
  <TitlesOfParts>
    <vt:vector size="17" baseType="lpstr">
      <vt:lpstr>Arial</vt:lpstr>
      <vt:lpstr>Arial Black</vt:lpstr>
      <vt:lpstr>Times New Roman</vt:lpstr>
      <vt:lpstr>Wingdings</vt:lpstr>
      <vt:lpstr>Wingdings 2</vt:lpstr>
      <vt:lpstr>SECTION 2</vt:lpstr>
      <vt:lpstr>TITLE 1</vt:lpstr>
      <vt:lpstr>SCA or DBA ?   Common Situations</vt:lpstr>
      <vt:lpstr>  Contracts Requiring SCA or DBA  General Principles </vt:lpstr>
      <vt:lpstr>Distinguishing DBA and SCA work under a Federal Contract</vt:lpstr>
      <vt:lpstr>  SCA Maintenance vs. DBA Repair</vt:lpstr>
      <vt:lpstr> DBA Repair Work</vt:lpstr>
      <vt:lpstr>Important Considerations for  DBA vs. SCA Coverage</vt:lpstr>
      <vt:lpstr>Important Considerations  for SCA Coverage</vt:lpstr>
      <vt:lpstr>DBA or SCA - Demolition Work (29 C.F.R. § 4.116(b))</vt:lpstr>
      <vt:lpstr>DBA or SCA - Drilling Work</vt:lpstr>
      <vt:lpstr>Disclaimer</vt:lpstr>
    </vt:vector>
  </TitlesOfParts>
  <Company>Employment Standards Administration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SCA Wage Determinations</dc:title>
  <dc:creator>US Department of Labor</dc:creator>
  <cp:lastModifiedBy>Campbell, Natasha</cp:lastModifiedBy>
  <cp:revision>137</cp:revision>
  <cp:lastPrinted>2014-03-11T20:55:49Z</cp:lastPrinted>
  <dcterms:created xsi:type="dcterms:W3CDTF">2004-05-26T14:13:51Z</dcterms:created>
  <dcterms:modified xsi:type="dcterms:W3CDTF">2015-10-30T23:17:31Z</dcterms:modified>
</cp:coreProperties>
</file>