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 id="2147483660" r:id="rId2"/>
  </p:sldMasterIdLst>
  <p:notesMasterIdLst>
    <p:notesMasterId r:id="rId21"/>
  </p:notesMasterIdLst>
  <p:handoutMasterIdLst>
    <p:handoutMasterId r:id="rId22"/>
  </p:handoutMasterIdLst>
  <p:sldIdLst>
    <p:sldId id="288" r:id="rId3"/>
    <p:sldId id="289" r:id="rId4"/>
    <p:sldId id="264" r:id="rId5"/>
    <p:sldId id="265" r:id="rId6"/>
    <p:sldId id="266" r:id="rId7"/>
    <p:sldId id="267" r:id="rId8"/>
    <p:sldId id="300" r:id="rId9"/>
    <p:sldId id="301" r:id="rId10"/>
    <p:sldId id="302" r:id="rId11"/>
    <p:sldId id="303" r:id="rId12"/>
    <p:sldId id="304" r:id="rId13"/>
    <p:sldId id="305" r:id="rId14"/>
    <p:sldId id="306" r:id="rId15"/>
    <p:sldId id="307" r:id="rId16"/>
    <p:sldId id="308" r:id="rId17"/>
    <p:sldId id="309" r:id="rId18"/>
    <p:sldId id="310" r:id="rId19"/>
    <p:sldId id="316" r:id="rId20"/>
  </p:sldIdLst>
  <p:sldSz cx="9144000" cy="6858000" type="screen4x3"/>
  <p:notesSz cx="7010400" cy="9296400"/>
  <p:defaultTextStyle>
    <a:defPPr>
      <a:defRPr lang="en-US"/>
    </a:defPPr>
    <a:lvl1pPr algn="l" rtl="0" fontAlgn="base">
      <a:spcBef>
        <a:spcPct val="0"/>
      </a:spcBef>
      <a:spcAft>
        <a:spcPct val="0"/>
      </a:spcAft>
      <a:defRPr sz="2000" kern="1200">
        <a:solidFill>
          <a:schemeClr val="bg1"/>
        </a:solidFill>
        <a:latin typeface="Arial Black" pitchFamily="34" charset="0"/>
        <a:ea typeface="+mn-ea"/>
        <a:cs typeface="+mn-cs"/>
      </a:defRPr>
    </a:lvl1pPr>
    <a:lvl2pPr marL="457200" algn="l" rtl="0" fontAlgn="base">
      <a:spcBef>
        <a:spcPct val="0"/>
      </a:spcBef>
      <a:spcAft>
        <a:spcPct val="0"/>
      </a:spcAft>
      <a:defRPr sz="2000" kern="1200">
        <a:solidFill>
          <a:schemeClr val="bg1"/>
        </a:solidFill>
        <a:latin typeface="Arial Black" pitchFamily="34" charset="0"/>
        <a:ea typeface="+mn-ea"/>
        <a:cs typeface="+mn-cs"/>
      </a:defRPr>
    </a:lvl2pPr>
    <a:lvl3pPr marL="914400" algn="l" rtl="0" fontAlgn="base">
      <a:spcBef>
        <a:spcPct val="0"/>
      </a:spcBef>
      <a:spcAft>
        <a:spcPct val="0"/>
      </a:spcAft>
      <a:defRPr sz="2000" kern="1200">
        <a:solidFill>
          <a:schemeClr val="bg1"/>
        </a:solidFill>
        <a:latin typeface="Arial Black" pitchFamily="34" charset="0"/>
        <a:ea typeface="+mn-ea"/>
        <a:cs typeface="+mn-cs"/>
      </a:defRPr>
    </a:lvl3pPr>
    <a:lvl4pPr marL="1371600" algn="l" rtl="0" fontAlgn="base">
      <a:spcBef>
        <a:spcPct val="0"/>
      </a:spcBef>
      <a:spcAft>
        <a:spcPct val="0"/>
      </a:spcAft>
      <a:defRPr sz="2000" kern="1200">
        <a:solidFill>
          <a:schemeClr val="bg1"/>
        </a:solidFill>
        <a:latin typeface="Arial Black" pitchFamily="34" charset="0"/>
        <a:ea typeface="+mn-ea"/>
        <a:cs typeface="+mn-cs"/>
      </a:defRPr>
    </a:lvl4pPr>
    <a:lvl5pPr marL="1828800" algn="l" rtl="0" fontAlgn="base">
      <a:spcBef>
        <a:spcPct val="0"/>
      </a:spcBef>
      <a:spcAft>
        <a:spcPct val="0"/>
      </a:spcAft>
      <a:defRPr sz="2000" kern="1200">
        <a:solidFill>
          <a:schemeClr val="bg1"/>
        </a:solidFill>
        <a:latin typeface="Arial Black" pitchFamily="34" charset="0"/>
        <a:ea typeface="+mn-ea"/>
        <a:cs typeface="+mn-cs"/>
      </a:defRPr>
    </a:lvl5pPr>
    <a:lvl6pPr marL="2286000" algn="l" defTabSz="914400" rtl="0" eaLnBrk="1" latinLnBrk="0" hangingPunct="1">
      <a:defRPr sz="2000" kern="1200">
        <a:solidFill>
          <a:schemeClr val="bg1"/>
        </a:solidFill>
        <a:latin typeface="Arial Black" pitchFamily="34" charset="0"/>
        <a:ea typeface="+mn-ea"/>
        <a:cs typeface="+mn-cs"/>
      </a:defRPr>
    </a:lvl6pPr>
    <a:lvl7pPr marL="2743200" algn="l" defTabSz="914400" rtl="0" eaLnBrk="1" latinLnBrk="0" hangingPunct="1">
      <a:defRPr sz="2000" kern="1200">
        <a:solidFill>
          <a:schemeClr val="bg1"/>
        </a:solidFill>
        <a:latin typeface="Arial Black" pitchFamily="34" charset="0"/>
        <a:ea typeface="+mn-ea"/>
        <a:cs typeface="+mn-cs"/>
      </a:defRPr>
    </a:lvl7pPr>
    <a:lvl8pPr marL="3200400" algn="l" defTabSz="914400" rtl="0" eaLnBrk="1" latinLnBrk="0" hangingPunct="1">
      <a:defRPr sz="2000" kern="1200">
        <a:solidFill>
          <a:schemeClr val="bg1"/>
        </a:solidFill>
        <a:latin typeface="Arial Black" pitchFamily="34" charset="0"/>
        <a:ea typeface="+mn-ea"/>
        <a:cs typeface="+mn-cs"/>
      </a:defRPr>
    </a:lvl8pPr>
    <a:lvl9pPr marL="3657600" algn="l" defTabSz="914400" rtl="0" eaLnBrk="1" latinLnBrk="0" hangingPunct="1">
      <a:defRPr sz="2000" kern="1200">
        <a:solidFill>
          <a:schemeClr val="bg1"/>
        </a:solidFill>
        <a:latin typeface="Arial Black"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00000"/>
    <a:srgbClr val="002B6A"/>
    <a:srgbClr val="002862"/>
    <a:srgbClr val="003582"/>
    <a:srgbClr val="7A0000"/>
    <a:srgbClr val="003D99"/>
    <a:srgbClr val="83A4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1038" autoAdjust="0"/>
  </p:normalViewPr>
  <p:slideViewPr>
    <p:cSldViewPr>
      <p:cViewPr varScale="1">
        <p:scale>
          <a:sx n="102" d="100"/>
          <a:sy n="102" d="100"/>
        </p:scale>
        <p:origin x="130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2164"/>
    </p:cViewPr>
  </p:sorterViewPr>
  <p:notesViewPr>
    <p:cSldViewPr>
      <p:cViewPr>
        <p:scale>
          <a:sx n="75" d="100"/>
          <a:sy n="75" d="100"/>
        </p:scale>
        <p:origin x="-1752" y="3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23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2647" tIns="46324" rIns="92647" bIns="46324" numCol="1" anchor="t" anchorCtr="0" compatLnSpc="1">
            <a:prstTxWarp prst="textNoShape">
              <a:avLst/>
            </a:prstTxWarp>
          </a:bodyPr>
          <a:lstStyle>
            <a:lvl1pPr defTabSz="927100">
              <a:defRPr sz="1200">
                <a:solidFill>
                  <a:schemeClr val="tx1"/>
                </a:solidFill>
                <a:latin typeface="Arial" charset="0"/>
              </a:defRPr>
            </a:lvl1pPr>
          </a:lstStyle>
          <a:p>
            <a:endParaRPr lang="en-US"/>
          </a:p>
        </p:txBody>
      </p:sp>
      <p:sp>
        <p:nvSpPr>
          <p:cNvPr id="44237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p:spPr>
        <p:txBody>
          <a:bodyPr vert="horz" wrap="square" lIns="92647" tIns="46324" rIns="92647" bIns="46324" numCol="1" anchor="t" anchorCtr="0" compatLnSpc="1">
            <a:prstTxWarp prst="textNoShape">
              <a:avLst/>
            </a:prstTxWarp>
          </a:bodyPr>
          <a:lstStyle>
            <a:lvl1pPr algn="r" defTabSz="927100">
              <a:defRPr sz="1200">
                <a:solidFill>
                  <a:schemeClr val="tx1"/>
                </a:solidFill>
                <a:latin typeface="Arial" charset="0"/>
              </a:defRPr>
            </a:lvl1pPr>
          </a:lstStyle>
          <a:p>
            <a:endParaRPr lang="en-US"/>
          </a:p>
        </p:txBody>
      </p:sp>
      <p:sp>
        <p:nvSpPr>
          <p:cNvPr id="44237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p:spPr>
        <p:txBody>
          <a:bodyPr vert="horz" wrap="square" lIns="92647" tIns="46324" rIns="92647" bIns="46324" numCol="1" anchor="b" anchorCtr="0" compatLnSpc="1">
            <a:prstTxWarp prst="textNoShape">
              <a:avLst/>
            </a:prstTxWarp>
          </a:bodyPr>
          <a:lstStyle>
            <a:lvl1pPr defTabSz="927100">
              <a:defRPr sz="1200">
                <a:solidFill>
                  <a:schemeClr val="tx1"/>
                </a:solidFill>
                <a:latin typeface="Arial" charset="0"/>
              </a:defRPr>
            </a:lvl1pPr>
          </a:lstStyle>
          <a:p>
            <a:endParaRPr lang="en-US"/>
          </a:p>
        </p:txBody>
      </p:sp>
      <p:sp>
        <p:nvSpPr>
          <p:cNvPr id="44237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p:spPr>
        <p:txBody>
          <a:bodyPr vert="horz" wrap="square" lIns="92647" tIns="46324" rIns="92647" bIns="46324" numCol="1" anchor="b" anchorCtr="0" compatLnSpc="1">
            <a:prstTxWarp prst="textNoShape">
              <a:avLst/>
            </a:prstTxWarp>
          </a:bodyPr>
          <a:lstStyle>
            <a:lvl1pPr algn="r" defTabSz="927100">
              <a:defRPr sz="1200">
                <a:solidFill>
                  <a:schemeClr val="tx1"/>
                </a:solidFill>
                <a:latin typeface="Arial" charset="0"/>
              </a:defRPr>
            </a:lvl1pPr>
          </a:lstStyle>
          <a:p>
            <a:fld id="{3F58F78B-2759-437C-BF4F-E7023BF79ED5}" type="slidenum">
              <a:rPr lang="en-US"/>
              <a:pPr/>
              <a:t>‹#›</a:t>
            </a:fld>
            <a:endParaRPr lang="en-US"/>
          </a:p>
        </p:txBody>
      </p:sp>
    </p:spTree>
    <p:extLst>
      <p:ext uri="{BB962C8B-B14F-4D97-AF65-F5344CB8AC3E}">
        <p14:creationId xmlns:p14="http://schemas.microsoft.com/office/powerpoint/2010/main" val="3813045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2647" tIns="46324" rIns="92647" bIns="46324" numCol="1" anchor="t" anchorCtr="0" compatLnSpc="1">
            <a:prstTxWarp prst="textNoShape">
              <a:avLst/>
            </a:prstTxWarp>
          </a:bodyPr>
          <a:lstStyle>
            <a:lvl1pPr defTabSz="927100">
              <a:defRPr sz="1200">
                <a:solidFill>
                  <a:schemeClr val="tx1"/>
                </a:solidFill>
                <a:latin typeface="Arial" charset="0"/>
              </a:defRPr>
            </a:lvl1pPr>
          </a:lstStyle>
          <a:p>
            <a:endParaRPr lang="en-US"/>
          </a:p>
        </p:txBody>
      </p:sp>
      <p:sp>
        <p:nvSpPr>
          <p:cNvPr id="58371" name="Rectangle 3"/>
          <p:cNvSpPr>
            <a:spLocks noGrp="1" noChangeArrowheads="1"/>
          </p:cNvSpPr>
          <p:nvPr>
            <p:ph type="dt" idx="1"/>
          </p:nvPr>
        </p:nvSpPr>
        <p:spPr bwMode="auto">
          <a:xfrm>
            <a:off x="3970338" y="0"/>
            <a:ext cx="3038475" cy="465138"/>
          </a:xfrm>
          <a:prstGeom prst="rect">
            <a:avLst/>
          </a:prstGeom>
          <a:noFill/>
          <a:ln w="9525">
            <a:noFill/>
            <a:miter lim="800000"/>
            <a:headEnd/>
            <a:tailEnd/>
          </a:ln>
        </p:spPr>
        <p:txBody>
          <a:bodyPr vert="horz" wrap="square" lIns="92647" tIns="46324" rIns="92647" bIns="46324" numCol="1" anchor="t" anchorCtr="0" compatLnSpc="1">
            <a:prstTxWarp prst="textNoShape">
              <a:avLst/>
            </a:prstTxWarp>
          </a:bodyPr>
          <a:lstStyle>
            <a:lvl1pPr algn="r" defTabSz="927100">
              <a:defRPr sz="1200">
                <a:solidFill>
                  <a:schemeClr val="tx1"/>
                </a:solidFill>
                <a:latin typeface="Arial" charset="0"/>
              </a:defRPr>
            </a:lvl1pPr>
          </a:lstStyle>
          <a:p>
            <a:endParaRPr lang="en-US"/>
          </a:p>
        </p:txBody>
      </p:sp>
      <p:sp>
        <p:nvSpPr>
          <p:cNvPr id="5837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2647" tIns="46324" rIns="92647" bIns="463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p:spPr>
        <p:txBody>
          <a:bodyPr vert="horz" wrap="square" lIns="92647" tIns="46324" rIns="92647" bIns="46324" numCol="1" anchor="b" anchorCtr="0" compatLnSpc="1">
            <a:prstTxWarp prst="textNoShape">
              <a:avLst/>
            </a:prstTxWarp>
          </a:bodyPr>
          <a:lstStyle>
            <a:lvl1pPr defTabSz="927100">
              <a:defRPr sz="1200">
                <a:solidFill>
                  <a:schemeClr val="tx1"/>
                </a:solidFill>
                <a:latin typeface="Arial" charset="0"/>
              </a:defRPr>
            </a:lvl1pPr>
          </a:lstStyle>
          <a:p>
            <a:endParaRPr lang="en-US"/>
          </a:p>
        </p:txBody>
      </p:sp>
      <p:sp>
        <p:nvSpPr>
          <p:cNvPr id="5837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2647" tIns="46324" rIns="92647" bIns="46324" numCol="1" anchor="b" anchorCtr="0" compatLnSpc="1">
            <a:prstTxWarp prst="textNoShape">
              <a:avLst/>
            </a:prstTxWarp>
          </a:bodyPr>
          <a:lstStyle>
            <a:lvl1pPr algn="r" defTabSz="927100">
              <a:defRPr sz="1200">
                <a:solidFill>
                  <a:schemeClr val="tx1"/>
                </a:solidFill>
                <a:latin typeface="Arial" charset="0"/>
              </a:defRPr>
            </a:lvl1pPr>
          </a:lstStyle>
          <a:p>
            <a:fld id="{5C295B21-3C94-4BC1-967C-DD58A8680B83}" type="slidenum">
              <a:rPr lang="en-US"/>
              <a:pPr/>
              <a:t>‹#›</a:t>
            </a:fld>
            <a:endParaRPr lang="en-US"/>
          </a:p>
        </p:txBody>
      </p:sp>
    </p:spTree>
    <p:extLst>
      <p:ext uri="{BB962C8B-B14F-4D97-AF65-F5344CB8AC3E}">
        <p14:creationId xmlns:p14="http://schemas.microsoft.com/office/powerpoint/2010/main" val="18855928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p:txBody>
          <a:bodyPr/>
          <a:lstStyle/>
          <a:p>
            <a:fld id="{0F50CE83-07D9-4867-9818-FE2AB8A479B2}" type="slidenum">
              <a:rPr lang="en-US"/>
              <a:pPr/>
              <a:t>1</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xfrm>
            <a:off x="685800" y="4419600"/>
            <a:ext cx="5607050" cy="4183063"/>
          </a:xfrm>
        </p:spPr>
        <p:txBody>
          <a:bodyPr/>
          <a:lstStyle/>
          <a:p>
            <a:pPr eaLnBrk="1" hangingPunct="1"/>
            <a:r>
              <a:rPr lang="en-US" dirty="0" smtClean="0"/>
              <a:t>The Davis-Bacon Act (DBA) requires that each Federal contract over $2,000 for the construction, alteration, or repair, including painting and decorating, of public buildings or public works shall contain the minimum wages to be paid to various classes of laborers and mechanics employed under the contract.  In addition to the DBA itself, Congress has added prevailing wage provisions to approximately 60 laws (the “related Acts”) under which Federal agencies assist construction projects through grants, loans, loan guarantees, and insurance. </a:t>
            </a:r>
          </a:p>
          <a:p>
            <a:pPr eaLnBrk="1" hangingPunct="1"/>
            <a:endParaRPr lang="en-US" dirty="0" smtClean="0"/>
          </a:p>
          <a:p>
            <a:pPr eaLnBrk="1" hangingPunct="1"/>
            <a:r>
              <a:rPr lang="en-US" dirty="0" smtClean="0"/>
              <a:t>Types of covered work include construction of Federal buildings, Federally assisted highways, subways, sewer treatment plants, dams, and airports.  </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r>
              <a:rPr lang="en-US" dirty="0" smtClean="0"/>
              <a:t>(DBRA: 29 CFR 5.1 for listing)</a:t>
            </a:r>
          </a:p>
          <a:p>
            <a:pPr eaLnBrk="1" hangingPunct="1"/>
            <a:endParaRPr lang="en-US" dirty="0" smtClean="0"/>
          </a:p>
        </p:txBody>
      </p:sp>
    </p:spTree>
    <p:extLst>
      <p:ext uri="{BB962C8B-B14F-4D97-AF65-F5344CB8AC3E}">
        <p14:creationId xmlns:p14="http://schemas.microsoft.com/office/powerpoint/2010/main" val="3157439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p:txBody>
          <a:bodyPr/>
          <a:lstStyle/>
          <a:p>
            <a:fld id="{26DFCB11-D7B0-42FD-932C-6FC8A5995BF0}" type="slidenum">
              <a:rPr lang="en-US"/>
              <a:pPr/>
              <a:t>10</a:t>
            </a:fld>
            <a:endParaRPr lang="en-US"/>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p:txBody>
          <a:bodyPr/>
          <a:lstStyle/>
          <a:p>
            <a:pPr eaLnBrk="1" hangingPunct="1"/>
            <a:r>
              <a:rPr lang="en-US" smtClean="0"/>
              <a:t>The SCA (WD's) set forth minimum wages and fringe benefits that contractors and their subcontractors must pay service employees working on covered contracts valued at over $2,500.  Prevailing WD's are based on the wage rates and fringe benefits determined to prevail in the locality where the contract work is to be  performed.  The best available data are used to determine what wages and benefits are prevailing, while giving due consideration to Federal wage rates that would apply if the work were performed by Federal employees (direct-hires).  </a:t>
            </a:r>
          </a:p>
          <a:p>
            <a:pPr eaLnBrk="1" hangingPunct="1">
              <a:lnSpc>
                <a:spcPct val="0"/>
              </a:lnSpc>
            </a:pPr>
            <a:endParaRPr lang="en-US" smtClean="0"/>
          </a:p>
          <a:p>
            <a:pPr eaLnBrk="1" hangingPunct="1"/>
            <a:r>
              <a:rPr lang="en-US" smtClean="0"/>
              <a:t>In situations where the provisions of Section 4(c) of SCA apply, the minimum rates to be paid to service employees employed on the successor contract are those wages and fringe benefits, including any accrued and prospective increases, contained in the predecessor or incumbent contractor’s collective bargaining agreement (CBA).    </a:t>
            </a:r>
          </a:p>
          <a:p>
            <a:pPr eaLnBrk="1" hangingPunct="1">
              <a:lnSpc>
                <a:spcPct val="0"/>
              </a:lnSpc>
            </a:pPr>
            <a:endParaRPr lang="en-US" smtClean="0"/>
          </a:p>
          <a:p>
            <a:pPr eaLnBrk="1" hangingPunct="1"/>
            <a:r>
              <a:rPr lang="en-US" smtClean="0"/>
              <a:t>The SCA requires contractors performing Government contract work to post a “Notice To Employees Working on Government Contracts” (WH 1313) (Revised January 2007) during the period of performance in a prominent and accessible location to notify employees of required compensation.  </a:t>
            </a:r>
          </a:p>
          <a:p>
            <a:pPr eaLnBrk="1" hangingPunct="1"/>
            <a:endParaRPr lang="en-US" sz="1000" smtClean="0"/>
          </a:p>
        </p:txBody>
      </p:sp>
    </p:spTree>
    <p:extLst>
      <p:ext uri="{BB962C8B-B14F-4D97-AF65-F5344CB8AC3E}">
        <p14:creationId xmlns:p14="http://schemas.microsoft.com/office/powerpoint/2010/main" val="15221249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p:txBody>
          <a:bodyPr/>
          <a:lstStyle/>
          <a:p>
            <a:fld id="{808F1182-22B3-4A8B-868C-5D2C2F420EB5}" type="slidenum">
              <a:rPr lang="en-US"/>
              <a:pPr/>
              <a:t>11</a:t>
            </a:fld>
            <a:endParaRPr lang="en-US"/>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p:txBody>
          <a:bodyPr/>
          <a:lstStyle/>
          <a:p>
            <a:pPr eaLnBrk="1" hangingPunct="1"/>
            <a:r>
              <a:rPr lang="en-US" sz="1400" smtClean="0"/>
              <a:t>The SCA applies to “[E]very contract (and any bid specification therefor) entered into by the United States or the District of Columbia, whether negotiated or advertised, the principal purpose of which is to furnish services in the United States through the use of service employees…”  The amount of the contract is not determinative of SCA coverage, although the requirements are different for contracts in excess of $2,500 and for contracts of lesser amounts.</a:t>
            </a:r>
          </a:p>
          <a:p>
            <a:pPr eaLnBrk="1" hangingPunct="1"/>
            <a:endParaRPr lang="en-US" sz="1400" smtClean="0"/>
          </a:p>
          <a:p>
            <a:pPr eaLnBrk="1" hangingPunct="1"/>
            <a:endParaRPr lang="en-US" smtClean="0"/>
          </a:p>
        </p:txBody>
      </p:sp>
    </p:spTree>
    <p:extLst>
      <p:ext uri="{BB962C8B-B14F-4D97-AF65-F5344CB8AC3E}">
        <p14:creationId xmlns:p14="http://schemas.microsoft.com/office/powerpoint/2010/main" val="1820798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p:txBody>
          <a:bodyPr/>
          <a:lstStyle/>
          <a:p>
            <a:fld id="{0C88377A-CEFF-4595-9A67-082A9B194B7B}" type="slidenum">
              <a:rPr lang="en-US"/>
              <a:pPr/>
              <a:t>12</a:t>
            </a:fld>
            <a:endParaRPr lang="en-US"/>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p:txBody>
          <a:bodyPr/>
          <a:lstStyle/>
          <a:p>
            <a:pPr eaLnBrk="1" hangingPunct="1"/>
            <a:r>
              <a:rPr lang="en-US" sz="1400" smtClean="0"/>
              <a:t>Coverage under the SCA on a given contract is dependent upon whether all of these tests are met. </a:t>
            </a:r>
          </a:p>
          <a:p>
            <a:pPr eaLnBrk="1" hangingPunct="1"/>
            <a:endParaRPr lang="en-US" sz="1400" smtClean="0"/>
          </a:p>
          <a:p>
            <a:pPr eaLnBrk="1" hangingPunct="1"/>
            <a:r>
              <a:rPr lang="en-US" sz="1400" smtClean="0"/>
              <a:t>(29 C.F.R. </a:t>
            </a:r>
            <a:r>
              <a:rPr lang="en-US" sz="1400" smtClean="0">
                <a:cs typeface="Times New Roman" pitchFamily="18" charset="0"/>
              </a:rPr>
              <a:t>§§</a:t>
            </a:r>
            <a:r>
              <a:rPr lang="en-US" sz="1400" smtClean="0"/>
              <a:t> 4.107, 4.108, and 4.110)</a:t>
            </a:r>
          </a:p>
          <a:p>
            <a:pPr eaLnBrk="1" hangingPunct="1"/>
            <a:endParaRPr lang="en-US" sz="1400" smtClean="0"/>
          </a:p>
          <a:p>
            <a:pPr eaLnBrk="1" hangingPunct="1"/>
            <a:endParaRPr lang="en-US" smtClean="0"/>
          </a:p>
        </p:txBody>
      </p:sp>
    </p:spTree>
    <p:extLst>
      <p:ext uri="{BB962C8B-B14F-4D97-AF65-F5344CB8AC3E}">
        <p14:creationId xmlns:p14="http://schemas.microsoft.com/office/powerpoint/2010/main" val="1526389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p:txBody>
          <a:bodyPr/>
          <a:lstStyle/>
          <a:p>
            <a:fld id="{6BC2FF7D-65A2-4E8B-A331-78024C25EE5D}" type="slidenum">
              <a:rPr lang="en-US"/>
              <a:pPr/>
              <a:t>13</a:t>
            </a:fld>
            <a:endParaRPr lang="en-US"/>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p:txBody>
          <a:bodyPr/>
          <a:lstStyle/>
          <a:p>
            <a:pPr eaLnBrk="1" hangingPunct="1"/>
            <a:r>
              <a:rPr lang="en-US" sz="1400" smtClean="0"/>
              <a:t>Section 2(a) of SCA covers contracts (and any bid specification therefor) “entered into by the United States or the District of Columbia” and Section 2(b) applies to contracts entered into “with the Federal Government.”  Within the meaning of these provisions, contracts entered into by the United States and contracts with the Federal government include all contracts to which any agency or instrumentality of the United States Government becomes a party.  </a:t>
            </a:r>
          </a:p>
          <a:p>
            <a:pPr eaLnBrk="1" hangingPunct="1"/>
            <a:endParaRPr lang="en-US" sz="1400" smtClean="0"/>
          </a:p>
          <a:p>
            <a:pPr eaLnBrk="1" hangingPunct="1"/>
            <a:r>
              <a:rPr lang="en-US" sz="1400" smtClean="0"/>
              <a:t>The SCA applies only to Federal contracts, unlike Federally “assisted” construction contract activities covered by the DBRA.</a:t>
            </a:r>
          </a:p>
          <a:p>
            <a:pPr eaLnBrk="1" hangingPunct="1"/>
            <a:endParaRPr lang="en-US" sz="1400" smtClean="0"/>
          </a:p>
          <a:p>
            <a:pPr eaLnBrk="1" hangingPunct="1"/>
            <a:endParaRPr lang="en-US" smtClean="0"/>
          </a:p>
          <a:p>
            <a:pPr eaLnBrk="1" hangingPunct="1"/>
            <a:endParaRPr lang="en-US" smtClean="0"/>
          </a:p>
          <a:p>
            <a:pPr eaLnBrk="1" hangingPunct="1"/>
            <a:endParaRPr lang="en-US" smtClean="0"/>
          </a:p>
          <a:p>
            <a:pPr eaLnBrk="1" hangingPunct="1"/>
            <a:r>
              <a:rPr lang="en-US" sz="1400" smtClean="0"/>
              <a:t>(29 C.F.R. </a:t>
            </a:r>
            <a:r>
              <a:rPr lang="en-US" sz="1400" smtClean="0">
                <a:cs typeface="Times New Roman" pitchFamily="18" charset="0"/>
              </a:rPr>
              <a:t>§§</a:t>
            </a:r>
            <a:r>
              <a:rPr lang="en-US" sz="1400" smtClean="0"/>
              <a:t> 4.107-4.108)</a:t>
            </a:r>
          </a:p>
          <a:p>
            <a:pPr eaLnBrk="1" hangingPunct="1"/>
            <a:endParaRPr lang="en-US" sz="1400" smtClean="0"/>
          </a:p>
          <a:p>
            <a:pPr eaLnBrk="1" hangingPunct="1"/>
            <a:endParaRPr lang="en-US" smtClean="0"/>
          </a:p>
        </p:txBody>
      </p:sp>
    </p:spTree>
    <p:extLst>
      <p:ext uri="{BB962C8B-B14F-4D97-AF65-F5344CB8AC3E}">
        <p14:creationId xmlns:p14="http://schemas.microsoft.com/office/powerpoint/2010/main" val="2313053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p:txBody>
          <a:bodyPr/>
          <a:lstStyle/>
          <a:p>
            <a:fld id="{ECD7101D-AA42-464C-A4CF-47E6CCAC8EF2}" type="slidenum">
              <a:rPr lang="en-US"/>
              <a:pPr/>
              <a:t>14</a:t>
            </a:fld>
            <a:endParaRPr 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p:txBody>
          <a:bodyPr/>
          <a:lstStyle/>
          <a:p>
            <a:pPr eaLnBrk="1" hangingPunct="1"/>
            <a:r>
              <a:rPr lang="en-US" sz="1400" smtClean="0"/>
              <a:t>According to the plain language of the statute, the SCA generally applies to any contract or agreement entered into by and with the Government, if its principal purpose is to furnish services in the United States through the use of service employees.  As discussed in the regulations, the SCA is intended to be applied to a wide variety of service contracts, of which the nomenclature, type, or particular form of contract used by procurement agencies is not determinative of coverage.  </a:t>
            </a:r>
          </a:p>
          <a:p>
            <a:pPr eaLnBrk="1" hangingPunct="1"/>
            <a:endParaRPr lang="en-US" sz="1400" smtClean="0"/>
          </a:p>
          <a:p>
            <a:pPr eaLnBrk="1" hangingPunct="1"/>
            <a:r>
              <a:rPr lang="en-US" sz="1400" smtClean="0"/>
              <a:t>(29 C.F.R. §</a:t>
            </a:r>
            <a:r>
              <a:rPr lang="en-US" sz="1400" smtClean="0">
                <a:cs typeface="Times New Roman" pitchFamily="18" charset="0"/>
              </a:rPr>
              <a:t>§</a:t>
            </a:r>
            <a:r>
              <a:rPr lang="en-US" sz="1400" smtClean="0"/>
              <a:t> 4.111(a), 4.130)</a:t>
            </a:r>
          </a:p>
          <a:p>
            <a:pPr eaLnBrk="1" hangingPunct="1"/>
            <a:endParaRPr lang="en-US" smtClean="0"/>
          </a:p>
        </p:txBody>
      </p:sp>
    </p:spTree>
    <p:extLst>
      <p:ext uri="{BB962C8B-B14F-4D97-AF65-F5344CB8AC3E}">
        <p14:creationId xmlns:p14="http://schemas.microsoft.com/office/powerpoint/2010/main" val="18256683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p:txBody>
          <a:bodyPr/>
          <a:lstStyle/>
          <a:p>
            <a:fld id="{66704D23-FECF-4246-B0C1-D0EFD7B44401}" type="slidenum">
              <a:rPr lang="en-US"/>
              <a:pPr/>
              <a:t>15</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p:txBody>
          <a:bodyPr/>
          <a:lstStyle/>
          <a:p>
            <a:pPr eaLnBrk="1" hangingPunct="1"/>
            <a:r>
              <a:rPr lang="en-US" sz="1400" smtClean="0"/>
              <a:t>If the principal purpose test is met, any portion of the contract performed in the United States is covered (</a:t>
            </a:r>
            <a:r>
              <a:rPr lang="en-US" sz="1400" u="sng" smtClean="0"/>
              <a:t>AFL-CIO v Donovan</a:t>
            </a:r>
            <a:r>
              <a:rPr lang="en-US" sz="1400" smtClean="0"/>
              <a:t>, 757 F2d 330 (D.C. Cir., 1985).</a:t>
            </a:r>
          </a:p>
          <a:p>
            <a:pPr eaLnBrk="1" hangingPunct="1"/>
            <a:endParaRPr lang="en-US" sz="1400" smtClean="0"/>
          </a:p>
          <a:p>
            <a:pPr eaLnBrk="1" hangingPunct="1"/>
            <a:r>
              <a:rPr lang="en-US" sz="1400" smtClean="0"/>
              <a:t> </a:t>
            </a:r>
          </a:p>
          <a:p>
            <a:pPr eaLnBrk="1" hangingPunct="1"/>
            <a:r>
              <a:rPr lang="en-US" sz="1400" smtClean="0"/>
              <a:t>(29 C.F.R. </a:t>
            </a:r>
            <a:r>
              <a:rPr lang="en-US" sz="1400" smtClean="0">
                <a:cs typeface="Times New Roman" pitchFamily="18" charset="0"/>
              </a:rPr>
              <a:t>§ </a:t>
            </a:r>
            <a:r>
              <a:rPr lang="en-US" sz="1400" smtClean="0"/>
              <a:t>4.112)</a:t>
            </a:r>
          </a:p>
          <a:p>
            <a:pPr eaLnBrk="1" hangingPunct="1"/>
            <a:endParaRPr lang="en-US" smtClean="0"/>
          </a:p>
        </p:txBody>
      </p:sp>
    </p:spTree>
    <p:extLst>
      <p:ext uri="{BB962C8B-B14F-4D97-AF65-F5344CB8AC3E}">
        <p14:creationId xmlns:p14="http://schemas.microsoft.com/office/powerpoint/2010/main" val="25131469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p:txBody>
          <a:bodyPr/>
          <a:lstStyle/>
          <a:p>
            <a:fld id="{38F2DB50-1B52-4076-91AC-141692560152}" type="slidenum">
              <a:rPr lang="en-US"/>
              <a:pPr/>
              <a:t>16</a:t>
            </a:fld>
            <a:endParaRPr 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p:txBody>
          <a:bodyPr/>
          <a:lstStyle/>
          <a:p>
            <a:pPr eaLnBrk="1" hangingPunct="1">
              <a:lnSpc>
                <a:spcPct val="90000"/>
              </a:lnSpc>
            </a:pPr>
            <a:r>
              <a:rPr lang="en-US" smtClean="0"/>
              <a:t>Any employee who performs work called for on the contract or that portion of the contract subject to SCA is a service employee except those employees in </a:t>
            </a:r>
            <a:r>
              <a:rPr lang="en-US" i="1" smtClean="0"/>
              <a:t>bona fide</a:t>
            </a:r>
            <a:r>
              <a:rPr lang="en-US" smtClean="0"/>
              <a:t> executive, administrative, or professional capacities as those terms are defined in 29 CFR Part 541.  (41 U.S.C. </a:t>
            </a:r>
            <a:r>
              <a:rPr lang="en-US" smtClean="0">
                <a:cs typeface="Times New Roman" pitchFamily="18" charset="0"/>
              </a:rPr>
              <a:t>§ </a:t>
            </a:r>
            <a:r>
              <a:rPr lang="en-US" smtClean="0"/>
              <a:t>357(b); 29 C.F.R. </a:t>
            </a:r>
            <a:r>
              <a:rPr lang="en-US" smtClean="0">
                <a:cs typeface="Times New Roman" pitchFamily="18" charset="0"/>
              </a:rPr>
              <a:t>§ </a:t>
            </a:r>
            <a:r>
              <a:rPr lang="en-US" smtClean="0"/>
              <a:t>4.113)</a:t>
            </a:r>
          </a:p>
          <a:p>
            <a:pPr eaLnBrk="1" hangingPunct="1">
              <a:lnSpc>
                <a:spcPct val="0"/>
              </a:lnSpc>
            </a:pPr>
            <a:endParaRPr lang="en-US" smtClean="0"/>
          </a:p>
          <a:p>
            <a:pPr eaLnBrk="1" hangingPunct="1">
              <a:lnSpc>
                <a:spcPct val="90000"/>
              </a:lnSpc>
            </a:pPr>
            <a:r>
              <a:rPr lang="en-US" smtClean="0"/>
              <a:t>Coverage under SCA does not extend to contracts for services to be performed exclusively by persons who are </a:t>
            </a:r>
            <a:r>
              <a:rPr lang="en-US" i="1" smtClean="0"/>
              <a:t>bona fide</a:t>
            </a:r>
            <a:r>
              <a:rPr lang="en-US" smtClean="0"/>
              <a:t> executive, administrative, or professional employees under the FLSA.  For example, a contract for medical services furnished only by medical doctors would not be covered.  The SCA would apply, however, to a contract for services that may involve the use of service employees to a significant or substantial extent even though there is also some use of </a:t>
            </a:r>
            <a:r>
              <a:rPr lang="en-US" i="1" smtClean="0"/>
              <a:t>bona fide</a:t>
            </a:r>
            <a:r>
              <a:rPr lang="en-US" smtClean="0"/>
              <a:t> executive, administrative, or professional employees in the performance of the contract.  </a:t>
            </a:r>
          </a:p>
          <a:p>
            <a:pPr eaLnBrk="1" hangingPunct="1">
              <a:lnSpc>
                <a:spcPct val="0"/>
              </a:lnSpc>
            </a:pPr>
            <a:endParaRPr lang="en-US" smtClean="0"/>
          </a:p>
          <a:p>
            <a:pPr eaLnBrk="1" hangingPunct="1">
              <a:lnSpc>
                <a:spcPct val="90000"/>
              </a:lnSpc>
            </a:pPr>
            <a:r>
              <a:rPr lang="en-US" smtClean="0"/>
              <a:t>For instance, a contract for medical services that requires significant use of licensed practical nurses and other non-exempt support staff would be SCA-covered even though the work may be performed under the direction and supervision of FLSA professionally exempt medical doctors and registered nurses (</a:t>
            </a:r>
            <a:r>
              <a:rPr lang="en-US" i="1" smtClean="0"/>
              <a:t>i.e.</a:t>
            </a:r>
            <a:r>
              <a:rPr lang="en-US" smtClean="0"/>
              <a:t>, registered with an appropriate State examination board and paid no less than $250 a week).  Contracts for drafting or data processing services are often performed by drafters, computer operators, or other service employees and subject to the SCA, even though their work is directed and supervised by </a:t>
            </a:r>
            <a:r>
              <a:rPr lang="en-US" i="1" smtClean="0"/>
              <a:t>bona fide</a:t>
            </a:r>
            <a:r>
              <a:rPr lang="en-US" smtClean="0"/>
              <a:t> professional employees.  In close cases, contact the WHD for guidance.</a:t>
            </a:r>
          </a:p>
          <a:p>
            <a:pPr eaLnBrk="1" hangingPunct="1">
              <a:lnSpc>
                <a:spcPct val="90000"/>
              </a:lnSpc>
            </a:pPr>
            <a:endParaRPr lang="en-US" smtClean="0"/>
          </a:p>
          <a:p>
            <a:pPr eaLnBrk="1" hangingPunct="1">
              <a:lnSpc>
                <a:spcPct val="90000"/>
              </a:lnSpc>
            </a:pPr>
            <a:endParaRPr lang="en-US" smtClean="0"/>
          </a:p>
        </p:txBody>
      </p:sp>
    </p:spTree>
    <p:extLst>
      <p:ext uri="{BB962C8B-B14F-4D97-AF65-F5344CB8AC3E}">
        <p14:creationId xmlns:p14="http://schemas.microsoft.com/office/powerpoint/2010/main" val="3334200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p:txBody>
          <a:bodyPr/>
          <a:lstStyle/>
          <a:p>
            <a:fld id="{5CE63E77-6093-43FB-BDF7-63754C19338C}" type="slidenum">
              <a:rPr lang="en-US"/>
              <a:pPr/>
              <a:t>17</a:t>
            </a:fld>
            <a:endParaRPr 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p:txBody>
          <a:bodyPr/>
          <a:lstStyle/>
          <a:p>
            <a:pPr eaLnBrk="1" hangingPunct="1"/>
            <a:r>
              <a:rPr lang="en-US" smtClean="0"/>
              <a:t>The SCA defines contracts for services as those which have as their principal purpose the procurement of something other than construction activity (DBA), or materials, supplies, articles, and equipment (PCA).  As already noted, the SCA was enacted subsequent to the DBA and PCA to cover Federal contracts to which no labor standards protection applied.  </a:t>
            </a:r>
          </a:p>
          <a:p>
            <a:pPr eaLnBrk="1" hangingPunct="1"/>
            <a:endParaRPr lang="en-US" smtClean="0"/>
          </a:p>
          <a:p>
            <a:pPr eaLnBrk="1" hangingPunct="1"/>
            <a:r>
              <a:rPr lang="en-US" smtClean="0"/>
              <a:t>Contracts principally for services, but performed exclusively, or nearly so, by </a:t>
            </a:r>
            <a:r>
              <a:rPr lang="en-US" i="1" smtClean="0"/>
              <a:t>bona fide</a:t>
            </a:r>
            <a:r>
              <a:rPr lang="en-US" smtClean="0"/>
              <a:t> professional, executive, or administrative employees (where “service employees” [</a:t>
            </a:r>
            <a:r>
              <a:rPr lang="en-US" i="1" smtClean="0"/>
              <a:t>e.g.</a:t>
            </a:r>
            <a:r>
              <a:rPr lang="en-US" smtClean="0"/>
              <a:t>, support staff] are only a minor factor), would not be covered by the SCA.  Such contracts are not principally for services “through the use of service employees” as defined under the SCA. 29 C.F.R.  </a:t>
            </a:r>
            <a:r>
              <a:rPr lang="en-US" smtClean="0">
                <a:cs typeface="Times New Roman" pitchFamily="18" charset="0"/>
              </a:rPr>
              <a:t>§ </a:t>
            </a:r>
            <a:r>
              <a:rPr lang="en-US" smtClean="0"/>
              <a:t>4.113(a)(3))</a:t>
            </a:r>
          </a:p>
          <a:p>
            <a:pPr eaLnBrk="1" hangingPunct="1"/>
            <a:endParaRPr lang="en-US" smtClean="0"/>
          </a:p>
          <a:p>
            <a:pPr eaLnBrk="1" hangingPunct="1"/>
            <a:r>
              <a:rPr lang="en-US" smtClean="0"/>
              <a:t>Contracts for services that are Federally-assisted are not SCA-covered contracts.  The SCA applies only to direct Federal contracts for services.  (29 C.F.R. </a:t>
            </a:r>
            <a:r>
              <a:rPr lang="en-US" smtClean="0">
                <a:cs typeface="Times New Roman" pitchFamily="18" charset="0"/>
              </a:rPr>
              <a:t>§ </a:t>
            </a:r>
            <a:r>
              <a:rPr lang="en-US" smtClean="0"/>
              <a:t>4.107(b))</a:t>
            </a:r>
          </a:p>
          <a:p>
            <a:pPr eaLnBrk="1" hangingPunct="1"/>
            <a:endParaRPr lang="en-US" smtClean="0"/>
          </a:p>
          <a:p>
            <a:pPr eaLnBrk="1" hangingPunct="1"/>
            <a:r>
              <a:rPr lang="en-US" smtClean="0"/>
              <a:t>The SCA specifically excludes from its coverage certain contracts and work regardless of whether or not they are principally to furnish services through the use of service employees.  There are seven statutory exemptions and several regulatory exemptions.  (29 C.F.R. </a:t>
            </a:r>
            <a:r>
              <a:rPr lang="en-US" smtClean="0">
                <a:cs typeface="Times New Roman" pitchFamily="18" charset="0"/>
              </a:rPr>
              <a:t>§§</a:t>
            </a:r>
            <a:r>
              <a:rPr lang="en-US" smtClean="0"/>
              <a:t> 4.115-4.123)</a:t>
            </a:r>
          </a:p>
          <a:p>
            <a:pPr eaLnBrk="1" hangingPunct="1"/>
            <a:endParaRPr lang="en-US" smtClean="0"/>
          </a:p>
        </p:txBody>
      </p:sp>
    </p:spTree>
    <p:extLst>
      <p:ext uri="{BB962C8B-B14F-4D97-AF65-F5344CB8AC3E}">
        <p14:creationId xmlns:p14="http://schemas.microsoft.com/office/powerpoint/2010/main" val="41177840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smtClean="0"/>
          </a:p>
        </p:txBody>
      </p:sp>
    </p:spTree>
    <p:extLst>
      <p:ext uri="{BB962C8B-B14F-4D97-AF65-F5344CB8AC3E}">
        <p14:creationId xmlns:p14="http://schemas.microsoft.com/office/powerpoint/2010/main" val="1022552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p:txBody>
          <a:bodyPr/>
          <a:lstStyle/>
          <a:p>
            <a:fld id="{136B311C-1AF1-42A7-9909-5BE87C878744}" type="slidenum">
              <a:rPr lang="en-US"/>
              <a:pPr/>
              <a:t>2</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p:txBody>
          <a:bodyPr/>
          <a:lstStyle/>
          <a:p>
            <a:pPr eaLnBrk="1" hangingPunct="1"/>
            <a:r>
              <a:rPr lang="en-US" smtClean="0"/>
              <a:t>The DBA, passed in 1931, was the first Federal law to govern wage standards for non-government workers.  It requires the payment of locally prevailing wages and fringe benefits, as determined by DOL, to laborers and mechanics employed by contractors and subcontractors engaged in Federal construction contracts. </a:t>
            </a:r>
          </a:p>
          <a:p>
            <a:pPr eaLnBrk="1" hangingPunct="1"/>
            <a:endParaRPr lang="en-US" smtClean="0"/>
          </a:p>
          <a:p>
            <a:pPr eaLnBrk="1" hangingPunct="1"/>
            <a:endParaRPr lang="en-US" smtClean="0"/>
          </a:p>
        </p:txBody>
      </p:sp>
    </p:spTree>
    <p:extLst>
      <p:ext uri="{BB962C8B-B14F-4D97-AF65-F5344CB8AC3E}">
        <p14:creationId xmlns:p14="http://schemas.microsoft.com/office/powerpoint/2010/main" val="2383300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p:txBody>
          <a:bodyPr/>
          <a:lstStyle/>
          <a:p>
            <a:fld id="{7DD6A165-E932-42F4-B9E7-F6761A480973}" type="slidenum">
              <a:rPr lang="en-US"/>
              <a:pPr/>
              <a:t>3</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p:txBody>
          <a:bodyPr/>
          <a:lstStyle/>
          <a:p>
            <a:pPr eaLnBrk="1" hangingPunct="1"/>
            <a:r>
              <a:rPr lang="en-US" smtClean="0"/>
              <a:t>Prevailing wages and fringe benefits are determined in advance and must be included in the bid specifications for Federal contracts in excess of $2,000 for the construction, alteration, or repair (including painting and decorating) of public buildings or public works.  </a:t>
            </a:r>
          </a:p>
          <a:p>
            <a:pPr eaLnBrk="1" hangingPunct="1"/>
            <a:endParaRPr lang="en-US" smtClean="0"/>
          </a:p>
          <a:p>
            <a:pPr eaLnBrk="1" hangingPunct="1"/>
            <a:r>
              <a:rPr lang="en-US" smtClean="0"/>
              <a:t>(29 CFR Part 1)</a:t>
            </a:r>
          </a:p>
          <a:p>
            <a:pPr eaLnBrk="1" hangingPunct="1"/>
            <a:endParaRPr lang="en-US" smtClean="0"/>
          </a:p>
        </p:txBody>
      </p:sp>
    </p:spTree>
    <p:extLst>
      <p:ext uri="{BB962C8B-B14F-4D97-AF65-F5344CB8AC3E}">
        <p14:creationId xmlns:p14="http://schemas.microsoft.com/office/powerpoint/2010/main" val="596424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p:txBody>
          <a:bodyPr/>
          <a:lstStyle/>
          <a:p>
            <a:fld id="{AFA2462A-6940-4517-BDB0-031F6BFDB2A3}" type="slidenum">
              <a:rPr lang="en-US"/>
              <a:pPr/>
              <a:t>4</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p:txBody>
          <a:bodyPr/>
          <a:lstStyle/>
          <a:p>
            <a:pPr eaLnBrk="1" hangingPunct="1"/>
            <a:r>
              <a:rPr lang="en-US" smtClean="0"/>
              <a:t>Covered workers include all laborers and mechanics whose duties are manual or physical in nature as distinguished from mental, managerial, administrative, or clerical.  The DBA limits its application to laborers and mechanics employed on the construction job site -- the “site of the work.”</a:t>
            </a:r>
          </a:p>
          <a:p>
            <a:pPr eaLnBrk="1" hangingPunct="1"/>
            <a:endParaRPr lang="en-US" smtClean="0"/>
          </a:p>
          <a:p>
            <a:pPr eaLnBrk="1" hangingPunct="1"/>
            <a:r>
              <a:rPr lang="en-US" smtClean="0"/>
              <a:t>The DBA also requires the workers be paid weekly.  On Davis-Bacon projects, longer pay periods are not allowed for laborers and mechanics. </a:t>
            </a:r>
          </a:p>
          <a:p>
            <a:pPr eaLnBrk="1" hangingPunct="1"/>
            <a:endParaRPr lang="en-US" smtClean="0"/>
          </a:p>
          <a:p>
            <a:pPr eaLnBrk="1" hangingPunct="1"/>
            <a:r>
              <a:rPr lang="en-US" smtClean="0"/>
              <a:t>The contractor must keep posted at the site of the work in a prominent and accessible place where they can be easily seen by the workers a copy of the Davis-Bacon poster (WH -1321) and the contract wage determination, listing the prevailing wage requirements for the project (including any approved conformances). </a:t>
            </a:r>
          </a:p>
          <a:p>
            <a:pPr eaLnBrk="1" hangingPunct="1"/>
            <a:endParaRPr lang="en-US" smtClean="0"/>
          </a:p>
          <a:p>
            <a:pPr eaLnBrk="1" hangingPunct="1"/>
            <a:r>
              <a:rPr lang="en-US" smtClean="0"/>
              <a:t>(29 CFR 5.5; Davis-Bacon poster (WH-1321) “Notice To All Employees Working on Federal or Federally Financed Construction Projects.”)       </a:t>
            </a:r>
          </a:p>
          <a:p>
            <a:pPr eaLnBrk="1" hangingPunct="1"/>
            <a:endParaRPr lang="en-US" smtClean="0"/>
          </a:p>
        </p:txBody>
      </p:sp>
    </p:spTree>
    <p:extLst>
      <p:ext uri="{BB962C8B-B14F-4D97-AF65-F5344CB8AC3E}">
        <p14:creationId xmlns:p14="http://schemas.microsoft.com/office/powerpoint/2010/main" val="3928994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p:txBody>
          <a:bodyPr/>
          <a:lstStyle/>
          <a:p>
            <a:fld id="{3AF89873-46FC-4EB8-A552-CC80153A52D6}" type="slidenum">
              <a:rPr lang="en-US"/>
              <a:pPr/>
              <a:t>5</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p:txBody>
          <a:bodyPr/>
          <a:lstStyle/>
          <a:p>
            <a:pPr eaLnBrk="1" hangingPunct="1"/>
            <a:r>
              <a:rPr lang="en-US" smtClean="0"/>
              <a:t>The $2,000 coverage threshold applies to the prime contract.</a:t>
            </a:r>
          </a:p>
          <a:p>
            <a:pPr eaLnBrk="1" hangingPunct="1"/>
            <a:endParaRPr lang="en-US" smtClean="0"/>
          </a:p>
          <a:p>
            <a:pPr eaLnBrk="1" hangingPunct="1"/>
            <a:r>
              <a:rPr lang="en-US" smtClean="0"/>
              <a:t>A “public building”or “public work” is defined as a “building or work, the construction, prosecution, completion, or repair of which is carried on directly by authority of or with funds of a Federal agency to serve the interest of the general public regardless of whether title thereof is in a Federal agency.”  </a:t>
            </a:r>
          </a:p>
          <a:p>
            <a:pPr eaLnBrk="1" hangingPunct="1"/>
            <a:endParaRPr lang="en-US" smtClean="0"/>
          </a:p>
          <a:p>
            <a:pPr eaLnBrk="1" hangingPunct="1"/>
            <a:r>
              <a:rPr lang="en-US" smtClean="0"/>
              <a:t>“Construction” includes all types of work done on a particular building or work at the site thereof, as defined in the regulations (section 5.2(l)).</a:t>
            </a:r>
          </a:p>
          <a:p>
            <a:pPr eaLnBrk="1" hangingPunct="1"/>
            <a:endParaRPr lang="en-US" smtClean="0"/>
          </a:p>
          <a:p>
            <a:pPr eaLnBrk="1" hangingPunct="1"/>
            <a:endParaRPr lang="en-US" smtClean="0"/>
          </a:p>
          <a:p>
            <a:pPr eaLnBrk="1" hangingPunct="1"/>
            <a:r>
              <a:rPr lang="en-US" smtClean="0"/>
              <a:t> </a:t>
            </a:r>
          </a:p>
          <a:p>
            <a:pPr eaLnBrk="1" hangingPunct="1"/>
            <a:r>
              <a:rPr lang="en-US" smtClean="0"/>
              <a:t>(29 CFR 5.2 (i), (j), (k) and (l))</a:t>
            </a:r>
          </a:p>
          <a:p>
            <a:pPr eaLnBrk="1" hangingPunct="1"/>
            <a:endParaRPr lang="en-US" smtClean="0"/>
          </a:p>
        </p:txBody>
      </p:sp>
    </p:spTree>
    <p:extLst>
      <p:ext uri="{BB962C8B-B14F-4D97-AF65-F5344CB8AC3E}">
        <p14:creationId xmlns:p14="http://schemas.microsoft.com/office/powerpoint/2010/main" val="2242369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p:txBody>
          <a:bodyPr/>
          <a:lstStyle/>
          <a:p>
            <a:fld id="{B4A5EE33-6E77-41AD-BCE1-F18D4E44314A}" type="slidenum">
              <a:rPr lang="en-US"/>
              <a:pPr/>
              <a:t>6</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p:txBody>
          <a:bodyPr/>
          <a:lstStyle/>
          <a:p>
            <a:pPr eaLnBrk="1" hangingPunct="1"/>
            <a:r>
              <a:rPr lang="en-US" dirty="0" smtClean="0"/>
              <a:t>For the DBA to apply, a contractual agreement must exist.  An agency or instrumentality of the United States or the District of Columbia must be a party to the contract.</a:t>
            </a:r>
          </a:p>
          <a:p>
            <a:pPr eaLnBrk="1" hangingPunct="1"/>
            <a:endParaRPr lang="en-US" dirty="0" smtClean="0"/>
          </a:p>
          <a:p>
            <a:pPr eaLnBrk="1" hangingPunct="1"/>
            <a:r>
              <a:rPr lang="en-US" dirty="0" smtClean="0"/>
              <a:t>The DBA does not apply to Federal construction contracts in Guam, Puerto Rico, the Virgin Islands, or other territories.  Some “related Acts” that authorize Federal assistance to local governmental bodies in the territories do require the payment of Davis-Bacon prevailing wage rates. </a:t>
            </a:r>
          </a:p>
          <a:p>
            <a:pPr eaLnBrk="1" hangingPunct="1"/>
            <a:endParaRPr lang="en-US" dirty="0" smtClean="0"/>
          </a:p>
          <a:p>
            <a:pPr eaLnBrk="1" hangingPunct="1"/>
            <a:r>
              <a:rPr lang="en-US" dirty="0" smtClean="0"/>
              <a:t>The DBA does not apply to work performed in foreign countries.</a:t>
            </a:r>
          </a:p>
          <a:p>
            <a:pPr eaLnBrk="1" hangingPunct="1"/>
            <a:endParaRPr lang="en-US" dirty="0" smtClean="0"/>
          </a:p>
          <a:p>
            <a:pPr eaLnBrk="1" hangingPunct="1"/>
            <a:endParaRPr lang="en-US" dirty="0" smtClean="0"/>
          </a:p>
          <a:p>
            <a:pPr eaLnBrk="1" hangingPunct="1"/>
            <a:r>
              <a:rPr lang="en-US" dirty="0" smtClean="0"/>
              <a:t>(29 CFR 1.1; 29 CFR 5.1.)</a:t>
            </a:r>
          </a:p>
          <a:p>
            <a:pPr eaLnBrk="1" hangingPunct="1"/>
            <a:endParaRPr lang="en-US" dirty="0" smtClean="0"/>
          </a:p>
        </p:txBody>
      </p:sp>
    </p:spTree>
    <p:extLst>
      <p:ext uri="{BB962C8B-B14F-4D97-AF65-F5344CB8AC3E}">
        <p14:creationId xmlns:p14="http://schemas.microsoft.com/office/powerpoint/2010/main" val="1885896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p:txBody>
          <a:bodyPr/>
          <a:lstStyle/>
          <a:p>
            <a:fld id="{DBBAB27C-59BD-4BD5-B44E-66D53A3A3A6F}" type="slidenum">
              <a:rPr lang="en-US"/>
              <a:pPr/>
              <a:t>7</a:t>
            </a:fld>
            <a:endParaRPr 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p:txBody>
          <a:bodyPr/>
          <a:lstStyle/>
          <a:p>
            <a:pPr eaLnBrk="1" hangingPunct="1"/>
            <a:r>
              <a:rPr lang="en-US" smtClean="0"/>
              <a:t>The SCA provides labor standards to service employees of contractors and subcontractors who are under contract to provide services to the U.S. Government.  </a:t>
            </a:r>
          </a:p>
          <a:p>
            <a:pPr eaLnBrk="1" hangingPunct="1"/>
            <a:endParaRPr lang="en-US" smtClean="0"/>
          </a:p>
          <a:p>
            <a:pPr eaLnBrk="1" hangingPunct="1"/>
            <a:r>
              <a:rPr lang="en-US" smtClean="0"/>
              <a:t>The SCA applies to every contract entered into by the U.S. Government or the District of Columbia, the principal purpose of which is to furnish services in the United States through the use of service employees.  Contractors and subcontractors performing on covered service contracts must observe minimum wage and safety and health standards, and maintain certain records.</a:t>
            </a:r>
          </a:p>
          <a:p>
            <a:pPr eaLnBrk="1" hangingPunct="1"/>
            <a:endParaRPr lang="en-US" smtClean="0"/>
          </a:p>
          <a:p>
            <a:pPr eaLnBrk="1" hangingPunct="1"/>
            <a:r>
              <a:rPr lang="en-US" smtClean="0"/>
              <a:t>All provisions of the SCA are administered by the Wage and Hour Division (WHD), except the safety and health requirements are administered by the Occupational Safety and Health Administration (OSHA).</a:t>
            </a:r>
          </a:p>
          <a:p>
            <a:pPr eaLnBrk="1" hangingPunct="1"/>
            <a:endParaRPr lang="en-US" smtClean="0"/>
          </a:p>
          <a:p>
            <a:pPr eaLnBrk="1" hangingPunct="1"/>
            <a:endParaRPr lang="en-US" smtClean="0"/>
          </a:p>
          <a:p>
            <a:pPr eaLnBrk="1" hangingPunct="1"/>
            <a:endParaRPr lang="en-US" smtClean="0"/>
          </a:p>
        </p:txBody>
      </p:sp>
    </p:spTree>
    <p:extLst>
      <p:ext uri="{BB962C8B-B14F-4D97-AF65-F5344CB8AC3E}">
        <p14:creationId xmlns:p14="http://schemas.microsoft.com/office/powerpoint/2010/main" val="815981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p:txBody>
          <a:bodyPr/>
          <a:lstStyle/>
          <a:p>
            <a:fld id="{78FD875F-C69C-496B-A8E9-AB62DA953751}" type="slidenum">
              <a:rPr lang="en-US"/>
              <a:pPr/>
              <a:t>8</a:t>
            </a:fld>
            <a:endParaRPr 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p:txBody>
          <a:bodyPr/>
          <a:lstStyle/>
          <a:p>
            <a:pPr eaLnBrk="1" hangingPunct="1"/>
            <a:r>
              <a:rPr lang="en-US" smtClean="0"/>
              <a:t>The SCA was enacted in 1965 and became effective in January 1966.  The SCA is the most recent of the government contract labor standards laws that provide wage and fringe benefit protection.  It is one of several labor laws, for which the WHD has administrative responsibility, that seek to support a minimum standard of wages.  In addition to the SCA, such laws include the following:</a:t>
            </a:r>
          </a:p>
          <a:p>
            <a:pPr eaLnBrk="1" hangingPunct="1">
              <a:lnSpc>
                <a:spcPct val="0"/>
              </a:lnSpc>
            </a:pPr>
            <a:endParaRPr lang="en-US" smtClean="0"/>
          </a:p>
          <a:p>
            <a:pPr eaLnBrk="1" hangingPunct="1">
              <a:lnSpc>
                <a:spcPct val="0"/>
              </a:lnSpc>
            </a:pPr>
            <a:endParaRPr lang="en-US" smtClean="0"/>
          </a:p>
          <a:p>
            <a:pPr lvl="1" eaLnBrk="1" hangingPunct="1"/>
            <a:r>
              <a:rPr lang="en-US" smtClean="0">
                <a:sym typeface="Monotype Sorts" pitchFamily="2" charset="2"/>
              </a:rPr>
              <a:t> </a:t>
            </a:r>
            <a:r>
              <a:rPr lang="en-US" smtClean="0"/>
              <a:t>DBA of 1931, as amended, and the Davis-Bacon and “related Acts” (minimum compensation requirements for Federal and District of Columbia construction contracts, and Federally financed State and local government contracts);</a:t>
            </a:r>
          </a:p>
          <a:p>
            <a:pPr eaLnBrk="1" hangingPunct="1">
              <a:lnSpc>
                <a:spcPct val="30000"/>
              </a:lnSpc>
            </a:pPr>
            <a:endParaRPr lang="en-US" smtClean="0"/>
          </a:p>
          <a:p>
            <a:pPr eaLnBrk="1" hangingPunct="1">
              <a:lnSpc>
                <a:spcPct val="0"/>
              </a:lnSpc>
            </a:pPr>
            <a:endParaRPr lang="en-US" smtClean="0"/>
          </a:p>
          <a:p>
            <a:pPr lvl="1" eaLnBrk="1" hangingPunct="1"/>
            <a:r>
              <a:rPr lang="en-US" smtClean="0">
                <a:sym typeface="Monotype Sorts" pitchFamily="2" charset="2"/>
              </a:rPr>
              <a:t></a:t>
            </a:r>
            <a:r>
              <a:rPr lang="en-US" smtClean="0"/>
              <a:t> PCA of 1936, as amended (minimum compensation requirements for Federal and District of Columbia Government manufacturing and supply contracts);</a:t>
            </a:r>
          </a:p>
          <a:p>
            <a:pPr eaLnBrk="1" hangingPunct="1">
              <a:lnSpc>
                <a:spcPct val="0"/>
              </a:lnSpc>
            </a:pPr>
            <a:endParaRPr lang="en-US" smtClean="0"/>
          </a:p>
          <a:p>
            <a:pPr lvl="1" eaLnBrk="1" hangingPunct="1">
              <a:lnSpc>
                <a:spcPct val="0"/>
              </a:lnSpc>
            </a:pPr>
            <a:endParaRPr lang="en-US" smtClean="0">
              <a:sym typeface="Monotype Sorts" pitchFamily="2" charset="2"/>
            </a:endParaRPr>
          </a:p>
          <a:p>
            <a:pPr lvl="1" eaLnBrk="1" hangingPunct="1"/>
            <a:r>
              <a:rPr lang="en-US" smtClean="0">
                <a:sym typeface="Monotype Sorts" pitchFamily="2" charset="2"/>
              </a:rPr>
              <a:t></a:t>
            </a:r>
            <a:r>
              <a:rPr lang="en-US" smtClean="0"/>
              <a:t> FLSA of 1938, as amended (general minimum wage law); and,</a:t>
            </a:r>
          </a:p>
          <a:p>
            <a:pPr eaLnBrk="1" hangingPunct="1">
              <a:lnSpc>
                <a:spcPct val="0"/>
              </a:lnSpc>
            </a:pPr>
            <a:endParaRPr lang="en-US" smtClean="0"/>
          </a:p>
          <a:p>
            <a:pPr lvl="1" eaLnBrk="1" hangingPunct="1">
              <a:lnSpc>
                <a:spcPct val="0"/>
              </a:lnSpc>
            </a:pPr>
            <a:endParaRPr lang="en-US" smtClean="0">
              <a:sym typeface="Monotype Sorts" pitchFamily="2" charset="2"/>
            </a:endParaRPr>
          </a:p>
          <a:p>
            <a:pPr lvl="1" eaLnBrk="1" hangingPunct="1"/>
            <a:r>
              <a:rPr lang="en-US" smtClean="0">
                <a:sym typeface="Monotype Sorts" pitchFamily="2" charset="2"/>
              </a:rPr>
              <a:t></a:t>
            </a:r>
            <a:r>
              <a:rPr lang="en-US" smtClean="0"/>
              <a:t> CWHSSA of 1962, as amended (overtime provisions for employees working on Federal and District of Columbia Government Contracts). </a:t>
            </a:r>
          </a:p>
          <a:p>
            <a:pPr eaLnBrk="1" hangingPunct="1"/>
            <a:endParaRPr lang="en-US" smtClean="0"/>
          </a:p>
          <a:p>
            <a:pPr eaLnBrk="1" hangingPunct="1"/>
            <a:endParaRPr lang="en-US" smtClean="0"/>
          </a:p>
          <a:p>
            <a:pPr eaLnBrk="1" hangingPunct="1"/>
            <a:endParaRPr lang="en-US" smtClean="0"/>
          </a:p>
        </p:txBody>
      </p:sp>
    </p:spTree>
    <p:extLst>
      <p:ext uri="{BB962C8B-B14F-4D97-AF65-F5344CB8AC3E}">
        <p14:creationId xmlns:p14="http://schemas.microsoft.com/office/powerpoint/2010/main" val="1167368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p:txBody>
          <a:bodyPr/>
          <a:lstStyle/>
          <a:p>
            <a:fld id="{9FB02861-09F4-40CB-ACD4-1D4C5B2B5252}" type="slidenum">
              <a:rPr lang="en-US"/>
              <a:pPr/>
              <a:t>9</a:t>
            </a:fld>
            <a:endParaRPr lang="en-US"/>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p:txBody>
          <a:bodyPr/>
          <a:lstStyle/>
          <a:p>
            <a:pPr eaLnBrk="1" hangingPunct="1"/>
            <a:r>
              <a:rPr lang="en-US" smtClean="0"/>
              <a:t>Rationales for SCA passage in 1965:</a:t>
            </a:r>
          </a:p>
          <a:p>
            <a:pPr eaLnBrk="1" hangingPunct="1"/>
            <a:endParaRPr lang="en-US" smtClean="0"/>
          </a:p>
          <a:p>
            <a:pPr lvl="1" eaLnBrk="1" hangingPunct="1"/>
            <a:r>
              <a:rPr lang="en-US" smtClean="0">
                <a:sym typeface="Monotype Sorts" pitchFamily="2" charset="2"/>
              </a:rPr>
              <a:t> </a:t>
            </a:r>
            <a:r>
              <a:rPr lang="en-US" smtClean="0"/>
              <a:t>Service workers were primarily low-paid, low-skilled, and most likely to benefit from a Federal minimum wage floor.</a:t>
            </a:r>
          </a:p>
          <a:p>
            <a:pPr eaLnBrk="1" hangingPunct="1"/>
            <a:endParaRPr lang="en-US" smtClean="0"/>
          </a:p>
          <a:p>
            <a:pPr lvl="1" eaLnBrk="1" hangingPunct="1"/>
            <a:r>
              <a:rPr lang="en-US" smtClean="0">
                <a:sym typeface="Monotype Sorts" pitchFamily="2" charset="2"/>
              </a:rPr>
              <a:t></a:t>
            </a:r>
            <a:r>
              <a:rPr lang="en-US" smtClean="0"/>
              <a:t> Federal contracting rules accepting the lowest bid of any responsible bidder resulted in downward wage pressure.</a:t>
            </a:r>
          </a:p>
          <a:p>
            <a:pPr eaLnBrk="1" hangingPunct="1"/>
            <a:endParaRPr lang="en-US" smtClean="0"/>
          </a:p>
          <a:p>
            <a:pPr lvl="1" eaLnBrk="1" hangingPunct="1"/>
            <a:r>
              <a:rPr lang="en-US" smtClean="0">
                <a:sym typeface="Monotype Sorts" pitchFamily="2" charset="2"/>
              </a:rPr>
              <a:t></a:t>
            </a:r>
            <a:r>
              <a:rPr lang="en-US" smtClean="0"/>
              <a:t> Extension of prevailing wage coverage to service employees would not interfere with local labor market conditions and would protect local wage structures.</a:t>
            </a:r>
          </a:p>
          <a:p>
            <a:pPr eaLnBrk="1" hangingPunct="1"/>
            <a:endParaRPr lang="en-US" smtClean="0"/>
          </a:p>
          <a:p>
            <a:pPr lvl="1" eaLnBrk="1" hangingPunct="1"/>
            <a:r>
              <a:rPr lang="en-US" smtClean="0">
                <a:sym typeface="Monotype Sorts" pitchFamily="2" charset="2"/>
              </a:rPr>
              <a:t></a:t>
            </a:r>
            <a:r>
              <a:rPr lang="en-US" smtClean="0"/>
              <a:t> Ensured that covered service workers would have protection with regard to safe and health working conditions.</a:t>
            </a:r>
          </a:p>
          <a:p>
            <a:pPr eaLnBrk="1" hangingPunct="1"/>
            <a:endParaRPr lang="en-US" smtClean="0"/>
          </a:p>
        </p:txBody>
      </p:sp>
    </p:spTree>
    <p:extLst>
      <p:ext uri="{BB962C8B-B14F-4D97-AF65-F5344CB8AC3E}">
        <p14:creationId xmlns:p14="http://schemas.microsoft.com/office/powerpoint/2010/main" val="2884172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968375"/>
            <a:ext cx="2286000" cy="4746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968375"/>
            <a:ext cx="6705600" cy="4746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81200"/>
            <a:ext cx="3808413"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0413" y="1981200"/>
            <a:ext cx="3808412"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968375"/>
            <a:ext cx="2286000" cy="4746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968375"/>
            <a:ext cx="6705600" cy="4746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81200"/>
            <a:ext cx="3808413"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0413" y="1981200"/>
            <a:ext cx="3808412"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bwMode="auto">
          <a:xfrm>
            <a:off x="609600" y="1981200"/>
            <a:ext cx="7769225" cy="3733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6" name="Rectangle 7"/>
          <p:cNvSpPr>
            <a:spLocks noGrp="1" noChangeArrowheads="1"/>
          </p:cNvSpPr>
          <p:nvPr>
            <p:ph type="title"/>
          </p:nvPr>
        </p:nvSpPr>
        <p:spPr bwMode="auto">
          <a:xfrm>
            <a:off x="0" y="968375"/>
            <a:ext cx="9144000" cy="1143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35" r:id="rId1"/>
    <p:sldLayoutId id="2147483734" r:id="rId2"/>
    <p:sldLayoutId id="2147483733" r:id="rId3"/>
    <p:sldLayoutId id="2147483732" r:id="rId4"/>
    <p:sldLayoutId id="2147483731" r:id="rId5"/>
    <p:sldLayoutId id="2147483730" r:id="rId6"/>
    <p:sldLayoutId id="2147483729" r:id="rId7"/>
    <p:sldLayoutId id="2147483728" r:id="rId8"/>
    <p:sldLayoutId id="2147483727" r:id="rId9"/>
    <p:sldLayoutId id="2147483726" r:id="rId10"/>
    <p:sldLayoutId id="2147483725" r:id="rId11"/>
  </p:sldLayoutIdLst>
  <p:txStyles>
    <p:titleStyle>
      <a:lvl1pPr algn="ctr" rtl="0" eaLnBrk="0" fontAlgn="base" hangingPunct="0">
        <a:spcBef>
          <a:spcPct val="0"/>
        </a:spcBef>
        <a:spcAft>
          <a:spcPct val="0"/>
        </a:spcAft>
        <a:defRPr sz="3600">
          <a:solidFill>
            <a:srgbClr val="003582"/>
          </a:solidFill>
          <a:latin typeface="+mj-lt"/>
          <a:ea typeface="+mj-ea"/>
          <a:cs typeface="+mj-cs"/>
        </a:defRPr>
      </a:lvl1pPr>
      <a:lvl2pPr algn="ctr" rtl="0" eaLnBrk="0" fontAlgn="base" hangingPunct="0">
        <a:spcBef>
          <a:spcPct val="0"/>
        </a:spcBef>
        <a:spcAft>
          <a:spcPct val="0"/>
        </a:spcAft>
        <a:defRPr sz="3600">
          <a:solidFill>
            <a:srgbClr val="003582"/>
          </a:solidFill>
          <a:latin typeface="Arial Black" pitchFamily="34" charset="0"/>
        </a:defRPr>
      </a:lvl2pPr>
      <a:lvl3pPr algn="ctr" rtl="0" eaLnBrk="0" fontAlgn="base" hangingPunct="0">
        <a:spcBef>
          <a:spcPct val="0"/>
        </a:spcBef>
        <a:spcAft>
          <a:spcPct val="0"/>
        </a:spcAft>
        <a:defRPr sz="3600">
          <a:solidFill>
            <a:srgbClr val="003582"/>
          </a:solidFill>
          <a:latin typeface="Arial Black" pitchFamily="34" charset="0"/>
        </a:defRPr>
      </a:lvl3pPr>
      <a:lvl4pPr algn="ctr" rtl="0" eaLnBrk="0" fontAlgn="base" hangingPunct="0">
        <a:spcBef>
          <a:spcPct val="0"/>
        </a:spcBef>
        <a:spcAft>
          <a:spcPct val="0"/>
        </a:spcAft>
        <a:defRPr sz="3600">
          <a:solidFill>
            <a:srgbClr val="003582"/>
          </a:solidFill>
          <a:latin typeface="Arial Black" pitchFamily="34" charset="0"/>
        </a:defRPr>
      </a:lvl4pPr>
      <a:lvl5pPr algn="ctr" rtl="0" eaLnBrk="0" fontAlgn="base" hangingPunct="0">
        <a:spcBef>
          <a:spcPct val="0"/>
        </a:spcBef>
        <a:spcAft>
          <a:spcPct val="0"/>
        </a:spcAft>
        <a:defRPr sz="3600">
          <a:solidFill>
            <a:srgbClr val="003582"/>
          </a:solidFill>
          <a:latin typeface="Arial Black" pitchFamily="34" charset="0"/>
        </a:defRPr>
      </a:lvl5pPr>
      <a:lvl6pPr marL="457200" algn="ctr" rtl="0" eaLnBrk="0" fontAlgn="base" hangingPunct="0">
        <a:spcBef>
          <a:spcPct val="0"/>
        </a:spcBef>
        <a:spcAft>
          <a:spcPct val="0"/>
        </a:spcAft>
        <a:defRPr sz="3600">
          <a:solidFill>
            <a:srgbClr val="003582"/>
          </a:solidFill>
          <a:latin typeface="Arial Black" pitchFamily="34" charset="0"/>
        </a:defRPr>
      </a:lvl6pPr>
      <a:lvl7pPr marL="914400" algn="ctr" rtl="0" eaLnBrk="0" fontAlgn="base" hangingPunct="0">
        <a:spcBef>
          <a:spcPct val="0"/>
        </a:spcBef>
        <a:spcAft>
          <a:spcPct val="0"/>
        </a:spcAft>
        <a:defRPr sz="3600">
          <a:solidFill>
            <a:srgbClr val="003582"/>
          </a:solidFill>
          <a:latin typeface="Arial Black" pitchFamily="34" charset="0"/>
        </a:defRPr>
      </a:lvl7pPr>
      <a:lvl8pPr marL="1371600" algn="ctr" rtl="0" eaLnBrk="0" fontAlgn="base" hangingPunct="0">
        <a:spcBef>
          <a:spcPct val="0"/>
        </a:spcBef>
        <a:spcAft>
          <a:spcPct val="0"/>
        </a:spcAft>
        <a:defRPr sz="3600">
          <a:solidFill>
            <a:srgbClr val="003582"/>
          </a:solidFill>
          <a:latin typeface="Arial Black" pitchFamily="34" charset="0"/>
        </a:defRPr>
      </a:lvl8pPr>
      <a:lvl9pPr marL="1828800" algn="ctr" rtl="0" eaLnBrk="0" fontAlgn="base" hangingPunct="0">
        <a:spcBef>
          <a:spcPct val="0"/>
        </a:spcBef>
        <a:spcAft>
          <a:spcPct val="0"/>
        </a:spcAft>
        <a:defRPr sz="3600">
          <a:solidFill>
            <a:srgbClr val="003582"/>
          </a:solidFill>
          <a:latin typeface="Arial Black" pitchFamily="34" charset="0"/>
        </a:defRPr>
      </a:lvl9pPr>
    </p:titleStyle>
    <p:bodyStyle>
      <a:lvl1pPr marL="290513" indent="-290513" algn="l" rtl="0" eaLnBrk="0" fontAlgn="base" hangingPunct="0">
        <a:spcBef>
          <a:spcPct val="20000"/>
        </a:spcBef>
        <a:spcAft>
          <a:spcPct val="0"/>
        </a:spcAft>
        <a:buClr>
          <a:srgbClr val="900000"/>
        </a:buClr>
        <a:buSzPct val="90000"/>
        <a:buFont typeface="Wingdings" pitchFamily="2" charset="2"/>
        <a:buChar char="n"/>
        <a:defRPr sz="2400">
          <a:solidFill>
            <a:schemeClr val="tx1"/>
          </a:solidFill>
          <a:latin typeface="+mn-lt"/>
          <a:ea typeface="+mn-ea"/>
          <a:cs typeface="+mn-cs"/>
        </a:defRPr>
      </a:lvl1pPr>
      <a:lvl2pPr marL="681038" indent="-276225" algn="l" rtl="0" eaLnBrk="0" fontAlgn="base" hangingPunct="0">
        <a:spcBef>
          <a:spcPct val="20000"/>
        </a:spcBef>
        <a:spcAft>
          <a:spcPct val="0"/>
        </a:spcAft>
        <a:buClr>
          <a:srgbClr val="003582"/>
        </a:buClr>
        <a:buSzPct val="110000"/>
        <a:buFont typeface="Wingdings 2" pitchFamily="18" charset="2"/>
        <a:buChar char=""/>
        <a:defRPr sz="2400">
          <a:solidFill>
            <a:schemeClr val="tx1"/>
          </a:solidFill>
          <a:latin typeface="+mn-lt"/>
        </a:defRPr>
      </a:lvl2pPr>
      <a:lvl3pPr marL="1089025" indent="-293688" algn="l" rtl="0" eaLnBrk="0" fontAlgn="base" hangingPunct="0">
        <a:spcBef>
          <a:spcPct val="20000"/>
        </a:spcBef>
        <a:spcAft>
          <a:spcPct val="0"/>
        </a:spcAft>
        <a:buClr>
          <a:srgbClr val="900000"/>
        </a:buClr>
        <a:buSzPct val="75000"/>
        <a:buFont typeface="Wingdings" pitchFamily="2" charset="2"/>
        <a:buChar char="n"/>
        <a:defRPr sz="2400">
          <a:solidFill>
            <a:schemeClr val="tx1"/>
          </a:solidFill>
          <a:latin typeface="+mn-lt"/>
        </a:defRPr>
      </a:lvl3pPr>
      <a:lvl4pPr marL="1481138" indent="-277813" algn="l" rtl="0" eaLnBrk="0" fontAlgn="base" hangingPunct="0">
        <a:spcBef>
          <a:spcPct val="20000"/>
        </a:spcBef>
        <a:spcAft>
          <a:spcPct val="0"/>
        </a:spcAft>
        <a:buClr>
          <a:srgbClr val="003582"/>
        </a:buClr>
        <a:buFont typeface="Wingdings 2" pitchFamily="18" charset="2"/>
        <a:buChar char=""/>
        <a:defRPr sz="2400">
          <a:solidFill>
            <a:schemeClr val="tx1"/>
          </a:solidFill>
          <a:latin typeface="+mn-lt"/>
        </a:defRPr>
      </a:lvl4pPr>
      <a:lvl5pPr marL="18875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5pPr>
      <a:lvl6pPr marL="23447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6pPr>
      <a:lvl7pPr marL="28019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7pPr>
      <a:lvl8pPr marL="32591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8pPr>
      <a:lvl9pPr marL="37163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4099" name="Rectangle 2"/>
          <p:cNvSpPr>
            <a:spLocks noGrp="1" noChangeArrowheads="1"/>
          </p:cNvSpPr>
          <p:nvPr>
            <p:ph type="body" idx="1"/>
          </p:nvPr>
        </p:nvSpPr>
        <p:spPr bwMode="auto">
          <a:xfrm>
            <a:off x="609600" y="1981200"/>
            <a:ext cx="7769225" cy="3733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7"/>
          <p:cNvSpPr>
            <a:spLocks noGrp="1" noChangeArrowheads="1"/>
          </p:cNvSpPr>
          <p:nvPr>
            <p:ph type="title"/>
          </p:nvPr>
        </p:nvSpPr>
        <p:spPr bwMode="auto">
          <a:xfrm>
            <a:off x="0" y="968375"/>
            <a:ext cx="9144000" cy="1143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46" r:id="rId1"/>
    <p:sldLayoutId id="2147483745" r:id="rId2"/>
    <p:sldLayoutId id="2147483744" r:id="rId3"/>
    <p:sldLayoutId id="2147483743" r:id="rId4"/>
    <p:sldLayoutId id="2147483742" r:id="rId5"/>
    <p:sldLayoutId id="2147483741" r:id="rId6"/>
    <p:sldLayoutId id="2147483740" r:id="rId7"/>
    <p:sldLayoutId id="2147483739" r:id="rId8"/>
    <p:sldLayoutId id="2147483738" r:id="rId9"/>
    <p:sldLayoutId id="2147483737" r:id="rId10"/>
    <p:sldLayoutId id="2147483736" r:id="rId11"/>
  </p:sldLayoutIdLst>
  <p:txStyles>
    <p:titleStyle>
      <a:lvl1pPr algn="ctr" rtl="0" eaLnBrk="0" fontAlgn="base" hangingPunct="0">
        <a:spcBef>
          <a:spcPct val="0"/>
        </a:spcBef>
        <a:spcAft>
          <a:spcPct val="0"/>
        </a:spcAft>
        <a:defRPr sz="3600">
          <a:solidFill>
            <a:srgbClr val="003582"/>
          </a:solidFill>
          <a:latin typeface="+mj-lt"/>
          <a:ea typeface="+mj-ea"/>
          <a:cs typeface="+mj-cs"/>
        </a:defRPr>
      </a:lvl1pPr>
      <a:lvl2pPr algn="ctr" rtl="0" eaLnBrk="0" fontAlgn="base" hangingPunct="0">
        <a:spcBef>
          <a:spcPct val="0"/>
        </a:spcBef>
        <a:spcAft>
          <a:spcPct val="0"/>
        </a:spcAft>
        <a:defRPr sz="3600">
          <a:solidFill>
            <a:srgbClr val="003582"/>
          </a:solidFill>
          <a:latin typeface="Arial Black" pitchFamily="34" charset="0"/>
        </a:defRPr>
      </a:lvl2pPr>
      <a:lvl3pPr algn="ctr" rtl="0" eaLnBrk="0" fontAlgn="base" hangingPunct="0">
        <a:spcBef>
          <a:spcPct val="0"/>
        </a:spcBef>
        <a:spcAft>
          <a:spcPct val="0"/>
        </a:spcAft>
        <a:defRPr sz="3600">
          <a:solidFill>
            <a:srgbClr val="003582"/>
          </a:solidFill>
          <a:latin typeface="Arial Black" pitchFamily="34" charset="0"/>
        </a:defRPr>
      </a:lvl3pPr>
      <a:lvl4pPr algn="ctr" rtl="0" eaLnBrk="0" fontAlgn="base" hangingPunct="0">
        <a:spcBef>
          <a:spcPct val="0"/>
        </a:spcBef>
        <a:spcAft>
          <a:spcPct val="0"/>
        </a:spcAft>
        <a:defRPr sz="3600">
          <a:solidFill>
            <a:srgbClr val="003582"/>
          </a:solidFill>
          <a:latin typeface="Arial Black" pitchFamily="34" charset="0"/>
        </a:defRPr>
      </a:lvl4pPr>
      <a:lvl5pPr algn="ctr" rtl="0" eaLnBrk="0" fontAlgn="base" hangingPunct="0">
        <a:spcBef>
          <a:spcPct val="0"/>
        </a:spcBef>
        <a:spcAft>
          <a:spcPct val="0"/>
        </a:spcAft>
        <a:defRPr sz="3600">
          <a:solidFill>
            <a:srgbClr val="003582"/>
          </a:solidFill>
          <a:latin typeface="Arial Black" pitchFamily="34" charset="0"/>
        </a:defRPr>
      </a:lvl5pPr>
      <a:lvl6pPr marL="457200" algn="ctr" rtl="0" eaLnBrk="0" fontAlgn="base" hangingPunct="0">
        <a:spcBef>
          <a:spcPct val="0"/>
        </a:spcBef>
        <a:spcAft>
          <a:spcPct val="0"/>
        </a:spcAft>
        <a:defRPr sz="3600">
          <a:solidFill>
            <a:srgbClr val="003582"/>
          </a:solidFill>
          <a:latin typeface="Arial Black" pitchFamily="34" charset="0"/>
        </a:defRPr>
      </a:lvl6pPr>
      <a:lvl7pPr marL="914400" algn="ctr" rtl="0" eaLnBrk="0" fontAlgn="base" hangingPunct="0">
        <a:spcBef>
          <a:spcPct val="0"/>
        </a:spcBef>
        <a:spcAft>
          <a:spcPct val="0"/>
        </a:spcAft>
        <a:defRPr sz="3600">
          <a:solidFill>
            <a:srgbClr val="003582"/>
          </a:solidFill>
          <a:latin typeface="Arial Black" pitchFamily="34" charset="0"/>
        </a:defRPr>
      </a:lvl7pPr>
      <a:lvl8pPr marL="1371600" algn="ctr" rtl="0" eaLnBrk="0" fontAlgn="base" hangingPunct="0">
        <a:spcBef>
          <a:spcPct val="0"/>
        </a:spcBef>
        <a:spcAft>
          <a:spcPct val="0"/>
        </a:spcAft>
        <a:defRPr sz="3600">
          <a:solidFill>
            <a:srgbClr val="003582"/>
          </a:solidFill>
          <a:latin typeface="Arial Black" pitchFamily="34" charset="0"/>
        </a:defRPr>
      </a:lvl8pPr>
      <a:lvl9pPr marL="1828800" algn="ctr" rtl="0" eaLnBrk="0" fontAlgn="base" hangingPunct="0">
        <a:spcBef>
          <a:spcPct val="0"/>
        </a:spcBef>
        <a:spcAft>
          <a:spcPct val="0"/>
        </a:spcAft>
        <a:defRPr sz="3600">
          <a:solidFill>
            <a:srgbClr val="003582"/>
          </a:solidFill>
          <a:latin typeface="Arial Black" pitchFamily="34" charset="0"/>
        </a:defRPr>
      </a:lvl9pPr>
    </p:titleStyle>
    <p:bodyStyle>
      <a:lvl1pPr marL="290513" indent="-290513" algn="l" rtl="0" eaLnBrk="0" fontAlgn="base" hangingPunct="0">
        <a:spcBef>
          <a:spcPct val="20000"/>
        </a:spcBef>
        <a:spcAft>
          <a:spcPct val="0"/>
        </a:spcAft>
        <a:buClr>
          <a:srgbClr val="900000"/>
        </a:buClr>
        <a:buSzPct val="90000"/>
        <a:buFont typeface="Wingdings" pitchFamily="2" charset="2"/>
        <a:buChar char="n"/>
        <a:defRPr sz="2400">
          <a:solidFill>
            <a:schemeClr val="tx1"/>
          </a:solidFill>
          <a:latin typeface="+mn-lt"/>
          <a:ea typeface="+mn-ea"/>
          <a:cs typeface="+mn-cs"/>
        </a:defRPr>
      </a:lvl1pPr>
      <a:lvl2pPr marL="681038" indent="-276225" algn="l" rtl="0" eaLnBrk="0" fontAlgn="base" hangingPunct="0">
        <a:spcBef>
          <a:spcPct val="20000"/>
        </a:spcBef>
        <a:spcAft>
          <a:spcPct val="0"/>
        </a:spcAft>
        <a:buClr>
          <a:srgbClr val="003582"/>
        </a:buClr>
        <a:buSzPct val="110000"/>
        <a:buFont typeface="Wingdings 2" pitchFamily="18" charset="2"/>
        <a:buChar char=""/>
        <a:defRPr sz="2400">
          <a:solidFill>
            <a:schemeClr val="tx1"/>
          </a:solidFill>
          <a:latin typeface="+mn-lt"/>
        </a:defRPr>
      </a:lvl2pPr>
      <a:lvl3pPr marL="1089025" indent="-293688" algn="l" rtl="0" eaLnBrk="0" fontAlgn="base" hangingPunct="0">
        <a:spcBef>
          <a:spcPct val="20000"/>
        </a:spcBef>
        <a:spcAft>
          <a:spcPct val="0"/>
        </a:spcAft>
        <a:buClr>
          <a:srgbClr val="900000"/>
        </a:buClr>
        <a:buSzPct val="75000"/>
        <a:buFont typeface="Wingdings" pitchFamily="2" charset="2"/>
        <a:buChar char="n"/>
        <a:defRPr sz="2400">
          <a:solidFill>
            <a:schemeClr val="tx1"/>
          </a:solidFill>
          <a:latin typeface="+mn-lt"/>
        </a:defRPr>
      </a:lvl3pPr>
      <a:lvl4pPr marL="1481138" indent="-277813" algn="l" rtl="0" eaLnBrk="0" fontAlgn="base" hangingPunct="0">
        <a:spcBef>
          <a:spcPct val="20000"/>
        </a:spcBef>
        <a:spcAft>
          <a:spcPct val="0"/>
        </a:spcAft>
        <a:buClr>
          <a:srgbClr val="003582"/>
        </a:buClr>
        <a:buFont typeface="Wingdings 2" pitchFamily="18" charset="2"/>
        <a:buChar char=""/>
        <a:defRPr sz="2400">
          <a:solidFill>
            <a:schemeClr val="tx1"/>
          </a:solidFill>
          <a:latin typeface="+mn-lt"/>
        </a:defRPr>
      </a:lvl4pPr>
      <a:lvl5pPr marL="18875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5pPr>
      <a:lvl6pPr marL="23447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6pPr>
      <a:lvl7pPr marL="28019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7pPr>
      <a:lvl8pPr marL="32591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8pPr>
      <a:lvl9pPr marL="37163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85800" y="2305050"/>
            <a:ext cx="7772400" cy="1295400"/>
          </a:xfrm>
        </p:spPr>
        <p:txBody>
          <a:bodyPr/>
          <a:lstStyle/>
          <a:p>
            <a:r>
              <a:rPr lang="en-US" sz="4400" dirty="0" smtClean="0">
                <a:solidFill>
                  <a:schemeClr val="bg1"/>
                </a:solidFill>
              </a:rPr>
              <a:t>The Davis-Bacon Act</a:t>
            </a:r>
          </a:p>
        </p:txBody>
      </p:sp>
      <p:sp>
        <p:nvSpPr>
          <p:cNvPr id="12291" name="Rectangle 4"/>
          <p:cNvSpPr>
            <a:spLocks noGrp="1" noChangeArrowheads="1"/>
          </p:cNvSpPr>
          <p:nvPr>
            <p:ph type="subTitle" idx="1"/>
          </p:nvPr>
        </p:nvSpPr>
        <p:spPr>
          <a:xfrm>
            <a:off x="1371600" y="3733800"/>
            <a:ext cx="6400800" cy="1905000"/>
          </a:xfrm>
        </p:spPr>
        <p:txBody>
          <a:bodyPr/>
          <a:lstStyle/>
          <a:p>
            <a:pPr marL="1203325" lvl="3" algn="l"/>
            <a:r>
              <a:rPr lang="en-US" sz="4000" dirty="0" smtClean="0"/>
              <a:t>	   </a:t>
            </a:r>
            <a:r>
              <a:rPr lang="en-US" sz="4000" b="1" dirty="0" smtClean="0">
                <a:solidFill>
                  <a:schemeClr val="bg1"/>
                </a:solidFill>
              </a:rPr>
              <a:t>(DBA)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0" y="838200"/>
            <a:ext cx="9144000" cy="1143000"/>
          </a:xfrm>
        </p:spPr>
        <p:txBody>
          <a:bodyPr/>
          <a:lstStyle/>
          <a:p>
            <a:r>
              <a:rPr lang="en-US" smtClean="0"/>
              <a:t>Requirements of SCA</a:t>
            </a:r>
            <a:br>
              <a:rPr lang="en-US" smtClean="0"/>
            </a:br>
            <a:r>
              <a:rPr lang="en-US" smtClean="0"/>
              <a:t>(29 C.F.R. </a:t>
            </a:r>
            <a:r>
              <a:rPr lang="en-US" smtClean="0">
                <a:cs typeface="Arial" charset="0"/>
              </a:rPr>
              <a:t>§ 4.6)</a:t>
            </a:r>
          </a:p>
        </p:txBody>
      </p:sp>
      <p:sp>
        <p:nvSpPr>
          <p:cNvPr id="49155" name="Rectangle 3"/>
          <p:cNvSpPr>
            <a:spLocks noGrp="1" noChangeArrowheads="1"/>
          </p:cNvSpPr>
          <p:nvPr>
            <p:ph type="body" idx="1"/>
          </p:nvPr>
        </p:nvSpPr>
        <p:spPr>
          <a:xfrm>
            <a:off x="609600" y="2133600"/>
            <a:ext cx="7769225" cy="3733800"/>
          </a:xfrm>
        </p:spPr>
        <p:txBody>
          <a:bodyPr/>
          <a:lstStyle/>
          <a:p>
            <a:pPr>
              <a:buClr>
                <a:schemeClr val="accent2"/>
              </a:buClr>
              <a:buSzPct val="70000"/>
            </a:pPr>
            <a:r>
              <a:rPr lang="en-US" sz="2800" dirty="0" smtClean="0"/>
              <a:t>Contracts in excess of </a:t>
            </a:r>
            <a:r>
              <a:rPr lang="en-US" sz="2800" b="1" dirty="0" smtClean="0"/>
              <a:t>$2,500 </a:t>
            </a:r>
            <a:r>
              <a:rPr lang="en-US" sz="2800" dirty="0" smtClean="0"/>
              <a:t>must contain labor standards clauses with:</a:t>
            </a:r>
          </a:p>
          <a:p>
            <a:pPr>
              <a:buClr>
                <a:schemeClr val="accent2"/>
              </a:buClr>
              <a:buSzPct val="70000"/>
              <a:buFont typeface="Wingdings" pitchFamily="2" charset="2"/>
              <a:buNone/>
            </a:pPr>
            <a:endParaRPr lang="en-US" sz="700" dirty="0" smtClean="0"/>
          </a:p>
          <a:p>
            <a:pPr lvl="1">
              <a:buClr>
                <a:schemeClr val="accent2"/>
              </a:buClr>
              <a:buSzPct val="120000"/>
              <a:buFont typeface="Wingdings" pitchFamily="2" charset="2"/>
              <a:buChar char="§"/>
            </a:pPr>
            <a:r>
              <a:rPr lang="en-US" dirty="0" smtClean="0"/>
              <a:t>Minimum monetary wages and fringe benefits determined by Department of Labor (DOL);</a:t>
            </a:r>
          </a:p>
          <a:p>
            <a:pPr lvl="1">
              <a:buClr>
                <a:schemeClr val="accent2"/>
              </a:buClr>
              <a:buSzPct val="120000"/>
              <a:buFont typeface="Wingdings" pitchFamily="2" charset="2"/>
              <a:buChar char="§"/>
            </a:pPr>
            <a:r>
              <a:rPr lang="en-US" dirty="0" smtClean="0"/>
              <a:t>Recordkeeping and posting requirements;</a:t>
            </a:r>
          </a:p>
          <a:p>
            <a:pPr lvl="1">
              <a:buClr>
                <a:schemeClr val="accent2"/>
              </a:buClr>
              <a:buSzPct val="120000"/>
              <a:buFont typeface="Wingdings" pitchFamily="2" charset="2"/>
              <a:buChar char="§"/>
            </a:pPr>
            <a:r>
              <a:rPr lang="en-US" dirty="0" smtClean="0"/>
              <a:t>Safety and health provisions; and </a:t>
            </a:r>
          </a:p>
          <a:p>
            <a:pPr lvl="1">
              <a:buClr>
                <a:schemeClr val="accent2"/>
              </a:buClr>
              <a:buSzPct val="120000"/>
              <a:buFont typeface="Wingdings" pitchFamily="2" charset="2"/>
              <a:buChar char="§"/>
            </a:pPr>
            <a:r>
              <a:rPr lang="en-US" dirty="0" smtClean="0"/>
              <a:t>Statement of rates paid to federal employees.</a:t>
            </a:r>
          </a:p>
          <a:p>
            <a:pPr lvl="1">
              <a:lnSpc>
                <a:spcPct val="40000"/>
              </a:lnSpc>
              <a:buFont typeface="Wingdings 2" pitchFamily="18" charset="2"/>
              <a:buNone/>
            </a:pP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a:xfrm>
            <a:off x="685800" y="2590800"/>
            <a:ext cx="7997825" cy="1470025"/>
          </a:xfrm>
        </p:spPr>
        <p:txBody>
          <a:bodyPr/>
          <a:lstStyle/>
          <a:p>
            <a:r>
              <a:rPr lang="en-US" sz="3900" dirty="0" smtClean="0">
                <a:solidFill>
                  <a:schemeClr val="bg1"/>
                </a:solidFill>
              </a:rPr>
              <a:t>Coverage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762000"/>
            <a:ext cx="9144000" cy="1143000"/>
          </a:xfrm>
        </p:spPr>
        <p:txBody>
          <a:bodyPr/>
          <a:lstStyle/>
          <a:p>
            <a:r>
              <a:rPr lang="en-US" sz="4100" smtClean="0"/>
              <a:t>Elements of SCA Coverage</a:t>
            </a:r>
            <a:r>
              <a:rPr lang="en-US" smtClean="0"/>
              <a:t>           </a:t>
            </a:r>
            <a:r>
              <a:rPr lang="en-US" sz="3400" smtClean="0"/>
              <a:t>(29 C.F.R. </a:t>
            </a:r>
            <a:r>
              <a:rPr lang="en-US" sz="3400" smtClean="0">
                <a:cs typeface="Arial" charset="0"/>
              </a:rPr>
              <a:t>§§ </a:t>
            </a:r>
            <a:r>
              <a:rPr lang="en-US" sz="3400" smtClean="0"/>
              <a:t>4.107, 4.108 &amp; 4.110)</a:t>
            </a:r>
          </a:p>
        </p:txBody>
      </p:sp>
      <p:sp>
        <p:nvSpPr>
          <p:cNvPr id="51203" name="Rectangle 3"/>
          <p:cNvSpPr>
            <a:spLocks noGrp="1" noChangeArrowheads="1"/>
          </p:cNvSpPr>
          <p:nvPr>
            <p:ph type="body" idx="1"/>
          </p:nvPr>
        </p:nvSpPr>
        <p:spPr>
          <a:xfrm>
            <a:off x="609600" y="2209800"/>
            <a:ext cx="7769225" cy="3505200"/>
          </a:xfrm>
        </p:spPr>
        <p:txBody>
          <a:bodyPr/>
          <a:lstStyle/>
          <a:p>
            <a:pPr>
              <a:spcBef>
                <a:spcPct val="5000"/>
              </a:spcBef>
              <a:buClr>
                <a:schemeClr val="accent2"/>
              </a:buClr>
              <a:buSzPct val="70000"/>
            </a:pPr>
            <a:r>
              <a:rPr lang="en-US" sz="2800" dirty="0" smtClean="0"/>
              <a:t>Contracts entered into by Federal Government and District of Columbia;</a:t>
            </a:r>
          </a:p>
          <a:p>
            <a:pPr>
              <a:lnSpc>
                <a:spcPct val="50000"/>
              </a:lnSpc>
              <a:spcBef>
                <a:spcPct val="5000"/>
              </a:spcBef>
              <a:buClr>
                <a:schemeClr val="accent2"/>
              </a:buClr>
              <a:buSzPct val="70000"/>
            </a:pPr>
            <a:endParaRPr lang="en-US" sz="2800" dirty="0" smtClean="0"/>
          </a:p>
          <a:p>
            <a:pPr>
              <a:spcBef>
                <a:spcPct val="5000"/>
              </a:spcBef>
              <a:buClr>
                <a:schemeClr val="accent2"/>
              </a:buClr>
              <a:buSzPct val="70000"/>
            </a:pPr>
            <a:r>
              <a:rPr lang="en-US" sz="2800" dirty="0" smtClean="0"/>
              <a:t>Contracts principally for services;</a:t>
            </a:r>
          </a:p>
          <a:p>
            <a:pPr>
              <a:lnSpc>
                <a:spcPct val="50000"/>
              </a:lnSpc>
              <a:spcBef>
                <a:spcPct val="5000"/>
              </a:spcBef>
              <a:buClr>
                <a:schemeClr val="accent2"/>
              </a:buClr>
              <a:buSzPct val="70000"/>
              <a:buFont typeface="Wingdings" pitchFamily="2" charset="2"/>
              <a:buNone/>
            </a:pPr>
            <a:endParaRPr lang="en-US" sz="2800" dirty="0" smtClean="0"/>
          </a:p>
          <a:p>
            <a:pPr>
              <a:spcBef>
                <a:spcPct val="5000"/>
              </a:spcBef>
              <a:buClr>
                <a:schemeClr val="accent2"/>
              </a:buClr>
              <a:buSzPct val="70000"/>
            </a:pPr>
            <a:r>
              <a:rPr lang="en-US" sz="2800" dirty="0" smtClean="0"/>
              <a:t>Contracts performed in the U.S.; and</a:t>
            </a:r>
          </a:p>
          <a:p>
            <a:pPr>
              <a:lnSpc>
                <a:spcPct val="50000"/>
              </a:lnSpc>
              <a:spcBef>
                <a:spcPct val="5000"/>
              </a:spcBef>
              <a:buClr>
                <a:schemeClr val="accent2"/>
              </a:buClr>
              <a:buSzPct val="70000"/>
            </a:pPr>
            <a:endParaRPr lang="en-US" sz="2800" dirty="0" smtClean="0"/>
          </a:p>
          <a:p>
            <a:pPr>
              <a:lnSpc>
                <a:spcPct val="90000"/>
              </a:lnSpc>
              <a:spcBef>
                <a:spcPct val="5000"/>
              </a:spcBef>
              <a:buClr>
                <a:schemeClr val="accent2"/>
              </a:buClr>
              <a:buSzPct val="70000"/>
            </a:pPr>
            <a:r>
              <a:rPr lang="en-US" sz="2800" dirty="0" smtClean="0"/>
              <a:t>Contracts performed through the use of service employees.</a:t>
            </a:r>
          </a:p>
          <a:p>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762000"/>
            <a:ext cx="9144000" cy="1143000"/>
          </a:xfrm>
        </p:spPr>
        <p:txBody>
          <a:bodyPr/>
          <a:lstStyle/>
          <a:p>
            <a:r>
              <a:rPr lang="en-US" smtClean="0"/>
              <a:t>Federal Contracting Agencies</a:t>
            </a:r>
            <a:br>
              <a:rPr lang="en-US" smtClean="0"/>
            </a:br>
            <a:r>
              <a:rPr lang="en-US" smtClean="0"/>
              <a:t>(29 C.F.R. </a:t>
            </a:r>
            <a:r>
              <a:rPr lang="en-US" smtClean="0">
                <a:cs typeface="Arial" charset="0"/>
              </a:rPr>
              <a:t>§§</a:t>
            </a:r>
            <a:r>
              <a:rPr lang="en-US" smtClean="0"/>
              <a:t> 4.107 &amp; 4.108)</a:t>
            </a:r>
          </a:p>
        </p:txBody>
      </p:sp>
      <p:sp>
        <p:nvSpPr>
          <p:cNvPr id="52227" name="Rectangle 3"/>
          <p:cNvSpPr>
            <a:spLocks noGrp="1" noChangeArrowheads="1"/>
          </p:cNvSpPr>
          <p:nvPr>
            <p:ph type="body" idx="1"/>
          </p:nvPr>
        </p:nvSpPr>
        <p:spPr/>
        <p:txBody>
          <a:bodyPr/>
          <a:lstStyle/>
          <a:p>
            <a:pPr>
              <a:lnSpc>
                <a:spcPct val="90000"/>
              </a:lnSpc>
              <a:buClr>
                <a:schemeClr val="accent2"/>
              </a:buClr>
              <a:buSzPct val="70000"/>
            </a:pPr>
            <a:r>
              <a:rPr lang="en-US" dirty="0" smtClean="0"/>
              <a:t>Agencies or instrumentality:</a:t>
            </a:r>
          </a:p>
          <a:p>
            <a:pPr lvl="1">
              <a:lnSpc>
                <a:spcPct val="90000"/>
              </a:lnSpc>
              <a:buClr>
                <a:srgbClr val="900000"/>
              </a:buClr>
              <a:buSzPct val="120000"/>
              <a:buFontTx/>
              <a:buChar char="•"/>
            </a:pPr>
            <a:r>
              <a:rPr lang="en-US" sz="2700" b="1" dirty="0" smtClean="0"/>
              <a:t>Department of Defense (DOD) </a:t>
            </a:r>
            <a:endParaRPr lang="en-US" sz="2700" dirty="0" smtClean="0"/>
          </a:p>
          <a:p>
            <a:pPr>
              <a:lnSpc>
                <a:spcPct val="90000"/>
              </a:lnSpc>
              <a:buClr>
                <a:schemeClr val="accent2"/>
              </a:buClr>
              <a:buSzPct val="70000"/>
            </a:pPr>
            <a:r>
              <a:rPr lang="en-US" dirty="0" smtClean="0"/>
              <a:t>Wholly owned corporations of the Government: </a:t>
            </a:r>
          </a:p>
          <a:p>
            <a:pPr lvl="1">
              <a:lnSpc>
                <a:spcPct val="90000"/>
              </a:lnSpc>
              <a:buClr>
                <a:srgbClr val="900000"/>
              </a:buClr>
              <a:buSzPct val="120000"/>
              <a:buFontTx/>
              <a:buChar char="•"/>
            </a:pPr>
            <a:r>
              <a:rPr lang="en-US" sz="2700" b="1" dirty="0" smtClean="0"/>
              <a:t>U.S. Postal Service </a:t>
            </a:r>
          </a:p>
          <a:p>
            <a:pPr>
              <a:lnSpc>
                <a:spcPct val="90000"/>
              </a:lnSpc>
              <a:buClr>
                <a:schemeClr val="accent2"/>
              </a:buClr>
              <a:buSzPct val="70000"/>
            </a:pPr>
            <a:r>
              <a:rPr lang="en-US" dirty="0" smtClean="0"/>
              <a:t>Non-appropriated fund activities:</a:t>
            </a:r>
          </a:p>
          <a:p>
            <a:pPr lvl="1">
              <a:lnSpc>
                <a:spcPct val="90000"/>
              </a:lnSpc>
              <a:buClr>
                <a:srgbClr val="900000"/>
              </a:buClr>
              <a:buSzPct val="120000"/>
              <a:buFontTx/>
              <a:buChar char="•"/>
            </a:pPr>
            <a:r>
              <a:rPr lang="en-US" sz="2700" b="1" dirty="0" smtClean="0"/>
              <a:t>Military post exchanges (PX’s)</a:t>
            </a:r>
          </a:p>
          <a:p>
            <a:pPr>
              <a:lnSpc>
                <a:spcPct val="90000"/>
              </a:lnSpc>
              <a:buClr>
                <a:schemeClr val="accent2"/>
              </a:buClr>
              <a:buSzPct val="70000"/>
            </a:pPr>
            <a:r>
              <a:rPr lang="en-US" dirty="0" smtClean="0"/>
              <a:t>Contracts entered into by:</a:t>
            </a:r>
          </a:p>
          <a:p>
            <a:pPr lvl="1">
              <a:lnSpc>
                <a:spcPct val="90000"/>
              </a:lnSpc>
              <a:buClr>
                <a:srgbClr val="900000"/>
              </a:buClr>
              <a:buSzPct val="120000"/>
              <a:buFontTx/>
              <a:buChar char="•"/>
            </a:pPr>
            <a:r>
              <a:rPr lang="en-US" sz="2700" b="1" dirty="0" smtClean="0"/>
              <a:t>District of Columbia</a:t>
            </a:r>
          </a:p>
          <a:p>
            <a:pPr lvl="1">
              <a:lnSpc>
                <a:spcPct val="90000"/>
              </a:lnSpc>
              <a:buClr>
                <a:schemeClr val="accent2"/>
              </a:buClr>
              <a:buSzPct val="70000"/>
              <a:buFont typeface="Monotype Sorts" pitchFamily="2" charset="2"/>
              <a:buChar char="ü"/>
            </a:pPr>
            <a:endParaRPr lang="en-US" sz="2700" b="1" dirty="0" smtClean="0"/>
          </a:p>
          <a:p>
            <a:pPr>
              <a:lnSpc>
                <a:spcPct val="90000"/>
              </a:lnSpc>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0" y="762000"/>
            <a:ext cx="9144000" cy="1143000"/>
          </a:xfrm>
        </p:spPr>
        <p:txBody>
          <a:bodyPr/>
          <a:lstStyle/>
          <a:p>
            <a:r>
              <a:rPr lang="en-US" smtClean="0"/>
              <a:t> Contracts to Furnish Services</a:t>
            </a:r>
            <a:br>
              <a:rPr lang="en-US" smtClean="0"/>
            </a:br>
            <a:r>
              <a:rPr lang="en-US" smtClean="0"/>
              <a:t>     (29 C.F.R. </a:t>
            </a:r>
            <a:r>
              <a:rPr lang="en-US" smtClean="0">
                <a:cs typeface="Arial" charset="0"/>
              </a:rPr>
              <a:t>§§ </a:t>
            </a:r>
            <a:r>
              <a:rPr lang="en-US" smtClean="0"/>
              <a:t>4.111 &amp; 4.130)</a:t>
            </a:r>
          </a:p>
        </p:txBody>
      </p:sp>
      <p:sp>
        <p:nvSpPr>
          <p:cNvPr id="53251" name="Rectangle 3"/>
          <p:cNvSpPr>
            <a:spLocks noGrp="1" noChangeArrowheads="1"/>
          </p:cNvSpPr>
          <p:nvPr>
            <p:ph type="body" idx="1"/>
          </p:nvPr>
        </p:nvSpPr>
        <p:spPr>
          <a:xfrm>
            <a:off x="609600" y="2133600"/>
            <a:ext cx="7769225" cy="3581400"/>
          </a:xfrm>
        </p:spPr>
        <p:txBody>
          <a:bodyPr/>
          <a:lstStyle/>
          <a:p>
            <a:pPr>
              <a:buClr>
                <a:schemeClr val="accent2"/>
              </a:buClr>
              <a:buSzPct val="70000"/>
            </a:pPr>
            <a:r>
              <a:rPr lang="en-US" sz="2800" dirty="0" smtClean="0"/>
              <a:t>Examples of service contracts:</a:t>
            </a:r>
          </a:p>
          <a:p>
            <a:pPr>
              <a:buClr>
                <a:schemeClr val="accent2"/>
              </a:buClr>
              <a:buSzPct val="70000"/>
              <a:buFont typeface="Wingdings" pitchFamily="2" charset="2"/>
              <a:buNone/>
            </a:pPr>
            <a:endParaRPr lang="en-US" sz="700" dirty="0" smtClean="0"/>
          </a:p>
          <a:p>
            <a:pPr lvl="1">
              <a:buClr>
                <a:schemeClr val="accent2"/>
              </a:buClr>
              <a:buSzPct val="70000"/>
            </a:pPr>
            <a:r>
              <a:rPr lang="en-US" sz="2700" dirty="0" smtClean="0"/>
              <a:t>Security and guard services;</a:t>
            </a:r>
          </a:p>
          <a:p>
            <a:pPr>
              <a:buClr>
                <a:schemeClr val="accent2"/>
              </a:buClr>
              <a:buSzPct val="70000"/>
              <a:buFont typeface="Wingdings" pitchFamily="2" charset="2"/>
              <a:buNone/>
            </a:pPr>
            <a:endParaRPr lang="en-US" sz="700" dirty="0" smtClean="0"/>
          </a:p>
          <a:p>
            <a:pPr lvl="1">
              <a:buClr>
                <a:schemeClr val="accent2"/>
              </a:buClr>
              <a:buSzPct val="70000"/>
            </a:pPr>
            <a:r>
              <a:rPr lang="en-US" sz="2800" dirty="0" smtClean="0"/>
              <a:t>Janitorial services;</a:t>
            </a:r>
          </a:p>
          <a:p>
            <a:pPr>
              <a:buClr>
                <a:schemeClr val="accent2"/>
              </a:buClr>
              <a:buSzPct val="70000"/>
              <a:buFont typeface="Wingdings" pitchFamily="2" charset="2"/>
              <a:buNone/>
            </a:pPr>
            <a:endParaRPr lang="en-US" sz="700" dirty="0" smtClean="0"/>
          </a:p>
          <a:p>
            <a:pPr lvl="1">
              <a:buClr>
                <a:schemeClr val="accent2"/>
              </a:buClr>
              <a:buSzPct val="70000"/>
            </a:pPr>
            <a:r>
              <a:rPr lang="en-US" sz="2700" dirty="0" smtClean="0"/>
              <a:t>Cafeteria and food services; and</a:t>
            </a:r>
            <a:endParaRPr lang="en-US" sz="2800" dirty="0" smtClean="0"/>
          </a:p>
          <a:p>
            <a:pPr>
              <a:buClr>
                <a:schemeClr val="accent2"/>
              </a:buClr>
              <a:buSzPct val="70000"/>
              <a:buFont typeface="Wingdings" pitchFamily="2" charset="2"/>
              <a:buNone/>
            </a:pPr>
            <a:endParaRPr lang="en-US" sz="700" dirty="0" smtClean="0"/>
          </a:p>
          <a:p>
            <a:pPr lvl="1">
              <a:buClr>
                <a:schemeClr val="accent2"/>
              </a:buClr>
              <a:buSzPct val="70000"/>
            </a:pPr>
            <a:r>
              <a:rPr lang="en-US" sz="2700" dirty="0" smtClean="0"/>
              <a:t>Support services at Federal installations.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z="3700" smtClean="0"/>
              <a:t>Contracts “in the US”</a:t>
            </a:r>
            <a:br>
              <a:rPr lang="en-US" sz="3700" smtClean="0"/>
            </a:br>
            <a:r>
              <a:rPr lang="en-US" sz="3700" smtClean="0"/>
              <a:t> (29 C.F.R. </a:t>
            </a:r>
            <a:r>
              <a:rPr lang="en-US" sz="3700" smtClean="0">
                <a:cs typeface="Arial" charset="0"/>
              </a:rPr>
              <a:t>§ </a:t>
            </a:r>
            <a:r>
              <a:rPr lang="en-US" sz="3700" smtClean="0"/>
              <a:t>4.112)</a:t>
            </a:r>
          </a:p>
        </p:txBody>
      </p:sp>
      <p:sp>
        <p:nvSpPr>
          <p:cNvPr id="54275" name="Rectangle 3"/>
          <p:cNvSpPr>
            <a:spLocks noGrp="1" noChangeArrowheads="1"/>
          </p:cNvSpPr>
          <p:nvPr>
            <p:ph type="body" idx="1"/>
          </p:nvPr>
        </p:nvSpPr>
        <p:spPr>
          <a:xfrm>
            <a:off x="609600" y="2286000"/>
            <a:ext cx="7769225" cy="3657600"/>
          </a:xfrm>
        </p:spPr>
        <p:txBody>
          <a:bodyPr/>
          <a:lstStyle/>
          <a:p>
            <a:pPr>
              <a:buClr>
                <a:schemeClr val="accent2"/>
              </a:buClr>
              <a:buSzPct val="70000"/>
            </a:pPr>
            <a:r>
              <a:rPr lang="en-US" dirty="0" smtClean="0"/>
              <a:t>50 States, the District of Columbia, Puerto Rico, the Virgin Islands, Outer Continental  Shelf, American Samoa, Guam, Wake Island, Johnston Island, and the Northern Marianas (Canton Island, Eniwetok Atoll, and Kwajalein Atoll are no longer a part of the United States).</a:t>
            </a:r>
          </a:p>
          <a:p>
            <a:pPr>
              <a:lnSpc>
                <a:spcPct val="70000"/>
              </a:lnSpc>
              <a:spcBef>
                <a:spcPct val="0"/>
              </a:spcBef>
              <a:buClr>
                <a:schemeClr val="accent2"/>
              </a:buClr>
              <a:buSzPct val="70000"/>
            </a:pPr>
            <a:endParaRPr lang="en-US" sz="2000" dirty="0" smtClean="0"/>
          </a:p>
          <a:p>
            <a:pPr>
              <a:buClr>
                <a:schemeClr val="accent2"/>
              </a:buClr>
              <a:buSzPct val="70000"/>
            </a:pPr>
            <a:r>
              <a:rPr lang="en-US" dirty="0" smtClean="0"/>
              <a:t>Any portion of a contract principally for services performed in the United States is covered.</a:t>
            </a:r>
          </a:p>
          <a:p>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0" y="762000"/>
            <a:ext cx="9144000" cy="1143000"/>
          </a:xfrm>
        </p:spPr>
        <p:txBody>
          <a:bodyPr/>
          <a:lstStyle/>
          <a:p>
            <a:r>
              <a:rPr lang="en-US" smtClean="0"/>
              <a:t> Use of “service  employees”</a:t>
            </a:r>
            <a:br>
              <a:rPr lang="en-US" smtClean="0"/>
            </a:br>
            <a:r>
              <a:rPr lang="en-US" smtClean="0"/>
              <a:t>(29 C.F.R. </a:t>
            </a:r>
            <a:r>
              <a:rPr lang="en-US" smtClean="0">
                <a:cs typeface="Arial" charset="0"/>
              </a:rPr>
              <a:t>§</a:t>
            </a:r>
            <a:r>
              <a:rPr lang="en-US" smtClean="0"/>
              <a:t> 4.113)</a:t>
            </a:r>
          </a:p>
        </p:txBody>
      </p:sp>
      <p:sp>
        <p:nvSpPr>
          <p:cNvPr id="55299" name="Rectangle 3"/>
          <p:cNvSpPr>
            <a:spLocks noGrp="1" noChangeArrowheads="1"/>
          </p:cNvSpPr>
          <p:nvPr>
            <p:ph type="body" idx="1"/>
          </p:nvPr>
        </p:nvSpPr>
        <p:spPr/>
        <p:txBody>
          <a:bodyPr/>
          <a:lstStyle/>
          <a:p>
            <a:pPr>
              <a:lnSpc>
                <a:spcPct val="90000"/>
              </a:lnSpc>
              <a:buClr>
                <a:schemeClr val="accent2"/>
              </a:buClr>
              <a:buSzPct val="70000"/>
            </a:pPr>
            <a:r>
              <a:rPr lang="en-US" sz="2800" dirty="0" smtClean="0"/>
              <a:t>Section 8(b) of SCA defines service employee as:</a:t>
            </a:r>
            <a:r>
              <a:rPr lang="en-US" sz="2000" dirty="0" smtClean="0"/>
              <a:t> </a:t>
            </a:r>
          </a:p>
          <a:p>
            <a:pPr lvl="1">
              <a:lnSpc>
                <a:spcPct val="90000"/>
              </a:lnSpc>
              <a:buClr>
                <a:schemeClr val="accent2"/>
              </a:buClr>
              <a:buSzPct val="120000"/>
              <a:buFontTx/>
              <a:buChar char="•"/>
            </a:pPr>
            <a:r>
              <a:rPr lang="en-US" dirty="0" smtClean="0"/>
              <a:t>Any person engaged in performance of contract; except </a:t>
            </a:r>
          </a:p>
          <a:p>
            <a:pPr lvl="1">
              <a:lnSpc>
                <a:spcPct val="90000"/>
              </a:lnSpc>
              <a:buClr>
                <a:schemeClr val="accent2"/>
              </a:buClr>
              <a:buSzPct val="120000"/>
              <a:buFontTx/>
              <a:buChar char="•"/>
            </a:pPr>
            <a:r>
              <a:rPr lang="en-US" dirty="0" smtClean="0"/>
              <a:t>Employees who qualify for exemption as </a:t>
            </a:r>
            <a:r>
              <a:rPr lang="en-US" b="1" i="1" dirty="0" smtClean="0"/>
              <a:t>bona fide</a:t>
            </a:r>
            <a:r>
              <a:rPr lang="en-US" dirty="0" smtClean="0"/>
              <a:t> executive, administrative or professional employees under the FLSA (29 C.F.R. Part 541).</a:t>
            </a:r>
          </a:p>
          <a:p>
            <a:pPr>
              <a:lnSpc>
                <a:spcPct val="90000"/>
              </a:lnSpc>
              <a:buClr>
                <a:schemeClr val="accent2"/>
              </a:buClr>
              <a:buSzPct val="70000"/>
            </a:pPr>
            <a:r>
              <a:rPr lang="en-US" sz="2800" dirty="0" smtClean="0"/>
              <a:t>Employee coverage does not depend on contractual relationship (29 C.F.R. </a:t>
            </a:r>
            <a:r>
              <a:rPr lang="en-US" sz="2800" dirty="0" smtClean="0">
                <a:cs typeface="Arial" charset="0"/>
              </a:rPr>
              <a:t>§ </a:t>
            </a:r>
            <a:r>
              <a:rPr lang="en-US" sz="2800" dirty="0" smtClean="0"/>
              <a:t>4.155).</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0" y="838200"/>
            <a:ext cx="9144000" cy="1349375"/>
          </a:xfrm>
        </p:spPr>
        <p:txBody>
          <a:bodyPr/>
          <a:lstStyle/>
          <a:p>
            <a:r>
              <a:rPr lang="en-US" smtClean="0"/>
              <a:t>Contracts Not SCA Covered</a:t>
            </a:r>
            <a:br>
              <a:rPr lang="en-US" smtClean="0"/>
            </a:br>
            <a:r>
              <a:rPr lang="en-US" smtClean="0"/>
              <a:t>(29 C.F.R. </a:t>
            </a:r>
            <a:r>
              <a:rPr lang="en-US" smtClean="0">
                <a:cs typeface="Arial" charset="0"/>
              </a:rPr>
              <a:t>§ 4.134)</a:t>
            </a:r>
          </a:p>
        </p:txBody>
      </p:sp>
      <p:sp>
        <p:nvSpPr>
          <p:cNvPr id="56323" name="Rectangle 3"/>
          <p:cNvSpPr>
            <a:spLocks noGrp="1" noChangeArrowheads="1"/>
          </p:cNvSpPr>
          <p:nvPr>
            <p:ph type="body" idx="1"/>
          </p:nvPr>
        </p:nvSpPr>
        <p:spPr>
          <a:xfrm>
            <a:off x="609600" y="2209800"/>
            <a:ext cx="7769225" cy="3733800"/>
          </a:xfrm>
        </p:spPr>
        <p:txBody>
          <a:bodyPr/>
          <a:lstStyle/>
          <a:p>
            <a:pPr>
              <a:lnSpc>
                <a:spcPct val="90000"/>
              </a:lnSpc>
              <a:buClr>
                <a:schemeClr val="accent2"/>
              </a:buClr>
              <a:buSzPct val="120000"/>
              <a:buFont typeface="Wingdings" pitchFamily="2" charset="2"/>
              <a:buChar char="§"/>
            </a:pPr>
            <a:r>
              <a:rPr lang="en-US" dirty="0" smtClean="0"/>
              <a:t>Contracts primarily for something other than services, </a:t>
            </a:r>
            <a:r>
              <a:rPr lang="en-US" i="1" dirty="0" smtClean="0"/>
              <a:t>e.g.</a:t>
            </a:r>
            <a:r>
              <a:rPr lang="en-US" dirty="0" smtClean="0"/>
              <a:t>, construction;</a:t>
            </a:r>
          </a:p>
          <a:p>
            <a:pPr>
              <a:lnSpc>
                <a:spcPct val="90000"/>
              </a:lnSpc>
              <a:buClr>
                <a:schemeClr val="accent2"/>
              </a:buClr>
              <a:buSzPct val="120000"/>
              <a:buFont typeface="Wingdings" pitchFamily="2" charset="2"/>
              <a:buChar char="§"/>
            </a:pPr>
            <a:r>
              <a:rPr lang="en-US" dirty="0" smtClean="0"/>
              <a:t>Contracts for leasing of space;</a:t>
            </a:r>
          </a:p>
          <a:p>
            <a:pPr>
              <a:lnSpc>
                <a:spcPct val="90000"/>
              </a:lnSpc>
              <a:buClr>
                <a:schemeClr val="accent2"/>
              </a:buClr>
              <a:buSzPct val="120000"/>
              <a:buFont typeface="Wingdings" pitchFamily="2" charset="2"/>
              <a:buChar char="§"/>
            </a:pPr>
            <a:r>
              <a:rPr lang="en-US" dirty="0" smtClean="0"/>
              <a:t>Contracts for professional services; </a:t>
            </a:r>
          </a:p>
          <a:p>
            <a:pPr>
              <a:lnSpc>
                <a:spcPct val="90000"/>
              </a:lnSpc>
              <a:buClr>
                <a:schemeClr val="accent2"/>
              </a:buClr>
              <a:buSzPct val="120000"/>
              <a:buFont typeface="Wingdings" pitchFamily="2" charset="2"/>
              <a:buChar char="§"/>
            </a:pPr>
            <a:r>
              <a:rPr lang="en-US" dirty="0" smtClean="0"/>
              <a:t>Federally-assisted contracts for services entered into by state governments, </a:t>
            </a:r>
            <a:r>
              <a:rPr lang="en-US" i="1" dirty="0" smtClean="0"/>
              <a:t>e.g.</a:t>
            </a:r>
            <a:r>
              <a:rPr lang="en-US" dirty="0" smtClean="0"/>
              <a:t>, Medicaid and Medicare programs;  </a:t>
            </a:r>
          </a:p>
          <a:p>
            <a:pPr>
              <a:lnSpc>
                <a:spcPct val="90000"/>
              </a:lnSpc>
              <a:buClr>
                <a:schemeClr val="accent2"/>
              </a:buClr>
              <a:buSzPct val="120000"/>
              <a:buFont typeface="Wingdings" pitchFamily="2" charset="2"/>
              <a:buChar char="§"/>
            </a:pPr>
            <a:r>
              <a:rPr lang="en-US" dirty="0" smtClean="0"/>
              <a:t>Contracts excluded by statutory exemptions; and</a:t>
            </a:r>
          </a:p>
          <a:p>
            <a:pPr>
              <a:lnSpc>
                <a:spcPct val="90000"/>
              </a:lnSpc>
              <a:buClr>
                <a:schemeClr val="accent2"/>
              </a:buClr>
              <a:buSzPct val="120000"/>
              <a:buFont typeface="Wingdings" pitchFamily="2" charset="2"/>
              <a:buChar char="§"/>
            </a:pPr>
            <a:r>
              <a:rPr lang="en-US" dirty="0" smtClean="0"/>
              <a:t>Contracts excluded by regulatory exemptions.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Content Placeholder 2"/>
          <p:cNvSpPr>
            <a:spLocks noGrp="1"/>
          </p:cNvSpPr>
          <p:nvPr>
            <p:ph idx="4294967295"/>
          </p:nvPr>
        </p:nvSpPr>
        <p:spPr>
          <a:xfrm>
            <a:off x="457200" y="1676400"/>
            <a:ext cx="8382000" cy="4038600"/>
          </a:xfrm>
        </p:spPr>
        <p:txBody>
          <a:bodyPr/>
          <a:lstStyle/>
          <a:p>
            <a:pPr eaLnBrk="1" hangingPunct="1">
              <a:spcBef>
                <a:spcPct val="0"/>
              </a:spcBef>
              <a:buFont typeface="Wingdings" pitchFamily="2" charset="2"/>
              <a:buNone/>
            </a:pPr>
            <a:r>
              <a:rPr lang="en-US" sz="1800" b="1" u="sng" smtClean="0"/>
              <a:t>SCA covered contracts &amp; “service employees”</a:t>
            </a:r>
            <a:endParaRPr lang="en-US" sz="1800" smtClean="0"/>
          </a:p>
          <a:p>
            <a:pPr eaLnBrk="1" hangingPunct="1">
              <a:spcBef>
                <a:spcPct val="0"/>
              </a:spcBef>
              <a:buFont typeface="Wingdings" pitchFamily="2" charset="2"/>
              <a:buNone/>
            </a:pPr>
            <a:r>
              <a:rPr lang="en-US" sz="1800" smtClean="0"/>
              <a:t> </a:t>
            </a:r>
          </a:p>
          <a:p>
            <a:pPr eaLnBrk="1" hangingPunct="1">
              <a:spcBef>
                <a:spcPct val="0"/>
              </a:spcBef>
            </a:pPr>
            <a:r>
              <a:rPr lang="en-US" sz="1600" smtClean="0"/>
              <a:t>E.O. 13495 defines “service contract” or “contract” to mean “any contract or subcontract for services entered into by the Federal Government or its contractors” covered by the Service Contract Act (SCA).  </a:t>
            </a:r>
          </a:p>
          <a:p>
            <a:pPr eaLnBrk="1" hangingPunct="1">
              <a:spcBef>
                <a:spcPct val="0"/>
              </a:spcBef>
              <a:buFont typeface="Wingdings" pitchFamily="2" charset="2"/>
              <a:buNone/>
            </a:pPr>
            <a:r>
              <a:rPr lang="en-US" sz="1600" smtClean="0"/>
              <a:t> </a:t>
            </a:r>
          </a:p>
          <a:p>
            <a:pPr eaLnBrk="1" hangingPunct="1">
              <a:spcBef>
                <a:spcPct val="0"/>
              </a:spcBef>
            </a:pPr>
            <a:r>
              <a:rPr lang="en-US" sz="1600" smtClean="0"/>
              <a:t>Each federal agency solicitation and each resulting contract awarded after January 18, 2013 that succeeds such a contract or subcontract for the same or similar services at the same location must include the “Nondisplacement of Qualified Workers” contract clause (FAR 48 C.F.R. § 52.222-17), unless a specific exception applies. </a:t>
            </a:r>
          </a:p>
          <a:p>
            <a:pPr eaLnBrk="1" hangingPunct="1">
              <a:spcBef>
                <a:spcPct val="0"/>
              </a:spcBef>
            </a:pPr>
            <a:endParaRPr lang="en-US" sz="1600" smtClean="0"/>
          </a:p>
          <a:p>
            <a:pPr eaLnBrk="1" hangingPunct="1">
              <a:spcBef>
                <a:spcPct val="0"/>
              </a:spcBef>
            </a:pPr>
            <a:r>
              <a:rPr lang="en-US" sz="1600" i="1" smtClean="0"/>
              <a:t>Same or similar service</a:t>
            </a:r>
            <a:r>
              <a:rPr lang="en-US" sz="1600" smtClean="0"/>
              <a:t> means a service that is either identical to or has one or more characteristics that are alike in substance to a service performed at the same location on a contract that is being replaced by the Federal Government or on a subcontract that is being replaced by a contractor on a Federal service contract.  29 C.F.R. § 9.2.</a:t>
            </a:r>
          </a:p>
          <a:p>
            <a:pPr eaLnBrk="1" hangingPunct="1">
              <a:spcBef>
                <a:spcPct val="0"/>
              </a:spcBef>
              <a:buFont typeface="Wingdings" pitchFamily="2" charset="2"/>
              <a:buNone/>
            </a:pPr>
            <a:r>
              <a:rPr lang="en-US" sz="1600" smtClean="0"/>
              <a:t> </a:t>
            </a:r>
          </a:p>
          <a:p>
            <a:pPr eaLnBrk="1" hangingPunct="1">
              <a:spcBef>
                <a:spcPct val="0"/>
              </a:spcBef>
            </a:pPr>
            <a:endParaRPr lang="en-US" sz="1600"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D7ECA95-CBDB-4B2A-B107-DB4CC22414B2}" type="slidenum">
              <a:rPr lang="en-US" sz="1200">
                <a:solidFill>
                  <a:schemeClr val="tx1">
                    <a:tint val="75000"/>
                  </a:schemeClr>
                </a:solidFill>
                <a:latin typeface="+mn-lt"/>
              </a:rPr>
              <a:pPr algn="r" fontAlgn="auto">
                <a:spcBef>
                  <a:spcPts val="0"/>
                </a:spcBef>
                <a:spcAft>
                  <a:spcPts val="0"/>
                </a:spcAft>
                <a:defRPr/>
              </a:pPr>
              <a:t>18</a:t>
            </a:fld>
            <a:endParaRPr lang="en-US" sz="1200" dirty="0">
              <a:solidFill>
                <a:schemeClr val="tx1">
                  <a:tint val="75000"/>
                </a:schemeClr>
              </a:solidFill>
              <a:latin typeface="+mn-lt"/>
            </a:endParaRPr>
          </a:p>
        </p:txBody>
      </p:sp>
      <p:sp>
        <p:nvSpPr>
          <p:cNvPr id="6" name="Rectangle 2"/>
          <p:cNvSpPr txBox="1">
            <a:spLocks noChangeArrowheads="1"/>
          </p:cNvSpPr>
          <p:nvPr/>
        </p:nvSpPr>
        <p:spPr bwMode="auto">
          <a:xfrm>
            <a:off x="1066800" y="762000"/>
            <a:ext cx="7391400" cy="914400"/>
          </a:xfrm>
          <a:prstGeom prst="rect">
            <a:avLst/>
          </a:prstGeom>
          <a:noFill/>
          <a:ln w="9525">
            <a:noFill/>
            <a:miter lim="800000"/>
            <a:headEnd/>
            <a:tailEnd/>
          </a:ln>
          <a:effectLst/>
        </p:spPr>
        <p:txBody>
          <a:bodyPr anchor="ctr"/>
          <a:lstStyle/>
          <a:p>
            <a:pPr algn="ctr"/>
            <a:r>
              <a:rPr lang="en-US" sz="4000">
                <a:solidFill>
                  <a:srgbClr val="003D99"/>
                </a:solidFill>
                <a:effectLst>
                  <a:outerShdw blurRad="38100" dist="38100" dir="2700000" algn="tl">
                    <a:srgbClr val="C0C0C0"/>
                  </a:outerShdw>
                </a:effectLst>
              </a:rPr>
              <a:t>Coverage</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mtClean="0"/>
              <a:t>DBA</a:t>
            </a:r>
          </a:p>
        </p:txBody>
      </p:sp>
      <p:sp>
        <p:nvSpPr>
          <p:cNvPr id="13315" name="Rectangle 3"/>
          <p:cNvSpPr>
            <a:spLocks noGrp="1" noChangeArrowheads="1"/>
          </p:cNvSpPr>
          <p:nvPr>
            <p:ph type="body" idx="1"/>
          </p:nvPr>
        </p:nvSpPr>
        <p:spPr/>
        <p:txBody>
          <a:bodyPr/>
          <a:lstStyle/>
          <a:p>
            <a:pPr>
              <a:buClr>
                <a:schemeClr val="accent2"/>
              </a:buClr>
              <a:buSzPct val="70000"/>
            </a:pPr>
            <a:r>
              <a:rPr lang="en-US" sz="2800" smtClean="0"/>
              <a:t>Enacted in 1931</a:t>
            </a:r>
          </a:p>
          <a:p>
            <a:pPr>
              <a:buClr>
                <a:schemeClr val="accent2"/>
              </a:buClr>
              <a:buSzPct val="70000"/>
              <a:buFont typeface="Wingdings" pitchFamily="2" charset="2"/>
              <a:buNone/>
            </a:pPr>
            <a:endParaRPr lang="en-US" sz="2800" smtClean="0"/>
          </a:p>
          <a:p>
            <a:pPr>
              <a:buClr>
                <a:schemeClr val="accent2"/>
              </a:buClr>
              <a:buSzPct val="70000"/>
            </a:pPr>
            <a:r>
              <a:rPr lang="en-US" sz="2800" smtClean="0"/>
              <a:t>Amended in 1935 and 1964</a:t>
            </a:r>
          </a:p>
          <a:p>
            <a:pPr>
              <a:buClr>
                <a:schemeClr val="accent2"/>
              </a:buClr>
              <a:buSzPct val="70000"/>
              <a:buFont typeface="Wingdings" pitchFamily="2" charset="2"/>
              <a:buNone/>
            </a:pPr>
            <a:endParaRPr lang="en-US" sz="2800" smtClean="0"/>
          </a:p>
          <a:p>
            <a:pPr>
              <a:buClr>
                <a:schemeClr val="accent2"/>
              </a:buClr>
              <a:buSzPct val="70000"/>
            </a:pPr>
            <a:r>
              <a:rPr lang="en-US" sz="2800" smtClean="0"/>
              <a:t>Protects communities and workers from non-local contractors underbidding local wage levels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mtClean="0"/>
              <a:t>DBA Requirements</a:t>
            </a:r>
          </a:p>
        </p:txBody>
      </p:sp>
      <p:sp>
        <p:nvSpPr>
          <p:cNvPr id="14339" name="Rectangle 3"/>
          <p:cNvSpPr>
            <a:spLocks noGrp="1" noChangeArrowheads="1"/>
          </p:cNvSpPr>
          <p:nvPr>
            <p:ph type="body" idx="1"/>
          </p:nvPr>
        </p:nvSpPr>
        <p:spPr/>
        <p:txBody>
          <a:bodyPr/>
          <a:lstStyle/>
          <a:p>
            <a:pPr>
              <a:buClr>
                <a:schemeClr val="accent2"/>
              </a:buClr>
              <a:buSzPct val="70000"/>
            </a:pPr>
            <a:r>
              <a:rPr lang="en-US" sz="2800" smtClean="0"/>
              <a:t>Payment of locally “prevailing wages” and “fringe benefits” to laborers and mechanics, as determined by the U.S. Department of Labor (DOL)</a:t>
            </a:r>
          </a:p>
          <a:p>
            <a:pPr>
              <a:buClr>
                <a:schemeClr val="accent2"/>
              </a:buClr>
              <a:buSzPct val="70000"/>
              <a:buFont typeface="Wingdings" pitchFamily="2" charset="2"/>
              <a:buNone/>
            </a:pPr>
            <a:endParaRPr lang="en-US" sz="1800" smtClean="0"/>
          </a:p>
          <a:p>
            <a:pPr>
              <a:buClr>
                <a:schemeClr val="accent2"/>
              </a:buClr>
              <a:buSzPct val="70000"/>
            </a:pPr>
            <a:r>
              <a:rPr lang="en-US" sz="2800" smtClean="0"/>
              <a:t>Applies to direct Federal and District of Columbia contracts</a:t>
            </a:r>
            <a:r>
              <a:rPr lang="en-US" sz="2800" b="1" smtClean="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mtClean="0"/>
              <a:t> DBA Requirements</a:t>
            </a:r>
          </a:p>
        </p:txBody>
      </p:sp>
      <p:sp>
        <p:nvSpPr>
          <p:cNvPr id="15363" name="Rectangle 3"/>
          <p:cNvSpPr>
            <a:spLocks noGrp="1" noChangeArrowheads="1"/>
          </p:cNvSpPr>
          <p:nvPr>
            <p:ph type="body" idx="1"/>
          </p:nvPr>
        </p:nvSpPr>
        <p:spPr>
          <a:xfrm>
            <a:off x="609600" y="1676400"/>
            <a:ext cx="7769225" cy="4038600"/>
          </a:xfrm>
        </p:spPr>
        <p:txBody>
          <a:bodyPr/>
          <a:lstStyle/>
          <a:p>
            <a:pPr lvl="1">
              <a:spcBef>
                <a:spcPct val="10000"/>
              </a:spcBef>
              <a:buClr>
                <a:schemeClr val="accent2"/>
              </a:buClr>
              <a:buSzPct val="70000"/>
              <a:buFont typeface="Wingdings" pitchFamily="2" charset="2"/>
              <a:buChar char="n"/>
            </a:pPr>
            <a:r>
              <a:rPr lang="en-US" sz="2800" dirty="0" smtClean="0"/>
              <a:t>Applies to “laborers” and “mechanics” of contractors and subcontractors;</a:t>
            </a:r>
          </a:p>
          <a:p>
            <a:pPr lvl="1">
              <a:lnSpc>
                <a:spcPct val="50000"/>
              </a:lnSpc>
              <a:spcBef>
                <a:spcPct val="10000"/>
              </a:spcBef>
              <a:buClr>
                <a:schemeClr val="accent2"/>
              </a:buClr>
              <a:buSzPct val="70000"/>
              <a:buFont typeface="Wingdings" pitchFamily="2" charset="2"/>
              <a:buChar char="n"/>
            </a:pPr>
            <a:endParaRPr lang="en-US" sz="1800" dirty="0" smtClean="0"/>
          </a:p>
          <a:p>
            <a:pPr lvl="1">
              <a:lnSpc>
                <a:spcPct val="140000"/>
              </a:lnSpc>
              <a:spcBef>
                <a:spcPct val="10000"/>
              </a:spcBef>
              <a:buClr>
                <a:schemeClr val="accent2"/>
              </a:buClr>
              <a:buSzPct val="70000"/>
              <a:buFont typeface="Wingdings" pitchFamily="2" charset="2"/>
              <a:buChar char="n"/>
            </a:pPr>
            <a:r>
              <a:rPr lang="en-US" sz="2800" dirty="0" smtClean="0"/>
              <a:t>Performing work on the “site of the work;”</a:t>
            </a:r>
          </a:p>
          <a:p>
            <a:pPr lvl="1">
              <a:lnSpc>
                <a:spcPct val="50000"/>
              </a:lnSpc>
              <a:spcBef>
                <a:spcPct val="10000"/>
              </a:spcBef>
              <a:buClr>
                <a:schemeClr val="accent2"/>
              </a:buClr>
              <a:buSzPct val="70000"/>
              <a:buFont typeface="Wingdings" pitchFamily="2" charset="2"/>
              <a:buNone/>
            </a:pPr>
            <a:endParaRPr lang="en-US" dirty="0" smtClean="0"/>
          </a:p>
          <a:p>
            <a:pPr lvl="1">
              <a:spcBef>
                <a:spcPct val="10000"/>
              </a:spcBef>
              <a:buClr>
                <a:schemeClr val="accent2"/>
              </a:buClr>
              <a:buSzPct val="70000"/>
              <a:buFont typeface="Wingdings" pitchFamily="2" charset="2"/>
              <a:buChar char="n"/>
            </a:pPr>
            <a:r>
              <a:rPr lang="en-US" sz="2800" dirty="0" smtClean="0"/>
              <a:t>Must be paid not less often than weekly; and</a:t>
            </a:r>
          </a:p>
          <a:p>
            <a:pPr lvl="1">
              <a:lnSpc>
                <a:spcPct val="50000"/>
              </a:lnSpc>
              <a:spcBef>
                <a:spcPct val="10000"/>
              </a:spcBef>
              <a:buClr>
                <a:schemeClr val="accent2"/>
              </a:buClr>
              <a:buSzPct val="70000"/>
              <a:buFont typeface="Wingdings" pitchFamily="2" charset="2"/>
              <a:buChar char="n"/>
            </a:pPr>
            <a:endParaRPr lang="en-US" dirty="0" smtClean="0"/>
          </a:p>
          <a:p>
            <a:pPr lvl="1">
              <a:spcBef>
                <a:spcPct val="10000"/>
              </a:spcBef>
              <a:buClr>
                <a:schemeClr val="accent2"/>
              </a:buClr>
              <a:buSzPct val="70000"/>
              <a:buFont typeface="Wingdings" pitchFamily="2" charset="2"/>
              <a:buChar char="n"/>
            </a:pPr>
            <a:r>
              <a:rPr lang="en-US" sz="2800" dirty="0" smtClean="0"/>
              <a:t>Wage determination must be posted at the job site.</a:t>
            </a:r>
            <a:endParaRPr lang="en-US" sz="2800" b="1"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mtClean="0"/>
              <a:t>Coverage of the DBA</a:t>
            </a:r>
          </a:p>
        </p:txBody>
      </p:sp>
      <p:sp>
        <p:nvSpPr>
          <p:cNvPr id="16387" name="Rectangle 3"/>
          <p:cNvSpPr>
            <a:spLocks noGrp="1" noChangeArrowheads="1"/>
          </p:cNvSpPr>
          <p:nvPr>
            <p:ph type="body" idx="1"/>
          </p:nvPr>
        </p:nvSpPr>
        <p:spPr>
          <a:xfrm>
            <a:off x="609600" y="2133600"/>
            <a:ext cx="7769225" cy="3733800"/>
          </a:xfrm>
        </p:spPr>
        <p:txBody>
          <a:bodyPr/>
          <a:lstStyle/>
          <a:p>
            <a:r>
              <a:rPr lang="en-US" sz="2800" smtClean="0"/>
              <a:t> Applies to contracts in excess of $2,000 to </a:t>
            </a:r>
          </a:p>
          <a:p>
            <a:pPr>
              <a:buFont typeface="Wingdings" pitchFamily="2" charset="2"/>
              <a:buNone/>
            </a:pPr>
            <a:r>
              <a:rPr lang="en-US" sz="2800" smtClean="0"/>
              <a:t>	 which the Federal Government or the District</a:t>
            </a:r>
          </a:p>
          <a:p>
            <a:pPr>
              <a:buFont typeface="Wingdings" pitchFamily="2" charset="2"/>
              <a:buNone/>
            </a:pPr>
            <a:r>
              <a:rPr lang="en-US" sz="2800" smtClean="0"/>
              <a:t>	 of Columbia is a party for construction,</a:t>
            </a:r>
          </a:p>
          <a:p>
            <a:pPr>
              <a:buFont typeface="Wingdings" pitchFamily="2" charset="2"/>
              <a:buNone/>
            </a:pPr>
            <a:r>
              <a:rPr lang="en-US" sz="2800" smtClean="0"/>
              <a:t>	 alteration, and/or repair, including painting</a:t>
            </a:r>
          </a:p>
          <a:p>
            <a:pPr>
              <a:buFont typeface="Wingdings" pitchFamily="2" charset="2"/>
              <a:buNone/>
            </a:pPr>
            <a:r>
              <a:rPr lang="en-US" sz="2800" smtClean="0"/>
              <a:t>	 and decorating, of public buildings or public</a:t>
            </a:r>
          </a:p>
          <a:p>
            <a:pPr>
              <a:buFont typeface="Wingdings" pitchFamily="2" charset="2"/>
              <a:buNone/>
            </a:pPr>
            <a:r>
              <a:rPr lang="en-US" sz="2800" smtClean="0"/>
              <a:t>	 works.</a:t>
            </a:r>
            <a:r>
              <a:rPr lang="en-US" sz="2800" b="1" smtClean="0"/>
              <a:t/>
            </a:r>
            <a:br>
              <a:rPr lang="en-US" sz="2800" b="1" smtClean="0"/>
            </a:br>
            <a:r>
              <a:rPr lang="en-US" sz="2800" b="1" smtClean="0"/>
              <a:t>							</a:t>
            </a:r>
            <a:r>
              <a:rPr lang="en-US" b="1"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3200" smtClean="0"/>
              <a:t>Criteria For Considering</a:t>
            </a:r>
            <a:br>
              <a:rPr lang="en-US" sz="3200" smtClean="0"/>
            </a:br>
            <a:r>
              <a:rPr lang="en-US" sz="3200" smtClean="0"/>
              <a:t> DBA Coverage</a:t>
            </a:r>
            <a:br>
              <a:rPr lang="en-US" sz="3200" smtClean="0"/>
            </a:br>
            <a:endParaRPr lang="en-US" sz="3200" smtClean="0"/>
          </a:p>
        </p:txBody>
      </p:sp>
      <p:sp>
        <p:nvSpPr>
          <p:cNvPr id="17411" name="Rectangle 3"/>
          <p:cNvSpPr>
            <a:spLocks noGrp="1" noChangeArrowheads="1"/>
          </p:cNvSpPr>
          <p:nvPr>
            <p:ph type="body" idx="1"/>
          </p:nvPr>
        </p:nvSpPr>
        <p:spPr/>
        <p:txBody>
          <a:bodyPr/>
          <a:lstStyle/>
          <a:p>
            <a:endParaRPr lang="en-US" smtClean="0"/>
          </a:p>
          <a:p>
            <a:r>
              <a:rPr lang="en-US" smtClean="0"/>
              <a:t>Is the contract an agreement to which the U.S. or District of Columbia is a party?</a:t>
            </a:r>
          </a:p>
          <a:p>
            <a:endParaRPr lang="en-US" sz="1000" smtClean="0"/>
          </a:p>
          <a:p>
            <a:r>
              <a:rPr lang="en-US" smtClean="0"/>
              <a:t>Is the agreement a “contract for construction”?</a:t>
            </a:r>
          </a:p>
          <a:p>
            <a:endParaRPr lang="en-US" sz="1000" smtClean="0"/>
          </a:p>
          <a:p>
            <a:r>
              <a:rPr lang="en-US" smtClean="0"/>
              <a:t>Is the “contract for construction” a contract for construction of a public building or public work of the U.S. or the District of Columbia?</a:t>
            </a:r>
            <a:r>
              <a:rPr lang="en-US" b="1" smtClean="0">
                <a:solidFill>
                  <a:srgbClr val="0606B8"/>
                </a:solidFill>
              </a:rPr>
              <a:t>	</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p:txBody>
          <a:bodyPr/>
          <a:lstStyle/>
          <a:p>
            <a:r>
              <a:rPr lang="en-US" sz="4400" dirty="0" smtClean="0">
                <a:solidFill>
                  <a:schemeClr val="bg1"/>
                </a:solidFill>
              </a:rPr>
              <a:t>McNamara-O’Hara </a:t>
            </a:r>
            <a:br>
              <a:rPr lang="en-US" sz="4400" dirty="0" smtClean="0">
                <a:solidFill>
                  <a:schemeClr val="bg1"/>
                </a:solidFill>
              </a:rPr>
            </a:br>
            <a:r>
              <a:rPr lang="en-US" sz="4400" dirty="0" smtClean="0">
                <a:solidFill>
                  <a:schemeClr val="bg1"/>
                </a:solidFill>
              </a:rPr>
              <a:t>Service Contract Act</a:t>
            </a:r>
          </a:p>
        </p:txBody>
      </p:sp>
      <p:sp>
        <p:nvSpPr>
          <p:cNvPr id="46083" name="Rectangle 3"/>
          <p:cNvSpPr>
            <a:spLocks noGrp="1" noChangeArrowheads="1"/>
          </p:cNvSpPr>
          <p:nvPr>
            <p:ph type="subTitle" idx="1"/>
          </p:nvPr>
        </p:nvSpPr>
        <p:spPr/>
        <p:txBody>
          <a:bodyPr/>
          <a:lstStyle/>
          <a:p>
            <a:pPr marL="1203325" lvl="3" algn="l"/>
            <a:r>
              <a:rPr lang="en-US" sz="4000" dirty="0" smtClean="0"/>
              <a:t>        </a:t>
            </a:r>
            <a:r>
              <a:rPr lang="en-US" sz="4000" b="1" dirty="0" smtClean="0">
                <a:solidFill>
                  <a:schemeClr val="bg1"/>
                </a:solidFill>
              </a:rPr>
              <a:t>(SCA)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mtClean="0"/>
              <a:t>SCA</a:t>
            </a:r>
          </a:p>
        </p:txBody>
      </p:sp>
      <p:sp>
        <p:nvSpPr>
          <p:cNvPr id="47107" name="Rectangle 3"/>
          <p:cNvSpPr>
            <a:spLocks noGrp="1" noChangeArrowheads="1"/>
          </p:cNvSpPr>
          <p:nvPr>
            <p:ph type="body" idx="1"/>
          </p:nvPr>
        </p:nvSpPr>
        <p:spPr>
          <a:xfrm>
            <a:off x="609600" y="1905000"/>
            <a:ext cx="7769225" cy="3581400"/>
          </a:xfrm>
        </p:spPr>
        <p:txBody>
          <a:bodyPr/>
          <a:lstStyle/>
          <a:p>
            <a:pPr>
              <a:buClr>
                <a:schemeClr val="accent2"/>
              </a:buClr>
              <a:buSzPct val="70000"/>
            </a:pPr>
            <a:r>
              <a:rPr lang="en-US" sz="2800" dirty="0" smtClean="0"/>
              <a:t>Took effect in January 1966.</a:t>
            </a:r>
          </a:p>
          <a:p>
            <a:pPr>
              <a:buClr>
                <a:schemeClr val="accent2"/>
              </a:buClr>
              <a:buSzPct val="70000"/>
            </a:pPr>
            <a:endParaRPr lang="en-US" sz="1800" dirty="0" smtClean="0"/>
          </a:p>
          <a:p>
            <a:pPr>
              <a:buClr>
                <a:schemeClr val="accent2"/>
              </a:buClr>
              <a:buSzPct val="70000"/>
            </a:pPr>
            <a:r>
              <a:rPr lang="en-US" sz="2800" dirty="0" smtClean="0"/>
              <a:t>Amended in 1972 and 1976.</a:t>
            </a:r>
          </a:p>
          <a:p>
            <a:pPr>
              <a:buClr>
                <a:schemeClr val="accent2"/>
              </a:buClr>
              <a:buSzPct val="70000"/>
            </a:pPr>
            <a:endParaRPr lang="en-US" sz="1800" dirty="0" smtClean="0"/>
          </a:p>
          <a:p>
            <a:pPr>
              <a:buClr>
                <a:schemeClr val="accent2"/>
              </a:buClr>
              <a:buSzPct val="70000"/>
            </a:pPr>
            <a:r>
              <a:rPr lang="en-US" sz="2800" dirty="0" smtClean="0"/>
              <a:t>One of the most recent of government contract labor standards laws administered by the Wage and Hour Division (WHD).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mtClean="0"/>
              <a:t>Legislative History and Purpose of  SCA</a:t>
            </a:r>
          </a:p>
        </p:txBody>
      </p:sp>
      <p:sp>
        <p:nvSpPr>
          <p:cNvPr id="48131" name="Rectangle 3"/>
          <p:cNvSpPr>
            <a:spLocks noGrp="1" noChangeArrowheads="1"/>
          </p:cNvSpPr>
          <p:nvPr>
            <p:ph type="body" idx="1"/>
          </p:nvPr>
        </p:nvSpPr>
        <p:spPr>
          <a:xfrm>
            <a:off x="609600" y="2362200"/>
            <a:ext cx="7769225" cy="3733800"/>
          </a:xfrm>
        </p:spPr>
        <p:txBody>
          <a:bodyPr/>
          <a:lstStyle/>
          <a:p>
            <a:pPr>
              <a:buClr>
                <a:schemeClr val="accent2"/>
              </a:buClr>
              <a:buSzPct val="70000"/>
            </a:pPr>
            <a:r>
              <a:rPr lang="en-US" sz="2800" dirty="0" smtClean="0"/>
              <a:t>To “close the gap” in labor standards protection between supply and manufacturing contracts subject to PCA and construction contracts subject to DBA.</a:t>
            </a:r>
          </a:p>
          <a:p>
            <a:pPr>
              <a:buClr>
                <a:schemeClr val="accent2"/>
              </a:buClr>
              <a:buSzPct val="70000"/>
            </a:pPr>
            <a:r>
              <a:rPr lang="en-US" sz="2800" dirty="0" smtClean="0"/>
              <a:t>To remove wages as a bidding factor in the competition for federal service contracts.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CTIONS">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bg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bg1"/>
            </a:solidFill>
            <a:effectLst/>
            <a:latin typeface="Arial Black" pitchFamily="34"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bg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bg1"/>
            </a:solidFill>
            <a:effectLst/>
            <a:latin typeface="Arial Black"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SCA 02-14-07lh</Template>
  <TotalTime>7940</TotalTime>
  <Words>2697</Words>
  <Application>Microsoft Office PowerPoint</Application>
  <PresentationFormat>On-screen Show (4:3)</PresentationFormat>
  <Paragraphs>225</Paragraphs>
  <Slides>18</Slides>
  <Notes>18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Arial</vt:lpstr>
      <vt:lpstr>Arial Black</vt:lpstr>
      <vt:lpstr>Monotype Sorts</vt:lpstr>
      <vt:lpstr>Times New Roman</vt:lpstr>
      <vt:lpstr>Wingdings</vt:lpstr>
      <vt:lpstr>Wingdings 2</vt:lpstr>
      <vt:lpstr>SECTIONS</vt:lpstr>
      <vt:lpstr>TITLE</vt:lpstr>
      <vt:lpstr>The Davis-Bacon Act</vt:lpstr>
      <vt:lpstr>DBA</vt:lpstr>
      <vt:lpstr>DBA Requirements</vt:lpstr>
      <vt:lpstr> DBA Requirements</vt:lpstr>
      <vt:lpstr>Coverage of the DBA</vt:lpstr>
      <vt:lpstr>Criteria For Considering  DBA Coverage </vt:lpstr>
      <vt:lpstr>McNamara-O’Hara  Service Contract Act</vt:lpstr>
      <vt:lpstr>SCA</vt:lpstr>
      <vt:lpstr>Legislative History and Purpose of  SCA</vt:lpstr>
      <vt:lpstr>Requirements of SCA (29 C.F.R. § 4.6)</vt:lpstr>
      <vt:lpstr>Coverage</vt:lpstr>
      <vt:lpstr>Elements of SCA Coverage           (29 C.F.R. §§ 4.107, 4.108 &amp; 4.110)</vt:lpstr>
      <vt:lpstr>Federal Contracting Agencies (29 C.F.R. §§ 4.107 &amp; 4.108)</vt:lpstr>
      <vt:lpstr> Contracts to Furnish Services      (29 C.F.R. §§ 4.111 &amp; 4.130)</vt:lpstr>
      <vt:lpstr>Contracts “in the US”  (29 C.F.R. § 4.112)</vt:lpstr>
      <vt:lpstr> Use of “service  employees” (29 C.F.R. § 4.113)</vt:lpstr>
      <vt:lpstr>Contracts Not SCA Covered (29 C.F.R. § 4.134)</vt:lpstr>
      <vt:lpstr>PowerPoint Presentation</vt:lpstr>
    </vt:vector>
  </TitlesOfParts>
  <Company>Employment Standards Administration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SCA Wage Determinations</dc:title>
  <dc:creator>US Department of Labor</dc:creator>
  <cp:lastModifiedBy>Campbell, Natasha</cp:lastModifiedBy>
  <cp:revision>158</cp:revision>
  <dcterms:created xsi:type="dcterms:W3CDTF">2004-05-26T14:13:51Z</dcterms:created>
  <dcterms:modified xsi:type="dcterms:W3CDTF">2015-10-30T23:04:09Z</dcterms:modified>
</cp:coreProperties>
</file>