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  <p:sldMasterId id="2147483690" r:id="rId2"/>
    <p:sldMasterId id="2147483730" r:id="rId3"/>
  </p:sldMasterIdLst>
  <p:notesMasterIdLst>
    <p:notesMasterId r:id="rId23"/>
  </p:notesMasterIdLst>
  <p:sldIdLst>
    <p:sldId id="266" r:id="rId4"/>
    <p:sldId id="295" r:id="rId5"/>
    <p:sldId id="296" r:id="rId6"/>
    <p:sldId id="311" r:id="rId7"/>
    <p:sldId id="313" r:id="rId8"/>
    <p:sldId id="312" r:id="rId9"/>
    <p:sldId id="333" r:id="rId10"/>
    <p:sldId id="334" r:id="rId11"/>
    <p:sldId id="300" r:id="rId12"/>
    <p:sldId id="336" r:id="rId13"/>
    <p:sldId id="324" r:id="rId14"/>
    <p:sldId id="323" r:id="rId15"/>
    <p:sldId id="322" r:id="rId16"/>
    <p:sldId id="321" r:id="rId17"/>
    <p:sldId id="325" r:id="rId18"/>
    <p:sldId id="271" r:id="rId19"/>
    <p:sldId id="274" r:id="rId20"/>
    <p:sldId id="275" r:id="rId21"/>
    <p:sldId id="320" r:id="rId2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2B5435-8782-DF0C-6471-8424AE8F6B74}" name="McFall, Bryn Morgan" initials="MBM" userId="S::236451@win.lanl.gov::f698bec5-ea10-4d65-84b8-1b3e460fc5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F7E"/>
    <a:srgbClr val="FFFF99"/>
    <a:srgbClr val="F1EFF7"/>
    <a:srgbClr val="374299"/>
    <a:srgbClr val="CED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5" autoAdjust="0"/>
    <p:restoredTop sz="94830"/>
  </p:normalViewPr>
  <p:slideViewPr>
    <p:cSldViewPr snapToGrid="0">
      <p:cViewPr varScale="1">
        <p:scale>
          <a:sx n="82" d="100"/>
          <a:sy n="82" d="100"/>
        </p:scale>
        <p:origin x="56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E0483A-7C5B-40F0-9E36-DFCD8771E345}" type="doc">
      <dgm:prSet loTypeId="urn:microsoft.com/office/officeart/2005/8/layout/hList1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CFA8153-B94F-4BB7-880D-85828E04D855}">
      <dgm:prSet phldrT="[Text]" phldr="0" custT="1"/>
      <dgm:spPr/>
      <dgm:t>
        <a:bodyPr/>
        <a:lstStyle/>
        <a:p>
          <a:r>
            <a:rPr lang="en-US" sz="2400" b="1" dirty="0"/>
            <a:t>Scope</a:t>
          </a:r>
          <a:endParaRPr lang="en-US" sz="2100" b="1" dirty="0"/>
        </a:p>
      </dgm:t>
    </dgm:pt>
    <dgm:pt modelId="{4D4F8370-FAAF-4B07-8EE2-EF3FD5B4649F}" type="parTrans" cxnId="{502245E0-8351-4443-BDB5-591A9FB98C4F}">
      <dgm:prSet/>
      <dgm:spPr/>
      <dgm:t>
        <a:bodyPr/>
        <a:lstStyle/>
        <a:p>
          <a:endParaRPr lang="en-US"/>
        </a:p>
      </dgm:t>
    </dgm:pt>
    <dgm:pt modelId="{72AC874E-0CA0-4E88-9EFC-6D6BFD16F538}" type="sibTrans" cxnId="{502245E0-8351-4443-BDB5-591A9FB98C4F}">
      <dgm:prSet/>
      <dgm:spPr/>
      <dgm:t>
        <a:bodyPr/>
        <a:lstStyle/>
        <a:p>
          <a:endParaRPr lang="en-US"/>
        </a:p>
      </dgm:t>
    </dgm:pt>
    <dgm:pt modelId="{7541FC60-BAD4-454D-AD40-ADE62FCFF493}">
      <dgm:prSet phldrT="[Text]" phldr="0" custT="1"/>
      <dgm:spPr/>
      <dgm:t>
        <a:bodyPr/>
        <a:lstStyle/>
        <a:p>
          <a:r>
            <a:rPr lang="en-US" sz="2100" dirty="0"/>
            <a:t>Major A/R facilities only</a:t>
          </a:r>
        </a:p>
      </dgm:t>
    </dgm:pt>
    <dgm:pt modelId="{6BA49CAB-E0E8-4282-82BA-DF775F0C539C}" type="parTrans" cxnId="{3257F13F-14F9-4601-B2A3-0EE7BF61BC7D}">
      <dgm:prSet/>
      <dgm:spPr/>
      <dgm:t>
        <a:bodyPr/>
        <a:lstStyle/>
        <a:p>
          <a:endParaRPr lang="en-US"/>
        </a:p>
      </dgm:t>
    </dgm:pt>
    <dgm:pt modelId="{6D4813E5-AEA0-48E5-9968-8838B7A72929}" type="sibTrans" cxnId="{3257F13F-14F9-4601-B2A3-0EE7BF61BC7D}">
      <dgm:prSet/>
      <dgm:spPr/>
      <dgm:t>
        <a:bodyPr/>
        <a:lstStyle/>
        <a:p>
          <a:endParaRPr lang="en-US"/>
        </a:p>
      </dgm:t>
    </dgm:pt>
    <dgm:pt modelId="{CB224F63-860D-48C8-B9AC-01F1382AE80C}">
      <dgm:prSet phldrT="[Text]" phldr="0" custT="1"/>
      <dgm:spPr/>
      <dgm:t>
        <a:bodyPr/>
        <a:lstStyle/>
        <a:p>
          <a:r>
            <a:rPr lang="en-US" sz="2100" dirty="0"/>
            <a:t>2021-2040 planning window</a:t>
          </a:r>
        </a:p>
      </dgm:t>
    </dgm:pt>
    <dgm:pt modelId="{8BCD0C4B-DD33-41B2-B5BB-775CD73BE888}" type="parTrans" cxnId="{4FBD7A90-8057-47E6-B1A2-4D539A71225A}">
      <dgm:prSet/>
      <dgm:spPr/>
      <dgm:t>
        <a:bodyPr/>
        <a:lstStyle/>
        <a:p>
          <a:endParaRPr lang="en-US"/>
        </a:p>
      </dgm:t>
    </dgm:pt>
    <dgm:pt modelId="{D9C80230-9123-4A4F-AD77-49F42D676F76}" type="sibTrans" cxnId="{4FBD7A90-8057-47E6-B1A2-4D539A71225A}">
      <dgm:prSet/>
      <dgm:spPr/>
      <dgm:t>
        <a:bodyPr/>
        <a:lstStyle/>
        <a:p>
          <a:endParaRPr lang="en-US"/>
        </a:p>
      </dgm:t>
    </dgm:pt>
    <dgm:pt modelId="{2FC4EAFA-E170-41B9-809C-4F0D8B3C68C4}">
      <dgm:prSet phldrT="[Text]" phldr="0" custT="1"/>
      <dgm:spPr/>
      <dgm:t>
        <a:bodyPr/>
        <a:lstStyle/>
        <a:p>
          <a:r>
            <a:rPr lang="en-US" sz="2400" b="1" dirty="0"/>
            <a:t>Data</a:t>
          </a:r>
          <a:endParaRPr lang="en-US" sz="2100" b="1" dirty="0"/>
        </a:p>
      </dgm:t>
    </dgm:pt>
    <dgm:pt modelId="{6ABDF353-C573-40A7-907D-B93F16CD1A9E}" type="parTrans" cxnId="{0A510987-7F0F-44CF-8847-80C25FAF0B21}">
      <dgm:prSet/>
      <dgm:spPr/>
      <dgm:t>
        <a:bodyPr/>
        <a:lstStyle/>
        <a:p>
          <a:endParaRPr lang="en-US"/>
        </a:p>
      </dgm:t>
    </dgm:pt>
    <dgm:pt modelId="{8B60376C-F4BB-4647-BE80-B01158502EF0}" type="sibTrans" cxnId="{0A510987-7F0F-44CF-8847-80C25FAF0B21}">
      <dgm:prSet/>
      <dgm:spPr/>
      <dgm:t>
        <a:bodyPr/>
        <a:lstStyle/>
        <a:p>
          <a:endParaRPr lang="en-US"/>
        </a:p>
      </dgm:t>
    </dgm:pt>
    <dgm:pt modelId="{2A3566F7-47B5-4C9E-B01C-DCEB5B7905DD}">
      <dgm:prSet phldrT="[Text]" phldr="0"/>
      <dgm:spPr/>
      <dgm:t>
        <a:bodyPr/>
        <a:lstStyle/>
        <a:p>
          <a:r>
            <a:rPr lang="en-US" dirty="0"/>
            <a:t>Facility Information Management Systems (FIMS)</a:t>
          </a:r>
        </a:p>
      </dgm:t>
    </dgm:pt>
    <dgm:pt modelId="{BCEDD5FB-7A84-4A9F-91E0-F9C4D0140C73}" type="parTrans" cxnId="{9DC54FE3-16C6-4085-ABBC-530DB2425B69}">
      <dgm:prSet/>
      <dgm:spPr/>
      <dgm:t>
        <a:bodyPr/>
        <a:lstStyle/>
        <a:p>
          <a:endParaRPr lang="en-US"/>
        </a:p>
      </dgm:t>
    </dgm:pt>
    <dgm:pt modelId="{EE35F371-2120-4D86-8D7E-5143B1D9B831}" type="sibTrans" cxnId="{9DC54FE3-16C6-4085-ABBC-530DB2425B69}">
      <dgm:prSet/>
      <dgm:spPr/>
      <dgm:t>
        <a:bodyPr/>
        <a:lstStyle/>
        <a:p>
          <a:endParaRPr lang="en-US"/>
        </a:p>
      </dgm:t>
    </dgm:pt>
    <dgm:pt modelId="{D1453ECE-0D1B-493C-BB29-C18495CB2AFD}">
      <dgm:prSet phldrT="[Text]" phldr="0"/>
      <dgm:spPr/>
      <dgm:t>
        <a:bodyPr/>
        <a:lstStyle/>
        <a:p>
          <a:r>
            <a:rPr lang="en-US" dirty="0"/>
            <a:t>G2</a:t>
          </a:r>
        </a:p>
      </dgm:t>
    </dgm:pt>
    <dgm:pt modelId="{1CD839B3-32B4-498C-9989-EBD14DFFBC85}" type="parTrans" cxnId="{9696548B-8654-4E48-AE82-45703FCCA475}">
      <dgm:prSet/>
      <dgm:spPr/>
      <dgm:t>
        <a:bodyPr/>
        <a:lstStyle/>
        <a:p>
          <a:endParaRPr lang="en-US"/>
        </a:p>
      </dgm:t>
    </dgm:pt>
    <dgm:pt modelId="{C3D98025-6FD3-4574-8FD0-957833AEA7D5}" type="sibTrans" cxnId="{9696548B-8654-4E48-AE82-45703FCCA475}">
      <dgm:prSet/>
      <dgm:spPr/>
      <dgm:t>
        <a:bodyPr/>
        <a:lstStyle/>
        <a:p>
          <a:endParaRPr lang="en-US"/>
        </a:p>
      </dgm:t>
    </dgm:pt>
    <dgm:pt modelId="{E6D0BEC5-89A0-4EB5-B11A-6F25BF27993C}">
      <dgm:prSet phldrT="[Text]" phldr="0" custT="1"/>
      <dgm:spPr/>
      <dgm:t>
        <a:bodyPr/>
        <a:lstStyle/>
        <a:p>
          <a:r>
            <a:rPr lang="en-US" sz="2400" b="1" dirty="0"/>
            <a:t>Approach</a:t>
          </a:r>
          <a:endParaRPr lang="en-US" sz="2100" b="1" dirty="0"/>
        </a:p>
      </dgm:t>
    </dgm:pt>
    <dgm:pt modelId="{963D6D21-7C8C-4FA8-B3E0-5C89880FF346}" type="parTrans" cxnId="{AF071098-C344-44D7-B795-24373F3B7AFD}">
      <dgm:prSet/>
      <dgm:spPr/>
      <dgm:t>
        <a:bodyPr/>
        <a:lstStyle/>
        <a:p>
          <a:endParaRPr lang="en-US"/>
        </a:p>
      </dgm:t>
    </dgm:pt>
    <dgm:pt modelId="{46CA0853-EF51-41C9-A764-9EB787BEB3E1}" type="sibTrans" cxnId="{AF071098-C344-44D7-B795-24373F3B7AFD}">
      <dgm:prSet/>
      <dgm:spPr/>
      <dgm:t>
        <a:bodyPr/>
        <a:lstStyle/>
        <a:p>
          <a:endParaRPr lang="en-US"/>
        </a:p>
      </dgm:t>
    </dgm:pt>
    <dgm:pt modelId="{621AFCC6-A083-40E6-8F87-8CCB02A07689}">
      <dgm:prSet phldrT="[Text]" phldr="0"/>
      <dgm:spPr/>
      <dgm:t>
        <a:bodyPr/>
        <a:lstStyle/>
        <a:p>
          <a:r>
            <a:rPr lang="en-US" dirty="0"/>
            <a:t>Historical data as basis</a:t>
          </a:r>
        </a:p>
      </dgm:t>
    </dgm:pt>
    <dgm:pt modelId="{8EEA8E0B-767E-4529-BA6C-8C2DAC99D419}" type="parTrans" cxnId="{D4DE368D-E0D4-4FA2-9891-F9E1DF1BF218}">
      <dgm:prSet/>
      <dgm:spPr/>
      <dgm:t>
        <a:bodyPr/>
        <a:lstStyle/>
        <a:p>
          <a:endParaRPr lang="en-US"/>
        </a:p>
      </dgm:t>
    </dgm:pt>
    <dgm:pt modelId="{6F585474-8EE7-45C6-9081-D3823ADAA11B}" type="sibTrans" cxnId="{D4DE368D-E0D4-4FA2-9891-F9E1DF1BF218}">
      <dgm:prSet/>
      <dgm:spPr/>
      <dgm:t>
        <a:bodyPr/>
        <a:lstStyle/>
        <a:p>
          <a:endParaRPr lang="en-US"/>
        </a:p>
      </dgm:t>
    </dgm:pt>
    <dgm:pt modelId="{C54B4A25-BB2B-4F54-9AFC-E2921E238753}">
      <dgm:prSet phldrT="[Text]" phldr="0"/>
      <dgm:spPr/>
      <dgm:t>
        <a:bodyPr/>
        <a:lstStyle/>
        <a:p>
          <a:r>
            <a:rPr lang="en-US" dirty="0"/>
            <a:t>SME inputs</a:t>
          </a:r>
        </a:p>
      </dgm:t>
    </dgm:pt>
    <dgm:pt modelId="{E0277559-0353-4B62-9CA1-004EC7065DB4}" type="parTrans" cxnId="{75B9693F-FFB1-413F-B5FA-DCA1D96244D5}">
      <dgm:prSet/>
      <dgm:spPr/>
      <dgm:t>
        <a:bodyPr/>
        <a:lstStyle/>
        <a:p>
          <a:endParaRPr lang="en-US"/>
        </a:p>
      </dgm:t>
    </dgm:pt>
    <dgm:pt modelId="{04E4066E-3014-45D1-8CEA-3D0896D38A55}" type="sibTrans" cxnId="{75B9693F-FFB1-413F-B5FA-DCA1D96244D5}">
      <dgm:prSet/>
      <dgm:spPr/>
      <dgm:t>
        <a:bodyPr/>
        <a:lstStyle/>
        <a:p>
          <a:endParaRPr lang="en-US"/>
        </a:p>
      </dgm:t>
    </dgm:pt>
    <dgm:pt modelId="{92A0E84C-A009-4975-B4E9-6B7F725BA417}">
      <dgm:prSet phldrT="[Text]" phldr="0" custT="1"/>
      <dgm:spPr/>
      <dgm:t>
        <a:bodyPr/>
        <a:lstStyle/>
        <a:p>
          <a:r>
            <a:rPr lang="en-US" sz="2400" b="1" dirty="0"/>
            <a:t>Planning Tool</a:t>
          </a:r>
        </a:p>
      </dgm:t>
    </dgm:pt>
    <dgm:pt modelId="{4272C590-C409-4947-BB29-64B0803937E1}" type="parTrans" cxnId="{5F3DF3DB-EAEE-4098-888B-1235A0843AF2}">
      <dgm:prSet/>
      <dgm:spPr/>
      <dgm:t>
        <a:bodyPr/>
        <a:lstStyle/>
        <a:p>
          <a:endParaRPr lang="en-US"/>
        </a:p>
      </dgm:t>
    </dgm:pt>
    <dgm:pt modelId="{3C3C8B6F-4682-4A14-AC82-A4389329D15D}" type="sibTrans" cxnId="{5F3DF3DB-EAEE-4098-888B-1235A0843AF2}">
      <dgm:prSet/>
      <dgm:spPr/>
      <dgm:t>
        <a:bodyPr/>
        <a:lstStyle/>
        <a:p>
          <a:endParaRPr lang="en-US"/>
        </a:p>
      </dgm:t>
    </dgm:pt>
    <dgm:pt modelId="{52E7144C-6249-4013-B7FC-A5698C572690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 dirty="0"/>
            <a:t>Supporting buildings not yet completed</a:t>
          </a:r>
        </a:p>
      </dgm:t>
    </dgm:pt>
    <dgm:pt modelId="{FD1C44FE-82F1-4B87-AA68-2692EE659885}" type="parTrans" cxnId="{C7C246C8-E51E-4690-BF74-14A6A10F845D}">
      <dgm:prSet/>
      <dgm:spPr/>
      <dgm:t>
        <a:bodyPr/>
        <a:lstStyle/>
        <a:p>
          <a:endParaRPr lang="en-US"/>
        </a:p>
      </dgm:t>
    </dgm:pt>
    <dgm:pt modelId="{6D829B59-C698-4AD6-A92E-BD23AB344737}" type="sibTrans" cxnId="{C7C246C8-E51E-4690-BF74-14A6A10F845D}">
      <dgm:prSet/>
      <dgm:spPr/>
      <dgm:t>
        <a:bodyPr/>
        <a:lstStyle/>
        <a:p>
          <a:endParaRPr lang="en-US"/>
        </a:p>
      </dgm:t>
    </dgm:pt>
    <dgm:pt modelId="{0AEEF432-85B7-4F3E-933B-7EA5D85CAB21}">
      <dgm:prSet phldrT="[Text]" phldr="0"/>
      <dgm:spPr/>
      <dgm:t>
        <a:bodyPr/>
        <a:lstStyle/>
        <a:p>
          <a:r>
            <a:rPr lang="en-US" dirty="0"/>
            <a:t>Builder</a:t>
          </a:r>
        </a:p>
      </dgm:t>
    </dgm:pt>
    <dgm:pt modelId="{B937F29E-C9C5-4D64-8361-53A9F3CC2C4D}" type="parTrans" cxnId="{2E6069D8-D179-43A2-B488-7BF14B31F3FF}">
      <dgm:prSet/>
      <dgm:spPr/>
      <dgm:t>
        <a:bodyPr/>
        <a:lstStyle/>
        <a:p>
          <a:endParaRPr lang="en-US"/>
        </a:p>
      </dgm:t>
    </dgm:pt>
    <dgm:pt modelId="{977319B0-2190-46DE-B507-5C0C1EF03E22}" type="sibTrans" cxnId="{2E6069D8-D179-43A2-B488-7BF14B31F3FF}">
      <dgm:prSet/>
      <dgm:spPr/>
      <dgm:t>
        <a:bodyPr/>
        <a:lstStyle/>
        <a:p>
          <a:endParaRPr lang="en-US"/>
        </a:p>
      </dgm:t>
    </dgm:pt>
    <dgm:pt modelId="{1F5241A7-70C8-4DE1-91D3-E8F7FDDD725D}">
      <dgm:prSet phldrT="[Text]" phldr="0"/>
      <dgm:spPr/>
      <dgm:t>
        <a:bodyPr/>
        <a:lstStyle/>
        <a:p>
          <a:r>
            <a:rPr lang="en-US" dirty="0"/>
            <a:t>Weapons Facilities Operations (WFO)</a:t>
          </a:r>
        </a:p>
      </dgm:t>
    </dgm:pt>
    <dgm:pt modelId="{6CEAFB25-8EC5-47AA-B44B-D96A5140EF55}" type="parTrans" cxnId="{D34F182B-FA42-462E-AFF4-79947226BB76}">
      <dgm:prSet/>
      <dgm:spPr/>
      <dgm:t>
        <a:bodyPr/>
        <a:lstStyle/>
        <a:p>
          <a:endParaRPr lang="en-US"/>
        </a:p>
      </dgm:t>
    </dgm:pt>
    <dgm:pt modelId="{1967C1BC-405E-4D03-971E-CDB8ADC94F1F}" type="sibTrans" cxnId="{D34F182B-FA42-462E-AFF4-79947226BB76}">
      <dgm:prSet/>
      <dgm:spPr/>
      <dgm:t>
        <a:bodyPr/>
        <a:lstStyle/>
        <a:p>
          <a:endParaRPr lang="en-US"/>
        </a:p>
      </dgm:t>
    </dgm:pt>
    <dgm:pt modelId="{4AF98844-0172-4267-9521-FA93C5A5DBC2}">
      <dgm:prSet phldrT="[Text]" phldr="0"/>
      <dgm:spPr/>
      <dgm:t>
        <a:bodyPr/>
        <a:lstStyle/>
        <a:p>
          <a:r>
            <a:rPr lang="en-US" dirty="0"/>
            <a:t>Annual escalation</a:t>
          </a:r>
        </a:p>
      </dgm:t>
    </dgm:pt>
    <dgm:pt modelId="{BBADE36A-FF47-40B7-8232-7E6CA36C4D67}" type="parTrans" cxnId="{A9C4DB07-CD81-422D-B1B9-50E199391C56}">
      <dgm:prSet/>
      <dgm:spPr/>
      <dgm:t>
        <a:bodyPr/>
        <a:lstStyle/>
        <a:p>
          <a:endParaRPr lang="en-US"/>
        </a:p>
      </dgm:t>
    </dgm:pt>
    <dgm:pt modelId="{FF2E3863-66DF-4D31-B609-EA2A0263A976}" type="sibTrans" cxnId="{A9C4DB07-CD81-422D-B1B9-50E199391C56}">
      <dgm:prSet/>
      <dgm:spPr/>
      <dgm:t>
        <a:bodyPr/>
        <a:lstStyle/>
        <a:p>
          <a:endParaRPr lang="en-US"/>
        </a:p>
      </dgm:t>
    </dgm:pt>
    <dgm:pt modelId="{D9411128-5634-48DE-9CBC-227D6BFAE1FB}">
      <dgm:prSet phldrT="[Text]" phldr="0"/>
      <dgm:spPr/>
      <dgm:t>
        <a:bodyPr/>
        <a:lstStyle/>
        <a:p>
          <a:r>
            <a:rPr lang="en-US" dirty="0"/>
            <a:t>Current general plant project (GPP) limit</a:t>
          </a:r>
        </a:p>
      </dgm:t>
    </dgm:pt>
    <dgm:pt modelId="{8FD81A10-521B-42B6-A8DC-0087D53D858D}" type="parTrans" cxnId="{F518B54F-4A9D-451D-BCAD-5011A2EEFC0E}">
      <dgm:prSet/>
      <dgm:spPr/>
      <dgm:t>
        <a:bodyPr/>
        <a:lstStyle/>
        <a:p>
          <a:endParaRPr lang="en-US"/>
        </a:p>
      </dgm:t>
    </dgm:pt>
    <dgm:pt modelId="{4E8FFEE8-6715-4ED2-AD9E-A9027AABE2D9}" type="sibTrans" cxnId="{F518B54F-4A9D-451D-BCAD-5011A2EEFC0E}">
      <dgm:prSet/>
      <dgm:spPr/>
      <dgm:t>
        <a:bodyPr/>
        <a:lstStyle/>
        <a:p>
          <a:endParaRPr lang="en-US"/>
        </a:p>
      </dgm:t>
    </dgm:pt>
    <dgm:pt modelId="{764381B5-8432-4746-B094-69F18062233D}">
      <dgm:prSet phldrT="[Text]" phldr="0"/>
      <dgm:spPr/>
      <dgm:t>
        <a:bodyPr/>
        <a:lstStyle/>
        <a:p>
          <a:r>
            <a:rPr lang="en-US" dirty="0"/>
            <a:t>Plan of record (POR)</a:t>
          </a:r>
        </a:p>
      </dgm:t>
    </dgm:pt>
    <dgm:pt modelId="{027A46E4-36CF-4ED6-A934-B9D2486A1E0E}" type="parTrans" cxnId="{3FCFAA9A-BE70-47F1-B96B-D8C3AEF5E143}">
      <dgm:prSet/>
      <dgm:spPr/>
      <dgm:t>
        <a:bodyPr/>
        <a:lstStyle/>
        <a:p>
          <a:endParaRPr lang="en-US"/>
        </a:p>
      </dgm:t>
    </dgm:pt>
    <dgm:pt modelId="{DA3B0EE3-5A1F-4054-994D-5D8E47EACD5A}" type="sibTrans" cxnId="{3FCFAA9A-BE70-47F1-B96B-D8C3AEF5E143}">
      <dgm:prSet/>
      <dgm:spPr/>
      <dgm:t>
        <a:bodyPr/>
        <a:lstStyle/>
        <a:p>
          <a:endParaRPr lang="en-US"/>
        </a:p>
      </dgm:t>
    </dgm:pt>
    <dgm:pt modelId="{12BAB24F-D48F-4D63-8B3E-D33538E09F7A}">
      <dgm:prSet/>
      <dgm:spPr/>
      <dgm:t>
        <a:bodyPr/>
        <a:lstStyle/>
        <a:p>
          <a:r>
            <a:rPr lang="en-US" dirty="0"/>
            <a:t>Visual representation of the cost elements and scenario costs</a:t>
          </a:r>
        </a:p>
      </dgm:t>
    </dgm:pt>
    <dgm:pt modelId="{3740C70A-53DD-468B-B478-4D0FBB57AECE}" type="parTrans" cxnId="{7E405DFE-6FEA-491F-9F7A-81DFA85C2EF7}">
      <dgm:prSet/>
      <dgm:spPr/>
      <dgm:t>
        <a:bodyPr/>
        <a:lstStyle/>
        <a:p>
          <a:endParaRPr lang="en-US"/>
        </a:p>
      </dgm:t>
    </dgm:pt>
    <dgm:pt modelId="{707C8214-0010-47AC-9E87-7EF5D4AC1A84}" type="sibTrans" cxnId="{7E405DFE-6FEA-491F-9F7A-81DFA85C2EF7}">
      <dgm:prSet/>
      <dgm:spPr/>
      <dgm:t>
        <a:bodyPr/>
        <a:lstStyle/>
        <a:p>
          <a:endParaRPr lang="en-US"/>
        </a:p>
      </dgm:t>
    </dgm:pt>
    <dgm:pt modelId="{8341D9F6-C494-4BC8-9F4B-16B4368D34DA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 dirty="0"/>
            <a:t>Equipment not included</a:t>
          </a:r>
        </a:p>
      </dgm:t>
    </dgm:pt>
    <dgm:pt modelId="{397AF1F3-CD49-49E1-B26A-4C59C4A5F3F1}" type="parTrans" cxnId="{6FFD95D3-3722-4219-95BE-C764A2C54A76}">
      <dgm:prSet/>
      <dgm:spPr/>
      <dgm:t>
        <a:bodyPr/>
        <a:lstStyle/>
        <a:p>
          <a:endParaRPr lang="en-US"/>
        </a:p>
      </dgm:t>
    </dgm:pt>
    <dgm:pt modelId="{3FF0F4A4-90BD-4BD7-A9C1-F5533EB53498}" type="sibTrans" cxnId="{6FFD95D3-3722-4219-95BE-C764A2C54A76}">
      <dgm:prSet/>
      <dgm:spPr/>
      <dgm:t>
        <a:bodyPr/>
        <a:lstStyle/>
        <a:p>
          <a:endParaRPr lang="en-US"/>
        </a:p>
      </dgm:t>
    </dgm:pt>
    <dgm:pt modelId="{60AE8578-EBB4-4B8D-8821-63E427A61DF7}">
      <dgm:prSet phldrT="[Text]" phldr="0"/>
      <dgm:spPr/>
      <dgm:t>
        <a:bodyPr/>
        <a:lstStyle/>
        <a:p>
          <a:r>
            <a:rPr lang="en-US" dirty="0"/>
            <a:t>Projection model</a:t>
          </a:r>
        </a:p>
      </dgm:t>
    </dgm:pt>
    <dgm:pt modelId="{1F47CFE4-E124-41F4-B79F-DCEEDA92E0F3}" type="parTrans" cxnId="{C1F7A48A-68E6-469A-8B24-E34C2DB55581}">
      <dgm:prSet/>
      <dgm:spPr/>
      <dgm:t>
        <a:bodyPr/>
        <a:lstStyle/>
        <a:p>
          <a:endParaRPr lang="en-US"/>
        </a:p>
      </dgm:t>
    </dgm:pt>
    <dgm:pt modelId="{B804E251-BF8F-4E6F-908C-B0ED2C0D22FA}" type="sibTrans" cxnId="{C1F7A48A-68E6-469A-8B24-E34C2DB55581}">
      <dgm:prSet/>
      <dgm:spPr/>
      <dgm:t>
        <a:bodyPr/>
        <a:lstStyle/>
        <a:p>
          <a:endParaRPr lang="en-US"/>
        </a:p>
      </dgm:t>
    </dgm:pt>
    <dgm:pt modelId="{F35C7462-25E8-4461-AC74-370E94CDD67E}">
      <dgm:prSet/>
      <dgm:spPr/>
      <dgm:t>
        <a:bodyPr/>
        <a:lstStyle/>
        <a:p>
          <a:r>
            <a:rPr lang="en-US" dirty="0"/>
            <a:t>Business case analysis</a:t>
          </a:r>
        </a:p>
      </dgm:t>
    </dgm:pt>
    <dgm:pt modelId="{258087D4-20AD-4903-B076-2F44B10E40E2}" type="parTrans" cxnId="{AEF40987-67A0-44A7-80B8-1397D91245E1}">
      <dgm:prSet/>
      <dgm:spPr/>
      <dgm:t>
        <a:bodyPr/>
        <a:lstStyle/>
        <a:p>
          <a:endParaRPr lang="en-US"/>
        </a:p>
      </dgm:t>
    </dgm:pt>
    <dgm:pt modelId="{5E34B965-5F6D-43E0-9C26-D126BF490138}" type="sibTrans" cxnId="{AEF40987-67A0-44A7-80B8-1397D91245E1}">
      <dgm:prSet/>
      <dgm:spPr/>
      <dgm:t>
        <a:bodyPr/>
        <a:lstStyle/>
        <a:p>
          <a:endParaRPr lang="en-US"/>
        </a:p>
      </dgm:t>
    </dgm:pt>
    <dgm:pt modelId="{F15E3AD6-CE57-4644-87EB-0D0B1A19BF71}" type="pres">
      <dgm:prSet presAssocID="{78E0483A-7C5B-40F0-9E36-DFCD8771E345}" presName="Name0" presStyleCnt="0">
        <dgm:presLayoutVars>
          <dgm:dir/>
          <dgm:animLvl val="lvl"/>
          <dgm:resizeHandles val="exact"/>
        </dgm:presLayoutVars>
      </dgm:prSet>
      <dgm:spPr/>
    </dgm:pt>
    <dgm:pt modelId="{713176D7-C61E-423F-AE28-37BE8CD4C40C}" type="pres">
      <dgm:prSet presAssocID="{ACFA8153-B94F-4BB7-880D-85828E04D855}" presName="composite" presStyleCnt="0"/>
      <dgm:spPr/>
    </dgm:pt>
    <dgm:pt modelId="{E040DCA8-9F7E-43F9-885F-82BAAB89A91A}" type="pres">
      <dgm:prSet presAssocID="{ACFA8153-B94F-4BB7-880D-85828E04D85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30032B6-6AA8-4E8C-BEF2-B113BFD3A6D4}" type="pres">
      <dgm:prSet presAssocID="{ACFA8153-B94F-4BB7-880D-85828E04D855}" presName="desTx" presStyleLbl="alignAccFollowNode1" presStyleIdx="0" presStyleCnt="4">
        <dgm:presLayoutVars>
          <dgm:bulletEnabled val="1"/>
        </dgm:presLayoutVars>
      </dgm:prSet>
      <dgm:spPr/>
    </dgm:pt>
    <dgm:pt modelId="{08344D71-67B5-4202-A314-18C0040B5977}" type="pres">
      <dgm:prSet presAssocID="{72AC874E-0CA0-4E88-9EFC-6D6BFD16F538}" presName="space" presStyleCnt="0"/>
      <dgm:spPr/>
    </dgm:pt>
    <dgm:pt modelId="{F42FC45C-4BF4-405D-8B1F-BA4ABFD2907E}" type="pres">
      <dgm:prSet presAssocID="{2FC4EAFA-E170-41B9-809C-4F0D8B3C68C4}" presName="composite" presStyleCnt="0"/>
      <dgm:spPr/>
    </dgm:pt>
    <dgm:pt modelId="{4B0E65F4-9A2C-46C7-AA9F-356EC441B085}" type="pres">
      <dgm:prSet presAssocID="{2FC4EAFA-E170-41B9-809C-4F0D8B3C68C4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9DB6C9E9-CD76-4E9A-A7DD-00C695434F07}" type="pres">
      <dgm:prSet presAssocID="{2FC4EAFA-E170-41B9-809C-4F0D8B3C68C4}" presName="desTx" presStyleLbl="alignAccFollowNode1" presStyleIdx="1" presStyleCnt="4">
        <dgm:presLayoutVars>
          <dgm:bulletEnabled val="1"/>
        </dgm:presLayoutVars>
      </dgm:prSet>
      <dgm:spPr/>
    </dgm:pt>
    <dgm:pt modelId="{EA08F383-133D-4566-BE0E-96BA5F8F0B5B}" type="pres">
      <dgm:prSet presAssocID="{8B60376C-F4BB-4647-BE80-B01158502EF0}" presName="space" presStyleCnt="0"/>
      <dgm:spPr/>
    </dgm:pt>
    <dgm:pt modelId="{94AFFB60-CB20-486C-8B9E-EBE1BB635357}" type="pres">
      <dgm:prSet presAssocID="{E6D0BEC5-89A0-4EB5-B11A-6F25BF27993C}" presName="composite" presStyleCnt="0"/>
      <dgm:spPr/>
    </dgm:pt>
    <dgm:pt modelId="{347E1B77-8BFD-42CC-A0F1-9FDFCD105A8C}" type="pres">
      <dgm:prSet presAssocID="{E6D0BEC5-89A0-4EB5-B11A-6F25BF27993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696EB720-9CDF-4D74-B660-9D6DE91A6852}" type="pres">
      <dgm:prSet presAssocID="{E6D0BEC5-89A0-4EB5-B11A-6F25BF27993C}" presName="desTx" presStyleLbl="alignAccFollowNode1" presStyleIdx="2" presStyleCnt="4">
        <dgm:presLayoutVars>
          <dgm:bulletEnabled val="1"/>
        </dgm:presLayoutVars>
      </dgm:prSet>
      <dgm:spPr/>
    </dgm:pt>
    <dgm:pt modelId="{45F0DEDF-938C-4708-A40A-5D5D6578DF6A}" type="pres">
      <dgm:prSet presAssocID="{46CA0853-EF51-41C9-A764-9EB787BEB3E1}" presName="space" presStyleCnt="0"/>
      <dgm:spPr/>
    </dgm:pt>
    <dgm:pt modelId="{AA5C1AB4-E84D-4E6D-BAD7-EBD88E011046}" type="pres">
      <dgm:prSet presAssocID="{92A0E84C-A009-4975-B4E9-6B7F725BA417}" presName="composite" presStyleCnt="0"/>
      <dgm:spPr/>
    </dgm:pt>
    <dgm:pt modelId="{4D9BFD18-FFF9-4CCA-A57E-009751E5A377}" type="pres">
      <dgm:prSet presAssocID="{92A0E84C-A009-4975-B4E9-6B7F725BA417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7D44A10-B4EB-4563-ADA9-80B423607F91}" type="pres">
      <dgm:prSet presAssocID="{92A0E84C-A009-4975-B4E9-6B7F725BA417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030C8E06-5CDA-4E91-A14C-07A97000D5C7}" type="presOf" srcId="{7541FC60-BAD4-454D-AD40-ADE62FCFF493}" destId="{330032B6-6AA8-4E8C-BEF2-B113BFD3A6D4}" srcOrd="0" destOrd="0" presId="urn:microsoft.com/office/officeart/2005/8/layout/hList1"/>
    <dgm:cxn modelId="{A9C4DB07-CD81-422D-B1B9-50E199391C56}" srcId="{E6D0BEC5-89A0-4EB5-B11A-6F25BF27993C}" destId="{4AF98844-0172-4267-9521-FA93C5A5DBC2}" srcOrd="2" destOrd="0" parTransId="{BBADE36A-FF47-40B7-8232-7E6CA36C4D67}" sibTransId="{FF2E3863-66DF-4D31-B609-EA2A0263A976}"/>
    <dgm:cxn modelId="{D34F182B-FA42-462E-AFF4-79947226BB76}" srcId="{2FC4EAFA-E170-41B9-809C-4F0D8B3C68C4}" destId="{1F5241A7-70C8-4DE1-91D3-E8F7FDDD725D}" srcOrd="3" destOrd="0" parTransId="{6CEAFB25-8EC5-47AA-B44B-D96A5140EF55}" sibTransId="{1967C1BC-405E-4D03-971E-CDB8ADC94F1F}"/>
    <dgm:cxn modelId="{6E622C31-01EC-4E8C-9FFD-A42E7383DD35}" type="presOf" srcId="{F35C7462-25E8-4461-AC74-370E94CDD67E}" destId="{47D44A10-B4EB-4563-ADA9-80B423607F91}" srcOrd="0" destOrd="1" presId="urn:microsoft.com/office/officeart/2005/8/layout/hList1"/>
    <dgm:cxn modelId="{F0A71732-A119-40FB-813D-760E79F08A09}" type="presOf" srcId="{764381B5-8432-4746-B094-69F18062233D}" destId="{696EB720-9CDF-4D74-B660-9D6DE91A6852}" srcOrd="0" destOrd="5" presId="urn:microsoft.com/office/officeart/2005/8/layout/hList1"/>
    <dgm:cxn modelId="{75B9693F-FFB1-413F-B5FA-DCA1D96244D5}" srcId="{E6D0BEC5-89A0-4EB5-B11A-6F25BF27993C}" destId="{C54B4A25-BB2B-4F54-9AFC-E2921E238753}" srcOrd="1" destOrd="0" parTransId="{E0277559-0353-4B62-9CA1-004EC7065DB4}" sibTransId="{04E4066E-3014-45D1-8CEA-3D0896D38A55}"/>
    <dgm:cxn modelId="{3257F13F-14F9-4601-B2A3-0EE7BF61BC7D}" srcId="{ACFA8153-B94F-4BB7-880D-85828E04D855}" destId="{7541FC60-BAD4-454D-AD40-ADE62FCFF493}" srcOrd="0" destOrd="0" parTransId="{6BA49CAB-E0E8-4282-82BA-DF775F0C539C}" sibTransId="{6D4813E5-AEA0-48E5-9968-8838B7A72929}"/>
    <dgm:cxn modelId="{DAB1D35B-FB77-435E-A0D2-66D58F2CC504}" type="presOf" srcId="{D9411128-5634-48DE-9CBC-227D6BFAE1FB}" destId="{696EB720-9CDF-4D74-B660-9D6DE91A6852}" srcOrd="0" destOrd="4" presId="urn:microsoft.com/office/officeart/2005/8/layout/hList1"/>
    <dgm:cxn modelId="{1822C761-1896-404F-AD21-37CED73EE093}" type="presOf" srcId="{8341D9F6-C494-4BC8-9F4B-16B4368D34DA}" destId="{330032B6-6AA8-4E8C-BEF2-B113BFD3A6D4}" srcOrd="0" destOrd="2" presId="urn:microsoft.com/office/officeart/2005/8/layout/hList1"/>
    <dgm:cxn modelId="{8E93AC43-326A-4D39-ABC7-BCA6A8BE4D1D}" type="presOf" srcId="{D1453ECE-0D1B-493C-BB29-C18495CB2AFD}" destId="{9DB6C9E9-CD76-4E9A-A7DD-00C695434F07}" srcOrd="0" destOrd="1" presId="urn:microsoft.com/office/officeart/2005/8/layout/hList1"/>
    <dgm:cxn modelId="{C424096B-C25A-466C-A5A8-20C7277A38DE}" type="presOf" srcId="{E6D0BEC5-89A0-4EB5-B11A-6F25BF27993C}" destId="{347E1B77-8BFD-42CC-A0F1-9FDFCD105A8C}" srcOrd="0" destOrd="0" presId="urn:microsoft.com/office/officeart/2005/8/layout/hList1"/>
    <dgm:cxn modelId="{7BAD0D4D-A05C-4EB5-B6EF-C2FE0570763B}" type="presOf" srcId="{CB224F63-860D-48C8-B9AC-01F1382AE80C}" destId="{330032B6-6AA8-4E8C-BEF2-B113BFD3A6D4}" srcOrd="0" destOrd="3" presId="urn:microsoft.com/office/officeart/2005/8/layout/hList1"/>
    <dgm:cxn modelId="{F518B54F-4A9D-451D-BCAD-5011A2EEFC0E}" srcId="{E6D0BEC5-89A0-4EB5-B11A-6F25BF27993C}" destId="{D9411128-5634-48DE-9CBC-227D6BFAE1FB}" srcOrd="4" destOrd="0" parTransId="{8FD81A10-521B-42B6-A8DC-0087D53D858D}" sibTransId="{4E8FFEE8-6715-4ED2-AD9E-A9027AABE2D9}"/>
    <dgm:cxn modelId="{2B13F75A-546E-4460-BE39-123B280F4EF2}" type="presOf" srcId="{92A0E84C-A009-4975-B4E9-6B7F725BA417}" destId="{4D9BFD18-FFF9-4CCA-A57E-009751E5A377}" srcOrd="0" destOrd="0" presId="urn:microsoft.com/office/officeart/2005/8/layout/hList1"/>
    <dgm:cxn modelId="{ABF15B84-F32D-4C31-B611-2B90DAF7A4A6}" type="presOf" srcId="{2FC4EAFA-E170-41B9-809C-4F0D8B3C68C4}" destId="{4B0E65F4-9A2C-46C7-AA9F-356EC441B085}" srcOrd="0" destOrd="0" presId="urn:microsoft.com/office/officeart/2005/8/layout/hList1"/>
    <dgm:cxn modelId="{14F9F086-F51C-4CD4-BD1C-A23A41B58A58}" type="presOf" srcId="{60AE8578-EBB4-4B8D-8821-63E427A61DF7}" destId="{696EB720-9CDF-4D74-B660-9D6DE91A6852}" srcOrd="0" destOrd="3" presId="urn:microsoft.com/office/officeart/2005/8/layout/hList1"/>
    <dgm:cxn modelId="{0A510987-7F0F-44CF-8847-80C25FAF0B21}" srcId="{78E0483A-7C5B-40F0-9E36-DFCD8771E345}" destId="{2FC4EAFA-E170-41B9-809C-4F0D8B3C68C4}" srcOrd="1" destOrd="0" parTransId="{6ABDF353-C573-40A7-907D-B93F16CD1A9E}" sibTransId="{8B60376C-F4BB-4647-BE80-B01158502EF0}"/>
    <dgm:cxn modelId="{AEF40987-67A0-44A7-80B8-1397D91245E1}" srcId="{92A0E84C-A009-4975-B4E9-6B7F725BA417}" destId="{F35C7462-25E8-4461-AC74-370E94CDD67E}" srcOrd="1" destOrd="0" parTransId="{258087D4-20AD-4903-B076-2F44B10E40E2}" sibTransId="{5E34B965-5F6D-43E0-9C26-D126BF490138}"/>
    <dgm:cxn modelId="{C1F7A48A-68E6-469A-8B24-E34C2DB55581}" srcId="{E6D0BEC5-89A0-4EB5-B11A-6F25BF27993C}" destId="{60AE8578-EBB4-4B8D-8821-63E427A61DF7}" srcOrd="3" destOrd="0" parTransId="{1F47CFE4-E124-41F4-B79F-DCEEDA92E0F3}" sibTransId="{B804E251-BF8F-4E6F-908C-B0ED2C0D22FA}"/>
    <dgm:cxn modelId="{9696548B-8654-4E48-AE82-45703FCCA475}" srcId="{2FC4EAFA-E170-41B9-809C-4F0D8B3C68C4}" destId="{D1453ECE-0D1B-493C-BB29-C18495CB2AFD}" srcOrd="1" destOrd="0" parTransId="{1CD839B3-32B4-498C-9989-EBD14DFFBC85}" sibTransId="{C3D98025-6FD3-4574-8FD0-957833AEA7D5}"/>
    <dgm:cxn modelId="{D4DE368D-E0D4-4FA2-9891-F9E1DF1BF218}" srcId="{E6D0BEC5-89A0-4EB5-B11A-6F25BF27993C}" destId="{621AFCC6-A083-40E6-8F87-8CCB02A07689}" srcOrd="0" destOrd="0" parTransId="{8EEA8E0B-767E-4529-BA6C-8C2DAC99D419}" sibTransId="{6F585474-8EE7-45C6-9081-D3823ADAA11B}"/>
    <dgm:cxn modelId="{4FBD7A90-8057-47E6-B1A2-4D539A71225A}" srcId="{ACFA8153-B94F-4BB7-880D-85828E04D855}" destId="{CB224F63-860D-48C8-B9AC-01F1382AE80C}" srcOrd="1" destOrd="0" parTransId="{8BCD0C4B-DD33-41B2-B5BB-775CD73BE888}" sibTransId="{D9C80230-9123-4A4F-AD77-49F42D676F76}"/>
    <dgm:cxn modelId="{E87CE990-7503-4DB5-8D88-E34B2ABA6228}" type="presOf" srcId="{0AEEF432-85B7-4F3E-933B-7EA5D85CAB21}" destId="{9DB6C9E9-CD76-4E9A-A7DD-00C695434F07}" srcOrd="0" destOrd="2" presId="urn:microsoft.com/office/officeart/2005/8/layout/hList1"/>
    <dgm:cxn modelId="{AF071098-C344-44D7-B795-24373F3B7AFD}" srcId="{78E0483A-7C5B-40F0-9E36-DFCD8771E345}" destId="{E6D0BEC5-89A0-4EB5-B11A-6F25BF27993C}" srcOrd="2" destOrd="0" parTransId="{963D6D21-7C8C-4FA8-B3E0-5C89880FF346}" sibTransId="{46CA0853-EF51-41C9-A764-9EB787BEB3E1}"/>
    <dgm:cxn modelId="{3FCFAA9A-BE70-47F1-B96B-D8C3AEF5E143}" srcId="{E6D0BEC5-89A0-4EB5-B11A-6F25BF27993C}" destId="{764381B5-8432-4746-B094-69F18062233D}" srcOrd="5" destOrd="0" parTransId="{027A46E4-36CF-4ED6-A934-B9D2486A1E0E}" sibTransId="{DA3B0EE3-5A1F-4054-994D-5D8E47EACD5A}"/>
    <dgm:cxn modelId="{36C7FBA0-A99C-4975-B690-EFD731DEA9CB}" type="presOf" srcId="{52E7144C-6249-4013-B7FC-A5698C572690}" destId="{330032B6-6AA8-4E8C-BEF2-B113BFD3A6D4}" srcOrd="0" destOrd="1" presId="urn:microsoft.com/office/officeart/2005/8/layout/hList1"/>
    <dgm:cxn modelId="{EFB995A9-E127-4E8B-A680-41FB800B4C64}" type="presOf" srcId="{C54B4A25-BB2B-4F54-9AFC-E2921E238753}" destId="{696EB720-9CDF-4D74-B660-9D6DE91A6852}" srcOrd="0" destOrd="1" presId="urn:microsoft.com/office/officeart/2005/8/layout/hList1"/>
    <dgm:cxn modelId="{D469F2AB-8F1A-49C5-A1D2-87056230CFC8}" type="presOf" srcId="{1F5241A7-70C8-4DE1-91D3-E8F7FDDD725D}" destId="{9DB6C9E9-CD76-4E9A-A7DD-00C695434F07}" srcOrd="0" destOrd="3" presId="urn:microsoft.com/office/officeart/2005/8/layout/hList1"/>
    <dgm:cxn modelId="{4EBC77C1-5239-45EF-BD5E-B9DD3E414CA9}" type="presOf" srcId="{ACFA8153-B94F-4BB7-880D-85828E04D855}" destId="{E040DCA8-9F7E-43F9-885F-82BAAB89A91A}" srcOrd="0" destOrd="0" presId="urn:microsoft.com/office/officeart/2005/8/layout/hList1"/>
    <dgm:cxn modelId="{C7C246C8-E51E-4690-BF74-14A6A10F845D}" srcId="{7541FC60-BAD4-454D-AD40-ADE62FCFF493}" destId="{52E7144C-6249-4013-B7FC-A5698C572690}" srcOrd="0" destOrd="0" parTransId="{FD1C44FE-82F1-4B87-AA68-2692EE659885}" sibTransId="{6D829B59-C698-4AD6-A92E-BD23AB344737}"/>
    <dgm:cxn modelId="{6FFD95D3-3722-4219-95BE-C764A2C54A76}" srcId="{7541FC60-BAD4-454D-AD40-ADE62FCFF493}" destId="{8341D9F6-C494-4BC8-9F4B-16B4368D34DA}" srcOrd="1" destOrd="0" parTransId="{397AF1F3-CD49-49E1-B26A-4C59C4A5F3F1}" sibTransId="{3FF0F4A4-90BD-4BD7-A9C1-F5533EB53498}"/>
    <dgm:cxn modelId="{2E6069D8-D179-43A2-B488-7BF14B31F3FF}" srcId="{2FC4EAFA-E170-41B9-809C-4F0D8B3C68C4}" destId="{0AEEF432-85B7-4F3E-933B-7EA5D85CAB21}" srcOrd="2" destOrd="0" parTransId="{B937F29E-C9C5-4D64-8361-53A9F3CC2C4D}" sibTransId="{977319B0-2190-46DE-B507-5C0C1EF03E22}"/>
    <dgm:cxn modelId="{5F3DF3DB-EAEE-4098-888B-1235A0843AF2}" srcId="{78E0483A-7C5B-40F0-9E36-DFCD8771E345}" destId="{92A0E84C-A009-4975-B4E9-6B7F725BA417}" srcOrd="3" destOrd="0" parTransId="{4272C590-C409-4947-BB29-64B0803937E1}" sibTransId="{3C3C8B6F-4682-4A14-AC82-A4389329D15D}"/>
    <dgm:cxn modelId="{C892F3DD-E66F-458B-A306-EF8343BF6D69}" type="presOf" srcId="{2A3566F7-47B5-4C9E-B01C-DCEB5B7905DD}" destId="{9DB6C9E9-CD76-4E9A-A7DD-00C695434F07}" srcOrd="0" destOrd="0" presId="urn:microsoft.com/office/officeart/2005/8/layout/hList1"/>
    <dgm:cxn modelId="{502245E0-8351-4443-BDB5-591A9FB98C4F}" srcId="{78E0483A-7C5B-40F0-9E36-DFCD8771E345}" destId="{ACFA8153-B94F-4BB7-880D-85828E04D855}" srcOrd="0" destOrd="0" parTransId="{4D4F8370-FAAF-4B07-8EE2-EF3FD5B4649F}" sibTransId="{72AC874E-0CA0-4E88-9EFC-6D6BFD16F538}"/>
    <dgm:cxn modelId="{5A1214E2-45D7-4B95-B8AA-00628B0FDA91}" type="presOf" srcId="{621AFCC6-A083-40E6-8F87-8CCB02A07689}" destId="{696EB720-9CDF-4D74-B660-9D6DE91A6852}" srcOrd="0" destOrd="0" presId="urn:microsoft.com/office/officeart/2005/8/layout/hList1"/>
    <dgm:cxn modelId="{9DC54FE3-16C6-4085-ABBC-530DB2425B69}" srcId="{2FC4EAFA-E170-41B9-809C-4F0D8B3C68C4}" destId="{2A3566F7-47B5-4C9E-B01C-DCEB5B7905DD}" srcOrd="0" destOrd="0" parTransId="{BCEDD5FB-7A84-4A9F-91E0-F9C4D0140C73}" sibTransId="{EE35F371-2120-4D86-8D7E-5143B1D9B831}"/>
    <dgm:cxn modelId="{DBFDB8EA-B3C9-4E1D-BB98-D9E0BCE0BF00}" type="presOf" srcId="{78E0483A-7C5B-40F0-9E36-DFCD8771E345}" destId="{F15E3AD6-CE57-4644-87EB-0D0B1A19BF71}" srcOrd="0" destOrd="0" presId="urn:microsoft.com/office/officeart/2005/8/layout/hList1"/>
    <dgm:cxn modelId="{9BA63DF0-8624-419E-ACA1-B86E4BD0D78F}" type="presOf" srcId="{4AF98844-0172-4267-9521-FA93C5A5DBC2}" destId="{696EB720-9CDF-4D74-B660-9D6DE91A6852}" srcOrd="0" destOrd="2" presId="urn:microsoft.com/office/officeart/2005/8/layout/hList1"/>
    <dgm:cxn modelId="{8033D0F5-678E-4659-A58B-4DDDBF24ABD2}" type="presOf" srcId="{12BAB24F-D48F-4D63-8B3E-D33538E09F7A}" destId="{47D44A10-B4EB-4563-ADA9-80B423607F91}" srcOrd="0" destOrd="0" presId="urn:microsoft.com/office/officeart/2005/8/layout/hList1"/>
    <dgm:cxn modelId="{7E405DFE-6FEA-491F-9F7A-81DFA85C2EF7}" srcId="{92A0E84C-A009-4975-B4E9-6B7F725BA417}" destId="{12BAB24F-D48F-4D63-8B3E-D33538E09F7A}" srcOrd="0" destOrd="0" parTransId="{3740C70A-53DD-468B-B478-4D0FBB57AECE}" sibTransId="{707C8214-0010-47AC-9E87-7EF5D4AC1A84}"/>
    <dgm:cxn modelId="{07584BE1-F674-4BAE-9D72-3E030EAB634D}" type="presParOf" srcId="{F15E3AD6-CE57-4644-87EB-0D0B1A19BF71}" destId="{713176D7-C61E-423F-AE28-37BE8CD4C40C}" srcOrd="0" destOrd="0" presId="urn:microsoft.com/office/officeart/2005/8/layout/hList1"/>
    <dgm:cxn modelId="{8B9E74B8-451E-4EC6-9F73-88F38295285A}" type="presParOf" srcId="{713176D7-C61E-423F-AE28-37BE8CD4C40C}" destId="{E040DCA8-9F7E-43F9-885F-82BAAB89A91A}" srcOrd="0" destOrd="0" presId="urn:microsoft.com/office/officeart/2005/8/layout/hList1"/>
    <dgm:cxn modelId="{7416BD4D-5FF3-4F07-8371-7BBDFFF79E6E}" type="presParOf" srcId="{713176D7-C61E-423F-AE28-37BE8CD4C40C}" destId="{330032B6-6AA8-4E8C-BEF2-B113BFD3A6D4}" srcOrd="1" destOrd="0" presId="urn:microsoft.com/office/officeart/2005/8/layout/hList1"/>
    <dgm:cxn modelId="{FF333F93-EFB8-4209-A300-1D6D6E887F51}" type="presParOf" srcId="{F15E3AD6-CE57-4644-87EB-0D0B1A19BF71}" destId="{08344D71-67B5-4202-A314-18C0040B5977}" srcOrd="1" destOrd="0" presId="urn:microsoft.com/office/officeart/2005/8/layout/hList1"/>
    <dgm:cxn modelId="{DAD2649B-084E-47F5-8897-EF85BDA8FB31}" type="presParOf" srcId="{F15E3AD6-CE57-4644-87EB-0D0B1A19BF71}" destId="{F42FC45C-4BF4-405D-8B1F-BA4ABFD2907E}" srcOrd="2" destOrd="0" presId="urn:microsoft.com/office/officeart/2005/8/layout/hList1"/>
    <dgm:cxn modelId="{09713602-0FC9-49C6-8954-A77FF5589D07}" type="presParOf" srcId="{F42FC45C-4BF4-405D-8B1F-BA4ABFD2907E}" destId="{4B0E65F4-9A2C-46C7-AA9F-356EC441B085}" srcOrd="0" destOrd="0" presId="urn:microsoft.com/office/officeart/2005/8/layout/hList1"/>
    <dgm:cxn modelId="{AFA3C448-52E2-4429-8E23-027F675B88E3}" type="presParOf" srcId="{F42FC45C-4BF4-405D-8B1F-BA4ABFD2907E}" destId="{9DB6C9E9-CD76-4E9A-A7DD-00C695434F07}" srcOrd="1" destOrd="0" presId="urn:microsoft.com/office/officeart/2005/8/layout/hList1"/>
    <dgm:cxn modelId="{AEB25368-652C-4283-A2F8-D4E33A000BAD}" type="presParOf" srcId="{F15E3AD6-CE57-4644-87EB-0D0B1A19BF71}" destId="{EA08F383-133D-4566-BE0E-96BA5F8F0B5B}" srcOrd="3" destOrd="0" presId="urn:microsoft.com/office/officeart/2005/8/layout/hList1"/>
    <dgm:cxn modelId="{96F68301-D06E-4BB9-AA43-B96D03F4FF26}" type="presParOf" srcId="{F15E3AD6-CE57-4644-87EB-0D0B1A19BF71}" destId="{94AFFB60-CB20-486C-8B9E-EBE1BB635357}" srcOrd="4" destOrd="0" presId="urn:microsoft.com/office/officeart/2005/8/layout/hList1"/>
    <dgm:cxn modelId="{4BDB56E1-7C9D-4A4C-B7DD-9E2AC6373B1A}" type="presParOf" srcId="{94AFFB60-CB20-486C-8B9E-EBE1BB635357}" destId="{347E1B77-8BFD-42CC-A0F1-9FDFCD105A8C}" srcOrd="0" destOrd="0" presId="urn:microsoft.com/office/officeart/2005/8/layout/hList1"/>
    <dgm:cxn modelId="{15156F87-1C64-4420-9A45-6506701B026B}" type="presParOf" srcId="{94AFFB60-CB20-486C-8B9E-EBE1BB635357}" destId="{696EB720-9CDF-4D74-B660-9D6DE91A6852}" srcOrd="1" destOrd="0" presId="urn:microsoft.com/office/officeart/2005/8/layout/hList1"/>
    <dgm:cxn modelId="{C6B0CE79-A200-46CC-A7BA-6A31312ACB4D}" type="presParOf" srcId="{F15E3AD6-CE57-4644-87EB-0D0B1A19BF71}" destId="{45F0DEDF-938C-4708-A40A-5D5D6578DF6A}" srcOrd="5" destOrd="0" presId="urn:microsoft.com/office/officeart/2005/8/layout/hList1"/>
    <dgm:cxn modelId="{ADFE2D35-2E30-495E-B408-B3C0B1C6D0E5}" type="presParOf" srcId="{F15E3AD6-CE57-4644-87EB-0D0B1A19BF71}" destId="{AA5C1AB4-E84D-4E6D-BAD7-EBD88E011046}" srcOrd="6" destOrd="0" presId="urn:microsoft.com/office/officeart/2005/8/layout/hList1"/>
    <dgm:cxn modelId="{A084DEA3-3F75-491B-B3C4-EC438D004546}" type="presParOf" srcId="{AA5C1AB4-E84D-4E6D-BAD7-EBD88E011046}" destId="{4D9BFD18-FFF9-4CCA-A57E-009751E5A377}" srcOrd="0" destOrd="0" presId="urn:microsoft.com/office/officeart/2005/8/layout/hList1"/>
    <dgm:cxn modelId="{A23EF338-BE39-4882-B7C5-87034F1E114D}" type="presParOf" srcId="{AA5C1AB4-E84D-4E6D-BAD7-EBD88E011046}" destId="{47D44A10-B4EB-4563-ADA9-80B423607F9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7F238A-F3F0-44B3-950D-0D38C39277C5}" type="doc">
      <dgm:prSet loTypeId="urn:microsoft.com/office/officeart/2005/8/layout/orgChart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B89DCA-DB53-4A3D-BD81-BA1C426E1BFE}">
      <dgm:prSet phldrT="[Text]" phldr="0" custT="1"/>
      <dgm:spPr>
        <a:solidFill>
          <a:srgbClr val="002060"/>
        </a:solidFill>
      </dgm:spPr>
      <dgm:t>
        <a:bodyPr/>
        <a:lstStyle/>
        <a:p>
          <a:r>
            <a:rPr lang="en-US" sz="2800" b="1" dirty="0"/>
            <a:t>Facility Life-Cycle Cost Elements</a:t>
          </a:r>
        </a:p>
      </dgm:t>
    </dgm:pt>
    <dgm:pt modelId="{14123525-6B23-4CE9-80F3-1BEB985F4A88}" type="parTrans" cxnId="{8EA4801D-69D8-4FCD-8B31-2C29FF7D6691}">
      <dgm:prSet/>
      <dgm:spPr/>
      <dgm:t>
        <a:bodyPr/>
        <a:lstStyle/>
        <a:p>
          <a:endParaRPr lang="en-US"/>
        </a:p>
      </dgm:t>
    </dgm:pt>
    <dgm:pt modelId="{1881D2D5-8851-43BE-86F5-E6117CD36AC4}" type="sibTrans" cxnId="{8EA4801D-69D8-4FCD-8B31-2C29FF7D6691}">
      <dgm:prSet/>
      <dgm:spPr/>
      <dgm:t>
        <a:bodyPr/>
        <a:lstStyle/>
        <a:p>
          <a:endParaRPr lang="en-US"/>
        </a:p>
      </dgm:t>
    </dgm:pt>
    <dgm:pt modelId="{69F483FF-BFAF-43C4-8E30-68D9C0881471}">
      <dgm:prSet phldrT="[Text]" phldr="0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000" dirty="0"/>
            <a:t>Operations</a:t>
          </a:r>
          <a:endParaRPr lang="en-US" sz="2400" dirty="0"/>
        </a:p>
      </dgm:t>
    </dgm:pt>
    <dgm:pt modelId="{C797047D-5FE5-4666-BECF-C1E213AB41C4}" type="parTrans" cxnId="{DFC6052F-38A9-4876-A730-2764B9752008}">
      <dgm:prSet/>
      <dgm:spPr/>
      <dgm:t>
        <a:bodyPr/>
        <a:lstStyle/>
        <a:p>
          <a:endParaRPr lang="en-US"/>
        </a:p>
      </dgm:t>
    </dgm:pt>
    <dgm:pt modelId="{244C5E8C-5730-4D67-86C0-F2AA9267C0AA}" type="sibTrans" cxnId="{DFC6052F-38A9-4876-A730-2764B9752008}">
      <dgm:prSet/>
      <dgm:spPr/>
      <dgm:t>
        <a:bodyPr/>
        <a:lstStyle/>
        <a:p>
          <a:endParaRPr lang="en-US"/>
        </a:p>
      </dgm:t>
    </dgm:pt>
    <dgm:pt modelId="{7EDA4FAF-A9F6-4228-B85A-3D274F53FCC1}">
      <dgm:prSet phldrT="[Text]" phldr="0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000" dirty="0"/>
            <a:t>Maintenance</a:t>
          </a:r>
          <a:endParaRPr lang="en-US" sz="2800" dirty="0"/>
        </a:p>
      </dgm:t>
    </dgm:pt>
    <dgm:pt modelId="{AC5FC8B7-D4BA-4FE5-9102-0BA86FB7E65A}" type="parTrans" cxnId="{40C0C786-95CD-41F5-AB50-6C76BF246675}">
      <dgm:prSet/>
      <dgm:spPr/>
      <dgm:t>
        <a:bodyPr/>
        <a:lstStyle/>
        <a:p>
          <a:endParaRPr lang="en-US"/>
        </a:p>
      </dgm:t>
    </dgm:pt>
    <dgm:pt modelId="{41407978-8AF7-4476-BC2F-ED11CC607FC7}" type="sibTrans" cxnId="{40C0C786-95CD-41F5-AB50-6C76BF246675}">
      <dgm:prSet/>
      <dgm:spPr/>
      <dgm:t>
        <a:bodyPr/>
        <a:lstStyle/>
        <a:p>
          <a:endParaRPr lang="en-US"/>
        </a:p>
      </dgm:t>
    </dgm:pt>
    <dgm:pt modelId="{25F0BD23-F845-44E2-95E6-11D2B3A841D4}">
      <dgm:prSet phldrT="[Text]" phldr="0" custT="1"/>
      <dgm:spPr>
        <a:solidFill>
          <a:srgbClr val="7030A0"/>
        </a:solidFill>
      </dgm:spPr>
      <dgm:t>
        <a:bodyPr/>
        <a:lstStyle/>
        <a:p>
          <a:r>
            <a:rPr lang="en-US" sz="2000" dirty="0"/>
            <a:t>Recapitalization</a:t>
          </a:r>
          <a:endParaRPr lang="en-US" sz="2800" dirty="0"/>
        </a:p>
      </dgm:t>
    </dgm:pt>
    <dgm:pt modelId="{E54FDD11-94F4-49F0-BFB7-D622750DA6CC}" type="parTrans" cxnId="{EF75EB80-E7F3-476E-BCA1-B7CDC2339F76}">
      <dgm:prSet/>
      <dgm:spPr/>
      <dgm:t>
        <a:bodyPr/>
        <a:lstStyle/>
        <a:p>
          <a:endParaRPr lang="en-US"/>
        </a:p>
      </dgm:t>
    </dgm:pt>
    <dgm:pt modelId="{A5928D01-5352-4DF7-AF92-7DC35985F6A8}" type="sibTrans" cxnId="{EF75EB80-E7F3-476E-BCA1-B7CDC2339F76}">
      <dgm:prSet/>
      <dgm:spPr/>
      <dgm:t>
        <a:bodyPr/>
        <a:lstStyle/>
        <a:p>
          <a:endParaRPr lang="en-US"/>
        </a:p>
      </dgm:t>
    </dgm:pt>
    <dgm:pt modelId="{59C92F09-E997-4066-833D-36B773D4832F}">
      <dgm:prSet phldrT="[Text]" phldr="0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dirty="0"/>
            <a:t>Construction</a:t>
          </a:r>
          <a:endParaRPr lang="en-US" sz="3000" dirty="0"/>
        </a:p>
      </dgm:t>
    </dgm:pt>
    <dgm:pt modelId="{CA32F7BA-86BB-41CF-A1D1-F8AE1DD4A71E}" type="parTrans" cxnId="{5E59D368-1CCA-45EE-ADB7-C43BD146D1FE}">
      <dgm:prSet/>
      <dgm:spPr/>
      <dgm:t>
        <a:bodyPr/>
        <a:lstStyle/>
        <a:p>
          <a:endParaRPr lang="en-US"/>
        </a:p>
      </dgm:t>
    </dgm:pt>
    <dgm:pt modelId="{050E123B-7933-413A-824B-DE926406395E}" type="sibTrans" cxnId="{5E59D368-1CCA-45EE-ADB7-C43BD146D1FE}">
      <dgm:prSet/>
      <dgm:spPr/>
      <dgm:t>
        <a:bodyPr/>
        <a:lstStyle/>
        <a:p>
          <a:endParaRPr lang="en-US"/>
        </a:p>
      </dgm:t>
    </dgm:pt>
    <dgm:pt modelId="{6E53E115-5442-4E3D-855B-D959D8E6523D}" type="pres">
      <dgm:prSet presAssocID="{7A7F238A-F3F0-44B3-950D-0D38C39277C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AC4EBCE-943D-4E22-A3E0-5F4A83C06A1F}" type="pres">
      <dgm:prSet presAssocID="{ADB89DCA-DB53-4A3D-BD81-BA1C426E1BFE}" presName="hierRoot1" presStyleCnt="0">
        <dgm:presLayoutVars>
          <dgm:hierBranch val="init"/>
        </dgm:presLayoutVars>
      </dgm:prSet>
      <dgm:spPr/>
    </dgm:pt>
    <dgm:pt modelId="{3624CECC-9DCC-49CA-9C16-FC4530D93EFC}" type="pres">
      <dgm:prSet presAssocID="{ADB89DCA-DB53-4A3D-BD81-BA1C426E1BFE}" presName="rootComposite1" presStyleCnt="0"/>
      <dgm:spPr/>
    </dgm:pt>
    <dgm:pt modelId="{E08F2360-4001-4C7A-88A7-DEDB309A6F25}" type="pres">
      <dgm:prSet presAssocID="{ADB89DCA-DB53-4A3D-BD81-BA1C426E1BFE}" presName="rootText1" presStyleLbl="node0" presStyleIdx="0" presStyleCnt="1" custScaleX="162734">
        <dgm:presLayoutVars>
          <dgm:chPref val="3"/>
        </dgm:presLayoutVars>
      </dgm:prSet>
      <dgm:spPr/>
    </dgm:pt>
    <dgm:pt modelId="{1AE0FCDE-3993-4F8E-84BD-8B3061A2E2AE}" type="pres">
      <dgm:prSet presAssocID="{ADB89DCA-DB53-4A3D-BD81-BA1C426E1BFE}" presName="rootConnector1" presStyleLbl="node1" presStyleIdx="0" presStyleCnt="0"/>
      <dgm:spPr/>
    </dgm:pt>
    <dgm:pt modelId="{77744689-A782-46F5-B37E-5A3ACAF8B9EA}" type="pres">
      <dgm:prSet presAssocID="{ADB89DCA-DB53-4A3D-BD81-BA1C426E1BFE}" presName="hierChild2" presStyleCnt="0"/>
      <dgm:spPr/>
    </dgm:pt>
    <dgm:pt modelId="{531A17EA-48A8-4509-8BB6-65D77873682A}" type="pres">
      <dgm:prSet presAssocID="{C797047D-5FE5-4666-BECF-C1E213AB41C4}" presName="Name37" presStyleLbl="parChTrans1D2" presStyleIdx="0" presStyleCnt="4"/>
      <dgm:spPr/>
    </dgm:pt>
    <dgm:pt modelId="{057210BC-1756-4176-A621-BF37755F96A9}" type="pres">
      <dgm:prSet presAssocID="{69F483FF-BFAF-43C4-8E30-68D9C0881471}" presName="hierRoot2" presStyleCnt="0">
        <dgm:presLayoutVars>
          <dgm:hierBranch val="init"/>
        </dgm:presLayoutVars>
      </dgm:prSet>
      <dgm:spPr/>
    </dgm:pt>
    <dgm:pt modelId="{FCA2ED06-01BC-44CD-A06E-2D57FE3C0F4F}" type="pres">
      <dgm:prSet presAssocID="{69F483FF-BFAF-43C4-8E30-68D9C0881471}" presName="rootComposite" presStyleCnt="0"/>
      <dgm:spPr/>
    </dgm:pt>
    <dgm:pt modelId="{3B380CC9-8B61-4144-AD56-B7AF87BE85CB}" type="pres">
      <dgm:prSet presAssocID="{69F483FF-BFAF-43C4-8E30-68D9C0881471}" presName="rootText" presStyleLbl="node2" presStyleIdx="0" presStyleCnt="4">
        <dgm:presLayoutVars>
          <dgm:chPref val="3"/>
        </dgm:presLayoutVars>
      </dgm:prSet>
      <dgm:spPr/>
    </dgm:pt>
    <dgm:pt modelId="{26F9B36F-306A-495A-B165-61F70B4963B8}" type="pres">
      <dgm:prSet presAssocID="{69F483FF-BFAF-43C4-8E30-68D9C0881471}" presName="rootConnector" presStyleLbl="node2" presStyleIdx="0" presStyleCnt="4"/>
      <dgm:spPr/>
    </dgm:pt>
    <dgm:pt modelId="{9B3462EE-7311-4657-9F6D-4FC3D3B78DB3}" type="pres">
      <dgm:prSet presAssocID="{69F483FF-BFAF-43C4-8E30-68D9C0881471}" presName="hierChild4" presStyleCnt="0"/>
      <dgm:spPr/>
    </dgm:pt>
    <dgm:pt modelId="{069F7A89-237C-4CED-ACCA-459922D23FB3}" type="pres">
      <dgm:prSet presAssocID="{69F483FF-BFAF-43C4-8E30-68D9C0881471}" presName="hierChild5" presStyleCnt="0"/>
      <dgm:spPr/>
    </dgm:pt>
    <dgm:pt modelId="{2F4709EA-C897-4169-85A1-0D5374A644CA}" type="pres">
      <dgm:prSet presAssocID="{AC5FC8B7-D4BA-4FE5-9102-0BA86FB7E65A}" presName="Name37" presStyleLbl="parChTrans1D2" presStyleIdx="1" presStyleCnt="4"/>
      <dgm:spPr/>
    </dgm:pt>
    <dgm:pt modelId="{31158944-3DE0-43A8-B332-A8CC2FFD105D}" type="pres">
      <dgm:prSet presAssocID="{7EDA4FAF-A9F6-4228-B85A-3D274F53FCC1}" presName="hierRoot2" presStyleCnt="0">
        <dgm:presLayoutVars>
          <dgm:hierBranch val="init"/>
        </dgm:presLayoutVars>
      </dgm:prSet>
      <dgm:spPr/>
    </dgm:pt>
    <dgm:pt modelId="{5C68E768-2FA5-4549-A58F-F2DA296E16A5}" type="pres">
      <dgm:prSet presAssocID="{7EDA4FAF-A9F6-4228-B85A-3D274F53FCC1}" presName="rootComposite" presStyleCnt="0"/>
      <dgm:spPr/>
    </dgm:pt>
    <dgm:pt modelId="{1A0AEA46-C28A-44C0-90D5-E67A0B386F1F}" type="pres">
      <dgm:prSet presAssocID="{7EDA4FAF-A9F6-4228-B85A-3D274F53FCC1}" presName="rootText" presStyleLbl="node2" presStyleIdx="1" presStyleCnt="4">
        <dgm:presLayoutVars>
          <dgm:chPref val="3"/>
        </dgm:presLayoutVars>
      </dgm:prSet>
      <dgm:spPr/>
    </dgm:pt>
    <dgm:pt modelId="{B911C4D8-B2CF-440B-8D15-8CD15EAA0004}" type="pres">
      <dgm:prSet presAssocID="{7EDA4FAF-A9F6-4228-B85A-3D274F53FCC1}" presName="rootConnector" presStyleLbl="node2" presStyleIdx="1" presStyleCnt="4"/>
      <dgm:spPr/>
    </dgm:pt>
    <dgm:pt modelId="{2096E727-F259-4E79-83A9-A57CF79D5E61}" type="pres">
      <dgm:prSet presAssocID="{7EDA4FAF-A9F6-4228-B85A-3D274F53FCC1}" presName="hierChild4" presStyleCnt="0"/>
      <dgm:spPr/>
    </dgm:pt>
    <dgm:pt modelId="{05827631-7FF3-4E18-A297-4365F4113319}" type="pres">
      <dgm:prSet presAssocID="{7EDA4FAF-A9F6-4228-B85A-3D274F53FCC1}" presName="hierChild5" presStyleCnt="0"/>
      <dgm:spPr/>
    </dgm:pt>
    <dgm:pt modelId="{BF9D9999-98CD-4513-B996-9FB5D458A597}" type="pres">
      <dgm:prSet presAssocID="{E54FDD11-94F4-49F0-BFB7-D622750DA6CC}" presName="Name37" presStyleLbl="parChTrans1D2" presStyleIdx="2" presStyleCnt="4"/>
      <dgm:spPr/>
    </dgm:pt>
    <dgm:pt modelId="{6A8321B3-C2ED-4A4D-AB74-2DCB9321E54C}" type="pres">
      <dgm:prSet presAssocID="{25F0BD23-F845-44E2-95E6-11D2B3A841D4}" presName="hierRoot2" presStyleCnt="0">
        <dgm:presLayoutVars>
          <dgm:hierBranch val="init"/>
        </dgm:presLayoutVars>
      </dgm:prSet>
      <dgm:spPr/>
    </dgm:pt>
    <dgm:pt modelId="{0E9A8FBA-6C41-421A-83AF-72162B79CA2C}" type="pres">
      <dgm:prSet presAssocID="{25F0BD23-F845-44E2-95E6-11D2B3A841D4}" presName="rootComposite" presStyleCnt="0"/>
      <dgm:spPr/>
    </dgm:pt>
    <dgm:pt modelId="{524B6876-F0A2-4F26-BC7D-1C3F1321247D}" type="pres">
      <dgm:prSet presAssocID="{25F0BD23-F845-44E2-95E6-11D2B3A841D4}" presName="rootText" presStyleLbl="node2" presStyleIdx="2" presStyleCnt="4">
        <dgm:presLayoutVars>
          <dgm:chPref val="3"/>
        </dgm:presLayoutVars>
      </dgm:prSet>
      <dgm:spPr/>
    </dgm:pt>
    <dgm:pt modelId="{65FB6D92-42E2-441A-8C4B-8C8B76B88C78}" type="pres">
      <dgm:prSet presAssocID="{25F0BD23-F845-44E2-95E6-11D2B3A841D4}" presName="rootConnector" presStyleLbl="node2" presStyleIdx="2" presStyleCnt="4"/>
      <dgm:spPr/>
    </dgm:pt>
    <dgm:pt modelId="{5BDC5051-78BB-491E-8E5F-C48EB9195AA0}" type="pres">
      <dgm:prSet presAssocID="{25F0BD23-F845-44E2-95E6-11D2B3A841D4}" presName="hierChild4" presStyleCnt="0"/>
      <dgm:spPr/>
    </dgm:pt>
    <dgm:pt modelId="{BFCE0436-E3F1-43A1-8A70-892D994BAE8B}" type="pres">
      <dgm:prSet presAssocID="{25F0BD23-F845-44E2-95E6-11D2B3A841D4}" presName="hierChild5" presStyleCnt="0"/>
      <dgm:spPr/>
    </dgm:pt>
    <dgm:pt modelId="{35010CAF-DF3B-44C9-A13D-955481EA4C2F}" type="pres">
      <dgm:prSet presAssocID="{CA32F7BA-86BB-41CF-A1D1-F8AE1DD4A71E}" presName="Name37" presStyleLbl="parChTrans1D2" presStyleIdx="3" presStyleCnt="4"/>
      <dgm:spPr/>
    </dgm:pt>
    <dgm:pt modelId="{1ACCD0D0-3772-4D70-9CB3-0F8A7AFE79BD}" type="pres">
      <dgm:prSet presAssocID="{59C92F09-E997-4066-833D-36B773D4832F}" presName="hierRoot2" presStyleCnt="0">
        <dgm:presLayoutVars>
          <dgm:hierBranch val="init"/>
        </dgm:presLayoutVars>
      </dgm:prSet>
      <dgm:spPr/>
    </dgm:pt>
    <dgm:pt modelId="{1FFE5FCB-8513-4F21-AB3F-898C99761BAE}" type="pres">
      <dgm:prSet presAssocID="{59C92F09-E997-4066-833D-36B773D4832F}" presName="rootComposite" presStyleCnt="0"/>
      <dgm:spPr/>
    </dgm:pt>
    <dgm:pt modelId="{297B46A3-7DD2-4DF5-AC77-38EDB725F47D}" type="pres">
      <dgm:prSet presAssocID="{59C92F09-E997-4066-833D-36B773D4832F}" presName="rootText" presStyleLbl="node2" presStyleIdx="3" presStyleCnt="4">
        <dgm:presLayoutVars>
          <dgm:chPref val="3"/>
        </dgm:presLayoutVars>
      </dgm:prSet>
      <dgm:spPr/>
    </dgm:pt>
    <dgm:pt modelId="{5E84878B-74E2-4B34-9A5B-C07359309354}" type="pres">
      <dgm:prSet presAssocID="{59C92F09-E997-4066-833D-36B773D4832F}" presName="rootConnector" presStyleLbl="node2" presStyleIdx="3" presStyleCnt="4"/>
      <dgm:spPr/>
    </dgm:pt>
    <dgm:pt modelId="{D277B0BA-6141-4B5A-AECC-FC3BC58AF712}" type="pres">
      <dgm:prSet presAssocID="{59C92F09-E997-4066-833D-36B773D4832F}" presName="hierChild4" presStyleCnt="0"/>
      <dgm:spPr/>
    </dgm:pt>
    <dgm:pt modelId="{45B8BBB6-CC20-4F33-9F04-9BD25074F3C3}" type="pres">
      <dgm:prSet presAssocID="{59C92F09-E997-4066-833D-36B773D4832F}" presName="hierChild5" presStyleCnt="0"/>
      <dgm:spPr/>
    </dgm:pt>
    <dgm:pt modelId="{3DEE7267-41C0-4F33-B54E-86CBA91C3E6F}" type="pres">
      <dgm:prSet presAssocID="{ADB89DCA-DB53-4A3D-BD81-BA1C426E1BFE}" presName="hierChild3" presStyleCnt="0"/>
      <dgm:spPr/>
    </dgm:pt>
  </dgm:ptLst>
  <dgm:cxnLst>
    <dgm:cxn modelId="{857CE905-11E1-4332-9308-8FA3D8C5276B}" type="presOf" srcId="{AC5FC8B7-D4BA-4FE5-9102-0BA86FB7E65A}" destId="{2F4709EA-C897-4169-85A1-0D5374A644CA}" srcOrd="0" destOrd="0" presId="urn:microsoft.com/office/officeart/2005/8/layout/orgChart1"/>
    <dgm:cxn modelId="{0E5E3A09-E1E9-48B9-90B6-2E32E047B69D}" type="presOf" srcId="{69F483FF-BFAF-43C4-8E30-68D9C0881471}" destId="{26F9B36F-306A-495A-B165-61F70B4963B8}" srcOrd="1" destOrd="0" presId="urn:microsoft.com/office/officeart/2005/8/layout/orgChart1"/>
    <dgm:cxn modelId="{8EA4801D-69D8-4FCD-8B31-2C29FF7D6691}" srcId="{7A7F238A-F3F0-44B3-950D-0D38C39277C5}" destId="{ADB89DCA-DB53-4A3D-BD81-BA1C426E1BFE}" srcOrd="0" destOrd="0" parTransId="{14123525-6B23-4CE9-80F3-1BEB985F4A88}" sibTransId="{1881D2D5-8851-43BE-86F5-E6117CD36AC4}"/>
    <dgm:cxn modelId="{D2544721-4BA9-4F96-A1A2-FBDB4A16A0C4}" type="presOf" srcId="{ADB89DCA-DB53-4A3D-BD81-BA1C426E1BFE}" destId="{1AE0FCDE-3993-4F8E-84BD-8B3061A2E2AE}" srcOrd="1" destOrd="0" presId="urn:microsoft.com/office/officeart/2005/8/layout/orgChart1"/>
    <dgm:cxn modelId="{059F6822-BF20-443F-A636-824CBD02AC2E}" type="presOf" srcId="{69F483FF-BFAF-43C4-8E30-68D9C0881471}" destId="{3B380CC9-8B61-4144-AD56-B7AF87BE85CB}" srcOrd="0" destOrd="0" presId="urn:microsoft.com/office/officeart/2005/8/layout/orgChart1"/>
    <dgm:cxn modelId="{DFC6052F-38A9-4876-A730-2764B9752008}" srcId="{ADB89DCA-DB53-4A3D-BD81-BA1C426E1BFE}" destId="{69F483FF-BFAF-43C4-8E30-68D9C0881471}" srcOrd="0" destOrd="0" parTransId="{C797047D-5FE5-4666-BECF-C1E213AB41C4}" sibTransId="{244C5E8C-5730-4D67-86C0-F2AA9267C0AA}"/>
    <dgm:cxn modelId="{87A9453E-298C-4383-95D4-C7A5565C539E}" type="presOf" srcId="{ADB89DCA-DB53-4A3D-BD81-BA1C426E1BFE}" destId="{E08F2360-4001-4C7A-88A7-DEDB309A6F25}" srcOrd="0" destOrd="0" presId="urn:microsoft.com/office/officeart/2005/8/layout/orgChart1"/>
    <dgm:cxn modelId="{5E59D368-1CCA-45EE-ADB7-C43BD146D1FE}" srcId="{ADB89DCA-DB53-4A3D-BD81-BA1C426E1BFE}" destId="{59C92F09-E997-4066-833D-36B773D4832F}" srcOrd="3" destOrd="0" parTransId="{CA32F7BA-86BB-41CF-A1D1-F8AE1DD4A71E}" sibTransId="{050E123B-7933-413A-824B-DE926406395E}"/>
    <dgm:cxn modelId="{01131670-5BD4-4849-B7F3-252CE8FE68A2}" type="presOf" srcId="{25F0BD23-F845-44E2-95E6-11D2B3A841D4}" destId="{65FB6D92-42E2-441A-8C4B-8C8B76B88C78}" srcOrd="1" destOrd="0" presId="urn:microsoft.com/office/officeart/2005/8/layout/orgChart1"/>
    <dgm:cxn modelId="{4E59F875-8F43-4C0F-9B73-5C3DD14919A8}" type="presOf" srcId="{7A7F238A-F3F0-44B3-950D-0D38C39277C5}" destId="{6E53E115-5442-4E3D-855B-D959D8E6523D}" srcOrd="0" destOrd="0" presId="urn:microsoft.com/office/officeart/2005/8/layout/orgChart1"/>
    <dgm:cxn modelId="{6224CC76-81CB-4748-9FBD-DCDA69CC1310}" type="presOf" srcId="{CA32F7BA-86BB-41CF-A1D1-F8AE1DD4A71E}" destId="{35010CAF-DF3B-44C9-A13D-955481EA4C2F}" srcOrd="0" destOrd="0" presId="urn:microsoft.com/office/officeart/2005/8/layout/orgChart1"/>
    <dgm:cxn modelId="{A779A67A-B671-4738-ABB1-BFC16685BBDA}" type="presOf" srcId="{E54FDD11-94F4-49F0-BFB7-D622750DA6CC}" destId="{BF9D9999-98CD-4513-B996-9FB5D458A597}" srcOrd="0" destOrd="0" presId="urn:microsoft.com/office/officeart/2005/8/layout/orgChart1"/>
    <dgm:cxn modelId="{EF75EB80-E7F3-476E-BCA1-B7CDC2339F76}" srcId="{ADB89DCA-DB53-4A3D-BD81-BA1C426E1BFE}" destId="{25F0BD23-F845-44E2-95E6-11D2B3A841D4}" srcOrd="2" destOrd="0" parTransId="{E54FDD11-94F4-49F0-BFB7-D622750DA6CC}" sibTransId="{A5928D01-5352-4DF7-AF92-7DC35985F6A8}"/>
    <dgm:cxn modelId="{40C0C786-95CD-41F5-AB50-6C76BF246675}" srcId="{ADB89DCA-DB53-4A3D-BD81-BA1C426E1BFE}" destId="{7EDA4FAF-A9F6-4228-B85A-3D274F53FCC1}" srcOrd="1" destOrd="0" parTransId="{AC5FC8B7-D4BA-4FE5-9102-0BA86FB7E65A}" sibTransId="{41407978-8AF7-4476-BC2F-ED11CC607FC7}"/>
    <dgm:cxn modelId="{46DEE9A1-851A-4A57-B02E-0597648ACE16}" type="presOf" srcId="{59C92F09-E997-4066-833D-36B773D4832F}" destId="{297B46A3-7DD2-4DF5-AC77-38EDB725F47D}" srcOrd="0" destOrd="0" presId="urn:microsoft.com/office/officeart/2005/8/layout/orgChart1"/>
    <dgm:cxn modelId="{8C59A1AD-4813-45E4-8940-DE4705622542}" type="presOf" srcId="{C797047D-5FE5-4666-BECF-C1E213AB41C4}" destId="{531A17EA-48A8-4509-8BB6-65D77873682A}" srcOrd="0" destOrd="0" presId="urn:microsoft.com/office/officeart/2005/8/layout/orgChart1"/>
    <dgm:cxn modelId="{0D0157C1-A844-48FF-821A-B619C60B368A}" type="presOf" srcId="{7EDA4FAF-A9F6-4228-B85A-3D274F53FCC1}" destId="{1A0AEA46-C28A-44C0-90D5-E67A0B386F1F}" srcOrd="0" destOrd="0" presId="urn:microsoft.com/office/officeart/2005/8/layout/orgChart1"/>
    <dgm:cxn modelId="{9F7CA6D0-9F52-4C72-AD1B-51C5202DD1DC}" type="presOf" srcId="{25F0BD23-F845-44E2-95E6-11D2B3A841D4}" destId="{524B6876-F0A2-4F26-BC7D-1C3F1321247D}" srcOrd="0" destOrd="0" presId="urn:microsoft.com/office/officeart/2005/8/layout/orgChart1"/>
    <dgm:cxn modelId="{3ED1FDF1-3B32-429E-966C-29342FADAEFE}" type="presOf" srcId="{7EDA4FAF-A9F6-4228-B85A-3D274F53FCC1}" destId="{B911C4D8-B2CF-440B-8D15-8CD15EAA0004}" srcOrd="1" destOrd="0" presId="urn:microsoft.com/office/officeart/2005/8/layout/orgChart1"/>
    <dgm:cxn modelId="{29E1A8FB-C21E-4245-BAA1-D510D6F83B8C}" type="presOf" srcId="{59C92F09-E997-4066-833D-36B773D4832F}" destId="{5E84878B-74E2-4B34-9A5B-C07359309354}" srcOrd="1" destOrd="0" presId="urn:microsoft.com/office/officeart/2005/8/layout/orgChart1"/>
    <dgm:cxn modelId="{CAFBCCDD-4CE4-4AD7-B3ED-A622081DC204}" type="presParOf" srcId="{6E53E115-5442-4E3D-855B-D959D8E6523D}" destId="{AAC4EBCE-943D-4E22-A3E0-5F4A83C06A1F}" srcOrd="0" destOrd="0" presId="urn:microsoft.com/office/officeart/2005/8/layout/orgChart1"/>
    <dgm:cxn modelId="{602DB911-2452-4276-BA19-11535AB49FB1}" type="presParOf" srcId="{AAC4EBCE-943D-4E22-A3E0-5F4A83C06A1F}" destId="{3624CECC-9DCC-49CA-9C16-FC4530D93EFC}" srcOrd="0" destOrd="0" presId="urn:microsoft.com/office/officeart/2005/8/layout/orgChart1"/>
    <dgm:cxn modelId="{1448B448-4BDD-422C-A683-78E8DAD9EE48}" type="presParOf" srcId="{3624CECC-9DCC-49CA-9C16-FC4530D93EFC}" destId="{E08F2360-4001-4C7A-88A7-DEDB309A6F25}" srcOrd="0" destOrd="0" presId="urn:microsoft.com/office/officeart/2005/8/layout/orgChart1"/>
    <dgm:cxn modelId="{F86A3B43-8A3C-4108-BE3B-00B87ABCB6C3}" type="presParOf" srcId="{3624CECC-9DCC-49CA-9C16-FC4530D93EFC}" destId="{1AE0FCDE-3993-4F8E-84BD-8B3061A2E2AE}" srcOrd="1" destOrd="0" presId="urn:microsoft.com/office/officeart/2005/8/layout/orgChart1"/>
    <dgm:cxn modelId="{58F8DD4D-1564-434C-9320-9844F4957DEA}" type="presParOf" srcId="{AAC4EBCE-943D-4E22-A3E0-5F4A83C06A1F}" destId="{77744689-A782-46F5-B37E-5A3ACAF8B9EA}" srcOrd="1" destOrd="0" presId="urn:microsoft.com/office/officeart/2005/8/layout/orgChart1"/>
    <dgm:cxn modelId="{2D785B23-D818-48FB-B6B1-482F66D7A263}" type="presParOf" srcId="{77744689-A782-46F5-B37E-5A3ACAF8B9EA}" destId="{531A17EA-48A8-4509-8BB6-65D77873682A}" srcOrd="0" destOrd="0" presId="urn:microsoft.com/office/officeart/2005/8/layout/orgChart1"/>
    <dgm:cxn modelId="{BD5C4E50-6226-45B9-A01D-4D93DE0BDA5A}" type="presParOf" srcId="{77744689-A782-46F5-B37E-5A3ACAF8B9EA}" destId="{057210BC-1756-4176-A621-BF37755F96A9}" srcOrd="1" destOrd="0" presId="urn:microsoft.com/office/officeart/2005/8/layout/orgChart1"/>
    <dgm:cxn modelId="{2F2E3DBF-C55E-4547-8FC6-3BEF85B981D5}" type="presParOf" srcId="{057210BC-1756-4176-A621-BF37755F96A9}" destId="{FCA2ED06-01BC-44CD-A06E-2D57FE3C0F4F}" srcOrd="0" destOrd="0" presId="urn:microsoft.com/office/officeart/2005/8/layout/orgChart1"/>
    <dgm:cxn modelId="{D2EEF858-4530-4DA3-A815-7EF09DBE1D31}" type="presParOf" srcId="{FCA2ED06-01BC-44CD-A06E-2D57FE3C0F4F}" destId="{3B380CC9-8B61-4144-AD56-B7AF87BE85CB}" srcOrd="0" destOrd="0" presId="urn:microsoft.com/office/officeart/2005/8/layout/orgChart1"/>
    <dgm:cxn modelId="{F8C0EB95-E269-4851-82B6-630367276F0C}" type="presParOf" srcId="{FCA2ED06-01BC-44CD-A06E-2D57FE3C0F4F}" destId="{26F9B36F-306A-495A-B165-61F70B4963B8}" srcOrd="1" destOrd="0" presId="urn:microsoft.com/office/officeart/2005/8/layout/orgChart1"/>
    <dgm:cxn modelId="{48F0484E-0C67-4BFE-BB96-242515791034}" type="presParOf" srcId="{057210BC-1756-4176-A621-BF37755F96A9}" destId="{9B3462EE-7311-4657-9F6D-4FC3D3B78DB3}" srcOrd="1" destOrd="0" presId="urn:microsoft.com/office/officeart/2005/8/layout/orgChart1"/>
    <dgm:cxn modelId="{034D0062-FFA0-4672-8007-304816E2A8F6}" type="presParOf" srcId="{057210BC-1756-4176-A621-BF37755F96A9}" destId="{069F7A89-237C-4CED-ACCA-459922D23FB3}" srcOrd="2" destOrd="0" presId="urn:microsoft.com/office/officeart/2005/8/layout/orgChart1"/>
    <dgm:cxn modelId="{7BD4A11D-6134-4909-8F03-237022EF7F16}" type="presParOf" srcId="{77744689-A782-46F5-B37E-5A3ACAF8B9EA}" destId="{2F4709EA-C897-4169-85A1-0D5374A644CA}" srcOrd="2" destOrd="0" presId="urn:microsoft.com/office/officeart/2005/8/layout/orgChart1"/>
    <dgm:cxn modelId="{E0078D04-C12D-431B-ACE9-49270D63368E}" type="presParOf" srcId="{77744689-A782-46F5-B37E-5A3ACAF8B9EA}" destId="{31158944-3DE0-43A8-B332-A8CC2FFD105D}" srcOrd="3" destOrd="0" presId="urn:microsoft.com/office/officeart/2005/8/layout/orgChart1"/>
    <dgm:cxn modelId="{87661F2B-FD22-44F8-AC31-B81213413EF4}" type="presParOf" srcId="{31158944-3DE0-43A8-B332-A8CC2FFD105D}" destId="{5C68E768-2FA5-4549-A58F-F2DA296E16A5}" srcOrd="0" destOrd="0" presId="urn:microsoft.com/office/officeart/2005/8/layout/orgChart1"/>
    <dgm:cxn modelId="{CE2BA737-8562-48B5-93C1-977C836C2BE5}" type="presParOf" srcId="{5C68E768-2FA5-4549-A58F-F2DA296E16A5}" destId="{1A0AEA46-C28A-44C0-90D5-E67A0B386F1F}" srcOrd="0" destOrd="0" presId="urn:microsoft.com/office/officeart/2005/8/layout/orgChart1"/>
    <dgm:cxn modelId="{E0E0C247-3810-4ACF-B4C1-0D5ED95877FC}" type="presParOf" srcId="{5C68E768-2FA5-4549-A58F-F2DA296E16A5}" destId="{B911C4D8-B2CF-440B-8D15-8CD15EAA0004}" srcOrd="1" destOrd="0" presId="urn:microsoft.com/office/officeart/2005/8/layout/orgChart1"/>
    <dgm:cxn modelId="{63EE4430-6D43-4631-9F25-200ACD79C91D}" type="presParOf" srcId="{31158944-3DE0-43A8-B332-A8CC2FFD105D}" destId="{2096E727-F259-4E79-83A9-A57CF79D5E61}" srcOrd="1" destOrd="0" presId="urn:microsoft.com/office/officeart/2005/8/layout/orgChart1"/>
    <dgm:cxn modelId="{CDE17B5C-524D-4386-B61A-A212AFC398B5}" type="presParOf" srcId="{31158944-3DE0-43A8-B332-A8CC2FFD105D}" destId="{05827631-7FF3-4E18-A297-4365F4113319}" srcOrd="2" destOrd="0" presId="urn:microsoft.com/office/officeart/2005/8/layout/orgChart1"/>
    <dgm:cxn modelId="{276E9F91-E2E6-45C5-B04F-DCB8A1E1C6FB}" type="presParOf" srcId="{77744689-A782-46F5-B37E-5A3ACAF8B9EA}" destId="{BF9D9999-98CD-4513-B996-9FB5D458A597}" srcOrd="4" destOrd="0" presId="urn:microsoft.com/office/officeart/2005/8/layout/orgChart1"/>
    <dgm:cxn modelId="{631811DA-C46F-41C6-B176-6F3509408D34}" type="presParOf" srcId="{77744689-A782-46F5-B37E-5A3ACAF8B9EA}" destId="{6A8321B3-C2ED-4A4D-AB74-2DCB9321E54C}" srcOrd="5" destOrd="0" presId="urn:microsoft.com/office/officeart/2005/8/layout/orgChart1"/>
    <dgm:cxn modelId="{5B78DF5F-6677-4D0A-9999-02D77C54D880}" type="presParOf" srcId="{6A8321B3-C2ED-4A4D-AB74-2DCB9321E54C}" destId="{0E9A8FBA-6C41-421A-83AF-72162B79CA2C}" srcOrd="0" destOrd="0" presId="urn:microsoft.com/office/officeart/2005/8/layout/orgChart1"/>
    <dgm:cxn modelId="{296C776D-0CA4-4A10-B200-A513F9F2E43F}" type="presParOf" srcId="{0E9A8FBA-6C41-421A-83AF-72162B79CA2C}" destId="{524B6876-F0A2-4F26-BC7D-1C3F1321247D}" srcOrd="0" destOrd="0" presId="urn:microsoft.com/office/officeart/2005/8/layout/orgChart1"/>
    <dgm:cxn modelId="{AE129BED-C5A6-43EB-89F4-94D8C4BED704}" type="presParOf" srcId="{0E9A8FBA-6C41-421A-83AF-72162B79CA2C}" destId="{65FB6D92-42E2-441A-8C4B-8C8B76B88C78}" srcOrd="1" destOrd="0" presId="urn:microsoft.com/office/officeart/2005/8/layout/orgChart1"/>
    <dgm:cxn modelId="{D82B093E-FE9B-495C-BF7F-ECFF8CEC8053}" type="presParOf" srcId="{6A8321B3-C2ED-4A4D-AB74-2DCB9321E54C}" destId="{5BDC5051-78BB-491E-8E5F-C48EB9195AA0}" srcOrd="1" destOrd="0" presId="urn:microsoft.com/office/officeart/2005/8/layout/orgChart1"/>
    <dgm:cxn modelId="{689789BE-BC7D-4A37-A289-FBFEE242126B}" type="presParOf" srcId="{6A8321B3-C2ED-4A4D-AB74-2DCB9321E54C}" destId="{BFCE0436-E3F1-43A1-8A70-892D994BAE8B}" srcOrd="2" destOrd="0" presId="urn:microsoft.com/office/officeart/2005/8/layout/orgChart1"/>
    <dgm:cxn modelId="{C98CCFBC-CF72-422C-A943-70836948E899}" type="presParOf" srcId="{77744689-A782-46F5-B37E-5A3ACAF8B9EA}" destId="{35010CAF-DF3B-44C9-A13D-955481EA4C2F}" srcOrd="6" destOrd="0" presId="urn:microsoft.com/office/officeart/2005/8/layout/orgChart1"/>
    <dgm:cxn modelId="{CDA8E93D-0891-4665-9C0F-DCB743A34A31}" type="presParOf" srcId="{77744689-A782-46F5-B37E-5A3ACAF8B9EA}" destId="{1ACCD0D0-3772-4D70-9CB3-0F8A7AFE79BD}" srcOrd="7" destOrd="0" presId="urn:microsoft.com/office/officeart/2005/8/layout/orgChart1"/>
    <dgm:cxn modelId="{DFFB6DEA-918C-4821-B18E-69F45F1037B3}" type="presParOf" srcId="{1ACCD0D0-3772-4D70-9CB3-0F8A7AFE79BD}" destId="{1FFE5FCB-8513-4F21-AB3F-898C99761BAE}" srcOrd="0" destOrd="0" presId="urn:microsoft.com/office/officeart/2005/8/layout/orgChart1"/>
    <dgm:cxn modelId="{CDE11786-1DF2-440F-BCC3-2C80FAF5A7B5}" type="presParOf" srcId="{1FFE5FCB-8513-4F21-AB3F-898C99761BAE}" destId="{297B46A3-7DD2-4DF5-AC77-38EDB725F47D}" srcOrd="0" destOrd="0" presId="urn:microsoft.com/office/officeart/2005/8/layout/orgChart1"/>
    <dgm:cxn modelId="{04BC6248-11DA-4359-855C-4B13A3653558}" type="presParOf" srcId="{1FFE5FCB-8513-4F21-AB3F-898C99761BAE}" destId="{5E84878B-74E2-4B34-9A5B-C07359309354}" srcOrd="1" destOrd="0" presId="urn:microsoft.com/office/officeart/2005/8/layout/orgChart1"/>
    <dgm:cxn modelId="{3AC2A9F8-FF39-40A8-8134-0311E9237E15}" type="presParOf" srcId="{1ACCD0D0-3772-4D70-9CB3-0F8A7AFE79BD}" destId="{D277B0BA-6141-4B5A-AECC-FC3BC58AF712}" srcOrd="1" destOrd="0" presId="urn:microsoft.com/office/officeart/2005/8/layout/orgChart1"/>
    <dgm:cxn modelId="{47348BA6-3AF6-41FB-B6E3-A5B45B26F938}" type="presParOf" srcId="{1ACCD0D0-3772-4D70-9CB3-0F8A7AFE79BD}" destId="{45B8BBB6-CC20-4F33-9F04-9BD25074F3C3}" srcOrd="2" destOrd="0" presId="urn:microsoft.com/office/officeart/2005/8/layout/orgChart1"/>
    <dgm:cxn modelId="{B2BD4541-7295-440F-AED9-2CDACFA02D32}" type="presParOf" srcId="{AAC4EBCE-943D-4E22-A3E0-5F4A83C06A1F}" destId="{3DEE7267-41C0-4F33-B54E-86CBA91C3E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AB7EC1-1D1B-45C8-9093-681D5851D82E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AEDB33-EDD0-4071-82EC-772F75D4EF0A}">
      <dgm:prSet phldrT="[Text]" phldr="0" custT="1"/>
      <dgm:spPr/>
      <dgm:t>
        <a:bodyPr/>
        <a:lstStyle/>
        <a:p>
          <a:r>
            <a:rPr lang="en-US" sz="2000" b="1" dirty="0"/>
            <a:t>Pros</a:t>
          </a:r>
          <a:endParaRPr lang="en-US" sz="1500" b="1" dirty="0"/>
        </a:p>
      </dgm:t>
    </dgm:pt>
    <dgm:pt modelId="{0758830B-251E-481D-BD76-44EB3595592F}" type="parTrans" cxnId="{58E8155A-F1BF-45DE-909A-AF6C913BAAA5}">
      <dgm:prSet/>
      <dgm:spPr/>
      <dgm:t>
        <a:bodyPr/>
        <a:lstStyle/>
        <a:p>
          <a:endParaRPr lang="en-US"/>
        </a:p>
      </dgm:t>
    </dgm:pt>
    <dgm:pt modelId="{03C3D077-A33A-4F25-A81D-C08A6655038C}" type="sibTrans" cxnId="{58E8155A-F1BF-45DE-909A-AF6C913BAAA5}">
      <dgm:prSet/>
      <dgm:spPr/>
      <dgm:t>
        <a:bodyPr/>
        <a:lstStyle/>
        <a:p>
          <a:endParaRPr lang="en-US"/>
        </a:p>
      </dgm:t>
    </dgm:pt>
    <dgm:pt modelId="{C69F604A-EAE9-4E6F-ABA4-D02B61FA9028}">
      <dgm:prSet phldrT="[Text]" phldr="0"/>
      <dgm:spPr/>
      <dgm:t>
        <a:bodyPr/>
        <a:lstStyle/>
        <a:p>
          <a:r>
            <a:rPr lang="en-US" dirty="0"/>
            <a:t>Reasonable estimates</a:t>
          </a:r>
        </a:p>
      </dgm:t>
    </dgm:pt>
    <dgm:pt modelId="{615B062A-BF7D-425D-A557-EF00E779CD23}" type="parTrans" cxnId="{3FF37A52-45E4-4AA8-A29C-86647BEF1DC0}">
      <dgm:prSet/>
      <dgm:spPr/>
      <dgm:t>
        <a:bodyPr/>
        <a:lstStyle/>
        <a:p>
          <a:endParaRPr lang="en-US"/>
        </a:p>
      </dgm:t>
    </dgm:pt>
    <dgm:pt modelId="{F3B93385-4270-4C50-BC72-B894F57BEBCF}" type="sibTrans" cxnId="{3FF37A52-45E4-4AA8-A29C-86647BEF1DC0}">
      <dgm:prSet/>
      <dgm:spPr/>
      <dgm:t>
        <a:bodyPr/>
        <a:lstStyle/>
        <a:p>
          <a:endParaRPr lang="en-US"/>
        </a:p>
      </dgm:t>
    </dgm:pt>
    <dgm:pt modelId="{7ACB7E7D-3B83-480A-91B9-7C2230867419}">
      <dgm:prSet phldrT="[Text]" phldr="0"/>
      <dgm:spPr/>
      <dgm:t>
        <a:bodyPr/>
        <a:lstStyle/>
        <a:p>
          <a:r>
            <a:rPr lang="en-US" dirty="0"/>
            <a:t>Complete cost elements are evaluated</a:t>
          </a:r>
        </a:p>
      </dgm:t>
    </dgm:pt>
    <dgm:pt modelId="{AAFDF739-F406-49BC-B43E-457AA12ECF3C}" type="parTrans" cxnId="{B9C8F781-8BD8-4EA3-9E20-7D1E521F21C5}">
      <dgm:prSet/>
      <dgm:spPr/>
      <dgm:t>
        <a:bodyPr/>
        <a:lstStyle/>
        <a:p>
          <a:endParaRPr lang="en-US"/>
        </a:p>
      </dgm:t>
    </dgm:pt>
    <dgm:pt modelId="{0B3889F1-C2E8-4D75-8A81-73954919AA3C}" type="sibTrans" cxnId="{B9C8F781-8BD8-4EA3-9E20-7D1E521F21C5}">
      <dgm:prSet/>
      <dgm:spPr/>
      <dgm:t>
        <a:bodyPr/>
        <a:lstStyle/>
        <a:p>
          <a:endParaRPr lang="en-US"/>
        </a:p>
      </dgm:t>
    </dgm:pt>
    <dgm:pt modelId="{B1936144-8F95-4B80-ACEE-B7F9BE11D620}">
      <dgm:prSet phldrT="[Text]" phldr="0" custT="1"/>
      <dgm:spPr/>
      <dgm:t>
        <a:bodyPr/>
        <a:lstStyle/>
        <a:p>
          <a:r>
            <a:rPr lang="en-US" sz="2000" b="1" dirty="0"/>
            <a:t>Cons</a:t>
          </a:r>
          <a:endParaRPr lang="en-US" sz="1500" b="1" dirty="0"/>
        </a:p>
      </dgm:t>
    </dgm:pt>
    <dgm:pt modelId="{23832D47-A6CA-485D-94F1-7B7CC3A5FB78}" type="parTrans" cxnId="{3A44748D-8057-4D2C-88AF-00E08E2F3D0D}">
      <dgm:prSet/>
      <dgm:spPr/>
      <dgm:t>
        <a:bodyPr/>
        <a:lstStyle/>
        <a:p>
          <a:endParaRPr lang="en-US"/>
        </a:p>
      </dgm:t>
    </dgm:pt>
    <dgm:pt modelId="{5936A722-E18D-4329-8032-F786BBC7BA19}" type="sibTrans" cxnId="{3A44748D-8057-4D2C-88AF-00E08E2F3D0D}">
      <dgm:prSet/>
      <dgm:spPr/>
      <dgm:t>
        <a:bodyPr/>
        <a:lstStyle/>
        <a:p>
          <a:endParaRPr lang="en-US"/>
        </a:p>
      </dgm:t>
    </dgm:pt>
    <dgm:pt modelId="{8FFB6F7B-74C9-4DBA-AE0B-9F756A89FC35}">
      <dgm:prSet phldrT="[Text]" phldr="0"/>
      <dgm:spPr/>
      <dgm:t>
        <a:bodyPr/>
        <a:lstStyle/>
        <a:p>
          <a:r>
            <a:rPr lang="en-US" dirty="0"/>
            <a:t>Historical data is limited</a:t>
          </a:r>
        </a:p>
      </dgm:t>
    </dgm:pt>
    <dgm:pt modelId="{8F47F6EB-1B72-4CEA-AEDB-E96EF63FC519}" type="parTrans" cxnId="{9D7FFDB0-EE25-4C27-8389-85A749731508}">
      <dgm:prSet/>
      <dgm:spPr/>
      <dgm:t>
        <a:bodyPr/>
        <a:lstStyle/>
        <a:p>
          <a:endParaRPr lang="en-US"/>
        </a:p>
      </dgm:t>
    </dgm:pt>
    <dgm:pt modelId="{0FE02F92-38ED-4636-B011-0795E7672BE0}" type="sibTrans" cxnId="{9D7FFDB0-EE25-4C27-8389-85A749731508}">
      <dgm:prSet/>
      <dgm:spPr/>
      <dgm:t>
        <a:bodyPr/>
        <a:lstStyle/>
        <a:p>
          <a:endParaRPr lang="en-US"/>
        </a:p>
      </dgm:t>
    </dgm:pt>
    <dgm:pt modelId="{600D1CBC-3D65-49DA-B2BC-6884AA5D685D}">
      <dgm:prSet phldrT="[Text]" phldr="0"/>
      <dgm:spPr/>
      <dgm:t>
        <a:bodyPr/>
        <a:lstStyle/>
        <a:p>
          <a:r>
            <a:rPr lang="en-US" dirty="0"/>
            <a:t>Estimates can be improved</a:t>
          </a:r>
        </a:p>
      </dgm:t>
    </dgm:pt>
    <dgm:pt modelId="{74ADF723-9C56-447C-8A62-C913D2609059}" type="parTrans" cxnId="{BF04451B-7E36-4FB5-9784-54DFCB73C3B8}">
      <dgm:prSet/>
      <dgm:spPr/>
      <dgm:t>
        <a:bodyPr/>
        <a:lstStyle/>
        <a:p>
          <a:endParaRPr lang="en-US"/>
        </a:p>
      </dgm:t>
    </dgm:pt>
    <dgm:pt modelId="{15EAC335-8F95-4A73-A27F-2B53848FC552}" type="sibTrans" cxnId="{BF04451B-7E36-4FB5-9784-54DFCB73C3B8}">
      <dgm:prSet/>
      <dgm:spPr/>
      <dgm:t>
        <a:bodyPr/>
        <a:lstStyle/>
        <a:p>
          <a:endParaRPr lang="en-US"/>
        </a:p>
      </dgm:t>
    </dgm:pt>
    <dgm:pt modelId="{370B95CC-FC18-4EEF-9823-E98418E63F78}">
      <dgm:prSet phldrT="[Text]" phldr="0"/>
      <dgm:spPr/>
      <dgm:t>
        <a:bodyPr/>
        <a:lstStyle/>
        <a:p>
          <a:r>
            <a:rPr lang="en-US" dirty="0"/>
            <a:t>Framework is useful for initial study of scenarios</a:t>
          </a:r>
        </a:p>
      </dgm:t>
    </dgm:pt>
    <dgm:pt modelId="{A029B109-8EA0-405A-AE6A-4C25402DE9D2}" type="parTrans" cxnId="{87E7EA95-D863-4F28-A6D8-DD9C1CACB7CB}">
      <dgm:prSet/>
      <dgm:spPr/>
      <dgm:t>
        <a:bodyPr/>
        <a:lstStyle/>
        <a:p>
          <a:endParaRPr lang="en-US"/>
        </a:p>
      </dgm:t>
    </dgm:pt>
    <dgm:pt modelId="{2C215FA7-4B5A-4889-A332-2DE40427D16C}" type="sibTrans" cxnId="{87E7EA95-D863-4F28-A6D8-DD9C1CACB7CB}">
      <dgm:prSet/>
      <dgm:spPr/>
      <dgm:t>
        <a:bodyPr/>
        <a:lstStyle/>
        <a:p>
          <a:endParaRPr lang="en-US"/>
        </a:p>
      </dgm:t>
    </dgm:pt>
    <dgm:pt modelId="{F8D05700-8422-40D1-936C-15F54F69BE82}">
      <dgm:prSet phldrT="[Text]" phldr="0"/>
      <dgm:spPr/>
      <dgm:t>
        <a:bodyPr/>
        <a:lstStyle/>
        <a:p>
          <a:r>
            <a:rPr lang="en-US" dirty="0"/>
            <a:t>No supporting facilities</a:t>
          </a:r>
        </a:p>
      </dgm:t>
    </dgm:pt>
    <dgm:pt modelId="{8E577514-A70E-4BEC-8C02-B31BE2DFC621}" type="parTrans" cxnId="{23815649-7C9E-4221-B64C-1CC77762CF31}">
      <dgm:prSet/>
      <dgm:spPr/>
      <dgm:t>
        <a:bodyPr/>
        <a:lstStyle/>
        <a:p>
          <a:endParaRPr lang="en-US"/>
        </a:p>
      </dgm:t>
    </dgm:pt>
    <dgm:pt modelId="{DD31247A-DDDD-424C-BF90-AB882621A007}" type="sibTrans" cxnId="{23815649-7C9E-4221-B64C-1CC77762CF31}">
      <dgm:prSet/>
      <dgm:spPr/>
      <dgm:t>
        <a:bodyPr/>
        <a:lstStyle/>
        <a:p>
          <a:endParaRPr lang="en-US"/>
        </a:p>
      </dgm:t>
    </dgm:pt>
    <dgm:pt modelId="{3B3887E6-9083-4AB8-9DA0-A7CE3B0B4539}">
      <dgm:prSet phldrT="[Text]" phldr="0"/>
      <dgm:spPr/>
      <dgm:t>
        <a:bodyPr/>
        <a:lstStyle/>
        <a:p>
          <a:r>
            <a:rPr lang="en-US" dirty="0"/>
            <a:t>No equipment</a:t>
          </a:r>
        </a:p>
      </dgm:t>
    </dgm:pt>
    <dgm:pt modelId="{5000E697-7124-4819-8665-50E22FC94DA6}" type="parTrans" cxnId="{9C98A78E-6C3B-49D8-813B-94F4CD41EAB2}">
      <dgm:prSet/>
      <dgm:spPr/>
      <dgm:t>
        <a:bodyPr/>
        <a:lstStyle/>
        <a:p>
          <a:endParaRPr lang="en-US"/>
        </a:p>
      </dgm:t>
    </dgm:pt>
    <dgm:pt modelId="{51459952-2123-4E7D-AC16-541E2594265B}" type="sibTrans" cxnId="{9C98A78E-6C3B-49D8-813B-94F4CD41EAB2}">
      <dgm:prSet/>
      <dgm:spPr/>
      <dgm:t>
        <a:bodyPr/>
        <a:lstStyle/>
        <a:p>
          <a:endParaRPr lang="en-US"/>
        </a:p>
      </dgm:t>
    </dgm:pt>
    <dgm:pt modelId="{A1BDD3E7-4A08-40FC-9314-ED848308851D}" type="pres">
      <dgm:prSet presAssocID="{E8AB7EC1-1D1B-45C8-9093-681D5851D82E}" presName="Name0" presStyleCnt="0">
        <dgm:presLayoutVars>
          <dgm:dir/>
          <dgm:animLvl val="lvl"/>
          <dgm:resizeHandles val="exact"/>
        </dgm:presLayoutVars>
      </dgm:prSet>
      <dgm:spPr/>
    </dgm:pt>
    <dgm:pt modelId="{67AF04B4-4B6E-4DBF-859C-0A47C24584A2}" type="pres">
      <dgm:prSet presAssocID="{D6AEDB33-EDD0-4071-82EC-772F75D4EF0A}" presName="composite" presStyleCnt="0"/>
      <dgm:spPr/>
    </dgm:pt>
    <dgm:pt modelId="{494FA8A4-DC10-4754-8459-484A4FE9C624}" type="pres">
      <dgm:prSet presAssocID="{D6AEDB33-EDD0-4071-82EC-772F75D4EF0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A5C3736-8AD9-41F4-A13D-C223B2ADCCB2}" type="pres">
      <dgm:prSet presAssocID="{D6AEDB33-EDD0-4071-82EC-772F75D4EF0A}" presName="desTx" presStyleLbl="alignAccFollowNode1" presStyleIdx="0" presStyleCnt="2">
        <dgm:presLayoutVars>
          <dgm:bulletEnabled val="1"/>
        </dgm:presLayoutVars>
      </dgm:prSet>
      <dgm:spPr/>
    </dgm:pt>
    <dgm:pt modelId="{A27D3EA6-54BD-4211-9A54-62FF81F8A915}" type="pres">
      <dgm:prSet presAssocID="{03C3D077-A33A-4F25-A81D-C08A6655038C}" presName="space" presStyleCnt="0"/>
      <dgm:spPr/>
    </dgm:pt>
    <dgm:pt modelId="{9A18319B-8B6D-46AB-8168-F9DD8F0BE721}" type="pres">
      <dgm:prSet presAssocID="{B1936144-8F95-4B80-ACEE-B7F9BE11D620}" presName="composite" presStyleCnt="0"/>
      <dgm:spPr/>
    </dgm:pt>
    <dgm:pt modelId="{B1E84A63-8C84-4904-8BA0-5ECBF6B9ED07}" type="pres">
      <dgm:prSet presAssocID="{B1936144-8F95-4B80-ACEE-B7F9BE11D62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9BFB9AA-8F7E-4416-9DBD-5FC320E267E7}" type="pres">
      <dgm:prSet presAssocID="{B1936144-8F95-4B80-ACEE-B7F9BE11D62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07D6205-6657-4BEC-84F0-D2369DFB39B8}" type="presOf" srcId="{370B95CC-FC18-4EEF-9823-E98418E63F78}" destId="{FA5C3736-8AD9-41F4-A13D-C223B2ADCCB2}" srcOrd="0" destOrd="2" presId="urn:microsoft.com/office/officeart/2005/8/layout/hList1"/>
    <dgm:cxn modelId="{E321EE0E-6A07-4E5F-B2D2-FE0BBC0A5ADA}" type="presOf" srcId="{D6AEDB33-EDD0-4071-82EC-772F75D4EF0A}" destId="{494FA8A4-DC10-4754-8459-484A4FE9C624}" srcOrd="0" destOrd="0" presId="urn:microsoft.com/office/officeart/2005/8/layout/hList1"/>
    <dgm:cxn modelId="{BF04451B-7E36-4FB5-9784-54DFCB73C3B8}" srcId="{B1936144-8F95-4B80-ACEE-B7F9BE11D620}" destId="{600D1CBC-3D65-49DA-B2BC-6884AA5D685D}" srcOrd="1" destOrd="0" parTransId="{74ADF723-9C56-447C-8A62-C913D2609059}" sibTransId="{15EAC335-8F95-4A73-A27F-2B53848FC552}"/>
    <dgm:cxn modelId="{28D62545-E444-468F-8679-BAED2156AEFF}" type="presOf" srcId="{8FFB6F7B-74C9-4DBA-AE0B-9F756A89FC35}" destId="{69BFB9AA-8F7E-4416-9DBD-5FC320E267E7}" srcOrd="0" destOrd="0" presId="urn:microsoft.com/office/officeart/2005/8/layout/hList1"/>
    <dgm:cxn modelId="{23815649-7C9E-4221-B64C-1CC77762CF31}" srcId="{B1936144-8F95-4B80-ACEE-B7F9BE11D620}" destId="{F8D05700-8422-40D1-936C-15F54F69BE82}" srcOrd="2" destOrd="0" parTransId="{8E577514-A70E-4BEC-8C02-B31BE2DFC621}" sibTransId="{DD31247A-DDDD-424C-BF90-AB882621A007}"/>
    <dgm:cxn modelId="{0000866C-C55B-4638-B8FC-11FE82B77EDF}" type="presOf" srcId="{3B3887E6-9083-4AB8-9DA0-A7CE3B0B4539}" destId="{69BFB9AA-8F7E-4416-9DBD-5FC320E267E7}" srcOrd="0" destOrd="3" presId="urn:microsoft.com/office/officeart/2005/8/layout/hList1"/>
    <dgm:cxn modelId="{8FFFA650-F1E3-4E34-8C0B-D43E0ED8CD03}" type="presOf" srcId="{7ACB7E7D-3B83-480A-91B9-7C2230867419}" destId="{FA5C3736-8AD9-41F4-A13D-C223B2ADCCB2}" srcOrd="0" destOrd="1" presId="urn:microsoft.com/office/officeart/2005/8/layout/hList1"/>
    <dgm:cxn modelId="{3FF37A52-45E4-4AA8-A29C-86647BEF1DC0}" srcId="{D6AEDB33-EDD0-4071-82EC-772F75D4EF0A}" destId="{C69F604A-EAE9-4E6F-ABA4-D02B61FA9028}" srcOrd="0" destOrd="0" parTransId="{615B062A-BF7D-425D-A557-EF00E779CD23}" sibTransId="{F3B93385-4270-4C50-BC72-B894F57BEBCF}"/>
    <dgm:cxn modelId="{58E8155A-F1BF-45DE-909A-AF6C913BAAA5}" srcId="{E8AB7EC1-1D1B-45C8-9093-681D5851D82E}" destId="{D6AEDB33-EDD0-4071-82EC-772F75D4EF0A}" srcOrd="0" destOrd="0" parTransId="{0758830B-251E-481D-BD76-44EB3595592F}" sibTransId="{03C3D077-A33A-4F25-A81D-C08A6655038C}"/>
    <dgm:cxn modelId="{B9C8F781-8BD8-4EA3-9E20-7D1E521F21C5}" srcId="{D6AEDB33-EDD0-4071-82EC-772F75D4EF0A}" destId="{7ACB7E7D-3B83-480A-91B9-7C2230867419}" srcOrd="1" destOrd="0" parTransId="{AAFDF739-F406-49BC-B43E-457AA12ECF3C}" sibTransId="{0B3889F1-C2E8-4D75-8A81-73954919AA3C}"/>
    <dgm:cxn modelId="{3A44748D-8057-4D2C-88AF-00E08E2F3D0D}" srcId="{E8AB7EC1-1D1B-45C8-9093-681D5851D82E}" destId="{B1936144-8F95-4B80-ACEE-B7F9BE11D620}" srcOrd="1" destOrd="0" parTransId="{23832D47-A6CA-485D-94F1-7B7CC3A5FB78}" sibTransId="{5936A722-E18D-4329-8032-F786BBC7BA19}"/>
    <dgm:cxn modelId="{9C98A78E-6C3B-49D8-813B-94F4CD41EAB2}" srcId="{B1936144-8F95-4B80-ACEE-B7F9BE11D620}" destId="{3B3887E6-9083-4AB8-9DA0-A7CE3B0B4539}" srcOrd="3" destOrd="0" parTransId="{5000E697-7124-4819-8665-50E22FC94DA6}" sibTransId="{51459952-2123-4E7D-AC16-541E2594265B}"/>
    <dgm:cxn modelId="{87E7EA95-D863-4F28-A6D8-DD9C1CACB7CB}" srcId="{D6AEDB33-EDD0-4071-82EC-772F75D4EF0A}" destId="{370B95CC-FC18-4EEF-9823-E98418E63F78}" srcOrd="2" destOrd="0" parTransId="{A029B109-8EA0-405A-AE6A-4C25402DE9D2}" sibTransId="{2C215FA7-4B5A-4889-A332-2DE40427D16C}"/>
    <dgm:cxn modelId="{9D7FFDB0-EE25-4C27-8389-85A749731508}" srcId="{B1936144-8F95-4B80-ACEE-B7F9BE11D620}" destId="{8FFB6F7B-74C9-4DBA-AE0B-9F756A89FC35}" srcOrd="0" destOrd="0" parTransId="{8F47F6EB-1B72-4CEA-AEDB-E96EF63FC519}" sibTransId="{0FE02F92-38ED-4636-B011-0795E7672BE0}"/>
    <dgm:cxn modelId="{569C70C5-222D-4C04-80D3-1800A829B9C1}" type="presOf" srcId="{600D1CBC-3D65-49DA-B2BC-6884AA5D685D}" destId="{69BFB9AA-8F7E-4416-9DBD-5FC320E267E7}" srcOrd="0" destOrd="1" presId="urn:microsoft.com/office/officeart/2005/8/layout/hList1"/>
    <dgm:cxn modelId="{EEC990C6-3BAC-4A0D-8D1D-9DCED3A0DCC2}" type="presOf" srcId="{B1936144-8F95-4B80-ACEE-B7F9BE11D620}" destId="{B1E84A63-8C84-4904-8BA0-5ECBF6B9ED07}" srcOrd="0" destOrd="0" presId="urn:microsoft.com/office/officeart/2005/8/layout/hList1"/>
    <dgm:cxn modelId="{F1D194D6-04EC-422F-B9F0-01D2FC7D4ECE}" type="presOf" srcId="{C69F604A-EAE9-4E6F-ABA4-D02B61FA9028}" destId="{FA5C3736-8AD9-41F4-A13D-C223B2ADCCB2}" srcOrd="0" destOrd="0" presId="urn:microsoft.com/office/officeart/2005/8/layout/hList1"/>
    <dgm:cxn modelId="{553153DE-DBB4-41C4-8D1F-535C37E523DC}" type="presOf" srcId="{E8AB7EC1-1D1B-45C8-9093-681D5851D82E}" destId="{A1BDD3E7-4A08-40FC-9314-ED848308851D}" srcOrd="0" destOrd="0" presId="urn:microsoft.com/office/officeart/2005/8/layout/hList1"/>
    <dgm:cxn modelId="{CDEDE1ED-88A9-4FDC-BEE5-9A1347D0002D}" type="presOf" srcId="{F8D05700-8422-40D1-936C-15F54F69BE82}" destId="{69BFB9AA-8F7E-4416-9DBD-5FC320E267E7}" srcOrd="0" destOrd="2" presId="urn:microsoft.com/office/officeart/2005/8/layout/hList1"/>
    <dgm:cxn modelId="{894B3DF4-03EB-4C2A-BDA0-C0C76B39056B}" type="presParOf" srcId="{A1BDD3E7-4A08-40FC-9314-ED848308851D}" destId="{67AF04B4-4B6E-4DBF-859C-0A47C24584A2}" srcOrd="0" destOrd="0" presId="urn:microsoft.com/office/officeart/2005/8/layout/hList1"/>
    <dgm:cxn modelId="{D221616B-AD2D-40BA-8FE0-EF909384FA19}" type="presParOf" srcId="{67AF04B4-4B6E-4DBF-859C-0A47C24584A2}" destId="{494FA8A4-DC10-4754-8459-484A4FE9C624}" srcOrd="0" destOrd="0" presId="urn:microsoft.com/office/officeart/2005/8/layout/hList1"/>
    <dgm:cxn modelId="{3D8E5C15-E497-4657-8AF1-2234189FB56A}" type="presParOf" srcId="{67AF04B4-4B6E-4DBF-859C-0A47C24584A2}" destId="{FA5C3736-8AD9-41F4-A13D-C223B2ADCCB2}" srcOrd="1" destOrd="0" presId="urn:microsoft.com/office/officeart/2005/8/layout/hList1"/>
    <dgm:cxn modelId="{5A9F1F1C-6E3A-4329-B1A1-179F6807F43B}" type="presParOf" srcId="{A1BDD3E7-4A08-40FC-9314-ED848308851D}" destId="{A27D3EA6-54BD-4211-9A54-62FF81F8A915}" srcOrd="1" destOrd="0" presId="urn:microsoft.com/office/officeart/2005/8/layout/hList1"/>
    <dgm:cxn modelId="{C0C37B4D-89EE-494A-B85B-63CD6F41AC05}" type="presParOf" srcId="{A1BDD3E7-4A08-40FC-9314-ED848308851D}" destId="{9A18319B-8B6D-46AB-8168-F9DD8F0BE721}" srcOrd="2" destOrd="0" presId="urn:microsoft.com/office/officeart/2005/8/layout/hList1"/>
    <dgm:cxn modelId="{273249B4-6A11-4DF2-BD5E-565AC4EEDA8E}" type="presParOf" srcId="{9A18319B-8B6D-46AB-8168-F9DD8F0BE721}" destId="{B1E84A63-8C84-4904-8BA0-5ECBF6B9ED07}" srcOrd="0" destOrd="0" presId="urn:microsoft.com/office/officeart/2005/8/layout/hList1"/>
    <dgm:cxn modelId="{C671308D-759A-4E58-A0D2-C5C26B4610E6}" type="presParOf" srcId="{9A18319B-8B6D-46AB-8168-F9DD8F0BE721}" destId="{69BFB9AA-8F7E-4416-9DBD-5FC320E267E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0DCA8-9F7E-43F9-885F-82BAAB89A91A}">
      <dsp:nvSpPr>
        <dsp:cNvPr id="0" name=""/>
        <dsp:cNvSpPr/>
      </dsp:nvSpPr>
      <dsp:spPr>
        <a:xfrm>
          <a:off x="4230" y="215426"/>
          <a:ext cx="2543538" cy="633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Scope</a:t>
          </a:r>
          <a:endParaRPr lang="en-US" sz="2100" b="1" kern="1200" dirty="0"/>
        </a:p>
      </dsp:txBody>
      <dsp:txXfrm>
        <a:off x="4230" y="215426"/>
        <a:ext cx="2543538" cy="633600"/>
      </dsp:txXfrm>
    </dsp:sp>
    <dsp:sp modelId="{330032B6-6AA8-4E8C-BEF2-B113BFD3A6D4}">
      <dsp:nvSpPr>
        <dsp:cNvPr id="0" name=""/>
        <dsp:cNvSpPr/>
      </dsp:nvSpPr>
      <dsp:spPr>
        <a:xfrm>
          <a:off x="4230" y="849026"/>
          <a:ext cx="2543538" cy="368213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Major A/R facilities only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 dirty="0"/>
            <a:t>Supporting buildings not yet completed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 dirty="0"/>
            <a:t>Equipment not included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2021-2040 planning window</a:t>
          </a:r>
        </a:p>
      </dsp:txBody>
      <dsp:txXfrm>
        <a:off x="4230" y="849026"/>
        <a:ext cx="2543538" cy="3682138"/>
      </dsp:txXfrm>
    </dsp:sp>
    <dsp:sp modelId="{4B0E65F4-9A2C-46C7-AA9F-356EC441B085}">
      <dsp:nvSpPr>
        <dsp:cNvPr id="0" name=""/>
        <dsp:cNvSpPr/>
      </dsp:nvSpPr>
      <dsp:spPr>
        <a:xfrm>
          <a:off x="2903864" y="215426"/>
          <a:ext cx="2543538" cy="633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Data</a:t>
          </a:r>
          <a:endParaRPr lang="en-US" sz="2100" b="1" kern="1200" dirty="0"/>
        </a:p>
      </dsp:txBody>
      <dsp:txXfrm>
        <a:off x="2903864" y="215426"/>
        <a:ext cx="2543538" cy="633600"/>
      </dsp:txXfrm>
    </dsp:sp>
    <dsp:sp modelId="{9DB6C9E9-CD76-4E9A-A7DD-00C695434F07}">
      <dsp:nvSpPr>
        <dsp:cNvPr id="0" name=""/>
        <dsp:cNvSpPr/>
      </dsp:nvSpPr>
      <dsp:spPr>
        <a:xfrm>
          <a:off x="2903864" y="849026"/>
          <a:ext cx="2543538" cy="368213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Facility Information Management Systems (FIMS)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G2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Builder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Weapons Facilities Operations (WFO)</a:t>
          </a:r>
        </a:p>
      </dsp:txBody>
      <dsp:txXfrm>
        <a:off x="2903864" y="849026"/>
        <a:ext cx="2543538" cy="3682138"/>
      </dsp:txXfrm>
    </dsp:sp>
    <dsp:sp modelId="{347E1B77-8BFD-42CC-A0F1-9FDFCD105A8C}">
      <dsp:nvSpPr>
        <dsp:cNvPr id="0" name=""/>
        <dsp:cNvSpPr/>
      </dsp:nvSpPr>
      <dsp:spPr>
        <a:xfrm>
          <a:off x="5803498" y="215426"/>
          <a:ext cx="2543538" cy="633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Approach</a:t>
          </a:r>
          <a:endParaRPr lang="en-US" sz="2100" b="1" kern="1200" dirty="0"/>
        </a:p>
      </dsp:txBody>
      <dsp:txXfrm>
        <a:off x="5803498" y="215426"/>
        <a:ext cx="2543538" cy="633600"/>
      </dsp:txXfrm>
    </dsp:sp>
    <dsp:sp modelId="{696EB720-9CDF-4D74-B660-9D6DE91A6852}">
      <dsp:nvSpPr>
        <dsp:cNvPr id="0" name=""/>
        <dsp:cNvSpPr/>
      </dsp:nvSpPr>
      <dsp:spPr>
        <a:xfrm>
          <a:off x="5803498" y="849026"/>
          <a:ext cx="2543538" cy="368213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Historical data as basis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SME inputs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Annual escalation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Projection model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Current general plant project (GPP) limit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Plan of record (POR)</a:t>
          </a:r>
        </a:p>
      </dsp:txBody>
      <dsp:txXfrm>
        <a:off x="5803498" y="849026"/>
        <a:ext cx="2543538" cy="3682138"/>
      </dsp:txXfrm>
    </dsp:sp>
    <dsp:sp modelId="{4D9BFD18-FFF9-4CCA-A57E-009751E5A377}">
      <dsp:nvSpPr>
        <dsp:cNvPr id="0" name=""/>
        <dsp:cNvSpPr/>
      </dsp:nvSpPr>
      <dsp:spPr>
        <a:xfrm>
          <a:off x="8703133" y="215426"/>
          <a:ext cx="2543538" cy="6336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Planning Tool</a:t>
          </a:r>
        </a:p>
      </dsp:txBody>
      <dsp:txXfrm>
        <a:off x="8703133" y="215426"/>
        <a:ext cx="2543538" cy="633600"/>
      </dsp:txXfrm>
    </dsp:sp>
    <dsp:sp modelId="{47D44A10-B4EB-4563-ADA9-80B423607F91}">
      <dsp:nvSpPr>
        <dsp:cNvPr id="0" name=""/>
        <dsp:cNvSpPr/>
      </dsp:nvSpPr>
      <dsp:spPr>
        <a:xfrm>
          <a:off x="8703133" y="849026"/>
          <a:ext cx="2543538" cy="368213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Visual representation of the cost elements and scenario costs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Business case analysis</a:t>
          </a:r>
        </a:p>
      </dsp:txBody>
      <dsp:txXfrm>
        <a:off x="8703133" y="849026"/>
        <a:ext cx="2543538" cy="3682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010CAF-DF3B-44C9-A13D-955481EA4C2F}">
      <dsp:nvSpPr>
        <dsp:cNvPr id="0" name=""/>
        <dsp:cNvSpPr/>
      </dsp:nvSpPr>
      <dsp:spPr>
        <a:xfrm>
          <a:off x="5486400" y="910980"/>
          <a:ext cx="3300228" cy="381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922"/>
              </a:lnTo>
              <a:lnTo>
                <a:pt x="3300228" y="190922"/>
              </a:lnTo>
              <a:lnTo>
                <a:pt x="3300228" y="381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9D9999-98CD-4513-B996-9FB5D458A597}">
      <dsp:nvSpPr>
        <dsp:cNvPr id="0" name=""/>
        <dsp:cNvSpPr/>
      </dsp:nvSpPr>
      <dsp:spPr>
        <a:xfrm>
          <a:off x="5486400" y="910980"/>
          <a:ext cx="1100076" cy="3818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922"/>
              </a:lnTo>
              <a:lnTo>
                <a:pt x="1100076" y="190922"/>
              </a:lnTo>
              <a:lnTo>
                <a:pt x="1100076" y="381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4709EA-C897-4169-85A1-0D5374A644CA}">
      <dsp:nvSpPr>
        <dsp:cNvPr id="0" name=""/>
        <dsp:cNvSpPr/>
      </dsp:nvSpPr>
      <dsp:spPr>
        <a:xfrm>
          <a:off x="4386323" y="910980"/>
          <a:ext cx="1100076" cy="381844"/>
        </a:xfrm>
        <a:custGeom>
          <a:avLst/>
          <a:gdLst/>
          <a:ahLst/>
          <a:cxnLst/>
          <a:rect l="0" t="0" r="0" b="0"/>
          <a:pathLst>
            <a:path>
              <a:moveTo>
                <a:pt x="1100076" y="0"/>
              </a:moveTo>
              <a:lnTo>
                <a:pt x="1100076" y="190922"/>
              </a:lnTo>
              <a:lnTo>
                <a:pt x="0" y="190922"/>
              </a:lnTo>
              <a:lnTo>
                <a:pt x="0" y="381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1A17EA-48A8-4509-8BB6-65D77873682A}">
      <dsp:nvSpPr>
        <dsp:cNvPr id="0" name=""/>
        <dsp:cNvSpPr/>
      </dsp:nvSpPr>
      <dsp:spPr>
        <a:xfrm>
          <a:off x="2186171" y="910980"/>
          <a:ext cx="3300228" cy="381844"/>
        </a:xfrm>
        <a:custGeom>
          <a:avLst/>
          <a:gdLst/>
          <a:ahLst/>
          <a:cxnLst/>
          <a:rect l="0" t="0" r="0" b="0"/>
          <a:pathLst>
            <a:path>
              <a:moveTo>
                <a:pt x="3300228" y="0"/>
              </a:moveTo>
              <a:lnTo>
                <a:pt x="3300228" y="190922"/>
              </a:lnTo>
              <a:lnTo>
                <a:pt x="0" y="190922"/>
              </a:lnTo>
              <a:lnTo>
                <a:pt x="0" y="3818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F2360-4001-4C7A-88A7-DEDB309A6F25}">
      <dsp:nvSpPr>
        <dsp:cNvPr id="0" name=""/>
        <dsp:cNvSpPr/>
      </dsp:nvSpPr>
      <dsp:spPr>
        <a:xfrm>
          <a:off x="4006897" y="1826"/>
          <a:ext cx="2959004" cy="909153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Facility Life-Cycle Cost Elements</a:t>
          </a:r>
        </a:p>
      </dsp:txBody>
      <dsp:txXfrm>
        <a:off x="4006897" y="1826"/>
        <a:ext cx="2959004" cy="909153"/>
      </dsp:txXfrm>
    </dsp:sp>
    <dsp:sp modelId="{3B380CC9-8B61-4144-AD56-B7AF87BE85CB}">
      <dsp:nvSpPr>
        <dsp:cNvPr id="0" name=""/>
        <dsp:cNvSpPr/>
      </dsp:nvSpPr>
      <dsp:spPr>
        <a:xfrm>
          <a:off x="1277017" y="1292825"/>
          <a:ext cx="1818307" cy="90915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Operations</a:t>
          </a:r>
          <a:endParaRPr lang="en-US" sz="2400" kern="1200" dirty="0"/>
        </a:p>
      </dsp:txBody>
      <dsp:txXfrm>
        <a:off x="1277017" y="1292825"/>
        <a:ext cx="1818307" cy="909153"/>
      </dsp:txXfrm>
    </dsp:sp>
    <dsp:sp modelId="{1A0AEA46-C28A-44C0-90D5-E67A0B386F1F}">
      <dsp:nvSpPr>
        <dsp:cNvPr id="0" name=""/>
        <dsp:cNvSpPr/>
      </dsp:nvSpPr>
      <dsp:spPr>
        <a:xfrm>
          <a:off x="3477170" y="1292825"/>
          <a:ext cx="1818307" cy="909153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Maintenance</a:t>
          </a:r>
          <a:endParaRPr lang="en-US" sz="2800" kern="1200" dirty="0"/>
        </a:p>
      </dsp:txBody>
      <dsp:txXfrm>
        <a:off x="3477170" y="1292825"/>
        <a:ext cx="1818307" cy="909153"/>
      </dsp:txXfrm>
    </dsp:sp>
    <dsp:sp modelId="{524B6876-F0A2-4F26-BC7D-1C3F1321247D}">
      <dsp:nvSpPr>
        <dsp:cNvPr id="0" name=""/>
        <dsp:cNvSpPr/>
      </dsp:nvSpPr>
      <dsp:spPr>
        <a:xfrm>
          <a:off x="5677322" y="1292825"/>
          <a:ext cx="1818307" cy="909153"/>
        </a:xfrm>
        <a:prstGeom prst="rect">
          <a:avLst/>
        </a:prstGeom>
        <a:solidFill>
          <a:srgbClr val="7030A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Recapitalization</a:t>
          </a:r>
          <a:endParaRPr lang="en-US" sz="2800" kern="1200" dirty="0"/>
        </a:p>
      </dsp:txBody>
      <dsp:txXfrm>
        <a:off x="5677322" y="1292825"/>
        <a:ext cx="1818307" cy="909153"/>
      </dsp:txXfrm>
    </dsp:sp>
    <dsp:sp modelId="{297B46A3-7DD2-4DF5-AC77-38EDB725F47D}">
      <dsp:nvSpPr>
        <dsp:cNvPr id="0" name=""/>
        <dsp:cNvSpPr/>
      </dsp:nvSpPr>
      <dsp:spPr>
        <a:xfrm>
          <a:off x="7877474" y="1292825"/>
          <a:ext cx="1818307" cy="909153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Construction</a:t>
          </a:r>
          <a:endParaRPr lang="en-US" sz="3000" kern="1200" dirty="0"/>
        </a:p>
      </dsp:txBody>
      <dsp:txXfrm>
        <a:off x="7877474" y="1292825"/>
        <a:ext cx="1818307" cy="9091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FA8A4-DC10-4754-8459-484A4FE9C624}">
      <dsp:nvSpPr>
        <dsp:cNvPr id="0" name=""/>
        <dsp:cNvSpPr/>
      </dsp:nvSpPr>
      <dsp:spPr>
        <a:xfrm>
          <a:off x="29" y="60120"/>
          <a:ext cx="2862813" cy="4896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Pros</a:t>
          </a:r>
          <a:endParaRPr lang="en-US" sz="1500" b="1" kern="1200" dirty="0"/>
        </a:p>
      </dsp:txBody>
      <dsp:txXfrm>
        <a:off x="29" y="60120"/>
        <a:ext cx="2862813" cy="489600"/>
      </dsp:txXfrm>
    </dsp:sp>
    <dsp:sp modelId="{FA5C3736-8AD9-41F4-A13D-C223B2ADCCB2}">
      <dsp:nvSpPr>
        <dsp:cNvPr id="0" name=""/>
        <dsp:cNvSpPr/>
      </dsp:nvSpPr>
      <dsp:spPr>
        <a:xfrm>
          <a:off x="29" y="549720"/>
          <a:ext cx="2862813" cy="14932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Reasonable estimates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Complete cost elements are evaluated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Framework is useful for initial study of scenarios</a:t>
          </a:r>
        </a:p>
      </dsp:txBody>
      <dsp:txXfrm>
        <a:off x="29" y="549720"/>
        <a:ext cx="2862813" cy="1493279"/>
      </dsp:txXfrm>
    </dsp:sp>
    <dsp:sp modelId="{B1E84A63-8C84-4904-8BA0-5ECBF6B9ED07}">
      <dsp:nvSpPr>
        <dsp:cNvPr id="0" name=""/>
        <dsp:cNvSpPr/>
      </dsp:nvSpPr>
      <dsp:spPr>
        <a:xfrm>
          <a:off x="3263636" y="60120"/>
          <a:ext cx="2862813" cy="4896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Cons</a:t>
          </a:r>
          <a:endParaRPr lang="en-US" sz="1500" b="1" kern="1200" dirty="0"/>
        </a:p>
      </dsp:txBody>
      <dsp:txXfrm>
        <a:off x="3263636" y="60120"/>
        <a:ext cx="2862813" cy="489600"/>
      </dsp:txXfrm>
    </dsp:sp>
    <dsp:sp modelId="{69BFB9AA-8F7E-4416-9DBD-5FC320E267E7}">
      <dsp:nvSpPr>
        <dsp:cNvPr id="0" name=""/>
        <dsp:cNvSpPr/>
      </dsp:nvSpPr>
      <dsp:spPr>
        <a:xfrm>
          <a:off x="3263636" y="549720"/>
          <a:ext cx="2862813" cy="14932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Historical data is limited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Estimates can be improved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No supporting facilities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No equipment</a:t>
          </a:r>
        </a:p>
      </dsp:txBody>
      <dsp:txXfrm>
        <a:off x="3263636" y="549720"/>
        <a:ext cx="2862813" cy="1493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02E46F-6DAC-7F44-B916-49B460AE1A3C}" type="datetimeFigureOut">
              <a:rPr lang="en-US" smtClean="0"/>
              <a:t>8/4/2026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03A89F-8406-0546-AA02-A5F41930A9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841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342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04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square footage: 56K sq 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77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564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period example: 2035-2036 is the transition period if RACR becomes operational in 2034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64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817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 of 1 to 50 is 1,275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95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44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2026-2040 total costs include the construction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03A89F-8406-0546-AA02-A5F41930A9C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4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A78D693-BA62-1E4A-A3D2-53CDC72A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14" y="253920"/>
            <a:ext cx="11740585" cy="6604080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832" y="1981872"/>
            <a:ext cx="5107093" cy="1559401"/>
          </a:xfrm>
        </p:spPr>
        <p:txBody>
          <a:bodyPr lIns="0" tIns="0" rIns="0" bIns="0" anchor="t" anchorCtr="0">
            <a:normAutofit/>
          </a:bodyPr>
          <a:lstStyle>
            <a:lvl1pPr algn="l" fontAlgn="t">
              <a:lnSpc>
                <a:spcPct val="100000"/>
              </a:lnSpc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561746"/>
            <a:ext cx="5107093" cy="646853"/>
          </a:xfrm>
        </p:spPr>
        <p:txBody>
          <a:bodyPr lIns="0" tIns="0" rIns="0" bIns="0"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presenter or presenting org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D57AE5-8F4A-FA4E-90E4-E2EE525E9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7831"/>
            <a:ext cx="4441952" cy="2039672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00446-DC24-2642-A21F-0BEA00731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4396170"/>
            <a:ext cx="3618807" cy="324812"/>
          </a:xfrm>
        </p:spPr>
        <p:txBody>
          <a:bodyPr lIns="0" tIns="0" rIns="0" bIns="0"/>
          <a:lstStyle>
            <a:lvl1pPr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the date of the presentation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85AE9854-7A76-C34E-9D7F-DE749A698C73}"/>
              </a:ext>
            </a:extLst>
          </p:cNvPr>
          <p:cNvSpPr txBox="1">
            <a:spLocks/>
          </p:cNvSpPr>
          <p:nvPr/>
        </p:nvSpPr>
        <p:spPr>
          <a:xfrm>
            <a:off x="11606785" y="6465497"/>
            <a:ext cx="293980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933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33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DD9D28ED-2D06-3A46-9727-8A9B2D7E7F63}"/>
              </a:ext>
            </a:extLst>
          </p:cNvPr>
          <p:cNvSpPr txBox="1">
            <a:spLocks/>
          </p:cNvSpPr>
          <p:nvPr/>
        </p:nvSpPr>
        <p:spPr>
          <a:xfrm>
            <a:off x="10765536" y="6461336"/>
            <a:ext cx="813219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933" smtClean="0"/>
              <a:pPr/>
              <a:t>8/4/2026</a:t>
            </a:fld>
            <a:endParaRPr lang="en-US" sz="933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5BFA-90C1-0F46-AAA7-8C67D48F4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520163"/>
            <a:ext cx="3462867" cy="505883"/>
          </a:xfrm>
        </p:spPr>
        <p:txBody>
          <a:bodyPr lIns="0" tIns="0" rIns="0" bIns="0" anchor="t" anchorCtr="0"/>
          <a:lstStyle>
            <a:lvl1pPr>
              <a:buFontTx/>
              <a:buNone/>
              <a:defRPr sz="1333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2pPr>
            <a:lvl3pPr>
              <a:buFontTx/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3pPr>
            <a:lvl4pPr>
              <a:buFontTx/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buFontTx/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LA-UR number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14CA33-8F7C-674C-8C40-9D83B5A1C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36" y="6335201"/>
            <a:ext cx="797465" cy="3661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5E8F88-2F04-A24D-B64D-D31A64C16106}"/>
              </a:ext>
            </a:extLst>
          </p:cNvPr>
          <p:cNvSpPr txBox="1"/>
          <p:nvPr/>
        </p:nvSpPr>
        <p:spPr>
          <a:xfrm>
            <a:off x="1224910" y="6479877"/>
            <a:ext cx="5184345" cy="1026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by Triad National Security, LLC, for the U.S. Department of Energy’s NNSA.</a:t>
            </a:r>
          </a:p>
        </p:txBody>
      </p:sp>
    </p:spTree>
    <p:extLst>
      <p:ext uri="{BB962C8B-B14F-4D97-AF65-F5344CB8AC3E}">
        <p14:creationId xmlns:p14="http://schemas.microsoft.com/office/powerpoint/2010/main" val="37496155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hoto Statem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8897" y="0"/>
            <a:ext cx="5023103" cy="6858000"/>
          </a:xfrm>
          <a:noFill/>
          <a:ln>
            <a:noFill/>
          </a:ln>
        </p:spPr>
        <p:txBody>
          <a:bodyPr/>
          <a:lstStyle>
            <a:lvl1pPr>
              <a:buFontTx/>
              <a:buNone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3296A8-807F-5647-9E27-81056A8089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6035040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66E7E14-724D-564D-8C8A-AA19AF322B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62146" y="5894428"/>
            <a:ext cx="2006751" cy="56690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950A1-C470-5C48-B92A-282D2269A9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1" y="1524000"/>
            <a:ext cx="6034617" cy="4260851"/>
          </a:xfrm>
        </p:spPr>
        <p:txBody>
          <a:bodyPr lIns="0" tIns="0" rIns="0" bIns="0">
            <a:noAutofit/>
          </a:bodyPr>
          <a:lstStyle>
            <a:lvl1pPr marL="306910" indent="-306910">
              <a:lnSpc>
                <a:spcPct val="100000"/>
              </a:lnSpc>
              <a:spcBef>
                <a:spcPts val="8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36193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10972800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524000"/>
            <a:ext cx="10972800" cy="4260851"/>
          </a:xfrm>
        </p:spPr>
        <p:txBody>
          <a:bodyPr wrap="square" lIns="0" tIns="0" rIns="0" bIns="0">
            <a:noAutofit/>
          </a:bodyPr>
          <a:lstStyle>
            <a:lvl1pPr marL="306910" indent="-306910">
              <a:lnSpc>
                <a:spcPct val="100000"/>
              </a:lnSpc>
              <a:spcBef>
                <a:spcPts val="800"/>
              </a:spcBef>
              <a:tabLst/>
              <a:defRPr>
                <a:solidFill>
                  <a:schemeClr val="tx1"/>
                </a:solidFill>
              </a:defRPr>
            </a:lvl1pPr>
            <a:lvl2pPr marL="613818" indent="-306910">
              <a:tabLst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219170" indent="-302676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02667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_w logo wtrm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1CB73A-3EB2-0F4B-A749-FE602CE5F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7" t="3208" r="30052" b="19629"/>
          <a:stretch/>
        </p:blipFill>
        <p:spPr>
          <a:xfrm>
            <a:off x="4086577" y="-188728"/>
            <a:ext cx="8105424" cy="704672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10968072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523999"/>
            <a:ext cx="10968072" cy="4267200"/>
          </a:xfrm>
        </p:spPr>
        <p:txBody>
          <a:bodyPr lIns="0" tIns="0" rIns="0" bIns="0">
            <a:noAutofit/>
          </a:bodyPr>
          <a:lstStyle>
            <a:lvl1pPr marL="306910" indent="-306910">
              <a:lnSpc>
                <a:spcPct val="100000"/>
              </a:lnSpc>
              <a:spcBef>
                <a:spcPts val="8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51EB0E6-A70D-CE45-BB73-DE0110A910ED}"/>
              </a:ext>
            </a:extLst>
          </p:cNvPr>
          <p:cNvSpPr txBox="1">
            <a:spLocks/>
          </p:cNvSpPr>
          <p:nvPr/>
        </p:nvSpPr>
        <p:spPr>
          <a:xfrm>
            <a:off x="10070650" y="6497569"/>
            <a:ext cx="293980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933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33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7AA508B-E60F-E649-B511-759C564E884D}"/>
              </a:ext>
            </a:extLst>
          </p:cNvPr>
          <p:cNvSpPr txBox="1">
            <a:spLocks/>
          </p:cNvSpPr>
          <p:nvPr/>
        </p:nvSpPr>
        <p:spPr>
          <a:xfrm>
            <a:off x="9302769" y="6497569"/>
            <a:ext cx="813219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933" smtClean="0"/>
              <a:pPr/>
              <a:t>8/4/2026</a:t>
            </a:fld>
            <a:endParaRPr lang="en-US" sz="933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E6DCB02-3558-ED0D-0D71-D2E90BAD09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657" y="6260914"/>
            <a:ext cx="1129672" cy="43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498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1" y="1524001"/>
            <a:ext cx="10968073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10968072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2011681"/>
            <a:ext cx="10968072" cy="3875484"/>
          </a:xfrm>
        </p:spPr>
        <p:txBody>
          <a:bodyPr lIns="0" tIns="0" rIns="0" bIns="0">
            <a:noAutofit/>
          </a:bodyPr>
          <a:lstStyle>
            <a:lvl1pPr marL="243834" indent="-243834">
              <a:lnSpc>
                <a:spcPct val="100000"/>
              </a:lnSpc>
              <a:spcBef>
                <a:spcPts val="8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CB58B4-C205-E885-4514-764CF1B7EA92}"/>
              </a:ext>
            </a:extLst>
          </p:cNvPr>
          <p:cNvSpPr txBox="1"/>
          <p:nvPr userDrawn="1"/>
        </p:nvSpPr>
        <p:spPr>
          <a:xfrm flipH="1">
            <a:off x="5680044" y="6488668"/>
            <a:ext cx="1438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CUI//PROPIN </a:t>
            </a:r>
          </a:p>
        </p:txBody>
      </p:sp>
    </p:spTree>
    <p:extLst>
      <p:ext uri="{BB962C8B-B14F-4D97-AF65-F5344CB8AC3E}">
        <p14:creationId xmlns:p14="http://schemas.microsoft.com/office/powerpoint/2010/main" val="3184588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0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 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4838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cent with Text and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8897" y="0"/>
            <a:ext cx="5023103" cy="6858000"/>
          </a:xfrm>
          <a:noFill/>
          <a:ln>
            <a:noFill/>
          </a:ln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/>
        </p:nvSpPr>
        <p:spPr>
          <a:xfrm>
            <a:off x="0" y="0"/>
            <a:ext cx="7168896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F54824-3A03-A745-AD49-C744B2A21D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6031157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709C09F-8C0C-7248-AEB2-1C7859F51F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62146" y="5894428"/>
            <a:ext cx="2007005" cy="56690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E94CDEA-D510-9F45-84BD-82CAA8464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1" y="1524000"/>
            <a:ext cx="6034617" cy="4260851"/>
          </a:xfrm>
        </p:spPr>
        <p:txBody>
          <a:bodyPr lIns="0" tIns="0" rIns="0" bIns="0">
            <a:noAutofit/>
          </a:bodyPr>
          <a:lstStyle>
            <a:lvl1pPr marL="243834" indent="-243834">
              <a:lnSpc>
                <a:spcPct val="100000"/>
              </a:lnSpc>
              <a:spcBef>
                <a:spcPts val="8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44A7A8-335B-174E-9471-7B8989F42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12312"/>
            <a:ext cx="1383109" cy="27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19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2 Photo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68898" y="3429000"/>
            <a:ext cx="5023103" cy="3429000"/>
          </a:xfrm>
          <a:noFill/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8896" y="0"/>
            <a:ext cx="5023104" cy="3429000"/>
          </a:xfrm>
          <a:noFill/>
          <a:ln>
            <a:noFill/>
          </a:ln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4117486-5C49-E242-8CBE-03C8F8711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6031157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FE409C5D-AFD1-7745-A713-F12280BE81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146" y="5894428"/>
            <a:ext cx="2007005" cy="56690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E46F9CE-9C02-284E-A17F-0C31F82B2F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1" y="1524000"/>
            <a:ext cx="6034617" cy="4260851"/>
          </a:xfrm>
        </p:spPr>
        <p:txBody>
          <a:bodyPr lIns="0" tIns="0" rIns="0" bIns="0">
            <a:noAutofit/>
          </a:bodyPr>
          <a:lstStyle>
            <a:lvl1pPr marL="243834" indent="-243834">
              <a:lnSpc>
                <a:spcPct val="100000"/>
              </a:lnSpc>
              <a:spcBef>
                <a:spcPts val="800"/>
              </a:spcBef>
              <a:defRPr/>
            </a:lvl1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073967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cent with 2 Photos and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68897" y="3429000"/>
            <a:ext cx="5023104" cy="3429000"/>
          </a:xfrm>
          <a:noFill/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/>
        </p:nvSpPr>
        <p:spPr>
          <a:xfrm>
            <a:off x="0" y="0"/>
            <a:ext cx="7168896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68896" y="0"/>
            <a:ext cx="5023104" cy="3429000"/>
          </a:xfrm>
          <a:noFill/>
          <a:ln>
            <a:noFill/>
          </a:ln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25C079B-5F34-5149-9937-5E0A7D1910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6031157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2C113B2A-25B6-4D4F-BE66-8FD128DADF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146" y="5894428"/>
            <a:ext cx="2007005" cy="566907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4511911-ADCF-3F4A-9C7A-1469A5E074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1" y="1524000"/>
            <a:ext cx="6034617" cy="4260851"/>
          </a:xfrm>
        </p:spPr>
        <p:txBody>
          <a:bodyPr lIns="0" tIns="0" rIns="0" bIns="0">
            <a:noAutofit/>
          </a:bodyPr>
          <a:lstStyle>
            <a:lvl1pPr marL="243834" indent="-243834">
              <a:lnSpc>
                <a:spcPct val="100000"/>
              </a:lnSpc>
              <a:spcBef>
                <a:spcPts val="8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BC7184-67F4-D44E-A683-638A4BD08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12312"/>
            <a:ext cx="1383109" cy="27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419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Text Area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46214E2-32D4-424B-9DE1-4EDE442968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1524001"/>
            <a:ext cx="512064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40E4E95-1B27-5348-9471-7BB69800ED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609600"/>
            <a:ext cx="10972800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B65E676-959E-0E41-8EAD-45D6F7E076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61760" y="1524001"/>
            <a:ext cx="512064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1900B1-3D44-764E-9A42-70386E05E5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011680"/>
            <a:ext cx="5120640" cy="4046357"/>
          </a:xfrm>
        </p:spPr>
        <p:txBody>
          <a:bodyPr lIns="0" tIns="0" rIns="0" bIns="0">
            <a:noAutofit/>
          </a:bodyPr>
          <a:lstStyle>
            <a:lvl1pPr marL="243834" indent="-243834">
              <a:lnSpc>
                <a:spcPct val="100000"/>
              </a:lnSpc>
              <a:spcBef>
                <a:spcPts val="8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685422-C0F4-174C-BFA6-015246A3D4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1760" y="2011680"/>
            <a:ext cx="5120640" cy="4046357"/>
          </a:xfrm>
        </p:spPr>
        <p:txBody>
          <a:bodyPr lIns="0" tIns="0" rIns="0" bIns="0">
            <a:noAutofit/>
          </a:bodyPr>
          <a:lstStyle>
            <a:lvl1pPr marL="243834" indent="-243834">
              <a:lnSpc>
                <a:spcPct val="100000"/>
              </a:lnSpc>
              <a:spcBef>
                <a:spcPts val="8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327935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hotos and Tex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D7D689-7F2D-0348-816C-97C77A8DA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10972800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DB2A39F7-5A62-2B4C-A657-BD57B5768E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9600" y="1524000"/>
            <a:ext cx="4913376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6CCEB416-B433-8F46-8DFF-FFAC7ACCA5F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0" y="4693920"/>
            <a:ext cx="4913376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6B16311-DD9F-7D43-964B-E92B217DC3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600" y="5120640"/>
            <a:ext cx="491337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23AA45D-8199-F644-847B-E64A5EC3F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4328160"/>
            <a:ext cx="491337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2652C890-3579-2E47-9AB6-1D78A5E4764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669024" y="1524000"/>
            <a:ext cx="4913376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DD1D0C09-D811-144F-BEBD-275B6A1207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669024" y="4693920"/>
            <a:ext cx="4913376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2213ED2D-D77F-7D49-9E2D-96B09A5A75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69024" y="5120640"/>
            <a:ext cx="491337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5AA83665-F240-0345-B903-C8950DEFAF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669024" y="4328160"/>
            <a:ext cx="491337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1250972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13F276B-7B5E-4A45-AB9F-2B475F2AEA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1524000"/>
            <a:ext cx="3324376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469392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3F0E9DEE-404F-3B49-8159-94FE1CD3739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5120640"/>
            <a:ext cx="332841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7A3DBA4-BE0E-254D-B5C0-8A64DDD66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10972800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41D2BBC2-2746-3640-A719-673E2A8446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0" y="432816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89502A4B-C79D-094E-AB5C-63DF6E12EF8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36533" y="1524000"/>
            <a:ext cx="3328416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EAC29D9-3DBA-0242-8290-359D5CA84B6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47989" y="469392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3F9A309D-AA80-C54C-9A92-012D53D91C2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47989" y="5120640"/>
            <a:ext cx="332841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03EA5BB2-66F6-4F44-964B-E9F9D73F21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47988" y="432816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98309A4-718B-084E-8229-17E4D40AEA4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251489" y="1524000"/>
            <a:ext cx="3328416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6A0BC0D-8996-364B-A361-13CBBB9B478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65036" y="469392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D60D97D-2394-F140-9FBA-975ED64074F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66176" y="5120640"/>
            <a:ext cx="332841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5AA90BFA-AE15-3049-88D8-EA2FDB94E71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64089" y="432816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190044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">
          <p15:clr>
            <a:srgbClr val="FBAE40"/>
          </p15:clr>
        </p15:guide>
        <p15:guide id="2" pos="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1FE822B-AC64-EF4D-8FBA-F5A67DA607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09600" y="1524000"/>
            <a:ext cx="2438400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55F05C8A-25A6-8743-93FA-19E18F32CEE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9600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FCE87CD-A10E-D049-9E39-8C800BEF41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7B382B21-A741-2447-9794-C4BAAA2A34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0" y="432816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819E2C4F-8306-5F45-9827-3921D5E3E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10972800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4247F89-81E5-374A-93B4-95F0EBEEB19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467947" y="1524000"/>
            <a:ext cx="2438400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F7F65FAA-0013-D547-8E1C-08509B0C975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67947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0CC8275-50BB-9D46-8CBD-03E17397C1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67947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657B4D06-BD92-7545-B5A7-8502A75042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467947" y="432816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CF4ED884-6C25-824B-BDBF-AF0431A6640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312747" y="1524000"/>
            <a:ext cx="2438400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A0BC496-BA6C-7C4D-AC5E-A59885AE42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12747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7D1AADA-118E-BE41-B80B-51BBD18F656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312747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E24E11C2-3904-B24A-8E60-8EA03D6D30B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12747" y="432816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17E6B775-F183-E24D-B8C8-C5A9D75E35BE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9144000" y="1524000"/>
            <a:ext cx="2438400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7BA052C5-1320-4341-BC7F-17F881F3CCB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144000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BD7FEF4-B67E-064E-B1C5-49DA8EA685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9144000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EF1030E4-D0AC-614F-A18A-38721222865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44000" y="432816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9796680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 White_Visual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0C70A86-A745-E949-B1D0-41B5D2173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09600"/>
            <a:ext cx="10972800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2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374AFBB-4A85-9144-9EB0-15F9294B61F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" y="1524000"/>
            <a:ext cx="10972800" cy="4141621"/>
          </a:xfrm>
        </p:spPr>
        <p:txBody>
          <a:bodyPr/>
          <a:lstStyle>
            <a:lvl1pPr>
              <a:buNone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graph, photo, or data visualization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0B3C679-22DF-8940-B381-273549871C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5862323"/>
            <a:ext cx="10972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71237F-D7E9-904A-BC33-1E69BDE7303D}"/>
              </a:ext>
            </a:extLst>
          </p:cNvPr>
          <p:cNvSpPr/>
          <p:nvPr/>
        </p:nvSpPr>
        <p:spPr>
          <a:xfrm>
            <a:off x="-1109514" y="1"/>
            <a:ext cx="754145" cy="754145"/>
          </a:xfrm>
          <a:prstGeom prst="rect">
            <a:avLst/>
          </a:prstGeom>
          <a:solidFill>
            <a:srgbClr val="0A19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7B0030-82A1-3149-AAC5-8B912D85AC60}"/>
              </a:ext>
            </a:extLst>
          </p:cNvPr>
          <p:cNvSpPr/>
          <p:nvPr/>
        </p:nvSpPr>
        <p:spPr>
          <a:xfrm>
            <a:off x="-1109514" y="1332324"/>
            <a:ext cx="754145" cy="754145"/>
          </a:xfrm>
          <a:prstGeom prst="rect">
            <a:avLst/>
          </a:prstGeom>
          <a:solidFill>
            <a:srgbClr val="1A70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678108-D8E6-6F48-9E71-79B4060AB9EF}"/>
              </a:ext>
            </a:extLst>
          </p:cNvPr>
          <p:cNvSpPr/>
          <p:nvPr/>
        </p:nvSpPr>
        <p:spPr>
          <a:xfrm>
            <a:off x="-1109514" y="2714922"/>
            <a:ext cx="754145" cy="754145"/>
          </a:xfrm>
          <a:prstGeom prst="rect">
            <a:avLst/>
          </a:prstGeom>
          <a:solidFill>
            <a:srgbClr val="00AA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500438-DFE5-1541-A57C-CCDAE308867C}"/>
              </a:ext>
            </a:extLst>
          </p:cNvPr>
          <p:cNvSpPr/>
          <p:nvPr/>
        </p:nvSpPr>
        <p:spPr>
          <a:xfrm>
            <a:off x="-1109514" y="4097521"/>
            <a:ext cx="754145" cy="754145"/>
          </a:xfrm>
          <a:prstGeom prst="rect">
            <a:avLst/>
          </a:prstGeom>
          <a:solidFill>
            <a:srgbClr val="FF91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A0A870-4CCE-B041-ADAA-FFD498F6B5DE}"/>
              </a:ext>
            </a:extLst>
          </p:cNvPr>
          <p:cNvSpPr txBox="1"/>
          <p:nvPr/>
        </p:nvSpPr>
        <p:spPr>
          <a:xfrm>
            <a:off x="-2379527" y="-953888"/>
            <a:ext cx="2024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LANL-APPROVED </a:t>
            </a:r>
          </a:p>
          <a:p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PALETTE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AD157-F0FF-E841-B877-5FF726EE6DB4}"/>
              </a:ext>
            </a:extLst>
          </p:cNvPr>
          <p:cNvSpPr txBox="1"/>
          <p:nvPr/>
        </p:nvSpPr>
        <p:spPr>
          <a:xfrm>
            <a:off x="-2812573" y="-3329"/>
            <a:ext cx="174393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COLOR: ULTRAMARINE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EF9DA1-1206-D94F-936A-8C56D3FA0437}"/>
              </a:ext>
            </a:extLst>
          </p:cNvPr>
          <p:cNvSpPr txBox="1"/>
          <p:nvPr/>
        </p:nvSpPr>
        <p:spPr>
          <a:xfrm>
            <a:off x="-2812573" y="1316423"/>
            <a:ext cx="174393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COLOR: BLUE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18CEFD-1271-3F43-A3DB-664C3A2A6F61}"/>
              </a:ext>
            </a:extLst>
          </p:cNvPr>
          <p:cNvSpPr txBox="1"/>
          <p:nvPr/>
        </p:nvSpPr>
        <p:spPr>
          <a:xfrm>
            <a:off x="-2812573" y="2711591"/>
            <a:ext cx="174393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GREEN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C2957-98B7-7447-A979-8F5F9439F931}"/>
              </a:ext>
            </a:extLst>
          </p:cNvPr>
          <p:cNvSpPr txBox="1"/>
          <p:nvPr/>
        </p:nvSpPr>
        <p:spPr>
          <a:xfrm>
            <a:off x="-2812573" y="4106758"/>
            <a:ext cx="174393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ORANGE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D5F0D-5C60-5143-BF1E-4A0546C4287F}"/>
              </a:ext>
            </a:extLst>
          </p:cNvPr>
          <p:cNvSpPr/>
          <p:nvPr/>
        </p:nvSpPr>
        <p:spPr>
          <a:xfrm>
            <a:off x="-1109514" y="5541578"/>
            <a:ext cx="754145" cy="7541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A6A2F-D5F2-CB4B-A618-B3021CB6FE30}"/>
              </a:ext>
            </a:extLst>
          </p:cNvPr>
          <p:cNvSpPr txBox="1"/>
          <p:nvPr/>
        </p:nvSpPr>
        <p:spPr>
          <a:xfrm>
            <a:off x="-2812573" y="5550815"/>
            <a:ext cx="174393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6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MONOCHROMATIC: GREY</a:t>
            </a:r>
          </a:p>
        </p:txBody>
      </p:sp>
    </p:spTree>
    <p:extLst>
      <p:ext uri="{BB962C8B-B14F-4D97-AF65-F5344CB8AC3E}">
        <p14:creationId xmlns:p14="http://schemas.microsoft.com/office/powerpoint/2010/main" val="9274154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Background 2_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609600"/>
            <a:ext cx="10972800" cy="914400"/>
          </a:xfrm>
        </p:spPr>
        <p:txBody>
          <a:bodyPr anchor="t" anchorCtr="0"/>
          <a:lstStyle>
            <a:lvl1pPr algn="l">
              <a:defRPr sz="3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524000"/>
            <a:ext cx="10972800" cy="4267200"/>
          </a:xfrm>
        </p:spPr>
        <p:txBody>
          <a:bodyPr/>
          <a:lstStyle>
            <a:lvl1pPr marL="304792" indent="-289977">
              <a:buClr>
                <a:srgbClr val="3296DC"/>
              </a:buClr>
              <a:buFont typeface="+mj-lt"/>
              <a:buAutoNum type="arabicPeriod"/>
              <a:tabLst/>
              <a:defRPr/>
            </a:lvl1pPr>
            <a:lvl2pPr marL="611702" indent="-306910">
              <a:buClr>
                <a:srgbClr val="3296DC"/>
              </a:buClr>
              <a:buFont typeface="+mj-lt"/>
              <a:buAutoNum type="arabicPeriod"/>
              <a:tabLst/>
              <a:defRPr/>
            </a:lvl2pPr>
            <a:lvl3pPr marL="916494" indent="-304792">
              <a:buClr>
                <a:srgbClr val="3296DC"/>
              </a:buClr>
              <a:buFont typeface="+mj-lt"/>
              <a:buAutoNum type="arabicPeriod"/>
              <a:tabLst/>
              <a:defRPr/>
            </a:lvl3pPr>
            <a:lvl4pPr marL="2061582" indent="-232828">
              <a:tabLst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1381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219200" y="2"/>
            <a:ext cx="10363200" cy="1633361"/>
          </a:xfrm>
          <a:prstGeom prst="rect">
            <a:avLst/>
          </a:prstGeom>
        </p:spPr>
        <p:txBody>
          <a:bodyPr lIns="91433" tIns="45717" rIns="91433" bIns="45717" anchor="b"/>
          <a:lstStyle>
            <a:lvl1pPr algn="r">
              <a:defRPr sz="3200" b="0" i="0">
                <a:solidFill>
                  <a:srgbClr val="FFFFFF"/>
                </a:solidFill>
                <a:latin typeface="+mj-lt"/>
              </a:defRPr>
            </a:lvl1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858000" y="3798488"/>
            <a:ext cx="4724400" cy="728290"/>
          </a:xfrm>
          <a:prstGeom prst="rect">
            <a:avLst/>
          </a:prstGeom>
        </p:spPr>
        <p:txBody>
          <a:bodyPr vert="horz" lIns="91433" tIns="45717" rIns="91433" bIns="45717" anchor="t"/>
          <a:lstStyle>
            <a:lvl1pPr marL="0" indent="0" algn="r">
              <a:buNone/>
              <a:defRPr sz="2000" b="0">
                <a:solidFill>
                  <a:schemeClr val="tx1"/>
                </a:solidFill>
              </a:defRPr>
            </a:lvl1pPr>
            <a:lvl2pPr marL="457164" indent="0">
              <a:buNone/>
              <a:defRPr sz="2400" b="1">
                <a:solidFill>
                  <a:schemeClr val="tx1"/>
                </a:solidFill>
              </a:defRPr>
            </a:lvl2pPr>
            <a:lvl3pPr marL="914327" indent="0">
              <a:buNone/>
              <a:defRPr sz="2400" b="1">
                <a:solidFill>
                  <a:schemeClr val="tx1"/>
                </a:solidFill>
              </a:defRPr>
            </a:lvl3pPr>
            <a:lvl4pPr marL="1371491" indent="0">
              <a:buNone/>
              <a:defRPr sz="2400" b="1">
                <a:solidFill>
                  <a:schemeClr val="tx1"/>
                </a:solidFill>
              </a:defRPr>
            </a:lvl4pPr>
            <a:lvl5pPr marL="1828654" indent="0">
              <a:buNone/>
              <a:defRPr sz="2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presenter(s)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6858000" y="4527560"/>
            <a:ext cx="4724400" cy="752592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219200" y="1632434"/>
            <a:ext cx="10363200" cy="1088908"/>
          </a:xfrm>
          <a:prstGeom prst="rect">
            <a:avLst/>
          </a:prstGeom>
        </p:spPr>
        <p:txBody>
          <a:bodyPr vert="horz" lIns="91433" tIns="45717" rIns="91433" bIns="45717"/>
          <a:lstStyle>
            <a:lvl1pPr marL="0" indent="0" algn="r">
              <a:buNone/>
              <a:defRPr sz="2800" b="0">
                <a:solidFill>
                  <a:schemeClr val="tx1"/>
                </a:solidFill>
              </a:defRPr>
            </a:lvl1pPr>
            <a:lvl2pPr marL="457164" indent="0" algn="r">
              <a:buNone/>
              <a:defRPr sz="3600"/>
            </a:lvl2pPr>
            <a:lvl3pPr marL="914327" indent="0" algn="r">
              <a:buNone/>
              <a:defRPr sz="3600"/>
            </a:lvl3pPr>
            <a:lvl4pPr marL="1371491" indent="0" algn="r">
              <a:buNone/>
              <a:defRPr sz="3600"/>
            </a:lvl4pPr>
            <a:lvl5pPr marL="1828654" indent="0" algn="r">
              <a:buNone/>
              <a:defRPr sz="36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595559" y="6529924"/>
            <a:ext cx="2596444" cy="316091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LA-UR# </a:t>
            </a:r>
          </a:p>
        </p:txBody>
      </p:sp>
    </p:spTree>
    <p:extLst>
      <p:ext uri="{BB962C8B-B14F-4D97-AF65-F5344CB8AC3E}">
        <p14:creationId xmlns:p14="http://schemas.microsoft.com/office/powerpoint/2010/main" val="2115228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001" y="4953001"/>
            <a:ext cx="2438400" cy="1046083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3"/>
          <a:srcRect l="5997" t="9606" r="5612" b="8948"/>
          <a:stretch/>
        </p:blipFill>
        <p:spPr>
          <a:xfrm>
            <a:off x="2366564" y="4938102"/>
            <a:ext cx="2194560" cy="1121626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564" y="3731488"/>
            <a:ext cx="2194560" cy="1069113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86" b="6154"/>
          <a:stretch/>
        </p:blipFill>
        <p:spPr>
          <a:xfrm>
            <a:off x="10117600" y="3671279"/>
            <a:ext cx="2072640" cy="2388141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2001" y="3673934"/>
            <a:ext cx="2438400" cy="1115402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8323" y="3659798"/>
            <a:ext cx="2316480" cy="2553406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65" r="9394"/>
          <a:stretch/>
        </p:blipFill>
        <p:spPr>
          <a:xfrm>
            <a:off x="2341" y="3685782"/>
            <a:ext cx="2097024" cy="2317084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cxnSp>
        <p:nvCxnSpPr>
          <p:cNvPr id="5" name="Straight Connector 4"/>
          <p:cNvCxnSpPr/>
          <p:nvPr userDrawn="1"/>
        </p:nvCxnSpPr>
        <p:spPr>
          <a:xfrm>
            <a:off x="3683001" y="2224088"/>
            <a:ext cx="7937500" cy="0"/>
          </a:xfrm>
          <a:prstGeom prst="line">
            <a:avLst/>
          </a:prstGeom>
          <a:ln w="19050">
            <a:solidFill>
              <a:srgbClr val="0049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DOElogo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851" y="725489"/>
            <a:ext cx="1788583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085" y="2187576"/>
            <a:ext cx="3052233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0" y="3596298"/>
            <a:ext cx="12192000" cy="127000"/>
          </a:xfrm>
          <a:prstGeom prst="rect">
            <a:avLst/>
          </a:prstGeom>
          <a:solidFill>
            <a:srgbClr val="0049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682481" y="450559"/>
            <a:ext cx="7912361" cy="1778731"/>
          </a:xfrm>
        </p:spPr>
        <p:txBody>
          <a:bodyPr>
            <a:normAutofit/>
          </a:bodyPr>
          <a:lstStyle>
            <a:lvl1pPr algn="l">
              <a:lnSpc>
                <a:spcPct val="850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3682481" y="2212114"/>
            <a:ext cx="7924801" cy="1338162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0" y="5973764"/>
            <a:ext cx="12192000" cy="338137"/>
          </a:xfrm>
          <a:prstGeom prst="rect">
            <a:avLst/>
          </a:prstGeom>
          <a:solidFill>
            <a:srgbClr val="004990"/>
          </a:solidFill>
        </p:spPr>
        <p:txBody>
          <a:bodyPr tIns="91440" bIns="9144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spc="250" dirty="0">
                <a:solidFill>
                  <a:prstClr val="white">
                    <a:lumMod val="85000"/>
                  </a:prstClr>
                </a:solidFill>
                <a:latin typeface="Calibri"/>
                <a:cs typeface="Arial" charset="0"/>
              </a:rPr>
              <a:t>NATIONAL NUCLEAR SECURITY ADMINISTRATION OFFICE OF DEFENSE PROGRAMS</a:t>
            </a:r>
          </a:p>
        </p:txBody>
      </p:sp>
    </p:spTree>
    <p:extLst>
      <p:ext uri="{BB962C8B-B14F-4D97-AF65-F5344CB8AC3E}">
        <p14:creationId xmlns:p14="http://schemas.microsoft.com/office/powerpoint/2010/main" val="2982582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DOElog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34" y="176214"/>
            <a:ext cx="1018117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620184" y="1016000"/>
            <a:ext cx="10972800" cy="0"/>
          </a:xfrm>
          <a:prstGeom prst="line">
            <a:avLst/>
          </a:prstGeom>
          <a:ln w="19050">
            <a:solidFill>
              <a:srgbClr val="0049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168" y="306389"/>
            <a:ext cx="157903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64304"/>
            <a:ext cx="8229600" cy="826296"/>
          </a:xfr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256" y="1295399"/>
            <a:ext cx="10972800" cy="5088468"/>
          </a:xfrm>
        </p:spPr>
        <p:txBody>
          <a:bodyPr/>
          <a:lstStyle>
            <a:lvl1pPr marL="287338" indent="-287338">
              <a:spcBef>
                <a:spcPts val="400"/>
              </a:spcBef>
              <a:buClr>
                <a:srgbClr val="004990"/>
              </a:buClr>
              <a:buFont typeface="Wingdings" pitchFamily="2" charset="2"/>
              <a:buChar char="§"/>
              <a:defRPr sz="1800"/>
            </a:lvl1pPr>
            <a:lvl2pPr>
              <a:spcBef>
                <a:spcPts val="400"/>
              </a:spcBef>
              <a:buClr>
                <a:srgbClr val="004990"/>
              </a:buClr>
              <a:defRPr sz="1800"/>
            </a:lvl2pPr>
            <a:lvl3pPr>
              <a:spcBef>
                <a:spcPts val="400"/>
              </a:spcBef>
              <a:buClr>
                <a:srgbClr val="004990"/>
              </a:buClr>
              <a:defRPr sz="1800"/>
            </a:lvl3pPr>
            <a:lvl4pPr>
              <a:spcBef>
                <a:spcPts val="400"/>
              </a:spcBef>
              <a:buClr>
                <a:srgbClr val="004990"/>
              </a:buClr>
              <a:defRPr sz="1800"/>
            </a:lvl4pPr>
            <a:lvl5pPr>
              <a:spcBef>
                <a:spcPts val="400"/>
              </a:spcBef>
              <a:buClr>
                <a:srgbClr val="004990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613833" y="6403976"/>
            <a:ext cx="10972800" cy="225425"/>
          </a:xfrm>
          <a:prstGeom prst="rect">
            <a:avLst/>
          </a:prstGeom>
          <a:solidFill>
            <a:srgbClr val="004990"/>
          </a:solidFill>
        </p:spPr>
        <p:txBody>
          <a:bodyPr lIns="27432" tIns="27432" rIns="27432" bIns="27432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spc="180" dirty="0">
                <a:solidFill>
                  <a:prstClr val="white">
                    <a:lumMod val="85000"/>
                  </a:prstClr>
                </a:solidFill>
                <a:latin typeface="Calibri"/>
                <a:cs typeface="Arial" charset="0"/>
              </a:rPr>
              <a:t>NATIONAL NUCLEAR SECURITY ADMINISTRATION OFFICE OF DEFENSE PROGRAMS</a:t>
            </a:r>
          </a:p>
        </p:txBody>
      </p:sp>
    </p:spTree>
    <p:extLst>
      <p:ext uri="{BB962C8B-B14F-4D97-AF65-F5344CB8AC3E}">
        <p14:creationId xmlns:p14="http://schemas.microsoft.com/office/powerpoint/2010/main" val="3922878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H="1">
            <a:off x="620184" y="1016000"/>
            <a:ext cx="10972800" cy="0"/>
          </a:xfrm>
          <a:prstGeom prst="line">
            <a:avLst/>
          </a:prstGeom>
          <a:ln w="19050">
            <a:solidFill>
              <a:srgbClr val="0049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9" descr="DOElog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34" y="176214"/>
            <a:ext cx="1018117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168" y="306389"/>
            <a:ext cx="157903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64304"/>
            <a:ext cx="8229600" cy="826296"/>
          </a:xfrm>
        </p:spPr>
        <p:txBody>
          <a:bodyPr>
            <a:normAutofit/>
          </a:bodyPr>
          <a:lstStyle>
            <a:lvl1pPr algn="r">
              <a:lnSpc>
                <a:spcPct val="85000"/>
              </a:lnSpc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13833" y="6403976"/>
            <a:ext cx="10972800" cy="225425"/>
          </a:xfrm>
          <a:prstGeom prst="rect">
            <a:avLst/>
          </a:prstGeom>
          <a:solidFill>
            <a:srgbClr val="004990"/>
          </a:solidFill>
        </p:spPr>
        <p:txBody>
          <a:bodyPr lIns="27432" tIns="27432" rIns="27432" bIns="27432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spc="180" dirty="0">
                <a:solidFill>
                  <a:prstClr val="white">
                    <a:lumMod val="85000"/>
                  </a:prstClr>
                </a:solidFill>
                <a:latin typeface="Calibri"/>
                <a:cs typeface="Arial" charset="0"/>
              </a:rPr>
              <a:t>NATIONAL NUCLEAR SECURITY ADMINISTRATION OFFICE OF DEFENSE PROGRAMS</a:t>
            </a:r>
          </a:p>
        </p:txBody>
      </p:sp>
    </p:spTree>
    <p:extLst>
      <p:ext uri="{BB962C8B-B14F-4D97-AF65-F5344CB8AC3E}">
        <p14:creationId xmlns:p14="http://schemas.microsoft.com/office/powerpoint/2010/main" val="3793556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H="1">
            <a:off x="620184" y="1016000"/>
            <a:ext cx="10972800" cy="0"/>
          </a:xfrm>
          <a:prstGeom prst="line">
            <a:avLst/>
          </a:prstGeom>
          <a:ln w="19050">
            <a:solidFill>
              <a:srgbClr val="0049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9" descr="DOElog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34" y="176214"/>
            <a:ext cx="1018117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168" y="306389"/>
            <a:ext cx="157903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64304"/>
            <a:ext cx="8229600" cy="826296"/>
          </a:xfr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01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620184" y="1016000"/>
            <a:ext cx="10972800" cy="0"/>
          </a:xfrm>
          <a:prstGeom prst="line">
            <a:avLst/>
          </a:prstGeom>
          <a:ln w="19050">
            <a:solidFill>
              <a:srgbClr val="0049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9" descr="DOElog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834" y="176214"/>
            <a:ext cx="1018117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168" y="306389"/>
            <a:ext cx="157903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64304"/>
            <a:ext cx="8229600" cy="826296"/>
          </a:xfr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2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257" y="1295399"/>
            <a:ext cx="5217700" cy="5096934"/>
          </a:xfrm>
        </p:spPr>
        <p:txBody>
          <a:bodyPr/>
          <a:lstStyle>
            <a:lvl1pPr marL="228600" indent="-228600">
              <a:spcBef>
                <a:spcPts val="400"/>
              </a:spcBef>
              <a:buClr>
                <a:srgbClr val="004990"/>
              </a:buClr>
              <a:buFont typeface="Wingdings" pitchFamily="2" charset="2"/>
              <a:buChar char="§"/>
              <a:defRPr sz="1800"/>
            </a:lvl1pPr>
            <a:lvl2pPr>
              <a:spcBef>
                <a:spcPts val="400"/>
              </a:spcBef>
              <a:buClr>
                <a:srgbClr val="004990"/>
              </a:buClr>
              <a:defRPr sz="1800"/>
            </a:lvl2pPr>
            <a:lvl3pPr>
              <a:spcBef>
                <a:spcPts val="400"/>
              </a:spcBef>
              <a:buClr>
                <a:srgbClr val="004990"/>
              </a:buClr>
              <a:defRPr sz="1800"/>
            </a:lvl3pPr>
            <a:lvl4pPr>
              <a:spcBef>
                <a:spcPts val="400"/>
              </a:spcBef>
              <a:buClr>
                <a:srgbClr val="004990"/>
              </a:buClr>
              <a:defRPr sz="1800"/>
            </a:lvl4pPr>
            <a:lvl5pPr>
              <a:spcBef>
                <a:spcPts val="400"/>
              </a:spcBef>
              <a:buClr>
                <a:srgbClr val="004990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365461" y="1295399"/>
            <a:ext cx="5217700" cy="5096934"/>
          </a:xfrm>
        </p:spPr>
        <p:txBody>
          <a:bodyPr/>
          <a:lstStyle>
            <a:lvl1pPr marL="228600" indent="-228600">
              <a:spcBef>
                <a:spcPts val="400"/>
              </a:spcBef>
              <a:buClr>
                <a:srgbClr val="004990"/>
              </a:buClr>
              <a:buFont typeface="Wingdings" pitchFamily="2" charset="2"/>
              <a:buChar char="§"/>
              <a:defRPr sz="1800"/>
            </a:lvl1pPr>
            <a:lvl2pPr>
              <a:spcBef>
                <a:spcPts val="400"/>
              </a:spcBef>
              <a:buClr>
                <a:srgbClr val="004990"/>
              </a:buClr>
              <a:defRPr sz="1800"/>
            </a:lvl2pPr>
            <a:lvl3pPr>
              <a:spcBef>
                <a:spcPts val="400"/>
              </a:spcBef>
              <a:buClr>
                <a:srgbClr val="004990"/>
              </a:buClr>
              <a:defRPr sz="1800"/>
            </a:lvl3pPr>
            <a:lvl4pPr>
              <a:spcBef>
                <a:spcPts val="400"/>
              </a:spcBef>
              <a:buClr>
                <a:srgbClr val="004990"/>
              </a:buClr>
              <a:defRPr sz="1800"/>
            </a:lvl4pPr>
            <a:lvl5pPr>
              <a:spcBef>
                <a:spcPts val="400"/>
              </a:spcBef>
              <a:buClr>
                <a:srgbClr val="004990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613833" y="6403976"/>
            <a:ext cx="10972800" cy="225425"/>
          </a:xfrm>
          <a:prstGeom prst="rect">
            <a:avLst/>
          </a:prstGeom>
          <a:solidFill>
            <a:srgbClr val="004990"/>
          </a:solidFill>
        </p:spPr>
        <p:txBody>
          <a:bodyPr lIns="27432" tIns="27432" rIns="27432" bIns="27432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spc="180" dirty="0">
                <a:solidFill>
                  <a:prstClr val="white">
                    <a:lumMod val="85000"/>
                  </a:prstClr>
                </a:solidFill>
                <a:latin typeface="Calibri"/>
                <a:cs typeface="Arial" charset="0"/>
              </a:rPr>
              <a:t>NATIONAL NUCLEAR SECURITY ADMINISTRATION OFFICE OF DEFENSE PROGRAMS</a:t>
            </a:r>
          </a:p>
        </p:txBody>
      </p:sp>
    </p:spTree>
    <p:extLst>
      <p:ext uri="{BB962C8B-B14F-4D97-AF65-F5344CB8AC3E}">
        <p14:creationId xmlns:p14="http://schemas.microsoft.com/office/powerpoint/2010/main" val="1131170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941918" y="4395788"/>
            <a:ext cx="10418233" cy="0"/>
          </a:xfrm>
          <a:prstGeom prst="line">
            <a:avLst/>
          </a:prstGeom>
          <a:ln w="28575">
            <a:solidFill>
              <a:srgbClr val="00499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8" descr="DOElog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918" y="3048001"/>
            <a:ext cx="171238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8968" y="3195638"/>
            <a:ext cx="278341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13833" y="6403976"/>
            <a:ext cx="10972800" cy="225425"/>
          </a:xfrm>
          <a:prstGeom prst="rect">
            <a:avLst/>
          </a:prstGeom>
          <a:solidFill>
            <a:srgbClr val="004990"/>
          </a:solidFill>
        </p:spPr>
        <p:txBody>
          <a:bodyPr lIns="27432" tIns="27432" rIns="27432" bIns="27432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spc="180" dirty="0">
                <a:solidFill>
                  <a:prstClr val="white">
                    <a:lumMod val="85000"/>
                  </a:prstClr>
                </a:solidFill>
                <a:latin typeface="Calibri"/>
                <a:cs typeface="Arial" charset="0"/>
              </a:rPr>
              <a:t>NATIONAL NUCLEAR SECURITY ADMINISTRATION OFFICE OF DEFENSE PROGRAMS</a:t>
            </a:r>
          </a:p>
        </p:txBody>
      </p:sp>
    </p:spTree>
    <p:extLst>
      <p:ext uri="{BB962C8B-B14F-4D97-AF65-F5344CB8AC3E}">
        <p14:creationId xmlns:p14="http://schemas.microsoft.com/office/powerpoint/2010/main" val="3434988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A88CB3-351F-294D-B203-3E3755AD9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55" t="-1" b="-5861"/>
          <a:stretch/>
        </p:blipFill>
        <p:spPr>
          <a:xfrm>
            <a:off x="3734124" y="298702"/>
            <a:ext cx="8457877" cy="6925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2480" y="1981873"/>
            <a:ext cx="5107093" cy="1559401"/>
          </a:xfrm>
        </p:spPr>
        <p:txBody>
          <a:bodyPr lIns="0" tIns="0" rIns="0" bIns="0" anchor="t" anchorCtr="0">
            <a:normAutofit/>
          </a:bodyPr>
          <a:lstStyle>
            <a:lvl1pPr algn="l" fontAlgn="t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92480" y="3561747"/>
            <a:ext cx="5107093" cy="646853"/>
          </a:xfrm>
        </p:spPr>
        <p:txBody>
          <a:bodyPr lIns="0" tIns="0" rIns="0" bIns="0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add presenter or presenting org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00446-DC24-2642-A21F-0BEA00731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481" y="4396170"/>
            <a:ext cx="3618807" cy="324812"/>
          </a:xfrm>
        </p:spPr>
        <p:txBody>
          <a:bodyPr lIns="0" tIns="0" rIns="0" bIns="0"/>
          <a:lstStyle>
            <a:lvl1pPr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the date of the presentation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5BFA-90C1-0F46-AAA7-8C67D48F4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0" y="5520164"/>
            <a:ext cx="3462867" cy="505883"/>
          </a:xfrm>
        </p:spPr>
        <p:txBody>
          <a:bodyPr lIns="0" tIns="0" rIns="0" bIns="0" anchor="t" anchorCtr="0"/>
          <a:lstStyle>
            <a:lvl1pPr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2pPr>
            <a:lvl3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3pPr>
            <a:lvl4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4pPr>
            <a:lvl5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/>
              <a:t>Click to add LA-UR number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5E8F88-2F04-A24D-B64D-D31A64C16106}"/>
              </a:ext>
            </a:extLst>
          </p:cNvPr>
          <p:cNvSpPr txBox="1"/>
          <p:nvPr userDrawn="1"/>
        </p:nvSpPr>
        <p:spPr>
          <a:xfrm>
            <a:off x="1663174" y="6504590"/>
            <a:ext cx="5184345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by Triad National Security, LLC., for the U.S. Department of Energy’s NNSA.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A5E6A1-8400-5543-A539-750F492A4E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9689" y="466724"/>
            <a:ext cx="3943159" cy="8658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C4CCD8-670C-C247-A670-D2A0A7CC0B40}"/>
              </a:ext>
            </a:extLst>
          </p:cNvPr>
          <p:cNvSpPr/>
          <p:nvPr userDrawn="1"/>
        </p:nvSpPr>
        <p:spPr>
          <a:xfrm>
            <a:off x="431800" y="6138507"/>
            <a:ext cx="1231373" cy="570027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31FDCC-6089-9549-867D-AA161AFF69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480" y="6376337"/>
            <a:ext cx="787176" cy="283004"/>
          </a:xfrm>
          <a:prstGeom prst="rect">
            <a:avLst/>
          </a:prstGeom>
        </p:spPr>
      </p:pic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D7CC174E-53C7-1C49-8CF1-B008CEDC8F30}"/>
              </a:ext>
            </a:extLst>
          </p:cNvPr>
          <p:cNvSpPr txBox="1">
            <a:spLocks/>
          </p:cNvSpPr>
          <p:nvPr userDrawn="1"/>
        </p:nvSpPr>
        <p:spPr>
          <a:xfrm>
            <a:off x="11265409" y="6510529"/>
            <a:ext cx="293980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128CE934-E5B7-0448-A2FC-6E2CA6AEA009}"/>
              </a:ext>
            </a:extLst>
          </p:cNvPr>
          <p:cNvSpPr txBox="1">
            <a:spLocks/>
          </p:cNvSpPr>
          <p:nvPr userDrawn="1"/>
        </p:nvSpPr>
        <p:spPr>
          <a:xfrm>
            <a:off x="10277856" y="6510529"/>
            <a:ext cx="813219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8/4/2026</a:t>
            </a:fld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068603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Statem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05601" y="0"/>
            <a:ext cx="5478684" cy="6858000"/>
          </a:xfrm>
          <a:noFill/>
          <a:ln>
            <a:noFill/>
          </a:ln>
        </p:spPr>
        <p:txBody>
          <a:bodyPr/>
          <a:lstStyle>
            <a:lvl1pPr>
              <a:buFontTx/>
              <a:buNone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3296A8-807F-5647-9E27-81056A8089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1" y="609600"/>
            <a:ext cx="5627609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950A1-C470-5C48-B92A-282D2269A9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2480" y="1523999"/>
            <a:ext cx="5627611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5D34A9EF-0B3B-194B-A31B-0DF154086A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13084" y="5964947"/>
            <a:ext cx="2007005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365391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1" y="609600"/>
            <a:ext cx="10658740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2481" y="1523999"/>
            <a:ext cx="10658740" cy="4434840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 marL="460375" indent="-230188">
              <a:tabLst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914400" indent="-227013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455EB1-A04E-61FD-ADE3-BC0292C2F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00" r="31052" b="20205"/>
          <a:stretch/>
        </p:blipFill>
        <p:spPr>
          <a:xfrm>
            <a:off x="203200" y="345776"/>
            <a:ext cx="11988800" cy="651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31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w logo wtrm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BC5134-C487-554B-B7D4-EF8CEB3ED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00" r="31052" b="20205"/>
          <a:stretch/>
        </p:blipFill>
        <p:spPr>
          <a:xfrm>
            <a:off x="203200" y="345776"/>
            <a:ext cx="11988800" cy="651222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1" y="609600"/>
            <a:ext cx="10658740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2481" y="1523999"/>
            <a:ext cx="10658740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7D97BA8D-44CF-D848-8EB4-22EBD02354E0}"/>
              </a:ext>
            </a:extLst>
          </p:cNvPr>
          <p:cNvSpPr txBox="1">
            <a:spLocks/>
          </p:cNvSpPr>
          <p:nvPr userDrawn="1"/>
        </p:nvSpPr>
        <p:spPr>
          <a:xfrm>
            <a:off x="11269019" y="6507637"/>
            <a:ext cx="293980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81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pos="201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2481" y="1524002"/>
            <a:ext cx="10658739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1" y="609600"/>
            <a:ext cx="10658740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2481" y="2011681"/>
            <a:ext cx="10658740" cy="3931919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0CDD14-1D7C-D672-1D96-E381C89821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00" r="31052" b="20205"/>
          <a:stretch/>
        </p:blipFill>
        <p:spPr>
          <a:xfrm>
            <a:off x="203200" y="345776"/>
            <a:ext cx="11988800" cy="651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05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E0A314-D482-546E-1BE6-8A894912B8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00" r="31052" b="20205"/>
          <a:stretch/>
        </p:blipFill>
        <p:spPr>
          <a:xfrm>
            <a:off x="203200" y="345776"/>
            <a:ext cx="11988800" cy="651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80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0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Text and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6705600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05601" y="0"/>
            <a:ext cx="5478684" cy="6858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F54824-3A03-A745-AD49-C744B2A21D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0" y="609600"/>
            <a:ext cx="5612179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709C09F-8C0C-7248-AEB2-1C7859F51F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98071" y="5961889"/>
            <a:ext cx="2007005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E94CDEA-D510-9F45-84BD-82CAA8464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2480" y="1523999"/>
            <a:ext cx="5612179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557754-1BC8-1F40-AC4B-9B893A5C0B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512" y="6258986"/>
            <a:ext cx="548848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028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hoto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05601" y="3429000"/>
            <a:ext cx="5478683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05601" y="0"/>
            <a:ext cx="5478684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4117486-5C49-E242-8CBE-03C8F8711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0" y="609600"/>
            <a:ext cx="5612179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E46F9CE-9C02-284E-A17F-0C31F82B2F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2481" y="1523999"/>
            <a:ext cx="5612179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7083F3C-D625-D64B-9FAF-52D8669C9A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98071" y="5961889"/>
            <a:ext cx="2007005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1457220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2 Photos and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05600" y="3429000"/>
            <a:ext cx="5432387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1" y="0"/>
            <a:ext cx="6705599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05601" y="0"/>
            <a:ext cx="5432385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25C079B-5F34-5149-9937-5E0A7D1910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0" y="609600"/>
            <a:ext cx="5608320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4511911-ADCF-3F4A-9C7A-1469A5E074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2481" y="1523999"/>
            <a:ext cx="5608320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19CB5B1-06C6-C34A-A15E-EAC1980457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82638" y="5961889"/>
            <a:ext cx="2007005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F9FDF9-A7D6-C34C-846C-9CD8F5BD7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512" y="6258986"/>
            <a:ext cx="548848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22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Area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46214E2-32D4-424B-9DE1-4EDE442968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2480" y="1524002"/>
            <a:ext cx="512064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40E4E95-1B27-5348-9471-7BB69800ED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2480" y="609600"/>
            <a:ext cx="10655808" cy="88696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B65E676-959E-0E41-8EAD-45D6F7E076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3067" y="1524002"/>
            <a:ext cx="512064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1900B1-3D44-764E-9A42-70386E05E5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2480" y="2011680"/>
            <a:ext cx="512064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685422-C0F4-174C-BFA6-015246A3D4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3067" y="2011680"/>
            <a:ext cx="512064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22663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and Tex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D7D689-7F2D-0348-816C-97C77A8DA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480" y="609600"/>
            <a:ext cx="10655808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DB2A39F7-5A62-2B4C-A657-BD57B5768E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92480" y="1524000"/>
            <a:ext cx="4913376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6CCEB416-B433-8F46-8DFF-FFAC7ACCA5F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2480" y="4693921"/>
            <a:ext cx="4913376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6B16311-DD9F-7D43-964B-E92B217DC3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92480" y="5120640"/>
            <a:ext cx="491337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23AA45D-8199-F644-847B-E64A5EC3F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480" y="4328160"/>
            <a:ext cx="491337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2652C890-3579-2E47-9AB6-1D78A5E4764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534912" y="1524000"/>
            <a:ext cx="4913376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DD1D0C09-D811-144F-BEBD-275B6A1207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34912" y="4693921"/>
            <a:ext cx="4913376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2213ED2D-D77F-7D49-9E2D-96B09A5A75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34912" y="5120640"/>
            <a:ext cx="491337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5AA83665-F240-0345-B903-C8950DEFAF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534912" y="4328160"/>
            <a:ext cx="491337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3885510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13F276B-7B5E-4A45-AB9F-2B475F2AEA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480" y="1524000"/>
            <a:ext cx="3324376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2480" y="469392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3F0E9DEE-404F-3B49-8159-94FE1CD3739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2480" y="5120640"/>
            <a:ext cx="332841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7A3DBA4-BE0E-254D-B5C0-8A64DDD66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480" y="609600"/>
            <a:ext cx="10655808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41D2BBC2-2746-3640-A719-673E2A8446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2480" y="4328160"/>
            <a:ext cx="332841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89502A4B-C79D-094E-AB5C-63DF6E12EF8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72720" y="1524000"/>
            <a:ext cx="3328416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EAC29D9-3DBA-0242-8290-359D5CA84B6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84176" y="469392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3F9A309D-AA80-C54C-9A92-012D53D91C2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84176" y="5120640"/>
            <a:ext cx="332841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03EA5BB2-66F6-4F44-964B-E9F9D73F21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84175" y="4328160"/>
            <a:ext cx="332841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98309A4-718B-084E-8229-17E4D40AEA4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125291" y="1524000"/>
            <a:ext cx="3328416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6A0BC0D-8996-364B-A361-13CBBB9B478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38837" y="4693920"/>
            <a:ext cx="332841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D60D97D-2394-F140-9FBA-975ED64074F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9977" y="5120640"/>
            <a:ext cx="332841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5AA90BFA-AE15-3049-88D8-EA2FDB94E71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7891" y="4328160"/>
            <a:ext cx="332841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780146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">
          <p15:clr>
            <a:srgbClr val="FBAE40"/>
          </p15:clr>
        </p15:guide>
        <p15:guide id="2" pos="4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1FE822B-AC64-EF4D-8FBA-F5A67DA607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792480" y="1524000"/>
            <a:ext cx="24384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55F05C8A-25A6-8743-93FA-19E18F32CEE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92480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FCE87CD-A10E-D049-9E39-8C800BEF41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2480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7B382B21-A741-2447-9794-C4BAAA2A34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2480" y="4328160"/>
            <a:ext cx="24384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819E2C4F-8306-5F45-9827-3921D5E3E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480" y="609600"/>
            <a:ext cx="10655808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4247F89-81E5-374A-93B4-95F0EBEEB19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517680" y="1524000"/>
            <a:ext cx="24384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F7F65FAA-0013-D547-8E1C-08509B0C975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17680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0CC8275-50BB-9D46-8CBD-03E17397C1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517680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657B4D06-BD92-7545-B5A7-8502A75042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17680" y="4328160"/>
            <a:ext cx="24384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CF4ED884-6C25-824B-BDBF-AF0431A6640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6267653" y="1524000"/>
            <a:ext cx="24384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A0BC496-BA6C-7C4D-AC5E-A59885AE42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67653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7D1AADA-118E-BE41-B80B-51BBD18F656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67653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E24E11C2-3904-B24A-8E60-8EA03D6D30B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67653" y="4328160"/>
            <a:ext cx="24384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17E6B775-F183-E24D-B8C8-C5A9D75E35BE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9009888" y="1524000"/>
            <a:ext cx="24384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7BA052C5-1320-4341-BC7F-17F881F3CCB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009888" y="4693920"/>
            <a:ext cx="24384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BD7FEF4-B67E-064E-B1C5-49DA8EA685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9009888" y="5120640"/>
            <a:ext cx="24384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EF1030E4-D0AC-614F-A18A-38721222865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009888" y="4328160"/>
            <a:ext cx="24384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3000740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Visual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0C70A86-A745-E949-B1D0-41B5D2173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480" y="609600"/>
            <a:ext cx="10655808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374AFBB-4A85-9144-9EB0-15F9294B61F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2481" y="1524001"/>
            <a:ext cx="10655808" cy="4141621"/>
          </a:xfr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graph, photo, or data visualization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0B3C679-22DF-8940-B381-273549871C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480" y="5862323"/>
            <a:ext cx="10655808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71237F-D7E9-904A-BC33-1E69BDE7303D}"/>
              </a:ext>
            </a:extLst>
          </p:cNvPr>
          <p:cNvSpPr/>
          <p:nvPr userDrawn="1"/>
        </p:nvSpPr>
        <p:spPr>
          <a:xfrm>
            <a:off x="-1404730" y="2"/>
            <a:ext cx="1049361" cy="754145"/>
          </a:xfrm>
          <a:prstGeom prst="rect">
            <a:avLst/>
          </a:prstGeom>
          <a:solidFill>
            <a:srgbClr val="0A19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7B0030-82A1-3149-AAC5-8B912D85AC60}"/>
              </a:ext>
            </a:extLst>
          </p:cNvPr>
          <p:cNvSpPr/>
          <p:nvPr userDrawn="1"/>
        </p:nvSpPr>
        <p:spPr>
          <a:xfrm>
            <a:off x="-1404730" y="1332325"/>
            <a:ext cx="1049361" cy="754145"/>
          </a:xfrm>
          <a:prstGeom prst="rect">
            <a:avLst/>
          </a:prstGeom>
          <a:solidFill>
            <a:srgbClr val="1A70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678108-D8E6-6F48-9E71-79B4060AB9EF}"/>
              </a:ext>
            </a:extLst>
          </p:cNvPr>
          <p:cNvSpPr/>
          <p:nvPr userDrawn="1"/>
        </p:nvSpPr>
        <p:spPr>
          <a:xfrm>
            <a:off x="-1404730" y="2714923"/>
            <a:ext cx="1049361" cy="754145"/>
          </a:xfrm>
          <a:prstGeom prst="rect">
            <a:avLst/>
          </a:prstGeom>
          <a:solidFill>
            <a:srgbClr val="00AA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500438-DFE5-1541-A57C-CCDAE308867C}"/>
              </a:ext>
            </a:extLst>
          </p:cNvPr>
          <p:cNvSpPr/>
          <p:nvPr userDrawn="1"/>
        </p:nvSpPr>
        <p:spPr>
          <a:xfrm>
            <a:off x="-1404730" y="4097522"/>
            <a:ext cx="1049361" cy="754145"/>
          </a:xfrm>
          <a:prstGeom prst="rect">
            <a:avLst/>
          </a:prstGeom>
          <a:solidFill>
            <a:srgbClr val="FF91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A0A870-4CCE-B041-ADAA-FFD498F6B5DE}"/>
              </a:ext>
            </a:extLst>
          </p:cNvPr>
          <p:cNvSpPr txBox="1"/>
          <p:nvPr userDrawn="1"/>
        </p:nvSpPr>
        <p:spPr>
          <a:xfrm>
            <a:off x="-2379527" y="-953887"/>
            <a:ext cx="2024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LANL-APPROVED 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PALETTE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AD157-F0FF-E841-B877-5FF726EE6DB4}"/>
              </a:ext>
            </a:extLst>
          </p:cNvPr>
          <p:cNvSpPr txBox="1"/>
          <p:nvPr userDrawn="1"/>
        </p:nvSpPr>
        <p:spPr>
          <a:xfrm>
            <a:off x="-2982340" y="-3329"/>
            <a:ext cx="1743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COLOR: ULTRAMARINE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EF9DA1-1206-D94F-936A-8C56D3FA0437}"/>
              </a:ext>
            </a:extLst>
          </p:cNvPr>
          <p:cNvSpPr txBox="1"/>
          <p:nvPr userDrawn="1"/>
        </p:nvSpPr>
        <p:spPr>
          <a:xfrm>
            <a:off x="-2982340" y="1316423"/>
            <a:ext cx="1743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COLOR: BLUE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18CEFD-1271-3F43-A3DB-664C3A2A6F61}"/>
              </a:ext>
            </a:extLst>
          </p:cNvPr>
          <p:cNvSpPr txBox="1"/>
          <p:nvPr userDrawn="1"/>
        </p:nvSpPr>
        <p:spPr>
          <a:xfrm>
            <a:off x="-2982340" y="2711591"/>
            <a:ext cx="1743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GREEN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C2957-98B7-7447-A979-8F5F9439F931}"/>
              </a:ext>
            </a:extLst>
          </p:cNvPr>
          <p:cNvSpPr txBox="1"/>
          <p:nvPr userDrawn="1"/>
        </p:nvSpPr>
        <p:spPr>
          <a:xfrm>
            <a:off x="-2982340" y="4106758"/>
            <a:ext cx="1743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ORANGE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D5F0D-5C60-5143-BF1E-4A0546C4287F}"/>
              </a:ext>
            </a:extLst>
          </p:cNvPr>
          <p:cNvSpPr/>
          <p:nvPr userDrawn="1"/>
        </p:nvSpPr>
        <p:spPr>
          <a:xfrm>
            <a:off x="-1404730" y="5541579"/>
            <a:ext cx="1049361" cy="7541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A6A2F-D5F2-CB4B-A618-B3021CB6FE30}"/>
              </a:ext>
            </a:extLst>
          </p:cNvPr>
          <p:cNvSpPr txBox="1"/>
          <p:nvPr userDrawn="1"/>
        </p:nvSpPr>
        <p:spPr>
          <a:xfrm>
            <a:off x="-2982340" y="5550815"/>
            <a:ext cx="1743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MONOCHROMATIC: GREY</a:t>
            </a:r>
          </a:p>
        </p:txBody>
      </p:sp>
    </p:spTree>
    <p:extLst>
      <p:ext uri="{BB962C8B-B14F-4D97-AF65-F5344CB8AC3E}">
        <p14:creationId xmlns:p14="http://schemas.microsoft.com/office/powerpoint/2010/main" val="14611763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10972800" cy="88836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24000"/>
            <a:ext cx="10972800" cy="44378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9D7-E9D0-FF4B-A8C0-A88200BA90FB}"/>
              </a:ext>
            </a:extLst>
          </p:cNvPr>
          <p:cNvSpPr txBox="1">
            <a:spLocks/>
          </p:cNvSpPr>
          <p:nvPr/>
        </p:nvSpPr>
        <p:spPr>
          <a:xfrm>
            <a:off x="10359162" y="6497569"/>
            <a:ext cx="293980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933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33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9D28ED-2D06-3A46-9727-8A9B2D7E7F63}"/>
              </a:ext>
            </a:extLst>
          </p:cNvPr>
          <p:cNvSpPr txBox="1">
            <a:spLocks/>
          </p:cNvSpPr>
          <p:nvPr/>
        </p:nvSpPr>
        <p:spPr>
          <a:xfrm>
            <a:off x="9473051" y="6497569"/>
            <a:ext cx="813219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933" smtClean="0"/>
              <a:pPr/>
              <a:t>8/4/2026</a:t>
            </a:fld>
            <a:endParaRPr lang="en-US" sz="933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DDB747-6C5D-1648-A189-AC12B7E1788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8913" y="6415196"/>
            <a:ext cx="1377695" cy="269416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C453678-0CD0-ACE6-B5E6-348CDA18DB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877" y="6260914"/>
            <a:ext cx="1129672" cy="43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623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rgbClr val="000F7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6910" indent="-296326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13818" indent="-306910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tabLst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8610" indent="-309026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19170" indent="-302676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08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66701"/>
            <a:ext cx="109728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87463"/>
            <a:ext cx="109728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342900" marR="0" lvl="2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342900" marR="0" lvl="3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342900" marR="0" lvl="4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234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</p:sldLayoutIdLst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itchFamily="34" charset="0"/>
        </a:defRPr>
      </a:lvl9pPr>
    </p:titleStyle>
    <p:body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»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480" y="609600"/>
            <a:ext cx="10674173" cy="88836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80" y="1524000"/>
            <a:ext cx="10674173" cy="44378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9D7-E9D0-FF4B-A8C0-A88200BA90FB}"/>
              </a:ext>
            </a:extLst>
          </p:cNvPr>
          <p:cNvSpPr txBox="1">
            <a:spLocks/>
          </p:cNvSpPr>
          <p:nvPr userDrawn="1"/>
        </p:nvSpPr>
        <p:spPr>
          <a:xfrm>
            <a:off x="11269019" y="6507637"/>
            <a:ext cx="293980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C443B-3561-1049-9B12-4A4319900FB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31521" y="6249973"/>
            <a:ext cx="570383" cy="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9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</p:sldLayoutIdLst>
  <p:hf sldNum="0"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rgbClr val="000F7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188" indent="-2222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0375" indent="-23018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8975" indent="-231775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701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4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3">
            <a:extLst>
              <a:ext uri="{FF2B5EF4-FFF2-40B4-BE49-F238E27FC236}">
                <a16:creationId xmlns:a16="http://schemas.microsoft.com/office/drawing/2014/main" id="{1521A5F6-7FF8-7245-C8D6-6727D73C278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20447" y="0"/>
            <a:ext cx="2771552" cy="6858000"/>
          </a:xfrm>
          <a:prstGeom prst="rect">
            <a:avLst/>
          </a:prstGeom>
        </p:spPr>
      </p:pic>
      <p:sp>
        <p:nvSpPr>
          <p:cNvPr id="14" name="object 10">
            <a:extLst>
              <a:ext uri="{FF2B5EF4-FFF2-40B4-BE49-F238E27FC236}">
                <a16:creationId xmlns:a16="http://schemas.microsoft.com/office/drawing/2014/main" id="{835D34BF-A613-FB97-2581-93F0359A8946}"/>
              </a:ext>
            </a:extLst>
          </p:cNvPr>
          <p:cNvSpPr txBox="1">
            <a:spLocks/>
          </p:cNvSpPr>
          <p:nvPr/>
        </p:nvSpPr>
        <p:spPr>
          <a:xfrm>
            <a:off x="154424" y="1670511"/>
            <a:ext cx="9044886" cy="3685624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914377" rtl="0" eaLnBrk="1" fontAlgn="t" latinLnBrk="0" hangingPunct="1">
              <a:lnSpc>
                <a:spcPct val="10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dirty="0"/>
              <a:t>Cost estimation to study sustainment options for assembly and radiography infrastructure</a:t>
            </a:r>
          </a:p>
          <a:p>
            <a:pPr marL="12700" algn="ctr">
              <a:spcBef>
                <a:spcPts val="100"/>
              </a:spcBef>
            </a:pPr>
            <a:endParaRPr lang="en-US" sz="2400" dirty="0"/>
          </a:p>
          <a:p>
            <a:pPr marL="12700" algn="ctr">
              <a:spcBef>
                <a:spcPts val="100"/>
              </a:spcBef>
            </a:pPr>
            <a:endParaRPr lang="en-US" sz="2400" dirty="0"/>
          </a:p>
          <a:p>
            <a:pPr marL="12700" algn="ctr">
              <a:spcBef>
                <a:spcPts val="100"/>
              </a:spcBef>
            </a:pPr>
            <a:r>
              <a:rPr lang="en-US" sz="2000" b="0" dirty="0"/>
              <a:t>2026 NNSA Cost Estimation Community of Practice (CECOP) Symposium</a:t>
            </a:r>
          </a:p>
          <a:p>
            <a:pPr marL="12700" algn="ctr">
              <a:spcBef>
                <a:spcPts val="100"/>
              </a:spcBef>
            </a:pPr>
            <a:r>
              <a:rPr lang="en-US" sz="2000" b="0" dirty="0"/>
              <a:t>Nevada National Security Sites</a:t>
            </a:r>
          </a:p>
          <a:p>
            <a:pPr marL="12700" algn="ctr">
              <a:spcBef>
                <a:spcPts val="100"/>
              </a:spcBef>
            </a:pPr>
            <a:r>
              <a:rPr lang="en-US" sz="2000" b="0" i="1" dirty="0"/>
              <a:t>August 12, 2026</a:t>
            </a:r>
            <a:r>
              <a:rPr lang="en-US" sz="2000" dirty="0"/>
              <a:t> </a:t>
            </a:r>
            <a:r>
              <a:rPr lang="en-US" sz="2000" b="0" dirty="0"/>
              <a:t> </a:t>
            </a:r>
          </a:p>
          <a:p>
            <a:pPr marL="12700" algn="ctr">
              <a:spcBef>
                <a:spcPts val="100"/>
              </a:spcBef>
            </a:pPr>
            <a:endParaRPr lang="en-US" sz="2000" b="0" dirty="0"/>
          </a:p>
          <a:p>
            <a:pPr marL="12700" algn="ctr">
              <a:spcBef>
                <a:spcPts val="100"/>
              </a:spcBef>
            </a:pPr>
            <a:endParaRPr lang="en-US" sz="2000" b="0" dirty="0"/>
          </a:p>
          <a:p>
            <a:pPr marL="12700" algn="ctr">
              <a:spcBef>
                <a:spcPts val="100"/>
              </a:spcBef>
            </a:pPr>
            <a:r>
              <a:rPr lang="en-US" sz="2000" b="0" dirty="0"/>
              <a:t>Alexander S Lee and Tri D Tran</a:t>
            </a: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C16880E7-81A7-7E31-AB9E-F232C3BF0439}"/>
              </a:ext>
            </a:extLst>
          </p:cNvPr>
          <p:cNvSpPr txBox="1"/>
          <p:nvPr/>
        </p:nvSpPr>
        <p:spPr>
          <a:xfrm>
            <a:off x="2636874" y="4620026"/>
            <a:ext cx="6209253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dirty="0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CDE9C5-D056-58E9-91B1-4C4F30B6A044}"/>
              </a:ext>
            </a:extLst>
          </p:cNvPr>
          <p:cNvSpPr txBox="1"/>
          <p:nvPr/>
        </p:nvSpPr>
        <p:spPr>
          <a:xfrm>
            <a:off x="4676867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UNCLASSIFIED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0B5AD7-180D-5843-DECE-34494690EC6E}"/>
              </a:ext>
            </a:extLst>
          </p:cNvPr>
          <p:cNvSpPr txBox="1"/>
          <p:nvPr/>
        </p:nvSpPr>
        <p:spPr>
          <a:xfrm>
            <a:off x="7470627" y="6360751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LA-UR-26-26866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1C723-720B-D0C0-464D-A7B0C0BE3ACF}"/>
              </a:ext>
            </a:extLst>
          </p:cNvPr>
          <p:cNvSpPr txBox="1"/>
          <p:nvPr/>
        </p:nvSpPr>
        <p:spPr>
          <a:xfrm flipH="1">
            <a:off x="239697" y="5959832"/>
            <a:ext cx="538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Controlled by: Alexander S Lee; alexanderlee5@lanl.gov </a:t>
            </a:r>
          </a:p>
        </p:txBody>
      </p:sp>
    </p:spTree>
    <p:extLst>
      <p:ext uri="{BB962C8B-B14F-4D97-AF65-F5344CB8AC3E}">
        <p14:creationId xmlns:p14="http://schemas.microsoft.com/office/powerpoint/2010/main" val="8463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CE02FB-F765-9D46-C358-59AA5ADFF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609600"/>
            <a:ext cx="10968072" cy="89220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Presentation Outline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17987-0B7C-94E8-8489-A4A978E116B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523999"/>
            <a:ext cx="10968072" cy="4267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Introduction to Assembly and Radiography (A/R)</a:t>
            </a:r>
          </a:p>
          <a:p>
            <a:r>
              <a:rPr lang="en-US" dirty="0"/>
              <a:t>Current State of A/R Capabilities</a:t>
            </a:r>
          </a:p>
          <a:p>
            <a:r>
              <a:rPr lang="en-US" dirty="0"/>
              <a:t>Facility Capability Sustainment and Modernization</a:t>
            </a:r>
          </a:p>
          <a:p>
            <a:r>
              <a:rPr lang="en-US" dirty="0"/>
              <a:t>Cost Estimation Approach</a:t>
            </a:r>
          </a:p>
          <a:p>
            <a:pPr lvl="1"/>
            <a:r>
              <a:rPr lang="en-US" dirty="0"/>
              <a:t>Operations</a:t>
            </a:r>
          </a:p>
          <a:p>
            <a:pPr lvl="1"/>
            <a:r>
              <a:rPr lang="en-US" dirty="0"/>
              <a:t>Maintenance</a:t>
            </a:r>
          </a:p>
          <a:p>
            <a:pPr lvl="1"/>
            <a:r>
              <a:rPr lang="en-US" dirty="0"/>
              <a:t>Recapitalization</a:t>
            </a:r>
          </a:p>
          <a:p>
            <a:pPr lvl="1"/>
            <a:r>
              <a:rPr lang="en-US" dirty="0"/>
              <a:t>Construction</a:t>
            </a:r>
          </a:p>
          <a:p>
            <a:r>
              <a:rPr lang="en-US" dirty="0"/>
              <a:t>Data to study scenarios</a:t>
            </a:r>
          </a:p>
          <a:p>
            <a:pPr lvl="1"/>
            <a:r>
              <a:rPr lang="en-US" dirty="0"/>
              <a:t>Cost projections for Baseline vs. RACR scenarios</a:t>
            </a:r>
          </a:p>
          <a:p>
            <a:r>
              <a:rPr lang="en-US" dirty="0"/>
              <a:t>Summary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27291C-FBB3-05D9-3D8A-772075DDDCA2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E244B5-D17F-45BE-9698-E2CD19A0FDB2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541606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882B00-F04A-B1E0-8ECB-9376EC080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2307" y="412935"/>
            <a:ext cx="11484077" cy="892208"/>
          </a:xfrm>
        </p:spPr>
        <p:txBody>
          <a:bodyPr/>
          <a:lstStyle/>
          <a:p>
            <a:r>
              <a:rPr lang="en-US" sz="2800" dirty="0"/>
              <a:t>Assembly/disassembly operations prepare test units and diagnostics for many high fidelity, weapon-scale experiments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E3BAD-3245-5F6A-3FEA-7AF255B864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6071" y="1524000"/>
            <a:ext cx="6632025" cy="4836753"/>
          </a:xfrm>
        </p:spPr>
        <p:txBody>
          <a:bodyPr/>
          <a:lstStyle/>
          <a:p>
            <a:r>
              <a:rPr lang="en-US" dirty="0"/>
              <a:t>Test units at an assembly, sub-assembly, and part level are needed for:</a:t>
            </a:r>
          </a:p>
          <a:p>
            <a:pPr lvl="1"/>
            <a:r>
              <a:rPr lang="en-US" dirty="0"/>
              <a:t>Materials, components, and sub-assembly testing</a:t>
            </a:r>
          </a:p>
          <a:p>
            <a:pPr lvl="1"/>
            <a:r>
              <a:rPr lang="en-US" dirty="0"/>
              <a:t>Hydrodynamic and environmental testing</a:t>
            </a:r>
          </a:p>
          <a:p>
            <a:pPr lvl="1"/>
            <a:r>
              <a:rPr lang="en-US" dirty="0"/>
              <a:t>Subcritical experiments</a:t>
            </a:r>
          </a:p>
          <a:p>
            <a:pPr lvl="1"/>
            <a:r>
              <a:rPr lang="en-US" dirty="0"/>
              <a:t>Joint Test Assemblies (JTAs) and flight testing</a:t>
            </a:r>
          </a:p>
          <a:p>
            <a:r>
              <a:rPr lang="en-US" dirty="0"/>
              <a:t>Test units contain hazardous, high explosives (HE), and nuclear materials</a:t>
            </a:r>
          </a:p>
          <a:p>
            <a:r>
              <a:rPr lang="en-US" dirty="0"/>
              <a:t>Operations involves many supporting functions including storage, packaging and transportation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361165-69E6-5186-BC74-B9C3AB258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209" y="4219802"/>
            <a:ext cx="3285637" cy="1463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0128D9-21BA-C971-B1ED-DE14D4938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4396" y="1738406"/>
            <a:ext cx="3442996" cy="14345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543D14-B677-59A3-D181-A059CE74E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1625" y="1961715"/>
            <a:ext cx="2804160" cy="2103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666835-B5CF-4945-2844-FA7424646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6876" y="3552278"/>
            <a:ext cx="1686406" cy="21945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AD7AC9-4EBE-8E52-39E0-7919AC6FC5B6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A13062-5C08-AFB4-2977-CB5D5B251359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80387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25B3A3-E0E1-625B-9D97-0756C8D9D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Test units are radiographed to ensure parts and diagnostics are assembled per specifications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C6187-2136-7E04-943D-8048449046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524001"/>
            <a:ext cx="8683690" cy="274942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High energy (5-20 MeV) radiographic machines (Microtron and K15) are used to inspect and qualify assemblies </a:t>
            </a:r>
          </a:p>
          <a:p>
            <a:pPr lvl="1"/>
            <a:r>
              <a:rPr lang="en-US" dirty="0"/>
              <a:t>2D radiography</a:t>
            </a:r>
          </a:p>
          <a:p>
            <a:pPr lvl="1"/>
            <a:r>
              <a:rPr lang="en-US" dirty="0"/>
              <a:t>3D computed tomography (CT)</a:t>
            </a:r>
          </a:p>
          <a:p>
            <a:pPr lvl="1"/>
            <a:r>
              <a:rPr lang="en-US" dirty="0"/>
              <a:t>Slow radiographic movies</a:t>
            </a:r>
          </a:p>
          <a:p>
            <a:pPr lvl="1"/>
            <a:r>
              <a:rPr lang="en-US" dirty="0"/>
              <a:t>Component, welding, and diagnostics inspection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A6C2C-C512-0A45-9FFB-E546D8FEB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3041" y="1524001"/>
            <a:ext cx="2019787" cy="4732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679A19-877F-653F-CA47-542F465C1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452" y="4273421"/>
            <a:ext cx="2797112" cy="2399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1660A7-97B5-7325-BAF5-2C01593A6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9298" y="4381261"/>
            <a:ext cx="2910257" cy="21838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D3C32F-4D1D-0334-2581-42447BCAA994}"/>
              </a:ext>
            </a:extLst>
          </p:cNvPr>
          <p:cNvSpPr txBox="1"/>
          <p:nvPr/>
        </p:nvSpPr>
        <p:spPr>
          <a:xfrm>
            <a:off x="5331775" y="6488668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95FD25-8ED2-2BB0-DAAA-08ED2FA1971D}"/>
              </a:ext>
            </a:extLst>
          </p:cNvPr>
          <p:cNvSpPr txBox="1"/>
          <p:nvPr/>
        </p:nvSpPr>
        <p:spPr>
          <a:xfrm>
            <a:off x="7984865" y="6488668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327683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5392B0-E489-026E-5B4C-669016D0E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Currently, LANL’s A/R operations and supporting functions are done in 12 facilities and 11 structures</a:t>
            </a:r>
          </a:p>
        </p:txBody>
      </p:sp>
      <p:pic>
        <p:nvPicPr>
          <p:cNvPr id="5" name="Picture 4" descr="A truck with a large box on the back&#10;&#10;Description automatically generated">
            <a:extLst>
              <a:ext uri="{FF2B5EF4-FFF2-40B4-BE49-F238E27FC236}">
                <a16:creationId xmlns:a16="http://schemas.microsoft.com/office/drawing/2014/main" id="{2865F172-8B45-B26D-9ACF-34D86471A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469" y="4534605"/>
            <a:ext cx="2282663" cy="228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82E892-1832-4ECB-DAB2-F41B438BB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385" y="4727479"/>
            <a:ext cx="2438399" cy="18288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52A4819-004D-0EEF-385B-7835C814A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24086"/>
              </p:ext>
            </p:extLst>
          </p:nvPr>
        </p:nvGraphicFramePr>
        <p:xfrm>
          <a:off x="446732" y="1781440"/>
          <a:ext cx="11298536" cy="266640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526903">
                  <a:extLst>
                    <a:ext uri="{9D8B030D-6E8A-4147-A177-3AD203B41FA5}">
                      <a16:colId xmlns:a16="http://schemas.microsoft.com/office/drawing/2014/main" val="1311253644"/>
                    </a:ext>
                  </a:extLst>
                </a:gridCol>
                <a:gridCol w="2994148">
                  <a:extLst>
                    <a:ext uri="{9D8B030D-6E8A-4147-A177-3AD203B41FA5}">
                      <a16:colId xmlns:a16="http://schemas.microsoft.com/office/drawing/2014/main" val="484336461"/>
                    </a:ext>
                  </a:extLst>
                </a:gridCol>
                <a:gridCol w="2777485">
                  <a:extLst>
                    <a:ext uri="{9D8B030D-6E8A-4147-A177-3AD203B41FA5}">
                      <a16:colId xmlns:a16="http://schemas.microsoft.com/office/drawing/2014/main" val="1605503110"/>
                    </a:ext>
                  </a:extLst>
                </a:gridCol>
              </a:tblGrid>
              <a:tr h="4413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Capabilities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Facilities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Square Footage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76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Assembly/Disassembly, Packaging/Transportation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17,931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04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Radiography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4,745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64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6,919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46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Classified parts, tools, and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10,225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21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Unclassified parts, tools, and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Transportainers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3,850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40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Office 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building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13,589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24626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7223B9E-8B34-3B6B-88BE-094831843E6F}"/>
              </a:ext>
            </a:extLst>
          </p:cNvPr>
          <p:cNvSpPr/>
          <p:nvPr/>
        </p:nvSpPr>
        <p:spPr>
          <a:xfrm>
            <a:off x="474724" y="2226013"/>
            <a:ext cx="4771395" cy="7856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9E9370-071A-E8D4-0FCA-A539033C8CA0}"/>
              </a:ext>
            </a:extLst>
          </p:cNvPr>
          <p:cNvSpPr txBox="1"/>
          <p:nvPr/>
        </p:nvSpPr>
        <p:spPr>
          <a:xfrm>
            <a:off x="4838626" y="5318713"/>
            <a:ext cx="194226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100’s of miles of transport annually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7409F6-FEA0-5ABE-F5EB-B5C29C843E65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AF8A57-4242-7444-56D0-42DC7AEBC0E9}"/>
              </a:ext>
            </a:extLst>
          </p:cNvPr>
          <p:cNvSpPr txBox="1"/>
          <p:nvPr/>
        </p:nvSpPr>
        <p:spPr>
          <a:xfrm>
            <a:off x="8011258" y="6488668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232899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593CAF-0B4D-C11D-6C1A-CB7736134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Many facilities (1950’s post-WW2 era) are degrading and in inadequate condition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DCCDC0-1718-E1FF-A156-BB6D7D6C8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90" y="1604449"/>
            <a:ext cx="8229600" cy="5148634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CC7465-71FF-F5F8-91C2-F78FE16EF749}"/>
              </a:ext>
            </a:extLst>
          </p:cNvPr>
          <p:cNvSpPr/>
          <p:nvPr/>
        </p:nvSpPr>
        <p:spPr>
          <a:xfrm>
            <a:off x="2709640" y="3131764"/>
            <a:ext cx="7169150" cy="2587655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9F7BD9-28FA-64BE-5293-EDCC1E84800D}"/>
              </a:ext>
            </a:extLst>
          </p:cNvPr>
          <p:cNvSpPr txBox="1"/>
          <p:nvPr/>
        </p:nvSpPr>
        <p:spPr>
          <a:xfrm>
            <a:off x="9048930" y="4183822"/>
            <a:ext cx="131445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Inadequate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5F5CDAC-A978-259A-8F8D-F927609A1163}"/>
              </a:ext>
            </a:extLst>
          </p:cNvPr>
          <p:cNvSpPr/>
          <p:nvPr/>
        </p:nvSpPr>
        <p:spPr>
          <a:xfrm>
            <a:off x="2709640" y="2083599"/>
            <a:ext cx="7169151" cy="1028331"/>
          </a:xfrm>
          <a:custGeom>
            <a:avLst/>
            <a:gdLst>
              <a:gd name="connsiteX0" fmla="*/ 0 w 7169151"/>
              <a:gd name="connsiteY0" fmla="*/ 403448 h 1028331"/>
              <a:gd name="connsiteX1" fmla="*/ 7169150 w 7169151"/>
              <a:gd name="connsiteY1" fmla="*/ 403448 h 1028331"/>
              <a:gd name="connsiteX2" fmla="*/ 7169150 w 7169151"/>
              <a:gd name="connsiteY2" fmla="*/ 1028331 h 1028331"/>
              <a:gd name="connsiteX3" fmla="*/ 0 w 7169151"/>
              <a:gd name="connsiteY3" fmla="*/ 1028331 h 1028331"/>
              <a:gd name="connsiteX4" fmla="*/ 7169151 w 7169151"/>
              <a:gd name="connsiteY4" fmla="*/ 0 h 1028331"/>
              <a:gd name="connsiteX5" fmla="*/ 7169151 w 7169151"/>
              <a:gd name="connsiteY5" fmla="*/ 401085 h 1028331"/>
              <a:gd name="connsiteX6" fmla="*/ 3238505 w 7169151"/>
              <a:gd name="connsiteY6" fmla="*/ 401085 h 1028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69151" h="1028331">
                <a:moveTo>
                  <a:pt x="0" y="403448"/>
                </a:moveTo>
                <a:lnTo>
                  <a:pt x="7169150" y="403448"/>
                </a:lnTo>
                <a:lnTo>
                  <a:pt x="7169150" y="1028331"/>
                </a:lnTo>
                <a:lnTo>
                  <a:pt x="0" y="1028331"/>
                </a:lnTo>
                <a:close/>
                <a:moveTo>
                  <a:pt x="7169151" y="0"/>
                </a:moveTo>
                <a:lnTo>
                  <a:pt x="7169151" y="401085"/>
                </a:lnTo>
                <a:lnTo>
                  <a:pt x="3238505" y="401085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BC7E8A-010F-EA59-B3C0-5879A4BA91FC}"/>
              </a:ext>
            </a:extLst>
          </p:cNvPr>
          <p:cNvSpPr txBox="1"/>
          <p:nvPr/>
        </p:nvSpPr>
        <p:spPr>
          <a:xfrm>
            <a:off x="9209223" y="2504177"/>
            <a:ext cx="12474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Substandard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510936-6FBA-00F4-3F92-4A61B28B4467}"/>
              </a:ext>
            </a:extLst>
          </p:cNvPr>
          <p:cNvSpPr txBox="1"/>
          <p:nvPr/>
        </p:nvSpPr>
        <p:spPr>
          <a:xfrm>
            <a:off x="9217149" y="1763215"/>
            <a:ext cx="10296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Adequate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BC93E1-35A6-409E-5F26-EA6A8A8FC4AA}"/>
              </a:ext>
            </a:extLst>
          </p:cNvPr>
          <p:cNvSpPr/>
          <p:nvPr/>
        </p:nvSpPr>
        <p:spPr>
          <a:xfrm>
            <a:off x="2709641" y="1781527"/>
            <a:ext cx="7169149" cy="738157"/>
          </a:xfrm>
          <a:custGeom>
            <a:avLst/>
            <a:gdLst>
              <a:gd name="connsiteX0" fmla="*/ 0 w 7169149"/>
              <a:gd name="connsiteY0" fmla="*/ 0 h 738157"/>
              <a:gd name="connsiteX1" fmla="*/ 3238503 w 7169149"/>
              <a:gd name="connsiteY1" fmla="*/ 0 h 738157"/>
              <a:gd name="connsiteX2" fmla="*/ 7169149 w 7169149"/>
              <a:gd name="connsiteY2" fmla="*/ 0 h 738157"/>
              <a:gd name="connsiteX3" fmla="*/ 7169149 w 7169149"/>
              <a:gd name="connsiteY3" fmla="*/ 334537 h 738157"/>
              <a:gd name="connsiteX4" fmla="*/ 3238503 w 7169149"/>
              <a:gd name="connsiteY4" fmla="*/ 334537 h 738157"/>
              <a:gd name="connsiteX5" fmla="*/ 3238503 w 7169149"/>
              <a:gd name="connsiteY5" fmla="*/ 337029 h 738157"/>
              <a:gd name="connsiteX6" fmla="*/ 7169149 w 7169149"/>
              <a:gd name="connsiteY6" fmla="*/ 337029 h 738157"/>
              <a:gd name="connsiteX7" fmla="*/ 3238503 w 7169149"/>
              <a:gd name="connsiteY7" fmla="*/ 738114 h 738157"/>
              <a:gd name="connsiteX8" fmla="*/ 3238503 w 7169149"/>
              <a:gd name="connsiteY8" fmla="*/ 738157 h 738157"/>
              <a:gd name="connsiteX9" fmla="*/ 0 w 7169149"/>
              <a:gd name="connsiteY9" fmla="*/ 738157 h 73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9149" h="738157">
                <a:moveTo>
                  <a:pt x="0" y="0"/>
                </a:moveTo>
                <a:lnTo>
                  <a:pt x="3238503" y="0"/>
                </a:lnTo>
                <a:lnTo>
                  <a:pt x="7169149" y="0"/>
                </a:lnTo>
                <a:lnTo>
                  <a:pt x="7169149" y="334537"/>
                </a:lnTo>
                <a:lnTo>
                  <a:pt x="3238503" y="334537"/>
                </a:lnTo>
                <a:lnTo>
                  <a:pt x="3238503" y="337029"/>
                </a:lnTo>
                <a:lnTo>
                  <a:pt x="7169149" y="337029"/>
                </a:lnTo>
                <a:lnTo>
                  <a:pt x="3238503" y="738114"/>
                </a:lnTo>
                <a:lnTo>
                  <a:pt x="3238503" y="738157"/>
                </a:lnTo>
                <a:lnTo>
                  <a:pt x="0" y="738157"/>
                </a:lnTo>
                <a:close/>
              </a:path>
            </a:pathLst>
          </a:custGeom>
          <a:solidFill>
            <a:srgbClr val="00B0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F2B94-F322-6273-072F-961BD4360DAB}"/>
              </a:ext>
            </a:extLst>
          </p:cNvPr>
          <p:cNvSpPr txBox="1"/>
          <p:nvPr/>
        </p:nvSpPr>
        <p:spPr>
          <a:xfrm>
            <a:off x="3107208" y="4014544"/>
            <a:ext cx="172525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Storage and Office Facilities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554016-26A9-C46D-3A36-E1C19F7B1D95}"/>
              </a:ext>
            </a:extLst>
          </p:cNvPr>
          <p:cNvSpPr txBox="1"/>
          <p:nvPr/>
        </p:nvSpPr>
        <p:spPr>
          <a:xfrm>
            <a:off x="1975138" y="2547335"/>
            <a:ext cx="400110" cy="2405838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b="1" dirty="0"/>
              <a:t>Building Condition Index (BCI)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1DD962-E28E-14B8-A0CF-8635EF3645AD}"/>
              </a:ext>
            </a:extLst>
          </p:cNvPr>
          <p:cNvSpPr txBox="1"/>
          <p:nvPr/>
        </p:nvSpPr>
        <p:spPr>
          <a:xfrm>
            <a:off x="4747761" y="6051126"/>
            <a:ext cx="26964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Mission Dependency Index (MDI)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5B9DD1-BA31-77DD-B8C1-5603AA6021B2}"/>
              </a:ext>
            </a:extLst>
          </p:cNvPr>
          <p:cNvSpPr txBox="1"/>
          <p:nvPr/>
        </p:nvSpPr>
        <p:spPr>
          <a:xfrm>
            <a:off x="6096000" y="2700121"/>
            <a:ext cx="216899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Assembly and Radiography facilities</a:t>
            </a: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99F538BC-B107-2DCA-35C8-27909F38F206}"/>
              </a:ext>
            </a:extLst>
          </p:cNvPr>
          <p:cNvSpPr/>
          <p:nvPr/>
        </p:nvSpPr>
        <p:spPr>
          <a:xfrm rot="20063345">
            <a:off x="8298869" y="2234022"/>
            <a:ext cx="507258" cy="13716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93D34-E4FC-2CE8-6FE6-4E1CA334B285}"/>
              </a:ext>
            </a:extLst>
          </p:cNvPr>
          <p:cNvSpPr txBox="1"/>
          <p:nvPr/>
        </p:nvSpPr>
        <p:spPr>
          <a:xfrm>
            <a:off x="10388207" y="1932461"/>
            <a:ext cx="400110" cy="36399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b="1" dirty="0"/>
              <a:t>Laboratory Operations Board (LOB) assessment</a:t>
            </a:r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8DC54B-B21F-621D-E079-1E4FF3BB75CA}"/>
              </a:ext>
            </a:extLst>
          </p:cNvPr>
          <p:cNvSpPr txBox="1"/>
          <p:nvPr/>
        </p:nvSpPr>
        <p:spPr>
          <a:xfrm>
            <a:off x="245973" y="5866460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DD466A-C4AB-8785-DCC3-11AE34EA1448}"/>
              </a:ext>
            </a:extLst>
          </p:cNvPr>
          <p:cNvSpPr txBox="1"/>
          <p:nvPr/>
        </p:nvSpPr>
        <p:spPr>
          <a:xfrm>
            <a:off x="10286958" y="5908551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FF4C26F-1CAE-B22E-9DF9-C39773A6B01C}"/>
              </a:ext>
            </a:extLst>
          </p:cNvPr>
          <p:cNvSpPr/>
          <p:nvPr/>
        </p:nvSpPr>
        <p:spPr>
          <a:xfrm rot="17679435">
            <a:off x="4347975" y="2413436"/>
            <a:ext cx="507258" cy="246888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4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A4660B-E09C-3A11-DDB3-5E34F96E9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Assembly capabilities have degraded significantly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83E17-CF1F-8C0E-BBA8-62F4247CAA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60489" y="1524000"/>
            <a:ext cx="6320269" cy="4260851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Factors leading to capability degradation:</a:t>
            </a:r>
          </a:p>
          <a:p>
            <a:pPr lvl="1"/>
            <a:r>
              <a:rPr lang="en-US" dirty="0"/>
              <a:t>Temperature and humidity out-of-specifications</a:t>
            </a:r>
          </a:p>
          <a:p>
            <a:pPr lvl="1"/>
            <a:r>
              <a:rPr lang="en-US" dirty="0"/>
              <a:t>More frequent utilities failure</a:t>
            </a:r>
          </a:p>
          <a:p>
            <a:pPr lvl="1"/>
            <a:r>
              <a:rPr lang="en-US" dirty="0"/>
              <a:t>Aging/outdated building systems and space design</a:t>
            </a:r>
          </a:p>
          <a:p>
            <a:pPr lvl="1"/>
            <a:r>
              <a:rPr lang="en-US" dirty="0"/>
              <a:t>Limited classified storage space</a:t>
            </a:r>
          </a:p>
          <a:p>
            <a:pPr marL="306908" lvl="1" indent="0">
              <a:buNone/>
            </a:pPr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21A03D2-06CD-2A0E-6583-B37A0809C383}"/>
              </a:ext>
            </a:extLst>
          </p:cNvPr>
          <p:cNvCxnSpPr/>
          <p:nvPr/>
        </p:nvCxnSpPr>
        <p:spPr>
          <a:xfrm>
            <a:off x="1188489" y="5244452"/>
            <a:ext cx="4572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2428DD0-0221-E233-2A03-47408199F264}"/>
              </a:ext>
            </a:extLst>
          </p:cNvPr>
          <p:cNvCxnSpPr/>
          <p:nvPr/>
        </p:nvCxnSpPr>
        <p:spPr>
          <a:xfrm flipV="1">
            <a:off x="1188489" y="1600200"/>
            <a:ext cx="0" cy="3657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C9141F8-A3D8-BC3F-CF61-BFBED367ECB1}"/>
              </a:ext>
            </a:extLst>
          </p:cNvPr>
          <p:cNvSpPr txBox="1"/>
          <p:nvPr/>
        </p:nvSpPr>
        <p:spPr>
          <a:xfrm>
            <a:off x="609600" y="2051120"/>
            <a:ext cx="461665" cy="27557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/>
              <a:t>Operations (Test Units x 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8A5ABB-B997-8718-580B-F57641BB1D5A}"/>
              </a:ext>
            </a:extLst>
          </p:cNvPr>
          <p:cNvSpPr txBox="1"/>
          <p:nvPr/>
        </p:nvSpPr>
        <p:spPr>
          <a:xfrm>
            <a:off x="3127821" y="5413063"/>
            <a:ext cx="693336" cy="371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Time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320102-CBC6-FF10-DFB5-317E5444AFA7}"/>
              </a:ext>
            </a:extLst>
          </p:cNvPr>
          <p:cNvCxnSpPr/>
          <p:nvPr/>
        </p:nvCxnSpPr>
        <p:spPr>
          <a:xfrm>
            <a:off x="1276140" y="2813538"/>
            <a:ext cx="2743200" cy="0"/>
          </a:xfrm>
          <a:prstGeom prst="line">
            <a:avLst/>
          </a:prstGeom>
          <a:ln w="28575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A1F04D-3776-ACB1-99F4-BF56A2706421}"/>
              </a:ext>
            </a:extLst>
          </p:cNvPr>
          <p:cNvCxnSpPr/>
          <p:nvPr/>
        </p:nvCxnSpPr>
        <p:spPr>
          <a:xfrm>
            <a:off x="4662434" y="3594135"/>
            <a:ext cx="914400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2E951C5-DD84-EAF2-FBF5-AFAA296144D0}"/>
              </a:ext>
            </a:extLst>
          </p:cNvPr>
          <p:cNvCxnSpPr/>
          <p:nvPr/>
        </p:nvCxnSpPr>
        <p:spPr>
          <a:xfrm>
            <a:off x="4019340" y="2813538"/>
            <a:ext cx="643094" cy="780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3982455-4DB6-B488-E1FE-CB7455C17A00}"/>
              </a:ext>
            </a:extLst>
          </p:cNvPr>
          <p:cNvSpPr txBox="1"/>
          <p:nvPr/>
        </p:nvSpPr>
        <p:spPr>
          <a:xfrm>
            <a:off x="1821538" y="3701817"/>
            <a:ext cx="3938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capacity could be 30% less due to operations downtime in FY24-25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0A6C1B-6ECF-1C19-C997-E9BA1879C8BF}"/>
              </a:ext>
            </a:extLst>
          </p:cNvPr>
          <p:cNvCxnSpPr/>
          <p:nvPr/>
        </p:nvCxnSpPr>
        <p:spPr>
          <a:xfrm>
            <a:off x="5125980" y="5119305"/>
            <a:ext cx="0" cy="274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B1E478E-9C0E-1EE8-B2D3-0C48B071A73E}"/>
              </a:ext>
            </a:extLst>
          </p:cNvPr>
          <p:cNvSpPr txBox="1"/>
          <p:nvPr/>
        </p:nvSpPr>
        <p:spPr>
          <a:xfrm>
            <a:off x="4852656" y="5413063"/>
            <a:ext cx="533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FY25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1C5A38-E273-14D5-B2F5-4F90E4ECBD59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E3368-B5C8-4AA6-F44D-7B4F7B41B3C9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1228801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BA7FB-0BFD-45BC-5A1B-AE78B0338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Radiography capabilities have also degraded significantly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BB4E0-1E69-0F05-6E4B-60F6AC785C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48139" y="1524000"/>
            <a:ext cx="5958968" cy="4260851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Factors leading to capability degradation:</a:t>
            </a:r>
          </a:p>
          <a:p>
            <a:pPr lvl="1"/>
            <a:r>
              <a:rPr lang="en-US" dirty="0"/>
              <a:t>Facility downtime</a:t>
            </a:r>
          </a:p>
          <a:p>
            <a:pPr lvl="2"/>
            <a:r>
              <a:rPr lang="en-US" dirty="0"/>
              <a:t>Crane issues</a:t>
            </a:r>
          </a:p>
          <a:p>
            <a:pPr lvl="2"/>
            <a:r>
              <a:rPr lang="en-US" dirty="0"/>
              <a:t>No HVAC</a:t>
            </a:r>
          </a:p>
          <a:p>
            <a:pPr lvl="2"/>
            <a:r>
              <a:rPr lang="en-US" dirty="0"/>
              <a:t>Asbestos abatement</a:t>
            </a:r>
          </a:p>
          <a:p>
            <a:pPr lvl="2"/>
            <a:r>
              <a:rPr lang="en-US" dirty="0"/>
              <a:t>Control systems</a:t>
            </a:r>
          </a:p>
          <a:p>
            <a:pPr lvl="1"/>
            <a:r>
              <a:rPr lang="en-US" dirty="0"/>
              <a:t>Microtron downtime</a:t>
            </a:r>
          </a:p>
          <a:p>
            <a:pPr lvl="2"/>
            <a:r>
              <a:rPr lang="en-US" dirty="0"/>
              <a:t>Frequent component failure</a:t>
            </a:r>
          </a:p>
          <a:p>
            <a:pPr lvl="2"/>
            <a:r>
              <a:rPr lang="en-US" dirty="0"/>
              <a:t>Maintenance service from a foreign source</a:t>
            </a:r>
          </a:p>
          <a:p>
            <a:pPr lvl="1"/>
            <a:r>
              <a:rPr lang="en-US" dirty="0"/>
              <a:t>DOE Order 420.2D compliance investments</a:t>
            </a:r>
          </a:p>
          <a:p>
            <a:pPr lvl="2"/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E34F56B-9F9B-456D-7E18-92A573B8CC2B}"/>
              </a:ext>
            </a:extLst>
          </p:cNvPr>
          <p:cNvCxnSpPr/>
          <p:nvPr/>
        </p:nvCxnSpPr>
        <p:spPr>
          <a:xfrm>
            <a:off x="1188489" y="5591524"/>
            <a:ext cx="4572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9598880-3141-0B32-62D4-5B93A525EE44}"/>
              </a:ext>
            </a:extLst>
          </p:cNvPr>
          <p:cNvCxnSpPr/>
          <p:nvPr/>
        </p:nvCxnSpPr>
        <p:spPr>
          <a:xfrm flipV="1">
            <a:off x="1188489" y="1947272"/>
            <a:ext cx="0" cy="3657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A86C751-FDA6-4CF1-ABDB-42A2A3A599D9}"/>
              </a:ext>
            </a:extLst>
          </p:cNvPr>
          <p:cNvSpPr txBox="1"/>
          <p:nvPr/>
        </p:nvSpPr>
        <p:spPr>
          <a:xfrm>
            <a:off x="609600" y="2398192"/>
            <a:ext cx="461665" cy="27557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/>
              <a:t>Operations (Test Units x 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DABA3E-57CF-CDF4-8C5A-101F7370E719}"/>
              </a:ext>
            </a:extLst>
          </p:cNvPr>
          <p:cNvSpPr txBox="1"/>
          <p:nvPr/>
        </p:nvSpPr>
        <p:spPr>
          <a:xfrm>
            <a:off x="3127821" y="5760135"/>
            <a:ext cx="693336" cy="371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Time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527376-71B5-B4EE-6C69-228E5EC0E7D7}"/>
              </a:ext>
            </a:extLst>
          </p:cNvPr>
          <p:cNvCxnSpPr/>
          <p:nvPr/>
        </p:nvCxnSpPr>
        <p:spPr>
          <a:xfrm>
            <a:off x="1276140" y="3160610"/>
            <a:ext cx="2286000" cy="0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30BFFD-0DD6-26D5-B8AD-7572DDE877B7}"/>
              </a:ext>
            </a:extLst>
          </p:cNvPr>
          <p:cNvCxnSpPr>
            <a:cxnSpLocks/>
          </p:cNvCxnSpPr>
          <p:nvPr/>
        </p:nvCxnSpPr>
        <p:spPr>
          <a:xfrm>
            <a:off x="4194997" y="3577507"/>
            <a:ext cx="1268146" cy="736157"/>
          </a:xfrm>
          <a:prstGeom prst="line">
            <a:avLst/>
          </a:prstGeom>
          <a:ln w="28575">
            <a:solidFill>
              <a:srgbClr val="0070C0"/>
            </a:solidFill>
            <a:prstDash val="solid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B2C57AB-72EE-4EC2-EBB7-57AB1D28A4C4}"/>
              </a:ext>
            </a:extLst>
          </p:cNvPr>
          <p:cNvSpPr txBox="1"/>
          <p:nvPr/>
        </p:nvSpPr>
        <p:spPr>
          <a:xfrm>
            <a:off x="2065886" y="3997172"/>
            <a:ext cx="2817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Available capacity could be 30-50% less in FY22-25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E67CDF-342D-41AE-09E4-9FF1D751BCA4}"/>
              </a:ext>
            </a:extLst>
          </p:cNvPr>
          <p:cNvCxnSpPr>
            <a:cxnSpLocks/>
          </p:cNvCxnSpPr>
          <p:nvPr/>
        </p:nvCxnSpPr>
        <p:spPr>
          <a:xfrm>
            <a:off x="3605125" y="3196372"/>
            <a:ext cx="522626" cy="316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4AC04F-4896-005A-1FAE-97779D17B161}"/>
              </a:ext>
            </a:extLst>
          </p:cNvPr>
          <p:cNvCxnSpPr/>
          <p:nvPr/>
        </p:nvCxnSpPr>
        <p:spPr>
          <a:xfrm>
            <a:off x="5118222" y="5466377"/>
            <a:ext cx="0" cy="274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1F4B28B-45CC-0647-5DD3-DB0E3758A8F4}"/>
              </a:ext>
            </a:extLst>
          </p:cNvPr>
          <p:cNvSpPr txBox="1"/>
          <p:nvPr/>
        </p:nvSpPr>
        <p:spPr>
          <a:xfrm>
            <a:off x="4844898" y="5760135"/>
            <a:ext cx="533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FY25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31413D-0FB4-72BD-1E9F-3B3D087F90CF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413E77-6A44-4C5F-8ECE-2BD4FC9FA0A2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1167734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5718318-F97C-8731-D0C9-0D3EF3E4A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541" y="1626895"/>
            <a:ext cx="6400800" cy="363090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933DAC-007E-9CA5-144C-A8AD913A3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3769" y="362662"/>
            <a:ext cx="11560152" cy="892208"/>
          </a:xfrm>
        </p:spPr>
        <p:txBody>
          <a:bodyPr/>
          <a:lstStyle/>
          <a:p>
            <a:r>
              <a:rPr lang="en-US" dirty="0"/>
              <a:t>RACR is a line-item proposal to modernize the A/R complex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7E1D34-911E-BA85-CD26-464DC10EF9F9}"/>
              </a:ext>
            </a:extLst>
          </p:cNvPr>
          <p:cNvCxnSpPr/>
          <p:nvPr/>
        </p:nvCxnSpPr>
        <p:spPr>
          <a:xfrm>
            <a:off x="2950545" y="5271147"/>
            <a:ext cx="6400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B51A16A-1176-1A1F-2DF1-14A457FEC0AA}"/>
              </a:ext>
            </a:extLst>
          </p:cNvPr>
          <p:cNvCxnSpPr/>
          <p:nvPr/>
        </p:nvCxnSpPr>
        <p:spPr>
          <a:xfrm flipV="1">
            <a:off x="2950545" y="1626895"/>
            <a:ext cx="0" cy="36576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46E5B97-44CE-BBBB-DB24-0257B849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731" y="1457823"/>
            <a:ext cx="1238687" cy="73152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1FDD8B6-2072-4066-AE26-C978AACC2D2B}"/>
              </a:ext>
            </a:extLst>
          </p:cNvPr>
          <p:cNvCxnSpPr/>
          <p:nvPr/>
        </p:nvCxnSpPr>
        <p:spPr>
          <a:xfrm flipV="1">
            <a:off x="4110823" y="2832975"/>
            <a:ext cx="0" cy="2743200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DC3BFC7-4271-862D-136A-CCBDC1BFFEC0}"/>
              </a:ext>
            </a:extLst>
          </p:cNvPr>
          <p:cNvSpPr txBox="1"/>
          <p:nvPr/>
        </p:nvSpPr>
        <p:spPr>
          <a:xfrm>
            <a:off x="3700564" y="5572162"/>
            <a:ext cx="820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1950’s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92274B-D4F4-6EF1-B37C-5BC0ECD36235}"/>
              </a:ext>
            </a:extLst>
          </p:cNvPr>
          <p:cNvCxnSpPr/>
          <p:nvPr/>
        </p:nvCxnSpPr>
        <p:spPr>
          <a:xfrm flipV="1">
            <a:off x="7237682" y="4203900"/>
            <a:ext cx="0" cy="1371600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674821B-F8AC-3B96-B075-991BE17118FB}"/>
              </a:ext>
            </a:extLst>
          </p:cNvPr>
          <p:cNvSpPr txBox="1"/>
          <p:nvPr/>
        </p:nvSpPr>
        <p:spPr>
          <a:xfrm>
            <a:off x="5495652" y="5295163"/>
            <a:ext cx="253682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2026</a:t>
            </a:r>
          </a:p>
          <a:p>
            <a:pPr algn="ctr"/>
            <a:r>
              <a:rPr lang="en-US" b="1" dirty="0"/>
              <a:t>Cost estimation to understand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Consolidating 23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Cost estimates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C53E3D-C904-AB4A-B70F-04908B805E1D}"/>
              </a:ext>
            </a:extLst>
          </p:cNvPr>
          <p:cNvCxnSpPr/>
          <p:nvPr/>
        </p:nvCxnSpPr>
        <p:spPr>
          <a:xfrm flipV="1">
            <a:off x="8901963" y="2372979"/>
            <a:ext cx="0" cy="3200400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8872351A-74B2-3029-33AE-7D53B2120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740" y="1253136"/>
            <a:ext cx="2574944" cy="178984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C0755AC-478D-E178-4998-7F9EB16BF792}"/>
              </a:ext>
            </a:extLst>
          </p:cNvPr>
          <p:cNvSpPr txBox="1"/>
          <p:nvPr/>
        </p:nvSpPr>
        <p:spPr>
          <a:xfrm>
            <a:off x="8192660" y="5571894"/>
            <a:ext cx="1418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2034</a:t>
            </a:r>
          </a:p>
          <a:p>
            <a:pPr algn="ctr"/>
            <a:r>
              <a:rPr lang="en-US" b="1" dirty="0"/>
              <a:t>RACR CD-4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Construction alternatives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746482-0C59-FF65-CE61-3BEE3E1BFA44}"/>
              </a:ext>
            </a:extLst>
          </p:cNvPr>
          <p:cNvSpPr txBox="1"/>
          <p:nvPr/>
        </p:nvSpPr>
        <p:spPr>
          <a:xfrm>
            <a:off x="10906165" y="1323380"/>
            <a:ext cx="74505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RACR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13394D-AE64-2437-8043-42F1C98ECA6F}"/>
              </a:ext>
            </a:extLst>
          </p:cNvPr>
          <p:cNvSpPr txBox="1"/>
          <p:nvPr/>
        </p:nvSpPr>
        <p:spPr>
          <a:xfrm>
            <a:off x="2393585" y="2796426"/>
            <a:ext cx="461665" cy="126514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/>
              <a:t>Operations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26CC00-4FA2-90EC-AAEE-25662351F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201" y="2146779"/>
            <a:ext cx="916976" cy="1188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7B644A-3F9C-DE89-1E5E-B2E0B755F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8446" y="2595120"/>
            <a:ext cx="913112" cy="1188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BC96BE-0893-2119-B245-3F0241C6F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5911" y="1684985"/>
            <a:ext cx="915106" cy="11887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Arrow: Bent 18">
            <a:extLst>
              <a:ext uri="{FF2B5EF4-FFF2-40B4-BE49-F238E27FC236}">
                <a16:creationId xmlns:a16="http://schemas.microsoft.com/office/drawing/2014/main" id="{A7510334-4AD4-4AD7-6C74-786B2F152F46}"/>
              </a:ext>
            </a:extLst>
          </p:cNvPr>
          <p:cNvSpPr/>
          <p:nvPr/>
        </p:nvSpPr>
        <p:spPr>
          <a:xfrm>
            <a:off x="6978651" y="1287215"/>
            <a:ext cx="2103120" cy="548640"/>
          </a:xfrm>
          <a:prstGeom prst="ben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A72BB9-0A32-11D4-8A63-BC0181DA0B3C}"/>
              </a:ext>
            </a:extLst>
          </p:cNvPr>
          <p:cNvSpPr txBox="1"/>
          <p:nvPr/>
        </p:nvSpPr>
        <p:spPr>
          <a:xfrm>
            <a:off x="6439205" y="2582397"/>
            <a:ext cx="1222353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CD-0 2020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E52679-B80F-6791-5CFE-1F1F0DCA6CE7}"/>
              </a:ext>
            </a:extLst>
          </p:cNvPr>
          <p:cNvSpPr txBox="1"/>
          <p:nvPr/>
        </p:nvSpPr>
        <p:spPr>
          <a:xfrm>
            <a:off x="6645301" y="2128799"/>
            <a:ext cx="497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PRD</a:t>
            </a:r>
            <a:endParaRPr lang="en-US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2957C7-5736-0C0E-8203-0A9F1F7CF054}"/>
              </a:ext>
            </a:extLst>
          </p:cNvPr>
          <p:cNvSpPr txBox="1"/>
          <p:nvPr/>
        </p:nvSpPr>
        <p:spPr>
          <a:xfrm>
            <a:off x="6810562" y="3042986"/>
            <a:ext cx="613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MNS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83A9D-0004-1259-5B76-51AEBE26BC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4270" y="2031526"/>
            <a:ext cx="2236671" cy="548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4866E4-4EBA-E430-02AE-0231A95F1821}"/>
              </a:ext>
            </a:extLst>
          </p:cNvPr>
          <p:cNvSpPr txBox="1"/>
          <p:nvPr/>
        </p:nvSpPr>
        <p:spPr>
          <a:xfrm>
            <a:off x="3701320" y="6338530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E3170B-248F-D012-B3AD-0F59F45CC28A}"/>
              </a:ext>
            </a:extLst>
          </p:cNvPr>
          <p:cNvSpPr txBox="1"/>
          <p:nvPr/>
        </p:nvSpPr>
        <p:spPr>
          <a:xfrm>
            <a:off x="10033616" y="5925837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400338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3" grpId="0" animBg="1"/>
      <p:bldP spid="19" grpId="0" animBg="1"/>
      <p:bldP spid="21" grpId="0" animBg="1"/>
      <p:bldP spid="31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55B415-EFF4-3C79-E0BD-8A473EB06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 initial cost estimate is done to study sustainment and modernization options</a:t>
            </a:r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E0E06F4-AF78-7C47-0F2C-94607FDCA8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986958"/>
              </p:ext>
            </p:extLst>
          </p:nvPr>
        </p:nvGraphicFramePr>
        <p:xfrm>
          <a:off x="470549" y="1575228"/>
          <a:ext cx="11250902" cy="4746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BEDDB76-C0F6-9662-A25F-C62193A1DAD6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6070A-F6FE-8F06-EB8D-C476C53F47C0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1005177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B9FFA5-6FC3-15B6-4C1C-B0250172A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Facility cost estimates are projected through 2040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3813320-2415-5456-7A60-270DC21AC2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1116032"/>
              </p:ext>
            </p:extLst>
          </p:nvPr>
        </p:nvGraphicFramePr>
        <p:xfrm>
          <a:off x="609600" y="1686153"/>
          <a:ext cx="10972800" cy="2203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D8E9425-03D5-D093-2549-958FFA052F8F}"/>
              </a:ext>
            </a:extLst>
          </p:cNvPr>
          <p:cNvCxnSpPr/>
          <p:nvPr/>
        </p:nvCxnSpPr>
        <p:spPr>
          <a:xfrm>
            <a:off x="1066800" y="5637393"/>
            <a:ext cx="10058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200102A-C114-E506-1C64-6B4E5AF766BF}"/>
              </a:ext>
            </a:extLst>
          </p:cNvPr>
          <p:cNvSpPr txBox="1"/>
          <p:nvPr/>
        </p:nvSpPr>
        <p:spPr>
          <a:xfrm>
            <a:off x="904388" y="5790902"/>
            <a:ext cx="700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38A87-325D-F80B-A656-878375E478F0}"/>
              </a:ext>
            </a:extLst>
          </p:cNvPr>
          <p:cNvSpPr txBox="1"/>
          <p:nvPr/>
        </p:nvSpPr>
        <p:spPr>
          <a:xfrm>
            <a:off x="10576782" y="5790902"/>
            <a:ext cx="700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2040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10D051-DF6A-D6A9-A5CB-4785501B8A50}"/>
              </a:ext>
            </a:extLst>
          </p:cNvPr>
          <p:cNvSpPr txBox="1"/>
          <p:nvPr/>
        </p:nvSpPr>
        <p:spPr>
          <a:xfrm>
            <a:off x="7496397" y="4732192"/>
            <a:ext cx="119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RACR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8BED26-C840-12EE-43D4-C2F21E2C45F8}"/>
              </a:ext>
            </a:extLst>
          </p:cNvPr>
          <p:cNvSpPr txBox="1"/>
          <p:nvPr/>
        </p:nvSpPr>
        <p:spPr>
          <a:xfrm>
            <a:off x="7745702" y="5790902"/>
            <a:ext cx="700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2034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013FCD-4395-4EB5-1150-A368B77EBDB2}"/>
              </a:ext>
            </a:extLst>
          </p:cNvPr>
          <p:cNvSpPr txBox="1"/>
          <p:nvPr/>
        </p:nvSpPr>
        <p:spPr>
          <a:xfrm>
            <a:off x="3480907" y="5790902"/>
            <a:ext cx="942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Present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0F0708-CC51-4028-3F24-8FB11A6EB4B8}"/>
              </a:ext>
            </a:extLst>
          </p:cNvPr>
          <p:cNvSpPr txBox="1"/>
          <p:nvPr/>
        </p:nvSpPr>
        <p:spPr>
          <a:xfrm>
            <a:off x="10177146" y="4192989"/>
            <a:ext cx="15424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Scenarios:</a:t>
            </a:r>
          </a:p>
          <a:p>
            <a:r>
              <a:rPr lang="en-US" sz="1600" dirty="0"/>
              <a:t>- Baseline </a:t>
            </a:r>
          </a:p>
          <a:p>
            <a:r>
              <a:rPr lang="en-US" sz="1600" dirty="0"/>
              <a:t>- RACR </a:t>
            </a:r>
          </a:p>
          <a:p>
            <a:r>
              <a:rPr lang="en-US" sz="1600" dirty="0"/>
              <a:t>- Non-LI Options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B717CD-37F6-91DF-98D1-3BC91895141F}"/>
              </a:ext>
            </a:extLst>
          </p:cNvPr>
          <p:cNvSpPr txBox="1"/>
          <p:nvPr/>
        </p:nvSpPr>
        <p:spPr>
          <a:xfrm>
            <a:off x="1605205" y="4732192"/>
            <a:ext cx="2269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Legacy Facilities (23)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4D6A21-C66E-433A-2635-DE1DC4962044}"/>
              </a:ext>
            </a:extLst>
          </p:cNvPr>
          <p:cNvCxnSpPr/>
          <p:nvPr/>
        </p:nvCxnSpPr>
        <p:spPr>
          <a:xfrm>
            <a:off x="1260388" y="5500233"/>
            <a:ext cx="0" cy="274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72B90A-36A6-8A1D-0E18-175B69F275CF}"/>
              </a:ext>
            </a:extLst>
          </p:cNvPr>
          <p:cNvCxnSpPr/>
          <p:nvPr/>
        </p:nvCxnSpPr>
        <p:spPr>
          <a:xfrm>
            <a:off x="3975778" y="5500233"/>
            <a:ext cx="0" cy="274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D8236-7C68-9D86-93F9-C9BAE29559CD}"/>
              </a:ext>
            </a:extLst>
          </p:cNvPr>
          <p:cNvCxnSpPr/>
          <p:nvPr/>
        </p:nvCxnSpPr>
        <p:spPr>
          <a:xfrm>
            <a:off x="8099477" y="5500233"/>
            <a:ext cx="0" cy="274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FE8283-CDC8-784D-6E20-B5DCC2B3ECE2}"/>
              </a:ext>
            </a:extLst>
          </p:cNvPr>
          <p:cNvCxnSpPr/>
          <p:nvPr/>
        </p:nvCxnSpPr>
        <p:spPr>
          <a:xfrm>
            <a:off x="10948357" y="5500233"/>
            <a:ext cx="0" cy="2743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69A07C8-96FE-96F4-5A50-8542701599AE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9683AD-E1D9-1BBA-274C-F574826F4A0C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150621A-6AF1-AB6F-C6D8-932D9D922473}"/>
              </a:ext>
            </a:extLst>
          </p:cNvPr>
          <p:cNvCxnSpPr>
            <a:cxnSpLocks/>
          </p:cNvCxnSpPr>
          <p:nvPr/>
        </p:nvCxnSpPr>
        <p:spPr>
          <a:xfrm>
            <a:off x="3865510" y="4932421"/>
            <a:ext cx="201168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900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D39260-DE7D-4083-5EE0-BBDC168E1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Estimating operations cost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7482A-B998-AC9C-F36D-2697514CB0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524001"/>
            <a:ext cx="10972800" cy="2714276"/>
          </a:xfrm>
        </p:spPr>
        <p:txBody>
          <a:bodyPr/>
          <a:lstStyle/>
          <a:p>
            <a:r>
              <a:rPr lang="en-US" dirty="0"/>
              <a:t>Legacy facilities</a:t>
            </a:r>
          </a:p>
          <a:p>
            <a:pPr lvl="1"/>
            <a:r>
              <a:rPr lang="en-US" u="sng" dirty="0"/>
              <a:t>2021-2025</a:t>
            </a:r>
            <a:r>
              <a:rPr lang="en-US" dirty="0"/>
              <a:t>: Historical</a:t>
            </a:r>
          </a:p>
          <a:p>
            <a:pPr lvl="1"/>
            <a:r>
              <a:rPr lang="en-US" u="sng" dirty="0"/>
              <a:t>2026-2040</a:t>
            </a:r>
            <a:r>
              <a:rPr lang="en-US" dirty="0"/>
              <a:t>: 2025 actual with 3% annual escalation </a:t>
            </a:r>
          </a:p>
          <a:p>
            <a:r>
              <a:rPr lang="en-US" dirty="0"/>
              <a:t>RACR or a mix of legacy and new facilities</a:t>
            </a:r>
          </a:p>
          <a:p>
            <a:pPr lvl="1"/>
            <a:r>
              <a:rPr lang="en-US" dirty="0"/>
              <a:t>2-year transition period when RACR becomes operational</a:t>
            </a:r>
          </a:p>
          <a:p>
            <a:pPr lvl="1"/>
            <a:r>
              <a:rPr lang="en-US" dirty="0"/>
              <a:t>Legacy facilities (half the expected annual operations cost) + RACR (half the expected annual legacy facility operations cost)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DFD128-B7E0-FE26-AC32-AC3D199EC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353159"/>
              </p:ext>
            </p:extLst>
          </p:nvPr>
        </p:nvGraphicFramePr>
        <p:xfrm>
          <a:off x="609600" y="4463769"/>
          <a:ext cx="1097280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9037">
                  <a:extLst>
                    <a:ext uri="{9D8B030D-6E8A-4147-A177-3AD203B41FA5}">
                      <a16:colId xmlns:a16="http://schemas.microsoft.com/office/drawing/2014/main" val="2114599794"/>
                    </a:ext>
                  </a:extLst>
                </a:gridCol>
                <a:gridCol w="2341983">
                  <a:extLst>
                    <a:ext uri="{9D8B030D-6E8A-4147-A177-3AD203B41FA5}">
                      <a16:colId xmlns:a16="http://schemas.microsoft.com/office/drawing/2014/main" val="2733722858"/>
                    </a:ext>
                  </a:extLst>
                </a:gridCol>
                <a:gridCol w="2462660">
                  <a:extLst>
                    <a:ext uri="{9D8B030D-6E8A-4147-A177-3AD203B41FA5}">
                      <a16:colId xmlns:a16="http://schemas.microsoft.com/office/drawing/2014/main" val="27432697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80305668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2985547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Intervals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Assembly (Legacy)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Radiography (Legacy)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Assembly (RACR)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Radiography (RACR)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47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2021-2025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$0.8M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$0.9M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29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2026-2030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$0.8M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818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2031-2035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$0.1M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$0.1M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8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2036-2040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$0.7M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68055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6E02F76-7CA0-CED6-C48E-CE2282C7E3A0}"/>
              </a:ext>
            </a:extLst>
          </p:cNvPr>
          <p:cNvSpPr/>
          <p:nvPr/>
        </p:nvSpPr>
        <p:spPr>
          <a:xfrm>
            <a:off x="7128588" y="4426445"/>
            <a:ext cx="137160" cy="192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9AB986-3F8C-8C4F-93BA-7FC38B787D2D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CB2F4C-08DB-DCC2-864D-7EF487EF6D08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669903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C67450-9BA8-1FA9-A005-AD183E5C5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Estimating maintenance cost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EABEC-3AA6-BE69-A686-87C4A73EB4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354914"/>
            <a:ext cx="10972800" cy="3102562"/>
          </a:xfrm>
        </p:spPr>
        <p:txBody>
          <a:bodyPr/>
          <a:lstStyle/>
          <a:p>
            <a:r>
              <a:rPr lang="en-US" dirty="0"/>
              <a:t>Legacy facilities</a:t>
            </a:r>
          </a:p>
          <a:p>
            <a:pPr lvl="1"/>
            <a:r>
              <a:rPr lang="en-US" u="sng" dirty="0"/>
              <a:t>2021-2025</a:t>
            </a:r>
            <a:r>
              <a:rPr lang="en-US" dirty="0"/>
              <a:t>: Historical</a:t>
            </a:r>
          </a:p>
          <a:p>
            <a:pPr lvl="2"/>
            <a:r>
              <a:rPr lang="en-US" dirty="0"/>
              <a:t>Note: 2025 maintenance is 3.5% and 5% RPV for radiography and assembly respectively</a:t>
            </a:r>
          </a:p>
          <a:p>
            <a:pPr lvl="1"/>
            <a:r>
              <a:rPr lang="en-US" sz="2130" u="sng" dirty="0"/>
              <a:t>2026-2040</a:t>
            </a:r>
            <a:r>
              <a:rPr lang="en-US" sz="2130" dirty="0"/>
              <a:t>: 2025 actual with 3% annual escalation </a:t>
            </a:r>
          </a:p>
          <a:p>
            <a:r>
              <a:rPr lang="en-US" dirty="0"/>
              <a:t>RACR or a mix of legacy and new facilities</a:t>
            </a:r>
          </a:p>
          <a:p>
            <a:pPr lvl="1"/>
            <a:r>
              <a:rPr lang="en-US" sz="2130" dirty="0"/>
              <a:t>2-year transition period</a:t>
            </a:r>
          </a:p>
          <a:p>
            <a:pPr lvl="1"/>
            <a:r>
              <a:rPr lang="en-US" dirty="0"/>
              <a:t>Legacy facilities (half the expected annual maintenance cost) + RACR (half the expected annual legacy facility maintenance cost)</a:t>
            </a:r>
          </a:p>
          <a:p>
            <a:endParaRPr lang="en-US" dirty="0"/>
          </a:p>
          <a:p>
            <a:pPr marL="0" indent="0">
              <a:buNone/>
            </a:pPr>
            <a:endParaRPr lang="en-US" sz="1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5D1A30-2C52-CC65-3749-926294FC8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144050"/>
              </p:ext>
            </p:extLst>
          </p:nvPr>
        </p:nvGraphicFramePr>
        <p:xfrm>
          <a:off x="660770" y="4497523"/>
          <a:ext cx="10921630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9853">
                  <a:extLst>
                    <a:ext uri="{9D8B030D-6E8A-4147-A177-3AD203B41FA5}">
                      <a16:colId xmlns:a16="http://schemas.microsoft.com/office/drawing/2014/main" val="2114599794"/>
                    </a:ext>
                  </a:extLst>
                </a:gridCol>
                <a:gridCol w="2183844">
                  <a:extLst>
                    <a:ext uri="{9D8B030D-6E8A-4147-A177-3AD203B41FA5}">
                      <a16:colId xmlns:a16="http://schemas.microsoft.com/office/drawing/2014/main" val="2733722858"/>
                    </a:ext>
                  </a:extLst>
                </a:gridCol>
                <a:gridCol w="2369311">
                  <a:extLst>
                    <a:ext uri="{9D8B030D-6E8A-4147-A177-3AD203B41FA5}">
                      <a16:colId xmlns:a16="http://schemas.microsoft.com/office/drawing/2014/main" val="274326971"/>
                    </a:ext>
                  </a:extLst>
                </a:gridCol>
                <a:gridCol w="2369311">
                  <a:extLst>
                    <a:ext uri="{9D8B030D-6E8A-4147-A177-3AD203B41FA5}">
                      <a16:colId xmlns:a16="http://schemas.microsoft.com/office/drawing/2014/main" val="2568688752"/>
                    </a:ext>
                  </a:extLst>
                </a:gridCol>
                <a:gridCol w="2369311">
                  <a:extLst>
                    <a:ext uri="{9D8B030D-6E8A-4147-A177-3AD203B41FA5}">
                      <a16:colId xmlns:a16="http://schemas.microsoft.com/office/drawing/2014/main" val="4160565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Intervals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Assembly (Legacy)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Radiography (Legacy)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Assembly (RACR)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Radiography (RACR)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4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2021-2025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2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2026-2030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$18.1M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$6.8M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81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2031-2035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$20.9M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$7.9M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$0.8M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8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2036-2040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$24.3M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$9.1M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$12.1M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$4.6M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68055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900568B-058B-6D87-797C-7F58CE350332}"/>
              </a:ext>
            </a:extLst>
          </p:cNvPr>
          <p:cNvSpPr/>
          <p:nvPr/>
        </p:nvSpPr>
        <p:spPr>
          <a:xfrm>
            <a:off x="6764694" y="4482399"/>
            <a:ext cx="137160" cy="192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8D2502-0EA2-DB8B-6549-A208B601B059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656D3-F353-C0DE-B752-7DFB8CB0AEE3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3899653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6003FD-E3E3-7233-C2ED-E6E826359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Estimating recapitalization cost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77E47DD-81FA-BB56-E17E-1FE919F2AFB5}"/>
                  </a:ext>
                </a:extLst>
              </p:cNvPr>
              <p:cNvSpPr>
                <a:spLocks noGrp="1"/>
              </p:cNvSpPr>
              <p:nvPr>
                <p:ph type="body" sz="quarter" idx="19"/>
              </p:nvPr>
            </p:nvSpPr>
            <p:spPr>
              <a:xfrm>
                <a:off x="609600" y="1524000"/>
                <a:ext cx="10843761" cy="2796785"/>
              </a:xfrm>
            </p:spPr>
            <p:txBody>
              <a:bodyPr/>
              <a:lstStyle/>
              <a:p>
                <a:r>
                  <a:rPr lang="en-US" u="sng" dirty="0"/>
                  <a:t>2021-2025</a:t>
                </a:r>
                <a:r>
                  <a:rPr lang="en-US" dirty="0"/>
                  <a:t>: Historical data is limited and currently under review</a:t>
                </a:r>
              </a:p>
              <a:p>
                <a:r>
                  <a:rPr lang="en-US" u="sng" dirty="0"/>
                  <a:t>2021-2040</a:t>
                </a:r>
                <a:r>
                  <a:rPr lang="en-US" dirty="0"/>
                  <a:t>: Data Estimation</a:t>
                </a:r>
              </a:p>
              <a:p>
                <a:pPr lvl="1"/>
                <a:r>
                  <a:rPr lang="en-US" dirty="0"/>
                  <a:t>Since historical and planning data is limited, recapitalization costs are based on the Sherman-</a:t>
                </a:r>
                <a:r>
                  <a:rPr lang="en-US" dirty="0" err="1"/>
                  <a:t>Dergis</a:t>
                </a:r>
                <a:r>
                  <a:rPr lang="en-US" dirty="0"/>
                  <a:t> formula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𝐴𝑛𝑛𝑢𝑎𝑙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𝑅𝑒𝑐𝑎𝑝𝑖𝑡𝑎𝑙𝑖𝑧𝑎𝑡𝑖𝑜𝑛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𝐶𝑜𝑠𝑡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𝑅𝑃𝑉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𝐴𝑔𝑒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dirty="0"/>
                  <a:t>,   </a:t>
                </a:r>
                <a:r>
                  <a:rPr lang="en-US" i="1" dirty="0"/>
                  <a:t>X</a:t>
                </a:r>
                <a:r>
                  <a:rPr lang="en-US" dirty="0"/>
                  <a:t> = Facility Lifetime</a:t>
                </a:r>
              </a:p>
              <a:p>
                <a:pPr lvl="1"/>
                <a:r>
                  <a:rPr lang="en-US" dirty="0"/>
                  <a:t>Legacy facilities: Recapitalization costs are half 2 years before new replacement</a:t>
                </a:r>
              </a:p>
              <a:p>
                <a:pPr lvl="1"/>
                <a:r>
                  <a:rPr lang="en-US" dirty="0"/>
                  <a:t>New construction: Recapitalization costs are small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77E47DD-81FA-BB56-E17E-1FE919F2AF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/>
              </p:nvPr>
            </p:nvSpPr>
            <p:spPr>
              <a:xfrm>
                <a:off x="609600" y="1524000"/>
                <a:ext cx="10843761" cy="2796785"/>
              </a:xfrm>
              <a:blipFill>
                <a:blip r:embed="rId3"/>
                <a:stretch>
                  <a:fillRect l="-1574" t="-3050" b="-1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4884B9-2DDB-9D90-3E25-75594B98A7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250276"/>
              </p:ext>
            </p:extLst>
          </p:nvPr>
        </p:nvGraphicFramePr>
        <p:xfrm>
          <a:off x="738640" y="4320785"/>
          <a:ext cx="107147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087">
                  <a:extLst>
                    <a:ext uri="{9D8B030D-6E8A-4147-A177-3AD203B41FA5}">
                      <a16:colId xmlns:a16="http://schemas.microsoft.com/office/drawing/2014/main" val="1134378937"/>
                    </a:ext>
                  </a:extLst>
                </a:gridCol>
                <a:gridCol w="2229267">
                  <a:extLst>
                    <a:ext uri="{9D8B030D-6E8A-4147-A177-3AD203B41FA5}">
                      <a16:colId xmlns:a16="http://schemas.microsoft.com/office/drawing/2014/main" val="1778023494"/>
                    </a:ext>
                  </a:extLst>
                </a:gridCol>
                <a:gridCol w="2251122">
                  <a:extLst>
                    <a:ext uri="{9D8B030D-6E8A-4147-A177-3AD203B41FA5}">
                      <a16:colId xmlns:a16="http://schemas.microsoft.com/office/drawing/2014/main" val="2022203783"/>
                    </a:ext>
                  </a:extLst>
                </a:gridCol>
                <a:gridCol w="2251122">
                  <a:extLst>
                    <a:ext uri="{9D8B030D-6E8A-4147-A177-3AD203B41FA5}">
                      <a16:colId xmlns:a16="http://schemas.microsoft.com/office/drawing/2014/main" val="2323140697"/>
                    </a:ext>
                  </a:extLst>
                </a:gridCol>
                <a:gridCol w="2251122">
                  <a:extLst>
                    <a:ext uri="{9D8B030D-6E8A-4147-A177-3AD203B41FA5}">
                      <a16:colId xmlns:a16="http://schemas.microsoft.com/office/drawing/2014/main" val="1406286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Intervals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Assembly (Legacy)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Radiography (Legacy)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Assembly (RACR)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Radiography (RACR)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4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2021-2025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$11.8M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$6.8M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92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2026-2030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$12.6M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19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2031-2035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$13.4M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$7.7M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63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2036-2040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$14.2M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10665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5D2E95E-D37F-1976-B130-445F0476CE24}"/>
              </a:ext>
            </a:extLst>
          </p:cNvPr>
          <p:cNvSpPr/>
          <p:nvPr/>
        </p:nvSpPr>
        <p:spPr>
          <a:xfrm>
            <a:off x="6904653" y="4290836"/>
            <a:ext cx="137160" cy="192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84BB97-7039-B629-E98C-922692673260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90878D-34C2-BD4C-D70E-F3FD3E7AD5EF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266889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D8B2C4-819F-B41E-DA48-96C8D7F6B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Estimating construction costs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474C1-F482-DEEA-4B79-FFDC482215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1524000"/>
            <a:ext cx="6903200" cy="2516155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RACR Line Item: $250M – $330M (CD-0 cost revised by LANL in 2025)</a:t>
            </a:r>
          </a:p>
          <a:p>
            <a:r>
              <a:rPr lang="en-US" dirty="0"/>
              <a:t>Non-LI Projects: $34M (NNSA’s GPP investment limit)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EA37DB-D8E7-6A46-AD68-7BD673EC6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184374"/>
              </p:ext>
            </p:extLst>
          </p:nvPr>
        </p:nvGraphicFramePr>
        <p:xfrm>
          <a:off x="609599" y="3973730"/>
          <a:ext cx="6903199" cy="1381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6506">
                  <a:extLst>
                    <a:ext uri="{9D8B030D-6E8A-4147-A177-3AD203B41FA5}">
                      <a16:colId xmlns:a16="http://schemas.microsoft.com/office/drawing/2014/main" val="1026347685"/>
                    </a:ext>
                  </a:extLst>
                </a:gridCol>
                <a:gridCol w="2369431">
                  <a:extLst>
                    <a:ext uri="{9D8B030D-6E8A-4147-A177-3AD203B41FA5}">
                      <a16:colId xmlns:a16="http://schemas.microsoft.com/office/drawing/2014/main" val="2736488983"/>
                    </a:ext>
                  </a:extLst>
                </a:gridCol>
                <a:gridCol w="2767262">
                  <a:extLst>
                    <a:ext uri="{9D8B030D-6E8A-4147-A177-3AD203B41FA5}">
                      <a16:colId xmlns:a16="http://schemas.microsoft.com/office/drawing/2014/main" val="3549319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Non-LI Facilities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41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$250M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$34M (4-5 projects)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0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CD-4 Estimate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FY2034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FY2030 (Radiography)</a:t>
                      </a:r>
                    </a:p>
                    <a:p>
                      <a:pPr algn="ctr"/>
                      <a:r>
                        <a:rPr lang="en-US" dirty="0"/>
                        <a:t>FY2032 (Assembly)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896512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D52EFC7-2F05-4AD0-4FF7-1085CF968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3866" y="1497036"/>
            <a:ext cx="3648534" cy="47394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9527FF-2BD6-E8C6-2E44-09A0F8FBD473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E52F6F-43C4-BD5D-D058-8C49ACC0EE62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1890836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A3170AC-9CB9-8FCF-2384-F6F49CF21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1" y="2590800"/>
            <a:ext cx="3237759" cy="36576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85DA41-A3D7-70A7-803A-C2D0D4E96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Costs for various infrastructure modernization scenarios can be projected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1BA3B0-3552-D52E-1B34-8B2686C22BDF}"/>
              </a:ext>
            </a:extLst>
          </p:cNvPr>
          <p:cNvSpPr txBox="1"/>
          <p:nvPr/>
        </p:nvSpPr>
        <p:spPr>
          <a:xfrm>
            <a:off x="4885920" y="2673518"/>
            <a:ext cx="379776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2021-2040 Annual Cost Estimates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Cost estimates for each element (operations, maintenance, recapitalization, and construction)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088067-763D-F05D-B132-72FEEA42797E}"/>
              </a:ext>
            </a:extLst>
          </p:cNvPr>
          <p:cNvSpPr txBox="1"/>
          <p:nvPr/>
        </p:nvSpPr>
        <p:spPr>
          <a:xfrm>
            <a:off x="4985379" y="4079004"/>
            <a:ext cx="359884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For Non-LI scenarios, full A/R capabilities will continue to be operational. Legacy facilities will need to be maintained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ABC4224-E6E7-2227-09AC-B755C3B6E81D}"/>
              </a:ext>
            </a:extLst>
          </p:cNvPr>
          <p:cNvSpPr/>
          <p:nvPr/>
        </p:nvSpPr>
        <p:spPr>
          <a:xfrm>
            <a:off x="609600" y="4710480"/>
            <a:ext cx="3266321" cy="15525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300091A-7DF4-7121-1512-7A5A67775C82}"/>
              </a:ext>
            </a:extLst>
          </p:cNvPr>
          <p:cNvCxnSpPr>
            <a:cxnSpLocks/>
            <a:stCxn id="12" idx="1"/>
            <a:endCxn id="50" idx="3"/>
          </p:cNvCxnSpPr>
          <p:nvPr/>
        </p:nvCxnSpPr>
        <p:spPr>
          <a:xfrm flipH="1">
            <a:off x="3875921" y="4679169"/>
            <a:ext cx="1109458" cy="8075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FD1E0071-58BF-B14F-5788-B283D1DD084E}"/>
              </a:ext>
            </a:extLst>
          </p:cNvPr>
          <p:cNvSpPr txBox="1"/>
          <p:nvPr/>
        </p:nvSpPr>
        <p:spPr>
          <a:xfrm>
            <a:off x="3875921" y="2051455"/>
            <a:ext cx="1769099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Historical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8AB989B-BAAB-68C6-50FC-9E60B8EBB951}"/>
              </a:ext>
            </a:extLst>
          </p:cNvPr>
          <p:cNvSpPr txBox="1"/>
          <p:nvPr/>
        </p:nvSpPr>
        <p:spPr>
          <a:xfrm>
            <a:off x="5719672" y="2051455"/>
            <a:ext cx="387079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Projected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AC15E-0864-493E-4784-ED80B521D8DF}"/>
              </a:ext>
            </a:extLst>
          </p:cNvPr>
          <p:cNvSpPr txBox="1"/>
          <p:nvPr/>
        </p:nvSpPr>
        <p:spPr>
          <a:xfrm>
            <a:off x="4315989" y="5484490"/>
            <a:ext cx="493762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addition to infrastructure cost, A/R capability require equipment and workforce for the full business case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3C7942-5144-E7A8-668B-E75680D08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467" y="2590800"/>
            <a:ext cx="1991933" cy="3657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46D975-33F8-C86F-7ABE-7043EBF3FEB5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2DD136-E4BF-06B9-EA33-148648FABB51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285093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0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702B2C-34F3-663A-2AE8-3CF896195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ED920-44AB-448D-3CD0-DBE309F4CA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839" y="1537342"/>
            <a:ext cx="11339895" cy="4776683"/>
          </a:xfrm>
        </p:spPr>
        <p:txBody>
          <a:bodyPr/>
          <a:lstStyle/>
          <a:p>
            <a:r>
              <a:rPr lang="en-US" dirty="0"/>
              <a:t>Initial facility sustainment cost estimation was completed to study and understand A/R sustainment options based on given data and our current knowledge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Next Steps:</a:t>
            </a:r>
          </a:p>
          <a:p>
            <a:pPr lvl="1"/>
            <a:r>
              <a:rPr lang="en-US" dirty="0"/>
              <a:t>Update and improve cost estimates with additional data/methodologies </a:t>
            </a:r>
          </a:p>
          <a:p>
            <a:pPr lvl="1"/>
            <a:r>
              <a:rPr lang="en-US" dirty="0"/>
              <a:t>Include supporting facilities and equipment</a:t>
            </a:r>
          </a:p>
          <a:p>
            <a:r>
              <a:rPr lang="en-US" dirty="0"/>
              <a:t>This estimation process and business case analysis can be expanded to other modernization efforts at LANL</a:t>
            </a:r>
          </a:p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770D0D4-2F70-4A90-70FA-276BFE4A20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6753032"/>
              </p:ext>
            </p:extLst>
          </p:nvPr>
        </p:nvGraphicFramePr>
        <p:xfrm>
          <a:off x="3032760" y="2269306"/>
          <a:ext cx="6126480" cy="2103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B8D62F9-5E82-70F1-E7F8-06550C4B05B1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2A1ED4-8D01-EFC9-9B9B-15FB2A999B8A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1961843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33256D-E104-5AD2-762E-5E858C49A0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000" b="1" dirty="0"/>
              <a:t>Backup Slides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7676C-159F-0816-6905-90141DD94D2C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C41B38-A446-763C-7D2B-D7E3FDA9AC26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2052436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E1D4E4-ABB1-EE11-CE43-BA9798195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609600"/>
            <a:ext cx="11193624" cy="892208"/>
          </a:xfrm>
        </p:spPr>
        <p:txBody>
          <a:bodyPr/>
          <a:lstStyle/>
          <a:p>
            <a:r>
              <a:rPr lang="en-US" dirty="0"/>
              <a:t>The Sherman-</a:t>
            </a:r>
            <a:r>
              <a:rPr lang="en-US" dirty="0" err="1"/>
              <a:t>Dergis</a:t>
            </a:r>
            <a:r>
              <a:rPr lang="en-US" dirty="0"/>
              <a:t> formula* has been used in several industries to estimate annual recapitalization costs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3F68BC6-F1E3-5F6F-C285-F9721A890D22}"/>
                  </a:ext>
                </a:extLst>
              </p:cNvPr>
              <p:cNvSpPr>
                <a:spLocks noGrp="1"/>
              </p:cNvSpPr>
              <p:nvPr>
                <p:ph type="body" sz="quarter" idx="19"/>
              </p:nvPr>
            </p:nvSpPr>
            <p:spPr>
              <a:xfrm>
                <a:off x="609600" y="1523999"/>
                <a:ext cx="10972800" cy="5063685"/>
              </a:xfrm>
            </p:spPr>
            <p:txBody>
              <a:bodyPr/>
              <a:lstStyle/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𝐴𝑛𝑛𝑢𝑎𝑙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𝑅𝑒𝑐𝑎𝑝𝑖𝑡𝑎𝑙𝑖𝑧𝑎𝑡𝑖𝑜𝑛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𝐶𝑜𝑠𝑡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𝑅𝑃𝑉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𝐴𝑔𝑒</m:t>
                        </m:r>
                      </m:num>
                      <m:den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nary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X = Facility Lifetime</a:t>
                </a:r>
              </a:p>
              <a:p>
                <a:r>
                  <a:rPr lang="en-US" dirty="0"/>
                  <a:t>Assumptions:</a:t>
                </a:r>
              </a:p>
              <a:p>
                <a:pPr lvl="1"/>
                <a:r>
                  <a:rPr lang="en-US" dirty="0"/>
                  <a:t>No more than 2/3 of a facility’s RPV will be spent on recapitalization during the facility’s lifetime</a:t>
                </a:r>
              </a:p>
              <a:p>
                <a:pPr lvl="1"/>
                <a:r>
                  <a:rPr lang="en-US" dirty="0"/>
                  <a:t>X = 50 years</a:t>
                </a:r>
              </a:p>
              <a:p>
                <a:pPr lvl="1"/>
                <a:r>
                  <a:rPr lang="en-US" dirty="0"/>
                  <a:t>Deferred maintenance is not taken into account</a:t>
                </a:r>
              </a:p>
              <a:p>
                <a:r>
                  <a:rPr lang="en-US" dirty="0"/>
                  <a:t>Recapitalization costs are ~4% of RPV for legacy facilities (</a:t>
                </a:r>
                <a:r>
                  <a:rPr lang="en-US" dirty="0">
                    <a:highlight>
                      <a:srgbClr val="FFFF00"/>
                    </a:highlight>
                  </a:rPr>
                  <a:t>over 70 years old!</a:t>
                </a:r>
                <a:r>
                  <a:rPr lang="en-US" dirty="0"/>
                  <a:t>)</a:t>
                </a:r>
              </a:p>
              <a:p>
                <a:pPr marL="306908" lvl="1" indent="0">
                  <a:buNone/>
                </a:pPr>
                <a:endParaRPr lang="en-US" sz="1266" dirty="0"/>
              </a:p>
              <a:p>
                <a:pPr marL="306908" lvl="1" indent="0">
                  <a:buNone/>
                </a:pPr>
                <a:endParaRPr lang="en-US" sz="1266" dirty="0"/>
              </a:p>
              <a:p>
                <a:pPr marL="306908" lvl="1" indent="0">
                  <a:buNone/>
                </a:pPr>
                <a:endParaRPr lang="en-US" sz="1266" dirty="0"/>
              </a:p>
              <a:p>
                <a:pPr marL="0" indent="0">
                  <a:buNone/>
                </a:pPr>
                <a:r>
                  <a:rPr lang="en-US" sz="1000" dirty="0"/>
                  <a:t>* Sherman, D.R. and </a:t>
                </a:r>
                <a:r>
                  <a:rPr lang="en-US" sz="1000" dirty="0" err="1"/>
                  <a:t>Dergis</a:t>
                </a:r>
                <a:r>
                  <a:rPr lang="en-US" sz="1000" dirty="0"/>
                  <a:t>, W.A., A Funding Model for Building Renewal, 1981; Colorado State Capitol Complex Master Plan (May 2014); Tennessee Higher Education Commission on 2020-2021 Capital Projects Recommendations (November 2019); Arizona Department of Administration (ADOA) 2020 Building System Inventory Handbook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3F68BC6-F1E3-5F6F-C285-F9721A890D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/>
              </p:nvPr>
            </p:nvSpPr>
            <p:spPr>
              <a:xfrm>
                <a:off x="609600" y="1523999"/>
                <a:ext cx="10972800" cy="5063685"/>
              </a:xfrm>
              <a:blipFill>
                <a:blip r:embed="rId2"/>
                <a:stretch>
                  <a:fillRect l="-1556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B07AEE4-EC67-8589-0F66-5358D0D3215A}"/>
              </a:ext>
            </a:extLst>
          </p:cNvPr>
          <p:cNvSpPr txBox="1"/>
          <p:nvPr/>
        </p:nvSpPr>
        <p:spPr>
          <a:xfrm>
            <a:off x="5329411" y="6360752"/>
            <a:ext cx="1528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UNCLASSIFIED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A8F152-92FD-B668-0157-0A489AFDFCA4}"/>
              </a:ext>
            </a:extLst>
          </p:cNvPr>
          <p:cNvSpPr txBox="1"/>
          <p:nvPr/>
        </p:nvSpPr>
        <p:spPr>
          <a:xfrm>
            <a:off x="7871094" y="6354076"/>
            <a:ext cx="172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LA-UR-26-26866</a:t>
            </a:r>
          </a:p>
        </p:txBody>
      </p:sp>
    </p:spTree>
    <p:extLst>
      <p:ext uri="{BB962C8B-B14F-4D97-AF65-F5344CB8AC3E}">
        <p14:creationId xmlns:p14="http://schemas.microsoft.com/office/powerpoint/2010/main" val="2881764022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" id="{19E9F163-EF8D-C245-A8EB-CCD86F490EE5}" vid="{10FA2206-B35A-6F4B-AD63-E96FC2064078}"/>
    </a:ext>
  </a:extLst>
</a:theme>
</file>

<file path=ppt/theme/theme2.xml><?xml version="1.0" encoding="utf-8"?>
<a:theme xmlns:a="http://schemas.openxmlformats.org/drawingml/2006/main" name="DP Briefing Template 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PProgram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P Briefing Template 2016.pptx" id="{177C5D4F-9989-4FFD-AAE0-EA4A11097206}" vid="{DBB93E46-7FB1-4FE7-A131-575C0F44AE93}"/>
    </a:ext>
  </a:extLst>
</a:theme>
</file>

<file path=ppt/theme/theme3.xml><?xml version="1.0" encoding="utf-8"?>
<a:theme xmlns:a="http://schemas.openxmlformats.org/drawingml/2006/main" name="1_Main">
  <a:themeElements>
    <a:clrScheme name="LANL_new logo branding">
      <a:dk1>
        <a:srgbClr val="000000"/>
      </a:dk1>
      <a:lt1>
        <a:srgbClr val="FFFFFF"/>
      </a:lt1>
      <a:dk2>
        <a:srgbClr val="000E7E"/>
      </a:dk2>
      <a:lt2>
        <a:srgbClr val="E7E6E6"/>
      </a:lt2>
      <a:accent1>
        <a:srgbClr val="0070B8"/>
      </a:accent1>
      <a:accent2>
        <a:srgbClr val="FF9128"/>
      </a:accent2>
      <a:accent3>
        <a:srgbClr val="CCD0E1"/>
      </a:accent3>
      <a:accent4>
        <a:srgbClr val="00A963"/>
      </a:accent4>
      <a:accent5>
        <a:srgbClr val="3295DB"/>
      </a:accent5>
      <a:accent6>
        <a:srgbClr val="EB0E1D"/>
      </a:accent6>
      <a:hlink>
        <a:srgbClr val="3295DB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beta-blue</Template>
  <TotalTime>45273</TotalTime>
  <Words>1369</Words>
  <Application>Microsoft Office PowerPoint</Application>
  <PresentationFormat>Widescreen</PresentationFormat>
  <Paragraphs>351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Acumin Pro</vt:lpstr>
      <vt:lpstr>Arial</vt:lpstr>
      <vt:lpstr>Calibri</vt:lpstr>
      <vt:lpstr>Cambria Math</vt:lpstr>
      <vt:lpstr>Wingdings</vt:lpstr>
      <vt:lpstr>Main</vt:lpstr>
      <vt:lpstr>DP Briefing Template 2015</vt:lpstr>
      <vt:lpstr>1_Main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Tanya Moore</dc:creator>
  <cp:lastModifiedBy>Lee, Alexander Sang-Hoon</cp:lastModifiedBy>
  <cp:revision>554</cp:revision>
  <cp:lastPrinted>2025-09-16T22:39:25Z</cp:lastPrinted>
  <dcterms:created xsi:type="dcterms:W3CDTF">2023-01-05T20:53:59Z</dcterms:created>
  <dcterms:modified xsi:type="dcterms:W3CDTF">2026-08-05T01:40:17Z</dcterms:modified>
</cp:coreProperties>
</file>