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2" r:id="rId5"/>
    <p:sldMasterId id="2147483673" r:id="rId6"/>
    <p:sldMasterId id="2147483695" r:id="rId7"/>
  </p:sldMasterIdLst>
  <p:notesMasterIdLst>
    <p:notesMasterId r:id="rId33"/>
  </p:notesMasterIdLst>
  <p:sldIdLst>
    <p:sldId id="260" r:id="rId8"/>
    <p:sldId id="385" r:id="rId9"/>
    <p:sldId id="266" r:id="rId10"/>
    <p:sldId id="929" r:id="rId11"/>
    <p:sldId id="931" r:id="rId12"/>
    <p:sldId id="910" r:id="rId13"/>
    <p:sldId id="930" r:id="rId14"/>
    <p:sldId id="948" r:id="rId15"/>
    <p:sldId id="918" r:id="rId16"/>
    <p:sldId id="337" r:id="rId17"/>
    <p:sldId id="271" r:id="rId18"/>
    <p:sldId id="928" r:id="rId19"/>
    <p:sldId id="939" r:id="rId20"/>
    <p:sldId id="945" r:id="rId21"/>
    <p:sldId id="946" r:id="rId22"/>
    <p:sldId id="947" r:id="rId23"/>
    <p:sldId id="938" r:id="rId24"/>
    <p:sldId id="933" r:id="rId25"/>
    <p:sldId id="914" r:id="rId26"/>
    <p:sldId id="942" r:id="rId27"/>
    <p:sldId id="943" r:id="rId28"/>
    <p:sldId id="941" r:id="rId29"/>
    <p:sldId id="944" r:id="rId30"/>
    <p:sldId id="339" r:id="rId31"/>
    <p:sldId id="89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A09E0E-DCDC-95DA-1162-90B9B3199481}" name="Naw, Emmy (CONTR)" initials="NE" userId="S::emmy.naw@nnsa.doe.gov::cdcbbd40-3080-4f58-a106-2d6cca289a80" providerId="AD"/>
  <p188:author id="{3D808332-49DF-B4C2-2FFE-D9B39546F056}" name="Carter, Anthony (CONTR)" initials="AC" userId="S::anthony.carter@nnsa.doe.gov::19c27070-eeb0-4297-bb27-b39046553de7" providerId="AD"/>
  <p188:author id="{A48A1F4B-41B7-8595-9321-D36B5617A1B7}" name="Barnes, Sam (CONTR)" initials="SB" userId="S::sam.barnes@nnsa.doe.gov::42f4ab3f-d200-42fb-a2b3-8f8260ac4a58" providerId="AD"/>
  <p188:author id="{83CDBD53-DF3E-0D70-FDCE-F9CFDF4F47F8}" name="Kerley, Anna (CONTR)" initials="AK" userId="S::anna.kerley@nnsa.doe.gov::e49e9672-5355-4fd6-a360-4e18cc4f777e" providerId="AD"/>
  <p188:author id="{10ADAA57-06A8-9A58-6A3B-6C19EEB583F1}" name="Christenson, Jared" initials="JC" userId="S::jared.christenson@nnsa.doe.gov::0350005f-71f4-4a47-b7c5-8527ca7ae4ef" providerId="AD"/>
  <p188:author id="{4FBE5263-7E5B-EB6F-4C39-0B09047CA0BD}" name="Schwark, Brandon (CONTR)" initials="BS" userId="S::brandon.schwark@nnsa.doe.gov::26710496-f1b3-4f42-8c24-cc8b1828bd44" providerId="AD"/>
  <p188:author id="{F18A2B87-7EF2-7B61-B844-0EB2372735F6}" name="Evans, Janet (CONTR)" initials="JE" userId="S::janet.evans@nnsa.doe.gov::5471ba48-907a-4d80-989b-491f76b0d34c" providerId="AD"/>
  <p188:author id="{808B3EC7-2C06-B9EA-E891-C899850599CF}" name="Anthony Carter" initials="AC" userId="S::acarter@strategyconsultingteam.com::ace41737-ecaf-4b16-a4e6-d8c867a8cdd9" providerId="AD"/>
  <p188:author id="{543391E2-1F2B-0EF2-16B9-365132D841D9}" name="Rojtas, Eleni" initials="RE" userId="S::eleni.rojtas@nnsa.doe.gov::2e17748b-abda-4f9d-a764-6dcce1c8155c" providerId="AD"/>
  <p188:author id="{304D47E3-3F7A-F9E8-1C76-67D6ABFA147E}" name="Chang, Jeannette (CONTR)" initials="JC" userId="S::jeannette.chang@nnsa.doe.gov::d3aa9496-59b6-4186-a48c-cd42965e453c" providerId="AD"/>
  <p188:author id="{A1C006F1-42CC-E2A1-65E8-7141C9401E0A}" name="Mendoza, Kyleigh (CONTR)" initials="KM" userId="S::kyleigh.mendoza@nnsa.doe.gov::1fa7ed14-3a05-4e8e-ac66-8b14878585c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A236C"/>
    <a:srgbClr val="442B65"/>
    <a:srgbClr val="125759"/>
    <a:srgbClr val="C82042"/>
    <a:srgbClr val="092040"/>
    <a:srgbClr val="C3C4C6"/>
    <a:srgbClr val="BCBDC0"/>
    <a:srgbClr val="45425B"/>
    <a:srgbClr val="134383"/>
    <a:srgbClr val="0C21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D34BFA-BDF3-44E9-8B4E-56AC3ADCF1F1}" v="13" dt="2026-07-15T17:43:58.0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34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diagrams/_rels/data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5" Type="http://schemas.openxmlformats.org/officeDocument/2006/relationships/image" Target="../media/image28.svg"/><Relationship Id="rId4" Type="http://schemas.openxmlformats.org/officeDocument/2006/relationships/image" Target="../media/image27.svg"/></Relationships>
</file>

<file path=ppt/diagrams/_rels/data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 Id="rId4" Type="http://schemas.openxmlformats.org/officeDocument/2006/relationships/image" Target="../media/image35.jpeg"/></Relationships>
</file>

<file path=ppt/diagrams/_rels/drawing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5" Type="http://schemas.openxmlformats.org/officeDocument/2006/relationships/image" Target="../media/image28.svg"/><Relationship Id="rId4" Type="http://schemas.openxmlformats.org/officeDocument/2006/relationships/image" Target="../media/image27.svg"/></Relationships>
</file>

<file path=ppt/diagrams/_rels/drawing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 Id="rId4" Type="http://schemas.openxmlformats.org/officeDocument/2006/relationships/image" Target="../media/image3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30827A-B45A-421F-A139-D90DE198A07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4F58C1B-776C-4FE1-B16C-454D5D68B1EB}">
      <dgm:prSet/>
      <dgm:spPr/>
      <dgm:t>
        <a:bodyPr/>
        <a:lstStyle/>
        <a:p>
          <a:r>
            <a:rPr lang="en-US"/>
            <a:t>Mission</a:t>
          </a:r>
        </a:p>
      </dgm:t>
    </dgm:pt>
    <dgm:pt modelId="{EB37D828-30BF-4DDA-B722-064392287082}" type="parTrans" cxnId="{C41104E0-C823-4D27-8EEB-0F4BD63F9F84}">
      <dgm:prSet/>
      <dgm:spPr/>
      <dgm:t>
        <a:bodyPr/>
        <a:lstStyle/>
        <a:p>
          <a:endParaRPr lang="en-US"/>
        </a:p>
      </dgm:t>
    </dgm:pt>
    <dgm:pt modelId="{2B4E1EE0-A8CD-4054-AD50-C2F389F0C861}" type="sibTrans" cxnId="{C41104E0-C823-4D27-8EEB-0F4BD63F9F84}">
      <dgm:prSet/>
      <dgm:spPr/>
      <dgm:t>
        <a:bodyPr/>
        <a:lstStyle/>
        <a:p>
          <a:endParaRPr lang="en-US"/>
        </a:p>
      </dgm:t>
    </dgm:pt>
    <dgm:pt modelId="{B1C27A43-1891-4AC6-83C4-E60B88CFC1CC}">
      <dgm:prSet/>
      <dgm:spPr/>
      <dgm:t>
        <a:bodyPr/>
        <a:lstStyle/>
        <a:p>
          <a:r>
            <a:rPr lang="en-US"/>
            <a:t>Vision</a:t>
          </a:r>
        </a:p>
      </dgm:t>
    </dgm:pt>
    <dgm:pt modelId="{0AD53F5B-8935-477A-A0D9-529B65CE4683}" type="parTrans" cxnId="{66102419-3D47-45A0-8217-7258465B4D9D}">
      <dgm:prSet/>
      <dgm:spPr/>
      <dgm:t>
        <a:bodyPr/>
        <a:lstStyle/>
        <a:p>
          <a:endParaRPr lang="en-US"/>
        </a:p>
      </dgm:t>
    </dgm:pt>
    <dgm:pt modelId="{885ECE2C-85F5-43C9-9BA7-110151EE8322}" type="sibTrans" cxnId="{66102419-3D47-45A0-8217-7258465B4D9D}">
      <dgm:prSet/>
      <dgm:spPr/>
      <dgm:t>
        <a:bodyPr/>
        <a:lstStyle/>
        <a:p>
          <a:endParaRPr lang="en-US"/>
        </a:p>
      </dgm:t>
    </dgm:pt>
    <dgm:pt modelId="{68424F9A-CD54-4CBF-88BC-91ABCD07DBF5}">
      <dgm:prSet/>
      <dgm:spPr/>
      <dgm:t>
        <a:bodyPr/>
        <a:lstStyle/>
        <a:p>
          <a:r>
            <a:rPr lang="en-US"/>
            <a:t>Defense Programs Risk Management accelerates the delivery of a modern, responsive deterrent by enabling accountable, risk-informed decisions across the nuclear security enterprise.</a:t>
          </a:r>
        </a:p>
      </dgm:t>
    </dgm:pt>
    <dgm:pt modelId="{72E6BFE5-E8DD-4624-A46C-094A9EDDD72E}" type="parTrans" cxnId="{7D7C3712-35FE-4A71-95E4-C9224E233324}">
      <dgm:prSet/>
      <dgm:spPr/>
      <dgm:t>
        <a:bodyPr/>
        <a:lstStyle/>
        <a:p>
          <a:endParaRPr lang="en-US"/>
        </a:p>
      </dgm:t>
    </dgm:pt>
    <dgm:pt modelId="{9B8634A9-8FAD-4BC8-80DA-9435BB66FD0F}" type="sibTrans" cxnId="{7D7C3712-35FE-4A71-95E4-C9224E233324}">
      <dgm:prSet/>
      <dgm:spPr/>
      <dgm:t>
        <a:bodyPr/>
        <a:lstStyle/>
        <a:p>
          <a:endParaRPr lang="en-US"/>
        </a:p>
      </dgm:t>
    </dgm:pt>
    <dgm:pt modelId="{51ADABA9-AAFA-41BD-8D86-C966906256E3}">
      <dgm:prSet/>
      <dgm:spPr/>
      <dgm:t>
        <a:bodyPr/>
        <a:lstStyle/>
        <a:p>
          <a:r>
            <a:rPr lang="en-US"/>
            <a:t>Risk Management is institutionalized as a decision advantage, driving accountability, speed and clarity across the National Security Enterprise.</a:t>
          </a:r>
        </a:p>
      </dgm:t>
    </dgm:pt>
    <dgm:pt modelId="{54CD52D9-0CF6-42CF-A881-485DE0F4CE7E}" type="parTrans" cxnId="{42A73FED-440E-4B6E-8F7C-806114E4DA7D}">
      <dgm:prSet/>
      <dgm:spPr/>
      <dgm:t>
        <a:bodyPr/>
        <a:lstStyle/>
        <a:p>
          <a:endParaRPr lang="en-US"/>
        </a:p>
      </dgm:t>
    </dgm:pt>
    <dgm:pt modelId="{1CCA0FB6-6716-42E8-B8E6-50B1F2F05DE4}" type="sibTrans" cxnId="{42A73FED-440E-4B6E-8F7C-806114E4DA7D}">
      <dgm:prSet/>
      <dgm:spPr/>
      <dgm:t>
        <a:bodyPr/>
        <a:lstStyle/>
        <a:p>
          <a:endParaRPr lang="en-US"/>
        </a:p>
      </dgm:t>
    </dgm:pt>
    <dgm:pt modelId="{6C98CEAB-5243-41E5-BBA9-613659605006}" type="pres">
      <dgm:prSet presAssocID="{A530827A-B45A-421F-A139-D90DE198A070}" presName="linear" presStyleCnt="0">
        <dgm:presLayoutVars>
          <dgm:dir/>
          <dgm:animLvl val="lvl"/>
          <dgm:resizeHandles val="exact"/>
        </dgm:presLayoutVars>
      </dgm:prSet>
      <dgm:spPr/>
    </dgm:pt>
    <dgm:pt modelId="{82063874-DABA-4A4A-83C6-F1F63955CF6F}" type="pres">
      <dgm:prSet presAssocID="{E4F58C1B-776C-4FE1-B16C-454D5D68B1EB}" presName="parentLin" presStyleCnt="0"/>
      <dgm:spPr/>
    </dgm:pt>
    <dgm:pt modelId="{640DE0C7-928F-421D-BD1E-6F167A825B4D}" type="pres">
      <dgm:prSet presAssocID="{E4F58C1B-776C-4FE1-B16C-454D5D68B1EB}" presName="parentLeftMargin" presStyleLbl="node1" presStyleIdx="0" presStyleCnt="2"/>
      <dgm:spPr/>
    </dgm:pt>
    <dgm:pt modelId="{083EAF91-A006-4749-B8D7-F79D7B3766AB}" type="pres">
      <dgm:prSet presAssocID="{E4F58C1B-776C-4FE1-B16C-454D5D68B1EB}" presName="parentText" presStyleLbl="node1" presStyleIdx="0" presStyleCnt="2">
        <dgm:presLayoutVars>
          <dgm:chMax val="0"/>
          <dgm:bulletEnabled val="1"/>
        </dgm:presLayoutVars>
      </dgm:prSet>
      <dgm:spPr/>
    </dgm:pt>
    <dgm:pt modelId="{0FD82837-A884-4757-8F56-B7D0324FD349}" type="pres">
      <dgm:prSet presAssocID="{E4F58C1B-776C-4FE1-B16C-454D5D68B1EB}" presName="negativeSpace" presStyleCnt="0"/>
      <dgm:spPr/>
    </dgm:pt>
    <dgm:pt modelId="{AA688BA7-FE2D-447D-881D-770EEFBE1948}" type="pres">
      <dgm:prSet presAssocID="{E4F58C1B-776C-4FE1-B16C-454D5D68B1EB}" presName="childText" presStyleLbl="conFgAcc1" presStyleIdx="0" presStyleCnt="2">
        <dgm:presLayoutVars>
          <dgm:bulletEnabled val="1"/>
        </dgm:presLayoutVars>
      </dgm:prSet>
      <dgm:spPr/>
    </dgm:pt>
    <dgm:pt modelId="{13D04A65-CB42-4103-9466-C9CDB8AF897D}" type="pres">
      <dgm:prSet presAssocID="{2B4E1EE0-A8CD-4054-AD50-C2F389F0C861}" presName="spaceBetweenRectangles" presStyleCnt="0"/>
      <dgm:spPr/>
    </dgm:pt>
    <dgm:pt modelId="{4EF6256C-E010-480E-8A26-E5F229A40A64}" type="pres">
      <dgm:prSet presAssocID="{B1C27A43-1891-4AC6-83C4-E60B88CFC1CC}" presName="parentLin" presStyleCnt="0"/>
      <dgm:spPr/>
    </dgm:pt>
    <dgm:pt modelId="{D6CF50F9-6A04-46F7-9F50-A78ED0D2DBAA}" type="pres">
      <dgm:prSet presAssocID="{B1C27A43-1891-4AC6-83C4-E60B88CFC1CC}" presName="parentLeftMargin" presStyleLbl="node1" presStyleIdx="0" presStyleCnt="2"/>
      <dgm:spPr/>
    </dgm:pt>
    <dgm:pt modelId="{7EB0AE53-5B8A-4397-A912-31FA342F20DD}" type="pres">
      <dgm:prSet presAssocID="{B1C27A43-1891-4AC6-83C4-E60B88CFC1CC}" presName="parentText" presStyleLbl="node1" presStyleIdx="1" presStyleCnt="2">
        <dgm:presLayoutVars>
          <dgm:chMax val="0"/>
          <dgm:bulletEnabled val="1"/>
        </dgm:presLayoutVars>
      </dgm:prSet>
      <dgm:spPr/>
    </dgm:pt>
    <dgm:pt modelId="{87A4A6C6-5E15-4BFB-A444-E14A74886121}" type="pres">
      <dgm:prSet presAssocID="{B1C27A43-1891-4AC6-83C4-E60B88CFC1CC}" presName="negativeSpace" presStyleCnt="0"/>
      <dgm:spPr/>
    </dgm:pt>
    <dgm:pt modelId="{20F837F7-33B1-483C-B574-8A0FB4AB6720}" type="pres">
      <dgm:prSet presAssocID="{B1C27A43-1891-4AC6-83C4-E60B88CFC1CC}" presName="childText" presStyleLbl="conFgAcc1" presStyleIdx="1" presStyleCnt="2">
        <dgm:presLayoutVars>
          <dgm:bulletEnabled val="1"/>
        </dgm:presLayoutVars>
      </dgm:prSet>
      <dgm:spPr/>
    </dgm:pt>
  </dgm:ptLst>
  <dgm:cxnLst>
    <dgm:cxn modelId="{7D7C3712-35FE-4A71-95E4-C9224E233324}" srcId="{E4F58C1B-776C-4FE1-B16C-454D5D68B1EB}" destId="{68424F9A-CD54-4CBF-88BC-91ABCD07DBF5}" srcOrd="0" destOrd="0" parTransId="{72E6BFE5-E8DD-4624-A46C-094A9EDDD72E}" sibTransId="{9B8634A9-8FAD-4BC8-80DA-9435BB66FD0F}"/>
    <dgm:cxn modelId="{66102419-3D47-45A0-8217-7258465B4D9D}" srcId="{A530827A-B45A-421F-A139-D90DE198A070}" destId="{B1C27A43-1891-4AC6-83C4-E60B88CFC1CC}" srcOrd="1" destOrd="0" parTransId="{0AD53F5B-8935-477A-A0D9-529B65CE4683}" sibTransId="{885ECE2C-85F5-43C9-9BA7-110151EE8322}"/>
    <dgm:cxn modelId="{C63C0B40-E917-449A-8213-534905C4A49A}" type="presOf" srcId="{51ADABA9-AAFA-41BD-8D86-C966906256E3}" destId="{20F837F7-33B1-483C-B574-8A0FB4AB6720}" srcOrd="0" destOrd="0" presId="urn:microsoft.com/office/officeart/2005/8/layout/list1"/>
    <dgm:cxn modelId="{517CB467-6F6B-4903-85A2-F03FE8E8B3C8}" type="presOf" srcId="{B1C27A43-1891-4AC6-83C4-E60B88CFC1CC}" destId="{7EB0AE53-5B8A-4397-A912-31FA342F20DD}" srcOrd="1" destOrd="0" presId="urn:microsoft.com/office/officeart/2005/8/layout/list1"/>
    <dgm:cxn modelId="{203AEFA1-470D-462B-8CF9-B9C4A8E8C29E}" type="presOf" srcId="{E4F58C1B-776C-4FE1-B16C-454D5D68B1EB}" destId="{083EAF91-A006-4749-B8D7-F79D7B3766AB}" srcOrd="1" destOrd="0" presId="urn:microsoft.com/office/officeart/2005/8/layout/list1"/>
    <dgm:cxn modelId="{75A625AC-3EE4-44B1-8F86-DA63344848CF}" type="presOf" srcId="{A530827A-B45A-421F-A139-D90DE198A070}" destId="{6C98CEAB-5243-41E5-BBA9-613659605006}" srcOrd="0" destOrd="0" presId="urn:microsoft.com/office/officeart/2005/8/layout/list1"/>
    <dgm:cxn modelId="{81C066BF-C13B-4136-8CB6-8C5A4CA612FB}" type="presOf" srcId="{B1C27A43-1891-4AC6-83C4-E60B88CFC1CC}" destId="{D6CF50F9-6A04-46F7-9F50-A78ED0D2DBAA}" srcOrd="0" destOrd="0" presId="urn:microsoft.com/office/officeart/2005/8/layout/list1"/>
    <dgm:cxn modelId="{D3AD89DD-06C8-4780-AB03-3BB394D78723}" type="presOf" srcId="{68424F9A-CD54-4CBF-88BC-91ABCD07DBF5}" destId="{AA688BA7-FE2D-447D-881D-770EEFBE1948}" srcOrd="0" destOrd="0" presId="urn:microsoft.com/office/officeart/2005/8/layout/list1"/>
    <dgm:cxn modelId="{C41104E0-C823-4D27-8EEB-0F4BD63F9F84}" srcId="{A530827A-B45A-421F-A139-D90DE198A070}" destId="{E4F58C1B-776C-4FE1-B16C-454D5D68B1EB}" srcOrd="0" destOrd="0" parTransId="{EB37D828-30BF-4DDA-B722-064392287082}" sibTransId="{2B4E1EE0-A8CD-4054-AD50-C2F389F0C861}"/>
    <dgm:cxn modelId="{02D66CEA-0E0D-424D-9506-48E4F4A3C3F0}" type="presOf" srcId="{E4F58C1B-776C-4FE1-B16C-454D5D68B1EB}" destId="{640DE0C7-928F-421D-BD1E-6F167A825B4D}" srcOrd="0" destOrd="0" presId="urn:microsoft.com/office/officeart/2005/8/layout/list1"/>
    <dgm:cxn modelId="{42A73FED-440E-4B6E-8F7C-806114E4DA7D}" srcId="{B1C27A43-1891-4AC6-83C4-E60B88CFC1CC}" destId="{51ADABA9-AAFA-41BD-8D86-C966906256E3}" srcOrd="0" destOrd="0" parTransId="{54CD52D9-0CF6-42CF-A881-485DE0F4CE7E}" sibTransId="{1CCA0FB6-6716-42E8-B8E6-50B1F2F05DE4}"/>
    <dgm:cxn modelId="{808861D9-940B-45D7-939B-4BD046069783}" type="presParOf" srcId="{6C98CEAB-5243-41E5-BBA9-613659605006}" destId="{82063874-DABA-4A4A-83C6-F1F63955CF6F}" srcOrd="0" destOrd="0" presId="urn:microsoft.com/office/officeart/2005/8/layout/list1"/>
    <dgm:cxn modelId="{849A1E4D-A6AF-4D92-9BD3-7B4E8D4D6772}" type="presParOf" srcId="{82063874-DABA-4A4A-83C6-F1F63955CF6F}" destId="{640DE0C7-928F-421D-BD1E-6F167A825B4D}" srcOrd="0" destOrd="0" presId="urn:microsoft.com/office/officeart/2005/8/layout/list1"/>
    <dgm:cxn modelId="{3BA209CA-66DF-4E9E-9612-8067D317AE92}" type="presParOf" srcId="{82063874-DABA-4A4A-83C6-F1F63955CF6F}" destId="{083EAF91-A006-4749-B8D7-F79D7B3766AB}" srcOrd="1" destOrd="0" presId="urn:microsoft.com/office/officeart/2005/8/layout/list1"/>
    <dgm:cxn modelId="{65AED434-B86D-4493-B66D-53229BA14911}" type="presParOf" srcId="{6C98CEAB-5243-41E5-BBA9-613659605006}" destId="{0FD82837-A884-4757-8F56-B7D0324FD349}" srcOrd="1" destOrd="0" presId="urn:microsoft.com/office/officeart/2005/8/layout/list1"/>
    <dgm:cxn modelId="{61BFFCCC-294F-40A6-BFF5-50F896E80E2C}" type="presParOf" srcId="{6C98CEAB-5243-41E5-BBA9-613659605006}" destId="{AA688BA7-FE2D-447D-881D-770EEFBE1948}" srcOrd="2" destOrd="0" presId="urn:microsoft.com/office/officeart/2005/8/layout/list1"/>
    <dgm:cxn modelId="{F63DD722-286B-41BF-8262-F976DC68B82E}" type="presParOf" srcId="{6C98CEAB-5243-41E5-BBA9-613659605006}" destId="{13D04A65-CB42-4103-9466-C9CDB8AF897D}" srcOrd="3" destOrd="0" presId="urn:microsoft.com/office/officeart/2005/8/layout/list1"/>
    <dgm:cxn modelId="{916CA395-6A3E-44B7-9C96-DD20C3B80770}" type="presParOf" srcId="{6C98CEAB-5243-41E5-BBA9-613659605006}" destId="{4EF6256C-E010-480E-8A26-E5F229A40A64}" srcOrd="4" destOrd="0" presId="urn:microsoft.com/office/officeart/2005/8/layout/list1"/>
    <dgm:cxn modelId="{331F40E0-38CD-4A03-8BF9-B58C5087F1C9}" type="presParOf" srcId="{4EF6256C-E010-480E-8A26-E5F229A40A64}" destId="{D6CF50F9-6A04-46F7-9F50-A78ED0D2DBAA}" srcOrd="0" destOrd="0" presId="urn:microsoft.com/office/officeart/2005/8/layout/list1"/>
    <dgm:cxn modelId="{E24472E8-3983-466E-9356-12567DC3CB5C}" type="presParOf" srcId="{4EF6256C-E010-480E-8A26-E5F229A40A64}" destId="{7EB0AE53-5B8A-4397-A912-31FA342F20DD}" srcOrd="1" destOrd="0" presId="urn:microsoft.com/office/officeart/2005/8/layout/list1"/>
    <dgm:cxn modelId="{FC9669EF-D000-4007-A723-EB4683918118}" type="presParOf" srcId="{6C98CEAB-5243-41E5-BBA9-613659605006}" destId="{87A4A6C6-5E15-4BFB-A444-E14A74886121}" srcOrd="5" destOrd="0" presId="urn:microsoft.com/office/officeart/2005/8/layout/list1"/>
    <dgm:cxn modelId="{A62DA1B0-1B60-4E63-8FBC-4C0EB1CEE0E3}" type="presParOf" srcId="{6C98CEAB-5243-41E5-BBA9-613659605006}" destId="{20F837F7-33B1-483C-B574-8A0FB4AB6720}"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2D4337-C5D7-4996-9508-C792EB6E7062}" type="doc">
      <dgm:prSet loTypeId="urn:microsoft.com/office/officeart/2005/8/layout/target3" loCatId="list" qsTypeId="urn:microsoft.com/office/officeart/2005/8/quickstyle/simple1" qsCatId="simple" csTypeId="urn:microsoft.com/office/officeart/2005/8/colors/accent0_3" csCatId="mainScheme" phldr="1"/>
      <dgm:spPr/>
      <dgm:t>
        <a:bodyPr/>
        <a:lstStyle/>
        <a:p>
          <a:endParaRPr lang="en-US"/>
        </a:p>
      </dgm:t>
    </dgm:pt>
    <dgm:pt modelId="{7115DB6A-60B3-44FD-9455-8E6E046C6B17}">
      <dgm:prSet phldrT="[Text]" custT="1"/>
      <dgm:spPr/>
      <dgm:t>
        <a:bodyPr/>
        <a:lstStyle/>
        <a:p>
          <a:pPr>
            <a:buNone/>
          </a:pPr>
          <a:r>
            <a:rPr lang="en-US" sz="1800" b="1"/>
            <a:t>Culture Survey Baseline </a:t>
          </a:r>
        </a:p>
        <a:p>
          <a:pPr>
            <a:buNone/>
          </a:pPr>
          <a:r>
            <a:rPr lang="en-US" sz="1800" b="0" i="1"/>
            <a:t>January 2026</a:t>
          </a:r>
        </a:p>
      </dgm:t>
    </dgm:pt>
    <dgm:pt modelId="{73B2D25C-7D79-4D69-8085-BBF2ABDFA299}" type="parTrans" cxnId="{CB5917CD-8D26-46A3-9431-2DFD601F19ED}">
      <dgm:prSet/>
      <dgm:spPr/>
      <dgm:t>
        <a:bodyPr/>
        <a:lstStyle/>
        <a:p>
          <a:endParaRPr lang="en-US" sz="2800"/>
        </a:p>
      </dgm:t>
    </dgm:pt>
    <dgm:pt modelId="{C5006091-B038-455D-8DE3-3BBD0FF9B0C6}" type="sibTrans" cxnId="{CB5917CD-8D26-46A3-9431-2DFD601F19ED}">
      <dgm:prSet/>
      <dgm:spPr/>
      <dgm:t>
        <a:bodyPr/>
        <a:lstStyle/>
        <a:p>
          <a:endParaRPr lang="en-US" sz="2800"/>
        </a:p>
      </dgm:t>
    </dgm:pt>
    <dgm:pt modelId="{1D3AF71E-0BD6-4D6D-8BF7-36459A75EA3A}">
      <dgm:prSet phldrT="[Text]" custT="1"/>
      <dgm:spPr/>
      <dgm:t>
        <a:bodyPr/>
        <a:lstStyle/>
        <a:p>
          <a:pPr marL="0" lvl="0" algn="ctr" defTabSz="800100">
            <a:lnSpc>
              <a:spcPct val="90000"/>
            </a:lnSpc>
            <a:spcBef>
              <a:spcPct val="0"/>
            </a:spcBef>
            <a:spcAft>
              <a:spcPct val="35000"/>
            </a:spcAft>
            <a:buNone/>
          </a:pPr>
          <a:r>
            <a:rPr lang="en-US" sz="1800" b="1" kern="1200"/>
            <a:t>What We Are Assessing</a:t>
          </a:r>
          <a:endParaRPr lang="en-US" sz="1800" kern="1200"/>
        </a:p>
      </dgm:t>
    </dgm:pt>
    <dgm:pt modelId="{2A917CD9-D42A-496C-B0D7-85E6985533E6}" type="parTrans" cxnId="{7CF217AD-1691-468E-9342-55436A542A73}">
      <dgm:prSet/>
      <dgm:spPr/>
      <dgm:t>
        <a:bodyPr/>
        <a:lstStyle/>
        <a:p>
          <a:endParaRPr lang="en-US" sz="2800"/>
        </a:p>
      </dgm:t>
    </dgm:pt>
    <dgm:pt modelId="{CDACB675-4065-4054-BF87-0873B54C8205}" type="sibTrans" cxnId="{7CF217AD-1691-468E-9342-55436A542A73}">
      <dgm:prSet/>
      <dgm:spPr/>
      <dgm:t>
        <a:bodyPr/>
        <a:lstStyle/>
        <a:p>
          <a:endParaRPr lang="en-US" sz="2800"/>
        </a:p>
      </dgm:t>
    </dgm:pt>
    <dgm:pt modelId="{EA50E6C3-FAE5-4316-B7C5-363FAD734CAC}">
      <dgm:prSet phldrT="[Text]" custT="1"/>
      <dgm:spPr/>
      <dgm:t>
        <a:bodyPr/>
        <a:lstStyle/>
        <a:p>
          <a:pPr>
            <a:buSzPts val="1000"/>
            <a:buFont typeface="Symbol" panose="05050102010706020507" pitchFamily="18" charset="2"/>
            <a:buChar char=""/>
          </a:pPr>
          <a:r>
            <a:rPr lang="en-US" sz="1400"/>
            <a:t>First enterprise-level assessment of DP risk culture</a:t>
          </a:r>
        </a:p>
      </dgm:t>
    </dgm:pt>
    <dgm:pt modelId="{280885D9-F1BB-4B9D-80A5-ADD9D40071C3}" type="parTrans" cxnId="{C0E5F4FD-84E7-4139-A95C-38E382428352}">
      <dgm:prSet/>
      <dgm:spPr/>
      <dgm:t>
        <a:bodyPr/>
        <a:lstStyle/>
        <a:p>
          <a:endParaRPr lang="en-US" sz="2800"/>
        </a:p>
      </dgm:t>
    </dgm:pt>
    <dgm:pt modelId="{687FE339-EC44-40D0-BD9E-BCE969029B73}" type="sibTrans" cxnId="{C0E5F4FD-84E7-4139-A95C-38E382428352}">
      <dgm:prSet/>
      <dgm:spPr/>
      <dgm:t>
        <a:bodyPr/>
        <a:lstStyle/>
        <a:p>
          <a:endParaRPr lang="en-US" sz="2800"/>
        </a:p>
      </dgm:t>
    </dgm:pt>
    <dgm:pt modelId="{24C706BC-296D-4F32-9AF2-9A718A69BC24}">
      <dgm:prSet phldrT="[Text]" custT="1"/>
      <dgm:spPr/>
      <dgm:t>
        <a:bodyPr/>
        <a:lstStyle/>
        <a:p>
          <a:pPr>
            <a:buSzPts val="1000"/>
            <a:buFont typeface="Symbol" panose="05050102010706020507" pitchFamily="18" charset="2"/>
            <a:buChar char=""/>
          </a:pPr>
          <a:r>
            <a:rPr lang="en-US" sz="1400"/>
            <a:t>Establishes baseline and informs targeted actions</a:t>
          </a:r>
        </a:p>
      </dgm:t>
    </dgm:pt>
    <dgm:pt modelId="{236195B7-A1F4-4DD1-A501-9C4097BBF410}" type="parTrans" cxnId="{1F3844EC-5565-4FC4-8386-244D43CCD9AF}">
      <dgm:prSet/>
      <dgm:spPr/>
      <dgm:t>
        <a:bodyPr/>
        <a:lstStyle/>
        <a:p>
          <a:endParaRPr lang="en-US" sz="2800"/>
        </a:p>
      </dgm:t>
    </dgm:pt>
    <dgm:pt modelId="{C1DE3900-338F-40C9-A583-2C9018D48D0B}" type="sibTrans" cxnId="{1F3844EC-5565-4FC4-8386-244D43CCD9AF}">
      <dgm:prSet/>
      <dgm:spPr/>
      <dgm:t>
        <a:bodyPr/>
        <a:lstStyle/>
        <a:p>
          <a:endParaRPr lang="en-US" sz="2800"/>
        </a:p>
      </dgm:t>
    </dgm:pt>
    <dgm:pt modelId="{1B23D1F8-FDB8-49B8-A601-D95347812C7C}">
      <dgm:prSet phldrT="[Text]" custT="1"/>
      <dgm:spPr/>
      <dgm:t>
        <a:bodyPr/>
        <a:lstStyle/>
        <a:p>
          <a:pPr marL="0" lvl="0" algn="l" defTabSz="800100">
            <a:lnSpc>
              <a:spcPct val="90000"/>
            </a:lnSpc>
            <a:spcBef>
              <a:spcPct val="0"/>
            </a:spcBef>
            <a:spcAft>
              <a:spcPct val="35000"/>
            </a:spcAft>
            <a:buFont typeface="Arial" panose="020B0604020202020204" pitchFamily="34" charset="0"/>
            <a:buChar char="•"/>
          </a:pPr>
          <a:r>
            <a:rPr lang="en-US" sz="1400" b="0" i="0" kern="1200"/>
            <a:t>Risk Perception and Leadership</a:t>
          </a:r>
          <a:endParaRPr lang="en-US" sz="1800" kern="1200"/>
        </a:p>
      </dgm:t>
    </dgm:pt>
    <dgm:pt modelId="{6E6AC1AB-C657-4B3F-80D6-D3C9C0CEAED7}" type="parTrans" cxnId="{A80C42EE-00A3-42C9-9943-6F496CD7D41F}">
      <dgm:prSet/>
      <dgm:spPr/>
      <dgm:t>
        <a:bodyPr/>
        <a:lstStyle/>
        <a:p>
          <a:endParaRPr lang="en-US"/>
        </a:p>
      </dgm:t>
    </dgm:pt>
    <dgm:pt modelId="{4B7F7167-3E33-4282-93C0-2FFF43661C58}" type="sibTrans" cxnId="{A80C42EE-00A3-42C9-9943-6F496CD7D41F}">
      <dgm:prSet/>
      <dgm:spPr/>
      <dgm:t>
        <a:bodyPr/>
        <a:lstStyle/>
        <a:p>
          <a:endParaRPr lang="en-US"/>
        </a:p>
      </dgm:t>
    </dgm:pt>
    <dgm:pt modelId="{997D5B38-DA30-4DE1-88D0-B9711F2A3B00}">
      <dgm:prSet phldrT="[Text]" custT="1"/>
      <dgm:spPr/>
      <dgm:t>
        <a:bodyPr/>
        <a:lstStyle/>
        <a:p>
          <a:pPr marL="0" lvl="0" algn="l" defTabSz="800100">
            <a:lnSpc>
              <a:spcPct val="90000"/>
            </a:lnSpc>
            <a:spcBef>
              <a:spcPct val="0"/>
            </a:spcBef>
            <a:spcAft>
              <a:spcPct val="35000"/>
            </a:spcAft>
            <a:buFont typeface="Arial" panose="020B0604020202020204" pitchFamily="34" charset="0"/>
            <a:buChar char="•"/>
          </a:pPr>
          <a:r>
            <a:rPr lang="en-US" sz="1400" b="0" i="0"/>
            <a:t>Risk Information and Processes</a:t>
          </a:r>
          <a:endParaRPr lang="en-US" sz="1800" kern="1200"/>
        </a:p>
      </dgm:t>
    </dgm:pt>
    <dgm:pt modelId="{A30F4190-265D-427F-BABD-D763B557C0E9}" type="parTrans" cxnId="{74028C84-595B-47A1-8210-CDD380EB2415}">
      <dgm:prSet/>
      <dgm:spPr/>
      <dgm:t>
        <a:bodyPr/>
        <a:lstStyle/>
        <a:p>
          <a:endParaRPr lang="en-US"/>
        </a:p>
      </dgm:t>
    </dgm:pt>
    <dgm:pt modelId="{C2CAAF6E-780F-4ADA-8E08-4F0CEEBCB401}" type="sibTrans" cxnId="{74028C84-595B-47A1-8210-CDD380EB2415}">
      <dgm:prSet/>
      <dgm:spPr/>
      <dgm:t>
        <a:bodyPr/>
        <a:lstStyle/>
        <a:p>
          <a:endParaRPr lang="en-US"/>
        </a:p>
      </dgm:t>
    </dgm:pt>
    <dgm:pt modelId="{C3A95B09-BA97-48B5-9632-B805E6DB0242}">
      <dgm:prSet phldrT="[Text]" custT="1"/>
      <dgm:spPr/>
      <dgm:t>
        <a:bodyPr/>
        <a:lstStyle/>
        <a:p>
          <a:pPr marL="0" lvl="0" algn="l" defTabSz="800100">
            <a:lnSpc>
              <a:spcPct val="90000"/>
            </a:lnSpc>
            <a:spcBef>
              <a:spcPct val="0"/>
            </a:spcBef>
            <a:spcAft>
              <a:spcPct val="35000"/>
            </a:spcAft>
            <a:buFont typeface="Arial" panose="020B0604020202020204" pitchFamily="34" charset="0"/>
            <a:buChar char="•"/>
          </a:pPr>
          <a:r>
            <a:rPr lang="en-US" sz="1400" b="0" i="0"/>
            <a:t>Risk Management Tools</a:t>
          </a:r>
          <a:endParaRPr lang="en-US" sz="1800" kern="1200"/>
        </a:p>
      </dgm:t>
    </dgm:pt>
    <dgm:pt modelId="{C3200C98-0742-4A1E-AC45-26A1E1D2B48A}" type="parTrans" cxnId="{1075C115-154C-4B87-8D6F-F848D48A59BF}">
      <dgm:prSet/>
      <dgm:spPr/>
      <dgm:t>
        <a:bodyPr/>
        <a:lstStyle/>
        <a:p>
          <a:endParaRPr lang="en-US"/>
        </a:p>
      </dgm:t>
    </dgm:pt>
    <dgm:pt modelId="{98492C5C-B4BE-4039-9923-EAA5959D9DB6}" type="sibTrans" cxnId="{1075C115-154C-4B87-8D6F-F848D48A59BF}">
      <dgm:prSet/>
      <dgm:spPr/>
      <dgm:t>
        <a:bodyPr/>
        <a:lstStyle/>
        <a:p>
          <a:endParaRPr lang="en-US"/>
        </a:p>
      </dgm:t>
    </dgm:pt>
    <dgm:pt modelId="{908A3BB4-B0BE-4F58-A880-320EF4A80509}" type="pres">
      <dgm:prSet presAssocID="{8A2D4337-C5D7-4996-9508-C792EB6E7062}" presName="Name0" presStyleCnt="0">
        <dgm:presLayoutVars>
          <dgm:chMax val="7"/>
          <dgm:dir/>
          <dgm:animLvl val="lvl"/>
          <dgm:resizeHandles val="exact"/>
        </dgm:presLayoutVars>
      </dgm:prSet>
      <dgm:spPr/>
    </dgm:pt>
    <dgm:pt modelId="{1794EFA9-802A-4E4C-A38F-65742AEB8CCD}" type="pres">
      <dgm:prSet presAssocID="{7115DB6A-60B3-44FD-9455-8E6E046C6B17}" presName="circle1" presStyleLbl="node1" presStyleIdx="0" presStyleCnt="2"/>
      <dgm:spPr/>
    </dgm:pt>
    <dgm:pt modelId="{CB19095A-B8FD-4975-B0EB-D1EE924C3F59}" type="pres">
      <dgm:prSet presAssocID="{7115DB6A-60B3-44FD-9455-8E6E046C6B17}" presName="space" presStyleCnt="0"/>
      <dgm:spPr/>
    </dgm:pt>
    <dgm:pt modelId="{F0F5F77A-2402-4377-9F11-A8FE52631D00}" type="pres">
      <dgm:prSet presAssocID="{7115DB6A-60B3-44FD-9455-8E6E046C6B17}" presName="rect1" presStyleLbl="alignAcc1" presStyleIdx="0" presStyleCnt="2"/>
      <dgm:spPr/>
    </dgm:pt>
    <dgm:pt modelId="{B3D9C7BC-3079-408D-9924-CACC4D924939}" type="pres">
      <dgm:prSet presAssocID="{1D3AF71E-0BD6-4D6D-8BF7-36459A75EA3A}" presName="vertSpace2" presStyleLbl="node1" presStyleIdx="0" presStyleCnt="2"/>
      <dgm:spPr/>
    </dgm:pt>
    <dgm:pt modelId="{3E0DFA7D-9C5F-4D14-968E-0C7D491E501E}" type="pres">
      <dgm:prSet presAssocID="{1D3AF71E-0BD6-4D6D-8BF7-36459A75EA3A}" presName="circle2" presStyleLbl="node1" presStyleIdx="1" presStyleCnt="2"/>
      <dgm:spPr>
        <a:solidFill>
          <a:srgbClr val="134383"/>
        </a:solidFill>
      </dgm:spPr>
    </dgm:pt>
    <dgm:pt modelId="{511D74BC-6589-4C24-8D58-C9E40B3A8B8A}" type="pres">
      <dgm:prSet presAssocID="{1D3AF71E-0BD6-4D6D-8BF7-36459A75EA3A}" presName="rect2" presStyleLbl="alignAcc1" presStyleIdx="1" presStyleCnt="2"/>
      <dgm:spPr/>
    </dgm:pt>
    <dgm:pt modelId="{879C23C6-84D5-43ED-80DA-60DE52F68903}" type="pres">
      <dgm:prSet presAssocID="{7115DB6A-60B3-44FD-9455-8E6E046C6B17}" presName="rect1ParTx" presStyleLbl="alignAcc1" presStyleIdx="1" presStyleCnt="2">
        <dgm:presLayoutVars>
          <dgm:chMax val="1"/>
          <dgm:bulletEnabled val="1"/>
        </dgm:presLayoutVars>
      </dgm:prSet>
      <dgm:spPr/>
    </dgm:pt>
    <dgm:pt modelId="{E6E3CBBE-629D-4659-8902-BA90497A0F00}" type="pres">
      <dgm:prSet presAssocID="{7115DB6A-60B3-44FD-9455-8E6E046C6B17}" presName="rect1ChTx" presStyleLbl="alignAcc1" presStyleIdx="1" presStyleCnt="2">
        <dgm:presLayoutVars>
          <dgm:bulletEnabled val="1"/>
        </dgm:presLayoutVars>
      </dgm:prSet>
      <dgm:spPr/>
    </dgm:pt>
    <dgm:pt modelId="{D92D445C-6328-43E5-92D5-BECC6F175895}" type="pres">
      <dgm:prSet presAssocID="{1D3AF71E-0BD6-4D6D-8BF7-36459A75EA3A}" presName="rect2ParTx" presStyleLbl="alignAcc1" presStyleIdx="1" presStyleCnt="2">
        <dgm:presLayoutVars>
          <dgm:chMax val="1"/>
          <dgm:bulletEnabled val="1"/>
        </dgm:presLayoutVars>
      </dgm:prSet>
      <dgm:spPr/>
    </dgm:pt>
    <dgm:pt modelId="{744D5431-1D35-4071-9BA7-B0EED7B8BD13}" type="pres">
      <dgm:prSet presAssocID="{1D3AF71E-0BD6-4D6D-8BF7-36459A75EA3A}" presName="rect2ChTx" presStyleLbl="alignAcc1" presStyleIdx="1" presStyleCnt="2">
        <dgm:presLayoutVars>
          <dgm:bulletEnabled val="1"/>
        </dgm:presLayoutVars>
      </dgm:prSet>
      <dgm:spPr/>
    </dgm:pt>
  </dgm:ptLst>
  <dgm:cxnLst>
    <dgm:cxn modelId="{1075C115-154C-4B87-8D6F-F848D48A59BF}" srcId="{1D3AF71E-0BD6-4D6D-8BF7-36459A75EA3A}" destId="{C3A95B09-BA97-48B5-9632-B805E6DB0242}" srcOrd="2" destOrd="0" parTransId="{C3200C98-0742-4A1E-AC45-26A1E1D2B48A}" sibTransId="{98492C5C-B4BE-4039-9923-EAA5959D9DB6}"/>
    <dgm:cxn modelId="{F0342828-07D1-4B98-A3E8-BEE7E4820E37}" type="presOf" srcId="{1D3AF71E-0BD6-4D6D-8BF7-36459A75EA3A}" destId="{D92D445C-6328-43E5-92D5-BECC6F175895}" srcOrd="1" destOrd="0" presId="urn:microsoft.com/office/officeart/2005/8/layout/target3"/>
    <dgm:cxn modelId="{B2FE805D-4CA3-46D6-9E76-36DE00B14775}" type="presOf" srcId="{7115DB6A-60B3-44FD-9455-8E6E046C6B17}" destId="{879C23C6-84D5-43ED-80DA-60DE52F68903}" srcOrd="1" destOrd="0" presId="urn:microsoft.com/office/officeart/2005/8/layout/target3"/>
    <dgm:cxn modelId="{2464DF60-B91D-4752-832E-B8070C451C3E}" type="presOf" srcId="{8A2D4337-C5D7-4996-9508-C792EB6E7062}" destId="{908A3BB4-B0BE-4F58-A880-320EF4A80509}" srcOrd="0" destOrd="0" presId="urn:microsoft.com/office/officeart/2005/8/layout/target3"/>
    <dgm:cxn modelId="{65D3E26B-0A1C-4525-A849-BD9DEE86C61B}" type="presOf" srcId="{EA50E6C3-FAE5-4316-B7C5-363FAD734CAC}" destId="{E6E3CBBE-629D-4659-8902-BA90497A0F00}" srcOrd="0" destOrd="0" presId="urn:microsoft.com/office/officeart/2005/8/layout/target3"/>
    <dgm:cxn modelId="{0F028453-8DA2-4331-BF8D-80813B225A99}" type="presOf" srcId="{C3A95B09-BA97-48B5-9632-B805E6DB0242}" destId="{744D5431-1D35-4071-9BA7-B0EED7B8BD13}" srcOrd="0" destOrd="2" presId="urn:microsoft.com/office/officeart/2005/8/layout/target3"/>
    <dgm:cxn modelId="{77A4B656-05A9-4A04-B93E-42DF2AA3AA9D}" type="presOf" srcId="{24C706BC-296D-4F32-9AF2-9A718A69BC24}" destId="{E6E3CBBE-629D-4659-8902-BA90497A0F00}" srcOrd="0" destOrd="1" presId="urn:microsoft.com/office/officeart/2005/8/layout/target3"/>
    <dgm:cxn modelId="{3D02AE7D-E082-4329-B4E6-7FADFEE27433}" type="presOf" srcId="{1B23D1F8-FDB8-49B8-A601-D95347812C7C}" destId="{744D5431-1D35-4071-9BA7-B0EED7B8BD13}" srcOrd="0" destOrd="0" presId="urn:microsoft.com/office/officeart/2005/8/layout/target3"/>
    <dgm:cxn modelId="{74028C84-595B-47A1-8210-CDD380EB2415}" srcId="{1D3AF71E-0BD6-4D6D-8BF7-36459A75EA3A}" destId="{997D5B38-DA30-4DE1-88D0-B9711F2A3B00}" srcOrd="1" destOrd="0" parTransId="{A30F4190-265D-427F-BABD-D763B557C0E9}" sibTransId="{C2CAAF6E-780F-4ADA-8E08-4F0CEEBCB401}"/>
    <dgm:cxn modelId="{7CF217AD-1691-468E-9342-55436A542A73}" srcId="{8A2D4337-C5D7-4996-9508-C792EB6E7062}" destId="{1D3AF71E-0BD6-4D6D-8BF7-36459A75EA3A}" srcOrd="1" destOrd="0" parTransId="{2A917CD9-D42A-496C-B0D7-85E6985533E6}" sibTransId="{CDACB675-4065-4054-BF87-0873B54C8205}"/>
    <dgm:cxn modelId="{CD7502B1-7B1C-4646-81FF-B099FCCF07A2}" type="presOf" srcId="{997D5B38-DA30-4DE1-88D0-B9711F2A3B00}" destId="{744D5431-1D35-4071-9BA7-B0EED7B8BD13}" srcOrd="0" destOrd="1" presId="urn:microsoft.com/office/officeart/2005/8/layout/target3"/>
    <dgm:cxn modelId="{A8680BCD-ADE6-4138-BD02-625B73AFDE64}" type="presOf" srcId="{1D3AF71E-0BD6-4D6D-8BF7-36459A75EA3A}" destId="{511D74BC-6589-4C24-8D58-C9E40B3A8B8A}" srcOrd="0" destOrd="0" presId="urn:microsoft.com/office/officeart/2005/8/layout/target3"/>
    <dgm:cxn modelId="{CB5917CD-8D26-46A3-9431-2DFD601F19ED}" srcId="{8A2D4337-C5D7-4996-9508-C792EB6E7062}" destId="{7115DB6A-60B3-44FD-9455-8E6E046C6B17}" srcOrd="0" destOrd="0" parTransId="{73B2D25C-7D79-4D69-8085-BBF2ABDFA299}" sibTransId="{C5006091-B038-455D-8DE3-3BBD0FF9B0C6}"/>
    <dgm:cxn modelId="{1F3844EC-5565-4FC4-8386-244D43CCD9AF}" srcId="{7115DB6A-60B3-44FD-9455-8E6E046C6B17}" destId="{24C706BC-296D-4F32-9AF2-9A718A69BC24}" srcOrd="1" destOrd="0" parTransId="{236195B7-A1F4-4DD1-A501-9C4097BBF410}" sibTransId="{C1DE3900-338F-40C9-A583-2C9018D48D0B}"/>
    <dgm:cxn modelId="{A80C42EE-00A3-42C9-9943-6F496CD7D41F}" srcId="{1D3AF71E-0BD6-4D6D-8BF7-36459A75EA3A}" destId="{1B23D1F8-FDB8-49B8-A601-D95347812C7C}" srcOrd="0" destOrd="0" parTransId="{6E6AC1AB-C657-4B3F-80D6-D3C9C0CEAED7}" sibTransId="{4B7F7167-3E33-4282-93C0-2FFF43661C58}"/>
    <dgm:cxn modelId="{CCFB64F0-6271-4E69-8119-143DECB765FC}" type="presOf" srcId="{7115DB6A-60B3-44FD-9455-8E6E046C6B17}" destId="{F0F5F77A-2402-4377-9F11-A8FE52631D00}" srcOrd="0" destOrd="0" presId="urn:microsoft.com/office/officeart/2005/8/layout/target3"/>
    <dgm:cxn modelId="{C0E5F4FD-84E7-4139-A95C-38E382428352}" srcId="{7115DB6A-60B3-44FD-9455-8E6E046C6B17}" destId="{EA50E6C3-FAE5-4316-B7C5-363FAD734CAC}" srcOrd="0" destOrd="0" parTransId="{280885D9-F1BB-4B9D-80A5-ADD9D40071C3}" sibTransId="{687FE339-EC44-40D0-BD9E-BCE969029B73}"/>
    <dgm:cxn modelId="{AAF44E5F-6E82-4754-9A65-5BF8D2E27F68}" type="presParOf" srcId="{908A3BB4-B0BE-4F58-A880-320EF4A80509}" destId="{1794EFA9-802A-4E4C-A38F-65742AEB8CCD}" srcOrd="0" destOrd="0" presId="urn:microsoft.com/office/officeart/2005/8/layout/target3"/>
    <dgm:cxn modelId="{A03FCD82-8694-4DE1-A3F2-A0AFCC0BA5B2}" type="presParOf" srcId="{908A3BB4-B0BE-4F58-A880-320EF4A80509}" destId="{CB19095A-B8FD-4975-B0EB-D1EE924C3F59}" srcOrd="1" destOrd="0" presId="urn:microsoft.com/office/officeart/2005/8/layout/target3"/>
    <dgm:cxn modelId="{4688C6CF-BEF7-42B8-A6DE-DAE79FDB806F}" type="presParOf" srcId="{908A3BB4-B0BE-4F58-A880-320EF4A80509}" destId="{F0F5F77A-2402-4377-9F11-A8FE52631D00}" srcOrd="2" destOrd="0" presId="urn:microsoft.com/office/officeart/2005/8/layout/target3"/>
    <dgm:cxn modelId="{CB1C4254-0B93-4863-AC8E-04EECBD7945B}" type="presParOf" srcId="{908A3BB4-B0BE-4F58-A880-320EF4A80509}" destId="{B3D9C7BC-3079-408D-9924-CACC4D924939}" srcOrd="3" destOrd="0" presId="urn:microsoft.com/office/officeart/2005/8/layout/target3"/>
    <dgm:cxn modelId="{03DDD780-3D94-4AA3-AEA1-59388910AA3E}" type="presParOf" srcId="{908A3BB4-B0BE-4F58-A880-320EF4A80509}" destId="{3E0DFA7D-9C5F-4D14-968E-0C7D491E501E}" srcOrd="4" destOrd="0" presId="urn:microsoft.com/office/officeart/2005/8/layout/target3"/>
    <dgm:cxn modelId="{320359EC-851A-48F6-A968-4937B263F09A}" type="presParOf" srcId="{908A3BB4-B0BE-4F58-A880-320EF4A80509}" destId="{511D74BC-6589-4C24-8D58-C9E40B3A8B8A}" srcOrd="5" destOrd="0" presId="urn:microsoft.com/office/officeart/2005/8/layout/target3"/>
    <dgm:cxn modelId="{F2159897-67EE-45B4-AEC6-8D84C8D44B42}" type="presParOf" srcId="{908A3BB4-B0BE-4F58-A880-320EF4A80509}" destId="{879C23C6-84D5-43ED-80DA-60DE52F68903}" srcOrd="6" destOrd="0" presId="urn:microsoft.com/office/officeart/2005/8/layout/target3"/>
    <dgm:cxn modelId="{DF0FDC46-8FF2-4C1C-8954-BBC8268D69B9}" type="presParOf" srcId="{908A3BB4-B0BE-4F58-A880-320EF4A80509}" destId="{E6E3CBBE-629D-4659-8902-BA90497A0F00}" srcOrd="7" destOrd="0" presId="urn:microsoft.com/office/officeart/2005/8/layout/target3"/>
    <dgm:cxn modelId="{F21BF1CF-21B3-4D71-B655-09FD4E546A11}" type="presParOf" srcId="{908A3BB4-B0BE-4F58-A880-320EF4A80509}" destId="{D92D445C-6328-43E5-92D5-BECC6F175895}" srcOrd="8" destOrd="0" presId="urn:microsoft.com/office/officeart/2005/8/layout/target3"/>
    <dgm:cxn modelId="{992CF537-B7F1-432D-8EB8-A70E3F2A0597}" type="presParOf" srcId="{908A3BB4-B0BE-4F58-A880-320EF4A80509}" destId="{744D5431-1D35-4071-9BA7-B0EED7B8BD13}" srcOrd="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2D4337-C5D7-4996-9508-C792EB6E7062}" type="doc">
      <dgm:prSet loTypeId="urn:microsoft.com/office/officeart/2009/3/layout/IncreasingArrowsProcess" loCatId="process" qsTypeId="urn:microsoft.com/office/officeart/2005/8/quickstyle/simple1" qsCatId="simple" csTypeId="urn:microsoft.com/office/officeart/2005/8/colors/accent0_3" csCatId="mainScheme" phldr="1"/>
      <dgm:spPr/>
      <dgm:t>
        <a:bodyPr/>
        <a:lstStyle/>
        <a:p>
          <a:endParaRPr lang="en-US"/>
        </a:p>
      </dgm:t>
    </dgm:pt>
    <dgm:pt modelId="{DFB04124-FC94-4634-BE5A-797A65FE81CE}">
      <dgm:prSet custT="1"/>
      <dgm:spPr/>
      <dgm:t>
        <a:bodyPr/>
        <a:lstStyle/>
        <a:p>
          <a:pPr>
            <a:buNone/>
          </a:pPr>
          <a:r>
            <a:rPr lang="en-US" sz="1200" b="1"/>
            <a:t>Near-Term (Feb 2026)</a:t>
          </a:r>
          <a:endParaRPr lang="en-US" sz="1200"/>
        </a:p>
      </dgm:t>
    </dgm:pt>
    <dgm:pt modelId="{1524D3B9-A9F6-4AD4-BBD1-C76B2B4851DE}" type="parTrans" cxnId="{85A62DF9-336C-4B3C-971E-2BA579196B6F}">
      <dgm:prSet/>
      <dgm:spPr/>
      <dgm:t>
        <a:bodyPr/>
        <a:lstStyle/>
        <a:p>
          <a:endParaRPr lang="en-US" sz="2800"/>
        </a:p>
      </dgm:t>
    </dgm:pt>
    <dgm:pt modelId="{2936D5F9-520E-4C2F-8006-055BEB8558C3}" type="sibTrans" cxnId="{85A62DF9-336C-4B3C-971E-2BA579196B6F}">
      <dgm:prSet/>
      <dgm:spPr/>
      <dgm:t>
        <a:bodyPr/>
        <a:lstStyle/>
        <a:p>
          <a:endParaRPr lang="en-US" sz="2800"/>
        </a:p>
      </dgm:t>
    </dgm:pt>
    <dgm:pt modelId="{EF2474AD-636D-4F2B-90A6-91C8E71933DD}">
      <dgm:prSet custT="1"/>
      <dgm:spPr/>
      <dgm:t>
        <a:bodyPr/>
        <a:lstStyle/>
        <a:p>
          <a:pPr>
            <a:buNone/>
          </a:pPr>
          <a:r>
            <a:rPr lang="en-US" sz="1200" b="1"/>
            <a:t>In-Depth Analysis (March 2026)</a:t>
          </a:r>
          <a:endParaRPr lang="en-US" sz="1200"/>
        </a:p>
      </dgm:t>
    </dgm:pt>
    <dgm:pt modelId="{8D85C7FC-A54D-40A0-8A11-28682E6F99A1}" type="parTrans" cxnId="{68750FAF-CB8D-45C8-9528-ED52C653BF51}">
      <dgm:prSet/>
      <dgm:spPr/>
      <dgm:t>
        <a:bodyPr/>
        <a:lstStyle/>
        <a:p>
          <a:endParaRPr lang="en-US" sz="2800"/>
        </a:p>
      </dgm:t>
    </dgm:pt>
    <dgm:pt modelId="{8F115ECD-F6B3-4714-88CE-1B4E04FDA482}" type="sibTrans" cxnId="{68750FAF-CB8D-45C8-9528-ED52C653BF51}">
      <dgm:prSet/>
      <dgm:spPr/>
      <dgm:t>
        <a:bodyPr/>
        <a:lstStyle/>
        <a:p>
          <a:endParaRPr lang="en-US" sz="2800"/>
        </a:p>
      </dgm:t>
    </dgm:pt>
    <dgm:pt modelId="{BB119DBB-A0E5-403D-A01F-DAA8B76B23CD}">
      <dgm:prSet custT="1"/>
      <dgm:spPr/>
      <dgm:t>
        <a:bodyPr/>
        <a:lstStyle/>
        <a:p>
          <a:pPr>
            <a:buSzPts val="1000"/>
            <a:buFont typeface="Arial" panose="020B0604020202020204" pitchFamily="34" charset="0"/>
            <a:buChar char="•"/>
          </a:pPr>
          <a:r>
            <a:rPr lang="en-US" sz="1200"/>
            <a:t>Review qualitative feedback</a:t>
          </a:r>
        </a:p>
      </dgm:t>
    </dgm:pt>
    <dgm:pt modelId="{C8510A3C-C0C1-4B46-AE2E-B7A1D4901C43}" type="parTrans" cxnId="{187CDCBA-8507-4266-903B-87ECBD73224D}">
      <dgm:prSet/>
      <dgm:spPr/>
      <dgm:t>
        <a:bodyPr/>
        <a:lstStyle/>
        <a:p>
          <a:endParaRPr lang="en-US" sz="2800"/>
        </a:p>
      </dgm:t>
    </dgm:pt>
    <dgm:pt modelId="{70798848-D48C-4CB8-9236-13057B78C026}" type="sibTrans" cxnId="{187CDCBA-8507-4266-903B-87ECBD73224D}">
      <dgm:prSet/>
      <dgm:spPr/>
      <dgm:t>
        <a:bodyPr/>
        <a:lstStyle/>
        <a:p>
          <a:endParaRPr lang="en-US" sz="2800"/>
        </a:p>
      </dgm:t>
    </dgm:pt>
    <dgm:pt modelId="{1F9EAFCF-E67B-40AC-880C-9576F3149217}">
      <dgm:prSet custT="1"/>
      <dgm:spPr/>
      <dgm:t>
        <a:bodyPr/>
        <a:lstStyle/>
        <a:p>
          <a:pPr>
            <a:buSzPts val="1000"/>
            <a:buFont typeface="Arial" panose="020B0604020202020204" pitchFamily="34" charset="0"/>
            <a:buChar char="•"/>
          </a:pPr>
          <a:r>
            <a:rPr lang="en-US" sz="1200"/>
            <a:t>Assess maturity spectrum</a:t>
          </a:r>
        </a:p>
      </dgm:t>
    </dgm:pt>
    <dgm:pt modelId="{531EB180-F1D1-47DC-BEFA-D08AA757CC2C}" type="parTrans" cxnId="{076EF4D1-141D-410D-8A72-BA7616951928}">
      <dgm:prSet/>
      <dgm:spPr/>
      <dgm:t>
        <a:bodyPr/>
        <a:lstStyle/>
        <a:p>
          <a:endParaRPr lang="en-US" sz="2800"/>
        </a:p>
      </dgm:t>
    </dgm:pt>
    <dgm:pt modelId="{8316A0F9-32F7-4601-9E23-5BAD3B12155E}" type="sibTrans" cxnId="{076EF4D1-141D-410D-8A72-BA7616951928}">
      <dgm:prSet/>
      <dgm:spPr/>
      <dgm:t>
        <a:bodyPr/>
        <a:lstStyle/>
        <a:p>
          <a:endParaRPr lang="en-US" sz="2800"/>
        </a:p>
      </dgm:t>
    </dgm:pt>
    <dgm:pt modelId="{9D33FDF5-9691-466B-BE0C-8F9AD0DD8712}">
      <dgm:prSet custT="1"/>
      <dgm:spPr/>
      <dgm:t>
        <a:bodyPr/>
        <a:lstStyle/>
        <a:p>
          <a:pPr>
            <a:buNone/>
          </a:pPr>
          <a:r>
            <a:rPr lang="en-US" sz="1200" b="1"/>
            <a:t>Action Plans (March 2026)</a:t>
          </a:r>
          <a:endParaRPr lang="en-US" sz="1200"/>
        </a:p>
      </dgm:t>
    </dgm:pt>
    <dgm:pt modelId="{D3E02581-9117-43BA-A203-530472847F99}" type="parTrans" cxnId="{50814AA5-DA0C-41C7-B03D-0BF25AA9F85C}">
      <dgm:prSet/>
      <dgm:spPr/>
      <dgm:t>
        <a:bodyPr/>
        <a:lstStyle/>
        <a:p>
          <a:endParaRPr lang="en-US" sz="2800"/>
        </a:p>
      </dgm:t>
    </dgm:pt>
    <dgm:pt modelId="{6A41DB93-D803-4296-A8BD-DBF643834100}" type="sibTrans" cxnId="{50814AA5-DA0C-41C7-B03D-0BF25AA9F85C}">
      <dgm:prSet/>
      <dgm:spPr/>
      <dgm:t>
        <a:bodyPr/>
        <a:lstStyle/>
        <a:p>
          <a:endParaRPr lang="en-US" sz="2800"/>
        </a:p>
      </dgm:t>
    </dgm:pt>
    <dgm:pt modelId="{3F842FAA-37ED-4DBD-8EE4-800048C946E7}">
      <dgm:prSet custT="1"/>
      <dgm:spPr/>
      <dgm:t>
        <a:bodyPr/>
        <a:lstStyle/>
        <a:p>
          <a:pPr>
            <a:buFont typeface="Arial" panose="020B0604020202020204" pitchFamily="34" charset="0"/>
            <a:buChar char="•"/>
          </a:pPr>
          <a:r>
            <a:rPr lang="en-US" sz="1200"/>
            <a:t>Adjust current initiatives where needed</a:t>
          </a:r>
        </a:p>
      </dgm:t>
    </dgm:pt>
    <dgm:pt modelId="{EDABBBEE-E0E5-4968-93EA-A0BB2434884A}" type="parTrans" cxnId="{CA755D89-698D-453B-A1BC-FE9C401CB8FE}">
      <dgm:prSet/>
      <dgm:spPr/>
      <dgm:t>
        <a:bodyPr/>
        <a:lstStyle/>
        <a:p>
          <a:endParaRPr lang="en-US" sz="2800"/>
        </a:p>
      </dgm:t>
    </dgm:pt>
    <dgm:pt modelId="{FDEED5BE-8D58-40F6-A873-16FA7EE75153}" type="sibTrans" cxnId="{CA755D89-698D-453B-A1BC-FE9C401CB8FE}">
      <dgm:prSet/>
      <dgm:spPr/>
      <dgm:t>
        <a:bodyPr/>
        <a:lstStyle/>
        <a:p>
          <a:endParaRPr lang="en-US" sz="2800"/>
        </a:p>
      </dgm:t>
    </dgm:pt>
    <dgm:pt modelId="{03E635C5-11D2-4A3B-9480-7DC8776AA0BA}">
      <dgm:prSet custT="1"/>
      <dgm:spPr/>
      <dgm:t>
        <a:bodyPr/>
        <a:lstStyle/>
        <a:p>
          <a:pPr marL="114300" lvl="1" indent="0" algn="l" defTabSz="533400">
            <a:lnSpc>
              <a:spcPct val="90000"/>
            </a:lnSpc>
            <a:spcBef>
              <a:spcPct val="0"/>
            </a:spcBef>
            <a:spcAft>
              <a:spcPct val="15000"/>
            </a:spcAft>
            <a:buSzPts val="1000"/>
            <a:buFont typeface="Symbol" panose="05050102010706020507" pitchFamily="18" charset="2"/>
            <a:buChar char=""/>
          </a:pPr>
          <a:r>
            <a:rPr lang="en-US" sz="1800" b="1"/>
            <a:t>Path Forward</a:t>
          </a:r>
          <a:endParaRPr lang="en-US" sz="1200" kern="1200"/>
        </a:p>
      </dgm:t>
    </dgm:pt>
    <dgm:pt modelId="{54C3D709-45BD-4872-8D44-0F7DA1FA0B2C}" type="parTrans" cxnId="{F321CE2A-7E7A-4F56-B94F-1BEBDEF3997E}">
      <dgm:prSet/>
      <dgm:spPr/>
      <dgm:t>
        <a:bodyPr/>
        <a:lstStyle/>
        <a:p>
          <a:endParaRPr lang="en-US"/>
        </a:p>
      </dgm:t>
    </dgm:pt>
    <dgm:pt modelId="{15BE9402-34D0-4AC0-90AD-B0FD2FEA796C}" type="sibTrans" cxnId="{F321CE2A-7E7A-4F56-B94F-1BEBDEF3997E}">
      <dgm:prSet/>
      <dgm:spPr/>
      <dgm:t>
        <a:bodyPr/>
        <a:lstStyle/>
        <a:p>
          <a:endParaRPr lang="en-US"/>
        </a:p>
      </dgm:t>
    </dgm:pt>
    <dgm:pt modelId="{18FF9611-53F2-408B-9FD3-D06BCF225440}">
      <dgm:prSet custT="1"/>
      <dgm:spPr/>
      <dgm:t>
        <a:bodyPr/>
        <a:lstStyle/>
        <a:p>
          <a:pPr>
            <a:buFont typeface="Arial" panose="020B0604020202020204" pitchFamily="34" charset="0"/>
            <a:buChar char="•"/>
          </a:pPr>
          <a:r>
            <a:rPr lang="en-US" sz="1200"/>
            <a:t>Address immediate themes surfaced</a:t>
          </a:r>
        </a:p>
      </dgm:t>
    </dgm:pt>
    <dgm:pt modelId="{A12A1821-DC10-4E60-A314-250CCF46EC59}" type="parTrans" cxnId="{B2FDD455-128D-47F4-B948-6255978F69DE}">
      <dgm:prSet/>
      <dgm:spPr/>
      <dgm:t>
        <a:bodyPr/>
        <a:lstStyle/>
        <a:p>
          <a:endParaRPr lang="en-US"/>
        </a:p>
      </dgm:t>
    </dgm:pt>
    <dgm:pt modelId="{FCBB3FD1-89BA-4ABC-951F-6286272483FC}" type="sibTrans" cxnId="{B2FDD455-128D-47F4-B948-6255978F69DE}">
      <dgm:prSet/>
      <dgm:spPr/>
      <dgm:t>
        <a:bodyPr/>
        <a:lstStyle/>
        <a:p>
          <a:endParaRPr lang="en-US"/>
        </a:p>
      </dgm:t>
    </dgm:pt>
    <dgm:pt modelId="{634FD6BD-A6EA-4102-88C0-8FB6B837E28E}">
      <dgm:prSet custT="1"/>
      <dgm:spPr/>
      <dgm:t>
        <a:bodyPr/>
        <a:lstStyle/>
        <a:p>
          <a:pPr>
            <a:buFont typeface="Arial" panose="020B0604020202020204" pitchFamily="34" charset="0"/>
            <a:buChar char="•"/>
          </a:pPr>
          <a:r>
            <a:rPr lang="en-US" sz="1200"/>
            <a:t>Segment results (risk vs. non-risk; NNSA vs. LPS; leadership levels)</a:t>
          </a:r>
        </a:p>
      </dgm:t>
    </dgm:pt>
    <dgm:pt modelId="{188F233F-09A8-4F2B-A373-31FC72EB34E7}" type="parTrans" cxnId="{A07722C0-F6A3-4A23-A102-D49E1F46D5A7}">
      <dgm:prSet/>
      <dgm:spPr/>
      <dgm:t>
        <a:bodyPr/>
        <a:lstStyle/>
        <a:p>
          <a:endParaRPr lang="en-US"/>
        </a:p>
      </dgm:t>
    </dgm:pt>
    <dgm:pt modelId="{15520610-6E25-4D91-A851-BB4D773A9080}" type="sibTrans" cxnId="{A07722C0-F6A3-4A23-A102-D49E1F46D5A7}">
      <dgm:prSet/>
      <dgm:spPr/>
      <dgm:t>
        <a:bodyPr/>
        <a:lstStyle/>
        <a:p>
          <a:endParaRPr lang="en-US"/>
        </a:p>
      </dgm:t>
    </dgm:pt>
    <dgm:pt modelId="{FEC7D925-9851-4686-A9D9-31BB9CAD3144}">
      <dgm:prSet custT="1"/>
      <dgm:spPr/>
      <dgm:t>
        <a:bodyPr/>
        <a:lstStyle/>
        <a:p>
          <a:pPr>
            <a:buFont typeface="Arial" panose="020B0604020202020204" pitchFamily="34" charset="0"/>
            <a:buChar char="•"/>
          </a:pPr>
          <a:r>
            <a:rPr lang="en-US" sz="1200"/>
            <a:t>Define specific, measurable improvement actions</a:t>
          </a:r>
        </a:p>
      </dgm:t>
    </dgm:pt>
    <dgm:pt modelId="{6FDD9896-BE88-43B4-A331-8E0B1727D119}" type="parTrans" cxnId="{29DC8589-3C45-4F05-B962-26F8E8DD75CB}">
      <dgm:prSet/>
      <dgm:spPr/>
      <dgm:t>
        <a:bodyPr/>
        <a:lstStyle/>
        <a:p>
          <a:endParaRPr lang="en-US"/>
        </a:p>
      </dgm:t>
    </dgm:pt>
    <dgm:pt modelId="{61981656-A154-475A-A0B2-CDFED6975E71}" type="sibTrans" cxnId="{29DC8589-3C45-4F05-B962-26F8E8DD75CB}">
      <dgm:prSet/>
      <dgm:spPr/>
      <dgm:t>
        <a:bodyPr/>
        <a:lstStyle/>
        <a:p>
          <a:endParaRPr lang="en-US"/>
        </a:p>
      </dgm:t>
    </dgm:pt>
    <dgm:pt modelId="{A872B81D-467B-4624-BA4D-BBEF4A9BF990}" type="pres">
      <dgm:prSet presAssocID="{8A2D4337-C5D7-4996-9508-C792EB6E7062}" presName="Name0" presStyleCnt="0">
        <dgm:presLayoutVars>
          <dgm:chMax val="5"/>
          <dgm:chPref val="5"/>
          <dgm:dir/>
          <dgm:animLvl val="lvl"/>
        </dgm:presLayoutVars>
      </dgm:prSet>
      <dgm:spPr/>
    </dgm:pt>
    <dgm:pt modelId="{A51CDF49-AAE2-49F1-97C1-DDB1B139A86C}" type="pres">
      <dgm:prSet presAssocID="{03E635C5-11D2-4A3B-9480-7DC8776AA0BA}" presName="parentText1" presStyleLbl="node1" presStyleIdx="0" presStyleCnt="1">
        <dgm:presLayoutVars>
          <dgm:chMax/>
          <dgm:chPref val="3"/>
          <dgm:bulletEnabled val="1"/>
        </dgm:presLayoutVars>
      </dgm:prSet>
      <dgm:spPr/>
    </dgm:pt>
    <dgm:pt modelId="{07735156-520F-453C-996C-93C4C63EA2F2}" type="pres">
      <dgm:prSet presAssocID="{03E635C5-11D2-4A3B-9480-7DC8776AA0BA}" presName="childText1" presStyleLbl="solidAlignAcc1" presStyleIdx="0" presStyleCnt="1">
        <dgm:presLayoutVars>
          <dgm:chMax val="0"/>
          <dgm:chPref val="0"/>
          <dgm:bulletEnabled val="1"/>
        </dgm:presLayoutVars>
      </dgm:prSet>
      <dgm:spPr/>
    </dgm:pt>
  </dgm:ptLst>
  <dgm:cxnLst>
    <dgm:cxn modelId="{B0EB8610-0555-45D5-A870-E648BB176A76}" type="presOf" srcId="{8A2D4337-C5D7-4996-9508-C792EB6E7062}" destId="{A872B81D-467B-4624-BA4D-BBEF4A9BF990}" srcOrd="0" destOrd="0" presId="urn:microsoft.com/office/officeart/2009/3/layout/IncreasingArrowsProcess"/>
    <dgm:cxn modelId="{023F9A23-43EE-4AC8-9067-CAB2B8A247B3}" type="presOf" srcId="{03E635C5-11D2-4A3B-9480-7DC8776AA0BA}" destId="{A51CDF49-AAE2-49F1-97C1-DDB1B139A86C}" srcOrd="0" destOrd="0" presId="urn:microsoft.com/office/officeart/2009/3/layout/IncreasingArrowsProcess"/>
    <dgm:cxn modelId="{129DB726-2F81-4D48-999E-12A282B5EA35}" type="presOf" srcId="{FEC7D925-9851-4686-A9D9-31BB9CAD3144}" destId="{07735156-520F-453C-996C-93C4C63EA2F2}" srcOrd="0" destOrd="7" presId="urn:microsoft.com/office/officeart/2009/3/layout/IncreasingArrowsProcess"/>
    <dgm:cxn modelId="{F0BF2F28-E4EA-4DC3-8685-FE6C95BEAFDB}" type="presOf" srcId="{634FD6BD-A6EA-4102-88C0-8FB6B837E28E}" destId="{07735156-520F-453C-996C-93C4C63EA2F2}" srcOrd="0" destOrd="3" presId="urn:microsoft.com/office/officeart/2009/3/layout/IncreasingArrowsProcess"/>
    <dgm:cxn modelId="{F321CE2A-7E7A-4F56-B94F-1BEBDEF3997E}" srcId="{8A2D4337-C5D7-4996-9508-C792EB6E7062}" destId="{03E635C5-11D2-4A3B-9480-7DC8776AA0BA}" srcOrd="0" destOrd="0" parTransId="{54C3D709-45BD-4872-8D44-0F7DA1FA0B2C}" sibTransId="{15BE9402-34D0-4AC0-90AD-B0FD2FEA796C}"/>
    <dgm:cxn modelId="{1CEFC63D-B202-4040-A5E6-945813B8090E}" type="presOf" srcId="{18FF9611-53F2-408B-9FD3-D06BCF225440}" destId="{07735156-520F-453C-996C-93C4C63EA2F2}" srcOrd="0" destOrd="1" presId="urn:microsoft.com/office/officeart/2009/3/layout/IncreasingArrowsProcess"/>
    <dgm:cxn modelId="{B2FDD455-128D-47F4-B948-6255978F69DE}" srcId="{DFB04124-FC94-4634-BE5A-797A65FE81CE}" destId="{18FF9611-53F2-408B-9FD3-D06BCF225440}" srcOrd="0" destOrd="0" parTransId="{A12A1821-DC10-4E60-A314-250CCF46EC59}" sibTransId="{FCBB3FD1-89BA-4ABC-951F-6286272483FC}"/>
    <dgm:cxn modelId="{CA755D89-698D-453B-A1BC-FE9C401CB8FE}" srcId="{9D33FDF5-9691-466B-BE0C-8F9AD0DD8712}" destId="{3F842FAA-37ED-4DBD-8EE4-800048C946E7}" srcOrd="1" destOrd="0" parTransId="{EDABBBEE-E0E5-4968-93EA-A0BB2434884A}" sibTransId="{FDEED5BE-8D58-40F6-A873-16FA7EE75153}"/>
    <dgm:cxn modelId="{29DC8589-3C45-4F05-B962-26F8E8DD75CB}" srcId="{9D33FDF5-9691-466B-BE0C-8F9AD0DD8712}" destId="{FEC7D925-9851-4686-A9D9-31BB9CAD3144}" srcOrd="0" destOrd="0" parTransId="{6FDD9896-BE88-43B4-A331-8E0B1727D119}" sibTransId="{61981656-A154-475A-A0B2-CDFED6975E71}"/>
    <dgm:cxn modelId="{97CEBB95-5DE0-41A7-9655-4539FF98EFBD}" type="presOf" srcId="{3F842FAA-37ED-4DBD-8EE4-800048C946E7}" destId="{07735156-520F-453C-996C-93C4C63EA2F2}" srcOrd="0" destOrd="8" presId="urn:microsoft.com/office/officeart/2009/3/layout/IncreasingArrowsProcess"/>
    <dgm:cxn modelId="{6F520C96-DE6C-438E-B860-2020B70A1BDE}" type="presOf" srcId="{9D33FDF5-9691-466B-BE0C-8F9AD0DD8712}" destId="{07735156-520F-453C-996C-93C4C63EA2F2}" srcOrd="0" destOrd="6" presId="urn:microsoft.com/office/officeart/2009/3/layout/IncreasingArrowsProcess"/>
    <dgm:cxn modelId="{5BB4F099-30C3-4E4C-8828-D999252A1483}" type="presOf" srcId="{DFB04124-FC94-4634-BE5A-797A65FE81CE}" destId="{07735156-520F-453C-996C-93C4C63EA2F2}" srcOrd="0" destOrd="0" presId="urn:microsoft.com/office/officeart/2009/3/layout/IncreasingArrowsProcess"/>
    <dgm:cxn modelId="{30E6CD9F-602E-46C1-B21C-9EB32BD6F7B0}" type="presOf" srcId="{BB119DBB-A0E5-403D-A01F-DAA8B76B23CD}" destId="{07735156-520F-453C-996C-93C4C63EA2F2}" srcOrd="0" destOrd="4" presId="urn:microsoft.com/office/officeart/2009/3/layout/IncreasingArrowsProcess"/>
    <dgm:cxn modelId="{50814AA5-DA0C-41C7-B03D-0BF25AA9F85C}" srcId="{03E635C5-11D2-4A3B-9480-7DC8776AA0BA}" destId="{9D33FDF5-9691-466B-BE0C-8F9AD0DD8712}" srcOrd="2" destOrd="0" parTransId="{D3E02581-9117-43BA-A203-530472847F99}" sibTransId="{6A41DB93-D803-4296-A8BD-DBF643834100}"/>
    <dgm:cxn modelId="{68750FAF-CB8D-45C8-9528-ED52C653BF51}" srcId="{03E635C5-11D2-4A3B-9480-7DC8776AA0BA}" destId="{EF2474AD-636D-4F2B-90A6-91C8E71933DD}" srcOrd="1" destOrd="0" parTransId="{8D85C7FC-A54D-40A0-8A11-28682E6F99A1}" sibTransId="{8F115ECD-F6B3-4714-88CE-1B4E04FDA482}"/>
    <dgm:cxn modelId="{187CDCBA-8507-4266-903B-87ECBD73224D}" srcId="{EF2474AD-636D-4F2B-90A6-91C8E71933DD}" destId="{BB119DBB-A0E5-403D-A01F-DAA8B76B23CD}" srcOrd="1" destOrd="0" parTransId="{C8510A3C-C0C1-4B46-AE2E-B7A1D4901C43}" sibTransId="{70798848-D48C-4CB8-9236-13057B78C026}"/>
    <dgm:cxn modelId="{8A632ABB-C833-4EB6-BA41-15F551ECAB43}" type="presOf" srcId="{1F9EAFCF-E67B-40AC-880C-9576F3149217}" destId="{07735156-520F-453C-996C-93C4C63EA2F2}" srcOrd="0" destOrd="5" presId="urn:microsoft.com/office/officeart/2009/3/layout/IncreasingArrowsProcess"/>
    <dgm:cxn modelId="{CC2F56BB-3242-4190-89C4-5DFAECABDC33}" type="presOf" srcId="{EF2474AD-636D-4F2B-90A6-91C8E71933DD}" destId="{07735156-520F-453C-996C-93C4C63EA2F2}" srcOrd="0" destOrd="2" presId="urn:microsoft.com/office/officeart/2009/3/layout/IncreasingArrowsProcess"/>
    <dgm:cxn modelId="{A07722C0-F6A3-4A23-A102-D49E1F46D5A7}" srcId="{EF2474AD-636D-4F2B-90A6-91C8E71933DD}" destId="{634FD6BD-A6EA-4102-88C0-8FB6B837E28E}" srcOrd="0" destOrd="0" parTransId="{188F233F-09A8-4F2B-A373-31FC72EB34E7}" sibTransId="{15520610-6E25-4D91-A851-BB4D773A9080}"/>
    <dgm:cxn modelId="{076EF4D1-141D-410D-8A72-BA7616951928}" srcId="{EF2474AD-636D-4F2B-90A6-91C8E71933DD}" destId="{1F9EAFCF-E67B-40AC-880C-9576F3149217}" srcOrd="2" destOrd="0" parTransId="{531EB180-F1D1-47DC-BEFA-D08AA757CC2C}" sibTransId="{8316A0F9-32F7-4601-9E23-5BAD3B12155E}"/>
    <dgm:cxn modelId="{85A62DF9-336C-4B3C-971E-2BA579196B6F}" srcId="{03E635C5-11D2-4A3B-9480-7DC8776AA0BA}" destId="{DFB04124-FC94-4634-BE5A-797A65FE81CE}" srcOrd="0" destOrd="0" parTransId="{1524D3B9-A9F6-4AD4-BBD1-C76B2B4851DE}" sibTransId="{2936D5F9-520E-4C2F-8006-055BEB8558C3}"/>
    <dgm:cxn modelId="{CB244FE7-C53F-4489-AEB3-B638DDB247B2}" type="presParOf" srcId="{A872B81D-467B-4624-BA4D-BBEF4A9BF990}" destId="{A51CDF49-AAE2-49F1-97C1-DDB1B139A86C}" srcOrd="0" destOrd="0" presId="urn:microsoft.com/office/officeart/2009/3/layout/IncreasingArrowsProcess"/>
    <dgm:cxn modelId="{B93BA572-B90B-4AB5-A29D-5456F177ADE9}" type="presParOf" srcId="{A872B81D-467B-4624-BA4D-BBEF4A9BF990}" destId="{07735156-520F-453C-996C-93C4C63EA2F2}" srcOrd="1" destOrd="0" presId="urn:microsoft.com/office/officeart/2009/3/layout/IncreasingArrowsProcess"/>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E31E83-350D-46E2-9A68-49276B5BF9C8}" type="doc">
      <dgm:prSet loTypeId="urn:microsoft.com/office/officeart/2008/layout/VerticalCurvedList" loCatId="list" qsTypeId="urn:microsoft.com/office/officeart/2005/8/quickstyle/simple1" qsCatId="simple" csTypeId="urn:microsoft.com/office/officeart/2005/8/colors/accent5_5" csCatId="accent5" phldr="1"/>
      <dgm:spPr/>
      <dgm:t>
        <a:bodyPr/>
        <a:lstStyle/>
        <a:p>
          <a:endParaRPr lang="en-US"/>
        </a:p>
      </dgm:t>
    </dgm:pt>
    <dgm:pt modelId="{2E9AE8F0-06E0-4003-B1DA-9A99CCE7DCF7}">
      <dgm:prSet/>
      <dgm:spPr>
        <a:xfrm>
          <a:off x="670139" y="799420"/>
          <a:ext cx="5029864" cy="399490"/>
        </a:xfrm>
        <a:solidFill>
          <a:srgbClr val="122644">
            <a:alpha val="90000"/>
            <a:hueOff val="0"/>
            <a:satOff val="0"/>
            <a:lumOff val="0"/>
            <a:alphaOff val="-6667"/>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Community of Practice</a:t>
          </a:r>
        </a:p>
      </dgm:t>
    </dgm:pt>
    <dgm:pt modelId="{E083B36A-AD9D-4F38-9A48-A60EB43EEC2B}" type="parTrans" cxnId="{F2BA9572-0340-4EF6-802E-7EFDE8FA5796}">
      <dgm:prSet/>
      <dgm:spPr/>
      <dgm:t>
        <a:bodyPr/>
        <a:lstStyle/>
        <a:p>
          <a:endParaRPr lang="en-US"/>
        </a:p>
      </dgm:t>
    </dgm:pt>
    <dgm:pt modelId="{B2CD0F91-A266-4CB8-ABF1-DA43A968BA95}" type="sibTrans" cxnId="{F2BA9572-0340-4EF6-802E-7EFDE8FA5796}">
      <dgm:prSet/>
      <dgm:spPr/>
      <dgm:t>
        <a:bodyPr/>
        <a:lstStyle/>
        <a:p>
          <a:endParaRPr lang="en-US"/>
        </a:p>
      </dgm:t>
    </dgm:pt>
    <dgm:pt modelId="{89B79128-DC4C-432B-B4E6-CA1C11DECE94}">
      <dgm:prSet/>
      <dgm:spPr>
        <a:xfrm>
          <a:off x="868390" y="1398567"/>
          <a:ext cx="4831613" cy="399490"/>
        </a:xfrm>
        <a:solidFill>
          <a:srgbClr val="122644">
            <a:alpha val="90000"/>
            <a:hueOff val="0"/>
            <a:satOff val="0"/>
            <a:lumOff val="0"/>
            <a:alphaOff val="-13333"/>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Risk Newsletters | Information Sessions</a:t>
          </a:r>
        </a:p>
      </dgm:t>
    </dgm:pt>
    <dgm:pt modelId="{0AC5E0A9-D474-40C1-B566-3FEA8773BFE6}" type="parTrans" cxnId="{B7AD7645-EACC-47CE-A69F-1C3F223D278B}">
      <dgm:prSet/>
      <dgm:spPr/>
      <dgm:t>
        <a:bodyPr/>
        <a:lstStyle/>
        <a:p>
          <a:endParaRPr lang="en-US"/>
        </a:p>
      </dgm:t>
    </dgm:pt>
    <dgm:pt modelId="{31AAA171-4772-4417-887F-983EF37AB5CA}" type="sibTrans" cxnId="{B7AD7645-EACC-47CE-A69F-1C3F223D278B}">
      <dgm:prSet/>
      <dgm:spPr/>
      <dgm:t>
        <a:bodyPr/>
        <a:lstStyle/>
        <a:p>
          <a:endParaRPr lang="en-US"/>
        </a:p>
      </dgm:t>
    </dgm:pt>
    <dgm:pt modelId="{4D26AB2C-989A-4350-B3AC-EE10BFEFADE1}">
      <dgm:prSet/>
      <dgm:spPr>
        <a:xfrm>
          <a:off x="931689" y="1998154"/>
          <a:ext cx="4768314" cy="399490"/>
        </a:xfrm>
        <a:solidFill>
          <a:srgbClr val="122644">
            <a:alpha val="90000"/>
            <a:hueOff val="0"/>
            <a:satOff val="0"/>
            <a:lumOff val="0"/>
            <a:alphaOff val="-2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Digital Platforms  </a:t>
          </a:r>
        </a:p>
      </dgm:t>
    </dgm:pt>
    <dgm:pt modelId="{7859F5A2-F9E5-49C2-B08B-8DD0ED8CA9A4}" type="parTrans" cxnId="{5CDC6FB4-FB5D-458A-899A-FA8629414BD3}">
      <dgm:prSet/>
      <dgm:spPr/>
      <dgm:t>
        <a:bodyPr/>
        <a:lstStyle/>
        <a:p>
          <a:endParaRPr lang="en-US"/>
        </a:p>
      </dgm:t>
    </dgm:pt>
    <dgm:pt modelId="{F49BE4D1-524F-4784-84BC-AC16B54C0AA8}" type="sibTrans" cxnId="{5CDC6FB4-FB5D-458A-899A-FA8629414BD3}">
      <dgm:prSet/>
      <dgm:spPr/>
      <dgm:t>
        <a:bodyPr/>
        <a:lstStyle/>
        <a:p>
          <a:endParaRPr lang="en-US"/>
        </a:p>
      </dgm:t>
    </dgm:pt>
    <dgm:pt modelId="{E2A7B8A4-8BC5-4C39-98F4-FDEDA6A72D4D}">
      <dgm:prSet/>
      <dgm:spPr>
        <a:xfrm>
          <a:off x="868390" y="2597741"/>
          <a:ext cx="4831613" cy="399490"/>
        </a:xfrm>
        <a:solidFill>
          <a:srgbClr val="122644">
            <a:alpha val="90000"/>
            <a:hueOff val="0"/>
            <a:satOff val="0"/>
            <a:lumOff val="0"/>
            <a:alphaOff val="-26667"/>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Risk Awareness Week</a:t>
          </a:r>
        </a:p>
      </dgm:t>
    </dgm:pt>
    <dgm:pt modelId="{B5780150-E42B-4030-A94E-89EC2E38684E}" type="parTrans" cxnId="{7DFFB7B9-C221-4129-ADC9-9BBC1B9618DD}">
      <dgm:prSet/>
      <dgm:spPr/>
      <dgm:t>
        <a:bodyPr/>
        <a:lstStyle/>
        <a:p>
          <a:endParaRPr lang="en-US"/>
        </a:p>
      </dgm:t>
    </dgm:pt>
    <dgm:pt modelId="{7C09C12B-E29C-40DF-9E9A-B80989570AD1}" type="sibTrans" cxnId="{7DFFB7B9-C221-4129-ADC9-9BBC1B9618DD}">
      <dgm:prSet/>
      <dgm:spPr/>
      <dgm:t>
        <a:bodyPr/>
        <a:lstStyle/>
        <a:p>
          <a:endParaRPr lang="en-US"/>
        </a:p>
      </dgm:t>
    </dgm:pt>
    <dgm:pt modelId="{5ABDA1E8-5F45-412D-8BA3-02A08D4E6587}">
      <dgm:prSet/>
      <dgm:spPr>
        <a:xfrm>
          <a:off x="670139" y="3196889"/>
          <a:ext cx="5029864" cy="399490"/>
        </a:xfrm>
        <a:solidFill>
          <a:srgbClr val="122644">
            <a:alpha val="90000"/>
            <a:hueOff val="0"/>
            <a:satOff val="0"/>
            <a:lumOff val="0"/>
            <a:alphaOff val="-33333"/>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Stakeholder Engagement</a:t>
          </a:r>
        </a:p>
      </dgm:t>
    </dgm:pt>
    <dgm:pt modelId="{544D5E8B-C110-49AD-8322-632397F77A93}" type="parTrans" cxnId="{C7FB42EA-A94D-410E-BF53-6A2736A8DC6F}">
      <dgm:prSet/>
      <dgm:spPr/>
      <dgm:t>
        <a:bodyPr/>
        <a:lstStyle/>
        <a:p>
          <a:endParaRPr lang="en-US"/>
        </a:p>
      </dgm:t>
    </dgm:pt>
    <dgm:pt modelId="{853DF744-7226-4BF5-A209-74D961E2BF19}" type="sibTrans" cxnId="{C7FB42EA-A94D-410E-BF53-6A2736A8DC6F}">
      <dgm:prSet/>
      <dgm:spPr/>
      <dgm:t>
        <a:bodyPr/>
        <a:lstStyle/>
        <a:p>
          <a:endParaRPr lang="en-US"/>
        </a:p>
      </dgm:t>
    </dgm:pt>
    <dgm:pt modelId="{951988C5-648B-4FFC-B02E-A897398C8EF5}">
      <dgm:prSet/>
      <dgm:spPr>
        <a:xfrm>
          <a:off x="308365" y="3796476"/>
          <a:ext cx="5391638" cy="399490"/>
        </a:xfrm>
        <a:solidFill>
          <a:srgbClr val="122644">
            <a:alpha val="90000"/>
            <a:hueOff val="0"/>
            <a:satOff val="0"/>
            <a:lumOff val="0"/>
            <a:alphaOff val="-4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Schedule Community of Practice</a:t>
          </a:r>
        </a:p>
      </dgm:t>
    </dgm:pt>
    <dgm:pt modelId="{5D734957-FB29-4F40-AF71-26B33C136D79}" type="parTrans" cxnId="{033EBC9B-8592-421A-A4A1-1CA944A99385}">
      <dgm:prSet/>
      <dgm:spPr/>
      <dgm:t>
        <a:bodyPr/>
        <a:lstStyle/>
        <a:p>
          <a:endParaRPr lang="en-US"/>
        </a:p>
      </dgm:t>
    </dgm:pt>
    <dgm:pt modelId="{8F2C0FBC-35B4-4012-BD48-2030B8585579}" type="sibTrans" cxnId="{033EBC9B-8592-421A-A4A1-1CA944A99385}">
      <dgm:prSet/>
      <dgm:spPr/>
      <dgm:t>
        <a:bodyPr/>
        <a:lstStyle/>
        <a:p>
          <a:endParaRPr lang="en-US"/>
        </a:p>
      </dgm:t>
    </dgm:pt>
    <dgm:pt modelId="{2BDA9084-BB2E-403B-8909-1535CAF6C538}" type="pres">
      <dgm:prSet presAssocID="{0AE31E83-350D-46E2-9A68-49276B5BF9C8}" presName="Name0" presStyleCnt="0">
        <dgm:presLayoutVars>
          <dgm:chMax val="7"/>
          <dgm:chPref val="7"/>
          <dgm:dir/>
        </dgm:presLayoutVars>
      </dgm:prSet>
      <dgm:spPr/>
    </dgm:pt>
    <dgm:pt modelId="{A7E0BE4B-113C-4474-B8FD-F5FFFE144297}" type="pres">
      <dgm:prSet presAssocID="{0AE31E83-350D-46E2-9A68-49276B5BF9C8}" presName="Name1" presStyleCnt="0"/>
      <dgm:spPr/>
    </dgm:pt>
    <dgm:pt modelId="{8E51C23A-EDD7-49AB-99C3-6D547B5684CF}" type="pres">
      <dgm:prSet presAssocID="{0AE31E83-350D-46E2-9A68-49276B5BF9C8}" presName="cycle" presStyleCnt="0"/>
      <dgm:spPr/>
    </dgm:pt>
    <dgm:pt modelId="{39428C77-B6D7-4491-9835-A8FB73E4922D}" type="pres">
      <dgm:prSet presAssocID="{0AE31E83-350D-46E2-9A68-49276B5BF9C8}" presName="srcNode" presStyleLbl="node1" presStyleIdx="0" presStyleCnt="6"/>
      <dgm:spPr/>
    </dgm:pt>
    <dgm:pt modelId="{79D1895C-0A67-41AD-82F1-2643699561BB}" type="pres">
      <dgm:prSet presAssocID="{0AE31E83-350D-46E2-9A68-49276B5BF9C8}" presName="conn" presStyleLbl="parChTrans1D2" presStyleIdx="0" presStyleCnt="1"/>
      <dgm:spPr/>
    </dgm:pt>
    <dgm:pt modelId="{A720FBAA-D768-4157-B26E-B38D7D919EDB}" type="pres">
      <dgm:prSet presAssocID="{0AE31E83-350D-46E2-9A68-49276B5BF9C8}" presName="extraNode" presStyleLbl="node1" presStyleIdx="0" presStyleCnt="6"/>
      <dgm:spPr/>
    </dgm:pt>
    <dgm:pt modelId="{0E60A869-5AC2-4C9E-9DEB-50F0DE75F7D8}" type="pres">
      <dgm:prSet presAssocID="{0AE31E83-350D-46E2-9A68-49276B5BF9C8}" presName="dstNode" presStyleLbl="node1" presStyleIdx="0" presStyleCnt="6"/>
      <dgm:spPr/>
    </dgm:pt>
    <dgm:pt modelId="{22BA6EB7-C325-49C0-B7A9-2AA76369DB24}" type="pres">
      <dgm:prSet presAssocID="{2E9AE8F0-06E0-4003-B1DA-9A99CCE7DCF7}" presName="text_1" presStyleLbl="node1" presStyleIdx="0" presStyleCnt="6">
        <dgm:presLayoutVars>
          <dgm:bulletEnabled val="1"/>
        </dgm:presLayoutVars>
      </dgm:prSet>
      <dgm:spPr>
        <a:prstGeom prst="rect">
          <a:avLst/>
        </a:prstGeom>
      </dgm:spPr>
    </dgm:pt>
    <dgm:pt modelId="{ED0B8FE9-00DF-4877-80FD-11E78AA4ACBE}" type="pres">
      <dgm:prSet presAssocID="{2E9AE8F0-06E0-4003-B1DA-9A99CCE7DCF7}" presName="accent_1" presStyleCnt="0"/>
      <dgm:spPr/>
    </dgm:pt>
    <dgm:pt modelId="{FFF6515B-D511-487B-B4BC-EE80F97A3838}" type="pres">
      <dgm:prSet presAssocID="{2E9AE8F0-06E0-4003-B1DA-9A99CCE7DCF7}" presName="accentRepeatNode" presStyleLbl="solidFgAcc1" presStyleIdx="0" presStyleCnt="6"/>
      <dgm:spPr>
        <a:xfrm>
          <a:off x="420458" y="749483"/>
          <a:ext cx="499362" cy="499362"/>
        </a:xfrm>
        <a:prstGeom prst="ellipse">
          <a:avLst/>
        </a:prstGeom>
        <a:solidFill>
          <a:srgbClr val="3A4B64"/>
        </a:solidFill>
        <a:ln w="12700" cap="flat" cmpd="sng" algn="ctr">
          <a:solidFill>
            <a:srgbClr val="122644">
              <a:alpha val="90000"/>
              <a:hueOff val="0"/>
              <a:satOff val="0"/>
              <a:lumOff val="0"/>
              <a:alphaOff val="-6667"/>
            </a:srgbClr>
          </a:solidFill>
          <a:prstDash val="solid"/>
          <a:miter lim="800000"/>
        </a:ln>
        <a:effectLst/>
      </dgm:spPr>
    </dgm:pt>
    <dgm:pt modelId="{2D6CD0D9-B1E2-4AC9-B30B-0571016A6BE5}" type="pres">
      <dgm:prSet presAssocID="{89B79128-DC4C-432B-B4E6-CA1C11DECE94}" presName="text_2" presStyleLbl="node1" presStyleIdx="1" presStyleCnt="6">
        <dgm:presLayoutVars>
          <dgm:bulletEnabled val="1"/>
        </dgm:presLayoutVars>
      </dgm:prSet>
      <dgm:spPr>
        <a:prstGeom prst="rect">
          <a:avLst/>
        </a:prstGeom>
      </dgm:spPr>
    </dgm:pt>
    <dgm:pt modelId="{8D56A6BC-EF2A-46B9-AF02-B86B338A6DE2}" type="pres">
      <dgm:prSet presAssocID="{89B79128-DC4C-432B-B4E6-CA1C11DECE94}" presName="accent_2" presStyleCnt="0"/>
      <dgm:spPr/>
    </dgm:pt>
    <dgm:pt modelId="{6C05397D-C685-4DC8-9279-38000E87376E}" type="pres">
      <dgm:prSet presAssocID="{89B79128-DC4C-432B-B4E6-CA1C11DECE94}" presName="accentRepeatNode" presStyleLbl="solidFgAcc1" presStyleIdx="1" presStyleCnt="6"/>
      <dgm:spPr>
        <a:xfrm>
          <a:off x="618708" y="1348631"/>
          <a:ext cx="499362" cy="499362"/>
        </a:xfrm>
        <a:prstGeom prst="ellipse">
          <a:avLst/>
        </a:prstGeom>
        <a:solidFill>
          <a:srgbClr val="49586F"/>
        </a:solidFill>
        <a:ln w="12700" cap="flat" cmpd="sng" algn="ctr">
          <a:solidFill>
            <a:srgbClr val="122644">
              <a:alpha val="90000"/>
              <a:hueOff val="0"/>
              <a:satOff val="0"/>
              <a:lumOff val="0"/>
              <a:alphaOff val="-13333"/>
            </a:srgbClr>
          </a:solidFill>
          <a:prstDash val="solid"/>
          <a:miter lim="800000"/>
        </a:ln>
        <a:effectLst/>
      </dgm:spPr>
    </dgm:pt>
    <dgm:pt modelId="{D1C4EDED-405B-4DDB-AF26-8168404C6079}" type="pres">
      <dgm:prSet presAssocID="{4D26AB2C-989A-4350-B3AC-EE10BFEFADE1}" presName="text_3" presStyleLbl="node1" presStyleIdx="2" presStyleCnt="6">
        <dgm:presLayoutVars>
          <dgm:bulletEnabled val="1"/>
        </dgm:presLayoutVars>
      </dgm:prSet>
      <dgm:spPr>
        <a:prstGeom prst="rect">
          <a:avLst/>
        </a:prstGeom>
      </dgm:spPr>
    </dgm:pt>
    <dgm:pt modelId="{ED163493-5928-4388-964C-D3BFD035A138}" type="pres">
      <dgm:prSet presAssocID="{4D26AB2C-989A-4350-B3AC-EE10BFEFADE1}" presName="accent_3" presStyleCnt="0"/>
      <dgm:spPr/>
    </dgm:pt>
    <dgm:pt modelId="{684E1066-2139-42E2-9299-0B52068ECC8D}" type="pres">
      <dgm:prSet presAssocID="{4D26AB2C-989A-4350-B3AC-EE10BFEFADE1}" presName="accentRepeatNode" presStyleLbl="solidFgAcc1" presStyleIdx="2" presStyleCnt="6"/>
      <dgm:spPr>
        <a:xfrm>
          <a:off x="682008" y="1948218"/>
          <a:ext cx="499362" cy="499362"/>
        </a:xfrm>
        <a:prstGeom prst="ellipse">
          <a:avLst/>
        </a:prstGeom>
        <a:solidFill>
          <a:srgbClr val="59677C"/>
        </a:solidFill>
        <a:ln w="12700" cap="flat" cmpd="sng" algn="ctr">
          <a:solidFill>
            <a:srgbClr val="122644">
              <a:alpha val="90000"/>
              <a:hueOff val="0"/>
              <a:satOff val="0"/>
              <a:lumOff val="0"/>
              <a:alphaOff val="-20000"/>
            </a:srgbClr>
          </a:solidFill>
          <a:prstDash val="solid"/>
          <a:miter lim="800000"/>
        </a:ln>
        <a:effectLst/>
      </dgm:spPr>
    </dgm:pt>
    <dgm:pt modelId="{DA9D8097-08D6-41C6-BCFB-A2F20DB66D64}" type="pres">
      <dgm:prSet presAssocID="{E2A7B8A4-8BC5-4C39-98F4-FDEDA6A72D4D}" presName="text_4" presStyleLbl="node1" presStyleIdx="3" presStyleCnt="6">
        <dgm:presLayoutVars>
          <dgm:bulletEnabled val="1"/>
        </dgm:presLayoutVars>
      </dgm:prSet>
      <dgm:spPr>
        <a:prstGeom prst="rect">
          <a:avLst/>
        </a:prstGeom>
      </dgm:spPr>
    </dgm:pt>
    <dgm:pt modelId="{DCD6100B-92E4-45FA-90DE-D147E1F8EB53}" type="pres">
      <dgm:prSet presAssocID="{E2A7B8A4-8BC5-4C39-98F4-FDEDA6A72D4D}" presName="accent_4" presStyleCnt="0"/>
      <dgm:spPr/>
    </dgm:pt>
    <dgm:pt modelId="{3999346B-252C-4014-AAE7-6561B621FF81}" type="pres">
      <dgm:prSet presAssocID="{E2A7B8A4-8BC5-4C39-98F4-FDEDA6A72D4D}" presName="accentRepeatNode" presStyleLbl="solidFgAcc1" presStyleIdx="3" presStyleCnt="6"/>
      <dgm:spPr>
        <a:xfrm>
          <a:off x="618708" y="2547805"/>
          <a:ext cx="499362" cy="499362"/>
        </a:xfrm>
        <a:prstGeom prst="ellipse">
          <a:avLst/>
        </a:prstGeom>
        <a:solidFill>
          <a:srgbClr val="697689"/>
        </a:solidFill>
        <a:ln w="12700" cap="flat" cmpd="sng" algn="ctr">
          <a:solidFill>
            <a:srgbClr val="122644">
              <a:alpha val="90000"/>
              <a:hueOff val="0"/>
              <a:satOff val="0"/>
              <a:lumOff val="0"/>
              <a:alphaOff val="-26667"/>
            </a:srgbClr>
          </a:solidFill>
          <a:prstDash val="solid"/>
          <a:miter lim="800000"/>
        </a:ln>
        <a:effectLst/>
      </dgm:spPr>
    </dgm:pt>
    <dgm:pt modelId="{DFAC1078-BD8D-4316-83D0-578E7759344D}" type="pres">
      <dgm:prSet presAssocID="{5ABDA1E8-5F45-412D-8BA3-02A08D4E6587}" presName="text_5" presStyleLbl="node1" presStyleIdx="4" presStyleCnt="6">
        <dgm:presLayoutVars>
          <dgm:bulletEnabled val="1"/>
        </dgm:presLayoutVars>
      </dgm:prSet>
      <dgm:spPr>
        <a:prstGeom prst="rect">
          <a:avLst/>
        </a:prstGeom>
      </dgm:spPr>
    </dgm:pt>
    <dgm:pt modelId="{15B409F4-0E52-4A4E-A4A8-298EE51A2D61}" type="pres">
      <dgm:prSet presAssocID="{5ABDA1E8-5F45-412D-8BA3-02A08D4E6587}" presName="accent_5" presStyleCnt="0"/>
      <dgm:spPr/>
    </dgm:pt>
    <dgm:pt modelId="{465C8505-D1A1-4426-B50E-F5AB0463B5C7}" type="pres">
      <dgm:prSet presAssocID="{5ABDA1E8-5F45-412D-8BA3-02A08D4E6587}" presName="accentRepeatNode" presStyleLbl="solidFgAcc1" presStyleIdx="4" presStyleCnt="6"/>
      <dgm:spPr>
        <a:xfrm>
          <a:off x="420458" y="3146953"/>
          <a:ext cx="499362" cy="499362"/>
        </a:xfrm>
        <a:prstGeom prst="ellipse">
          <a:avLst/>
        </a:prstGeom>
        <a:solidFill>
          <a:srgbClr val="788495"/>
        </a:solidFill>
        <a:ln w="12700" cap="flat" cmpd="sng" algn="ctr">
          <a:solidFill>
            <a:srgbClr val="122644">
              <a:alpha val="90000"/>
              <a:hueOff val="0"/>
              <a:satOff val="0"/>
              <a:lumOff val="0"/>
              <a:alphaOff val="-33333"/>
            </a:srgbClr>
          </a:solidFill>
          <a:prstDash val="solid"/>
          <a:miter lim="800000"/>
        </a:ln>
        <a:effectLst/>
      </dgm:spPr>
    </dgm:pt>
    <dgm:pt modelId="{452EBD51-B6A4-4D53-A2D1-F7313DFBD8E5}" type="pres">
      <dgm:prSet presAssocID="{951988C5-648B-4FFC-B02E-A897398C8EF5}" presName="text_6" presStyleLbl="node1" presStyleIdx="5" presStyleCnt="6">
        <dgm:presLayoutVars>
          <dgm:bulletEnabled val="1"/>
        </dgm:presLayoutVars>
      </dgm:prSet>
      <dgm:spPr>
        <a:prstGeom prst="rect">
          <a:avLst/>
        </a:prstGeom>
      </dgm:spPr>
    </dgm:pt>
    <dgm:pt modelId="{62F71023-8596-4BF6-AC4B-71C95517B3DF}" type="pres">
      <dgm:prSet presAssocID="{951988C5-648B-4FFC-B02E-A897398C8EF5}" presName="accent_6" presStyleCnt="0"/>
      <dgm:spPr/>
    </dgm:pt>
    <dgm:pt modelId="{B252FDC4-4C8C-448D-B0CA-1AD30A828DA6}" type="pres">
      <dgm:prSet presAssocID="{951988C5-648B-4FFC-B02E-A897398C8EF5}" presName="accentRepeatNode" presStyleLbl="solidFgAcc1" presStyleIdx="5" presStyleCnt="6"/>
      <dgm:spPr>
        <a:xfrm>
          <a:off x="58683" y="3746540"/>
          <a:ext cx="499362" cy="499362"/>
        </a:xfrm>
        <a:prstGeom prst="ellipse">
          <a:avLst/>
        </a:prstGeom>
        <a:solidFill>
          <a:srgbClr val="8892A1"/>
        </a:solidFill>
        <a:ln w="12700" cap="flat" cmpd="sng" algn="ctr">
          <a:solidFill>
            <a:srgbClr val="122644">
              <a:alpha val="90000"/>
              <a:hueOff val="0"/>
              <a:satOff val="0"/>
              <a:lumOff val="0"/>
              <a:alphaOff val="-40000"/>
            </a:srgbClr>
          </a:solidFill>
          <a:prstDash val="solid"/>
          <a:miter lim="800000"/>
        </a:ln>
        <a:effectLst/>
      </dgm:spPr>
    </dgm:pt>
  </dgm:ptLst>
  <dgm:cxnLst>
    <dgm:cxn modelId="{98C0F934-4F8B-4437-85DE-8D8732BE8C1F}" type="presOf" srcId="{E2A7B8A4-8BC5-4C39-98F4-FDEDA6A72D4D}" destId="{DA9D8097-08D6-41C6-BCFB-A2F20DB66D64}" srcOrd="0" destOrd="0" presId="urn:microsoft.com/office/officeart/2008/layout/VerticalCurvedList"/>
    <dgm:cxn modelId="{4D59AD3F-79D1-4206-9D39-7E9A85C2F2B3}" type="presOf" srcId="{89B79128-DC4C-432B-B4E6-CA1C11DECE94}" destId="{2D6CD0D9-B1E2-4AC9-B30B-0571016A6BE5}" srcOrd="0" destOrd="0" presId="urn:microsoft.com/office/officeart/2008/layout/VerticalCurvedList"/>
    <dgm:cxn modelId="{CB1BA863-5F80-4C06-8959-66237F7A084D}" type="presOf" srcId="{4D26AB2C-989A-4350-B3AC-EE10BFEFADE1}" destId="{D1C4EDED-405B-4DDB-AF26-8168404C6079}" srcOrd="0" destOrd="0" presId="urn:microsoft.com/office/officeart/2008/layout/VerticalCurvedList"/>
    <dgm:cxn modelId="{B7AD7645-EACC-47CE-A69F-1C3F223D278B}" srcId="{0AE31E83-350D-46E2-9A68-49276B5BF9C8}" destId="{89B79128-DC4C-432B-B4E6-CA1C11DECE94}" srcOrd="1" destOrd="0" parTransId="{0AC5E0A9-D474-40C1-B566-3FEA8773BFE6}" sibTransId="{31AAA171-4772-4417-887F-983EF37AB5CA}"/>
    <dgm:cxn modelId="{84243B6A-2181-4713-BCBE-E552E3DF6E27}" type="presOf" srcId="{5ABDA1E8-5F45-412D-8BA3-02A08D4E6587}" destId="{DFAC1078-BD8D-4316-83D0-578E7759344D}" srcOrd="0" destOrd="0" presId="urn:microsoft.com/office/officeart/2008/layout/VerticalCurvedList"/>
    <dgm:cxn modelId="{F2BA9572-0340-4EF6-802E-7EFDE8FA5796}" srcId="{0AE31E83-350D-46E2-9A68-49276B5BF9C8}" destId="{2E9AE8F0-06E0-4003-B1DA-9A99CCE7DCF7}" srcOrd="0" destOrd="0" parTransId="{E083B36A-AD9D-4F38-9A48-A60EB43EEC2B}" sibTransId="{B2CD0F91-A266-4CB8-ABF1-DA43A968BA95}"/>
    <dgm:cxn modelId="{A5F46A7A-58AF-4A25-BAEB-ABEC37977174}" type="presOf" srcId="{951988C5-648B-4FFC-B02E-A897398C8EF5}" destId="{452EBD51-B6A4-4D53-A2D1-F7313DFBD8E5}" srcOrd="0" destOrd="0" presId="urn:microsoft.com/office/officeart/2008/layout/VerticalCurvedList"/>
    <dgm:cxn modelId="{033EBC9B-8592-421A-A4A1-1CA944A99385}" srcId="{0AE31E83-350D-46E2-9A68-49276B5BF9C8}" destId="{951988C5-648B-4FFC-B02E-A897398C8EF5}" srcOrd="5" destOrd="0" parTransId="{5D734957-FB29-4F40-AF71-26B33C136D79}" sibTransId="{8F2C0FBC-35B4-4012-BD48-2030B8585579}"/>
    <dgm:cxn modelId="{23657BAC-8D95-477C-AFAA-BB5F462FE256}" type="presOf" srcId="{B2CD0F91-A266-4CB8-ABF1-DA43A968BA95}" destId="{79D1895C-0A67-41AD-82F1-2643699561BB}" srcOrd="0" destOrd="0" presId="urn:microsoft.com/office/officeart/2008/layout/VerticalCurvedList"/>
    <dgm:cxn modelId="{5CDC6FB4-FB5D-458A-899A-FA8629414BD3}" srcId="{0AE31E83-350D-46E2-9A68-49276B5BF9C8}" destId="{4D26AB2C-989A-4350-B3AC-EE10BFEFADE1}" srcOrd="2" destOrd="0" parTransId="{7859F5A2-F9E5-49C2-B08B-8DD0ED8CA9A4}" sibTransId="{F49BE4D1-524F-4784-84BC-AC16B54C0AA8}"/>
    <dgm:cxn modelId="{7DFFB7B9-C221-4129-ADC9-9BBC1B9618DD}" srcId="{0AE31E83-350D-46E2-9A68-49276B5BF9C8}" destId="{E2A7B8A4-8BC5-4C39-98F4-FDEDA6A72D4D}" srcOrd="3" destOrd="0" parTransId="{B5780150-E42B-4030-A94E-89EC2E38684E}" sibTransId="{7C09C12B-E29C-40DF-9E9A-B80989570AD1}"/>
    <dgm:cxn modelId="{295589CD-F7EA-4FA5-BA08-C4D9A9355772}" type="presOf" srcId="{2E9AE8F0-06E0-4003-B1DA-9A99CCE7DCF7}" destId="{22BA6EB7-C325-49C0-B7A9-2AA76369DB24}" srcOrd="0" destOrd="0" presId="urn:microsoft.com/office/officeart/2008/layout/VerticalCurvedList"/>
    <dgm:cxn modelId="{C7FB42EA-A94D-410E-BF53-6A2736A8DC6F}" srcId="{0AE31E83-350D-46E2-9A68-49276B5BF9C8}" destId="{5ABDA1E8-5F45-412D-8BA3-02A08D4E6587}" srcOrd="4" destOrd="0" parTransId="{544D5E8B-C110-49AD-8322-632397F77A93}" sibTransId="{853DF744-7226-4BF5-A209-74D961E2BF19}"/>
    <dgm:cxn modelId="{9C78D1FA-94B0-4EB2-AF18-E48FB0B83F99}" type="presOf" srcId="{0AE31E83-350D-46E2-9A68-49276B5BF9C8}" destId="{2BDA9084-BB2E-403B-8909-1535CAF6C538}" srcOrd="0" destOrd="0" presId="urn:microsoft.com/office/officeart/2008/layout/VerticalCurvedList"/>
    <dgm:cxn modelId="{0804F7BB-BEC7-4046-A070-C501ED680A8F}" type="presParOf" srcId="{2BDA9084-BB2E-403B-8909-1535CAF6C538}" destId="{A7E0BE4B-113C-4474-B8FD-F5FFFE144297}" srcOrd="0" destOrd="0" presId="urn:microsoft.com/office/officeart/2008/layout/VerticalCurvedList"/>
    <dgm:cxn modelId="{ABD410E0-4B3D-44C6-AABB-A020AD328AD3}" type="presParOf" srcId="{A7E0BE4B-113C-4474-B8FD-F5FFFE144297}" destId="{8E51C23A-EDD7-49AB-99C3-6D547B5684CF}" srcOrd="0" destOrd="0" presId="urn:microsoft.com/office/officeart/2008/layout/VerticalCurvedList"/>
    <dgm:cxn modelId="{24DA97A0-C374-44BF-A9C0-C70E6342915C}" type="presParOf" srcId="{8E51C23A-EDD7-49AB-99C3-6D547B5684CF}" destId="{39428C77-B6D7-4491-9835-A8FB73E4922D}" srcOrd="0" destOrd="0" presId="urn:microsoft.com/office/officeart/2008/layout/VerticalCurvedList"/>
    <dgm:cxn modelId="{BB99DE6B-51D7-4B59-893B-C915BBD54DEA}" type="presParOf" srcId="{8E51C23A-EDD7-49AB-99C3-6D547B5684CF}" destId="{79D1895C-0A67-41AD-82F1-2643699561BB}" srcOrd="1" destOrd="0" presId="urn:microsoft.com/office/officeart/2008/layout/VerticalCurvedList"/>
    <dgm:cxn modelId="{416154F0-4EE8-4CE6-B81A-D8E97339D318}" type="presParOf" srcId="{8E51C23A-EDD7-49AB-99C3-6D547B5684CF}" destId="{A720FBAA-D768-4157-B26E-B38D7D919EDB}" srcOrd="2" destOrd="0" presId="urn:microsoft.com/office/officeart/2008/layout/VerticalCurvedList"/>
    <dgm:cxn modelId="{C66E8EED-91F4-4230-B2E0-5F58C5E68586}" type="presParOf" srcId="{8E51C23A-EDD7-49AB-99C3-6D547B5684CF}" destId="{0E60A869-5AC2-4C9E-9DEB-50F0DE75F7D8}" srcOrd="3" destOrd="0" presId="urn:microsoft.com/office/officeart/2008/layout/VerticalCurvedList"/>
    <dgm:cxn modelId="{CBFA304E-18D2-4D1A-9652-F24560800039}" type="presParOf" srcId="{A7E0BE4B-113C-4474-B8FD-F5FFFE144297}" destId="{22BA6EB7-C325-49C0-B7A9-2AA76369DB24}" srcOrd="1" destOrd="0" presId="urn:microsoft.com/office/officeart/2008/layout/VerticalCurvedList"/>
    <dgm:cxn modelId="{CB30A73E-BC2D-47B5-868A-8C59ECFD7144}" type="presParOf" srcId="{A7E0BE4B-113C-4474-B8FD-F5FFFE144297}" destId="{ED0B8FE9-00DF-4877-80FD-11E78AA4ACBE}" srcOrd="2" destOrd="0" presId="urn:microsoft.com/office/officeart/2008/layout/VerticalCurvedList"/>
    <dgm:cxn modelId="{CEBA6D51-2ABA-4A6D-9D30-7BE52A0364B4}" type="presParOf" srcId="{ED0B8FE9-00DF-4877-80FD-11E78AA4ACBE}" destId="{FFF6515B-D511-487B-B4BC-EE80F97A3838}" srcOrd="0" destOrd="0" presId="urn:microsoft.com/office/officeart/2008/layout/VerticalCurvedList"/>
    <dgm:cxn modelId="{F0C7F94F-A971-4916-9840-2A27C8EB21B0}" type="presParOf" srcId="{A7E0BE4B-113C-4474-B8FD-F5FFFE144297}" destId="{2D6CD0D9-B1E2-4AC9-B30B-0571016A6BE5}" srcOrd="3" destOrd="0" presId="urn:microsoft.com/office/officeart/2008/layout/VerticalCurvedList"/>
    <dgm:cxn modelId="{1C8A8930-23AE-400B-A908-74EBF7A5E996}" type="presParOf" srcId="{A7E0BE4B-113C-4474-B8FD-F5FFFE144297}" destId="{8D56A6BC-EF2A-46B9-AF02-B86B338A6DE2}" srcOrd="4" destOrd="0" presId="urn:microsoft.com/office/officeart/2008/layout/VerticalCurvedList"/>
    <dgm:cxn modelId="{6D1A276E-2B78-4528-94EB-9E72DC091D79}" type="presParOf" srcId="{8D56A6BC-EF2A-46B9-AF02-B86B338A6DE2}" destId="{6C05397D-C685-4DC8-9279-38000E87376E}" srcOrd="0" destOrd="0" presId="urn:microsoft.com/office/officeart/2008/layout/VerticalCurvedList"/>
    <dgm:cxn modelId="{C4586D94-CEAC-4E03-8CBA-DE78C22F0248}" type="presParOf" srcId="{A7E0BE4B-113C-4474-B8FD-F5FFFE144297}" destId="{D1C4EDED-405B-4DDB-AF26-8168404C6079}" srcOrd="5" destOrd="0" presId="urn:microsoft.com/office/officeart/2008/layout/VerticalCurvedList"/>
    <dgm:cxn modelId="{A5952556-6C7D-4ECE-AA8C-4CDA8036FF3A}" type="presParOf" srcId="{A7E0BE4B-113C-4474-B8FD-F5FFFE144297}" destId="{ED163493-5928-4388-964C-D3BFD035A138}" srcOrd="6" destOrd="0" presId="urn:microsoft.com/office/officeart/2008/layout/VerticalCurvedList"/>
    <dgm:cxn modelId="{ECADE440-8B09-4BE1-AF53-E41552F9F3EB}" type="presParOf" srcId="{ED163493-5928-4388-964C-D3BFD035A138}" destId="{684E1066-2139-42E2-9299-0B52068ECC8D}" srcOrd="0" destOrd="0" presId="urn:microsoft.com/office/officeart/2008/layout/VerticalCurvedList"/>
    <dgm:cxn modelId="{EBBDD71B-4293-4CC0-A38C-1ECC7029FCD0}" type="presParOf" srcId="{A7E0BE4B-113C-4474-B8FD-F5FFFE144297}" destId="{DA9D8097-08D6-41C6-BCFB-A2F20DB66D64}" srcOrd="7" destOrd="0" presId="urn:microsoft.com/office/officeart/2008/layout/VerticalCurvedList"/>
    <dgm:cxn modelId="{EC3283B8-3256-4375-8705-483D30539667}" type="presParOf" srcId="{A7E0BE4B-113C-4474-B8FD-F5FFFE144297}" destId="{DCD6100B-92E4-45FA-90DE-D147E1F8EB53}" srcOrd="8" destOrd="0" presId="urn:microsoft.com/office/officeart/2008/layout/VerticalCurvedList"/>
    <dgm:cxn modelId="{16FF6CAD-66EA-4163-815C-1C7BAD18B638}" type="presParOf" srcId="{DCD6100B-92E4-45FA-90DE-D147E1F8EB53}" destId="{3999346B-252C-4014-AAE7-6561B621FF81}" srcOrd="0" destOrd="0" presId="urn:microsoft.com/office/officeart/2008/layout/VerticalCurvedList"/>
    <dgm:cxn modelId="{42ED8AA3-F4E5-424C-BEE3-2AFB17D30B92}" type="presParOf" srcId="{A7E0BE4B-113C-4474-B8FD-F5FFFE144297}" destId="{DFAC1078-BD8D-4316-83D0-578E7759344D}" srcOrd="9" destOrd="0" presId="urn:microsoft.com/office/officeart/2008/layout/VerticalCurvedList"/>
    <dgm:cxn modelId="{B903C3C9-A223-41E0-AC04-8FFBE0515556}" type="presParOf" srcId="{A7E0BE4B-113C-4474-B8FD-F5FFFE144297}" destId="{15B409F4-0E52-4A4E-A4A8-298EE51A2D61}" srcOrd="10" destOrd="0" presId="urn:microsoft.com/office/officeart/2008/layout/VerticalCurvedList"/>
    <dgm:cxn modelId="{22A69418-8042-4961-BCED-A6982137E2C3}" type="presParOf" srcId="{15B409F4-0E52-4A4E-A4A8-298EE51A2D61}" destId="{465C8505-D1A1-4426-B50E-F5AB0463B5C7}" srcOrd="0" destOrd="0" presId="urn:microsoft.com/office/officeart/2008/layout/VerticalCurvedList"/>
    <dgm:cxn modelId="{4CC146F4-0905-45BE-8A6F-15455A6655F6}" type="presParOf" srcId="{A7E0BE4B-113C-4474-B8FD-F5FFFE144297}" destId="{452EBD51-B6A4-4D53-A2D1-F7313DFBD8E5}" srcOrd="11" destOrd="0" presId="urn:microsoft.com/office/officeart/2008/layout/VerticalCurvedList"/>
    <dgm:cxn modelId="{6A5895DD-4302-4C0E-A257-DCDBE5E51828}" type="presParOf" srcId="{A7E0BE4B-113C-4474-B8FD-F5FFFE144297}" destId="{62F71023-8596-4BF6-AC4B-71C95517B3DF}" srcOrd="12" destOrd="0" presId="urn:microsoft.com/office/officeart/2008/layout/VerticalCurvedList"/>
    <dgm:cxn modelId="{908FDBF7-41E0-4D08-B9AA-C528B367A0E2}" type="presParOf" srcId="{62F71023-8596-4BF6-AC4B-71C95517B3DF}" destId="{B252FDC4-4C8C-448D-B0CA-1AD30A828DA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64F136-32BB-4FA0-928D-5704BCB9BC72}"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7536AE4F-FA23-4332-96DC-751148871869}">
      <dgm:prSet phldrT="[Text]" phldr="0"/>
      <dgm:spPr>
        <a:solidFill>
          <a:srgbClr val="45425B">
            <a:alpha val="90000"/>
          </a:srgbClr>
        </a:solidFill>
      </dgm:spPr>
      <dgm:t>
        <a:bodyPr/>
        <a:lstStyle/>
        <a:p>
          <a:r>
            <a:rPr lang="en-US"/>
            <a:t>Before</a:t>
          </a:r>
        </a:p>
      </dgm:t>
    </dgm:pt>
    <dgm:pt modelId="{1C0E2DA9-12E7-42AD-9029-0DA25C3C28A9}" type="parTrans" cxnId="{9D419362-AE2C-4605-9ED0-CDCA5468EFC8}">
      <dgm:prSet/>
      <dgm:spPr/>
      <dgm:t>
        <a:bodyPr/>
        <a:lstStyle/>
        <a:p>
          <a:endParaRPr lang="en-US"/>
        </a:p>
      </dgm:t>
    </dgm:pt>
    <dgm:pt modelId="{0ABC3F4C-A022-468E-940B-6BBF410E4E36}" type="sibTrans" cxnId="{9D419362-AE2C-4605-9ED0-CDCA5468EFC8}">
      <dgm:prSet/>
      <dgm:spPr/>
      <dgm:t>
        <a:bodyPr/>
        <a:lstStyle/>
        <a:p>
          <a:endParaRPr lang="en-US"/>
        </a:p>
      </dgm:t>
    </dgm:pt>
    <dgm:pt modelId="{36161625-DEA7-4115-A360-07E661A77332}">
      <dgm:prSet phldrT="[Text]" phldr="0" custT="1"/>
      <dgm:spPr>
        <a:solidFill>
          <a:srgbClr val="092040"/>
        </a:solidFill>
      </dgm:spPr>
      <dgm:t>
        <a:bodyPr/>
        <a:lstStyle/>
        <a:p>
          <a:r>
            <a:rPr lang="en-US" sz="1600">
              <a:solidFill>
                <a:schemeClr val="bg1"/>
              </a:solidFill>
            </a:rPr>
            <a:t>Legacy</a:t>
          </a:r>
        </a:p>
      </dgm:t>
    </dgm:pt>
    <dgm:pt modelId="{43E187AF-0926-4624-B2BC-4167B0FC5FD8}" type="parTrans" cxnId="{4E4F9FE7-6CC2-4986-A593-3D1131E342A8}">
      <dgm:prSet/>
      <dgm:spPr/>
      <dgm:t>
        <a:bodyPr/>
        <a:lstStyle/>
        <a:p>
          <a:endParaRPr lang="en-US"/>
        </a:p>
      </dgm:t>
    </dgm:pt>
    <dgm:pt modelId="{2E3BAB0A-3E2C-4D0A-BC40-5E230417B5D9}" type="sibTrans" cxnId="{4E4F9FE7-6CC2-4986-A593-3D1131E342A8}">
      <dgm:prSet/>
      <dgm:spPr/>
      <dgm:t>
        <a:bodyPr/>
        <a:lstStyle/>
        <a:p>
          <a:endParaRPr lang="en-US"/>
        </a:p>
      </dgm:t>
    </dgm:pt>
    <dgm:pt modelId="{7D8C820F-2D07-4A7E-A66C-DE01C3D5D9C7}">
      <dgm:prSet phldrT="[Text]" phldr="0"/>
      <dgm:spPr>
        <a:solidFill>
          <a:srgbClr val="45425B">
            <a:alpha val="90000"/>
          </a:srgbClr>
        </a:solidFill>
      </dgm:spPr>
      <dgm:t>
        <a:bodyPr/>
        <a:lstStyle/>
        <a:p>
          <a:r>
            <a:rPr lang="en-US"/>
            <a:t>Transition </a:t>
          </a:r>
        </a:p>
      </dgm:t>
    </dgm:pt>
    <dgm:pt modelId="{3C2BCEBE-E088-4B00-BA5E-27277B06042C}" type="parTrans" cxnId="{10C50481-C1ED-4A31-A86C-423A59E9BC62}">
      <dgm:prSet/>
      <dgm:spPr/>
      <dgm:t>
        <a:bodyPr/>
        <a:lstStyle/>
        <a:p>
          <a:endParaRPr lang="en-US"/>
        </a:p>
      </dgm:t>
    </dgm:pt>
    <dgm:pt modelId="{417268CD-AB04-40F2-9863-A6A41A6F8967}" type="sibTrans" cxnId="{10C50481-C1ED-4A31-A86C-423A59E9BC62}">
      <dgm:prSet/>
      <dgm:spPr/>
      <dgm:t>
        <a:bodyPr/>
        <a:lstStyle/>
        <a:p>
          <a:endParaRPr lang="en-US"/>
        </a:p>
      </dgm:t>
    </dgm:pt>
    <dgm:pt modelId="{22471FDE-F7B5-4429-95F3-738173669FDD}">
      <dgm:prSet phldrT="[Text]" phldr="0"/>
      <dgm:spPr>
        <a:solidFill>
          <a:srgbClr val="45425B">
            <a:alpha val="90000"/>
          </a:srgbClr>
        </a:solidFill>
      </dgm:spPr>
      <dgm:t>
        <a:bodyPr/>
        <a:lstStyle/>
        <a:p>
          <a:r>
            <a:rPr lang="en-US"/>
            <a:t>After </a:t>
          </a:r>
        </a:p>
      </dgm:t>
    </dgm:pt>
    <dgm:pt modelId="{B0077832-1A6E-4C1D-B78F-E6277E6FF25B}" type="parTrans" cxnId="{3623B9B2-8E4C-403E-A03D-108D36B3AF79}">
      <dgm:prSet/>
      <dgm:spPr/>
      <dgm:t>
        <a:bodyPr/>
        <a:lstStyle/>
        <a:p>
          <a:endParaRPr lang="en-US"/>
        </a:p>
      </dgm:t>
    </dgm:pt>
    <dgm:pt modelId="{91C4CE2B-05B8-4E2C-84EA-0DB7F081364C}" type="sibTrans" cxnId="{3623B9B2-8E4C-403E-A03D-108D36B3AF79}">
      <dgm:prSet/>
      <dgm:spPr/>
      <dgm:t>
        <a:bodyPr/>
        <a:lstStyle/>
        <a:p>
          <a:endParaRPr lang="en-US"/>
        </a:p>
      </dgm:t>
    </dgm:pt>
    <dgm:pt modelId="{CA6D2DA4-4AEA-490F-BDE8-310740DE9955}">
      <dgm:prSet phldrT="[Text]" phldr="0"/>
      <dgm:spPr>
        <a:solidFill>
          <a:srgbClr val="092040"/>
        </a:solidFill>
      </dgm:spPr>
      <dgm:t>
        <a:bodyPr/>
        <a:lstStyle/>
        <a:p>
          <a:r>
            <a:rPr lang="en-US">
              <a:solidFill>
                <a:schemeClr val="bg1"/>
              </a:solidFill>
            </a:rPr>
            <a:t>Consistent &amp;Comparable</a:t>
          </a:r>
        </a:p>
      </dgm:t>
    </dgm:pt>
    <dgm:pt modelId="{C66977FF-4638-4C33-8A29-67162AE7ACB3}" type="parTrans" cxnId="{0E072C9F-B9E4-45E3-BCF7-C4745C472FC0}">
      <dgm:prSet/>
      <dgm:spPr/>
      <dgm:t>
        <a:bodyPr/>
        <a:lstStyle/>
        <a:p>
          <a:endParaRPr lang="en-US"/>
        </a:p>
      </dgm:t>
    </dgm:pt>
    <dgm:pt modelId="{96F89220-5778-4E3E-A354-A14D9334808F}" type="sibTrans" cxnId="{0E072C9F-B9E4-45E3-BCF7-C4745C472FC0}">
      <dgm:prSet/>
      <dgm:spPr/>
      <dgm:t>
        <a:bodyPr/>
        <a:lstStyle/>
        <a:p>
          <a:endParaRPr lang="en-US"/>
        </a:p>
      </dgm:t>
    </dgm:pt>
    <dgm:pt modelId="{EFFD744B-CA34-4A85-A06B-EE1BC3A45238}">
      <dgm:prSet phldrT="[Text]" phldr="0"/>
      <dgm:spPr>
        <a:solidFill>
          <a:srgbClr val="092040"/>
        </a:solidFill>
      </dgm:spPr>
      <dgm:t>
        <a:bodyPr/>
        <a:lstStyle/>
        <a:p>
          <a:r>
            <a:rPr lang="en-US">
              <a:solidFill>
                <a:schemeClr val="bg1"/>
              </a:solidFill>
            </a:rPr>
            <a:t>Clear Escalation</a:t>
          </a:r>
        </a:p>
      </dgm:t>
    </dgm:pt>
    <dgm:pt modelId="{87283A50-BC73-4605-8BFC-C14D3EB9D393}" type="parTrans" cxnId="{B957B761-CCF3-4CC9-BA85-7D65ED86975A}">
      <dgm:prSet/>
      <dgm:spPr/>
      <dgm:t>
        <a:bodyPr/>
        <a:lstStyle/>
        <a:p>
          <a:endParaRPr lang="en-US"/>
        </a:p>
      </dgm:t>
    </dgm:pt>
    <dgm:pt modelId="{A22A3FEB-C04E-4F3E-B0D2-DDC77529F657}" type="sibTrans" cxnId="{B957B761-CCF3-4CC9-BA85-7D65ED86975A}">
      <dgm:prSet/>
      <dgm:spPr/>
      <dgm:t>
        <a:bodyPr/>
        <a:lstStyle/>
        <a:p>
          <a:endParaRPr lang="en-US"/>
        </a:p>
      </dgm:t>
    </dgm:pt>
    <dgm:pt modelId="{6DE690B0-9788-4A57-865E-795DC08F2034}">
      <dgm:prSet phldrT="[Text]" phldr="0" custT="1"/>
      <dgm:spPr>
        <a:solidFill>
          <a:srgbClr val="092040"/>
        </a:solidFill>
      </dgm:spPr>
      <dgm:t>
        <a:bodyPr/>
        <a:lstStyle/>
        <a:p>
          <a:r>
            <a:rPr lang="en-US" sz="1600">
              <a:solidFill>
                <a:schemeClr val="bg1"/>
              </a:solidFill>
            </a:rPr>
            <a:t>Ambiguous</a:t>
          </a:r>
        </a:p>
      </dgm:t>
    </dgm:pt>
    <dgm:pt modelId="{6D1CF27E-59DE-4555-BF18-DF7B2C34C5FC}" type="parTrans" cxnId="{73926971-BBD3-46A3-8A97-C431D1970A4D}">
      <dgm:prSet/>
      <dgm:spPr/>
      <dgm:t>
        <a:bodyPr/>
        <a:lstStyle/>
        <a:p>
          <a:endParaRPr lang="en-US"/>
        </a:p>
      </dgm:t>
    </dgm:pt>
    <dgm:pt modelId="{9C48E0F9-1016-45C4-8049-B0E3F4311619}" type="sibTrans" cxnId="{73926971-BBD3-46A3-8A97-C431D1970A4D}">
      <dgm:prSet/>
      <dgm:spPr/>
      <dgm:t>
        <a:bodyPr/>
        <a:lstStyle/>
        <a:p>
          <a:endParaRPr lang="en-US"/>
        </a:p>
      </dgm:t>
    </dgm:pt>
    <dgm:pt modelId="{92D8CB88-9437-4B9E-9F64-62C8998968F4}">
      <dgm:prSet phldrT="[Text]" phldr="0" custT="1"/>
      <dgm:spPr>
        <a:solidFill>
          <a:srgbClr val="092040"/>
        </a:solidFill>
      </dgm:spPr>
      <dgm:t>
        <a:bodyPr/>
        <a:lstStyle/>
        <a:p>
          <a:r>
            <a:rPr lang="en-US" sz="1600">
              <a:solidFill>
                <a:schemeClr val="bg1"/>
              </a:solidFill>
            </a:rPr>
            <a:t>Inconsistent</a:t>
          </a:r>
        </a:p>
      </dgm:t>
    </dgm:pt>
    <dgm:pt modelId="{EF8ADBDF-8CD3-4868-A549-AA012C0FADF1}" type="parTrans" cxnId="{F6098DBE-7438-4B84-9CF0-832AAC27B431}">
      <dgm:prSet/>
      <dgm:spPr/>
      <dgm:t>
        <a:bodyPr/>
        <a:lstStyle/>
        <a:p>
          <a:endParaRPr lang="en-US"/>
        </a:p>
      </dgm:t>
    </dgm:pt>
    <dgm:pt modelId="{4420BD33-6249-45B9-8B83-8416ED1DDD9B}" type="sibTrans" cxnId="{F6098DBE-7438-4B84-9CF0-832AAC27B431}">
      <dgm:prSet/>
      <dgm:spPr/>
      <dgm:t>
        <a:bodyPr/>
        <a:lstStyle/>
        <a:p>
          <a:endParaRPr lang="en-US"/>
        </a:p>
      </dgm:t>
    </dgm:pt>
    <dgm:pt modelId="{EF8D73E8-FF86-41A9-89AD-60EC8631168F}">
      <dgm:prSet phldrT="[Text]" phldr="0" custT="1"/>
      <dgm:spPr>
        <a:solidFill>
          <a:srgbClr val="092040"/>
        </a:solidFill>
      </dgm:spPr>
      <dgm:t>
        <a:bodyPr/>
        <a:lstStyle/>
        <a:p>
          <a:r>
            <a:rPr lang="en-US" sz="1600">
              <a:solidFill>
                <a:schemeClr val="bg1"/>
              </a:solidFill>
            </a:rPr>
            <a:t>Compliance-Driven</a:t>
          </a:r>
        </a:p>
      </dgm:t>
    </dgm:pt>
    <dgm:pt modelId="{A1B0EE58-7388-470C-ADCA-C9ABAD4D35C0}" type="parTrans" cxnId="{EF6EFAF1-F676-4A4C-A936-2D5BD5E5B5B0}">
      <dgm:prSet/>
      <dgm:spPr/>
      <dgm:t>
        <a:bodyPr/>
        <a:lstStyle/>
        <a:p>
          <a:endParaRPr lang="en-US"/>
        </a:p>
      </dgm:t>
    </dgm:pt>
    <dgm:pt modelId="{D3543765-3C02-4E0A-B4CC-1E797A7DBDC8}" type="sibTrans" cxnId="{EF6EFAF1-F676-4A4C-A936-2D5BD5E5B5B0}">
      <dgm:prSet/>
      <dgm:spPr/>
      <dgm:t>
        <a:bodyPr/>
        <a:lstStyle/>
        <a:p>
          <a:endParaRPr lang="en-US"/>
        </a:p>
      </dgm:t>
    </dgm:pt>
    <dgm:pt modelId="{4DF8F5A0-C834-4F5E-B16B-E38D4937C9B8}">
      <dgm:prSet phldrT="[Text]" phldr="0" custT="1"/>
      <dgm:spPr>
        <a:solidFill>
          <a:srgbClr val="134383">
            <a:alpha val="90000"/>
          </a:srgbClr>
        </a:solidFill>
      </dgm:spPr>
      <dgm:t>
        <a:bodyPr/>
        <a:lstStyle/>
        <a:p>
          <a:r>
            <a:rPr lang="en-US" sz="1600">
              <a:solidFill>
                <a:schemeClr val="bg1"/>
              </a:solidFill>
            </a:rPr>
            <a:t>Updating R009, T057, T056</a:t>
          </a:r>
        </a:p>
      </dgm:t>
    </dgm:pt>
    <dgm:pt modelId="{D8152B8A-F88A-420C-837C-CFC9F618B405}" type="sibTrans" cxnId="{5177E2E8-6C4F-4804-B6C3-67D7CC8F42A5}">
      <dgm:prSet/>
      <dgm:spPr/>
      <dgm:t>
        <a:bodyPr/>
        <a:lstStyle/>
        <a:p>
          <a:endParaRPr lang="en-US"/>
        </a:p>
      </dgm:t>
    </dgm:pt>
    <dgm:pt modelId="{85B12FCE-B90E-4F5A-9751-4C5A105C58F1}" type="parTrans" cxnId="{5177E2E8-6C4F-4804-B6C3-67D7CC8F42A5}">
      <dgm:prSet/>
      <dgm:spPr/>
      <dgm:t>
        <a:bodyPr/>
        <a:lstStyle/>
        <a:p>
          <a:endParaRPr lang="en-US"/>
        </a:p>
      </dgm:t>
    </dgm:pt>
    <dgm:pt modelId="{53A635D2-596B-49A7-8848-E0BDE8A6BDBD}">
      <dgm:prSet phldrT="[Text]" phldr="0" custT="1"/>
      <dgm:spPr>
        <a:solidFill>
          <a:srgbClr val="134383">
            <a:alpha val="90000"/>
          </a:srgbClr>
        </a:solidFill>
      </dgm:spPr>
      <dgm:t>
        <a:bodyPr/>
        <a:lstStyle/>
        <a:p>
          <a:r>
            <a:rPr lang="en-US" sz="1600">
              <a:solidFill>
                <a:schemeClr val="bg1"/>
              </a:solidFill>
            </a:rPr>
            <a:t>Cross-Enterprise Content Teams</a:t>
          </a:r>
        </a:p>
      </dgm:t>
    </dgm:pt>
    <dgm:pt modelId="{7981E728-97CD-4C6C-8A9E-001F7FEE5E5E}" type="parTrans" cxnId="{DDDDAC54-92D9-4897-88EC-4B8E38F7A0A1}">
      <dgm:prSet/>
      <dgm:spPr/>
      <dgm:t>
        <a:bodyPr/>
        <a:lstStyle/>
        <a:p>
          <a:endParaRPr lang="en-US"/>
        </a:p>
      </dgm:t>
    </dgm:pt>
    <dgm:pt modelId="{1CC99E71-5F26-4E14-9AA8-B19C2714D2F3}" type="sibTrans" cxnId="{DDDDAC54-92D9-4897-88EC-4B8E38F7A0A1}">
      <dgm:prSet/>
      <dgm:spPr/>
      <dgm:t>
        <a:bodyPr/>
        <a:lstStyle/>
        <a:p>
          <a:endParaRPr lang="en-US"/>
        </a:p>
      </dgm:t>
    </dgm:pt>
    <dgm:pt modelId="{EF82598C-B1A7-45AC-828F-B82E36B07801}">
      <dgm:prSet phldrT="[Text]" phldr="0" custT="1"/>
      <dgm:spPr>
        <a:solidFill>
          <a:srgbClr val="134383">
            <a:alpha val="90000"/>
          </a:srgbClr>
        </a:solidFill>
      </dgm:spPr>
      <dgm:t>
        <a:bodyPr/>
        <a:lstStyle/>
        <a:p>
          <a:r>
            <a:rPr lang="en-US" sz="1600">
              <a:solidFill>
                <a:schemeClr val="bg1"/>
              </a:solidFill>
            </a:rPr>
            <a:t>Writing workshops at HQ</a:t>
          </a:r>
        </a:p>
      </dgm:t>
    </dgm:pt>
    <dgm:pt modelId="{29D23655-BD00-4E0B-8D90-A40F017809E4}" type="parTrans" cxnId="{6A1EA6C0-048C-45F6-AB7B-365FFC78EFC2}">
      <dgm:prSet/>
      <dgm:spPr/>
      <dgm:t>
        <a:bodyPr/>
        <a:lstStyle/>
        <a:p>
          <a:endParaRPr lang="en-US"/>
        </a:p>
      </dgm:t>
    </dgm:pt>
    <dgm:pt modelId="{34215CF1-40AB-4CA8-A81D-DF4EB6D021F5}" type="sibTrans" cxnId="{6A1EA6C0-048C-45F6-AB7B-365FFC78EFC2}">
      <dgm:prSet/>
      <dgm:spPr/>
      <dgm:t>
        <a:bodyPr/>
        <a:lstStyle/>
        <a:p>
          <a:endParaRPr lang="en-US"/>
        </a:p>
      </dgm:t>
    </dgm:pt>
    <dgm:pt modelId="{0E893C25-5125-4083-9E9A-070E99EAB1D7}">
      <dgm:prSet phldrT="[Text]" phldr="0" custT="1"/>
      <dgm:spPr>
        <a:solidFill>
          <a:srgbClr val="134383">
            <a:alpha val="90000"/>
          </a:srgbClr>
        </a:solidFill>
      </dgm:spPr>
      <dgm:t>
        <a:bodyPr/>
        <a:lstStyle/>
        <a:p>
          <a:r>
            <a:rPr lang="en-US" sz="1600">
              <a:solidFill>
                <a:schemeClr val="bg1"/>
              </a:solidFill>
            </a:rPr>
            <a:t>Aug 2025, Feb 26</a:t>
          </a:r>
        </a:p>
      </dgm:t>
    </dgm:pt>
    <dgm:pt modelId="{8584F942-E4C7-4039-A212-3DB2AA0F9186}" type="parTrans" cxnId="{A982412F-AA27-42E5-B8ED-AAA5270C0268}">
      <dgm:prSet/>
      <dgm:spPr/>
      <dgm:t>
        <a:bodyPr/>
        <a:lstStyle/>
        <a:p>
          <a:endParaRPr lang="en-US"/>
        </a:p>
      </dgm:t>
    </dgm:pt>
    <dgm:pt modelId="{AFA68624-9B97-46A0-B6F5-8A687D6C4317}" type="sibTrans" cxnId="{A982412F-AA27-42E5-B8ED-AAA5270C0268}">
      <dgm:prSet/>
      <dgm:spPr/>
      <dgm:t>
        <a:bodyPr/>
        <a:lstStyle/>
        <a:p>
          <a:endParaRPr lang="en-US"/>
        </a:p>
      </dgm:t>
    </dgm:pt>
    <dgm:pt modelId="{11EC06ED-B967-4FA2-8BF5-F9E856C9F18C}">
      <dgm:prSet phldrT="[Text]" phldr="0" custT="1"/>
      <dgm:spPr>
        <a:solidFill>
          <a:srgbClr val="134383">
            <a:alpha val="90000"/>
          </a:srgbClr>
        </a:solidFill>
      </dgm:spPr>
      <dgm:t>
        <a:bodyPr/>
        <a:lstStyle/>
        <a:p>
          <a:r>
            <a:rPr lang="en-US" sz="1600">
              <a:solidFill>
                <a:schemeClr val="bg1"/>
              </a:solidFill>
            </a:rPr>
            <a:t>Alignment with industry standards</a:t>
          </a:r>
        </a:p>
      </dgm:t>
    </dgm:pt>
    <dgm:pt modelId="{91397F95-CFA7-4FBA-A462-12DA398422C7}" type="parTrans" cxnId="{69A6F985-0EF0-4B30-9EFD-3311A2D77319}">
      <dgm:prSet/>
      <dgm:spPr/>
      <dgm:t>
        <a:bodyPr/>
        <a:lstStyle/>
        <a:p>
          <a:endParaRPr lang="en-US"/>
        </a:p>
      </dgm:t>
    </dgm:pt>
    <dgm:pt modelId="{2D5F52E5-95FC-4618-874A-17B2D02E9743}" type="sibTrans" cxnId="{69A6F985-0EF0-4B30-9EFD-3311A2D77319}">
      <dgm:prSet/>
      <dgm:spPr/>
      <dgm:t>
        <a:bodyPr/>
        <a:lstStyle/>
        <a:p>
          <a:endParaRPr lang="en-US"/>
        </a:p>
      </dgm:t>
    </dgm:pt>
    <dgm:pt modelId="{73257AA4-8E46-40D0-ACAD-1376263786C4}">
      <dgm:prSet phldrT="[Text]" phldr="0" custT="1"/>
      <dgm:spPr>
        <a:solidFill>
          <a:srgbClr val="134383">
            <a:alpha val="90000"/>
          </a:srgbClr>
        </a:solidFill>
      </dgm:spPr>
      <dgm:t>
        <a:bodyPr/>
        <a:lstStyle/>
        <a:p>
          <a:r>
            <a:rPr lang="en-US" sz="1600">
              <a:solidFill>
                <a:schemeClr val="bg1"/>
              </a:solidFill>
            </a:rPr>
            <a:t>Outputs from Risk Summits</a:t>
          </a:r>
        </a:p>
      </dgm:t>
    </dgm:pt>
    <dgm:pt modelId="{4EB2B734-1008-42C6-945C-46006AA0AFA2}" type="parTrans" cxnId="{859DB9C0-5A44-4F35-8E24-B6AF7ECD6115}">
      <dgm:prSet/>
      <dgm:spPr/>
      <dgm:t>
        <a:bodyPr/>
        <a:lstStyle/>
        <a:p>
          <a:endParaRPr lang="en-US"/>
        </a:p>
      </dgm:t>
    </dgm:pt>
    <dgm:pt modelId="{72D8EB97-9909-4B0B-A7E3-717C1AB6217F}" type="sibTrans" cxnId="{859DB9C0-5A44-4F35-8E24-B6AF7ECD6115}">
      <dgm:prSet/>
      <dgm:spPr/>
      <dgm:t>
        <a:bodyPr/>
        <a:lstStyle/>
        <a:p>
          <a:endParaRPr lang="en-US"/>
        </a:p>
      </dgm:t>
    </dgm:pt>
    <dgm:pt modelId="{1F1EA4C8-E4BE-482D-8364-67DDD670F62D}">
      <dgm:prSet phldrT="[Text]" phldr="0"/>
      <dgm:spPr>
        <a:solidFill>
          <a:srgbClr val="092040"/>
        </a:solidFill>
      </dgm:spPr>
      <dgm:t>
        <a:bodyPr/>
        <a:lstStyle/>
        <a:p>
          <a:r>
            <a:rPr lang="en-US">
              <a:solidFill>
                <a:schemeClr val="bg1"/>
              </a:solidFill>
            </a:rPr>
            <a:t>Risk embedded in decisions</a:t>
          </a:r>
        </a:p>
      </dgm:t>
    </dgm:pt>
    <dgm:pt modelId="{252F4C22-44BA-47C2-88DB-029DC8C2687B}" type="parTrans" cxnId="{33A35112-278A-466D-8769-67C965D2D704}">
      <dgm:prSet/>
      <dgm:spPr/>
      <dgm:t>
        <a:bodyPr/>
        <a:lstStyle/>
        <a:p>
          <a:endParaRPr lang="en-US"/>
        </a:p>
      </dgm:t>
    </dgm:pt>
    <dgm:pt modelId="{96CD51CD-E98C-4249-81EB-6877536BAFF6}" type="sibTrans" cxnId="{33A35112-278A-466D-8769-67C965D2D704}">
      <dgm:prSet/>
      <dgm:spPr/>
      <dgm:t>
        <a:bodyPr/>
        <a:lstStyle/>
        <a:p>
          <a:endParaRPr lang="en-US"/>
        </a:p>
      </dgm:t>
    </dgm:pt>
    <dgm:pt modelId="{B2C64A44-BAB9-4970-91BD-093311B3A094}">
      <dgm:prSet phldrT="[Text]" phldr="0"/>
      <dgm:spPr>
        <a:solidFill>
          <a:srgbClr val="092040"/>
        </a:solidFill>
      </dgm:spPr>
      <dgm:t>
        <a:bodyPr/>
        <a:lstStyle/>
        <a:p>
          <a:r>
            <a:rPr lang="en-US">
              <a:solidFill>
                <a:schemeClr val="bg1"/>
              </a:solidFill>
            </a:rPr>
            <a:t>Accountability and ownership</a:t>
          </a:r>
        </a:p>
      </dgm:t>
    </dgm:pt>
    <dgm:pt modelId="{8D5C958F-B14E-44A9-8197-BDB29C113D14}" type="parTrans" cxnId="{B801F22F-2674-4593-B39D-412005179700}">
      <dgm:prSet/>
      <dgm:spPr/>
      <dgm:t>
        <a:bodyPr/>
        <a:lstStyle/>
        <a:p>
          <a:endParaRPr lang="en-US"/>
        </a:p>
      </dgm:t>
    </dgm:pt>
    <dgm:pt modelId="{C9EE9DED-C99C-44DB-BAA8-0C729FBCC10D}" type="sibTrans" cxnId="{B801F22F-2674-4593-B39D-412005179700}">
      <dgm:prSet/>
      <dgm:spPr/>
      <dgm:t>
        <a:bodyPr/>
        <a:lstStyle/>
        <a:p>
          <a:endParaRPr lang="en-US"/>
        </a:p>
      </dgm:t>
    </dgm:pt>
    <dgm:pt modelId="{75441BB1-95B6-478A-804F-3F2979F08BB0}" type="pres">
      <dgm:prSet presAssocID="{0B64F136-32BB-4FA0-928D-5704BCB9BC72}" presName="Name0" presStyleCnt="0">
        <dgm:presLayoutVars>
          <dgm:dir/>
          <dgm:animLvl val="lvl"/>
          <dgm:resizeHandles val="exact"/>
        </dgm:presLayoutVars>
      </dgm:prSet>
      <dgm:spPr/>
    </dgm:pt>
    <dgm:pt modelId="{82D02A03-6BC7-4F6E-B22F-FD80CEC6103F}" type="pres">
      <dgm:prSet presAssocID="{0B64F136-32BB-4FA0-928D-5704BCB9BC72}" presName="tSp" presStyleCnt="0"/>
      <dgm:spPr/>
    </dgm:pt>
    <dgm:pt modelId="{2374016E-BCFE-4FFA-8BB5-E434A48A3D82}" type="pres">
      <dgm:prSet presAssocID="{0B64F136-32BB-4FA0-928D-5704BCB9BC72}" presName="bSp" presStyleCnt="0"/>
      <dgm:spPr/>
    </dgm:pt>
    <dgm:pt modelId="{3AC3B758-3625-4F4F-960C-76D618619314}" type="pres">
      <dgm:prSet presAssocID="{0B64F136-32BB-4FA0-928D-5704BCB9BC72}" presName="process" presStyleCnt="0"/>
      <dgm:spPr/>
    </dgm:pt>
    <dgm:pt modelId="{E906D4AE-7D63-4927-8A8F-A65508023979}" type="pres">
      <dgm:prSet presAssocID="{7536AE4F-FA23-4332-96DC-751148871869}" presName="composite1" presStyleCnt="0"/>
      <dgm:spPr/>
    </dgm:pt>
    <dgm:pt modelId="{7C35DF14-8315-4E89-B96F-17A3B588F85D}" type="pres">
      <dgm:prSet presAssocID="{7536AE4F-FA23-4332-96DC-751148871869}" presName="dummyNode1" presStyleLbl="node1" presStyleIdx="0" presStyleCnt="3"/>
      <dgm:spPr/>
    </dgm:pt>
    <dgm:pt modelId="{3A03512C-E602-4CE7-AD06-4112F06A5240}" type="pres">
      <dgm:prSet presAssocID="{7536AE4F-FA23-4332-96DC-751148871869}" presName="childNode1" presStyleLbl="bgAcc1" presStyleIdx="0" presStyleCnt="3">
        <dgm:presLayoutVars>
          <dgm:bulletEnabled val="1"/>
        </dgm:presLayoutVars>
      </dgm:prSet>
      <dgm:spPr/>
    </dgm:pt>
    <dgm:pt modelId="{26B763F4-7680-4DBD-A82C-DD5A3810ACF2}" type="pres">
      <dgm:prSet presAssocID="{7536AE4F-FA23-4332-96DC-751148871869}" presName="childNode1tx" presStyleLbl="bgAcc1" presStyleIdx="0" presStyleCnt="3">
        <dgm:presLayoutVars>
          <dgm:bulletEnabled val="1"/>
        </dgm:presLayoutVars>
      </dgm:prSet>
      <dgm:spPr/>
    </dgm:pt>
    <dgm:pt modelId="{0E20724E-39BD-4522-B5FD-2C0EBEE64CD1}" type="pres">
      <dgm:prSet presAssocID="{7536AE4F-FA23-4332-96DC-751148871869}" presName="parentNode1" presStyleLbl="node1" presStyleIdx="0" presStyleCnt="3" custLinFactNeighborX="-21145">
        <dgm:presLayoutVars>
          <dgm:chMax val="1"/>
          <dgm:bulletEnabled val="1"/>
        </dgm:presLayoutVars>
      </dgm:prSet>
      <dgm:spPr/>
    </dgm:pt>
    <dgm:pt modelId="{C5D1C10E-AD3B-4F0C-A785-1E8BABEFF7C6}" type="pres">
      <dgm:prSet presAssocID="{7536AE4F-FA23-4332-96DC-751148871869}" presName="connSite1" presStyleCnt="0"/>
      <dgm:spPr/>
    </dgm:pt>
    <dgm:pt modelId="{0C0CA417-3DB7-4187-BEB0-53D96BEA0491}" type="pres">
      <dgm:prSet presAssocID="{0ABC3F4C-A022-468E-940B-6BBF410E4E36}" presName="Name9" presStyleLbl="sibTrans2D1" presStyleIdx="0" presStyleCnt="2" custAng="783345" custLinFactNeighborX="-2318" custLinFactNeighborY="-3106"/>
      <dgm:spPr/>
    </dgm:pt>
    <dgm:pt modelId="{1A3C42D3-17BC-4D25-A00F-27CAD6F47EDE}" type="pres">
      <dgm:prSet presAssocID="{7D8C820F-2D07-4A7E-A66C-DE01C3D5D9C7}" presName="composite2" presStyleCnt="0"/>
      <dgm:spPr/>
    </dgm:pt>
    <dgm:pt modelId="{849D03F3-2227-469F-B3AC-07937E4F45EC}" type="pres">
      <dgm:prSet presAssocID="{7D8C820F-2D07-4A7E-A66C-DE01C3D5D9C7}" presName="dummyNode2" presStyleLbl="node1" presStyleIdx="0" presStyleCnt="3"/>
      <dgm:spPr/>
    </dgm:pt>
    <dgm:pt modelId="{60B24003-95D6-4EF0-ADD4-F794966EDE46}" type="pres">
      <dgm:prSet presAssocID="{7D8C820F-2D07-4A7E-A66C-DE01C3D5D9C7}" presName="childNode2" presStyleLbl="bgAcc1" presStyleIdx="1" presStyleCnt="3" custScaleX="138714" custScaleY="154595" custLinFactNeighborX="1171" custLinFactNeighborY="15243">
        <dgm:presLayoutVars>
          <dgm:bulletEnabled val="1"/>
        </dgm:presLayoutVars>
      </dgm:prSet>
      <dgm:spPr/>
    </dgm:pt>
    <dgm:pt modelId="{68280CE4-7995-4CCC-947F-664BE7572CF3}" type="pres">
      <dgm:prSet presAssocID="{7D8C820F-2D07-4A7E-A66C-DE01C3D5D9C7}" presName="childNode2tx" presStyleLbl="bgAcc1" presStyleIdx="1" presStyleCnt="3">
        <dgm:presLayoutVars>
          <dgm:bulletEnabled val="1"/>
        </dgm:presLayoutVars>
      </dgm:prSet>
      <dgm:spPr/>
    </dgm:pt>
    <dgm:pt modelId="{0986B9AF-73D2-4DE0-9CEC-AC2F675019CE}" type="pres">
      <dgm:prSet presAssocID="{7D8C820F-2D07-4A7E-A66C-DE01C3D5D9C7}" presName="parentNode2" presStyleLbl="node1" presStyleIdx="1" presStyleCnt="3" custLinFactNeighborX="-15154">
        <dgm:presLayoutVars>
          <dgm:chMax val="0"/>
          <dgm:bulletEnabled val="1"/>
        </dgm:presLayoutVars>
      </dgm:prSet>
      <dgm:spPr/>
    </dgm:pt>
    <dgm:pt modelId="{E9E12E47-4B6A-4AEA-B1F2-0A42FEB2554D}" type="pres">
      <dgm:prSet presAssocID="{7D8C820F-2D07-4A7E-A66C-DE01C3D5D9C7}" presName="connSite2" presStyleCnt="0"/>
      <dgm:spPr/>
    </dgm:pt>
    <dgm:pt modelId="{0C6433D4-442F-4356-8831-803EC061040E}" type="pres">
      <dgm:prSet presAssocID="{417268CD-AB04-40F2-9863-A6A41A6F8967}" presName="Name18" presStyleLbl="sibTrans2D1" presStyleIdx="1" presStyleCnt="2" custLinFactNeighborY="9404"/>
      <dgm:spPr/>
    </dgm:pt>
    <dgm:pt modelId="{F0131457-97EB-4646-9ADC-2F7A07F69C05}" type="pres">
      <dgm:prSet presAssocID="{22471FDE-F7B5-4429-95F3-738173669FDD}" presName="composite1" presStyleCnt="0"/>
      <dgm:spPr/>
    </dgm:pt>
    <dgm:pt modelId="{CBEB9931-852A-409D-9401-300DEB09D5F4}" type="pres">
      <dgm:prSet presAssocID="{22471FDE-F7B5-4429-95F3-738173669FDD}" presName="dummyNode1" presStyleLbl="node1" presStyleIdx="1" presStyleCnt="3"/>
      <dgm:spPr/>
    </dgm:pt>
    <dgm:pt modelId="{5F63A0DA-28C1-4085-B8F6-4768FFF8E4D9}" type="pres">
      <dgm:prSet presAssocID="{22471FDE-F7B5-4429-95F3-738173669FDD}" presName="childNode1" presStyleLbl="bgAcc1" presStyleIdx="2" presStyleCnt="3">
        <dgm:presLayoutVars>
          <dgm:bulletEnabled val="1"/>
        </dgm:presLayoutVars>
      </dgm:prSet>
      <dgm:spPr/>
    </dgm:pt>
    <dgm:pt modelId="{21F96FC5-358E-4966-A655-75AA4035249C}" type="pres">
      <dgm:prSet presAssocID="{22471FDE-F7B5-4429-95F3-738173669FDD}" presName="childNode1tx" presStyleLbl="bgAcc1" presStyleIdx="2" presStyleCnt="3">
        <dgm:presLayoutVars>
          <dgm:bulletEnabled val="1"/>
        </dgm:presLayoutVars>
      </dgm:prSet>
      <dgm:spPr/>
    </dgm:pt>
    <dgm:pt modelId="{5182E7BA-7BED-4D9A-9B21-58CACC795B2D}" type="pres">
      <dgm:prSet presAssocID="{22471FDE-F7B5-4429-95F3-738173669FDD}" presName="parentNode1" presStyleLbl="node1" presStyleIdx="2" presStyleCnt="3" custLinFactNeighborX="-19738">
        <dgm:presLayoutVars>
          <dgm:chMax val="1"/>
          <dgm:bulletEnabled val="1"/>
        </dgm:presLayoutVars>
      </dgm:prSet>
      <dgm:spPr/>
    </dgm:pt>
    <dgm:pt modelId="{2120A21A-9A3B-4E0F-BCB7-BB2DCE5DA098}" type="pres">
      <dgm:prSet presAssocID="{22471FDE-F7B5-4429-95F3-738173669FDD}" presName="connSite1" presStyleCnt="0"/>
      <dgm:spPr/>
    </dgm:pt>
  </dgm:ptLst>
  <dgm:cxnLst>
    <dgm:cxn modelId="{5B3FDE10-3820-4C1B-98B1-128B2258F476}" type="presOf" srcId="{B2C64A44-BAB9-4970-91BD-093311B3A094}" destId="{5F63A0DA-28C1-4085-B8F6-4768FFF8E4D9}" srcOrd="0" destOrd="3" presId="urn:microsoft.com/office/officeart/2005/8/layout/hProcess4"/>
    <dgm:cxn modelId="{33A35112-278A-466D-8769-67C965D2D704}" srcId="{22471FDE-F7B5-4429-95F3-738173669FDD}" destId="{1F1EA4C8-E4BE-482D-8364-67DDD670F62D}" srcOrd="2" destOrd="0" parTransId="{252F4C22-44BA-47C2-88DB-029DC8C2687B}" sibTransId="{96CD51CD-E98C-4249-81EB-6877536BAFF6}"/>
    <dgm:cxn modelId="{86ECB615-2FC8-43E9-98C6-248A85F72D3D}" type="presOf" srcId="{36161625-DEA7-4115-A360-07E661A77332}" destId="{26B763F4-7680-4DBD-A82C-DD5A3810ACF2}" srcOrd="1" destOrd="0" presId="urn:microsoft.com/office/officeart/2005/8/layout/hProcess4"/>
    <dgm:cxn modelId="{D0F15C24-A477-4F73-8955-BDE5189D0292}" type="presOf" srcId="{CA6D2DA4-4AEA-490F-BDE8-310740DE9955}" destId="{21F96FC5-358E-4966-A655-75AA4035249C}" srcOrd="1" destOrd="0" presId="urn:microsoft.com/office/officeart/2005/8/layout/hProcess4"/>
    <dgm:cxn modelId="{A982412F-AA27-42E5-B8ED-AAA5270C0268}" srcId="{EF82598C-B1A7-45AC-828F-B82E36B07801}" destId="{0E893C25-5125-4083-9E9A-070E99EAB1D7}" srcOrd="0" destOrd="0" parTransId="{8584F942-E4C7-4039-A212-3DB2AA0F9186}" sibTransId="{AFA68624-9B97-46A0-B6F5-8A687D6C4317}"/>
    <dgm:cxn modelId="{B801F22F-2674-4593-B39D-412005179700}" srcId="{22471FDE-F7B5-4429-95F3-738173669FDD}" destId="{B2C64A44-BAB9-4970-91BD-093311B3A094}" srcOrd="3" destOrd="0" parTransId="{8D5C958F-B14E-44A9-8197-BDB29C113D14}" sibTransId="{C9EE9DED-C99C-44DB-BAA8-0C729FBCC10D}"/>
    <dgm:cxn modelId="{160B0439-6696-4924-AB4C-7CFED1104DB5}" type="presOf" srcId="{36161625-DEA7-4115-A360-07E661A77332}" destId="{3A03512C-E602-4CE7-AD06-4112F06A5240}" srcOrd="0" destOrd="0" presId="urn:microsoft.com/office/officeart/2005/8/layout/hProcess4"/>
    <dgm:cxn modelId="{2EC06541-85FD-49DB-80AB-94DC50890167}" type="presOf" srcId="{6DE690B0-9788-4A57-865E-795DC08F2034}" destId="{26B763F4-7680-4DBD-A82C-DD5A3810ACF2}" srcOrd="1" destOrd="1" presId="urn:microsoft.com/office/officeart/2005/8/layout/hProcess4"/>
    <dgm:cxn modelId="{B957B761-CCF3-4CC9-BA85-7D65ED86975A}" srcId="{22471FDE-F7B5-4429-95F3-738173669FDD}" destId="{EFFD744B-CA34-4A85-A06B-EE1BC3A45238}" srcOrd="1" destOrd="0" parTransId="{87283A50-BC73-4605-8BFC-C14D3EB9D393}" sibTransId="{A22A3FEB-C04E-4F3E-B0D2-DDC77529F657}"/>
    <dgm:cxn modelId="{9D419362-AE2C-4605-9ED0-CDCA5468EFC8}" srcId="{0B64F136-32BB-4FA0-928D-5704BCB9BC72}" destId="{7536AE4F-FA23-4332-96DC-751148871869}" srcOrd="0" destOrd="0" parTransId="{1C0E2DA9-12E7-42AD-9029-0DA25C3C28A9}" sibTransId="{0ABC3F4C-A022-468E-940B-6BBF410E4E36}"/>
    <dgm:cxn modelId="{E822EC4A-8BD1-4266-A404-7919ADC602E6}" type="presOf" srcId="{73257AA4-8E46-40D0-ACAD-1376263786C4}" destId="{68280CE4-7995-4CCC-947F-664BE7572CF3}" srcOrd="1" destOrd="5" presId="urn:microsoft.com/office/officeart/2005/8/layout/hProcess4"/>
    <dgm:cxn modelId="{D41F126C-724C-40B6-A808-4E29F212F4CD}" type="presOf" srcId="{11EC06ED-B967-4FA2-8BF5-F9E856C9F18C}" destId="{60B24003-95D6-4EF0-ADD4-F794966EDE46}" srcOrd="0" destOrd="4" presId="urn:microsoft.com/office/officeart/2005/8/layout/hProcess4"/>
    <dgm:cxn modelId="{3D6CAB4D-DC58-401E-9E98-40AD497BC802}" type="presOf" srcId="{6DE690B0-9788-4A57-865E-795DC08F2034}" destId="{3A03512C-E602-4CE7-AD06-4112F06A5240}" srcOrd="0" destOrd="1" presId="urn:microsoft.com/office/officeart/2005/8/layout/hProcess4"/>
    <dgm:cxn modelId="{73926971-BBD3-46A3-8A97-C431D1970A4D}" srcId="{7536AE4F-FA23-4332-96DC-751148871869}" destId="{6DE690B0-9788-4A57-865E-795DC08F2034}" srcOrd="1" destOrd="0" parTransId="{6D1CF27E-59DE-4555-BF18-DF7B2C34C5FC}" sibTransId="{9C48E0F9-1016-45C4-8049-B0E3F4311619}"/>
    <dgm:cxn modelId="{A22A5554-2FFD-4D7D-8134-FED51ED80573}" type="presOf" srcId="{7536AE4F-FA23-4332-96DC-751148871869}" destId="{0E20724E-39BD-4522-B5FD-2C0EBEE64CD1}" srcOrd="0" destOrd="0" presId="urn:microsoft.com/office/officeart/2005/8/layout/hProcess4"/>
    <dgm:cxn modelId="{83429E74-ADC2-4952-B1FA-E76129077AC2}" type="presOf" srcId="{EF8D73E8-FF86-41A9-89AD-60EC8631168F}" destId="{3A03512C-E602-4CE7-AD06-4112F06A5240}" srcOrd="0" destOrd="3" presId="urn:microsoft.com/office/officeart/2005/8/layout/hProcess4"/>
    <dgm:cxn modelId="{DDDDAC54-92D9-4897-88EC-4B8E38F7A0A1}" srcId="{7D8C820F-2D07-4A7E-A66C-DE01C3D5D9C7}" destId="{53A635D2-596B-49A7-8848-E0BDE8A6BDBD}" srcOrd="1" destOrd="0" parTransId="{7981E728-97CD-4C6C-8A9E-001F7FEE5E5E}" sibTransId="{1CC99E71-5F26-4E14-9AA8-B19C2714D2F3}"/>
    <dgm:cxn modelId="{56475655-3575-42AA-A556-6F4778969F98}" type="presOf" srcId="{EF82598C-B1A7-45AC-828F-B82E36B07801}" destId="{60B24003-95D6-4EF0-ADD4-F794966EDE46}" srcOrd="0" destOrd="2" presId="urn:microsoft.com/office/officeart/2005/8/layout/hProcess4"/>
    <dgm:cxn modelId="{5FABB755-6B94-45FA-AE1B-D4EA8EDDA6A5}" type="presOf" srcId="{0E893C25-5125-4083-9E9A-070E99EAB1D7}" destId="{60B24003-95D6-4EF0-ADD4-F794966EDE46}" srcOrd="0" destOrd="3" presId="urn:microsoft.com/office/officeart/2005/8/layout/hProcess4"/>
    <dgm:cxn modelId="{2CF57777-750A-4BFF-9250-6356E135FB14}" type="presOf" srcId="{22471FDE-F7B5-4429-95F3-738173669FDD}" destId="{5182E7BA-7BED-4D9A-9B21-58CACC795B2D}" srcOrd="0" destOrd="0" presId="urn:microsoft.com/office/officeart/2005/8/layout/hProcess4"/>
    <dgm:cxn modelId="{10C50481-C1ED-4A31-A86C-423A59E9BC62}" srcId="{0B64F136-32BB-4FA0-928D-5704BCB9BC72}" destId="{7D8C820F-2D07-4A7E-A66C-DE01C3D5D9C7}" srcOrd="1" destOrd="0" parTransId="{3C2BCEBE-E088-4B00-BA5E-27277B06042C}" sibTransId="{417268CD-AB04-40F2-9863-A6A41A6F8967}"/>
    <dgm:cxn modelId="{DF985981-BB6E-411C-BF6A-A1879457464F}" type="presOf" srcId="{EF82598C-B1A7-45AC-828F-B82E36B07801}" destId="{68280CE4-7995-4CCC-947F-664BE7572CF3}" srcOrd="1" destOrd="2" presId="urn:microsoft.com/office/officeart/2005/8/layout/hProcess4"/>
    <dgm:cxn modelId="{978C7A84-7F73-4128-9A27-C878AFDF6DCE}" type="presOf" srcId="{7D8C820F-2D07-4A7E-A66C-DE01C3D5D9C7}" destId="{0986B9AF-73D2-4DE0-9CEC-AC2F675019CE}" srcOrd="0" destOrd="0" presId="urn:microsoft.com/office/officeart/2005/8/layout/hProcess4"/>
    <dgm:cxn modelId="{69A6F985-0EF0-4B30-9EFD-3311A2D77319}" srcId="{7D8C820F-2D07-4A7E-A66C-DE01C3D5D9C7}" destId="{11EC06ED-B967-4FA2-8BF5-F9E856C9F18C}" srcOrd="3" destOrd="0" parTransId="{91397F95-CFA7-4FBA-A462-12DA398422C7}" sibTransId="{2D5F52E5-95FC-4618-874A-17B2D02E9743}"/>
    <dgm:cxn modelId="{F972D287-BB8A-412E-9BA2-3084463FEA9B}" type="presOf" srcId="{EF8D73E8-FF86-41A9-89AD-60EC8631168F}" destId="{26B763F4-7680-4DBD-A82C-DD5A3810ACF2}" srcOrd="1" destOrd="3" presId="urn:microsoft.com/office/officeart/2005/8/layout/hProcess4"/>
    <dgm:cxn modelId="{A311B98C-686D-4B62-903C-3E88EE16FD65}" type="presOf" srcId="{92D8CB88-9437-4B9E-9F64-62C8998968F4}" destId="{26B763F4-7680-4DBD-A82C-DD5A3810ACF2}" srcOrd="1" destOrd="2" presId="urn:microsoft.com/office/officeart/2005/8/layout/hProcess4"/>
    <dgm:cxn modelId="{C5008695-955A-4BC4-ABB1-348A6695DE6C}" type="presOf" srcId="{1F1EA4C8-E4BE-482D-8364-67DDD670F62D}" destId="{5F63A0DA-28C1-4085-B8F6-4768FFF8E4D9}" srcOrd="0" destOrd="2" presId="urn:microsoft.com/office/officeart/2005/8/layout/hProcess4"/>
    <dgm:cxn modelId="{0E71629C-966E-4FA4-8406-00A9C1C856A9}" type="presOf" srcId="{B2C64A44-BAB9-4970-91BD-093311B3A094}" destId="{21F96FC5-358E-4966-A655-75AA4035249C}" srcOrd="1" destOrd="3" presId="urn:microsoft.com/office/officeart/2005/8/layout/hProcess4"/>
    <dgm:cxn modelId="{0E072C9F-B9E4-45E3-BCF7-C4745C472FC0}" srcId="{22471FDE-F7B5-4429-95F3-738173669FDD}" destId="{CA6D2DA4-4AEA-490F-BDE8-310740DE9955}" srcOrd="0" destOrd="0" parTransId="{C66977FF-4638-4C33-8A29-67162AE7ACB3}" sibTransId="{96F89220-5778-4E3E-A354-A14D9334808F}"/>
    <dgm:cxn modelId="{C3AE48AB-6831-434C-8A4F-91FC6B8DF553}" type="presOf" srcId="{53A635D2-596B-49A7-8848-E0BDE8A6BDBD}" destId="{68280CE4-7995-4CCC-947F-664BE7572CF3}" srcOrd="1" destOrd="1" presId="urn:microsoft.com/office/officeart/2005/8/layout/hProcess4"/>
    <dgm:cxn modelId="{F48B1FAC-9A59-480A-9BF0-A3440B2500F7}" type="presOf" srcId="{0B64F136-32BB-4FA0-928D-5704BCB9BC72}" destId="{75441BB1-95B6-478A-804F-3F2979F08BB0}" srcOrd="0" destOrd="0" presId="urn:microsoft.com/office/officeart/2005/8/layout/hProcess4"/>
    <dgm:cxn modelId="{3623B9B2-8E4C-403E-A03D-108D36B3AF79}" srcId="{0B64F136-32BB-4FA0-928D-5704BCB9BC72}" destId="{22471FDE-F7B5-4429-95F3-738173669FDD}" srcOrd="2" destOrd="0" parTransId="{B0077832-1A6E-4C1D-B78F-E6277E6FF25B}" sibTransId="{91C4CE2B-05B8-4E2C-84EA-0DB7F081364C}"/>
    <dgm:cxn modelId="{B281A8B3-1DC9-4F03-BB1A-0FA3D663BCFA}" type="presOf" srcId="{4DF8F5A0-C834-4F5E-B16B-E38D4937C9B8}" destId="{60B24003-95D6-4EF0-ADD4-F794966EDE46}" srcOrd="0" destOrd="0" presId="urn:microsoft.com/office/officeart/2005/8/layout/hProcess4"/>
    <dgm:cxn modelId="{39936BB8-6A64-44D2-B35A-687DF86652D0}" type="presOf" srcId="{CA6D2DA4-4AEA-490F-BDE8-310740DE9955}" destId="{5F63A0DA-28C1-4085-B8F6-4768FFF8E4D9}" srcOrd="0" destOrd="0" presId="urn:microsoft.com/office/officeart/2005/8/layout/hProcess4"/>
    <dgm:cxn modelId="{F6098DBE-7438-4B84-9CF0-832AAC27B431}" srcId="{7536AE4F-FA23-4332-96DC-751148871869}" destId="{92D8CB88-9437-4B9E-9F64-62C8998968F4}" srcOrd="2" destOrd="0" parTransId="{EF8ADBDF-8CD3-4868-A549-AA012C0FADF1}" sibTransId="{4420BD33-6249-45B9-8B83-8416ED1DDD9B}"/>
    <dgm:cxn modelId="{6A1EA6C0-048C-45F6-AB7B-365FFC78EFC2}" srcId="{7D8C820F-2D07-4A7E-A66C-DE01C3D5D9C7}" destId="{EF82598C-B1A7-45AC-828F-B82E36B07801}" srcOrd="2" destOrd="0" parTransId="{29D23655-BD00-4E0B-8D90-A40F017809E4}" sibTransId="{34215CF1-40AB-4CA8-A81D-DF4EB6D021F5}"/>
    <dgm:cxn modelId="{859DB9C0-5A44-4F35-8E24-B6AF7ECD6115}" srcId="{7D8C820F-2D07-4A7E-A66C-DE01C3D5D9C7}" destId="{73257AA4-8E46-40D0-ACAD-1376263786C4}" srcOrd="4" destOrd="0" parTransId="{4EB2B734-1008-42C6-945C-46006AA0AFA2}" sibTransId="{72D8EB97-9909-4B0B-A7E3-717C1AB6217F}"/>
    <dgm:cxn modelId="{EAFF08C2-C12D-4D3F-B97A-73AAFC97C8B0}" type="presOf" srcId="{417268CD-AB04-40F2-9863-A6A41A6F8967}" destId="{0C6433D4-442F-4356-8831-803EC061040E}" srcOrd="0" destOrd="0" presId="urn:microsoft.com/office/officeart/2005/8/layout/hProcess4"/>
    <dgm:cxn modelId="{9AFAA5CC-D541-4CDE-84AA-AC732559F409}" type="presOf" srcId="{4DF8F5A0-C834-4F5E-B16B-E38D4937C9B8}" destId="{68280CE4-7995-4CCC-947F-664BE7572CF3}" srcOrd="1" destOrd="0" presId="urn:microsoft.com/office/officeart/2005/8/layout/hProcess4"/>
    <dgm:cxn modelId="{D4DA12D0-0435-4921-BC8B-4DBBC5F19E7A}" type="presOf" srcId="{0ABC3F4C-A022-468E-940B-6BBF410E4E36}" destId="{0C0CA417-3DB7-4187-BEB0-53D96BEA0491}" srcOrd="0" destOrd="0" presId="urn:microsoft.com/office/officeart/2005/8/layout/hProcess4"/>
    <dgm:cxn modelId="{B37C0FDF-8C7A-4AF1-A637-76A905505D56}" type="presOf" srcId="{73257AA4-8E46-40D0-ACAD-1376263786C4}" destId="{60B24003-95D6-4EF0-ADD4-F794966EDE46}" srcOrd="0" destOrd="5" presId="urn:microsoft.com/office/officeart/2005/8/layout/hProcess4"/>
    <dgm:cxn modelId="{A202B4E0-01A0-456E-BC80-C9E9C286722B}" type="presOf" srcId="{EFFD744B-CA34-4A85-A06B-EE1BC3A45238}" destId="{21F96FC5-358E-4966-A655-75AA4035249C}" srcOrd="1" destOrd="1" presId="urn:microsoft.com/office/officeart/2005/8/layout/hProcess4"/>
    <dgm:cxn modelId="{4E4F9FE7-6CC2-4986-A593-3D1131E342A8}" srcId="{7536AE4F-FA23-4332-96DC-751148871869}" destId="{36161625-DEA7-4115-A360-07E661A77332}" srcOrd="0" destOrd="0" parTransId="{43E187AF-0926-4624-B2BC-4167B0FC5FD8}" sibTransId="{2E3BAB0A-3E2C-4D0A-BC40-5E230417B5D9}"/>
    <dgm:cxn modelId="{5177E2E8-6C4F-4804-B6C3-67D7CC8F42A5}" srcId="{7D8C820F-2D07-4A7E-A66C-DE01C3D5D9C7}" destId="{4DF8F5A0-C834-4F5E-B16B-E38D4937C9B8}" srcOrd="0" destOrd="0" parTransId="{85B12FCE-B90E-4F5A-9751-4C5A105C58F1}" sibTransId="{D8152B8A-F88A-420C-837C-CFC9F618B405}"/>
    <dgm:cxn modelId="{BAEA8DE9-5B2B-4BA6-B9C6-0AD6C0299881}" type="presOf" srcId="{0E893C25-5125-4083-9E9A-070E99EAB1D7}" destId="{68280CE4-7995-4CCC-947F-664BE7572CF3}" srcOrd="1" destOrd="3" presId="urn:microsoft.com/office/officeart/2005/8/layout/hProcess4"/>
    <dgm:cxn modelId="{D26BF2E9-6A38-4B5E-BF59-112B1C25CFB1}" type="presOf" srcId="{92D8CB88-9437-4B9E-9F64-62C8998968F4}" destId="{3A03512C-E602-4CE7-AD06-4112F06A5240}" srcOrd="0" destOrd="2" presId="urn:microsoft.com/office/officeart/2005/8/layout/hProcess4"/>
    <dgm:cxn modelId="{DB3F70EB-DC50-4117-93DA-85F1E41D72E9}" type="presOf" srcId="{53A635D2-596B-49A7-8848-E0BDE8A6BDBD}" destId="{60B24003-95D6-4EF0-ADD4-F794966EDE46}" srcOrd="0" destOrd="1" presId="urn:microsoft.com/office/officeart/2005/8/layout/hProcess4"/>
    <dgm:cxn modelId="{DBA28EF0-D805-42F9-A931-F224F05DBB46}" type="presOf" srcId="{1F1EA4C8-E4BE-482D-8364-67DDD670F62D}" destId="{21F96FC5-358E-4966-A655-75AA4035249C}" srcOrd="1" destOrd="2" presId="urn:microsoft.com/office/officeart/2005/8/layout/hProcess4"/>
    <dgm:cxn modelId="{EF6EFAF1-F676-4A4C-A936-2D5BD5E5B5B0}" srcId="{7536AE4F-FA23-4332-96DC-751148871869}" destId="{EF8D73E8-FF86-41A9-89AD-60EC8631168F}" srcOrd="3" destOrd="0" parTransId="{A1B0EE58-7388-470C-ADCA-C9ABAD4D35C0}" sibTransId="{D3543765-3C02-4E0A-B4CC-1E797A7DBDC8}"/>
    <dgm:cxn modelId="{715703FA-196F-42AB-837C-B782F8405E23}" type="presOf" srcId="{EFFD744B-CA34-4A85-A06B-EE1BC3A45238}" destId="{5F63A0DA-28C1-4085-B8F6-4768FFF8E4D9}" srcOrd="0" destOrd="1" presId="urn:microsoft.com/office/officeart/2005/8/layout/hProcess4"/>
    <dgm:cxn modelId="{781A85FB-9BAF-40E4-A56F-68E1FD559470}" type="presOf" srcId="{11EC06ED-B967-4FA2-8BF5-F9E856C9F18C}" destId="{68280CE4-7995-4CCC-947F-664BE7572CF3}" srcOrd="1" destOrd="4" presId="urn:microsoft.com/office/officeart/2005/8/layout/hProcess4"/>
    <dgm:cxn modelId="{D8357F24-5F8A-45A3-9DAF-B74DB504DCAF}" type="presParOf" srcId="{75441BB1-95B6-478A-804F-3F2979F08BB0}" destId="{82D02A03-6BC7-4F6E-B22F-FD80CEC6103F}" srcOrd="0" destOrd="0" presId="urn:microsoft.com/office/officeart/2005/8/layout/hProcess4"/>
    <dgm:cxn modelId="{7B8F5D00-510F-47C7-BBFA-CF035F4B85B7}" type="presParOf" srcId="{75441BB1-95B6-478A-804F-3F2979F08BB0}" destId="{2374016E-BCFE-4FFA-8BB5-E434A48A3D82}" srcOrd="1" destOrd="0" presId="urn:microsoft.com/office/officeart/2005/8/layout/hProcess4"/>
    <dgm:cxn modelId="{8F002695-0707-4785-BB74-D683A8FAF9F9}" type="presParOf" srcId="{75441BB1-95B6-478A-804F-3F2979F08BB0}" destId="{3AC3B758-3625-4F4F-960C-76D618619314}" srcOrd="2" destOrd="0" presId="urn:microsoft.com/office/officeart/2005/8/layout/hProcess4"/>
    <dgm:cxn modelId="{70FD31B2-68E5-4B52-80B8-AFDFEDB5114F}" type="presParOf" srcId="{3AC3B758-3625-4F4F-960C-76D618619314}" destId="{E906D4AE-7D63-4927-8A8F-A65508023979}" srcOrd="0" destOrd="0" presId="urn:microsoft.com/office/officeart/2005/8/layout/hProcess4"/>
    <dgm:cxn modelId="{814ED347-AC53-42F0-9E8B-872DFE37BB2D}" type="presParOf" srcId="{E906D4AE-7D63-4927-8A8F-A65508023979}" destId="{7C35DF14-8315-4E89-B96F-17A3B588F85D}" srcOrd="0" destOrd="0" presId="urn:microsoft.com/office/officeart/2005/8/layout/hProcess4"/>
    <dgm:cxn modelId="{C612A55E-C906-4C2E-822F-15C56A9C1312}" type="presParOf" srcId="{E906D4AE-7D63-4927-8A8F-A65508023979}" destId="{3A03512C-E602-4CE7-AD06-4112F06A5240}" srcOrd="1" destOrd="0" presId="urn:microsoft.com/office/officeart/2005/8/layout/hProcess4"/>
    <dgm:cxn modelId="{4DDE7137-F003-4CDA-9938-CB45E4839A5C}" type="presParOf" srcId="{E906D4AE-7D63-4927-8A8F-A65508023979}" destId="{26B763F4-7680-4DBD-A82C-DD5A3810ACF2}" srcOrd="2" destOrd="0" presId="urn:microsoft.com/office/officeart/2005/8/layout/hProcess4"/>
    <dgm:cxn modelId="{7C747CB1-0A6E-4543-B60F-3777CBAEC5A7}" type="presParOf" srcId="{E906D4AE-7D63-4927-8A8F-A65508023979}" destId="{0E20724E-39BD-4522-B5FD-2C0EBEE64CD1}" srcOrd="3" destOrd="0" presId="urn:microsoft.com/office/officeart/2005/8/layout/hProcess4"/>
    <dgm:cxn modelId="{FD486291-BA0E-42B0-9C0F-B2518FF4C0A9}" type="presParOf" srcId="{E906D4AE-7D63-4927-8A8F-A65508023979}" destId="{C5D1C10E-AD3B-4F0C-A785-1E8BABEFF7C6}" srcOrd="4" destOrd="0" presId="urn:microsoft.com/office/officeart/2005/8/layout/hProcess4"/>
    <dgm:cxn modelId="{69C7E529-4AC9-4747-8D0A-3FCDEB96DB36}" type="presParOf" srcId="{3AC3B758-3625-4F4F-960C-76D618619314}" destId="{0C0CA417-3DB7-4187-BEB0-53D96BEA0491}" srcOrd="1" destOrd="0" presId="urn:microsoft.com/office/officeart/2005/8/layout/hProcess4"/>
    <dgm:cxn modelId="{1423BD37-D43C-4191-A176-E45CDD714222}" type="presParOf" srcId="{3AC3B758-3625-4F4F-960C-76D618619314}" destId="{1A3C42D3-17BC-4D25-A00F-27CAD6F47EDE}" srcOrd="2" destOrd="0" presId="urn:microsoft.com/office/officeart/2005/8/layout/hProcess4"/>
    <dgm:cxn modelId="{6326708E-EFB9-4ED8-9211-4B2755E0469A}" type="presParOf" srcId="{1A3C42D3-17BC-4D25-A00F-27CAD6F47EDE}" destId="{849D03F3-2227-469F-B3AC-07937E4F45EC}" srcOrd="0" destOrd="0" presId="urn:microsoft.com/office/officeart/2005/8/layout/hProcess4"/>
    <dgm:cxn modelId="{AE8D58D0-9A12-4C9B-9376-C890DA1912EB}" type="presParOf" srcId="{1A3C42D3-17BC-4D25-A00F-27CAD6F47EDE}" destId="{60B24003-95D6-4EF0-ADD4-F794966EDE46}" srcOrd="1" destOrd="0" presId="urn:microsoft.com/office/officeart/2005/8/layout/hProcess4"/>
    <dgm:cxn modelId="{0E345BEA-7D75-446A-8EEA-A50E2A32047E}" type="presParOf" srcId="{1A3C42D3-17BC-4D25-A00F-27CAD6F47EDE}" destId="{68280CE4-7995-4CCC-947F-664BE7572CF3}" srcOrd="2" destOrd="0" presId="urn:microsoft.com/office/officeart/2005/8/layout/hProcess4"/>
    <dgm:cxn modelId="{E41771AA-2CAD-4222-B7D7-A6C760E3EBB0}" type="presParOf" srcId="{1A3C42D3-17BC-4D25-A00F-27CAD6F47EDE}" destId="{0986B9AF-73D2-4DE0-9CEC-AC2F675019CE}" srcOrd="3" destOrd="0" presId="urn:microsoft.com/office/officeart/2005/8/layout/hProcess4"/>
    <dgm:cxn modelId="{C421AFEB-EE16-42E0-B8AB-64365757DFDA}" type="presParOf" srcId="{1A3C42D3-17BC-4D25-A00F-27CAD6F47EDE}" destId="{E9E12E47-4B6A-4AEA-B1F2-0A42FEB2554D}" srcOrd="4" destOrd="0" presId="urn:microsoft.com/office/officeart/2005/8/layout/hProcess4"/>
    <dgm:cxn modelId="{0C0CD87F-4F7D-4AD9-8382-01E89404D35D}" type="presParOf" srcId="{3AC3B758-3625-4F4F-960C-76D618619314}" destId="{0C6433D4-442F-4356-8831-803EC061040E}" srcOrd="3" destOrd="0" presId="urn:microsoft.com/office/officeart/2005/8/layout/hProcess4"/>
    <dgm:cxn modelId="{92AC3A3C-6F90-42D6-8303-721B792B7CFA}" type="presParOf" srcId="{3AC3B758-3625-4F4F-960C-76D618619314}" destId="{F0131457-97EB-4646-9ADC-2F7A07F69C05}" srcOrd="4" destOrd="0" presId="urn:microsoft.com/office/officeart/2005/8/layout/hProcess4"/>
    <dgm:cxn modelId="{57457E59-C261-4F51-9988-336590930F16}" type="presParOf" srcId="{F0131457-97EB-4646-9ADC-2F7A07F69C05}" destId="{CBEB9931-852A-409D-9401-300DEB09D5F4}" srcOrd="0" destOrd="0" presId="urn:microsoft.com/office/officeart/2005/8/layout/hProcess4"/>
    <dgm:cxn modelId="{E8635F9F-AB4E-48B8-954F-0A6D82A53FD2}" type="presParOf" srcId="{F0131457-97EB-4646-9ADC-2F7A07F69C05}" destId="{5F63A0DA-28C1-4085-B8F6-4768FFF8E4D9}" srcOrd="1" destOrd="0" presId="urn:microsoft.com/office/officeart/2005/8/layout/hProcess4"/>
    <dgm:cxn modelId="{F950F51F-A634-4006-BC95-D0571724939E}" type="presParOf" srcId="{F0131457-97EB-4646-9ADC-2F7A07F69C05}" destId="{21F96FC5-358E-4966-A655-75AA4035249C}" srcOrd="2" destOrd="0" presId="urn:microsoft.com/office/officeart/2005/8/layout/hProcess4"/>
    <dgm:cxn modelId="{12892DCA-DBC5-4BAF-8B8A-8E3429FCA6F0}" type="presParOf" srcId="{F0131457-97EB-4646-9ADC-2F7A07F69C05}" destId="{5182E7BA-7BED-4D9A-9B21-58CACC795B2D}" srcOrd="3" destOrd="0" presId="urn:microsoft.com/office/officeart/2005/8/layout/hProcess4"/>
    <dgm:cxn modelId="{5C4BDC36-5164-4F28-885B-3E100F742B6B}" type="presParOf" srcId="{F0131457-97EB-4646-9ADC-2F7A07F69C05}" destId="{2120A21A-9A3B-4E0F-BCB7-BB2DCE5DA098}"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9C3116-15FE-4D39-A669-1D88F7A0D716}"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87E7C637-8104-47DF-8FEF-ABCE4DB80170}">
      <dgm:prSet/>
      <dgm:spPr/>
      <dgm:t>
        <a:bodyPr/>
        <a:lstStyle/>
        <a:p>
          <a:pPr>
            <a:lnSpc>
              <a:spcPct val="100000"/>
            </a:lnSpc>
          </a:pPr>
          <a:r>
            <a:rPr lang="en-US"/>
            <a:t>DPRM developed a </a:t>
          </a:r>
          <a:r>
            <a:rPr lang="en-US" b="1"/>
            <a:t>strategy for piloting AI use cases </a:t>
          </a:r>
          <a:r>
            <a:rPr lang="en-US"/>
            <a:t>for select risk management and analysis activities.​</a:t>
          </a:r>
        </a:p>
      </dgm:t>
    </dgm:pt>
    <dgm:pt modelId="{A81FF62B-2C89-4C02-8A1E-A6DDEC110AF2}" type="parTrans" cxnId="{96986473-9EAB-401C-B5E9-5A49883948A8}">
      <dgm:prSet/>
      <dgm:spPr/>
      <dgm:t>
        <a:bodyPr/>
        <a:lstStyle/>
        <a:p>
          <a:endParaRPr lang="en-US"/>
        </a:p>
      </dgm:t>
    </dgm:pt>
    <dgm:pt modelId="{8F981721-14C5-4575-856F-6714E2DEEB6F}" type="sibTrans" cxnId="{96986473-9EAB-401C-B5E9-5A49883948A8}">
      <dgm:prSet/>
      <dgm:spPr/>
      <dgm:t>
        <a:bodyPr/>
        <a:lstStyle/>
        <a:p>
          <a:endParaRPr lang="en-US"/>
        </a:p>
      </dgm:t>
    </dgm:pt>
    <dgm:pt modelId="{70EE91B5-0060-4462-A8BA-EE20DC3BF66A}">
      <dgm:prSet/>
      <dgm:spPr/>
      <dgm:t>
        <a:bodyPr/>
        <a:lstStyle/>
        <a:p>
          <a:pPr>
            <a:lnSpc>
              <a:spcPct val="100000"/>
            </a:lnSpc>
          </a:pPr>
          <a:r>
            <a:rPr lang="en-US"/>
            <a:t>AI is uniquely capable of </a:t>
          </a:r>
          <a:r>
            <a:rPr lang="en-US" b="1"/>
            <a:t>uncovering insights in unstructured, text-based data,</a:t>
          </a:r>
          <a:r>
            <a:rPr lang="en-US"/>
            <a:t> making it particularly useful in a risk context.​</a:t>
          </a:r>
        </a:p>
      </dgm:t>
    </dgm:pt>
    <dgm:pt modelId="{17353A34-4A25-4598-9106-1819AE814575}" type="parTrans" cxnId="{AABF15E9-05E1-4397-8E86-3233841CA057}">
      <dgm:prSet/>
      <dgm:spPr/>
      <dgm:t>
        <a:bodyPr/>
        <a:lstStyle/>
        <a:p>
          <a:endParaRPr lang="en-US"/>
        </a:p>
      </dgm:t>
    </dgm:pt>
    <dgm:pt modelId="{EE1BBA3C-3D5C-4DC0-BEC1-8F504FB8E759}" type="sibTrans" cxnId="{AABF15E9-05E1-4397-8E86-3233841CA057}">
      <dgm:prSet/>
      <dgm:spPr/>
      <dgm:t>
        <a:bodyPr/>
        <a:lstStyle/>
        <a:p>
          <a:endParaRPr lang="en-US"/>
        </a:p>
      </dgm:t>
    </dgm:pt>
    <dgm:pt modelId="{56646B8D-77AD-490C-8DDB-0B79B0B48CFF}">
      <dgm:prSet/>
      <dgm:spPr/>
      <dgm:t>
        <a:bodyPr/>
        <a:lstStyle/>
        <a:p>
          <a:pPr>
            <a:lnSpc>
              <a:spcPct val="100000"/>
            </a:lnSpc>
          </a:pPr>
          <a:r>
            <a:rPr lang="en-US"/>
            <a:t>AI applications paired with human expertise can </a:t>
          </a:r>
          <a:r>
            <a:rPr lang="en-US" b="1"/>
            <a:t>enhance risk management </a:t>
          </a:r>
          <a:r>
            <a:rPr lang="en-US"/>
            <a:t>within DPRM and </a:t>
          </a:r>
          <a:r>
            <a:rPr lang="en-US" b="1"/>
            <a:t>support informed decision-making </a:t>
          </a:r>
          <a:r>
            <a:rPr lang="en-US"/>
            <a:t>across the enterprise.</a:t>
          </a:r>
        </a:p>
      </dgm:t>
    </dgm:pt>
    <dgm:pt modelId="{CD6E2830-8153-4DD4-B24C-47C4EC718C23}" type="parTrans" cxnId="{1C45A03A-3891-47D2-9DE3-D888F160A789}">
      <dgm:prSet/>
      <dgm:spPr/>
      <dgm:t>
        <a:bodyPr/>
        <a:lstStyle/>
        <a:p>
          <a:endParaRPr lang="en-US"/>
        </a:p>
      </dgm:t>
    </dgm:pt>
    <dgm:pt modelId="{85D78CED-D0E1-42F4-8F0A-E32B89FD7E20}" type="sibTrans" cxnId="{1C45A03A-3891-47D2-9DE3-D888F160A789}">
      <dgm:prSet/>
      <dgm:spPr/>
      <dgm:t>
        <a:bodyPr/>
        <a:lstStyle/>
        <a:p>
          <a:endParaRPr lang="en-US"/>
        </a:p>
      </dgm:t>
    </dgm:pt>
    <dgm:pt modelId="{32A1F9D3-41DD-4FA8-A6A7-0B2B3660169D}">
      <dgm:prSet/>
      <dgm:spPr/>
      <dgm:t>
        <a:bodyPr/>
        <a:lstStyle/>
        <a:p>
          <a:pPr>
            <a:lnSpc>
              <a:spcPct val="100000"/>
            </a:lnSpc>
          </a:pPr>
          <a:r>
            <a:rPr lang="en-US"/>
            <a:t>Through the AI taskforce, we aim to accelerate responsible and impactful AI implementations for risk.​</a:t>
          </a:r>
        </a:p>
      </dgm:t>
    </dgm:pt>
    <dgm:pt modelId="{005E53F8-AE3C-4D0B-A701-BC477820C44B}" type="parTrans" cxnId="{73BD9FA2-465F-4B4F-8B0E-E3FCFED25747}">
      <dgm:prSet/>
      <dgm:spPr/>
      <dgm:t>
        <a:bodyPr/>
        <a:lstStyle/>
        <a:p>
          <a:endParaRPr lang="en-US"/>
        </a:p>
      </dgm:t>
    </dgm:pt>
    <dgm:pt modelId="{461B3345-FACB-4F8C-A62A-ADDBC6368EC4}" type="sibTrans" cxnId="{73BD9FA2-465F-4B4F-8B0E-E3FCFED25747}">
      <dgm:prSet/>
      <dgm:spPr/>
      <dgm:t>
        <a:bodyPr/>
        <a:lstStyle/>
        <a:p>
          <a:endParaRPr lang="en-US"/>
        </a:p>
      </dgm:t>
    </dgm:pt>
    <dgm:pt modelId="{A5F4E99C-DDEC-4BB8-9D80-B8434391DBA7}">
      <dgm:prSet/>
      <dgm:spPr/>
      <dgm:t>
        <a:bodyPr/>
        <a:lstStyle/>
        <a:p>
          <a:pPr>
            <a:lnSpc>
              <a:spcPct val="100000"/>
            </a:lnSpc>
          </a:pPr>
          <a:r>
            <a:rPr lang="en-US" b="1" i="1"/>
            <a:t>Goal: </a:t>
          </a:r>
          <a:r>
            <a:rPr lang="en-US"/>
            <a:t>The purpose of the Risk AI Taskforce is to identify, prioritize, test, and make accessible specific, enterprise-level AI use cases for the risk community.</a:t>
          </a:r>
        </a:p>
      </dgm:t>
    </dgm:pt>
    <dgm:pt modelId="{27CEAF7A-EBC7-4610-A7EC-ABABE0D251C6}" type="parTrans" cxnId="{32C7BC2E-D0E9-4422-8462-190EC1FA48CC}">
      <dgm:prSet/>
      <dgm:spPr/>
      <dgm:t>
        <a:bodyPr/>
        <a:lstStyle/>
        <a:p>
          <a:endParaRPr lang="en-US"/>
        </a:p>
      </dgm:t>
    </dgm:pt>
    <dgm:pt modelId="{2AD502EB-7C56-4271-9762-58676D84E132}" type="sibTrans" cxnId="{32C7BC2E-D0E9-4422-8462-190EC1FA48CC}">
      <dgm:prSet/>
      <dgm:spPr/>
      <dgm:t>
        <a:bodyPr/>
        <a:lstStyle/>
        <a:p>
          <a:endParaRPr lang="en-US"/>
        </a:p>
      </dgm:t>
    </dgm:pt>
    <dgm:pt modelId="{94EF2647-D6AE-4393-BF83-3290E0F2D6DF}" type="pres">
      <dgm:prSet presAssocID="{7D9C3116-15FE-4D39-A669-1D88F7A0D716}" presName="root" presStyleCnt="0">
        <dgm:presLayoutVars>
          <dgm:dir/>
          <dgm:resizeHandles val="exact"/>
        </dgm:presLayoutVars>
      </dgm:prSet>
      <dgm:spPr/>
    </dgm:pt>
    <dgm:pt modelId="{47429CA7-D45A-48C6-BF62-27769D888C33}" type="pres">
      <dgm:prSet presAssocID="{87E7C637-8104-47DF-8FEF-ABCE4DB80170}" presName="compNode" presStyleCnt="0"/>
      <dgm:spPr/>
    </dgm:pt>
    <dgm:pt modelId="{F01B64FB-2A07-4FAB-A61F-C12C0B47B2DC}" type="pres">
      <dgm:prSet presAssocID="{87E7C637-8104-47DF-8FEF-ABCE4DB80170}" presName="bgRect" presStyleLbl="bgShp" presStyleIdx="0" presStyleCnt="5"/>
      <dgm:spPr/>
    </dgm:pt>
    <dgm:pt modelId="{97210D59-95A5-4DEE-955C-D3B8CF07482A}" type="pres">
      <dgm:prSet presAssocID="{87E7C637-8104-47DF-8FEF-ABCE4DB80170}"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Head with Gears"/>
        </a:ext>
      </dgm:extLst>
    </dgm:pt>
    <dgm:pt modelId="{521D283B-AECA-48D2-A974-907AED52766E}" type="pres">
      <dgm:prSet presAssocID="{87E7C637-8104-47DF-8FEF-ABCE4DB80170}" presName="spaceRect" presStyleCnt="0"/>
      <dgm:spPr/>
    </dgm:pt>
    <dgm:pt modelId="{27B2BF13-EF9E-4FE1-8D99-95F43B30D3BE}" type="pres">
      <dgm:prSet presAssocID="{87E7C637-8104-47DF-8FEF-ABCE4DB80170}" presName="parTx" presStyleLbl="revTx" presStyleIdx="0" presStyleCnt="5">
        <dgm:presLayoutVars>
          <dgm:chMax val="0"/>
          <dgm:chPref val="0"/>
        </dgm:presLayoutVars>
      </dgm:prSet>
      <dgm:spPr/>
    </dgm:pt>
    <dgm:pt modelId="{153ACA85-F972-42E6-AFC1-9BEC3DE69CB8}" type="pres">
      <dgm:prSet presAssocID="{8F981721-14C5-4575-856F-6714E2DEEB6F}" presName="sibTrans" presStyleCnt="0"/>
      <dgm:spPr/>
    </dgm:pt>
    <dgm:pt modelId="{F8691989-58F1-4F3B-AB88-07A983541152}" type="pres">
      <dgm:prSet presAssocID="{70EE91B5-0060-4462-A8BA-EE20DC3BF66A}" presName="compNode" presStyleCnt="0"/>
      <dgm:spPr/>
    </dgm:pt>
    <dgm:pt modelId="{CFB88C15-F7E3-4A73-A420-99A04503AA6B}" type="pres">
      <dgm:prSet presAssocID="{70EE91B5-0060-4462-A8BA-EE20DC3BF66A}" presName="bgRect" presStyleLbl="bgShp" presStyleIdx="1" presStyleCnt="5"/>
      <dgm:spPr/>
    </dgm:pt>
    <dgm:pt modelId="{9D46AFA3-1800-4B10-9B59-81AE84BC43EF}" type="pres">
      <dgm:prSet presAssocID="{70EE91B5-0060-4462-A8BA-EE20DC3BF66A}"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rson with Idea"/>
        </a:ext>
      </dgm:extLst>
    </dgm:pt>
    <dgm:pt modelId="{AA3A5157-651C-42A8-B1FF-37318E1F796F}" type="pres">
      <dgm:prSet presAssocID="{70EE91B5-0060-4462-A8BA-EE20DC3BF66A}" presName="spaceRect" presStyleCnt="0"/>
      <dgm:spPr/>
    </dgm:pt>
    <dgm:pt modelId="{BF252445-CB29-4AE1-866F-D270738DEFD7}" type="pres">
      <dgm:prSet presAssocID="{70EE91B5-0060-4462-A8BA-EE20DC3BF66A}" presName="parTx" presStyleLbl="revTx" presStyleIdx="1" presStyleCnt="5">
        <dgm:presLayoutVars>
          <dgm:chMax val="0"/>
          <dgm:chPref val="0"/>
        </dgm:presLayoutVars>
      </dgm:prSet>
      <dgm:spPr/>
    </dgm:pt>
    <dgm:pt modelId="{9A3DDAD6-128D-412E-9253-7BA3206F2FAF}" type="pres">
      <dgm:prSet presAssocID="{EE1BBA3C-3D5C-4DC0-BEC1-8F504FB8E759}" presName="sibTrans" presStyleCnt="0"/>
      <dgm:spPr/>
    </dgm:pt>
    <dgm:pt modelId="{DD96F17B-2202-4B84-B93F-C010AC218EAB}" type="pres">
      <dgm:prSet presAssocID="{56646B8D-77AD-490C-8DDB-0B79B0B48CFF}" presName="compNode" presStyleCnt="0"/>
      <dgm:spPr/>
    </dgm:pt>
    <dgm:pt modelId="{0E9424F3-6C8C-48CA-A2BB-51616C67B498}" type="pres">
      <dgm:prSet presAssocID="{56646B8D-77AD-490C-8DDB-0B79B0B48CFF}" presName="bgRect" presStyleLbl="bgShp" presStyleIdx="2" presStyleCnt="5"/>
      <dgm:spPr/>
    </dgm:pt>
    <dgm:pt modelId="{EF0FAF17-D074-4506-BEA7-CAA710D20045}" type="pres">
      <dgm:prSet presAssocID="{56646B8D-77AD-490C-8DDB-0B79B0B48CF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Robot"/>
        </a:ext>
      </dgm:extLst>
    </dgm:pt>
    <dgm:pt modelId="{153011D4-6853-4D79-8CC8-CA15DF9AB8E9}" type="pres">
      <dgm:prSet presAssocID="{56646B8D-77AD-490C-8DDB-0B79B0B48CFF}" presName="spaceRect" presStyleCnt="0"/>
      <dgm:spPr/>
    </dgm:pt>
    <dgm:pt modelId="{A1F4A02A-CB75-4F34-8420-53344962A256}" type="pres">
      <dgm:prSet presAssocID="{56646B8D-77AD-490C-8DDB-0B79B0B48CFF}" presName="parTx" presStyleLbl="revTx" presStyleIdx="2" presStyleCnt="5">
        <dgm:presLayoutVars>
          <dgm:chMax val="0"/>
          <dgm:chPref val="0"/>
        </dgm:presLayoutVars>
      </dgm:prSet>
      <dgm:spPr/>
    </dgm:pt>
    <dgm:pt modelId="{9C62DC75-A810-474A-8777-F6281B6B48D2}" type="pres">
      <dgm:prSet presAssocID="{85D78CED-D0E1-42F4-8F0A-E32B89FD7E20}" presName="sibTrans" presStyleCnt="0"/>
      <dgm:spPr/>
    </dgm:pt>
    <dgm:pt modelId="{06708271-EC97-47F8-B5AA-2A085F2426A2}" type="pres">
      <dgm:prSet presAssocID="{32A1F9D3-41DD-4FA8-A6A7-0B2B3660169D}" presName="compNode" presStyleCnt="0"/>
      <dgm:spPr/>
    </dgm:pt>
    <dgm:pt modelId="{7C5AF417-041C-4377-AA73-75DC5942E5A0}" type="pres">
      <dgm:prSet presAssocID="{32A1F9D3-41DD-4FA8-A6A7-0B2B3660169D}" presName="bgRect" presStyleLbl="bgShp" presStyleIdx="3" presStyleCnt="5"/>
      <dgm:spPr/>
    </dgm:pt>
    <dgm:pt modelId="{058CD2C3-C1CA-4C60-AD7C-66833216032D}" type="pres">
      <dgm:prSet presAssocID="{32A1F9D3-41DD-4FA8-A6A7-0B2B3660169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ears"/>
        </a:ext>
      </dgm:extLst>
    </dgm:pt>
    <dgm:pt modelId="{F73246E6-60C6-4BDE-AC3B-C9F8B80E4320}" type="pres">
      <dgm:prSet presAssocID="{32A1F9D3-41DD-4FA8-A6A7-0B2B3660169D}" presName="spaceRect" presStyleCnt="0"/>
      <dgm:spPr/>
    </dgm:pt>
    <dgm:pt modelId="{6F8D83F3-0DED-4FCA-A762-1E9AF33FC74E}" type="pres">
      <dgm:prSet presAssocID="{32A1F9D3-41DD-4FA8-A6A7-0B2B3660169D}" presName="parTx" presStyleLbl="revTx" presStyleIdx="3" presStyleCnt="5">
        <dgm:presLayoutVars>
          <dgm:chMax val="0"/>
          <dgm:chPref val="0"/>
        </dgm:presLayoutVars>
      </dgm:prSet>
      <dgm:spPr/>
    </dgm:pt>
    <dgm:pt modelId="{1CB562DF-303B-4B81-A7FC-389155F303DA}" type="pres">
      <dgm:prSet presAssocID="{461B3345-FACB-4F8C-A62A-ADDBC6368EC4}" presName="sibTrans" presStyleCnt="0"/>
      <dgm:spPr/>
    </dgm:pt>
    <dgm:pt modelId="{11AD3868-8560-4B78-8050-45CE946A9B2F}" type="pres">
      <dgm:prSet presAssocID="{A5F4E99C-DDEC-4BB8-9D80-B8434391DBA7}" presName="compNode" presStyleCnt="0"/>
      <dgm:spPr/>
    </dgm:pt>
    <dgm:pt modelId="{C044BFE9-F94A-4DC7-BB46-45B429CF108A}" type="pres">
      <dgm:prSet presAssocID="{A5F4E99C-DDEC-4BB8-9D80-B8434391DBA7}" presName="bgRect" presStyleLbl="bgShp" presStyleIdx="4" presStyleCnt="5"/>
      <dgm:spPr/>
    </dgm:pt>
    <dgm:pt modelId="{BAC59F65-4928-4D01-A2D1-EE0F4005C21A}" type="pres">
      <dgm:prSet presAssocID="{A5F4E99C-DDEC-4BB8-9D80-B8434391DBA7}"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ullseye"/>
        </a:ext>
      </dgm:extLst>
    </dgm:pt>
    <dgm:pt modelId="{F348CA18-7CF5-4170-B3A6-51BF69D6D8BA}" type="pres">
      <dgm:prSet presAssocID="{A5F4E99C-DDEC-4BB8-9D80-B8434391DBA7}" presName="spaceRect" presStyleCnt="0"/>
      <dgm:spPr/>
    </dgm:pt>
    <dgm:pt modelId="{B3773113-8301-4D01-9EEB-AF15138BD6EF}" type="pres">
      <dgm:prSet presAssocID="{A5F4E99C-DDEC-4BB8-9D80-B8434391DBA7}" presName="parTx" presStyleLbl="revTx" presStyleIdx="4" presStyleCnt="5">
        <dgm:presLayoutVars>
          <dgm:chMax val="0"/>
          <dgm:chPref val="0"/>
        </dgm:presLayoutVars>
      </dgm:prSet>
      <dgm:spPr/>
    </dgm:pt>
  </dgm:ptLst>
  <dgm:cxnLst>
    <dgm:cxn modelId="{32C7BC2E-D0E9-4422-8462-190EC1FA48CC}" srcId="{7D9C3116-15FE-4D39-A669-1D88F7A0D716}" destId="{A5F4E99C-DDEC-4BB8-9D80-B8434391DBA7}" srcOrd="4" destOrd="0" parTransId="{27CEAF7A-EBC7-4610-A7EC-ABABE0D251C6}" sibTransId="{2AD502EB-7C56-4271-9762-58676D84E132}"/>
    <dgm:cxn modelId="{1C45A03A-3891-47D2-9DE3-D888F160A789}" srcId="{7D9C3116-15FE-4D39-A669-1D88F7A0D716}" destId="{56646B8D-77AD-490C-8DDB-0B79B0B48CFF}" srcOrd="2" destOrd="0" parTransId="{CD6E2830-8153-4DD4-B24C-47C4EC718C23}" sibTransId="{85D78CED-D0E1-42F4-8F0A-E32B89FD7E20}"/>
    <dgm:cxn modelId="{96986473-9EAB-401C-B5E9-5A49883948A8}" srcId="{7D9C3116-15FE-4D39-A669-1D88F7A0D716}" destId="{87E7C637-8104-47DF-8FEF-ABCE4DB80170}" srcOrd="0" destOrd="0" parTransId="{A81FF62B-2C89-4C02-8A1E-A6DDEC110AF2}" sibTransId="{8F981721-14C5-4575-856F-6714E2DEEB6F}"/>
    <dgm:cxn modelId="{FA449F73-AF43-41C1-9427-24DEB5AB4989}" type="presOf" srcId="{32A1F9D3-41DD-4FA8-A6A7-0B2B3660169D}" destId="{6F8D83F3-0DED-4FCA-A762-1E9AF33FC74E}" srcOrd="0" destOrd="0" presId="urn:microsoft.com/office/officeart/2018/2/layout/IconVerticalSolidList"/>
    <dgm:cxn modelId="{70617881-4E9E-4977-B6F4-E0411932216D}" type="presOf" srcId="{70EE91B5-0060-4462-A8BA-EE20DC3BF66A}" destId="{BF252445-CB29-4AE1-866F-D270738DEFD7}" srcOrd="0" destOrd="0" presId="urn:microsoft.com/office/officeart/2018/2/layout/IconVerticalSolidList"/>
    <dgm:cxn modelId="{73BD9FA2-465F-4B4F-8B0E-E3FCFED25747}" srcId="{7D9C3116-15FE-4D39-A669-1D88F7A0D716}" destId="{32A1F9D3-41DD-4FA8-A6A7-0B2B3660169D}" srcOrd="3" destOrd="0" parTransId="{005E53F8-AE3C-4D0B-A701-BC477820C44B}" sibTransId="{461B3345-FACB-4F8C-A62A-ADDBC6368EC4}"/>
    <dgm:cxn modelId="{8A78D2A7-4A2A-45EB-95D9-21F999C11600}" type="presOf" srcId="{87E7C637-8104-47DF-8FEF-ABCE4DB80170}" destId="{27B2BF13-EF9E-4FE1-8D99-95F43B30D3BE}" srcOrd="0" destOrd="0" presId="urn:microsoft.com/office/officeart/2018/2/layout/IconVerticalSolidList"/>
    <dgm:cxn modelId="{4EE111C4-F059-4ABF-8952-9AFC9378CCE8}" type="presOf" srcId="{7D9C3116-15FE-4D39-A669-1D88F7A0D716}" destId="{94EF2647-D6AE-4393-BF83-3290E0F2D6DF}" srcOrd="0" destOrd="0" presId="urn:microsoft.com/office/officeart/2018/2/layout/IconVerticalSolidList"/>
    <dgm:cxn modelId="{A56702CB-D67F-490F-A229-59F19CA2AD79}" type="presOf" srcId="{A5F4E99C-DDEC-4BB8-9D80-B8434391DBA7}" destId="{B3773113-8301-4D01-9EEB-AF15138BD6EF}" srcOrd="0" destOrd="0" presId="urn:microsoft.com/office/officeart/2018/2/layout/IconVerticalSolidList"/>
    <dgm:cxn modelId="{AABF15E9-05E1-4397-8E86-3233841CA057}" srcId="{7D9C3116-15FE-4D39-A669-1D88F7A0D716}" destId="{70EE91B5-0060-4462-A8BA-EE20DC3BF66A}" srcOrd="1" destOrd="0" parTransId="{17353A34-4A25-4598-9106-1819AE814575}" sibTransId="{EE1BBA3C-3D5C-4DC0-BEC1-8F504FB8E759}"/>
    <dgm:cxn modelId="{E4487DF4-7F8C-4372-BAD0-061427950F7A}" type="presOf" srcId="{56646B8D-77AD-490C-8DDB-0B79B0B48CFF}" destId="{A1F4A02A-CB75-4F34-8420-53344962A256}" srcOrd="0" destOrd="0" presId="urn:microsoft.com/office/officeart/2018/2/layout/IconVerticalSolidList"/>
    <dgm:cxn modelId="{EC2F9675-7538-41AC-9CAE-F42D918F0392}" type="presParOf" srcId="{94EF2647-D6AE-4393-BF83-3290E0F2D6DF}" destId="{47429CA7-D45A-48C6-BF62-27769D888C33}" srcOrd="0" destOrd="0" presId="urn:microsoft.com/office/officeart/2018/2/layout/IconVerticalSolidList"/>
    <dgm:cxn modelId="{A7B17CE2-D96E-4B76-A253-6C5CF57C37A3}" type="presParOf" srcId="{47429CA7-D45A-48C6-BF62-27769D888C33}" destId="{F01B64FB-2A07-4FAB-A61F-C12C0B47B2DC}" srcOrd="0" destOrd="0" presId="urn:microsoft.com/office/officeart/2018/2/layout/IconVerticalSolidList"/>
    <dgm:cxn modelId="{432192B4-90EF-4DDF-9807-11EDD6730FCF}" type="presParOf" srcId="{47429CA7-D45A-48C6-BF62-27769D888C33}" destId="{97210D59-95A5-4DEE-955C-D3B8CF07482A}" srcOrd="1" destOrd="0" presId="urn:microsoft.com/office/officeart/2018/2/layout/IconVerticalSolidList"/>
    <dgm:cxn modelId="{44C8FD45-6486-47AA-A8A0-425FE280C919}" type="presParOf" srcId="{47429CA7-D45A-48C6-BF62-27769D888C33}" destId="{521D283B-AECA-48D2-A974-907AED52766E}" srcOrd="2" destOrd="0" presId="urn:microsoft.com/office/officeart/2018/2/layout/IconVerticalSolidList"/>
    <dgm:cxn modelId="{7E2D2463-34B8-4E6B-BEE5-F7D451E18A92}" type="presParOf" srcId="{47429CA7-D45A-48C6-BF62-27769D888C33}" destId="{27B2BF13-EF9E-4FE1-8D99-95F43B30D3BE}" srcOrd="3" destOrd="0" presId="urn:microsoft.com/office/officeart/2018/2/layout/IconVerticalSolidList"/>
    <dgm:cxn modelId="{4A833CD9-CCD7-4271-B405-AF10CCFA1B84}" type="presParOf" srcId="{94EF2647-D6AE-4393-BF83-3290E0F2D6DF}" destId="{153ACA85-F972-42E6-AFC1-9BEC3DE69CB8}" srcOrd="1" destOrd="0" presId="urn:microsoft.com/office/officeart/2018/2/layout/IconVerticalSolidList"/>
    <dgm:cxn modelId="{AE49ABC3-B69C-4A64-B405-15A26DDF4F8C}" type="presParOf" srcId="{94EF2647-D6AE-4393-BF83-3290E0F2D6DF}" destId="{F8691989-58F1-4F3B-AB88-07A983541152}" srcOrd="2" destOrd="0" presId="urn:microsoft.com/office/officeart/2018/2/layout/IconVerticalSolidList"/>
    <dgm:cxn modelId="{9B372661-B1F2-4AE9-80B3-A4ABD043E0E1}" type="presParOf" srcId="{F8691989-58F1-4F3B-AB88-07A983541152}" destId="{CFB88C15-F7E3-4A73-A420-99A04503AA6B}" srcOrd="0" destOrd="0" presId="urn:microsoft.com/office/officeart/2018/2/layout/IconVerticalSolidList"/>
    <dgm:cxn modelId="{0BEC7DC0-8168-41BE-A82B-540E9E38B43D}" type="presParOf" srcId="{F8691989-58F1-4F3B-AB88-07A983541152}" destId="{9D46AFA3-1800-4B10-9B59-81AE84BC43EF}" srcOrd="1" destOrd="0" presId="urn:microsoft.com/office/officeart/2018/2/layout/IconVerticalSolidList"/>
    <dgm:cxn modelId="{0FBC5C1B-62D2-406F-B01A-0B56197F52DF}" type="presParOf" srcId="{F8691989-58F1-4F3B-AB88-07A983541152}" destId="{AA3A5157-651C-42A8-B1FF-37318E1F796F}" srcOrd="2" destOrd="0" presId="urn:microsoft.com/office/officeart/2018/2/layout/IconVerticalSolidList"/>
    <dgm:cxn modelId="{B41D646B-23ED-443C-BA71-737DD5676CC2}" type="presParOf" srcId="{F8691989-58F1-4F3B-AB88-07A983541152}" destId="{BF252445-CB29-4AE1-866F-D270738DEFD7}" srcOrd="3" destOrd="0" presId="urn:microsoft.com/office/officeart/2018/2/layout/IconVerticalSolidList"/>
    <dgm:cxn modelId="{AF0228E7-D56D-45E7-87F2-F1B08C5C6D86}" type="presParOf" srcId="{94EF2647-D6AE-4393-BF83-3290E0F2D6DF}" destId="{9A3DDAD6-128D-412E-9253-7BA3206F2FAF}" srcOrd="3" destOrd="0" presId="urn:microsoft.com/office/officeart/2018/2/layout/IconVerticalSolidList"/>
    <dgm:cxn modelId="{675CDAE9-2B68-423C-99A5-233BC169319D}" type="presParOf" srcId="{94EF2647-D6AE-4393-BF83-3290E0F2D6DF}" destId="{DD96F17B-2202-4B84-B93F-C010AC218EAB}" srcOrd="4" destOrd="0" presId="urn:microsoft.com/office/officeart/2018/2/layout/IconVerticalSolidList"/>
    <dgm:cxn modelId="{69925794-A3A1-4E0B-B264-BDB5C95266D0}" type="presParOf" srcId="{DD96F17B-2202-4B84-B93F-C010AC218EAB}" destId="{0E9424F3-6C8C-48CA-A2BB-51616C67B498}" srcOrd="0" destOrd="0" presId="urn:microsoft.com/office/officeart/2018/2/layout/IconVerticalSolidList"/>
    <dgm:cxn modelId="{F92DB512-A286-4101-BDCB-DDCB300BD527}" type="presParOf" srcId="{DD96F17B-2202-4B84-B93F-C010AC218EAB}" destId="{EF0FAF17-D074-4506-BEA7-CAA710D20045}" srcOrd="1" destOrd="0" presId="urn:microsoft.com/office/officeart/2018/2/layout/IconVerticalSolidList"/>
    <dgm:cxn modelId="{956F1D2E-C367-47A2-800C-00D6EFE45EAF}" type="presParOf" srcId="{DD96F17B-2202-4B84-B93F-C010AC218EAB}" destId="{153011D4-6853-4D79-8CC8-CA15DF9AB8E9}" srcOrd="2" destOrd="0" presId="urn:microsoft.com/office/officeart/2018/2/layout/IconVerticalSolidList"/>
    <dgm:cxn modelId="{37BACC4D-6754-4815-A961-56EB5F3CE551}" type="presParOf" srcId="{DD96F17B-2202-4B84-B93F-C010AC218EAB}" destId="{A1F4A02A-CB75-4F34-8420-53344962A256}" srcOrd="3" destOrd="0" presId="urn:microsoft.com/office/officeart/2018/2/layout/IconVerticalSolidList"/>
    <dgm:cxn modelId="{B5CCA95B-E2BC-453C-BFBC-D18C050FF1B9}" type="presParOf" srcId="{94EF2647-D6AE-4393-BF83-3290E0F2D6DF}" destId="{9C62DC75-A810-474A-8777-F6281B6B48D2}" srcOrd="5" destOrd="0" presId="urn:microsoft.com/office/officeart/2018/2/layout/IconVerticalSolidList"/>
    <dgm:cxn modelId="{7602D3C0-C929-4328-8FF7-160C84AD2476}" type="presParOf" srcId="{94EF2647-D6AE-4393-BF83-3290E0F2D6DF}" destId="{06708271-EC97-47F8-B5AA-2A085F2426A2}" srcOrd="6" destOrd="0" presId="urn:microsoft.com/office/officeart/2018/2/layout/IconVerticalSolidList"/>
    <dgm:cxn modelId="{78E76291-4A47-4120-A49D-EA86F754A2FD}" type="presParOf" srcId="{06708271-EC97-47F8-B5AA-2A085F2426A2}" destId="{7C5AF417-041C-4377-AA73-75DC5942E5A0}" srcOrd="0" destOrd="0" presId="urn:microsoft.com/office/officeart/2018/2/layout/IconVerticalSolidList"/>
    <dgm:cxn modelId="{E2B833AE-022D-4DFA-B8AA-4864923615C6}" type="presParOf" srcId="{06708271-EC97-47F8-B5AA-2A085F2426A2}" destId="{058CD2C3-C1CA-4C60-AD7C-66833216032D}" srcOrd="1" destOrd="0" presId="urn:microsoft.com/office/officeart/2018/2/layout/IconVerticalSolidList"/>
    <dgm:cxn modelId="{F0954768-FA13-426B-A10D-79465AA623AF}" type="presParOf" srcId="{06708271-EC97-47F8-B5AA-2A085F2426A2}" destId="{F73246E6-60C6-4BDE-AC3B-C9F8B80E4320}" srcOrd="2" destOrd="0" presId="urn:microsoft.com/office/officeart/2018/2/layout/IconVerticalSolidList"/>
    <dgm:cxn modelId="{AC1C8ECA-C16D-45AE-B5E0-E7476D7AE657}" type="presParOf" srcId="{06708271-EC97-47F8-B5AA-2A085F2426A2}" destId="{6F8D83F3-0DED-4FCA-A762-1E9AF33FC74E}" srcOrd="3" destOrd="0" presId="urn:microsoft.com/office/officeart/2018/2/layout/IconVerticalSolidList"/>
    <dgm:cxn modelId="{C622B7F2-AA44-4DBB-8A5F-B4F8301D5CAD}" type="presParOf" srcId="{94EF2647-D6AE-4393-BF83-3290E0F2D6DF}" destId="{1CB562DF-303B-4B81-A7FC-389155F303DA}" srcOrd="7" destOrd="0" presId="urn:microsoft.com/office/officeart/2018/2/layout/IconVerticalSolidList"/>
    <dgm:cxn modelId="{D9D88741-5653-4732-A258-1A1093330FA6}" type="presParOf" srcId="{94EF2647-D6AE-4393-BF83-3290E0F2D6DF}" destId="{11AD3868-8560-4B78-8050-45CE946A9B2F}" srcOrd="8" destOrd="0" presId="urn:microsoft.com/office/officeart/2018/2/layout/IconVerticalSolidList"/>
    <dgm:cxn modelId="{A71BA79F-131A-472C-87BE-9347F96621D4}" type="presParOf" srcId="{11AD3868-8560-4B78-8050-45CE946A9B2F}" destId="{C044BFE9-F94A-4DC7-BB46-45B429CF108A}" srcOrd="0" destOrd="0" presId="urn:microsoft.com/office/officeart/2018/2/layout/IconVerticalSolidList"/>
    <dgm:cxn modelId="{E8570D1E-8560-4BD2-B076-CADAE6FA652A}" type="presParOf" srcId="{11AD3868-8560-4B78-8050-45CE946A9B2F}" destId="{BAC59F65-4928-4D01-A2D1-EE0F4005C21A}" srcOrd="1" destOrd="0" presId="urn:microsoft.com/office/officeart/2018/2/layout/IconVerticalSolidList"/>
    <dgm:cxn modelId="{446BAADE-08C1-4DDD-BBDC-28992D9B1AA5}" type="presParOf" srcId="{11AD3868-8560-4B78-8050-45CE946A9B2F}" destId="{F348CA18-7CF5-4170-B3A6-51BF69D6D8BA}" srcOrd="2" destOrd="0" presId="urn:microsoft.com/office/officeart/2018/2/layout/IconVerticalSolidList"/>
    <dgm:cxn modelId="{663BB612-D924-4870-A3B6-D5609DEF4234}" type="presParOf" srcId="{11AD3868-8560-4B78-8050-45CE946A9B2F}" destId="{B3773113-8301-4D01-9EEB-AF15138BD6E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E31E83-350D-46E2-9A68-49276B5BF9C8}" type="doc">
      <dgm:prSet loTypeId="urn:microsoft.com/office/officeart/2008/layout/VerticalCurvedList" loCatId="list" qsTypeId="urn:microsoft.com/office/officeart/2005/8/quickstyle/simple1" qsCatId="simple" csTypeId="urn:microsoft.com/office/officeart/2005/8/colors/accent5_5" csCatId="accent5" phldr="1"/>
      <dgm:spPr/>
      <dgm:t>
        <a:bodyPr/>
        <a:lstStyle/>
        <a:p>
          <a:endParaRPr lang="en-US"/>
        </a:p>
      </dgm:t>
    </dgm:pt>
    <dgm:pt modelId="{2E9AE8F0-06E0-4003-B1DA-9A99CCE7DCF7}">
      <dgm:prSet/>
      <dgm:spPr>
        <a:xfrm>
          <a:off x="670139" y="799420"/>
          <a:ext cx="5029864" cy="399490"/>
        </a:xfrm>
        <a:solidFill>
          <a:srgbClr val="122644">
            <a:alpha val="90000"/>
            <a:hueOff val="0"/>
            <a:satOff val="0"/>
            <a:lumOff val="0"/>
            <a:alphaOff val="-6667"/>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Risk Dashboards</a:t>
          </a:r>
        </a:p>
      </dgm:t>
    </dgm:pt>
    <dgm:pt modelId="{E083B36A-AD9D-4F38-9A48-A60EB43EEC2B}" type="parTrans" cxnId="{F2BA9572-0340-4EF6-802E-7EFDE8FA5796}">
      <dgm:prSet/>
      <dgm:spPr/>
      <dgm:t>
        <a:bodyPr/>
        <a:lstStyle/>
        <a:p>
          <a:endParaRPr lang="en-US"/>
        </a:p>
      </dgm:t>
    </dgm:pt>
    <dgm:pt modelId="{B2CD0F91-A266-4CB8-ABF1-DA43A968BA95}" type="sibTrans" cxnId="{F2BA9572-0340-4EF6-802E-7EFDE8FA5796}">
      <dgm:prSet/>
      <dgm:spPr/>
      <dgm:t>
        <a:bodyPr/>
        <a:lstStyle/>
        <a:p>
          <a:endParaRPr lang="en-US"/>
        </a:p>
      </dgm:t>
    </dgm:pt>
    <dgm:pt modelId="{89B79128-DC4C-432B-B4E6-CA1C11DECE94}">
      <dgm:prSet/>
      <dgm:spPr>
        <a:xfrm>
          <a:off x="868390" y="1398567"/>
          <a:ext cx="4831613" cy="399490"/>
        </a:xfrm>
        <a:solidFill>
          <a:srgbClr val="122644">
            <a:alpha val="90000"/>
            <a:hueOff val="0"/>
            <a:satOff val="0"/>
            <a:lumOff val="0"/>
            <a:alphaOff val="-13333"/>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Program Support</a:t>
          </a:r>
        </a:p>
      </dgm:t>
    </dgm:pt>
    <dgm:pt modelId="{0AC5E0A9-D474-40C1-B566-3FEA8773BFE6}" type="parTrans" cxnId="{B7AD7645-EACC-47CE-A69F-1C3F223D278B}">
      <dgm:prSet/>
      <dgm:spPr/>
      <dgm:t>
        <a:bodyPr/>
        <a:lstStyle/>
        <a:p>
          <a:endParaRPr lang="en-US"/>
        </a:p>
      </dgm:t>
    </dgm:pt>
    <dgm:pt modelId="{31AAA171-4772-4417-887F-983EF37AB5CA}" type="sibTrans" cxnId="{B7AD7645-EACC-47CE-A69F-1C3F223D278B}">
      <dgm:prSet/>
      <dgm:spPr/>
      <dgm:t>
        <a:bodyPr/>
        <a:lstStyle/>
        <a:p>
          <a:endParaRPr lang="en-US"/>
        </a:p>
      </dgm:t>
    </dgm:pt>
    <dgm:pt modelId="{4D26AB2C-989A-4350-B3AC-EE10BFEFADE1}">
      <dgm:prSet/>
      <dgm:spPr>
        <a:xfrm>
          <a:off x="931689" y="1998154"/>
          <a:ext cx="4768314" cy="399490"/>
        </a:xfrm>
        <a:solidFill>
          <a:srgbClr val="122644">
            <a:alpha val="90000"/>
            <a:hueOff val="0"/>
            <a:satOff val="0"/>
            <a:lumOff val="0"/>
            <a:alphaOff val="-2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Maturity Assessments</a:t>
          </a:r>
        </a:p>
      </dgm:t>
    </dgm:pt>
    <dgm:pt modelId="{7859F5A2-F9E5-49C2-B08B-8DD0ED8CA9A4}" type="parTrans" cxnId="{5CDC6FB4-FB5D-458A-899A-FA8629414BD3}">
      <dgm:prSet/>
      <dgm:spPr/>
      <dgm:t>
        <a:bodyPr/>
        <a:lstStyle/>
        <a:p>
          <a:endParaRPr lang="en-US"/>
        </a:p>
      </dgm:t>
    </dgm:pt>
    <dgm:pt modelId="{F49BE4D1-524F-4784-84BC-AC16B54C0AA8}" type="sibTrans" cxnId="{5CDC6FB4-FB5D-458A-899A-FA8629414BD3}">
      <dgm:prSet/>
      <dgm:spPr/>
      <dgm:t>
        <a:bodyPr/>
        <a:lstStyle/>
        <a:p>
          <a:endParaRPr lang="en-US"/>
        </a:p>
      </dgm:t>
    </dgm:pt>
    <dgm:pt modelId="{E2A7B8A4-8BC5-4C39-98F4-FDEDA6A72D4D}">
      <dgm:prSet/>
      <dgm:spPr>
        <a:xfrm>
          <a:off x="868390" y="2597741"/>
          <a:ext cx="4831613" cy="399490"/>
        </a:xfrm>
        <a:solidFill>
          <a:srgbClr val="122644">
            <a:alpha val="90000"/>
            <a:hueOff val="0"/>
            <a:satOff val="0"/>
            <a:lumOff val="0"/>
            <a:alphaOff val="-26667"/>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Peer Reviews</a:t>
          </a:r>
        </a:p>
      </dgm:t>
    </dgm:pt>
    <dgm:pt modelId="{B5780150-E42B-4030-A94E-89EC2E38684E}" type="parTrans" cxnId="{7DFFB7B9-C221-4129-ADC9-9BBC1B9618DD}">
      <dgm:prSet/>
      <dgm:spPr/>
      <dgm:t>
        <a:bodyPr/>
        <a:lstStyle/>
        <a:p>
          <a:endParaRPr lang="en-US"/>
        </a:p>
      </dgm:t>
    </dgm:pt>
    <dgm:pt modelId="{7C09C12B-E29C-40DF-9E9A-B80989570AD1}" type="sibTrans" cxnId="{7DFFB7B9-C221-4129-ADC9-9BBC1B9618DD}">
      <dgm:prSet/>
      <dgm:spPr/>
      <dgm:t>
        <a:bodyPr/>
        <a:lstStyle/>
        <a:p>
          <a:endParaRPr lang="en-US"/>
        </a:p>
      </dgm:t>
    </dgm:pt>
    <dgm:pt modelId="{5ABDA1E8-5F45-412D-8BA3-02A08D4E6587}">
      <dgm:prSet/>
      <dgm:spPr>
        <a:xfrm>
          <a:off x="670139" y="3196889"/>
          <a:ext cx="5029864" cy="399490"/>
        </a:xfrm>
        <a:solidFill>
          <a:srgbClr val="122644">
            <a:alpha val="90000"/>
            <a:hueOff val="0"/>
            <a:satOff val="0"/>
            <a:lumOff val="0"/>
            <a:alphaOff val="-33333"/>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LPS Risk Projects</a:t>
          </a:r>
        </a:p>
      </dgm:t>
    </dgm:pt>
    <dgm:pt modelId="{544D5E8B-C110-49AD-8322-632397F77A93}" type="parTrans" cxnId="{C7FB42EA-A94D-410E-BF53-6A2736A8DC6F}">
      <dgm:prSet/>
      <dgm:spPr/>
      <dgm:t>
        <a:bodyPr/>
        <a:lstStyle/>
        <a:p>
          <a:endParaRPr lang="en-US"/>
        </a:p>
      </dgm:t>
    </dgm:pt>
    <dgm:pt modelId="{853DF744-7226-4BF5-A209-74D961E2BF19}" type="sibTrans" cxnId="{C7FB42EA-A94D-410E-BF53-6A2736A8DC6F}">
      <dgm:prSet/>
      <dgm:spPr/>
      <dgm:t>
        <a:bodyPr/>
        <a:lstStyle/>
        <a:p>
          <a:endParaRPr lang="en-US"/>
        </a:p>
      </dgm:t>
    </dgm:pt>
    <dgm:pt modelId="{951988C5-648B-4FFC-B02E-A897398C8EF5}">
      <dgm:prSet/>
      <dgm:spPr>
        <a:xfrm>
          <a:off x="308365" y="3796476"/>
          <a:ext cx="5391638" cy="399490"/>
        </a:xfrm>
        <a:solidFill>
          <a:srgbClr val="122644">
            <a:alpha val="90000"/>
            <a:hueOff val="0"/>
            <a:satOff val="0"/>
            <a:lumOff val="0"/>
            <a:alphaOff val="-4000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Arial" panose="020B0604020202020204"/>
              <a:ea typeface="+mn-ea"/>
              <a:cs typeface="+mn-cs"/>
            </a:rPr>
            <a:t>Lessons Learned/Best Practice</a:t>
          </a:r>
        </a:p>
      </dgm:t>
    </dgm:pt>
    <dgm:pt modelId="{5D734957-FB29-4F40-AF71-26B33C136D79}" type="parTrans" cxnId="{033EBC9B-8592-421A-A4A1-1CA944A99385}">
      <dgm:prSet/>
      <dgm:spPr/>
      <dgm:t>
        <a:bodyPr/>
        <a:lstStyle/>
        <a:p>
          <a:endParaRPr lang="en-US"/>
        </a:p>
      </dgm:t>
    </dgm:pt>
    <dgm:pt modelId="{8F2C0FBC-35B4-4012-BD48-2030B8585579}" type="sibTrans" cxnId="{033EBC9B-8592-421A-A4A1-1CA944A99385}">
      <dgm:prSet/>
      <dgm:spPr/>
      <dgm:t>
        <a:bodyPr/>
        <a:lstStyle/>
        <a:p>
          <a:endParaRPr lang="en-US"/>
        </a:p>
      </dgm:t>
    </dgm:pt>
    <dgm:pt modelId="{2BDA9084-BB2E-403B-8909-1535CAF6C538}" type="pres">
      <dgm:prSet presAssocID="{0AE31E83-350D-46E2-9A68-49276B5BF9C8}" presName="Name0" presStyleCnt="0">
        <dgm:presLayoutVars>
          <dgm:chMax val="7"/>
          <dgm:chPref val="7"/>
          <dgm:dir/>
        </dgm:presLayoutVars>
      </dgm:prSet>
      <dgm:spPr/>
    </dgm:pt>
    <dgm:pt modelId="{A7E0BE4B-113C-4474-B8FD-F5FFFE144297}" type="pres">
      <dgm:prSet presAssocID="{0AE31E83-350D-46E2-9A68-49276B5BF9C8}" presName="Name1" presStyleCnt="0"/>
      <dgm:spPr/>
    </dgm:pt>
    <dgm:pt modelId="{8E51C23A-EDD7-49AB-99C3-6D547B5684CF}" type="pres">
      <dgm:prSet presAssocID="{0AE31E83-350D-46E2-9A68-49276B5BF9C8}" presName="cycle" presStyleCnt="0"/>
      <dgm:spPr/>
    </dgm:pt>
    <dgm:pt modelId="{39428C77-B6D7-4491-9835-A8FB73E4922D}" type="pres">
      <dgm:prSet presAssocID="{0AE31E83-350D-46E2-9A68-49276B5BF9C8}" presName="srcNode" presStyleLbl="node1" presStyleIdx="0" presStyleCnt="6"/>
      <dgm:spPr/>
    </dgm:pt>
    <dgm:pt modelId="{79D1895C-0A67-41AD-82F1-2643699561BB}" type="pres">
      <dgm:prSet presAssocID="{0AE31E83-350D-46E2-9A68-49276B5BF9C8}" presName="conn" presStyleLbl="parChTrans1D2" presStyleIdx="0" presStyleCnt="1"/>
      <dgm:spPr/>
    </dgm:pt>
    <dgm:pt modelId="{A720FBAA-D768-4157-B26E-B38D7D919EDB}" type="pres">
      <dgm:prSet presAssocID="{0AE31E83-350D-46E2-9A68-49276B5BF9C8}" presName="extraNode" presStyleLbl="node1" presStyleIdx="0" presStyleCnt="6"/>
      <dgm:spPr/>
    </dgm:pt>
    <dgm:pt modelId="{0E60A869-5AC2-4C9E-9DEB-50F0DE75F7D8}" type="pres">
      <dgm:prSet presAssocID="{0AE31E83-350D-46E2-9A68-49276B5BF9C8}" presName="dstNode" presStyleLbl="node1" presStyleIdx="0" presStyleCnt="6"/>
      <dgm:spPr/>
    </dgm:pt>
    <dgm:pt modelId="{22BA6EB7-C325-49C0-B7A9-2AA76369DB24}" type="pres">
      <dgm:prSet presAssocID="{2E9AE8F0-06E0-4003-B1DA-9A99CCE7DCF7}" presName="text_1" presStyleLbl="node1" presStyleIdx="0" presStyleCnt="6">
        <dgm:presLayoutVars>
          <dgm:bulletEnabled val="1"/>
        </dgm:presLayoutVars>
      </dgm:prSet>
      <dgm:spPr>
        <a:prstGeom prst="rect">
          <a:avLst/>
        </a:prstGeom>
      </dgm:spPr>
    </dgm:pt>
    <dgm:pt modelId="{ED0B8FE9-00DF-4877-80FD-11E78AA4ACBE}" type="pres">
      <dgm:prSet presAssocID="{2E9AE8F0-06E0-4003-B1DA-9A99CCE7DCF7}" presName="accent_1" presStyleCnt="0"/>
      <dgm:spPr/>
    </dgm:pt>
    <dgm:pt modelId="{FFF6515B-D511-487B-B4BC-EE80F97A3838}" type="pres">
      <dgm:prSet presAssocID="{2E9AE8F0-06E0-4003-B1DA-9A99CCE7DCF7}" presName="accentRepeatNode" presStyleLbl="solidFgAcc1" presStyleIdx="0" presStyleCnt="6"/>
      <dgm:spPr>
        <a:xfrm>
          <a:off x="420458" y="749483"/>
          <a:ext cx="499362" cy="499362"/>
        </a:xfrm>
        <a:prstGeom prst="ellipse">
          <a:avLst/>
        </a:prstGeom>
        <a:solidFill>
          <a:srgbClr val="3A4B64"/>
        </a:solidFill>
        <a:ln w="12700" cap="flat" cmpd="sng" algn="ctr">
          <a:solidFill>
            <a:srgbClr val="122644">
              <a:alpha val="90000"/>
              <a:hueOff val="0"/>
              <a:satOff val="0"/>
              <a:lumOff val="0"/>
              <a:alphaOff val="-6667"/>
            </a:srgbClr>
          </a:solidFill>
          <a:prstDash val="solid"/>
          <a:miter lim="800000"/>
        </a:ln>
        <a:effectLst/>
      </dgm:spPr>
    </dgm:pt>
    <dgm:pt modelId="{2D6CD0D9-B1E2-4AC9-B30B-0571016A6BE5}" type="pres">
      <dgm:prSet presAssocID="{89B79128-DC4C-432B-B4E6-CA1C11DECE94}" presName="text_2" presStyleLbl="node1" presStyleIdx="1" presStyleCnt="6">
        <dgm:presLayoutVars>
          <dgm:bulletEnabled val="1"/>
        </dgm:presLayoutVars>
      </dgm:prSet>
      <dgm:spPr>
        <a:prstGeom prst="rect">
          <a:avLst/>
        </a:prstGeom>
      </dgm:spPr>
    </dgm:pt>
    <dgm:pt modelId="{8D56A6BC-EF2A-46B9-AF02-B86B338A6DE2}" type="pres">
      <dgm:prSet presAssocID="{89B79128-DC4C-432B-B4E6-CA1C11DECE94}" presName="accent_2" presStyleCnt="0"/>
      <dgm:spPr/>
    </dgm:pt>
    <dgm:pt modelId="{6C05397D-C685-4DC8-9279-38000E87376E}" type="pres">
      <dgm:prSet presAssocID="{89B79128-DC4C-432B-B4E6-CA1C11DECE94}" presName="accentRepeatNode" presStyleLbl="solidFgAcc1" presStyleIdx="1" presStyleCnt="6"/>
      <dgm:spPr>
        <a:xfrm>
          <a:off x="618708" y="1348631"/>
          <a:ext cx="499362" cy="499362"/>
        </a:xfrm>
        <a:prstGeom prst="ellipse">
          <a:avLst/>
        </a:prstGeom>
        <a:solidFill>
          <a:srgbClr val="49586F"/>
        </a:solidFill>
        <a:ln w="12700" cap="flat" cmpd="sng" algn="ctr">
          <a:solidFill>
            <a:srgbClr val="122644">
              <a:alpha val="90000"/>
              <a:hueOff val="0"/>
              <a:satOff val="0"/>
              <a:lumOff val="0"/>
              <a:alphaOff val="-13333"/>
            </a:srgbClr>
          </a:solidFill>
          <a:prstDash val="solid"/>
          <a:miter lim="800000"/>
        </a:ln>
        <a:effectLst/>
      </dgm:spPr>
    </dgm:pt>
    <dgm:pt modelId="{D1C4EDED-405B-4DDB-AF26-8168404C6079}" type="pres">
      <dgm:prSet presAssocID="{4D26AB2C-989A-4350-B3AC-EE10BFEFADE1}" presName="text_3" presStyleLbl="node1" presStyleIdx="2" presStyleCnt="6">
        <dgm:presLayoutVars>
          <dgm:bulletEnabled val="1"/>
        </dgm:presLayoutVars>
      </dgm:prSet>
      <dgm:spPr>
        <a:prstGeom prst="rect">
          <a:avLst/>
        </a:prstGeom>
      </dgm:spPr>
    </dgm:pt>
    <dgm:pt modelId="{ED163493-5928-4388-964C-D3BFD035A138}" type="pres">
      <dgm:prSet presAssocID="{4D26AB2C-989A-4350-B3AC-EE10BFEFADE1}" presName="accent_3" presStyleCnt="0"/>
      <dgm:spPr/>
    </dgm:pt>
    <dgm:pt modelId="{684E1066-2139-42E2-9299-0B52068ECC8D}" type="pres">
      <dgm:prSet presAssocID="{4D26AB2C-989A-4350-B3AC-EE10BFEFADE1}" presName="accentRepeatNode" presStyleLbl="solidFgAcc1" presStyleIdx="2" presStyleCnt="6"/>
      <dgm:spPr>
        <a:xfrm>
          <a:off x="682008" y="1948218"/>
          <a:ext cx="499362" cy="499362"/>
        </a:xfrm>
        <a:prstGeom prst="ellipse">
          <a:avLst/>
        </a:prstGeom>
        <a:solidFill>
          <a:srgbClr val="59677C"/>
        </a:solidFill>
        <a:ln w="12700" cap="flat" cmpd="sng" algn="ctr">
          <a:solidFill>
            <a:srgbClr val="122644">
              <a:alpha val="90000"/>
              <a:hueOff val="0"/>
              <a:satOff val="0"/>
              <a:lumOff val="0"/>
              <a:alphaOff val="-20000"/>
            </a:srgbClr>
          </a:solidFill>
          <a:prstDash val="solid"/>
          <a:miter lim="800000"/>
        </a:ln>
        <a:effectLst/>
      </dgm:spPr>
    </dgm:pt>
    <dgm:pt modelId="{DA9D8097-08D6-41C6-BCFB-A2F20DB66D64}" type="pres">
      <dgm:prSet presAssocID="{E2A7B8A4-8BC5-4C39-98F4-FDEDA6A72D4D}" presName="text_4" presStyleLbl="node1" presStyleIdx="3" presStyleCnt="6">
        <dgm:presLayoutVars>
          <dgm:bulletEnabled val="1"/>
        </dgm:presLayoutVars>
      </dgm:prSet>
      <dgm:spPr>
        <a:prstGeom prst="rect">
          <a:avLst/>
        </a:prstGeom>
      </dgm:spPr>
    </dgm:pt>
    <dgm:pt modelId="{DCD6100B-92E4-45FA-90DE-D147E1F8EB53}" type="pres">
      <dgm:prSet presAssocID="{E2A7B8A4-8BC5-4C39-98F4-FDEDA6A72D4D}" presName="accent_4" presStyleCnt="0"/>
      <dgm:spPr/>
    </dgm:pt>
    <dgm:pt modelId="{3999346B-252C-4014-AAE7-6561B621FF81}" type="pres">
      <dgm:prSet presAssocID="{E2A7B8A4-8BC5-4C39-98F4-FDEDA6A72D4D}" presName="accentRepeatNode" presStyleLbl="solidFgAcc1" presStyleIdx="3" presStyleCnt="6"/>
      <dgm:spPr>
        <a:xfrm>
          <a:off x="618708" y="2547805"/>
          <a:ext cx="499362" cy="499362"/>
        </a:xfrm>
        <a:prstGeom prst="ellipse">
          <a:avLst/>
        </a:prstGeom>
        <a:solidFill>
          <a:srgbClr val="697689"/>
        </a:solidFill>
        <a:ln w="12700" cap="flat" cmpd="sng" algn="ctr">
          <a:solidFill>
            <a:srgbClr val="122644">
              <a:alpha val="90000"/>
              <a:hueOff val="0"/>
              <a:satOff val="0"/>
              <a:lumOff val="0"/>
              <a:alphaOff val="-26667"/>
            </a:srgbClr>
          </a:solidFill>
          <a:prstDash val="solid"/>
          <a:miter lim="800000"/>
        </a:ln>
        <a:effectLst/>
      </dgm:spPr>
    </dgm:pt>
    <dgm:pt modelId="{DFAC1078-BD8D-4316-83D0-578E7759344D}" type="pres">
      <dgm:prSet presAssocID="{5ABDA1E8-5F45-412D-8BA3-02A08D4E6587}" presName="text_5" presStyleLbl="node1" presStyleIdx="4" presStyleCnt="6">
        <dgm:presLayoutVars>
          <dgm:bulletEnabled val="1"/>
        </dgm:presLayoutVars>
      </dgm:prSet>
      <dgm:spPr>
        <a:prstGeom prst="rect">
          <a:avLst/>
        </a:prstGeom>
      </dgm:spPr>
    </dgm:pt>
    <dgm:pt modelId="{15B409F4-0E52-4A4E-A4A8-298EE51A2D61}" type="pres">
      <dgm:prSet presAssocID="{5ABDA1E8-5F45-412D-8BA3-02A08D4E6587}" presName="accent_5" presStyleCnt="0"/>
      <dgm:spPr/>
    </dgm:pt>
    <dgm:pt modelId="{465C8505-D1A1-4426-B50E-F5AB0463B5C7}" type="pres">
      <dgm:prSet presAssocID="{5ABDA1E8-5F45-412D-8BA3-02A08D4E6587}" presName="accentRepeatNode" presStyleLbl="solidFgAcc1" presStyleIdx="4" presStyleCnt="6"/>
      <dgm:spPr>
        <a:xfrm>
          <a:off x="420458" y="3146953"/>
          <a:ext cx="499362" cy="499362"/>
        </a:xfrm>
        <a:prstGeom prst="ellipse">
          <a:avLst/>
        </a:prstGeom>
        <a:solidFill>
          <a:srgbClr val="788495"/>
        </a:solidFill>
        <a:ln w="12700" cap="flat" cmpd="sng" algn="ctr">
          <a:solidFill>
            <a:srgbClr val="122644">
              <a:alpha val="90000"/>
              <a:hueOff val="0"/>
              <a:satOff val="0"/>
              <a:lumOff val="0"/>
              <a:alphaOff val="-33333"/>
            </a:srgbClr>
          </a:solidFill>
          <a:prstDash val="solid"/>
          <a:miter lim="800000"/>
        </a:ln>
        <a:effectLst/>
      </dgm:spPr>
    </dgm:pt>
    <dgm:pt modelId="{452EBD51-B6A4-4D53-A2D1-F7313DFBD8E5}" type="pres">
      <dgm:prSet presAssocID="{951988C5-648B-4FFC-B02E-A897398C8EF5}" presName="text_6" presStyleLbl="node1" presStyleIdx="5" presStyleCnt="6">
        <dgm:presLayoutVars>
          <dgm:bulletEnabled val="1"/>
        </dgm:presLayoutVars>
      </dgm:prSet>
      <dgm:spPr>
        <a:prstGeom prst="rect">
          <a:avLst/>
        </a:prstGeom>
      </dgm:spPr>
    </dgm:pt>
    <dgm:pt modelId="{62F71023-8596-4BF6-AC4B-71C95517B3DF}" type="pres">
      <dgm:prSet presAssocID="{951988C5-648B-4FFC-B02E-A897398C8EF5}" presName="accent_6" presStyleCnt="0"/>
      <dgm:spPr/>
    </dgm:pt>
    <dgm:pt modelId="{B252FDC4-4C8C-448D-B0CA-1AD30A828DA6}" type="pres">
      <dgm:prSet presAssocID="{951988C5-648B-4FFC-B02E-A897398C8EF5}" presName="accentRepeatNode" presStyleLbl="solidFgAcc1" presStyleIdx="5" presStyleCnt="6"/>
      <dgm:spPr>
        <a:xfrm>
          <a:off x="58683" y="3746540"/>
          <a:ext cx="499362" cy="499362"/>
        </a:xfrm>
        <a:prstGeom prst="ellipse">
          <a:avLst/>
        </a:prstGeom>
        <a:solidFill>
          <a:srgbClr val="8892A1"/>
        </a:solidFill>
        <a:ln w="12700" cap="flat" cmpd="sng" algn="ctr">
          <a:solidFill>
            <a:srgbClr val="122644">
              <a:alpha val="90000"/>
              <a:hueOff val="0"/>
              <a:satOff val="0"/>
              <a:lumOff val="0"/>
              <a:alphaOff val="-40000"/>
            </a:srgbClr>
          </a:solidFill>
          <a:prstDash val="solid"/>
          <a:miter lim="800000"/>
        </a:ln>
        <a:effectLst/>
      </dgm:spPr>
    </dgm:pt>
  </dgm:ptLst>
  <dgm:cxnLst>
    <dgm:cxn modelId="{98C0F934-4F8B-4437-85DE-8D8732BE8C1F}" type="presOf" srcId="{E2A7B8A4-8BC5-4C39-98F4-FDEDA6A72D4D}" destId="{DA9D8097-08D6-41C6-BCFB-A2F20DB66D64}" srcOrd="0" destOrd="0" presId="urn:microsoft.com/office/officeart/2008/layout/VerticalCurvedList"/>
    <dgm:cxn modelId="{4D59AD3F-79D1-4206-9D39-7E9A85C2F2B3}" type="presOf" srcId="{89B79128-DC4C-432B-B4E6-CA1C11DECE94}" destId="{2D6CD0D9-B1E2-4AC9-B30B-0571016A6BE5}" srcOrd="0" destOrd="0" presId="urn:microsoft.com/office/officeart/2008/layout/VerticalCurvedList"/>
    <dgm:cxn modelId="{CB1BA863-5F80-4C06-8959-66237F7A084D}" type="presOf" srcId="{4D26AB2C-989A-4350-B3AC-EE10BFEFADE1}" destId="{D1C4EDED-405B-4DDB-AF26-8168404C6079}" srcOrd="0" destOrd="0" presId="urn:microsoft.com/office/officeart/2008/layout/VerticalCurvedList"/>
    <dgm:cxn modelId="{B7AD7645-EACC-47CE-A69F-1C3F223D278B}" srcId="{0AE31E83-350D-46E2-9A68-49276B5BF9C8}" destId="{89B79128-DC4C-432B-B4E6-CA1C11DECE94}" srcOrd="1" destOrd="0" parTransId="{0AC5E0A9-D474-40C1-B566-3FEA8773BFE6}" sibTransId="{31AAA171-4772-4417-887F-983EF37AB5CA}"/>
    <dgm:cxn modelId="{84243B6A-2181-4713-BCBE-E552E3DF6E27}" type="presOf" srcId="{5ABDA1E8-5F45-412D-8BA3-02A08D4E6587}" destId="{DFAC1078-BD8D-4316-83D0-578E7759344D}" srcOrd="0" destOrd="0" presId="urn:microsoft.com/office/officeart/2008/layout/VerticalCurvedList"/>
    <dgm:cxn modelId="{F2BA9572-0340-4EF6-802E-7EFDE8FA5796}" srcId="{0AE31E83-350D-46E2-9A68-49276B5BF9C8}" destId="{2E9AE8F0-06E0-4003-B1DA-9A99CCE7DCF7}" srcOrd="0" destOrd="0" parTransId="{E083B36A-AD9D-4F38-9A48-A60EB43EEC2B}" sibTransId="{B2CD0F91-A266-4CB8-ABF1-DA43A968BA95}"/>
    <dgm:cxn modelId="{A5F46A7A-58AF-4A25-BAEB-ABEC37977174}" type="presOf" srcId="{951988C5-648B-4FFC-B02E-A897398C8EF5}" destId="{452EBD51-B6A4-4D53-A2D1-F7313DFBD8E5}" srcOrd="0" destOrd="0" presId="urn:microsoft.com/office/officeart/2008/layout/VerticalCurvedList"/>
    <dgm:cxn modelId="{033EBC9B-8592-421A-A4A1-1CA944A99385}" srcId="{0AE31E83-350D-46E2-9A68-49276B5BF9C8}" destId="{951988C5-648B-4FFC-B02E-A897398C8EF5}" srcOrd="5" destOrd="0" parTransId="{5D734957-FB29-4F40-AF71-26B33C136D79}" sibTransId="{8F2C0FBC-35B4-4012-BD48-2030B8585579}"/>
    <dgm:cxn modelId="{23657BAC-8D95-477C-AFAA-BB5F462FE256}" type="presOf" srcId="{B2CD0F91-A266-4CB8-ABF1-DA43A968BA95}" destId="{79D1895C-0A67-41AD-82F1-2643699561BB}" srcOrd="0" destOrd="0" presId="urn:microsoft.com/office/officeart/2008/layout/VerticalCurvedList"/>
    <dgm:cxn modelId="{5CDC6FB4-FB5D-458A-899A-FA8629414BD3}" srcId="{0AE31E83-350D-46E2-9A68-49276B5BF9C8}" destId="{4D26AB2C-989A-4350-B3AC-EE10BFEFADE1}" srcOrd="2" destOrd="0" parTransId="{7859F5A2-F9E5-49C2-B08B-8DD0ED8CA9A4}" sibTransId="{F49BE4D1-524F-4784-84BC-AC16B54C0AA8}"/>
    <dgm:cxn modelId="{7DFFB7B9-C221-4129-ADC9-9BBC1B9618DD}" srcId="{0AE31E83-350D-46E2-9A68-49276B5BF9C8}" destId="{E2A7B8A4-8BC5-4C39-98F4-FDEDA6A72D4D}" srcOrd="3" destOrd="0" parTransId="{B5780150-E42B-4030-A94E-89EC2E38684E}" sibTransId="{7C09C12B-E29C-40DF-9E9A-B80989570AD1}"/>
    <dgm:cxn modelId="{295589CD-F7EA-4FA5-BA08-C4D9A9355772}" type="presOf" srcId="{2E9AE8F0-06E0-4003-B1DA-9A99CCE7DCF7}" destId="{22BA6EB7-C325-49C0-B7A9-2AA76369DB24}" srcOrd="0" destOrd="0" presId="urn:microsoft.com/office/officeart/2008/layout/VerticalCurvedList"/>
    <dgm:cxn modelId="{C7FB42EA-A94D-410E-BF53-6A2736A8DC6F}" srcId="{0AE31E83-350D-46E2-9A68-49276B5BF9C8}" destId="{5ABDA1E8-5F45-412D-8BA3-02A08D4E6587}" srcOrd="4" destOrd="0" parTransId="{544D5E8B-C110-49AD-8322-632397F77A93}" sibTransId="{853DF744-7226-4BF5-A209-74D961E2BF19}"/>
    <dgm:cxn modelId="{9C78D1FA-94B0-4EB2-AF18-E48FB0B83F99}" type="presOf" srcId="{0AE31E83-350D-46E2-9A68-49276B5BF9C8}" destId="{2BDA9084-BB2E-403B-8909-1535CAF6C538}" srcOrd="0" destOrd="0" presId="urn:microsoft.com/office/officeart/2008/layout/VerticalCurvedList"/>
    <dgm:cxn modelId="{0804F7BB-BEC7-4046-A070-C501ED680A8F}" type="presParOf" srcId="{2BDA9084-BB2E-403B-8909-1535CAF6C538}" destId="{A7E0BE4B-113C-4474-B8FD-F5FFFE144297}" srcOrd="0" destOrd="0" presId="urn:microsoft.com/office/officeart/2008/layout/VerticalCurvedList"/>
    <dgm:cxn modelId="{ABD410E0-4B3D-44C6-AABB-A020AD328AD3}" type="presParOf" srcId="{A7E0BE4B-113C-4474-B8FD-F5FFFE144297}" destId="{8E51C23A-EDD7-49AB-99C3-6D547B5684CF}" srcOrd="0" destOrd="0" presId="urn:microsoft.com/office/officeart/2008/layout/VerticalCurvedList"/>
    <dgm:cxn modelId="{24DA97A0-C374-44BF-A9C0-C70E6342915C}" type="presParOf" srcId="{8E51C23A-EDD7-49AB-99C3-6D547B5684CF}" destId="{39428C77-B6D7-4491-9835-A8FB73E4922D}" srcOrd="0" destOrd="0" presId="urn:microsoft.com/office/officeart/2008/layout/VerticalCurvedList"/>
    <dgm:cxn modelId="{BB99DE6B-51D7-4B59-893B-C915BBD54DEA}" type="presParOf" srcId="{8E51C23A-EDD7-49AB-99C3-6D547B5684CF}" destId="{79D1895C-0A67-41AD-82F1-2643699561BB}" srcOrd="1" destOrd="0" presId="urn:microsoft.com/office/officeart/2008/layout/VerticalCurvedList"/>
    <dgm:cxn modelId="{416154F0-4EE8-4CE6-B81A-D8E97339D318}" type="presParOf" srcId="{8E51C23A-EDD7-49AB-99C3-6D547B5684CF}" destId="{A720FBAA-D768-4157-B26E-B38D7D919EDB}" srcOrd="2" destOrd="0" presId="urn:microsoft.com/office/officeart/2008/layout/VerticalCurvedList"/>
    <dgm:cxn modelId="{C66E8EED-91F4-4230-B2E0-5F58C5E68586}" type="presParOf" srcId="{8E51C23A-EDD7-49AB-99C3-6D547B5684CF}" destId="{0E60A869-5AC2-4C9E-9DEB-50F0DE75F7D8}" srcOrd="3" destOrd="0" presId="urn:microsoft.com/office/officeart/2008/layout/VerticalCurvedList"/>
    <dgm:cxn modelId="{CBFA304E-18D2-4D1A-9652-F24560800039}" type="presParOf" srcId="{A7E0BE4B-113C-4474-B8FD-F5FFFE144297}" destId="{22BA6EB7-C325-49C0-B7A9-2AA76369DB24}" srcOrd="1" destOrd="0" presId="urn:microsoft.com/office/officeart/2008/layout/VerticalCurvedList"/>
    <dgm:cxn modelId="{CB30A73E-BC2D-47B5-868A-8C59ECFD7144}" type="presParOf" srcId="{A7E0BE4B-113C-4474-B8FD-F5FFFE144297}" destId="{ED0B8FE9-00DF-4877-80FD-11E78AA4ACBE}" srcOrd="2" destOrd="0" presId="urn:microsoft.com/office/officeart/2008/layout/VerticalCurvedList"/>
    <dgm:cxn modelId="{CEBA6D51-2ABA-4A6D-9D30-7BE52A0364B4}" type="presParOf" srcId="{ED0B8FE9-00DF-4877-80FD-11E78AA4ACBE}" destId="{FFF6515B-D511-487B-B4BC-EE80F97A3838}" srcOrd="0" destOrd="0" presId="urn:microsoft.com/office/officeart/2008/layout/VerticalCurvedList"/>
    <dgm:cxn modelId="{F0C7F94F-A971-4916-9840-2A27C8EB21B0}" type="presParOf" srcId="{A7E0BE4B-113C-4474-B8FD-F5FFFE144297}" destId="{2D6CD0D9-B1E2-4AC9-B30B-0571016A6BE5}" srcOrd="3" destOrd="0" presId="urn:microsoft.com/office/officeart/2008/layout/VerticalCurvedList"/>
    <dgm:cxn modelId="{1C8A8930-23AE-400B-A908-74EBF7A5E996}" type="presParOf" srcId="{A7E0BE4B-113C-4474-B8FD-F5FFFE144297}" destId="{8D56A6BC-EF2A-46B9-AF02-B86B338A6DE2}" srcOrd="4" destOrd="0" presId="urn:microsoft.com/office/officeart/2008/layout/VerticalCurvedList"/>
    <dgm:cxn modelId="{6D1A276E-2B78-4528-94EB-9E72DC091D79}" type="presParOf" srcId="{8D56A6BC-EF2A-46B9-AF02-B86B338A6DE2}" destId="{6C05397D-C685-4DC8-9279-38000E87376E}" srcOrd="0" destOrd="0" presId="urn:microsoft.com/office/officeart/2008/layout/VerticalCurvedList"/>
    <dgm:cxn modelId="{C4586D94-CEAC-4E03-8CBA-DE78C22F0248}" type="presParOf" srcId="{A7E0BE4B-113C-4474-B8FD-F5FFFE144297}" destId="{D1C4EDED-405B-4DDB-AF26-8168404C6079}" srcOrd="5" destOrd="0" presId="urn:microsoft.com/office/officeart/2008/layout/VerticalCurvedList"/>
    <dgm:cxn modelId="{A5952556-6C7D-4ECE-AA8C-4CDA8036FF3A}" type="presParOf" srcId="{A7E0BE4B-113C-4474-B8FD-F5FFFE144297}" destId="{ED163493-5928-4388-964C-D3BFD035A138}" srcOrd="6" destOrd="0" presId="urn:microsoft.com/office/officeart/2008/layout/VerticalCurvedList"/>
    <dgm:cxn modelId="{ECADE440-8B09-4BE1-AF53-E41552F9F3EB}" type="presParOf" srcId="{ED163493-5928-4388-964C-D3BFD035A138}" destId="{684E1066-2139-42E2-9299-0B52068ECC8D}" srcOrd="0" destOrd="0" presId="urn:microsoft.com/office/officeart/2008/layout/VerticalCurvedList"/>
    <dgm:cxn modelId="{EBBDD71B-4293-4CC0-A38C-1ECC7029FCD0}" type="presParOf" srcId="{A7E0BE4B-113C-4474-B8FD-F5FFFE144297}" destId="{DA9D8097-08D6-41C6-BCFB-A2F20DB66D64}" srcOrd="7" destOrd="0" presId="urn:microsoft.com/office/officeart/2008/layout/VerticalCurvedList"/>
    <dgm:cxn modelId="{EC3283B8-3256-4375-8705-483D30539667}" type="presParOf" srcId="{A7E0BE4B-113C-4474-B8FD-F5FFFE144297}" destId="{DCD6100B-92E4-45FA-90DE-D147E1F8EB53}" srcOrd="8" destOrd="0" presId="urn:microsoft.com/office/officeart/2008/layout/VerticalCurvedList"/>
    <dgm:cxn modelId="{16FF6CAD-66EA-4163-815C-1C7BAD18B638}" type="presParOf" srcId="{DCD6100B-92E4-45FA-90DE-D147E1F8EB53}" destId="{3999346B-252C-4014-AAE7-6561B621FF81}" srcOrd="0" destOrd="0" presId="urn:microsoft.com/office/officeart/2008/layout/VerticalCurvedList"/>
    <dgm:cxn modelId="{42ED8AA3-F4E5-424C-BEE3-2AFB17D30B92}" type="presParOf" srcId="{A7E0BE4B-113C-4474-B8FD-F5FFFE144297}" destId="{DFAC1078-BD8D-4316-83D0-578E7759344D}" srcOrd="9" destOrd="0" presId="urn:microsoft.com/office/officeart/2008/layout/VerticalCurvedList"/>
    <dgm:cxn modelId="{B903C3C9-A223-41E0-AC04-8FFBE0515556}" type="presParOf" srcId="{A7E0BE4B-113C-4474-B8FD-F5FFFE144297}" destId="{15B409F4-0E52-4A4E-A4A8-298EE51A2D61}" srcOrd="10" destOrd="0" presId="urn:microsoft.com/office/officeart/2008/layout/VerticalCurvedList"/>
    <dgm:cxn modelId="{22A69418-8042-4961-BCED-A6982137E2C3}" type="presParOf" srcId="{15B409F4-0E52-4A4E-A4A8-298EE51A2D61}" destId="{465C8505-D1A1-4426-B50E-F5AB0463B5C7}" srcOrd="0" destOrd="0" presId="urn:microsoft.com/office/officeart/2008/layout/VerticalCurvedList"/>
    <dgm:cxn modelId="{4CC146F4-0905-45BE-8A6F-15455A6655F6}" type="presParOf" srcId="{A7E0BE4B-113C-4474-B8FD-F5FFFE144297}" destId="{452EBD51-B6A4-4D53-A2D1-F7313DFBD8E5}" srcOrd="11" destOrd="0" presId="urn:microsoft.com/office/officeart/2008/layout/VerticalCurvedList"/>
    <dgm:cxn modelId="{6A5895DD-4302-4C0E-A257-DCDBE5E51828}" type="presParOf" srcId="{A7E0BE4B-113C-4474-B8FD-F5FFFE144297}" destId="{62F71023-8596-4BF6-AC4B-71C95517B3DF}" srcOrd="12" destOrd="0" presId="urn:microsoft.com/office/officeart/2008/layout/VerticalCurvedList"/>
    <dgm:cxn modelId="{908FDBF7-41E0-4D08-B9AA-C528B367A0E2}" type="presParOf" srcId="{62F71023-8596-4BF6-AC4B-71C95517B3DF}" destId="{B252FDC4-4C8C-448D-B0CA-1AD30A828DA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74E7AD-A634-4123-806E-9E675839E1FF}"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CD47AB7D-78E6-46B0-8185-EF02BA389729}">
      <dgm:prSet phldrT="[Text]" custT="1"/>
      <dgm:spPr/>
      <dgm:t>
        <a:bodyPr/>
        <a:lstStyle/>
        <a:p>
          <a:r>
            <a:rPr lang="en-US" sz="1400" b="1"/>
            <a:t>Purpose</a:t>
          </a:r>
          <a:endParaRPr lang="en-US" sz="1400"/>
        </a:p>
      </dgm:t>
    </dgm:pt>
    <dgm:pt modelId="{1A81E1C4-8454-4323-A164-B957D4041BCA}" type="parTrans" cxnId="{E6A0E4A5-A029-4DCA-82E5-FFFFCD3FDA63}">
      <dgm:prSet/>
      <dgm:spPr/>
      <dgm:t>
        <a:bodyPr/>
        <a:lstStyle/>
        <a:p>
          <a:endParaRPr lang="en-US" sz="2000"/>
        </a:p>
      </dgm:t>
    </dgm:pt>
    <dgm:pt modelId="{41A493DC-599D-462E-90D8-75F7116B2F6D}" type="sibTrans" cxnId="{E6A0E4A5-A029-4DCA-82E5-FFFFCD3FDA63}">
      <dgm:prSet/>
      <dgm:spPr/>
      <dgm:t>
        <a:bodyPr/>
        <a:lstStyle/>
        <a:p>
          <a:endParaRPr lang="en-US" sz="2000"/>
        </a:p>
      </dgm:t>
    </dgm:pt>
    <dgm:pt modelId="{37AEA450-01A5-4105-8B7F-6752690B71AB}">
      <dgm:prSet custT="1"/>
      <dgm:spPr/>
      <dgm:t>
        <a:bodyPr/>
        <a:lstStyle/>
        <a:p>
          <a:r>
            <a:rPr lang="en-US" sz="1400" b="1"/>
            <a:t>What We Have Established</a:t>
          </a:r>
        </a:p>
      </dgm:t>
    </dgm:pt>
    <dgm:pt modelId="{CA345870-BCD3-4FA4-9327-F1F1D895DB01}" type="parTrans" cxnId="{651B2022-5643-44FF-A91F-4205D6364F3A}">
      <dgm:prSet/>
      <dgm:spPr/>
      <dgm:t>
        <a:bodyPr/>
        <a:lstStyle/>
        <a:p>
          <a:endParaRPr lang="en-US" sz="2000"/>
        </a:p>
      </dgm:t>
    </dgm:pt>
    <dgm:pt modelId="{FEC49217-93B5-41F1-B23E-C08406059BCD}" type="sibTrans" cxnId="{651B2022-5643-44FF-A91F-4205D6364F3A}">
      <dgm:prSet/>
      <dgm:spPr/>
      <dgm:t>
        <a:bodyPr/>
        <a:lstStyle/>
        <a:p>
          <a:endParaRPr lang="en-US" sz="2000"/>
        </a:p>
      </dgm:t>
    </dgm:pt>
    <dgm:pt modelId="{B488F8B8-DF59-47D9-BF0D-16A1C3F5DDB5}">
      <dgm:prSet custT="1"/>
      <dgm:spPr/>
      <dgm:t>
        <a:bodyPr/>
        <a:lstStyle/>
        <a:p>
          <a:r>
            <a:rPr lang="en-US" sz="1050" kern="1200">
              <a:latin typeface="Aptos" panose="02110004020202020204"/>
              <a:ea typeface="+mn-ea"/>
              <a:cs typeface="+mn-cs"/>
            </a:rPr>
            <a:t>Defined roles, governance, and escalation pathways</a:t>
          </a:r>
        </a:p>
      </dgm:t>
    </dgm:pt>
    <dgm:pt modelId="{CCD32E92-A529-4BA2-B563-1576B8E85A29}" type="parTrans" cxnId="{E4F14DE7-3CC5-4900-AD1D-1074E9B875B1}">
      <dgm:prSet/>
      <dgm:spPr/>
      <dgm:t>
        <a:bodyPr/>
        <a:lstStyle/>
        <a:p>
          <a:endParaRPr lang="en-US" sz="2000"/>
        </a:p>
      </dgm:t>
    </dgm:pt>
    <dgm:pt modelId="{4D421162-41E7-4F34-90A5-A65AC1892581}" type="sibTrans" cxnId="{E4F14DE7-3CC5-4900-AD1D-1074E9B875B1}">
      <dgm:prSet/>
      <dgm:spPr/>
      <dgm:t>
        <a:bodyPr/>
        <a:lstStyle/>
        <a:p>
          <a:endParaRPr lang="en-US" sz="2000"/>
        </a:p>
      </dgm:t>
    </dgm:pt>
    <dgm:pt modelId="{00128B55-29FB-4BCA-9583-09D681E8442D}">
      <dgm:prSet custT="1"/>
      <dgm:spPr/>
      <dgm:t>
        <a:bodyPr/>
        <a:lstStyle/>
        <a:p>
          <a:r>
            <a:rPr lang="en-US" sz="1050" kern="1200">
              <a:latin typeface="Aptos" panose="02110004020202020204"/>
              <a:ea typeface="+mn-ea"/>
              <a:cs typeface="+mn-cs"/>
            </a:rPr>
            <a:t>Framework for integrating cross-functional and interdependent risks</a:t>
          </a:r>
        </a:p>
      </dgm:t>
    </dgm:pt>
    <dgm:pt modelId="{710FCA45-BE4E-4305-817C-A0596F698749}" type="parTrans" cxnId="{AAC39272-77E4-4704-8BA1-28DE7F3B5EDF}">
      <dgm:prSet/>
      <dgm:spPr/>
      <dgm:t>
        <a:bodyPr/>
        <a:lstStyle/>
        <a:p>
          <a:endParaRPr lang="en-US" sz="2000"/>
        </a:p>
      </dgm:t>
    </dgm:pt>
    <dgm:pt modelId="{B11C125D-5483-479C-AE92-418618846F5F}" type="sibTrans" cxnId="{AAC39272-77E4-4704-8BA1-28DE7F3B5EDF}">
      <dgm:prSet/>
      <dgm:spPr/>
      <dgm:t>
        <a:bodyPr/>
        <a:lstStyle/>
        <a:p>
          <a:endParaRPr lang="en-US" sz="2000"/>
        </a:p>
      </dgm:t>
    </dgm:pt>
    <dgm:pt modelId="{4A5334DE-BC01-47DD-B74F-155AD5E96960}">
      <dgm:prSet custT="1"/>
      <dgm:spPr/>
      <dgm:t>
        <a:bodyPr/>
        <a:lstStyle/>
        <a:p>
          <a:r>
            <a:rPr lang="en-US" sz="1050" kern="1200">
              <a:latin typeface="Aptos" panose="02110004020202020204"/>
              <a:ea typeface="+mn-ea"/>
              <a:cs typeface="+mn-cs"/>
            </a:rPr>
            <a:t>Quarterly WARM Risk Review Boards (RRBs) with NA-10 leadership (Mar 2025)</a:t>
          </a:r>
        </a:p>
      </dgm:t>
    </dgm:pt>
    <dgm:pt modelId="{48498B20-28A6-401E-95B8-906E9A31B676}" type="parTrans" cxnId="{14BD53BC-8D8D-494E-9B6C-20459C560BB7}">
      <dgm:prSet/>
      <dgm:spPr/>
      <dgm:t>
        <a:bodyPr/>
        <a:lstStyle/>
        <a:p>
          <a:endParaRPr lang="en-US" sz="2000"/>
        </a:p>
      </dgm:t>
    </dgm:pt>
    <dgm:pt modelId="{9DDBA14B-1324-443A-86E9-717D77F8B64A}" type="sibTrans" cxnId="{14BD53BC-8D8D-494E-9B6C-20459C560BB7}">
      <dgm:prSet/>
      <dgm:spPr/>
      <dgm:t>
        <a:bodyPr/>
        <a:lstStyle/>
        <a:p>
          <a:endParaRPr lang="en-US" sz="2000"/>
        </a:p>
      </dgm:t>
    </dgm:pt>
    <dgm:pt modelId="{16556D23-B3C3-439C-82F4-C6913B29A968}">
      <dgm:prSet custT="1"/>
      <dgm:spPr/>
      <dgm:t>
        <a:bodyPr/>
        <a:lstStyle/>
        <a:p>
          <a:r>
            <a:rPr lang="en-US" sz="1400" b="1"/>
            <a:t>Impact to Date</a:t>
          </a:r>
          <a:endParaRPr lang="en-US" sz="1400"/>
        </a:p>
      </dgm:t>
    </dgm:pt>
    <dgm:pt modelId="{4F7BD8B2-9FB8-4D43-836C-C61AE70428A8}" type="parTrans" cxnId="{BBABA0FF-1DC4-452F-B961-27C3FF29E6A5}">
      <dgm:prSet/>
      <dgm:spPr/>
      <dgm:t>
        <a:bodyPr/>
        <a:lstStyle/>
        <a:p>
          <a:endParaRPr lang="en-US" sz="2000"/>
        </a:p>
      </dgm:t>
    </dgm:pt>
    <dgm:pt modelId="{70421865-663B-42E5-BC32-E47576023FA7}" type="sibTrans" cxnId="{BBABA0FF-1DC4-452F-B961-27C3FF29E6A5}">
      <dgm:prSet/>
      <dgm:spPr/>
      <dgm:t>
        <a:bodyPr/>
        <a:lstStyle/>
        <a:p>
          <a:endParaRPr lang="en-US" sz="2000"/>
        </a:p>
      </dgm:t>
    </dgm:pt>
    <dgm:pt modelId="{360234F2-7D96-4D32-93A4-AE91B95A6254}">
      <dgm:prSet custT="1"/>
      <dgm:spPr/>
      <dgm:t>
        <a:bodyPr/>
        <a:lstStyle/>
        <a:p>
          <a:pPr marL="57150" lvl="1" indent="-57150" algn="l" defTabSz="466725" rtl="0">
            <a:lnSpc>
              <a:spcPct val="90000"/>
            </a:lnSpc>
            <a:spcBef>
              <a:spcPct val="0"/>
            </a:spcBef>
            <a:spcAft>
              <a:spcPct val="15000"/>
            </a:spcAft>
            <a:buChar char="•"/>
          </a:pPr>
          <a:r>
            <a:rPr lang="en-US" sz="1050" kern="1200">
              <a:latin typeface="Aptos" panose="02110004020202020204"/>
              <a:ea typeface="+mn-ea"/>
              <a:cs typeface="+mn-cs"/>
            </a:rPr>
            <a:t>Held 4 RRBs via Requirements Management Advisory Board (RMAB)</a:t>
          </a:r>
        </a:p>
      </dgm:t>
    </dgm:pt>
    <dgm:pt modelId="{5ABE5CA1-2C15-4A84-96F3-87AD8ACA5A35}" type="parTrans" cxnId="{67294812-74CA-4BD4-B5D4-68F6539E6242}">
      <dgm:prSet/>
      <dgm:spPr/>
      <dgm:t>
        <a:bodyPr/>
        <a:lstStyle/>
        <a:p>
          <a:endParaRPr lang="en-US" sz="2000"/>
        </a:p>
      </dgm:t>
    </dgm:pt>
    <dgm:pt modelId="{E2813B50-4E49-4ABE-8182-B9433DCBE9FE}" type="sibTrans" cxnId="{67294812-74CA-4BD4-B5D4-68F6539E6242}">
      <dgm:prSet/>
      <dgm:spPr/>
      <dgm:t>
        <a:bodyPr/>
        <a:lstStyle/>
        <a:p>
          <a:endParaRPr lang="en-US" sz="2000"/>
        </a:p>
      </dgm:t>
    </dgm:pt>
    <dgm:pt modelId="{DCD06731-D38D-4532-B5B7-E6E8F541CEF8}">
      <dgm:prSet custT="1"/>
      <dgm:spPr/>
      <dgm:t>
        <a:bodyPr/>
        <a:lstStyle/>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Aggregated 934 risks across 12 programs into a unified dataset</a:t>
          </a:r>
        </a:p>
      </dgm:t>
    </dgm:pt>
    <dgm:pt modelId="{C601A996-003C-4D2D-802A-31B5D7A08779}" type="parTrans" cxnId="{F6F47AE0-7902-4C31-9306-71A5576D85F7}">
      <dgm:prSet/>
      <dgm:spPr/>
      <dgm:t>
        <a:bodyPr/>
        <a:lstStyle/>
        <a:p>
          <a:endParaRPr lang="en-US" sz="2000"/>
        </a:p>
      </dgm:t>
    </dgm:pt>
    <dgm:pt modelId="{DAA58012-6A9F-48F6-B496-2680E1FD36F6}" type="sibTrans" cxnId="{F6F47AE0-7902-4C31-9306-71A5576D85F7}">
      <dgm:prSet/>
      <dgm:spPr/>
      <dgm:t>
        <a:bodyPr/>
        <a:lstStyle/>
        <a:p>
          <a:endParaRPr lang="en-US" sz="2000"/>
        </a:p>
      </dgm:t>
    </dgm:pt>
    <dgm:pt modelId="{FBD70A0E-CD46-4485-9046-00E443300017}">
      <dgm:prSet custT="1"/>
      <dgm:spPr/>
      <dgm:t>
        <a:bodyPr/>
        <a:lstStyle/>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Identified structural data gaps limiting enterprise insight</a:t>
          </a:r>
        </a:p>
      </dgm:t>
    </dgm:pt>
    <dgm:pt modelId="{3F398C66-1C28-452F-A113-7387EB1447AA}" type="parTrans" cxnId="{1DC3BA3A-AC66-406F-AA9A-36561C83548C}">
      <dgm:prSet/>
      <dgm:spPr/>
      <dgm:t>
        <a:bodyPr/>
        <a:lstStyle/>
        <a:p>
          <a:endParaRPr lang="en-US" sz="2000"/>
        </a:p>
      </dgm:t>
    </dgm:pt>
    <dgm:pt modelId="{F5A85EDE-94DC-4B6C-B575-885B6FCB6F65}" type="sibTrans" cxnId="{1DC3BA3A-AC66-406F-AA9A-36561C83548C}">
      <dgm:prSet/>
      <dgm:spPr/>
      <dgm:t>
        <a:bodyPr/>
        <a:lstStyle/>
        <a:p>
          <a:endParaRPr lang="en-US" sz="2000"/>
        </a:p>
      </dgm:t>
    </dgm:pt>
    <dgm:pt modelId="{E3E6D0EE-F314-417E-B8BD-57B2A7E503BE}">
      <dgm:prSet custT="1"/>
      <dgm:spPr/>
      <dgm:t>
        <a:bodyPr/>
        <a:lstStyle/>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Established improvement roadmap</a:t>
          </a:r>
        </a:p>
      </dgm:t>
    </dgm:pt>
    <dgm:pt modelId="{0A8DFD82-C42A-4102-9295-398C4EA84838}" type="parTrans" cxnId="{A3C3EA1B-8D33-4004-8964-DD462C2F9206}">
      <dgm:prSet/>
      <dgm:spPr/>
      <dgm:t>
        <a:bodyPr/>
        <a:lstStyle/>
        <a:p>
          <a:endParaRPr lang="en-US" sz="2000"/>
        </a:p>
      </dgm:t>
    </dgm:pt>
    <dgm:pt modelId="{084362F5-0757-4EDA-953B-E20E3B5A9543}" type="sibTrans" cxnId="{A3C3EA1B-8D33-4004-8964-DD462C2F9206}">
      <dgm:prSet/>
      <dgm:spPr/>
      <dgm:t>
        <a:bodyPr/>
        <a:lstStyle/>
        <a:p>
          <a:endParaRPr lang="en-US" sz="2000"/>
        </a:p>
      </dgm:t>
    </dgm:pt>
    <dgm:pt modelId="{702D7977-6B0F-4E8A-AB3C-2FF746DAE595}">
      <dgm:prSet custT="1"/>
      <dgm:spPr/>
      <dgm:t>
        <a:bodyPr/>
        <a:lstStyle/>
        <a:p>
          <a:r>
            <a:rPr lang="en-US" sz="1400" b="1"/>
            <a:t>What This Enables</a:t>
          </a:r>
          <a:endParaRPr lang="en-US" sz="1400"/>
        </a:p>
      </dgm:t>
    </dgm:pt>
    <dgm:pt modelId="{62E9A13D-D577-4676-B0D2-601B7B70524B}" type="parTrans" cxnId="{255145D6-11F6-437B-9330-6436D5EA1F1F}">
      <dgm:prSet/>
      <dgm:spPr/>
      <dgm:t>
        <a:bodyPr/>
        <a:lstStyle/>
        <a:p>
          <a:endParaRPr lang="en-US" sz="2000"/>
        </a:p>
      </dgm:t>
    </dgm:pt>
    <dgm:pt modelId="{9E375684-7F1B-47A5-902F-2A355B6B5389}" type="sibTrans" cxnId="{255145D6-11F6-437B-9330-6436D5EA1F1F}">
      <dgm:prSet/>
      <dgm:spPr/>
      <dgm:t>
        <a:bodyPr/>
        <a:lstStyle/>
        <a:p>
          <a:endParaRPr lang="en-US" sz="2000"/>
        </a:p>
      </dgm:t>
    </dgm:pt>
    <dgm:pt modelId="{F826E633-8655-4DE6-8407-BED0C167488A}">
      <dgm:prSet custT="1"/>
      <dgm:spPr/>
      <dgm:t>
        <a:bodyPr/>
        <a:lstStyle/>
        <a:p>
          <a:r>
            <a:rPr lang="en-US" sz="1050"/>
            <a:t>Comparable risk data across programs</a:t>
          </a:r>
        </a:p>
      </dgm:t>
    </dgm:pt>
    <dgm:pt modelId="{AEB79AF3-4149-437D-AC75-1D4836D20431}" type="parTrans" cxnId="{EE4E8555-603C-4C8F-B618-7758BD3A0E07}">
      <dgm:prSet/>
      <dgm:spPr/>
      <dgm:t>
        <a:bodyPr/>
        <a:lstStyle/>
        <a:p>
          <a:endParaRPr lang="en-US" sz="2000"/>
        </a:p>
      </dgm:t>
    </dgm:pt>
    <dgm:pt modelId="{43FCD745-94E3-45C3-9F4E-ADF8905C133C}" type="sibTrans" cxnId="{EE4E8555-603C-4C8F-B618-7758BD3A0E07}">
      <dgm:prSet/>
      <dgm:spPr/>
      <dgm:t>
        <a:bodyPr/>
        <a:lstStyle/>
        <a:p>
          <a:endParaRPr lang="en-US" sz="2000"/>
        </a:p>
      </dgm:t>
    </dgm:pt>
    <dgm:pt modelId="{8BEA92B7-1DB2-46B8-9976-A188CD333FD4}">
      <dgm:prSet custT="1"/>
      <dgm:spPr/>
      <dgm:t>
        <a:bodyPr/>
        <a:lstStyle/>
        <a:p>
          <a:r>
            <a:rPr lang="en-US" sz="1050"/>
            <a:t>Clearer WA and enterprise risk prioritization</a:t>
          </a:r>
        </a:p>
      </dgm:t>
    </dgm:pt>
    <dgm:pt modelId="{02D0570A-E6D5-4C02-A428-C15EE4E65363}" type="parTrans" cxnId="{49D293F6-41D4-4A7F-B96C-EC1A0318BCF5}">
      <dgm:prSet/>
      <dgm:spPr/>
      <dgm:t>
        <a:bodyPr/>
        <a:lstStyle/>
        <a:p>
          <a:endParaRPr lang="en-US" sz="2000"/>
        </a:p>
      </dgm:t>
    </dgm:pt>
    <dgm:pt modelId="{01D66A39-6C8F-434C-9232-CDAF7986D57B}" type="sibTrans" cxnId="{49D293F6-41D4-4A7F-B96C-EC1A0318BCF5}">
      <dgm:prSet/>
      <dgm:spPr/>
      <dgm:t>
        <a:bodyPr/>
        <a:lstStyle/>
        <a:p>
          <a:endParaRPr lang="en-US" sz="2000"/>
        </a:p>
      </dgm:t>
    </dgm:pt>
    <dgm:pt modelId="{421DE4AB-D74D-4263-A7B1-04883938A7E8}">
      <dgm:prSet custT="1"/>
      <dgm:spPr/>
      <dgm:t>
        <a:bodyPr/>
        <a:lstStyle/>
        <a:p>
          <a:r>
            <a:rPr lang="en-US" sz="1050"/>
            <a:t>Better-informed leadership decisions at portfolio level</a:t>
          </a:r>
        </a:p>
      </dgm:t>
    </dgm:pt>
    <dgm:pt modelId="{804E83A0-30D0-4433-A6B9-E19C62219C96}" type="parTrans" cxnId="{39A869C0-255C-4E7A-9E07-69AECF0B5FA2}">
      <dgm:prSet/>
      <dgm:spPr/>
      <dgm:t>
        <a:bodyPr/>
        <a:lstStyle/>
        <a:p>
          <a:endParaRPr lang="en-US" sz="2000"/>
        </a:p>
      </dgm:t>
    </dgm:pt>
    <dgm:pt modelId="{26690C25-9447-4B0A-8958-D124BD29F2B0}" type="sibTrans" cxnId="{39A869C0-255C-4E7A-9E07-69AECF0B5FA2}">
      <dgm:prSet/>
      <dgm:spPr/>
      <dgm:t>
        <a:bodyPr/>
        <a:lstStyle/>
        <a:p>
          <a:endParaRPr lang="en-US" sz="2000"/>
        </a:p>
      </dgm:t>
    </dgm:pt>
    <dgm:pt modelId="{8B56385D-F584-477B-B920-F30B3CD4D3FB}">
      <dgm:prSet custT="1"/>
      <dgm:spPr/>
      <dgm:t>
        <a:bodyPr/>
        <a:lstStyle/>
        <a:p>
          <a:r>
            <a:rPr lang="en-US" sz="1050" kern="1200">
              <a:latin typeface="Aptos" panose="02110004020202020204"/>
              <a:ea typeface="+mn-ea"/>
              <a:cs typeface="+mn-cs"/>
            </a:rPr>
            <a:t>Formal WARM process signed by NA-10 (Jan 2025)</a:t>
          </a:r>
        </a:p>
      </dgm:t>
    </dgm:pt>
    <dgm:pt modelId="{C7F5C477-740F-4E97-8751-2776DAC3B02B}" type="parTrans" cxnId="{4E2D3494-79A9-46A6-8511-8434E01CB762}">
      <dgm:prSet/>
      <dgm:spPr/>
      <dgm:t>
        <a:bodyPr/>
        <a:lstStyle/>
        <a:p>
          <a:endParaRPr lang="en-US" sz="2000"/>
        </a:p>
      </dgm:t>
    </dgm:pt>
    <dgm:pt modelId="{DED80A35-AC8E-462D-8FAB-F3B456455D56}" type="sibTrans" cxnId="{4E2D3494-79A9-46A6-8511-8434E01CB762}">
      <dgm:prSet/>
      <dgm:spPr/>
      <dgm:t>
        <a:bodyPr/>
        <a:lstStyle/>
        <a:p>
          <a:endParaRPr lang="en-US" sz="2000"/>
        </a:p>
      </dgm:t>
    </dgm:pt>
    <dgm:pt modelId="{E6379096-EC37-4061-8D7C-10EF98414DCC}">
      <dgm:prSet phldrT="[Text]" custT="1"/>
      <dgm:spPr/>
      <dgm:t>
        <a:bodyPr/>
        <a:lstStyle/>
        <a:p>
          <a:r>
            <a:rPr lang="en-US" sz="1050" kern="1200">
              <a:latin typeface="Aptos" panose="02110004020202020204"/>
              <a:ea typeface="+mn-ea"/>
              <a:cs typeface="+mn-cs"/>
            </a:rPr>
            <a:t>Create a high / portfolio-level Enterprise Risk Management (ERM) Plan that enables enterprise visibility, integration, and informed decision-making across Weapons Activities (WA).</a:t>
          </a:r>
        </a:p>
      </dgm:t>
    </dgm:pt>
    <dgm:pt modelId="{8E3ACE5A-DA14-468B-812D-2CB26A44205C}" type="parTrans" cxnId="{8CCD34B5-D7D9-4478-86BA-A1BC797D7C74}">
      <dgm:prSet/>
      <dgm:spPr/>
      <dgm:t>
        <a:bodyPr/>
        <a:lstStyle/>
        <a:p>
          <a:endParaRPr lang="en-US" sz="2000"/>
        </a:p>
      </dgm:t>
    </dgm:pt>
    <dgm:pt modelId="{06F04AA4-7044-466E-B22A-042237DCF5F5}" type="sibTrans" cxnId="{8CCD34B5-D7D9-4478-86BA-A1BC797D7C74}">
      <dgm:prSet/>
      <dgm:spPr/>
      <dgm:t>
        <a:bodyPr/>
        <a:lstStyle/>
        <a:p>
          <a:endParaRPr lang="en-US" sz="2000"/>
        </a:p>
      </dgm:t>
    </dgm:pt>
    <dgm:pt modelId="{E04965F6-0076-40DB-A9EB-09203AB813AF}" type="pres">
      <dgm:prSet presAssocID="{7174E7AD-A634-4123-806E-9E675839E1FF}" presName="linear" presStyleCnt="0">
        <dgm:presLayoutVars>
          <dgm:dir/>
          <dgm:animLvl val="lvl"/>
          <dgm:resizeHandles val="exact"/>
        </dgm:presLayoutVars>
      </dgm:prSet>
      <dgm:spPr/>
    </dgm:pt>
    <dgm:pt modelId="{60B456E1-548A-4BB4-806A-E285CE88558D}" type="pres">
      <dgm:prSet presAssocID="{CD47AB7D-78E6-46B0-8185-EF02BA389729}" presName="parentLin" presStyleCnt="0"/>
      <dgm:spPr/>
    </dgm:pt>
    <dgm:pt modelId="{C6A3E247-8971-484E-ABCA-994BD78AC548}" type="pres">
      <dgm:prSet presAssocID="{CD47AB7D-78E6-46B0-8185-EF02BA389729}" presName="parentLeftMargin" presStyleLbl="node1" presStyleIdx="0" presStyleCnt="4"/>
      <dgm:spPr/>
    </dgm:pt>
    <dgm:pt modelId="{456481F4-79BE-49AC-B04A-9602CC153AA9}" type="pres">
      <dgm:prSet presAssocID="{CD47AB7D-78E6-46B0-8185-EF02BA389729}" presName="parentText" presStyleLbl="node1" presStyleIdx="0" presStyleCnt="4">
        <dgm:presLayoutVars>
          <dgm:chMax val="0"/>
          <dgm:bulletEnabled val="1"/>
        </dgm:presLayoutVars>
      </dgm:prSet>
      <dgm:spPr/>
    </dgm:pt>
    <dgm:pt modelId="{692B728C-3375-4CFB-A694-5B9FC1AE904D}" type="pres">
      <dgm:prSet presAssocID="{CD47AB7D-78E6-46B0-8185-EF02BA389729}" presName="negativeSpace" presStyleCnt="0"/>
      <dgm:spPr/>
    </dgm:pt>
    <dgm:pt modelId="{DA64A98E-DEF7-4443-80D4-2296F7CDDC93}" type="pres">
      <dgm:prSet presAssocID="{CD47AB7D-78E6-46B0-8185-EF02BA389729}" presName="childText" presStyleLbl="conFgAcc1" presStyleIdx="0" presStyleCnt="4">
        <dgm:presLayoutVars>
          <dgm:bulletEnabled val="1"/>
        </dgm:presLayoutVars>
      </dgm:prSet>
      <dgm:spPr/>
    </dgm:pt>
    <dgm:pt modelId="{79F143D0-60ED-479B-B5ED-47B973A78C16}" type="pres">
      <dgm:prSet presAssocID="{41A493DC-599D-462E-90D8-75F7116B2F6D}" presName="spaceBetweenRectangles" presStyleCnt="0"/>
      <dgm:spPr/>
    </dgm:pt>
    <dgm:pt modelId="{E84E50BC-C86C-45B3-99EF-EB67BFD8A0ED}" type="pres">
      <dgm:prSet presAssocID="{37AEA450-01A5-4105-8B7F-6752690B71AB}" presName="parentLin" presStyleCnt="0"/>
      <dgm:spPr/>
    </dgm:pt>
    <dgm:pt modelId="{06AE57F4-8B66-48BC-A53F-9C3C46B75AE2}" type="pres">
      <dgm:prSet presAssocID="{37AEA450-01A5-4105-8B7F-6752690B71AB}" presName="parentLeftMargin" presStyleLbl="node1" presStyleIdx="0" presStyleCnt="4"/>
      <dgm:spPr/>
    </dgm:pt>
    <dgm:pt modelId="{F4CD8371-547D-4382-BDED-3AC998FEFAE3}" type="pres">
      <dgm:prSet presAssocID="{37AEA450-01A5-4105-8B7F-6752690B71AB}" presName="parentText" presStyleLbl="node1" presStyleIdx="1" presStyleCnt="4">
        <dgm:presLayoutVars>
          <dgm:chMax val="0"/>
          <dgm:bulletEnabled val="1"/>
        </dgm:presLayoutVars>
      </dgm:prSet>
      <dgm:spPr/>
    </dgm:pt>
    <dgm:pt modelId="{705C7B46-319D-413B-8927-DFCF7B898638}" type="pres">
      <dgm:prSet presAssocID="{37AEA450-01A5-4105-8B7F-6752690B71AB}" presName="negativeSpace" presStyleCnt="0"/>
      <dgm:spPr/>
    </dgm:pt>
    <dgm:pt modelId="{A1442835-5509-40FC-BE97-4A65A458863E}" type="pres">
      <dgm:prSet presAssocID="{37AEA450-01A5-4105-8B7F-6752690B71AB}" presName="childText" presStyleLbl="conFgAcc1" presStyleIdx="1" presStyleCnt="4">
        <dgm:presLayoutVars>
          <dgm:bulletEnabled val="1"/>
        </dgm:presLayoutVars>
      </dgm:prSet>
      <dgm:spPr/>
    </dgm:pt>
    <dgm:pt modelId="{96BE02C9-7CBE-437C-B2B0-6F4751185C91}" type="pres">
      <dgm:prSet presAssocID="{FEC49217-93B5-41F1-B23E-C08406059BCD}" presName="spaceBetweenRectangles" presStyleCnt="0"/>
      <dgm:spPr/>
    </dgm:pt>
    <dgm:pt modelId="{C04B217B-7AAD-42D3-BFBD-3FD575BE0743}" type="pres">
      <dgm:prSet presAssocID="{16556D23-B3C3-439C-82F4-C6913B29A968}" presName="parentLin" presStyleCnt="0"/>
      <dgm:spPr/>
    </dgm:pt>
    <dgm:pt modelId="{F69A61A4-D96A-4D69-B16A-329D3E0403AB}" type="pres">
      <dgm:prSet presAssocID="{16556D23-B3C3-439C-82F4-C6913B29A968}" presName="parentLeftMargin" presStyleLbl="node1" presStyleIdx="1" presStyleCnt="4"/>
      <dgm:spPr/>
    </dgm:pt>
    <dgm:pt modelId="{75708BD1-9617-405D-B9CE-6CB41DD94A49}" type="pres">
      <dgm:prSet presAssocID="{16556D23-B3C3-439C-82F4-C6913B29A968}" presName="parentText" presStyleLbl="node1" presStyleIdx="2" presStyleCnt="4">
        <dgm:presLayoutVars>
          <dgm:chMax val="0"/>
          <dgm:bulletEnabled val="1"/>
        </dgm:presLayoutVars>
      </dgm:prSet>
      <dgm:spPr/>
    </dgm:pt>
    <dgm:pt modelId="{AE2C64CF-AF1D-4064-B559-34FC6A4EED60}" type="pres">
      <dgm:prSet presAssocID="{16556D23-B3C3-439C-82F4-C6913B29A968}" presName="negativeSpace" presStyleCnt="0"/>
      <dgm:spPr/>
    </dgm:pt>
    <dgm:pt modelId="{88C3E58A-6BDF-41D5-AA62-4E07477F9B01}" type="pres">
      <dgm:prSet presAssocID="{16556D23-B3C3-439C-82F4-C6913B29A968}" presName="childText" presStyleLbl="conFgAcc1" presStyleIdx="2" presStyleCnt="4">
        <dgm:presLayoutVars>
          <dgm:bulletEnabled val="1"/>
        </dgm:presLayoutVars>
      </dgm:prSet>
      <dgm:spPr/>
    </dgm:pt>
    <dgm:pt modelId="{28661D7C-292D-4FBB-B9FF-90ECF67929A5}" type="pres">
      <dgm:prSet presAssocID="{70421865-663B-42E5-BC32-E47576023FA7}" presName="spaceBetweenRectangles" presStyleCnt="0"/>
      <dgm:spPr/>
    </dgm:pt>
    <dgm:pt modelId="{479A939B-BDE8-4E8D-95CA-B23692B535DC}" type="pres">
      <dgm:prSet presAssocID="{702D7977-6B0F-4E8A-AB3C-2FF746DAE595}" presName="parentLin" presStyleCnt="0"/>
      <dgm:spPr/>
    </dgm:pt>
    <dgm:pt modelId="{F5067DC7-020D-4D87-9033-1AEB52F514DF}" type="pres">
      <dgm:prSet presAssocID="{702D7977-6B0F-4E8A-AB3C-2FF746DAE595}" presName="parentLeftMargin" presStyleLbl="node1" presStyleIdx="2" presStyleCnt="4"/>
      <dgm:spPr/>
    </dgm:pt>
    <dgm:pt modelId="{86E2FD71-C7D8-451A-A8D8-ACEB0D921497}" type="pres">
      <dgm:prSet presAssocID="{702D7977-6B0F-4E8A-AB3C-2FF746DAE595}" presName="parentText" presStyleLbl="node1" presStyleIdx="3" presStyleCnt="4">
        <dgm:presLayoutVars>
          <dgm:chMax val="0"/>
          <dgm:bulletEnabled val="1"/>
        </dgm:presLayoutVars>
      </dgm:prSet>
      <dgm:spPr/>
    </dgm:pt>
    <dgm:pt modelId="{8372FD01-694C-4FB8-B584-E3F137C887A0}" type="pres">
      <dgm:prSet presAssocID="{702D7977-6B0F-4E8A-AB3C-2FF746DAE595}" presName="negativeSpace" presStyleCnt="0"/>
      <dgm:spPr/>
    </dgm:pt>
    <dgm:pt modelId="{87D57296-8AD1-4797-9FE6-FEA8B918C61D}" type="pres">
      <dgm:prSet presAssocID="{702D7977-6B0F-4E8A-AB3C-2FF746DAE595}" presName="childText" presStyleLbl="conFgAcc1" presStyleIdx="3" presStyleCnt="4">
        <dgm:presLayoutVars>
          <dgm:bulletEnabled val="1"/>
        </dgm:presLayoutVars>
      </dgm:prSet>
      <dgm:spPr/>
    </dgm:pt>
  </dgm:ptLst>
  <dgm:cxnLst>
    <dgm:cxn modelId="{67294812-74CA-4BD4-B5D4-68F6539E6242}" srcId="{16556D23-B3C3-439C-82F4-C6913B29A968}" destId="{360234F2-7D96-4D32-93A4-AE91B95A6254}" srcOrd="0" destOrd="0" parTransId="{5ABE5CA1-2C15-4A84-96F3-87AD8ACA5A35}" sibTransId="{E2813B50-4E49-4ABE-8182-B9433DCBE9FE}"/>
    <dgm:cxn modelId="{A3C3EA1B-8D33-4004-8964-DD462C2F9206}" srcId="{16556D23-B3C3-439C-82F4-C6913B29A968}" destId="{E3E6D0EE-F314-417E-B8BD-57B2A7E503BE}" srcOrd="3" destOrd="0" parTransId="{0A8DFD82-C42A-4102-9295-398C4EA84838}" sibTransId="{084362F5-0757-4EDA-953B-E20E3B5A9543}"/>
    <dgm:cxn modelId="{FECB291F-1AA9-4DA1-B454-0D5D1558091B}" type="presOf" srcId="{16556D23-B3C3-439C-82F4-C6913B29A968}" destId="{75708BD1-9617-405D-B9CE-6CB41DD94A49}" srcOrd="1" destOrd="0" presId="urn:microsoft.com/office/officeart/2005/8/layout/list1"/>
    <dgm:cxn modelId="{651B2022-5643-44FF-A91F-4205D6364F3A}" srcId="{7174E7AD-A634-4123-806E-9E675839E1FF}" destId="{37AEA450-01A5-4105-8B7F-6752690B71AB}" srcOrd="1" destOrd="0" parTransId="{CA345870-BCD3-4FA4-9327-F1F1D895DB01}" sibTransId="{FEC49217-93B5-41F1-B23E-C08406059BCD}"/>
    <dgm:cxn modelId="{07E50626-E3B7-4AE5-B457-D813A4532DF2}" type="presOf" srcId="{4A5334DE-BC01-47DD-B74F-155AD5E96960}" destId="{A1442835-5509-40FC-BE97-4A65A458863E}" srcOrd="0" destOrd="3" presId="urn:microsoft.com/office/officeart/2005/8/layout/list1"/>
    <dgm:cxn modelId="{1DC3BA3A-AC66-406F-AA9A-36561C83548C}" srcId="{16556D23-B3C3-439C-82F4-C6913B29A968}" destId="{FBD70A0E-CD46-4485-9046-00E443300017}" srcOrd="2" destOrd="0" parTransId="{3F398C66-1C28-452F-A113-7387EB1447AA}" sibTransId="{F5A85EDE-94DC-4B6C-B575-885B6FCB6F65}"/>
    <dgm:cxn modelId="{54EB253C-9A0A-4101-B70B-729FE987760F}" type="presOf" srcId="{E6379096-EC37-4061-8D7C-10EF98414DCC}" destId="{DA64A98E-DEF7-4443-80D4-2296F7CDDC93}" srcOrd="0" destOrd="0" presId="urn:microsoft.com/office/officeart/2005/8/layout/list1"/>
    <dgm:cxn modelId="{D04AE05F-817A-4EDB-9B13-C438DAABF11F}" type="presOf" srcId="{F826E633-8655-4DE6-8407-BED0C167488A}" destId="{87D57296-8AD1-4797-9FE6-FEA8B918C61D}" srcOrd="0" destOrd="0" presId="urn:microsoft.com/office/officeart/2005/8/layout/list1"/>
    <dgm:cxn modelId="{37A3156F-E7E9-461B-8C55-0942DBE25366}" type="presOf" srcId="{702D7977-6B0F-4E8A-AB3C-2FF746DAE595}" destId="{86E2FD71-C7D8-451A-A8D8-ACEB0D921497}" srcOrd="1" destOrd="0" presId="urn:microsoft.com/office/officeart/2005/8/layout/list1"/>
    <dgm:cxn modelId="{C11E0051-ABAA-4F58-BE9D-50775FF3821C}" type="presOf" srcId="{B488F8B8-DF59-47D9-BF0D-16A1C3F5DDB5}" destId="{A1442835-5509-40FC-BE97-4A65A458863E}" srcOrd="0" destOrd="1" presId="urn:microsoft.com/office/officeart/2005/8/layout/list1"/>
    <dgm:cxn modelId="{87868872-148A-4D9F-944E-22304315F597}" type="presOf" srcId="{702D7977-6B0F-4E8A-AB3C-2FF746DAE595}" destId="{F5067DC7-020D-4D87-9033-1AEB52F514DF}" srcOrd="0" destOrd="0" presId="urn:microsoft.com/office/officeart/2005/8/layout/list1"/>
    <dgm:cxn modelId="{AAC39272-77E4-4704-8BA1-28DE7F3B5EDF}" srcId="{37AEA450-01A5-4105-8B7F-6752690B71AB}" destId="{00128B55-29FB-4BCA-9583-09D681E8442D}" srcOrd="2" destOrd="0" parTransId="{710FCA45-BE4E-4305-817C-A0596F698749}" sibTransId="{B11C125D-5483-479C-AE92-418618846F5F}"/>
    <dgm:cxn modelId="{EA049972-8169-4090-B3B8-576A9F4A29BF}" type="presOf" srcId="{360234F2-7D96-4D32-93A4-AE91B95A6254}" destId="{88C3E58A-6BDF-41D5-AA62-4E07477F9B01}" srcOrd="0" destOrd="0" presId="urn:microsoft.com/office/officeart/2005/8/layout/list1"/>
    <dgm:cxn modelId="{E6C3BD73-CFB4-4E7A-8DB8-264E33103C66}" type="presOf" srcId="{37AEA450-01A5-4105-8B7F-6752690B71AB}" destId="{06AE57F4-8B66-48BC-A53F-9C3C46B75AE2}" srcOrd="0" destOrd="0" presId="urn:microsoft.com/office/officeart/2005/8/layout/list1"/>
    <dgm:cxn modelId="{EE4E8555-603C-4C8F-B618-7758BD3A0E07}" srcId="{702D7977-6B0F-4E8A-AB3C-2FF746DAE595}" destId="{F826E633-8655-4DE6-8407-BED0C167488A}" srcOrd="0" destOrd="0" parTransId="{AEB79AF3-4149-437D-AC75-1D4836D20431}" sibTransId="{43FCD745-94E3-45C3-9F4E-ADF8905C133C}"/>
    <dgm:cxn modelId="{C4D04A82-BBAF-4FEE-9ECC-26B335FC16DE}" type="presOf" srcId="{CD47AB7D-78E6-46B0-8185-EF02BA389729}" destId="{C6A3E247-8971-484E-ABCA-994BD78AC548}" srcOrd="0" destOrd="0" presId="urn:microsoft.com/office/officeart/2005/8/layout/list1"/>
    <dgm:cxn modelId="{9FEB6292-7258-4E51-98CF-823432E2A36F}" type="presOf" srcId="{7174E7AD-A634-4123-806E-9E675839E1FF}" destId="{E04965F6-0076-40DB-A9EB-09203AB813AF}" srcOrd="0" destOrd="0" presId="urn:microsoft.com/office/officeart/2005/8/layout/list1"/>
    <dgm:cxn modelId="{6FAFC193-878A-4B68-B193-B60FB32E5001}" type="presOf" srcId="{DCD06731-D38D-4532-B5B7-E6E8F541CEF8}" destId="{88C3E58A-6BDF-41D5-AA62-4E07477F9B01}" srcOrd="0" destOrd="1" presId="urn:microsoft.com/office/officeart/2005/8/layout/list1"/>
    <dgm:cxn modelId="{4E2D3494-79A9-46A6-8511-8434E01CB762}" srcId="{37AEA450-01A5-4105-8B7F-6752690B71AB}" destId="{8B56385D-F584-477B-B920-F30B3CD4D3FB}" srcOrd="0" destOrd="0" parTransId="{C7F5C477-740F-4E97-8751-2776DAC3B02B}" sibTransId="{DED80A35-AC8E-462D-8FAB-F3B456455D56}"/>
    <dgm:cxn modelId="{27C64095-6B8B-41C2-9266-9AA51E90E8DE}" type="presOf" srcId="{8B56385D-F584-477B-B920-F30B3CD4D3FB}" destId="{A1442835-5509-40FC-BE97-4A65A458863E}" srcOrd="0" destOrd="0" presId="urn:microsoft.com/office/officeart/2005/8/layout/list1"/>
    <dgm:cxn modelId="{543A2497-1AE5-4D29-8E99-B9384BAE57F0}" type="presOf" srcId="{CD47AB7D-78E6-46B0-8185-EF02BA389729}" destId="{456481F4-79BE-49AC-B04A-9602CC153AA9}" srcOrd="1" destOrd="0" presId="urn:microsoft.com/office/officeart/2005/8/layout/list1"/>
    <dgm:cxn modelId="{0927AA9F-B83B-4C8F-8F4C-2344A2569001}" type="presOf" srcId="{E3E6D0EE-F314-417E-B8BD-57B2A7E503BE}" destId="{88C3E58A-6BDF-41D5-AA62-4E07477F9B01}" srcOrd="0" destOrd="3" presId="urn:microsoft.com/office/officeart/2005/8/layout/list1"/>
    <dgm:cxn modelId="{E6A0E4A5-A029-4DCA-82E5-FFFFCD3FDA63}" srcId="{7174E7AD-A634-4123-806E-9E675839E1FF}" destId="{CD47AB7D-78E6-46B0-8185-EF02BA389729}" srcOrd="0" destOrd="0" parTransId="{1A81E1C4-8454-4323-A164-B957D4041BCA}" sibTransId="{41A493DC-599D-462E-90D8-75F7116B2F6D}"/>
    <dgm:cxn modelId="{DECB79A7-CFDB-4CAD-B859-4213632438DB}" type="presOf" srcId="{37AEA450-01A5-4105-8B7F-6752690B71AB}" destId="{F4CD8371-547D-4382-BDED-3AC998FEFAE3}" srcOrd="1" destOrd="0" presId="urn:microsoft.com/office/officeart/2005/8/layout/list1"/>
    <dgm:cxn modelId="{3B0489B0-1A8B-4E02-AE18-788E84243E35}" type="presOf" srcId="{421DE4AB-D74D-4263-A7B1-04883938A7E8}" destId="{87D57296-8AD1-4797-9FE6-FEA8B918C61D}" srcOrd="0" destOrd="2" presId="urn:microsoft.com/office/officeart/2005/8/layout/list1"/>
    <dgm:cxn modelId="{8CCD34B5-D7D9-4478-86BA-A1BC797D7C74}" srcId="{CD47AB7D-78E6-46B0-8185-EF02BA389729}" destId="{E6379096-EC37-4061-8D7C-10EF98414DCC}" srcOrd="0" destOrd="0" parTransId="{8E3ACE5A-DA14-468B-812D-2CB26A44205C}" sibTransId="{06F04AA4-7044-466E-B22A-042237DCF5F5}"/>
    <dgm:cxn modelId="{14BD53BC-8D8D-494E-9B6C-20459C560BB7}" srcId="{37AEA450-01A5-4105-8B7F-6752690B71AB}" destId="{4A5334DE-BC01-47DD-B74F-155AD5E96960}" srcOrd="3" destOrd="0" parTransId="{48498B20-28A6-401E-95B8-906E9A31B676}" sibTransId="{9DDBA14B-1324-443A-86E9-717D77F8B64A}"/>
    <dgm:cxn modelId="{E41421BD-3F96-4274-8EA6-7978B420DA7F}" type="presOf" srcId="{00128B55-29FB-4BCA-9583-09D681E8442D}" destId="{A1442835-5509-40FC-BE97-4A65A458863E}" srcOrd="0" destOrd="2" presId="urn:microsoft.com/office/officeart/2005/8/layout/list1"/>
    <dgm:cxn modelId="{39A869C0-255C-4E7A-9E07-69AECF0B5FA2}" srcId="{702D7977-6B0F-4E8A-AB3C-2FF746DAE595}" destId="{421DE4AB-D74D-4263-A7B1-04883938A7E8}" srcOrd="2" destOrd="0" parTransId="{804E83A0-30D0-4433-A6B9-E19C62219C96}" sibTransId="{26690C25-9447-4B0A-8958-D124BD29F2B0}"/>
    <dgm:cxn modelId="{76B11ACE-4C25-4B64-A090-40AF8561A8DE}" type="presOf" srcId="{FBD70A0E-CD46-4485-9046-00E443300017}" destId="{88C3E58A-6BDF-41D5-AA62-4E07477F9B01}" srcOrd="0" destOrd="2" presId="urn:microsoft.com/office/officeart/2005/8/layout/list1"/>
    <dgm:cxn modelId="{255145D6-11F6-437B-9330-6436D5EA1F1F}" srcId="{7174E7AD-A634-4123-806E-9E675839E1FF}" destId="{702D7977-6B0F-4E8A-AB3C-2FF746DAE595}" srcOrd="3" destOrd="0" parTransId="{62E9A13D-D577-4676-B0D2-601B7B70524B}" sibTransId="{9E375684-7F1B-47A5-902F-2A355B6B5389}"/>
    <dgm:cxn modelId="{F6F47AE0-7902-4C31-9306-71A5576D85F7}" srcId="{16556D23-B3C3-439C-82F4-C6913B29A968}" destId="{DCD06731-D38D-4532-B5B7-E6E8F541CEF8}" srcOrd="1" destOrd="0" parTransId="{C601A996-003C-4D2D-802A-31B5D7A08779}" sibTransId="{DAA58012-6A9F-48F6-B496-2680E1FD36F6}"/>
    <dgm:cxn modelId="{E4F14DE7-3CC5-4900-AD1D-1074E9B875B1}" srcId="{37AEA450-01A5-4105-8B7F-6752690B71AB}" destId="{B488F8B8-DF59-47D9-BF0D-16A1C3F5DDB5}" srcOrd="1" destOrd="0" parTransId="{CCD32E92-A529-4BA2-B563-1576B8E85A29}" sibTransId="{4D421162-41E7-4F34-90A5-A65AC1892581}"/>
    <dgm:cxn modelId="{EC75AFE9-AB60-49EE-9F8F-D17007120581}" type="presOf" srcId="{8BEA92B7-1DB2-46B8-9976-A188CD333FD4}" destId="{87D57296-8AD1-4797-9FE6-FEA8B918C61D}" srcOrd="0" destOrd="1" presId="urn:microsoft.com/office/officeart/2005/8/layout/list1"/>
    <dgm:cxn modelId="{49D293F6-41D4-4A7F-B96C-EC1A0318BCF5}" srcId="{702D7977-6B0F-4E8A-AB3C-2FF746DAE595}" destId="{8BEA92B7-1DB2-46B8-9976-A188CD333FD4}" srcOrd="1" destOrd="0" parTransId="{02D0570A-E6D5-4C02-A428-C15EE4E65363}" sibTransId="{01D66A39-6C8F-434C-9232-CDAF7986D57B}"/>
    <dgm:cxn modelId="{D6A5F3FC-DC9A-4EB9-ABCE-7EA6314AB931}" type="presOf" srcId="{16556D23-B3C3-439C-82F4-C6913B29A968}" destId="{F69A61A4-D96A-4D69-B16A-329D3E0403AB}" srcOrd="0" destOrd="0" presId="urn:microsoft.com/office/officeart/2005/8/layout/list1"/>
    <dgm:cxn modelId="{BBABA0FF-1DC4-452F-B961-27C3FF29E6A5}" srcId="{7174E7AD-A634-4123-806E-9E675839E1FF}" destId="{16556D23-B3C3-439C-82F4-C6913B29A968}" srcOrd="2" destOrd="0" parTransId="{4F7BD8B2-9FB8-4D43-836C-C61AE70428A8}" sibTransId="{70421865-663B-42E5-BC32-E47576023FA7}"/>
    <dgm:cxn modelId="{755AB9A1-DB97-4AF2-BC92-F7EFE849D797}" type="presParOf" srcId="{E04965F6-0076-40DB-A9EB-09203AB813AF}" destId="{60B456E1-548A-4BB4-806A-E285CE88558D}" srcOrd="0" destOrd="0" presId="urn:microsoft.com/office/officeart/2005/8/layout/list1"/>
    <dgm:cxn modelId="{A9DEA40C-AE34-4636-934C-2AD57FDEBBC2}" type="presParOf" srcId="{60B456E1-548A-4BB4-806A-E285CE88558D}" destId="{C6A3E247-8971-484E-ABCA-994BD78AC548}" srcOrd="0" destOrd="0" presId="urn:microsoft.com/office/officeart/2005/8/layout/list1"/>
    <dgm:cxn modelId="{B31DEC87-C2C9-4EA9-BBEC-27B1E764EAB7}" type="presParOf" srcId="{60B456E1-548A-4BB4-806A-E285CE88558D}" destId="{456481F4-79BE-49AC-B04A-9602CC153AA9}" srcOrd="1" destOrd="0" presId="urn:microsoft.com/office/officeart/2005/8/layout/list1"/>
    <dgm:cxn modelId="{0F8B3F98-1640-4664-9F24-8A5595E7E833}" type="presParOf" srcId="{E04965F6-0076-40DB-A9EB-09203AB813AF}" destId="{692B728C-3375-4CFB-A694-5B9FC1AE904D}" srcOrd="1" destOrd="0" presId="urn:microsoft.com/office/officeart/2005/8/layout/list1"/>
    <dgm:cxn modelId="{C7E2C5A7-1D06-400B-B903-B0CA15477A73}" type="presParOf" srcId="{E04965F6-0076-40DB-A9EB-09203AB813AF}" destId="{DA64A98E-DEF7-4443-80D4-2296F7CDDC93}" srcOrd="2" destOrd="0" presId="urn:microsoft.com/office/officeart/2005/8/layout/list1"/>
    <dgm:cxn modelId="{1C1E752B-65CD-420A-858A-07A5B3DC0FA6}" type="presParOf" srcId="{E04965F6-0076-40DB-A9EB-09203AB813AF}" destId="{79F143D0-60ED-479B-B5ED-47B973A78C16}" srcOrd="3" destOrd="0" presId="urn:microsoft.com/office/officeart/2005/8/layout/list1"/>
    <dgm:cxn modelId="{EF7A47D3-0E2D-48D2-B9A8-A2B31B4848D3}" type="presParOf" srcId="{E04965F6-0076-40DB-A9EB-09203AB813AF}" destId="{E84E50BC-C86C-45B3-99EF-EB67BFD8A0ED}" srcOrd="4" destOrd="0" presId="urn:microsoft.com/office/officeart/2005/8/layout/list1"/>
    <dgm:cxn modelId="{C3A4C07B-DE5D-4D88-A5D0-DEA2C8D7F086}" type="presParOf" srcId="{E84E50BC-C86C-45B3-99EF-EB67BFD8A0ED}" destId="{06AE57F4-8B66-48BC-A53F-9C3C46B75AE2}" srcOrd="0" destOrd="0" presId="urn:microsoft.com/office/officeart/2005/8/layout/list1"/>
    <dgm:cxn modelId="{B7B1C981-9740-4667-A91F-CF68EDD2707F}" type="presParOf" srcId="{E84E50BC-C86C-45B3-99EF-EB67BFD8A0ED}" destId="{F4CD8371-547D-4382-BDED-3AC998FEFAE3}" srcOrd="1" destOrd="0" presId="urn:microsoft.com/office/officeart/2005/8/layout/list1"/>
    <dgm:cxn modelId="{FF4CB0CC-8304-4E63-820F-20941BE36767}" type="presParOf" srcId="{E04965F6-0076-40DB-A9EB-09203AB813AF}" destId="{705C7B46-319D-413B-8927-DFCF7B898638}" srcOrd="5" destOrd="0" presId="urn:microsoft.com/office/officeart/2005/8/layout/list1"/>
    <dgm:cxn modelId="{A94BCC48-5B6F-4422-99A3-9D72CEBA3092}" type="presParOf" srcId="{E04965F6-0076-40DB-A9EB-09203AB813AF}" destId="{A1442835-5509-40FC-BE97-4A65A458863E}" srcOrd="6" destOrd="0" presId="urn:microsoft.com/office/officeart/2005/8/layout/list1"/>
    <dgm:cxn modelId="{6D1293D7-94F3-4B4F-AA44-B6A0A804A148}" type="presParOf" srcId="{E04965F6-0076-40DB-A9EB-09203AB813AF}" destId="{96BE02C9-7CBE-437C-B2B0-6F4751185C91}" srcOrd="7" destOrd="0" presId="urn:microsoft.com/office/officeart/2005/8/layout/list1"/>
    <dgm:cxn modelId="{E412A4B4-F19C-4534-8A01-9C77A5AB5926}" type="presParOf" srcId="{E04965F6-0076-40DB-A9EB-09203AB813AF}" destId="{C04B217B-7AAD-42D3-BFBD-3FD575BE0743}" srcOrd="8" destOrd="0" presId="urn:microsoft.com/office/officeart/2005/8/layout/list1"/>
    <dgm:cxn modelId="{4FDDEC1E-DBFC-4393-801D-1F84B0985BC6}" type="presParOf" srcId="{C04B217B-7AAD-42D3-BFBD-3FD575BE0743}" destId="{F69A61A4-D96A-4D69-B16A-329D3E0403AB}" srcOrd="0" destOrd="0" presId="urn:microsoft.com/office/officeart/2005/8/layout/list1"/>
    <dgm:cxn modelId="{0ED89B6D-F309-4BBA-8987-B877DABD13FF}" type="presParOf" srcId="{C04B217B-7AAD-42D3-BFBD-3FD575BE0743}" destId="{75708BD1-9617-405D-B9CE-6CB41DD94A49}" srcOrd="1" destOrd="0" presId="urn:microsoft.com/office/officeart/2005/8/layout/list1"/>
    <dgm:cxn modelId="{59AD46D3-9D01-4DE0-9FA3-E1398BCF097E}" type="presParOf" srcId="{E04965F6-0076-40DB-A9EB-09203AB813AF}" destId="{AE2C64CF-AF1D-4064-B559-34FC6A4EED60}" srcOrd="9" destOrd="0" presId="urn:microsoft.com/office/officeart/2005/8/layout/list1"/>
    <dgm:cxn modelId="{577A0E3C-5CAC-4B45-888A-26033E561E1B}" type="presParOf" srcId="{E04965F6-0076-40DB-A9EB-09203AB813AF}" destId="{88C3E58A-6BDF-41D5-AA62-4E07477F9B01}" srcOrd="10" destOrd="0" presId="urn:microsoft.com/office/officeart/2005/8/layout/list1"/>
    <dgm:cxn modelId="{BDBE6F0B-98B3-400D-BA33-9FF104748B10}" type="presParOf" srcId="{E04965F6-0076-40DB-A9EB-09203AB813AF}" destId="{28661D7C-292D-4FBB-B9FF-90ECF67929A5}" srcOrd="11" destOrd="0" presId="urn:microsoft.com/office/officeart/2005/8/layout/list1"/>
    <dgm:cxn modelId="{B57753D3-7DD3-4E76-AD49-A795A5112802}" type="presParOf" srcId="{E04965F6-0076-40DB-A9EB-09203AB813AF}" destId="{479A939B-BDE8-4E8D-95CA-B23692B535DC}" srcOrd="12" destOrd="0" presId="urn:microsoft.com/office/officeart/2005/8/layout/list1"/>
    <dgm:cxn modelId="{377DAFB7-E089-43EE-AEC8-1C0DD155A060}" type="presParOf" srcId="{479A939B-BDE8-4E8D-95CA-B23692B535DC}" destId="{F5067DC7-020D-4D87-9033-1AEB52F514DF}" srcOrd="0" destOrd="0" presId="urn:microsoft.com/office/officeart/2005/8/layout/list1"/>
    <dgm:cxn modelId="{92A57B9D-4D47-4F5D-A5CC-107A08C235F7}" type="presParOf" srcId="{479A939B-BDE8-4E8D-95CA-B23692B535DC}" destId="{86E2FD71-C7D8-451A-A8D8-ACEB0D921497}" srcOrd="1" destOrd="0" presId="urn:microsoft.com/office/officeart/2005/8/layout/list1"/>
    <dgm:cxn modelId="{E923CF18-ECEA-45EC-989F-CF44B26B3D24}" type="presParOf" srcId="{E04965F6-0076-40DB-A9EB-09203AB813AF}" destId="{8372FD01-694C-4FB8-B584-E3F137C887A0}" srcOrd="13" destOrd="0" presId="urn:microsoft.com/office/officeart/2005/8/layout/list1"/>
    <dgm:cxn modelId="{F08894F2-0B54-42C5-87A5-2D6281449F27}" type="presParOf" srcId="{E04965F6-0076-40DB-A9EB-09203AB813AF}" destId="{87D57296-8AD1-4797-9FE6-FEA8B918C61D}"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96D36F4-19DC-4EF0-A18E-AC059703040C}" type="doc">
      <dgm:prSet loTypeId="urn:microsoft.com/office/officeart/2008/layout/HexagonCluster" loCatId="picture" qsTypeId="urn:microsoft.com/office/officeart/2005/8/quickstyle/simple1" qsCatId="simple" csTypeId="urn:microsoft.com/office/officeart/2005/8/colors/colorful5" csCatId="colorful" phldr="1"/>
      <dgm:spPr/>
      <dgm:t>
        <a:bodyPr/>
        <a:lstStyle/>
        <a:p>
          <a:endParaRPr lang="en-US"/>
        </a:p>
      </dgm:t>
    </dgm:pt>
    <dgm:pt modelId="{E3403AA2-C555-4BB8-91D5-647715859728}">
      <dgm:prSet phldrT="[Text]" custT="1"/>
      <dgm:spPr>
        <a:solidFill>
          <a:schemeClr val="accent3"/>
        </a:solidFill>
        <a:ln>
          <a:noFill/>
        </a:ln>
      </dgm:spPr>
      <dgm:t>
        <a:bodyPr/>
        <a:lstStyle/>
        <a:p>
          <a:r>
            <a:rPr lang="en-US" sz="1600"/>
            <a:t>Start with culture and governance, not just tools.</a:t>
          </a:r>
        </a:p>
      </dgm:t>
    </dgm:pt>
    <dgm:pt modelId="{736AC691-2A04-4358-9630-6A495B49067C}" type="parTrans" cxnId="{B1272418-45E5-434A-97BE-DB6268BA8E11}">
      <dgm:prSet/>
      <dgm:spPr/>
      <dgm:t>
        <a:bodyPr/>
        <a:lstStyle/>
        <a:p>
          <a:endParaRPr lang="en-US"/>
        </a:p>
      </dgm:t>
    </dgm:pt>
    <dgm:pt modelId="{A7E681DC-7EEC-4FBA-88A6-B029BB91821D}" type="sibTrans" cxnId="{B1272418-45E5-434A-97BE-DB6268BA8E11}">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a:noFill/>
        </a:ln>
      </dgm:spPr>
      <dgm:t>
        <a:bodyPr/>
        <a:lstStyle/>
        <a:p>
          <a:endParaRPr lang="en-US"/>
        </a:p>
      </dgm:t>
      <dgm:extLst>
        <a:ext uri="{E40237B7-FDA0-4F09-8148-C483321AD2D9}">
          <dgm14:cNvPr xmlns:dgm14="http://schemas.microsoft.com/office/drawing/2010/diagram" id="0" name="" descr="Vintage movie countdown 1"/>
        </a:ext>
      </dgm:extLst>
    </dgm:pt>
    <dgm:pt modelId="{98F4593A-98CD-48B3-A0EC-D02299426C47}">
      <dgm:prSet custT="1"/>
      <dgm:spPr>
        <a:solidFill>
          <a:schemeClr val="accent2"/>
        </a:solidFill>
        <a:ln>
          <a:noFill/>
        </a:ln>
      </dgm:spPr>
      <dgm:t>
        <a:bodyPr/>
        <a:lstStyle/>
        <a:p>
          <a:r>
            <a:rPr lang="en-US" sz="1600"/>
            <a:t>Risk maturity is uneven. Meet sites where they are but set enterprise standards.</a:t>
          </a:r>
        </a:p>
      </dgm:t>
    </dgm:pt>
    <dgm:pt modelId="{2C7C21D3-AFB2-42CE-97CB-268A41AD2213}" type="parTrans" cxnId="{FDA1D0AA-A9B0-41A0-A764-4D481E9B1E50}">
      <dgm:prSet/>
      <dgm:spPr/>
      <dgm:t>
        <a:bodyPr/>
        <a:lstStyle/>
        <a:p>
          <a:endParaRPr lang="en-US"/>
        </a:p>
      </dgm:t>
    </dgm:pt>
    <dgm:pt modelId="{6BAA9E35-1CC9-4255-8E2F-E887CB775D3B}" type="sibTrans" cxnId="{FDA1D0AA-A9B0-41A0-A764-4D481E9B1E50}">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a:ln>
          <a:noFill/>
        </a:ln>
      </dgm:spPr>
      <dgm:t>
        <a:bodyPr/>
        <a:lstStyle/>
        <a:p>
          <a:endParaRPr lang="en-US"/>
        </a:p>
      </dgm:t>
      <dgm:extLst>
        <a:ext uri="{E40237B7-FDA0-4F09-8148-C483321AD2D9}">
          <dgm14:cNvPr xmlns:dgm14="http://schemas.microsoft.com/office/drawing/2010/diagram" id="0" name="" descr="Balls balancing"/>
        </a:ext>
      </dgm:extLst>
    </dgm:pt>
    <dgm:pt modelId="{2A323EFF-721A-43D9-BD9B-224B2425A08A}">
      <dgm:prSet custT="1"/>
      <dgm:spPr>
        <a:solidFill>
          <a:schemeClr val="tx2"/>
        </a:solidFill>
        <a:ln>
          <a:noFill/>
        </a:ln>
      </dgm:spPr>
      <dgm:t>
        <a:bodyPr/>
        <a:lstStyle/>
        <a:p>
          <a:pPr>
            <a:lnSpc>
              <a:spcPct val="100000"/>
            </a:lnSpc>
          </a:pPr>
          <a:r>
            <a:rPr lang="en-US" sz="1400"/>
            <a:t>Interconnections surface when you bring people together, not just data. </a:t>
          </a:r>
        </a:p>
      </dgm:t>
    </dgm:pt>
    <dgm:pt modelId="{620889CF-B954-458F-980A-CB0188BDB9C8}" type="parTrans" cxnId="{FEEDD341-1E19-4772-8310-26A5443B8323}">
      <dgm:prSet/>
      <dgm:spPr/>
      <dgm:t>
        <a:bodyPr/>
        <a:lstStyle/>
        <a:p>
          <a:endParaRPr lang="en-US"/>
        </a:p>
      </dgm:t>
    </dgm:pt>
    <dgm:pt modelId="{249E1AEB-C240-4553-A31C-24403EB5E392}" type="sibTrans" cxnId="{FEEDD341-1E19-4772-8310-26A5443B8323}">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2000" b="-2000"/>
          </a:stretch>
        </a:blipFill>
      </dgm:spPr>
      <dgm:t>
        <a:bodyPr/>
        <a:lstStyle/>
        <a:p>
          <a:endParaRPr lang="en-US"/>
        </a:p>
      </dgm:t>
      <dgm:extLst>
        <a:ext uri="{E40237B7-FDA0-4F09-8148-C483321AD2D9}">
          <dgm14:cNvPr xmlns:dgm14="http://schemas.microsoft.com/office/drawing/2010/diagram" id="0" name="" descr="Close-up of several hands with palms facing down pointing towards center, overlapping"/>
        </a:ext>
      </dgm:extLst>
    </dgm:pt>
    <dgm:pt modelId="{CE19578E-CC0A-4027-8E96-1516851D2458}">
      <dgm:prSet custT="1"/>
      <dgm:spPr>
        <a:solidFill>
          <a:schemeClr val="accent1"/>
        </a:solidFill>
        <a:ln>
          <a:noFill/>
        </a:ln>
      </dgm:spPr>
      <dgm:t>
        <a:bodyPr/>
        <a:lstStyle/>
        <a:p>
          <a:pPr>
            <a:lnSpc>
              <a:spcPct val="100000"/>
            </a:lnSpc>
          </a:pPr>
          <a:r>
            <a:rPr lang="en-US" sz="1200">
              <a:solidFill>
                <a:schemeClr val="bg1"/>
              </a:solidFill>
            </a:rPr>
            <a:t>Governance provides the structure, culture provides the energy, and technology provides the connective tissue.</a:t>
          </a:r>
        </a:p>
      </dgm:t>
    </dgm:pt>
    <dgm:pt modelId="{1698695A-0637-48A3-BE81-69DA4F7D7F94}" type="parTrans" cxnId="{D5049139-4FDC-4314-BA05-E7CDB7B4E2BC}">
      <dgm:prSet/>
      <dgm:spPr/>
      <dgm:t>
        <a:bodyPr/>
        <a:lstStyle/>
        <a:p>
          <a:endParaRPr lang="en-US"/>
        </a:p>
      </dgm:t>
    </dgm:pt>
    <dgm:pt modelId="{C3F65EE9-CE32-4860-98CA-074C09B1E93D}" type="sibTrans" cxnId="{D5049139-4FDC-4314-BA05-E7CDB7B4E2BC}">
      <dgm:prSet/>
      <dgm:spPr>
        <a:blipFill>
          <a:blip xmlns:r="http://schemas.openxmlformats.org/officeDocument/2006/relationships" r:embed="rId4">
            <a:extLst>
              <a:ext uri="{28A0092B-C50C-407E-A947-70E740481C1C}">
                <a14:useLocalDpi xmlns:a14="http://schemas.microsoft.com/office/drawing/2010/main" val="0"/>
              </a:ext>
            </a:extLst>
          </a:blip>
          <a:srcRect/>
          <a:stretch>
            <a:fillRect l="-13000" r="-13000"/>
          </a:stretch>
        </a:blipFill>
        <a:ln>
          <a:noFill/>
        </a:ln>
      </dgm:spPr>
      <dgm:t>
        <a:bodyPr/>
        <a:lstStyle/>
        <a:p>
          <a:endParaRPr lang="en-US"/>
        </a:p>
      </dgm:t>
      <dgm:extLst>
        <a:ext uri="{E40237B7-FDA0-4F09-8148-C483321AD2D9}">
          <dgm14:cNvPr xmlns:dgm14="http://schemas.microsoft.com/office/drawing/2010/diagram" id="0" name="" descr="A row of white marble pillars"/>
        </a:ext>
      </dgm:extLst>
    </dgm:pt>
    <dgm:pt modelId="{0E790172-8082-4877-B9E1-690C2316E553}" type="pres">
      <dgm:prSet presAssocID="{896D36F4-19DC-4EF0-A18E-AC059703040C}" presName="Name0" presStyleCnt="0">
        <dgm:presLayoutVars>
          <dgm:chMax val="21"/>
          <dgm:chPref val="21"/>
        </dgm:presLayoutVars>
      </dgm:prSet>
      <dgm:spPr/>
    </dgm:pt>
    <dgm:pt modelId="{92211B81-2AE9-4B86-B887-8F579F66F767}" type="pres">
      <dgm:prSet presAssocID="{E3403AA2-C555-4BB8-91D5-647715859728}" presName="text1" presStyleCnt="0"/>
      <dgm:spPr/>
    </dgm:pt>
    <dgm:pt modelId="{F819BEFF-42D5-43D1-8C5D-86DFE0A2E3F6}" type="pres">
      <dgm:prSet presAssocID="{E3403AA2-C555-4BB8-91D5-647715859728}" presName="textRepeatNode" presStyleLbl="alignNode1" presStyleIdx="0" presStyleCnt="4">
        <dgm:presLayoutVars>
          <dgm:chMax val="0"/>
          <dgm:chPref val="0"/>
          <dgm:bulletEnabled val="1"/>
        </dgm:presLayoutVars>
      </dgm:prSet>
      <dgm:spPr/>
    </dgm:pt>
    <dgm:pt modelId="{0289028A-25D9-4D90-AEC6-0C9EFBD43E0B}" type="pres">
      <dgm:prSet presAssocID="{E3403AA2-C555-4BB8-91D5-647715859728}" presName="textaccent1" presStyleCnt="0"/>
      <dgm:spPr/>
    </dgm:pt>
    <dgm:pt modelId="{EE6BBB20-47D5-481A-97BE-F2361434AF98}" type="pres">
      <dgm:prSet presAssocID="{E3403AA2-C555-4BB8-91D5-647715859728}" presName="accentRepeatNode" presStyleLbl="solidAlignAcc1" presStyleIdx="0" presStyleCnt="8"/>
      <dgm:spPr>
        <a:ln>
          <a:noFill/>
        </a:ln>
      </dgm:spPr>
    </dgm:pt>
    <dgm:pt modelId="{85C3F0AC-95DC-46A8-9675-AA322EBB3D01}" type="pres">
      <dgm:prSet presAssocID="{A7E681DC-7EEC-4FBA-88A6-B029BB91821D}" presName="image1" presStyleCnt="0"/>
      <dgm:spPr/>
    </dgm:pt>
    <dgm:pt modelId="{9C5F80B5-CCAE-4208-8467-AE1B881F6750}" type="pres">
      <dgm:prSet presAssocID="{A7E681DC-7EEC-4FBA-88A6-B029BB91821D}" presName="imageRepeatNode" presStyleLbl="alignAcc1" presStyleIdx="0" presStyleCnt="4"/>
      <dgm:spPr/>
    </dgm:pt>
    <dgm:pt modelId="{E554AE47-12F9-4020-B6AB-BD3107F3737D}" type="pres">
      <dgm:prSet presAssocID="{A7E681DC-7EEC-4FBA-88A6-B029BB91821D}" presName="imageaccent1" presStyleCnt="0"/>
      <dgm:spPr/>
    </dgm:pt>
    <dgm:pt modelId="{CA621A13-B011-4B04-BBB5-9BF2CB30316A}" type="pres">
      <dgm:prSet presAssocID="{A7E681DC-7EEC-4FBA-88A6-B029BB91821D}" presName="accentRepeatNode" presStyleLbl="solidAlignAcc1" presStyleIdx="1" presStyleCnt="8"/>
      <dgm:spPr>
        <a:ln>
          <a:noFill/>
        </a:ln>
      </dgm:spPr>
    </dgm:pt>
    <dgm:pt modelId="{B2F1E756-3528-4AB6-A918-3A78A7318D7E}" type="pres">
      <dgm:prSet presAssocID="{98F4593A-98CD-48B3-A0EC-D02299426C47}" presName="text2" presStyleCnt="0"/>
      <dgm:spPr/>
    </dgm:pt>
    <dgm:pt modelId="{F09FABAF-6CA3-4FF8-9B58-BC1EC25F8966}" type="pres">
      <dgm:prSet presAssocID="{98F4593A-98CD-48B3-A0EC-D02299426C47}" presName="textRepeatNode" presStyleLbl="alignNode1" presStyleIdx="1" presStyleCnt="4">
        <dgm:presLayoutVars>
          <dgm:chMax val="0"/>
          <dgm:chPref val="0"/>
          <dgm:bulletEnabled val="1"/>
        </dgm:presLayoutVars>
      </dgm:prSet>
      <dgm:spPr/>
    </dgm:pt>
    <dgm:pt modelId="{435559CB-AE82-422E-BE44-AA554256C738}" type="pres">
      <dgm:prSet presAssocID="{98F4593A-98CD-48B3-A0EC-D02299426C47}" presName="textaccent2" presStyleCnt="0"/>
      <dgm:spPr/>
    </dgm:pt>
    <dgm:pt modelId="{1AAEFDCE-391B-4FC5-AE80-8333269EF227}" type="pres">
      <dgm:prSet presAssocID="{98F4593A-98CD-48B3-A0EC-D02299426C47}" presName="accentRepeatNode" presStyleLbl="solidAlignAcc1" presStyleIdx="2" presStyleCnt="8"/>
      <dgm:spPr>
        <a:ln>
          <a:noFill/>
        </a:ln>
      </dgm:spPr>
    </dgm:pt>
    <dgm:pt modelId="{7BF4995F-E431-4A5B-B501-FB34524E69D9}" type="pres">
      <dgm:prSet presAssocID="{6BAA9E35-1CC9-4255-8E2F-E887CB775D3B}" presName="image2" presStyleCnt="0"/>
      <dgm:spPr/>
    </dgm:pt>
    <dgm:pt modelId="{CDE1BACF-103E-4CD1-A80A-2BDE8367ED35}" type="pres">
      <dgm:prSet presAssocID="{6BAA9E35-1CC9-4255-8E2F-E887CB775D3B}" presName="imageRepeatNode" presStyleLbl="alignAcc1" presStyleIdx="1" presStyleCnt="4"/>
      <dgm:spPr/>
    </dgm:pt>
    <dgm:pt modelId="{4BE81884-E595-4BA4-8476-AFAA609C61C1}" type="pres">
      <dgm:prSet presAssocID="{6BAA9E35-1CC9-4255-8E2F-E887CB775D3B}" presName="imageaccent2" presStyleCnt="0"/>
      <dgm:spPr/>
    </dgm:pt>
    <dgm:pt modelId="{70FD1C14-B9DB-4BE2-A44C-31E70A38378D}" type="pres">
      <dgm:prSet presAssocID="{6BAA9E35-1CC9-4255-8E2F-E887CB775D3B}" presName="accentRepeatNode" presStyleLbl="solidAlignAcc1" presStyleIdx="3" presStyleCnt="8"/>
      <dgm:spPr>
        <a:ln>
          <a:noFill/>
        </a:ln>
      </dgm:spPr>
    </dgm:pt>
    <dgm:pt modelId="{818FD34E-0A02-4F41-99B4-D5DBAD8D9BE9}" type="pres">
      <dgm:prSet presAssocID="{2A323EFF-721A-43D9-BD9B-224B2425A08A}" presName="text3" presStyleCnt="0"/>
      <dgm:spPr/>
    </dgm:pt>
    <dgm:pt modelId="{A40E9C4E-516B-4B16-B3A7-F6B3D52C32A3}" type="pres">
      <dgm:prSet presAssocID="{2A323EFF-721A-43D9-BD9B-224B2425A08A}" presName="textRepeatNode" presStyleLbl="alignNode1" presStyleIdx="2" presStyleCnt="4">
        <dgm:presLayoutVars>
          <dgm:chMax val="0"/>
          <dgm:chPref val="0"/>
          <dgm:bulletEnabled val="1"/>
        </dgm:presLayoutVars>
      </dgm:prSet>
      <dgm:spPr/>
    </dgm:pt>
    <dgm:pt modelId="{15CB95DC-6672-48A1-A468-127E3EFBF9EC}" type="pres">
      <dgm:prSet presAssocID="{2A323EFF-721A-43D9-BD9B-224B2425A08A}" presName="textaccent3" presStyleCnt="0"/>
      <dgm:spPr/>
    </dgm:pt>
    <dgm:pt modelId="{43AFCD94-4B45-49D2-9437-A0FC2567705D}" type="pres">
      <dgm:prSet presAssocID="{2A323EFF-721A-43D9-BD9B-224B2425A08A}" presName="accentRepeatNode" presStyleLbl="solidAlignAcc1" presStyleIdx="4" presStyleCnt="8"/>
      <dgm:spPr>
        <a:ln>
          <a:noFill/>
        </a:ln>
      </dgm:spPr>
    </dgm:pt>
    <dgm:pt modelId="{2E9144B9-E04C-4175-85AB-BD9DB7C65CA2}" type="pres">
      <dgm:prSet presAssocID="{249E1AEB-C240-4553-A31C-24403EB5E392}" presName="image3" presStyleCnt="0"/>
      <dgm:spPr/>
    </dgm:pt>
    <dgm:pt modelId="{BB25DA65-43C7-45C6-86D5-4D6E9E274991}" type="pres">
      <dgm:prSet presAssocID="{249E1AEB-C240-4553-A31C-24403EB5E392}" presName="imageRepeatNode" presStyleLbl="alignAcc1" presStyleIdx="2" presStyleCnt="4"/>
      <dgm:spPr/>
    </dgm:pt>
    <dgm:pt modelId="{AF8682CF-272B-4499-89CD-0BCF663D8103}" type="pres">
      <dgm:prSet presAssocID="{249E1AEB-C240-4553-A31C-24403EB5E392}" presName="imageaccent3" presStyleCnt="0"/>
      <dgm:spPr/>
    </dgm:pt>
    <dgm:pt modelId="{70523E0A-E77E-4A25-8134-C0CF5B502E90}" type="pres">
      <dgm:prSet presAssocID="{249E1AEB-C240-4553-A31C-24403EB5E392}" presName="accentRepeatNode" presStyleLbl="solidAlignAcc1" presStyleIdx="5" presStyleCnt="8"/>
      <dgm:spPr>
        <a:ln>
          <a:noFill/>
        </a:ln>
      </dgm:spPr>
    </dgm:pt>
    <dgm:pt modelId="{AF0C1B87-C3D1-4D02-A6D7-D1B16E79843B}" type="pres">
      <dgm:prSet presAssocID="{CE19578E-CC0A-4027-8E96-1516851D2458}" presName="text4" presStyleCnt="0"/>
      <dgm:spPr/>
    </dgm:pt>
    <dgm:pt modelId="{60F242DC-8426-427F-BE29-CCBEF8E9A15B}" type="pres">
      <dgm:prSet presAssocID="{CE19578E-CC0A-4027-8E96-1516851D2458}" presName="textRepeatNode" presStyleLbl="alignNode1" presStyleIdx="3" presStyleCnt="4">
        <dgm:presLayoutVars>
          <dgm:chMax val="0"/>
          <dgm:chPref val="0"/>
          <dgm:bulletEnabled val="1"/>
        </dgm:presLayoutVars>
      </dgm:prSet>
      <dgm:spPr/>
    </dgm:pt>
    <dgm:pt modelId="{5F5B15EC-E9B3-40E5-8743-DC521469255F}" type="pres">
      <dgm:prSet presAssocID="{CE19578E-CC0A-4027-8E96-1516851D2458}" presName="textaccent4" presStyleCnt="0"/>
      <dgm:spPr/>
    </dgm:pt>
    <dgm:pt modelId="{EA39D50E-0499-4A1B-8FFE-AF593E3BC857}" type="pres">
      <dgm:prSet presAssocID="{CE19578E-CC0A-4027-8E96-1516851D2458}" presName="accentRepeatNode" presStyleLbl="solidAlignAcc1" presStyleIdx="6" presStyleCnt="8"/>
      <dgm:spPr>
        <a:ln>
          <a:noFill/>
        </a:ln>
      </dgm:spPr>
    </dgm:pt>
    <dgm:pt modelId="{F82E0A5C-2C59-474A-85D1-D05177524615}" type="pres">
      <dgm:prSet presAssocID="{C3F65EE9-CE32-4860-98CA-074C09B1E93D}" presName="image4" presStyleCnt="0"/>
      <dgm:spPr/>
    </dgm:pt>
    <dgm:pt modelId="{7BED9848-11DB-4503-92BE-9E4FDC24851A}" type="pres">
      <dgm:prSet presAssocID="{C3F65EE9-CE32-4860-98CA-074C09B1E93D}" presName="imageRepeatNode" presStyleLbl="alignAcc1" presStyleIdx="3" presStyleCnt="4"/>
      <dgm:spPr/>
    </dgm:pt>
    <dgm:pt modelId="{20A24505-7E6B-4157-A608-BC0E6D716DB3}" type="pres">
      <dgm:prSet presAssocID="{C3F65EE9-CE32-4860-98CA-074C09B1E93D}" presName="imageaccent4" presStyleCnt="0"/>
      <dgm:spPr/>
    </dgm:pt>
    <dgm:pt modelId="{5C9CAAB1-4844-426B-8539-329B4526423D}" type="pres">
      <dgm:prSet presAssocID="{C3F65EE9-CE32-4860-98CA-074C09B1E93D}" presName="accentRepeatNode" presStyleLbl="solidAlignAcc1" presStyleIdx="7" presStyleCnt="8"/>
      <dgm:spPr>
        <a:ln>
          <a:noFill/>
        </a:ln>
      </dgm:spPr>
    </dgm:pt>
  </dgm:ptLst>
  <dgm:cxnLst>
    <dgm:cxn modelId="{B98B2707-89F3-4BB1-92F2-8A6CA3165FCD}" type="presOf" srcId="{E3403AA2-C555-4BB8-91D5-647715859728}" destId="{F819BEFF-42D5-43D1-8C5D-86DFE0A2E3F6}" srcOrd="0" destOrd="0" presId="urn:microsoft.com/office/officeart/2008/layout/HexagonCluster"/>
    <dgm:cxn modelId="{B1272418-45E5-434A-97BE-DB6268BA8E11}" srcId="{896D36F4-19DC-4EF0-A18E-AC059703040C}" destId="{E3403AA2-C555-4BB8-91D5-647715859728}" srcOrd="0" destOrd="0" parTransId="{736AC691-2A04-4358-9630-6A495B49067C}" sibTransId="{A7E681DC-7EEC-4FBA-88A6-B029BB91821D}"/>
    <dgm:cxn modelId="{994FDD19-7E1E-48D6-9CD0-D60606BCAA4E}" type="presOf" srcId="{2A323EFF-721A-43D9-BD9B-224B2425A08A}" destId="{A40E9C4E-516B-4B16-B3A7-F6B3D52C32A3}" srcOrd="0" destOrd="0" presId="urn:microsoft.com/office/officeart/2008/layout/HexagonCluster"/>
    <dgm:cxn modelId="{D5049139-4FDC-4314-BA05-E7CDB7B4E2BC}" srcId="{896D36F4-19DC-4EF0-A18E-AC059703040C}" destId="{CE19578E-CC0A-4027-8E96-1516851D2458}" srcOrd="3" destOrd="0" parTransId="{1698695A-0637-48A3-BE81-69DA4F7D7F94}" sibTransId="{C3F65EE9-CE32-4860-98CA-074C09B1E93D}"/>
    <dgm:cxn modelId="{35EB2360-CC45-498B-B18A-F15112B258FB}" type="presOf" srcId="{98F4593A-98CD-48B3-A0EC-D02299426C47}" destId="{F09FABAF-6CA3-4FF8-9B58-BC1EC25F8966}" srcOrd="0" destOrd="0" presId="urn:microsoft.com/office/officeart/2008/layout/HexagonCluster"/>
    <dgm:cxn modelId="{FEEDD341-1E19-4772-8310-26A5443B8323}" srcId="{896D36F4-19DC-4EF0-A18E-AC059703040C}" destId="{2A323EFF-721A-43D9-BD9B-224B2425A08A}" srcOrd="2" destOrd="0" parTransId="{620889CF-B954-458F-980A-CB0188BDB9C8}" sibTransId="{249E1AEB-C240-4553-A31C-24403EB5E392}"/>
    <dgm:cxn modelId="{C3EDF564-CA50-497B-BE14-7110FC16B20F}" type="presOf" srcId="{6BAA9E35-1CC9-4255-8E2F-E887CB775D3B}" destId="{CDE1BACF-103E-4CD1-A80A-2BDE8367ED35}" srcOrd="0" destOrd="0" presId="urn:microsoft.com/office/officeart/2008/layout/HexagonCluster"/>
    <dgm:cxn modelId="{4C01FB65-71D5-4723-8E2C-B7B96DC001C6}" type="presOf" srcId="{249E1AEB-C240-4553-A31C-24403EB5E392}" destId="{BB25DA65-43C7-45C6-86D5-4D6E9E274991}" srcOrd="0" destOrd="0" presId="urn:microsoft.com/office/officeart/2008/layout/HexagonCluster"/>
    <dgm:cxn modelId="{0B36F18D-DAAA-4F22-B740-F6B945F330BC}" type="presOf" srcId="{C3F65EE9-CE32-4860-98CA-074C09B1E93D}" destId="{7BED9848-11DB-4503-92BE-9E4FDC24851A}" srcOrd="0" destOrd="0" presId="urn:microsoft.com/office/officeart/2008/layout/HexagonCluster"/>
    <dgm:cxn modelId="{F7357A8F-9727-4B19-9969-B456120E7CE2}" type="presOf" srcId="{CE19578E-CC0A-4027-8E96-1516851D2458}" destId="{60F242DC-8426-427F-BE29-CCBEF8E9A15B}" srcOrd="0" destOrd="0" presId="urn:microsoft.com/office/officeart/2008/layout/HexagonCluster"/>
    <dgm:cxn modelId="{FDA1D0AA-A9B0-41A0-A764-4D481E9B1E50}" srcId="{896D36F4-19DC-4EF0-A18E-AC059703040C}" destId="{98F4593A-98CD-48B3-A0EC-D02299426C47}" srcOrd="1" destOrd="0" parTransId="{2C7C21D3-AFB2-42CE-97CB-268A41AD2213}" sibTransId="{6BAA9E35-1CC9-4255-8E2F-E887CB775D3B}"/>
    <dgm:cxn modelId="{1DBF05B6-7503-4BA4-8B9A-58C9921109E6}" type="presOf" srcId="{A7E681DC-7EEC-4FBA-88A6-B029BB91821D}" destId="{9C5F80B5-CCAE-4208-8467-AE1B881F6750}" srcOrd="0" destOrd="0" presId="urn:microsoft.com/office/officeart/2008/layout/HexagonCluster"/>
    <dgm:cxn modelId="{DD07BBF3-3B6F-42C2-998D-BEE4F1E774B0}" type="presOf" srcId="{896D36F4-19DC-4EF0-A18E-AC059703040C}" destId="{0E790172-8082-4877-B9E1-690C2316E553}" srcOrd="0" destOrd="0" presId="urn:microsoft.com/office/officeart/2008/layout/HexagonCluster"/>
    <dgm:cxn modelId="{0A3A0EB4-26FE-47BE-ABE0-1176E06B1145}" type="presParOf" srcId="{0E790172-8082-4877-B9E1-690C2316E553}" destId="{92211B81-2AE9-4B86-B887-8F579F66F767}" srcOrd="0" destOrd="0" presId="urn:microsoft.com/office/officeart/2008/layout/HexagonCluster"/>
    <dgm:cxn modelId="{E8D8122B-F6D0-4725-8C28-48B9774DE75B}" type="presParOf" srcId="{92211B81-2AE9-4B86-B887-8F579F66F767}" destId="{F819BEFF-42D5-43D1-8C5D-86DFE0A2E3F6}" srcOrd="0" destOrd="0" presId="urn:microsoft.com/office/officeart/2008/layout/HexagonCluster"/>
    <dgm:cxn modelId="{8828C068-7FBE-4459-9DAA-0860B61392D4}" type="presParOf" srcId="{0E790172-8082-4877-B9E1-690C2316E553}" destId="{0289028A-25D9-4D90-AEC6-0C9EFBD43E0B}" srcOrd="1" destOrd="0" presId="urn:microsoft.com/office/officeart/2008/layout/HexagonCluster"/>
    <dgm:cxn modelId="{EDCF4879-FBF2-4EC9-BD22-AC49B398EC0A}" type="presParOf" srcId="{0289028A-25D9-4D90-AEC6-0C9EFBD43E0B}" destId="{EE6BBB20-47D5-481A-97BE-F2361434AF98}" srcOrd="0" destOrd="0" presId="urn:microsoft.com/office/officeart/2008/layout/HexagonCluster"/>
    <dgm:cxn modelId="{BB1B8255-6833-4179-A9A1-E98B97CDD918}" type="presParOf" srcId="{0E790172-8082-4877-B9E1-690C2316E553}" destId="{85C3F0AC-95DC-46A8-9675-AA322EBB3D01}" srcOrd="2" destOrd="0" presId="urn:microsoft.com/office/officeart/2008/layout/HexagonCluster"/>
    <dgm:cxn modelId="{8FC15A3C-76D9-4F3F-ACA2-FB087366FAC0}" type="presParOf" srcId="{85C3F0AC-95DC-46A8-9675-AA322EBB3D01}" destId="{9C5F80B5-CCAE-4208-8467-AE1B881F6750}" srcOrd="0" destOrd="0" presId="urn:microsoft.com/office/officeart/2008/layout/HexagonCluster"/>
    <dgm:cxn modelId="{43D31E81-0FD4-45E7-8AA2-F46E87A9AA80}" type="presParOf" srcId="{0E790172-8082-4877-B9E1-690C2316E553}" destId="{E554AE47-12F9-4020-B6AB-BD3107F3737D}" srcOrd="3" destOrd="0" presId="urn:microsoft.com/office/officeart/2008/layout/HexagonCluster"/>
    <dgm:cxn modelId="{AC3016F2-C228-44D7-B3A7-7E583890F552}" type="presParOf" srcId="{E554AE47-12F9-4020-B6AB-BD3107F3737D}" destId="{CA621A13-B011-4B04-BBB5-9BF2CB30316A}" srcOrd="0" destOrd="0" presId="urn:microsoft.com/office/officeart/2008/layout/HexagonCluster"/>
    <dgm:cxn modelId="{A2533184-A0DC-41D5-A42F-971222C16270}" type="presParOf" srcId="{0E790172-8082-4877-B9E1-690C2316E553}" destId="{B2F1E756-3528-4AB6-A918-3A78A7318D7E}" srcOrd="4" destOrd="0" presId="urn:microsoft.com/office/officeart/2008/layout/HexagonCluster"/>
    <dgm:cxn modelId="{F47351D1-8913-4ABB-A9BC-8D5A50E52930}" type="presParOf" srcId="{B2F1E756-3528-4AB6-A918-3A78A7318D7E}" destId="{F09FABAF-6CA3-4FF8-9B58-BC1EC25F8966}" srcOrd="0" destOrd="0" presId="urn:microsoft.com/office/officeart/2008/layout/HexagonCluster"/>
    <dgm:cxn modelId="{D3001276-6019-44D6-BDCB-8EA6E6FD4842}" type="presParOf" srcId="{0E790172-8082-4877-B9E1-690C2316E553}" destId="{435559CB-AE82-422E-BE44-AA554256C738}" srcOrd="5" destOrd="0" presId="urn:microsoft.com/office/officeart/2008/layout/HexagonCluster"/>
    <dgm:cxn modelId="{6C031610-8134-4474-B983-E4CDB3D17DA3}" type="presParOf" srcId="{435559CB-AE82-422E-BE44-AA554256C738}" destId="{1AAEFDCE-391B-4FC5-AE80-8333269EF227}" srcOrd="0" destOrd="0" presId="urn:microsoft.com/office/officeart/2008/layout/HexagonCluster"/>
    <dgm:cxn modelId="{A699A6BC-7178-44BC-A5AC-624CD84FF931}" type="presParOf" srcId="{0E790172-8082-4877-B9E1-690C2316E553}" destId="{7BF4995F-E431-4A5B-B501-FB34524E69D9}" srcOrd="6" destOrd="0" presId="urn:microsoft.com/office/officeart/2008/layout/HexagonCluster"/>
    <dgm:cxn modelId="{5E3CC9E0-2700-4796-A43B-971061038DF2}" type="presParOf" srcId="{7BF4995F-E431-4A5B-B501-FB34524E69D9}" destId="{CDE1BACF-103E-4CD1-A80A-2BDE8367ED35}" srcOrd="0" destOrd="0" presId="urn:microsoft.com/office/officeart/2008/layout/HexagonCluster"/>
    <dgm:cxn modelId="{EC934CFE-1D19-4A6D-AF60-F5C937551EDD}" type="presParOf" srcId="{0E790172-8082-4877-B9E1-690C2316E553}" destId="{4BE81884-E595-4BA4-8476-AFAA609C61C1}" srcOrd="7" destOrd="0" presId="urn:microsoft.com/office/officeart/2008/layout/HexagonCluster"/>
    <dgm:cxn modelId="{DC969CF0-AA9B-40C5-AA5B-7D41DE7DC880}" type="presParOf" srcId="{4BE81884-E595-4BA4-8476-AFAA609C61C1}" destId="{70FD1C14-B9DB-4BE2-A44C-31E70A38378D}" srcOrd="0" destOrd="0" presId="urn:microsoft.com/office/officeart/2008/layout/HexagonCluster"/>
    <dgm:cxn modelId="{226401CB-E4BC-4E98-B046-3E6E058528C7}" type="presParOf" srcId="{0E790172-8082-4877-B9E1-690C2316E553}" destId="{818FD34E-0A02-4F41-99B4-D5DBAD8D9BE9}" srcOrd="8" destOrd="0" presId="urn:microsoft.com/office/officeart/2008/layout/HexagonCluster"/>
    <dgm:cxn modelId="{C647FDC2-3F50-43B4-9929-081A01B0E4F0}" type="presParOf" srcId="{818FD34E-0A02-4F41-99B4-D5DBAD8D9BE9}" destId="{A40E9C4E-516B-4B16-B3A7-F6B3D52C32A3}" srcOrd="0" destOrd="0" presId="urn:microsoft.com/office/officeart/2008/layout/HexagonCluster"/>
    <dgm:cxn modelId="{0EA47C90-6515-4B7A-8F3C-AE18A5BB54D0}" type="presParOf" srcId="{0E790172-8082-4877-B9E1-690C2316E553}" destId="{15CB95DC-6672-48A1-A468-127E3EFBF9EC}" srcOrd="9" destOrd="0" presId="urn:microsoft.com/office/officeart/2008/layout/HexagonCluster"/>
    <dgm:cxn modelId="{C7208E70-D06F-424C-B3E8-41E6224507BC}" type="presParOf" srcId="{15CB95DC-6672-48A1-A468-127E3EFBF9EC}" destId="{43AFCD94-4B45-49D2-9437-A0FC2567705D}" srcOrd="0" destOrd="0" presId="urn:microsoft.com/office/officeart/2008/layout/HexagonCluster"/>
    <dgm:cxn modelId="{535BEBCB-0139-4C3E-99B8-29E3E3B5D9D1}" type="presParOf" srcId="{0E790172-8082-4877-B9E1-690C2316E553}" destId="{2E9144B9-E04C-4175-85AB-BD9DB7C65CA2}" srcOrd="10" destOrd="0" presId="urn:microsoft.com/office/officeart/2008/layout/HexagonCluster"/>
    <dgm:cxn modelId="{306D333E-2A4C-454C-B8B6-0CCB0CA63CAC}" type="presParOf" srcId="{2E9144B9-E04C-4175-85AB-BD9DB7C65CA2}" destId="{BB25DA65-43C7-45C6-86D5-4D6E9E274991}" srcOrd="0" destOrd="0" presId="urn:microsoft.com/office/officeart/2008/layout/HexagonCluster"/>
    <dgm:cxn modelId="{40C3AA70-0EDF-41FC-B80B-4DFB7C25F4F5}" type="presParOf" srcId="{0E790172-8082-4877-B9E1-690C2316E553}" destId="{AF8682CF-272B-4499-89CD-0BCF663D8103}" srcOrd="11" destOrd="0" presId="urn:microsoft.com/office/officeart/2008/layout/HexagonCluster"/>
    <dgm:cxn modelId="{D759434B-7CCB-44F0-A8A6-33439A7F8A28}" type="presParOf" srcId="{AF8682CF-272B-4499-89CD-0BCF663D8103}" destId="{70523E0A-E77E-4A25-8134-C0CF5B502E90}" srcOrd="0" destOrd="0" presId="urn:microsoft.com/office/officeart/2008/layout/HexagonCluster"/>
    <dgm:cxn modelId="{1C6C3078-9D09-43CD-96B2-4C180B1D1FAF}" type="presParOf" srcId="{0E790172-8082-4877-B9E1-690C2316E553}" destId="{AF0C1B87-C3D1-4D02-A6D7-D1B16E79843B}" srcOrd="12" destOrd="0" presId="urn:microsoft.com/office/officeart/2008/layout/HexagonCluster"/>
    <dgm:cxn modelId="{F4303D5C-732E-4EAC-AB2C-1861DB096CD3}" type="presParOf" srcId="{AF0C1B87-C3D1-4D02-A6D7-D1B16E79843B}" destId="{60F242DC-8426-427F-BE29-CCBEF8E9A15B}" srcOrd="0" destOrd="0" presId="urn:microsoft.com/office/officeart/2008/layout/HexagonCluster"/>
    <dgm:cxn modelId="{816849B9-0CAE-49DD-A9E8-E678CAA55820}" type="presParOf" srcId="{0E790172-8082-4877-B9E1-690C2316E553}" destId="{5F5B15EC-E9B3-40E5-8743-DC521469255F}" srcOrd="13" destOrd="0" presId="urn:microsoft.com/office/officeart/2008/layout/HexagonCluster"/>
    <dgm:cxn modelId="{9B7F9019-6346-4D65-BD3A-4E396197DCD8}" type="presParOf" srcId="{5F5B15EC-E9B3-40E5-8743-DC521469255F}" destId="{EA39D50E-0499-4A1B-8FFE-AF593E3BC857}" srcOrd="0" destOrd="0" presId="urn:microsoft.com/office/officeart/2008/layout/HexagonCluster"/>
    <dgm:cxn modelId="{44F3C2E2-1DFB-4CC2-B949-C10CEA87E3B7}" type="presParOf" srcId="{0E790172-8082-4877-B9E1-690C2316E553}" destId="{F82E0A5C-2C59-474A-85D1-D05177524615}" srcOrd="14" destOrd="0" presId="urn:microsoft.com/office/officeart/2008/layout/HexagonCluster"/>
    <dgm:cxn modelId="{6B2460A5-5F05-4EFE-BA8C-C7D1163C001F}" type="presParOf" srcId="{F82E0A5C-2C59-474A-85D1-D05177524615}" destId="{7BED9848-11DB-4503-92BE-9E4FDC24851A}" srcOrd="0" destOrd="0" presId="urn:microsoft.com/office/officeart/2008/layout/HexagonCluster"/>
    <dgm:cxn modelId="{44F485E6-AA1F-4895-B3EA-9BF50E9B0FA8}" type="presParOf" srcId="{0E790172-8082-4877-B9E1-690C2316E553}" destId="{20A24505-7E6B-4157-A608-BC0E6D716DB3}" srcOrd="15" destOrd="0" presId="urn:microsoft.com/office/officeart/2008/layout/HexagonCluster"/>
    <dgm:cxn modelId="{36086667-A5C1-4575-A7B2-F2FF14B332DD}" type="presParOf" srcId="{20A24505-7E6B-4157-A608-BC0E6D716DB3}" destId="{5C9CAAB1-4844-426B-8539-329B4526423D}"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688BA7-FE2D-447D-881D-770EEFBE1948}">
      <dsp:nvSpPr>
        <dsp:cNvPr id="0" name=""/>
        <dsp:cNvSpPr/>
      </dsp:nvSpPr>
      <dsp:spPr>
        <a:xfrm>
          <a:off x="0" y="643081"/>
          <a:ext cx="6544235" cy="1615950"/>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7905" tIns="395732" rIns="507905"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Defense Programs Risk Management accelerates the delivery of a modern, responsive deterrent by enabling accountable, risk-informed decisions across the nuclear security enterprise.</a:t>
          </a:r>
        </a:p>
      </dsp:txBody>
      <dsp:txXfrm>
        <a:off x="0" y="643081"/>
        <a:ext cx="6544235" cy="1615950"/>
      </dsp:txXfrm>
    </dsp:sp>
    <dsp:sp modelId="{083EAF91-A006-4749-B8D7-F79D7B3766AB}">
      <dsp:nvSpPr>
        <dsp:cNvPr id="0" name=""/>
        <dsp:cNvSpPr/>
      </dsp:nvSpPr>
      <dsp:spPr>
        <a:xfrm>
          <a:off x="327211" y="362641"/>
          <a:ext cx="4580964"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150" tIns="0" rIns="173150" bIns="0" numCol="1" spcCol="1270" anchor="ctr" anchorCtr="0">
          <a:noAutofit/>
        </a:bodyPr>
        <a:lstStyle/>
        <a:p>
          <a:pPr marL="0" lvl="0" indent="0" algn="l" defTabSz="844550">
            <a:lnSpc>
              <a:spcPct val="90000"/>
            </a:lnSpc>
            <a:spcBef>
              <a:spcPct val="0"/>
            </a:spcBef>
            <a:spcAft>
              <a:spcPct val="35000"/>
            </a:spcAft>
            <a:buNone/>
          </a:pPr>
          <a:r>
            <a:rPr lang="en-US" sz="1900" kern="1200"/>
            <a:t>Mission</a:t>
          </a:r>
        </a:p>
      </dsp:txBody>
      <dsp:txXfrm>
        <a:off x="354591" y="390021"/>
        <a:ext cx="4526204" cy="506120"/>
      </dsp:txXfrm>
    </dsp:sp>
    <dsp:sp modelId="{20F837F7-33B1-483C-B574-8A0FB4AB6720}">
      <dsp:nvSpPr>
        <dsp:cNvPr id="0" name=""/>
        <dsp:cNvSpPr/>
      </dsp:nvSpPr>
      <dsp:spPr>
        <a:xfrm>
          <a:off x="0" y="2642071"/>
          <a:ext cx="6544235" cy="1346625"/>
        </a:xfrm>
        <a:prstGeom prst="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7905" tIns="395732" rIns="507905"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a:t>Risk Management is institutionalized as a decision advantage, driving accountability, speed and clarity across the National Security Enterprise.</a:t>
          </a:r>
        </a:p>
      </dsp:txBody>
      <dsp:txXfrm>
        <a:off x="0" y="2642071"/>
        <a:ext cx="6544235" cy="1346625"/>
      </dsp:txXfrm>
    </dsp:sp>
    <dsp:sp modelId="{7EB0AE53-5B8A-4397-A912-31FA342F20DD}">
      <dsp:nvSpPr>
        <dsp:cNvPr id="0" name=""/>
        <dsp:cNvSpPr/>
      </dsp:nvSpPr>
      <dsp:spPr>
        <a:xfrm>
          <a:off x="327211" y="2361631"/>
          <a:ext cx="4580964" cy="5608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150" tIns="0" rIns="173150" bIns="0" numCol="1" spcCol="1270" anchor="ctr" anchorCtr="0">
          <a:noAutofit/>
        </a:bodyPr>
        <a:lstStyle/>
        <a:p>
          <a:pPr marL="0" lvl="0" indent="0" algn="l" defTabSz="844550">
            <a:lnSpc>
              <a:spcPct val="90000"/>
            </a:lnSpc>
            <a:spcBef>
              <a:spcPct val="0"/>
            </a:spcBef>
            <a:spcAft>
              <a:spcPct val="35000"/>
            </a:spcAft>
            <a:buNone/>
          </a:pPr>
          <a:r>
            <a:rPr lang="en-US" sz="1900" kern="1200"/>
            <a:t>Vision</a:t>
          </a:r>
        </a:p>
      </dsp:txBody>
      <dsp:txXfrm>
        <a:off x="354591" y="2389011"/>
        <a:ext cx="4526204"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94EFA9-802A-4E4C-A38F-65742AEB8CCD}">
      <dsp:nvSpPr>
        <dsp:cNvPr id="0" name=""/>
        <dsp:cNvSpPr/>
      </dsp:nvSpPr>
      <dsp:spPr>
        <a:xfrm>
          <a:off x="0" y="0"/>
          <a:ext cx="2565604" cy="2565604"/>
        </a:xfrm>
        <a:prstGeom prst="pie">
          <a:avLst>
            <a:gd name="adj1" fmla="val 5400000"/>
            <a:gd name="adj2" fmla="val 1620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F5F77A-2402-4377-9F11-A8FE52631D00}">
      <dsp:nvSpPr>
        <dsp:cNvPr id="0" name=""/>
        <dsp:cNvSpPr/>
      </dsp:nvSpPr>
      <dsp:spPr>
        <a:xfrm>
          <a:off x="1282802" y="0"/>
          <a:ext cx="5063657" cy="2565604"/>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Culture Survey Baseline </a:t>
          </a:r>
        </a:p>
        <a:p>
          <a:pPr marL="0" lvl="0" indent="0" algn="ctr" defTabSz="800100">
            <a:lnSpc>
              <a:spcPct val="90000"/>
            </a:lnSpc>
            <a:spcBef>
              <a:spcPct val="0"/>
            </a:spcBef>
            <a:spcAft>
              <a:spcPct val="35000"/>
            </a:spcAft>
            <a:buNone/>
          </a:pPr>
          <a:r>
            <a:rPr lang="en-US" sz="1800" b="0" i="1" kern="1200"/>
            <a:t>January 2026</a:t>
          </a:r>
        </a:p>
      </dsp:txBody>
      <dsp:txXfrm>
        <a:off x="1282802" y="0"/>
        <a:ext cx="2531828" cy="1218661"/>
      </dsp:txXfrm>
    </dsp:sp>
    <dsp:sp modelId="{3E0DFA7D-9C5F-4D14-968E-0C7D491E501E}">
      <dsp:nvSpPr>
        <dsp:cNvPr id="0" name=""/>
        <dsp:cNvSpPr/>
      </dsp:nvSpPr>
      <dsp:spPr>
        <a:xfrm>
          <a:off x="673471" y="1218661"/>
          <a:ext cx="1218661" cy="1218661"/>
        </a:xfrm>
        <a:prstGeom prst="pie">
          <a:avLst>
            <a:gd name="adj1" fmla="val 5400000"/>
            <a:gd name="adj2" fmla="val 16200000"/>
          </a:avLst>
        </a:prstGeom>
        <a:solidFill>
          <a:srgbClr val="134383"/>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D74BC-6589-4C24-8D58-C9E40B3A8B8A}">
      <dsp:nvSpPr>
        <dsp:cNvPr id="0" name=""/>
        <dsp:cNvSpPr/>
      </dsp:nvSpPr>
      <dsp:spPr>
        <a:xfrm>
          <a:off x="1282802" y="1218661"/>
          <a:ext cx="5063657" cy="1218661"/>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What We Are Assessing</a:t>
          </a:r>
          <a:endParaRPr lang="en-US" sz="1800" kern="1200"/>
        </a:p>
      </dsp:txBody>
      <dsp:txXfrm>
        <a:off x="1282802" y="1218661"/>
        <a:ext cx="2531828" cy="1218661"/>
      </dsp:txXfrm>
    </dsp:sp>
    <dsp:sp modelId="{E6E3CBBE-629D-4659-8902-BA90497A0F00}">
      <dsp:nvSpPr>
        <dsp:cNvPr id="0" name=""/>
        <dsp:cNvSpPr/>
      </dsp:nvSpPr>
      <dsp:spPr>
        <a:xfrm>
          <a:off x="3814630" y="0"/>
          <a:ext cx="2531828" cy="121866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14300" lvl="1" indent="-114300" algn="l" defTabSz="622300">
            <a:lnSpc>
              <a:spcPct val="90000"/>
            </a:lnSpc>
            <a:spcBef>
              <a:spcPct val="0"/>
            </a:spcBef>
            <a:spcAft>
              <a:spcPct val="15000"/>
            </a:spcAft>
            <a:buSzPts val="1000"/>
            <a:buFont typeface="Symbol" panose="05050102010706020507" pitchFamily="18" charset="2"/>
            <a:buChar char=""/>
          </a:pPr>
          <a:r>
            <a:rPr lang="en-US" sz="1400" kern="1200"/>
            <a:t>First enterprise-level assessment of DP risk culture</a:t>
          </a:r>
        </a:p>
        <a:p>
          <a:pPr marL="114300" lvl="1" indent="-114300" algn="l" defTabSz="622300">
            <a:lnSpc>
              <a:spcPct val="90000"/>
            </a:lnSpc>
            <a:spcBef>
              <a:spcPct val="0"/>
            </a:spcBef>
            <a:spcAft>
              <a:spcPct val="15000"/>
            </a:spcAft>
            <a:buSzPts val="1000"/>
            <a:buFont typeface="Symbol" panose="05050102010706020507" pitchFamily="18" charset="2"/>
            <a:buChar char=""/>
          </a:pPr>
          <a:r>
            <a:rPr lang="en-US" sz="1400" kern="1200"/>
            <a:t>Establishes baseline and informs targeted actions</a:t>
          </a:r>
        </a:p>
      </dsp:txBody>
      <dsp:txXfrm>
        <a:off x="3814630" y="0"/>
        <a:ext cx="2531828" cy="1218661"/>
      </dsp:txXfrm>
    </dsp:sp>
    <dsp:sp modelId="{744D5431-1D35-4071-9BA7-B0EED7B8BD13}">
      <dsp:nvSpPr>
        <dsp:cNvPr id="0" name=""/>
        <dsp:cNvSpPr/>
      </dsp:nvSpPr>
      <dsp:spPr>
        <a:xfrm>
          <a:off x="3814630" y="1218661"/>
          <a:ext cx="2531828" cy="1218661"/>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114300" algn="l" defTabSz="800100">
            <a:lnSpc>
              <a:spcPct val="90000"/>
            </a:lnSpc>
            <a:spcBef>
              <a:spcPct val="0"/>
            </a:spcBef>
            <a:spcAft>
              <a:spcPct val="35000"/>
            </a:spcAft>
            <a:buFont typeface="Arial" panose="020B0604020202020204" pitchFamily="34" charset="0"/>
            <a:buChar char="•"/>
          </a:pPr>
          <a:r>
            <a:rPr lang="en-US" sz="1400" b="0" i="0" kern="1200"/>
            <a:t>Risk Perception and Leadership</a:t>
          </a:r>
          <a:endParaRPr lang="en-US" sz="1800" kern="1200"/>
        </a:p>
        <a:p>
          <a:pPr marL="0" lvl="0" indent="-114300" algn="l" defTabSz="800100">
            <a:lnSpc>
              <a:spcPct val="90000"/>
            </a:lnSpc>
            <a:spcBef>
              <a:spcPct val="0"/>
            </a:spcBef>
            <a:spcAft>
              <a:spcPct val="35000"/>
            </a:spcAft>
            <a:buFont typeface="Arial" panose="020B0604020202020204" pitchFamily="34" charset="0"/>
            <a:buChar char="•"/>
          </a:pPr>
          <a:r>
            <a:rPr lang="en-US" sz="1400" b="0" i="0"/>
            <a:t>Risk Information and Processes</a:t>
          </a:r>
          <a:endParaRPr lang="en-US" sz="1800" kern="1200"/>
        </a:p>
        <a:p>
          <a:pPr marL="0" lvl="0" indent="-114300" algn="l" defTabSz="800100">
            <a:lnSpc>
              <a:spcPct val="90000"/>
            </a:lnSpc>
            <a:spcBef>
              <a:spcPct val="0"/>
            </a:spcBef>
            <a:spcAft>
              <a:spcPct val="35000"/>
            </a:spcAft>
            <a:buFont typeface="Arial" panose="020B0604020202020204" pitchFamily="34" charset="0"/>
            <a:buChar char="•"/>
          </a:pPr>
          <a:r>
            <a:rPr lang="en-US" sz="1400" b="0" i="0"/>
            <a:t>Risk Management Tools</a:t>
          </a:r>
          <a:endParaRPr lang="en-US" sz="1800" kern="1200"/>
        </a:p>
      </dsp:txBody>
      <dsp:txXfrm>
        <a:off x="3814630" y="1218661"/>
        <a:ext cx="2531828" cy="12186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CDF49-AAE2-49F1-97C1-DDB1B139A86C}">
      <dsp:nvSpPr>
        <dsp:cNvPr id="0" name=""/>
        <dsp:cNvSpPr/>
      </dsp:nvSpPr>
      <dsp:spPr>
        <a:xfrm>
          <a:off x="0" y="801071"/>
          <a:ext cx="5461000" cy="795341"/>
        </a:xfrm>
        <a:prstGeom prst="rightArrow">
          <a:avLst>
            <a:gd name="adj1" fmla="val 50000"/>
            <a:gd name="adj2" fmla="val 5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26261" numCol="1" spcCol="1270" anchor="ctr" anchorCtr="0">
          <a:noAutofit/>
        </a:bodyPr>
        <a:lstStyle/>
        <a:p>
          <a:pPr marL="114300" lvl="1" indent="0" algn="l" defTabSz="533400">
            <a:lnSpc>
              <a:spcPct val="90000"/>
            </a:lnSpc>
            <a:spcBef>
              <a:spcPct val="0"/>
            </a:spcBef>
            <a:spcAft>
              <a:spcPct val="15000"/>
            </a:spcAft>
            <a:buSzPts val="1000"/>
            <a:buFont typeface="Symbol" panose="05050102010706020507" pitchFamily="18" charset="2"/>
            <a:buNone/>
          </a:pPr>
          <a:r>
            <a:rPr lang="en-US" sz="1800" b="1"/>
            <a:t>Path Forward</a:t>
          </a:r>
          <a:endParaRPr lang="en-US" sz="1200" kern="1200"/>
        </a:p>
      </dsp:txBody>
      <dsp:txXfrm>
        <a:off x="0" y="999906"/>
        <a:ext cx="5262165" cy="397671"/>
      </dsp:txXfrm>
    </dsp:sp>
    <dsp:sp modelId="{07735156-520F-453C-996C-93C4C63EA2F2}">
      <dsp:nvSpPr>
        <dsp:cNvPr id="0" name=""/>
        <dsp:cNvSpPr/>
      </dsp:nvSpPr>
      <dsp:spPr>
        <a:xfrm>
          <a:off x="0" y="1416891"/>
          <a:ext cx="5046510" cy="2133374"/>
        </a:xfrm>
        <a:prstGeom prst="rect">
          <a:avLst/>
        </a:prstGeom>
        <a:solidFill>
          <a:schemeClr val="lt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1" kern="1200"/>
            <a:t>Near-Term (Feb 2026)</a:t>
          </a:r>
          <a:endParaRPr lang="en-US" sz="1200" kern="1200"/>
        </a:p>
        <a:p>
          <a:pPr marL="114300" lvl="1" indent="-114300" algn="l" defTabSz="533400">
            <a:lnSpc>
              <a:spcPct val="90000"/>
            </a:lnSpc>
            <a:spcBef>
              <a:spcPct val="0"/>
            </a:spcBef>
            <a:spcAft>
              <a:spcPct val="15000"/>
            </a:spcAft>
            <a:buFont typeface="Arial" panose="020B0604020202020204" pitchFamily="34" charset="0"/>
            <a:buChar char="•"/>
          </a:pPr>
          <a:r>
            <a:rPr lang="en-US" sz="1200" kern="1200"/>
            <a:t>Address immediate themes surfaced</a:t>
          </a:r>
        </a:p>
        <a:p>
          <a:pPr marL="0" lvl="0" indent="0" algn="l" defTabSz="533400">
            <a:lnSpc>
              <a:spcPct val="90000"/>
            </a:lnSpc>
            <a:spcBef>
              <a:spcPct val="0"/>
            </a:spcBef>
            <a:spcAft>
              <a:spcPct val="35000"/>
            </a:spcAft>
            <a:buNone/>
          </a:pPr>
          <a:r>
            <a:rPr lang="en-US" sz="1200" b="1" kern="1200"/>
            <a:t>In-Depth Analysis (March 2026)</a:t>
          </a:r>
          <a:endParaRPr lang="en-US" sz="1200" kern="1200"/>
        </a:p>
        <a:p>
          <a:pPr marL="114300" lvl="1" indent="-114300" algn="l" defTabSz="533400">
            <a:lnSpc>
              <a:spcPct val="90000"/>
            </a:lnSpc>
            <a:spcBef>
              <a:spcPct val="0"/>
            </a:spcBef>
            <a:spcAft>
              <a:spcPct val="15000"/>
            </a:spcAft>
            <a:buFont typeface="Arial" panose="020B0604020202020204" pitchFamily="34" charset="0"/>
            <a:buChar char="•"/>
          </a:pPr>
          <a:r>
            <a:rPr lang="en-US" sz="1200" kern="1200"/>
            <a:t>Segment results (risk vs. non-risk; NNSA vs. LPS; leadership levels)</a:t>
          </a:r>
        </a:p>
        <a:p>
          <a:pPr marL="114300" lvl="1" indent="-114300" algn="l" defTabSz="533400">
            <a:lnSpc>
              <a:spcPct val="90000"/>
            </a:lnSpc>
            <a:spcBef>
              <a:spcPct val="0"/>
            </a:spcBef>
            <a:spcAft>
              <a:spcPct val="15000"/>
            </a:spcAft>
            <a:buSzPts val="1000"/>
            <a:buFont typeface="Arial" panose="020B0604020202020204" pitchFamily="34" charset="0"/>
            <a:buChar char="•"/>
          </a:pPr>
          <a:r>
            <a:rPr lang="en-US" sz="1200" kern="1200"/>
            <a:t>Review qualitative feedback</a:t>
          </a:r>
        </a:p>
        <a:p>
          <a:pPr marL="114300" lvl="1" indent="-114300" algn="l" defTabSz="533400">
            <a:lnSpc>
              <a:spcPct val="90000"/>
            </a:lnSpc>
            <a:spcBef>
              <a:spcPct val="0"/>
            </a:spcBef>
            <a:spcAft>
              <a:spcPct val="15000"/>
            </a:spcAft>
            <a:buSzPts val="1000"/>
            <a:buFont typeface="Arial" panose="020B0604020202020204" pitchFamily="34" charset="0"/>
            <a:buChar char="•"/>
          </a:pPr>
          <a:r>
            <a:rPr lang="en-US" sz="1200" kern="1200"/>
            <a:t>Assess maturity spectrum</a:t>
          </a:r>
        </a:p>
        <a:p>
          <a:pPr marL="0" lvl="0" indent="0" algn="l" defTabSz="533400">
            <a:lnSpc>
              <a:spcPct val="90000"/>
            </a:lnSpc>
            <a:spcBef>
              <a:spcPct val="0"/>
            </a:spcBef>
            <a:spcAft>
              <a:spcPct val="35000"/>
            </a:spcAft>
            <a:buNone/>
          </a:pPr>
          <a:r>
            <a:rPr lang="en-US" sz="1200" b="1" kern="1200"/>
            <a:t>Action Plans (March 2026)</a:t>
          </a:r>
          <a:endParaRPr lang="en-US" sz="1200" kern="1200"/>
        </a:p>
        <a:p>
          <a:pPr marL="114300" lvl="1" indent="-114300" algn="l" defTabSz="533400">
            <a:lnSpc>
              <a:spcPct val="90000"/>
            </a:lnSpc>
            <a:spcBef>
              <a:spcPct val="0"/>
            </a:spcBef>
            <a:spcAft>
              <a:spcPct val="15000"/>
            </a:spcAft>
            <a:buFont typeface="Arial" panose="020B0604020202020204" pitchFamily="34" charset="0"/>
            <a:buChar char="•"/>
          </a:pPr>
          <a:r>
            <a:rPr lang="en-US" sz="1200" kern="1200"/>
            <a:t>Define specific, measurable improvement actions</a:t>
          </a:r>
        </a:p>
        <a:p>
          <a:pPr marL="114300" lvl="1" indent="-114300" algn="l" defTabSz="533400">
            <a:lnSpc>
              <a:spcPct val="90000"/>
            </a:lnSpc>
            <a:spcBef>
              <a:spcPct val="0"/>
            </a:spcBef>
            <a:spcAft>
              <a:spcPct val="15000"/>
            </a:spcAft>
            <a:buFont typeface="Arial" panose="020B0604020202020204" pitchFamily="34" charset="0"/>
            <a:buChar char="•"/>
          </a:pPr>
          <a:r>
            <a:rPr lang="en-US" sz="1200" kern="1200"/>
            <a:t>Adjust current initiatives where needed</a:t>
          </a:r>
        </a:p>
      </dsp:txBody>
      <dsp:txXfrm>
        <a:off x="0" y="1416891"/>
        <a:ext cx="5046510" cy="21333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1895C-0A67-41AD-82F1-2643699561BB}">
      <dsp:nvSpPr>
        <dsp:cNvPr id="0" name=""/>
        <dsp:cNvSpPr/>
      </dsp:nvSpPr>
      <dsp:spPr>
        <a:xfrm>
          <a:off x="-4969728" y="-761477"/>
          <a:ext cx="5918755" cy="5918755"/>
        </a:xfrm>
        <a:prstGeom prst="blockArc">
          <a:avLst>
            <a:gd name="adj1" fmla="val 18900000"/>
            <a:gd name="adj2" fmla="val 2700000"/>
            <a:gd name="adj3" fmla="val 365"/>
          </a:avLst>
        </a:prstGeom>
        <a:noFill/>
        <a:ln w="1905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BA6EB7-C325-49C0-B7A9-2AA76369DB24}">
      <dsp:nvSpPr>
        <dsp:cNvPr id="0" name=""/>
        <dsp:cNvSpPr/>
      </dsp:nvSpPr>
      <dsp:spPr>
        <a:xfrm>
          <a:off x="354096" y="231482"/>
          <a:ext cx="5344164" cy="462789"/>
        </a:xfrm>
        <a:prstGeom prst="rect">
          <a:avLst/>
        </a:prstGeom>
        <a:solidFill>
          <a:srgbClr val="122644">
            <a:alpha val="90000"/>
            <a:hueOff val="0"/>
            <a:satOff val="0"/>
            <a:lumOff val="0"/>
            <a:alphaOff val="-6667"/>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a:ea typeface="+mn-ea"/>
              <a:cs typeface="+mn-cs"/>
            </a:rPr>
            <a:t>Community of Practice</a:t>
          </a:r>
        </a:p>
      </dsp:txBody>
      <dsp:txXfrm>
        <a:off x="354096" y="231482"/>
        <a:ext cx="5344164" cy="462789"/>
      </dsp:txXfrm>
    </dsp:sp>
    <dsp:sp modelId="{FFF6515B-D511-487B-B4BC-EE80F97A3838}">
      <dsp:nvSpPr>
        <dsp:cNvPr id="0" name=""/>
        <dsp:cNvSpPr/>
      </dsp:nvSpPr>
      <dsp:spPr>
        <a:xfrm>
          <a:off x="64853" y="173634"/>
          <a:ext cx="578487" cy="578487"/>
        </a:xfrm>
        <a:prstGeom prst="ellipse">
          <a:avLst/>
        </a:prstGeom>
        <a:solidFill>
          <a:srgbClr val="3A4B64"/>
        </a:solidFill>
        <a:ln w="12700" cap="flat" cmpd="sng" algn="ctr">
          <a:solidFill>
            <a:srgbClr val="122644">
              <a:alpha val="90000"/>
              <a:hueOff val="0"/>
              <a:satOff val="0"/>
              <a:lumOff val="0"/>
              <a:alphaOff val="-6667"/>
            </a:srgbClr>
          </a:solidFill>
          <a:prstDash val="solid"/>
          <a:miter lim="800000"/>
        </a:ln>
        <a:effectLst/>
      </dsp:spPr>
      <dsp:style>
        <a:lnRef idx="2">
          <a:scrgbClr r="0" g="0" b="0"/>
        </a:lnRef>
        <a:fillRef idx="1">
          <a:scrgbClr r="0" g="0" b="0"/>
        </a:fillRef>
        <a:effectRef idx="0">
          <a:scrgbClr r="0" g="0" b="0"/>
        </a:effectRef>
        <a:fontRef idx="minor"/>
      </dsp:style>
    </dsp:sp>
    <dsp:sp modelId="{2D6CD0D9-B1E2-4AC9-B30B-0571016A6BE5}">
      <dsp:nvSpPr>
        <dsp:cNvPr id="0" name=""/>
        <dsp:cNvSpPr/>
      </dsp:nvSpPr>
      <dsp:spPr>
        <a:xfrm>
          <a:off x="734773" y="925579"/>
          <a:ext cx="4963487" cy="462789"/>
        </a:xfrm>
        <a:prstGeom prst="rect">
          <a:avLst/>
        </a:prstGeom>
        <a:solidFill>
          <a:srgbClr val="122644">
            <a:alpha val="90000"/>
            <a:hueOff val="0"/>
            <a:satOff val="0"/>
            <a:lumOff val="0"/>
            <a:alphaOff val="-13333"/>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a:ea typeface="+mn-ea"/>
              <a:cs typeface="+mn-cs"/>
            </a:rPr>
            <a:t>Risk Newsletters | Information Sessions</a:t>
          </a:r>
        </a:p>
      </dsp:txBody>
      <dsp:txXfrm>
        <a:off x="734773" y="925579"/>
        <a:ext cx="4963487" cy="462789"/>
      </dsp:txXfrm>
    </dsp:sp>
    <dsp:sp modelId="{6C05397D-C685-4DC8-9279-38000E87376E}">
      <dsp:nvSpPr>
        <dsp:cNvPr id="0" name=""/>
        <dsp:cNvSpPr/>
      </dsp:nvSpPr>
      <dsp:spPr>
        <a:xfrm>
          <a:off x="445529" y="867730"/>
          <a:ext cx="578487" cy="578487"/>
        </a:xfrm>
        <a:prstGeom prst="ellipse">
          <a:avLst/>
        </a:prstGeom>
        <a:solidFill>
          <a:srgbClr val="49586F"/>
        </a:solidFill>
        <a:ln w="12700" cap="flat" cmpd="sng" algn="ctr">
          <a:solidFill>
            <a:srgbClr val="122644">
              <a:alpha val="90000"/>
              <a:hueOff val="0"/>
              <a:satOff val="0"/>
              <a:lumOff val="0"/>
              <a:alphaOff val="-13333"/>
            </a:srgbClr>
          </a:solidFill>
          <a:prstDash val="solid"/>
          <a:miter lim="800000"/>
        </a:ln>
        <a:effectLst/>
      </dsp:spPr>
      <dsp:style>
        <a:lnRef idx="2">
          <a:scrgbClr r="0" g="0" b="0"/>
        </a:lnRef>
        <a:fillRef idx="1">
          <a:scrgbClr r="0" g="0" b="0"/>
        </a:fillRef>
        <a:effectRef idx="0">
          <a:scrgbClr r="0" g="0" b="0"/>
        </a:effectRef>
        <a:fontRef idx="minor"/>
      </dsp:style>
    </dsp:sp>
    <dsp:sp modelId="{D1C4EDED-405B-4DDB-AF26-8168404C6079}">
      <dsp:nvSpPr>
        <dsp:cNvPr id="0" name=""/>
        <dsp:cNvSpPr/>
      </dsp:nvSpPr>
      <dsp:spPr>
        <a:xfrm>
          <a:off x="908846" y="1619676"/>
          <a:ext cx="4789414" cy="462789"/>
        </a:xfrm>
        <a:prstGeom prst="rect">
          <a:avLst/>
        </a:prstGeom>
        <a:solidFill>
          <a:srgbClr val="122644">
            <a:alpha val="90000"/>
            <a:hueOff val="0"/>
            <a:satOff val="0"/>
            <a:lumOff val="0"/>
            <a:alphaOff val="-2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a:ea typeface="+mn-ea"/>
              <a:cs typeface="+mn-cs"/>
            </a:rPr>
            <a:t>Digital Platforms  </a:t>
          </a:r>
        </a:p>
      </dsp:txBody>
      <dsp:txXfrm>
        <a:off x="908846" y="1619676"/>
        <a:ext cx="4789414" cy="462789"/>
      </dsp:txXfrm>
    </dsp:sp>
    <dsp:sp modelId="{684E1066-2139-42E2-9299-0B52068ECC8D}">
      <dsp:nvSpPr>
        <dsp:cNvPr id="0" name=""/>
        <dsp:cNvSpPr/>
      </dsp:nvSpPr>
      <dsp:spPr>
        <a:xfrm>
          <a:off x="619603" y="1561827"/>
          <a:ext cx="578487" cy="578487"/>
        </a:xfrm>
        <a:prstGeom prst="ellipse">
          <a:avLst/>
        </a:prstGeom>
        <a:solidFill>
          <a:srgbClr val="59677C"/>
        </a:solidFill>
        <a:ln w="12700" cap="flat" cmpd="sng" algn="ctr">
          <a:solidFill>
            <a:srgbClr val="122644">
              <a:alpha val="90000"/>
              <a:hueOff val="0"/>
              <a:satOff val="0"/>
              <a:lumOff val="0"/>
              <a:alphaOff val="-20000"/>
            </a:srgbClr>
          </a:solidFill>
          <a:prstDash val="solid"/>
          <a:miter lim="800000"/>
        </a:ln>
        <a:effectLst/>
      </dsp:spPr>
      <dsp:style>
        <a:lnRef idx="2">
          <a:scrgbClr r="0" g="0" b="0"/>
        </a:lnRef>
        <a:fillRef idx="1">
          <a:scrgbClr r="0" g="0" b="0"/>
        </a:fillRef>
        <a:effectRef idx="0">
          <a:scrgbClr r="0" g="0" b="0"/>
        </a:effectRef>
        <a:fontRef idx="minor"/>
      </dsp:style>
    </dsp:sp>
    <dsp:sp modelId="{DA9D8097-08D6-41C6-BCFB-A2F20DB66D64}">
      <dsp:nvSpPr>
        <dsp:cNvPr id="0" name=""/>
        <dsp:cNvSpPr/>
      </dsp:nvSpPr>
      <dsp:spPr>
        <a:xfrm>
          <a:off x="908846" y="2313333"/>
          <a:ext cx="4789414" cy="462789"/>
        </a:xfrm>
        <a:prstGeom prst="rect">
          <a:avLst/>
        </a:prstGeom>
        <a:solidFill>
          <a:srgbClr val="122644">
            <a:alpha val="90000"/>
            <a:hueOff val="0"/>
            <a:satOff val="0"/>
            <a:lumOff val="0"/>
            <a:alphaOff val="-26667"/>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a:ea typeface="+mn-ea"/>
              <a:cs typeface="+mn-cs"/>
            </a:rPr>
            <a:t>Risk Awareness Week</a:t>
          </a:r>
        </a:p>
      </dsp:txBody>
      <dsp:txXfrm>
        <a:off x="908846" y="2313333"/>
        <a:ext cx="4789414" cy="462789"/>
      </dsp:txXfrm>
    </dsp:sp>
    <dsp:sp modelId="{3999346B-252C-4014-AAE7-6561B621FF81}">
      <dsp:nvSpPr>
        <dsp:cNvPr id="0" name=""/>
        <dsp:cNvSpPr/>
      </dsp:nvSpPr>
      <dsp:spPr>
        <a:xfrm>
          <a:off x="619603" y="2255484"/>
          <a:ext cx="578487" cy="578487"/>
        </a:xfrm>
        <a:prstGeom prst="ellipse">
          <a:avLst/>
        </a:prstGeom>
        <a:solidFill>
          <a:srgbClr val="697689"/>
        </a:solidFill>
        <a:ln w="12700" cap="flat" cmpd="sng" algn="ctr">
          <a:solidFill>
            <a:srgbClr val="122644">
              <a:alpha val="90000"/>
              <a:hueOff val="0"/>
              <a:satOff val="0"/>
              <a:lumOff val="0"/>
              <a:alphaOff val="-26667"/>
            </a:srgbClr>
          </a:solidFill>
          <a:prstDash val="solid"/>
          <a:miter lim="800000"/>
        </a:ln>
        <a:effectLst/>
      </dsp:spPr>
      <dsp:style>
        <a:lnRef idx="2">
          <a:scrgbClr r="0" g="0" b="0"/>
        </a:lnRef>
        <a:fillRef idx="1">
          <a:scrgbClr r="0" g="0" b="0"/>
        </a:fillRef>
        <a:effectRef idx="0">
          <a:scrgbClr r="0" g="0" b="0"/>
        </a:effectRef>
        <a:fontRef idx="minor"/>
      </dsp:style>
    </dsp:sp>
    <dsp:sp modelId="{DFAC1078-BD8D-4316-83D0-578E7759344D}">
      <dsp:nvSpPr>
        <dsp:cNvPr id="0" name=""/>
        <dsp:cNvSpPr/>
      </dsp:nvSpPr>
      <dsp:spPr>
        <a:xfrm>
          <a:off x="734773" y="3007430"/>
          <a:ext cx="4963487" cy="462789"/>
        </a:xfrm>
        <a:prstGeom prst="rect">
          <a:avLst/>
        </a:prstGeom>
        <a:solidFill>
          <a:srgbClr val="122644">
            <a:alpha val="90000"/>
            <a:hueOff val="0"/>
            <a:satOff val="0"/>
            <a:lumOff val="0"/>
            <a:alphaOff val="-33333"/>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a:ea typeface="+mn-ea"/>
              <a:cs typeface="+mn-cs"/>
            </a:rPr>
            <a:t>Stakeholder Engagement</a:t>
          </a:r>
        </a:p>
      </dsp:txBody>
      <dsp:txXfrm>
        <a:off x="734773" y="3007430"/>
        <a:ext cx="4963487" cy="462789"/>
      </dsp:txXfrm>
    </dsp:sp>
    <dsp:sp modelId="{465C8505-D1A1-4426-B50E-F5AB0463B5C7}">
      <dsp:nvSpPr>
        <dsp:cNvPr id="0" name=""/>
        <dsp:cNvSpPr/>
      </dsp:nvSpPr>
      <dsp:spPr>
        <a:xfrm>
          <a:off x="445529" y="2949581"/>
          <a:ext cx="578487" cy="578487"/>
        </a:xfrm>
        <a:prstGeom prst="ellipse">
          <a:avLst/>
        </a:prstGeom>
        <a:solidFill>
          <a:srgbClr val="788495"/>
        </a:solidFill>
        <a:ln w="12700" cap="flat" cmpd="sng" algn="ctr">
          <a:solidFill>
            <a:srgbClr val="122644">
              <a:alpha val="90000"/>
              <a:hueOff val="0"/>
              <a:satOff val="0"/>
              <a:lumOff val="0"/>
              <a:alphaOff val="-33333"/>
            </a:srgbClr>
          </a:solidFill>
          <a:prstDash val="solid"/>
          <a:miter lim="800000"/>
        </a:ln>
        <a:effectLst/>
      </dsp:spPr>
      <dsp:style>
        <a:lnRef idx="2">
          <a:scrgbClr r="0" g="0" b="0"/>
        </a:lnRef>
        <a:fillRef idx="1">
          <a:scrgbClr r="0" g="0" b="0"/>
        </a:fillRef>
        <a:effectRef idx="0">
          <a:scrgbClr r="0" g="0" b="0"/>
        </a:effectRef>
        <a:fontRef idx="minor"/>
      </dsp:style>
    </dsp:sp>
    <dsp:sp modelId="{452EBD51-B6A4-4D53-A2D1-F7313DFBD8E5}">
      <dsp:nvSpPr>
        <dsp:cNvPr id="0" name=""/>
        <dsp:cNvSpPr/>
      </dsp:nvSpPr>
      <dsp:spPr>
        <a:xfrm>
          <a:off x="354096" y="3701527"/>
          <a:ext cx="5344164" cy="462789"/>
        </a:xfrm>
        <a:prstGeom prst="rect">
          <a:avLst/>
        </a:prstGeom>
        <a:solidFill>
          <a:srgbClr val="122644">
            <a:alpha val="90000"/>
            <a:hueOff val="0"/>
            <a:satOff val="0"/>
            <a:lumOff val="0"/>
            <a:alphaOff val="-4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50800" rIns="50800" bIns="50800" numCol="1" spcCol="1270" anchor="ctr" anchorCtr="0">
          <a:noAutofit/>
        </a:bodyPr>
        <a:lstStyle/>
        <a:p>
          <a:pPr marL="0" lvl="0" indent="0" algn="l" defTabSz="889000">
            <a:lnSpc>
              <a:spcPct val="90000"/>
            </a:lnSpc>
            <a:spcBef>
              <a:spcPct val="0"/>
            </a:spcBef>
            <a:spcAft>
              <a:spcPct val="35000"/>
            </a:spcAft>
            <a:buNone/>
          </a:pPr>
          <a:r>
            <a:rPr lang="en-US" sz="2000" kern="1200">
              <a:solidFill>
                <a:srgbClr val="FFFFFF"/>
              </a:solidFill>
              <a:latin typeface="Arial" panose="020B0604020202020204"/>
              <a:ea typeface="+mn-ea"/>
              <a:cs typeface="+mn-cs"/>
            </a:rPr>
            <a:t>Schedule Community of Practice</a:t>
          </a:r>
        </a:p>
      </dsp:txBody>
      <dsp:txXfrm>
        <a:off x="354096" y="3701527"/>
        <a:ext cx="5344164" cy="462789"/>
      </dsp:txXfrm>
    </dsp:sp>
    <dsp:sp modelId="{B252FDC4-4C8C-448D-B0CA-1AD30A828DA6}">
      <dsp:nvSpPr>
        <dsp:cNvPr id="0" name=""/>
        <dsp:cNvSpPr/>
      </dsp:nvSpPr>
      <dsp:spPr>
        <a:xfrm>
          <a:off x="64853" y="3643678"/>
          <a:ext cx="578487" cy="578487"/>
        </a:xfrm>
        <a:prstGeom prst="ellipse">
          <a:avLst/>
        </a:prstGeom>
        <a:solidFill>
          <a:srgbClr val="8892A1"/>
        </a:solidFill>
        <a:ln w="12700" cap="flat" cmpd="sng" algn="ctr">
          <a:solidFill>
            <a:srgbClr val="122644">
              <a:alpha val="90000"/>
              <a:hueOff val="0"/>
              <a:satOff val="0"/>
              <a:lumOff val="0"/>
              <a:alphaOff val="-4000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03512C-E602-4CE7-AD06-4112F06A5240}">
      <dsp:nvSpPr>
        <dsp:cNvPr id="0" name=""/>
        <dsp:cNvSpPr/>
      </dsp:nvSpPr>
      <dsp:spPr>
        <a:xfrm>
          <a:off x="2067" y="1864621"/>
          <a:ext cx="2366528" cy="1951890"/>
        </a:xfrm>
        <a:prstGeom prst="roundRect">
          <a:avLst>
            <a:gd name="adj" fmla="val 10000"/>
          </a:avLst>
        </a:prstGeom>
        <a:solidFill>
          <a:srgbClr val="09204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71450" lvl="1" indent="-171450" algn="l" defTabSz="711200">
            <a:lnSpc>
              <a:spcPct val="90000"/>
            </a:lnSpc>
            <a:spcBef>
              <a:spcPct val="0"/>
            </a:spcBef>
            <a:spcAft>
              <a:spcPct val="15000"/>
            </a:spcAft>
            <a:buChar char="•"/>
          </a:pPr>
          <a:r>
            <a:rPr lang="en-US" sz="1600" kern="1200">
              <a:solidFill>
                <a:schemeClr val="bg1"/>
              </a:solidFill>
            </a:rPr>
            <a:t>Legacy</a:t>
          </a:r>
        </a:p>
        <a:p>
          <a:pPr marL="171450" lvl="1" indent="-171450" algn="l" defTabSz="711200">
            <a:lnSpc>
              <a:spcPct val="90000"/>
            </a:lnSpc>
            <a:spcBef>
              <a:spcPct val="0"/>
            </a:spcBef>
            <a:spcAft>
              <a:spcPct val="15000"/>
            </a:spcAft>
            <a:buChar char="•"/>
          </a:pPr>
          <a:r>
            <a:rPr lang="en-US" sz="1600" kern="1200">
              <a:solidFill>
                <a:schemeClr val="bg1"/>
              </a:solidFill>
            </a:rPr>
            <a:t>Ambiguous</a:t>
          </a:r>
        </a:p>
        <a:p>
          <a:pPr marL="171450" lvl="1" indent="-171450" algn="l" defTabSz="711200">
            <a:lnSpc>
              <a:spcPct val="90000"/>
            </a:lnSpc>
            <a:spcBef>
              <a:spcPct val="0"/>
            </a:spcBef>
            <a:spcAft>
              <a:spcPct val="15000"/>
            </a:spcAft>
            <a:buChar char="•"/>
          </a:pPr>
          <a:r>
            <a:rPr lang="en-US" sz="1600" kern="1200">
              <a:solidFill>
                <a:schemeClr val="bg1"/>
              </a:solidFill>
            </a:rPr>
            <a:t>Inconsistent</a:t>
          </a:r>
        </a:p>
        <a:p>
          <a:pPr marL="171450" lvl="1" indent="-171450" algn="l" defTabSz="711200">
            <a:lnSpc>
              <a:spcPct val="90000"/>
            </a:lnSpc>
            <a:spcBef>
              <a:spcPct val="0"/>
            </a:spcBef>
            <a:spcAft>
              <a:spcPct val="15000"/>
            </a:spcAft>
            <a:buChar char="•"/>
          </a:pPr>
          <a:r>
            <a:rPr lang="en-US" sz="1600" kern="1200">
              <a:solidFill>
                <a:schemeClr val="bg1"/>
              </a:solidFill>
            </a:rPr>
            <a:t>Compliance-Driven</a:t>
          </a:r>
        </a:p>
      </dsp:txBody>
      <dsp:txXfrm>
        <a:off x="46985" y="1909539"/>
        <a:ext cx="2276692" cy="1443792"/>
      </dsp:txXfrm>
    </dsp:sp>
    <dsp:sp modelId="{0C0CA417-3DB7-4187-BEB0-53D96BEA0491}">
      <dsp:nvSpPr>
        <dsp:cNvPr id="0" name=""/>
        <dsp:cNvSpPr/>
      </dsp:nvSpPr>
      <dsp:spPr>
        <a:xfrm rot="783345">
          <a:off x="833065" y="1638238"/>
          <a:ext cx="3585917" cy="3585917"/>
        </a:xfrm>
        <a:prstGeom prst="leftCircularArrow">
          <a:avLst>
            <a:gd name="adj1" fmla="val 1887"/>
            <a:gd name="adj2" fmla="val 225474"/>
            <a:gd name="adj3" fmla="val 2352345"/>
            <a:gd name="adj4" fmla="val 9375849"/>
            <a:gd name="adj5" fmla="val 220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20724E-39BD-4522-B5FD-2C0EBEE64CD1}">
      <dsp:nvSpPr>
        <dsp:cNvPr id="0" name=""/>
        <dsp:cNvSpPr/>
      </dsp:nvSpPr>
      <dsp:spPr>
        <a:xfrm>
          <a:off x="83160" y="3398249"/>
          <a:ext cx="2103580" cy="836524"/>
        </a:xfrm>
        <a:prstGeom prst="roundRect">
          <a:avLst>
            <a:gd name="adj" fmla="val 10000"/>
          </a:avLst>
        </a:prstGeom>
        <a:solidFill>
          <a:srgbClr val="45425B">
            <a:alpha val="9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marL="0" lvl="0" indent="0" algn="ctr" defTabSz="1555750">
            <a:lnSpc>
              <a:spcPct val="90000"/>
            </a:lnSpc>
            <a:spcBef>
              <a:spcPct val="0"/>
            </a:spcBef>
            <a:spcAft>
              <a:spcPct val="35000"/>
            </a:spcAft>
            <a:buNone/>
          </a:pPr>
          <a:r>
            <a:rPr lang="en-US" sz="3500" kern="1200"/>
            <a:t>Before</a:t>
          </a:r>
        </a:p>
      </dsp:txBody>
      <dsp:txXfrm>
        <a:off x="107661" y="3422750"/>
        <a:ext cx="2054578" cy="787522"/>
      </dsp:txXfrm>
    </dsp:sp>
    <dsp:sp modelId="{60B24003-95D6-4EF0-ADD4-F794966EDE46}">
      <dsp:nvSpPr>
        <dsp:cNvPr id="0" name=""/>
        <dsp:cNvSpPr/>
      </dsp:nvSpPr>
      <dsp:spPr>
        <a:xfrm>
          <a:off x="2981450" y="1629330"/>
          <a:ext cx="3282705" cy="3017525"/>
        </a:xfrm>
        <a:prstGeom prst="roundRect">
          <a:avLst>
            <a:gd name="adj" fmla="val 10000"/>
          </a:avLst>
        </a:prstGeom>
        <a:solidFill>
          <a:srgbClr val="134383">
            <a:alpha val="90000"/>
          </a:srgb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71450" lvl="1" indent="-171450" algn="l" defTabSz="711200">
            <a:lnSpc>
              <a:spcPct val="90000"/>
            </a:lnSpc>
            <a:spcBef>
              <a:spcPct val="0"/>
            </a:spcBef>
            <a:spcAft>
              <a:spcPct val="15000"/>
            </a:spcAft>
            <a:buChar char="•"/>
          </a:pPr>
          <a:r>
            <a:rPr lang="en-US" sz="1600" kern="1200">
              <a:solidFill>
                <a:schemeClr val="bg1"/>
              </a:solidFill>
            </a:rPr>
            <a:t>Updating R009, T057, T056</a:t>
          </a:r>
        </a:p>
        <a:p>
          <a:pPr marL="171450" lvl="1" indent="-171450" algn="l" defTabSz="711200">
            <a:lnSpc>
              <a:spcPct val="90000"/>
            </a:lnSpc>
            <a:spcBef>
              <a:spcPct val="0"/>
            </a:spcBef>
            <a:spcAft>
              <a:spcPct val="15000"/>
            </a:spcAft>
            <a:buChar char="•"/>
          </a:pPr>
          <a:r>
            <a:rPr lang="en-US" sz="1600" kern="1200">
              <a:solidFill>
                <a:schemeClr val="bg1"/>
              </a:solidFill>
            </a:rPr>
            <a:t>Cross-Enterprise Content Teams</a:t>
          </a:r>
        </a:p>
        <a:p>
          <a:pPr marL="171450" lvl="1" indent="-171450" algn="l" defTabSz="711200">
            <a:lnSpc>
              <a:spcPct val="90000"/>
            </a:lnSpc>
            <a:spcBef>
              <a:spcPct val="0"/>
            </a:spcBef>
            <a:spcAft>
              <a:spcPct val="15000"/>
            </a:spcAft>
            <a:buChar char="•"/>
          </a:pPr>
          <a:r>
            <a:rPr lang="en-US" sz="1600" kern="1200">
              <a:solidFill>
                <a:schemeClr val="bg1"/>
              </a:solidFill>
            </a:rPr>
            <a:t>Writing workshops at HQ</a:t>
          </a:r>
        </a:p>
        <a:p>
          <a:pPr marL="342900" lvl="2" indent="-171450" algn="l" defTabSz="711200">
            <a:lnSpc>
              <a:spcPct val="90000"/>
            </a:lnSpc>
            <a:spcBef>
              <a:spcPct val="0"/>
            </a:spcBef>
            <a:spcAft>
              <a:spcPct val="15000"/>
            </a:spcAft>
            <a:buChar char="•"/>
          </a:pPr>
          <a:r>
            <a:rPr lang="en-US" sz="1600" kern="1200">
              <a:solidFill>
                <a:schemeClr val="bg1"/>
              </a:solidFill>
            </a:rPr>
            <a:t>Aug 2025, Feb 26</a:t>
          </a:r>
        </a:p>
        <a:p>
          <a:pPr marL="171450" lvl="1" indent="-171450" algn="l" defTabSz="711200">
            <a:lnSpc>
              <a:spcPct val="90000"/>
            </a:lnSpc>
            <a:spcBef>
              <a:spcPct val="0"/>
            </a:spcBef>
            <a:spcAft>
              <a:spcPct val="15000"/>
            </a:spcAft>
            <a:buChar char="•"/>
          </a:pPr>
          <a:r>
            <a:rPr lang="en-US" sz="1600" kern="1200">
              <a:solidFill>
                <a:schemeClr val="bg1"/>
              </a:solidFill>
            </a:rPr>
            <a:t>Alignment with industry standards</a:t>
          </a:r>
        </a:p>
        <a:p>
          <a:pPr marL="171450" lvl="1" indent="-171450" algn="l" defTabSz="711200">
            <a:lnSpc>
              <a:spcPct val="90000"/>
            </a:lnSpc>
            <a:spcBef>
              <a:spcPct val="0"/>
            </a:spcBef>
            <a:spcAft>
              <a:spcPct val="15000"/>
            </a:spcAft>
            <a:buChar char="•"/>
          </a:pPr>
          <a:r>
            <a:rPr lang="en-US" sz="1600" kern="1200">
              <a:solidFill>
                <a:schemeClr val="bg1"/>
              </a:solidFill>
            </a:rPr>
            <a:t>Outputs from Risk Summits</a:t>
          </a:r>
        </a:p>
      </dsp:txBody>
      <dsp:txXfrm>
        <a:off x="3050892" y="2345385"/>
        <a:ext cx="3143821" cy="2232028"/>
      </dsp:txXfrm>
    </dsp:sp>
    <dsp:sp modelId="{0C6433D4-442F-4356-8831-803EC061040E}">
      <dsp:nvSpPr>
        <dsp:cNvPr id="0" name=""/>
        <dsp:cNvSpPr/>
      </dsp:nvSpPr>
      <dsp:spPr>
        <a:xfrm>
          <a:off x="4385833" y="870793"/>
          <a:ext cx="3391170" cy="3391170"/>
        </a:xfrm>
        <a:prstGeom prst="circularArrow">
          <a:avLst>
            <a:gd name="adj1" fmla="val 1995"/>
            <a:gd name="adj2" fmla="val 239012"/>
            <a:gd name="adj3" fmla="val 19585477"/>
            <a:gd name="adj4" fmla="val 12575511"/>
            <a:gd name="adj5" fmla="val 232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86B9AF-73D2-4DE0-9CEC-AC2F675019CE}">
      <dsp:nvSpPr>
        <dsp:cNvPr id="0" name=""/>
        <dsp:cNvSpPr/>
      </dsp:nvSpPr>
      <dsp:spPr>
        <a:xfrm>
          <a:off x="3618945" y="1446358"/>
          <a:ext cx="2103580" cy="836524"/>
        </a:xfrm>
        <a:prstGeom prst="roundRect">
          <a:avLst>
            <a:gd name="adj" fmla="val 10000"/>
          </a:avLst>
        </a:prstGeom>
        <a:solidFill>
          <a:srgbClr val="45425B">
            <a:alpha val="9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marL="0" lvl="0" indent="0" algn="ctr" defTabSz="1555750">
            <a:lnSpc>
              <a:spcPct val="90000"/>
            </a:lnSpc>
            <a:spcBef>
              <a:spcPct val="0"/>
            </a:spcBef>
            <a:spcAft>
              <a:spcPct val="35000"/>
            </a:spcAft>
            <a:buNone/>
          </a:pPr>
          <a:r>
            <a:rPr lang="en-US" sz="3500" kern="1200"/>
            <a:t>Transition </a:t>
          </a:r>
        </a:p>
      </dsp:txBody>
      <dsp:txXfrm>
        <a:off x="3643446" y="1470859"/>
        <a:ext cx="2054578" cy="787522"/>
      </dsp:txXfrm>
    </dsp:sp>
    <dsp:sp modelId="{5F63A0DA-28C1-4085-B8F6-4768FFF8E4D9}">
      <dsp:nvSpPr>
        <dsp:cNvPr id="0" name=""/>
        <dsp:cNvSpPr/>
      </dsp:nvSpPr>
      <dsp:spPr>
        <a:xfrm>
          <a:off x="6558638" y="1864621"/>
          <a:ext cx="2366528" cy="1951890"/>
        </a:xfrm>
        <a:prstGeom prst="roundRect">
          <a:avLst>
            <a:gd name="adj" fmla="val 10000"/>
          </a:avLst>
        </a:prstGeom>
        <a:solidFill>
          <a:srgbClr val="09204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8575" tIns="28575" rIns="28575" bIns="28575" numCol="1" spcCol="1270" anchor="t" anchorCtr="0">
          <a:noAutofit/>
        </a:bodyPr>
        <a:lstStyle/>
        <a:p>
          <a:pPr marL="114300" lvl="1" indent="-114300" algn="l" defTabSz="666750">
            <a:lnSpc>
              <a:spcPct val="90000"/>
            </a:lnSpc>
            <a:spcBef>
              <a:spcPct val="0"/>
            </a:spcBef>
            <a:spcAft>
              <a:spcPct val="15000"/>
            </a:spcAft>
            <a:buChar char="•"/>
          </a:pPr>
          <a:r>
            <a:rPr lang="en-US" sz="1500" kern="1200">
              <a:solidFill>
                <a:schemeClr val="bg1"/>
              </a:solidFill>
            </a:rPr>
            <a:t>Consistent &amp;Comparable</a:t>
          </a:r>
        </a:p>
        <a:p>
          <a:pPr marL="114300" lvl="1" indent="-114300" algn="l" defTabSz="666750">
            <a:lnSpc>
              <a:spcPct val="90000"/>
            </a:lnSpc>
            <a:spcBef>
              <a:spcPct val="0"/>
            </a:spcBef>
            <a:spcAft>
              <a:spcPct val="15000"/>
            </a:spcAft>
            <a:buChar char="•"/>
          </a:pPr>
          <a:r>
            <a:rPr lang="en-US" sz="1500" kern="1200">
              <a:solidFill>
                <a:schemeClr val="bg1"/>
              </a:solidFill>
            </a:rPr>
            <a:t>Clear Escalation</a:t>
          </a:r>
        </a:p>
        <a:p>
          <a:pPr marL="114300" lvl="1" indent="-114300" algn="l" defTabSz="666750">
            <a:lnSpc>
              <a:spcPct val="90000"/>
            </a:lnSpc>
            <a:spcBef>
              <a:spcPct val="0"/>
            </a:spcBef>
            <a:spcAft>
              <a:spcPct val="15000"/>
            </a:spcAft>
            <a:buChar char="•"/>
          </a:pPr>
          <a:r>
            <a:rPr lang="en-US" sz="1500" kern="1200">
              <a:solidFill>
                <a:schemeClr val="bg1"/>
              </a:solidFill>
            </a:rPr>
            <a:t>Risk embedded in decisions</a:t>
          </a:r>
        </a:p>
        <a:p>
          <a:pPr marL="114300" lvl="1" indent="-114300" algn="l" defTabSz="666750">
            <a:lnSpc>
              <a:spcPct val="90000"/>
            </a:lnSpc>
            <a:spcBef>
              <a:spcPct val="0"/>
            </a:spcBef>
            <a:spcAft>
              <a:spcPct val="15000"/>
            </a:spcAft>
            <a:buChar char="•"/>
          </a:pPr>
          <a:r>
            <a:rPr lang="en-US" sz="1500" kern="1200">
              <a:solidFill>
                <a:schemeClr val="bg1"/>
              </a:solidFill>
            </a:rPr>
            <a:t>Accountability and ownership</a:t>
          </a:r>
        </a:p>
      </dsp:txBody>
      <dsp:txXfrm>
        <a:off x="6603556" y="1909539"/>
        <a:ext cx="2276692" cy="1443792"/>
      </dsp:txXfrm>
    </dsp:sp>
    <dsp:sp modelId="{5182E7BA-7BED-4D9A-9B21-58CACC795B2D}">
      <dsp:nvSpPr>
        <dsp:cNvPr id="0" name=""/>
        <dsp:cNvSpPr/>
      </dsp:nvSpPr>
      <dsp:spPr>
        <a:xfrm>
          <a:off x="6669329" y="3398249"/>
          <a:ext cx="2103580" cy="836524"/>
        </a:xfrm>
        <a:prstGeom prst="roundRect">
          <a:avLst>
            <a:gd name="adj" fmla="val 10000"/>
          </a:avLst>
        </a:prstGeom>
        <a:solidFill>
          <a:srgbClr val="45425B">
            <a:alpha val="90000"/>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675" tIns="44450" rIns="66675" bIns="44450" numCol="1" spcCol="1270" anchor="ctr" anchorCtr="0">
          <a:noAutofit/>
        </a:bodyPr>
        <a:lstStyle/>
        <a:p>
          <a:pPr marL="0" lvl="0" indent="0" algn="ctr" defTabSz="1555750">
            <a:lnSpc>
              <a:spcPct val="90000"/>
            </a:lnSpc>
            <a:spcBef>
              <a:spcPct val="0"/>
            </a:spcBef>
            <a:spcAft>
              <a:spcPct val="35000"/>
            </a:spcAft>
            <a:buNone/>
          </a:pPr>
          <a:r>
            <a:rPr lang="en-US" sz="3500" kern="1200"/>
            <a:t>After </a:t>
          </a:r>
        </a:p>
      </dsp:txBody>
      <dsp:txXfrm>
        <a:off x="6693830" y="3422750"/>
        <a:ext cx="2054578" cy="7875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1B64FB-2A07-4FAB-A61F-C12C0B47B2DC}">
      <dsp:nvSpPr>
        <dsp:cNvPr id="0" name=""/>
        <dsp:cNvSpPr/>
      </dsp:nvSpPr>
      <dsp:spPr>
        <a:xfrm>
          <a:off x="0" y="3501"/>
          <a:ext cx="11320463" cy="7457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210D59-95A5-4DEE-955C-D3B8CF07482A}">
      <dsp:nvSpPr>
        <dsp:cNvPr id="0" name=""/>
        <dsp:cNvSpPr/>
      </dsp:nvSpPr>
      <dsp:spPr>
        <a:xfrm>
          <a:off x="225597" y="171300"/>
          <a:ext cx="410176" cy="4101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B2BF13-EF9E-4FE1-8D99-95F43B30D3BE}">
      <dsp:nvSpPr>
        <dsp:cNvPr id="0" name=""/>
        <dsp:cNvSpPr/>
      </dsp:nvSpPr>
      <dsp:spPr>
        <a:xfrm>
          <a:off x="861370" y="3501"/>
          <a:ext cx="10459092" cy="74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928" tIns="78928" rIns="78928" bIns="78928" numCol="1" spcCol="1270" anchor="ctr" anchorCtr="0">
          <a:noAutofit/>
        </a:bodyPr>
        <a:lstStyle/>
        <a:p>
          <a:pPr marL="0" lvl="0" indent="0" algn="l" defTabSz="800100">
            <a:lnSpc>
              <a:spcPct val="100000"/>
            </a:lnSpc>
            <a:spcBef>
              <a:spcPct val="0"/>
            </a:spcBef>
            <a:spcAft>
              <a:spcPct val="35000"/>
            </a:spcAft>
            <a:buNone/>
          </a:pPr>
          <a:r>
            <a:rPr lang="en-US" sz="1800" kern="1200"/>
            <a:t>DPRM developed a </a:t>
          </a:r>
          <a:r>
            <a:rPr lang="en-US" sz="1800" b="1" kern="1200"/>
            <a:t>strategy for piloting AI use cases </a:t>
          </a:r>
          <a:r>
            <a:rPr lang="en-US" sz="1800" kern="1200"/>
            <a:t>for select risk management and analysis activities.​</a:t>
          </a:r>
        </a:p>
      </dsp:txBody>
      <dsp:txXfrm>
        <a:off x="861370" y="3501"/>
        <a:ext cx="10459092" cy="745775"/>
      </dsp:txXfrm>
    </dsp:sp>
    <dsp:sp modelId="{CFB88C15-F7E3-4A73-A420-99A04503AA6B}">
      <dsp:nvSpPr>
        <dsp:cNvPr id="0" name=""/>
        <dsp:cNvSpPr/>
      </dsp:nvSpPr>
      <dsp:spPr>
        <a:xfrm>
          <a:off x="0" y="935720"/>
          <a:ext cx="11320463" cy="7457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46AFA3-1800-4B10-9B59-81AE84BC43EF}">
      <dsp:nvSpPr>
        <dsp:cNvPr id="0" name=""/>
        <dsp:cNvSpPr/>
      </dsp:nvSpPr>
      <dsp:spPr>
        <a:xfrm>
          <a:off x="225597" y="1103520"/>
          <a:ext cx="410176" cy="4101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252445-CB29-4AE1-866F-D270738DEFD7}">
      <dsp:nvSpPr>
        <dsp:cNvPr id="0" name=""/>
        <dsp:cNvSpPr/>
      </dsp:nvSpPr>
      <dsp:spPr>
        <a:xfrm>
          <a:off x="861370" y="935720"/>
          <a:ext cx="10459092" cy="74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928" tIns="78928" rIns="78928" bIns="78928" numCol="1" spcCol="1270" anchor="ctr" anchorCtr="0">
          <a:noAutofit/>
        </a:bodyPr>
        <a:lstStyle/>
        <a:p>
          <a:pPr marL="0" lvl="0" indent="0" algn="l" defTabSz="800100">
            <a:lnSpc>
              <a:spcPct val="100000"/>
            </a:lnSpc>
            <a:spcBef>
              <a:spcPct val="0"/>
            </a:spcBef>
            <a:spcAft>
              <a:spcPct val="35000"/>
            </a:spcAft>
            <a:buNone/>
          </a:pPr>
          <a:r>
            <a:rPr lang="en-US" sz="1800" kern="1200"/>
            <a:t>AI is uniquely capable of </a:t>
          </a:r>
          <a:r>
            <a:rPr lang="en-US" sz="1800" b="1" kern="1200"/>
            <a:t>uncovering insights in unstructured, text-based data,</a:t>
          </a:r>
          <a:r>
            <a:rPr lang="en-US" sz="1800" kern="1200"/>
            <a:t> making it particularly useful in a risk context.​</a:t>
          </a:r>
        </a:p>
      </dsp:txBody>
      <dsp:txXfrm>
        <a:off x="861370" y="935720"/>
        <a:ext cx="10459092" cy="745775"/>
      </dsp:txXfrm>
    </dsp:sp>
    <dsp:sp modelId="{0E9424F3-6C8C-48CA-A2BB-51616C67B498}">
      <dsp:nvSpPr>
        <dsp:cNvPr id="0" name=""/>
        <dsp:cNvSpPr/>
      </dsp:nvSpPr>
      <dsp:spPr>
        <a:xfrm>
          <a:off x="0" y="1867939"/>
          <a:ext cx="11320463" cy="7457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0FAF17-D074-4506-BEA7-CAA710D20045}">
      <dsp:nvSpPr>
        <dsp:cNvPr id="0" name=""/>
        <dsp:cNvSpPr/>
      </dsp:nvSpPr>
      <dsp:spPr>
        <a:xfrm>
          <a:off x="225597" y="2035739"/>
          <a:ext cx="410176" cy="4101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F4A02A-CB75-4F34-8420-53344962A256}">
      <dsp:nvSpPr>
        <dsp:cNvPr id="0" name=""/>
        <dsp:cNvSpPr/>
      </dsp:nvSpPr>
      <dsp:spPr>
        <a:xfrm>
          <a:off x="861370" y="1867939"/>
          <a:ext cx="10459092" cy="74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928" tIns="78928" rIns="78928" bIns="78928" numCol="1" spcCol="1270" anchor="ctr" anchorCtr="0">
          <a:noAutofit/>
        </a:bodyPr>
        <a:lstStyle/>
        <a:p>
          <a:pPr marL="0" lvl="0" indent="0" algn="l" defTabSz="800100">
            <a:lnSpc>
              <a:spcPct val="100000"/>
            </a:lnSpc>
            <a:spcBef>
              <a:spcPct val="0"/>
            </a:spcBef>
            <a:spcAft>
              <a:spcPct val="35000"/>
            </a:spcAft>
            <a:buNone/>
          </a:pPr>
          <a:r>
            <a:rPr lang="en-US" sz="1800" kern="1200"/>
            <a:t>AI applications paired with human expertise can </a:t>
          </a:r>
          <a:r>
            <a:rPr lang="en-US" sz="1800" b="1" kern="1200"/>
            <a:t>enhance risk management </a:t>
          </a:r>
          <a:r>
            <a:rPr lang="en-US" sz="1800" kern="1200"/>
            <a:t>within DPRM and </a:t>
          </a:r>
          <a:r>
            <a:rPr lang="en-US" sz="1800" b="1" kern="1200"/>
            <a:t>support informed decision-making </a:t>
          </a:r>
          <a:r>
            <a:rPr lang="en-US" sz="1800" kern="1200"/>
            <a:t>across the enterprise.</a:t>
          </a:r>
        </a:p>
      </dsp:txBody>
      <dsp:txXfrm>
        <a:off x="861370" y="1867939"/>
        <a:ext cx="10459092" cy="745775"/>
      </dsp:txXfrm>
    </dsp:sp>
    <dsp:sp modelId="{7C5AF417-041C-4377-AA73-75DC5942E5A0}">
      <dsp:nvSpPr>
        <dsp:cNvPr id="0" name=""/>
        <dsp:cNvSpPr/>
      </dsp:nvSpPr>
      <dsp:spPr>
        <a:xfrm>
          <a:off x="0" y="2800159"/>
          <a:ext cx="11320463" cy="7457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8CD2C3-C1CA-4C60-AD7C-66833216032D}">
      <dsp:nvSpPr>
        <dsp:cNvPr id="0" name=""/>
        <dsp:cNvSpPr/>
      </dsp:nvSpPr>
      <dsp:spPr>
        <a:xfrm>
          <a:off x="225597" y="2967958"/>
          <a:ext cx="410176" cy="4101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8D83F3-0DED-4FCA-A762-1E9AF33FC74E}">
      <dsp:nvSpPr>
        <dsp:cNvPr id="0" name=""/>
        <dsp:cNvSpPr/>
      </dsp:nvSpPr>
      <dsp:spPr>
        <a:xfrm>
          <a:off x="861370" y="2800159"/>
          <a:ext cx="10459092" cy="74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928" tIns="78928" rIns="78928" bIns="78928" numCol="1" spcCol="1270" anchor="ctr" anchorCtr="0">
          <a:noAutofit/>
        </a:bodyPr>
        <a:lstStyle/>
        <a:p>
          <a:pPr marL="0" lvl="0" indent="0" algn="l" defTabSz="800100">
            <a:lnSpc>
              <a:spcPct val="100000"/>
            </a:lnSpc>
            <a:spcBef>
              <a:spcPct val="0"/>
            </a:spcBef>
            <a:spcAft>
              <a:spcPct val="35000"/>
            </a:spcAft>
            <a:buNone/>
          </a:pPr>
          <a:r>
            <a:rPr lang="en-US" sz="1800" kern="1200"/>
            <a:t>Through the AI taskforce, we aim to accelerate responsible and impactful AI implementations for risk.​</a:t>
          </a:r>
        </a:p>
      </dsp:txBody>
      <dsp:txXfrm>
        <a:off x="861370" y="2800159"/>
        <a:ext cx="10459092" cy="745775"/>
      </dsp:txXfrm>
    </dsp:sp>
    <dsp:sp modelId="{C044BFE9-F94A-4DC7-BB46-45B429CF108A}">
      <dsp:nvSpPr>
        <dsp:cNvPr id="0" name=""/>
        <dsp:cNvSpPr/>
      </dsp:nvSpPr>
      <dsp:spPr>
        <a:xfrm>
          <a:off x="0" y="3732378"/>
          <a:ext cx="11320463" cy="74577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C59F65-4928-4D01-A2D1-EE0F4005C21A}">
      <dsp:nvSpPr>
        <dsp:cNvPr id="0" name=""/>
        <dsp:cNvSpPr/>
      </dsp:nvSpPr>
      <dsp:spPr>
        <a:xfrm>
          <a:off x="225597" y="3900177"/>
          <a:ext cx="410176" cy="4101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773113-8301-4D01-9EEB-AF15138BD6EF}">
      <dsp:nvSpPr>
        <dsp:cNvPr id="0" name=""/>
        <dsp:cNvSpPr/>
      </dsp:nvSpPr>
      <dsp:spPr>
        <a:xfrm>
          <a:off x="861370" y="3732378"/>
          <a:ext cx="10459092" cy="74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928" tIns="78928" rIns="78928" bIns="78928" numCol="1" spcCol="1270" anchor="ctr" anchorCtr="0">
          <a:noAutofit/>
        </a:bodyPr>
        <a:lstStyle/>
        <a:p>
          <a:pPr marL="0" lvl="0" indent="0" algn="l" defTabSz="800100">
            <a:lnSpc>
              <a:spcPct val="100000"/>
            </a:lnSpc>
            <a:spcBef>
              <a:spcPct val="0"/>
            </a:spcBef>
            <a:spcAft>
              <a:spcPct val="35000"/>
            </a:spcAft>
            <a:buNone/>
          </a:pPr>
          <a:r>
            <a:rPr lang="en-US" sz="1800" b="1" i="1" kern="1200"/>
            <a:t>Goal: </a:t>
          </a:r>
          <a:r>
            <a:rPr lang="en-US" sz="1800" kern="1200"/>
            <a:t>The purpose of the Risk AI Taskforce is to identify, prioritize, test, and make accessible specific, enterprise-level AI use cases for the risk community.</a:t>
          </a:r>
        </a:p>
      </dsp:txBody>
      <dsp:txXfrm>
        <a:off x="861370" y="3732378"/>
        <a:ext cx="10459092" cy="7457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D1895C-0A67-41AD-82F1-2643699561BB}">
      <dsp:nvSpPr>
        <dsp:cNvPr id="0" name=""/>
        <dsp:cNvSpPr/>
      </dsp:nvSpPr>
      <dsp:spPr>
        <a:xfrm>
          <a:off x="-4969728" y="-761477"/>
          <a:ext cx="5918755" cy="5918755"/>
        </a:xfrm>
        <a:prstGeom prst="blockArc">
          <a:avLst>
            <a:gd name="adj1" fmla="val 18900000"/>
            <a:gd name="adj2" fmla="val 2700000"/>
            <a:gd name="adj3" fmla="val 365"/>
          </a:avLst>
        </a:prstGeom>
        <a:noFill/>
        <a:ln w="19050" cap="flat" cmpd="sng" algn="ctr">
          <a:solidFill>
            <a:schemeClr val="accent5">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BA6EB7-C325-49C0-B7A9-2AA76369DB24}">
      <dsp:nvSpPr>
        <dsp:cNvPr id="0" name=""/>
        <dsp:cNvSpPr/>
      </dsp:nvSpPr>
      <dsp:spPr>
        <a:xfrm>
          <a:off x="354096" y="231482"/>
          <a:ext cx="5344164" cy="462789"/>
        </a:xfrm>
        <a:prstGeom prst="rect">
          <a:avLst/>
        </a:prstGeom>
        <a:solidFill>
          <a:srgbClr val="122644">
            <a:alpha val="90000"/>
            <a:hueOff val="0"/>
            <a:satOff val="0"/>
            <a:lumOff val="0"/>
            <a:alphaOff val="-6667"/>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solidFill>
                <a:srgbClr val="FFFFFF"/>
              </a:solidFill>
              <a:latin typeface="Arial" panose="020B0604020202020204"/>
              <a:ea typeface="+mn-ea"/>
              <a:cs typeface="+mn-cs"/>
            </a:rPr>
            <a:t>Risk Dashboards</a:t>
          </a:r>
        </a:p>
      </dsp:txBody>
      <dsp:txXfrm>
        <a:off x="354096" y="231482"/>
        <a:ext cx="5344164" cy="462789"/>
      </dsp:txXfrm>
    </dsp:sp>
    <dsp:sp modelId="{FFF6515B-D511-487B-B4BC-EE80F97A3838}">
      <dsp:nvSpPr>
        <dsp:cNvPr id="0" name=""/>
        <dsp:cNvSpPr/>
      </dsp:nvSpPr>
      <dsp:spPr>
        <a:xfrm>
          <a:off x="64853" y="173634"/>
          <a:ext cx="578487" cy="578487"/>
        </a:xfrm>
        <a:prstGeom prst="ellipse">
          <a:avLst/>
        </a:prstGeom>
        <a:solidFill>
          <a:srgbClr val="3A4B64"/>
        </a:solidFill>
        <a:ln w="12700" cap="flat" cmpd="sng" algn="ctr">
          <a:solidFill>
            <a:srgbClr val="122644">
              <a:alpha val="90000"/>
              <a:hueOff val="0"/>
              <a:satOff val="0"/>
              <a:lumOff val="0"/>
              <a:alphaOff val="-6667"/>
            </a:srgbClr>
          </a:solidFill>
          <a:prstDash val="solid"/>
          <a:miter lim="800000"/>
        </a:ln>
        <a:effectLst/>
      </dsp:spPr>
      <dsp:style>
        <a:lnRef idx="2">
          <a:scrgbClr r="0" g="0" b="0"/>
        </a:lnRef>
        <a:fillRef idx="1">
          <a:scrgbClr r="0" g="0" b="0"/>
        </a:fillRef>
        <a:effectRef idx="0">
          <a:scrgbClr r="0" g="0" b="0"/>
        </a:effectRef>
        <a:fontRef idx="minor"/>
      </dsp:style>
    </dsp:sp>
    <dsp:sp modelId="{2D6CD0D9-B1E2-4AC9-B30B-0571016A6BE5}">
      <dsp:nvSpPr>
        <dsp:cNvPr id="0" name=""/>
        <dsp:cNvSpPr/>
      </dsp:nvSpPr>
      <dsp:spPr>
        <a:xfrm>
          <a:off x="734773" y="925579"/>
          <a:ext cx="4963487" cy="462789"/>
        </a:xfrm>
        <a:prstGeom prst="rect">
          <a:avLst/>
        </a:prstGeom>
        <a:solidFill>
          <a:srgbClr val="122644">
            <a:alpha val="90000"/>
            <a:hueOff val="0"/>
            <a:satOff val="0"/>
            <a:lumOff val="0"/>
            <a:alphaOff val="-13333"/>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solidFill>
                <a:srgbClr val="FFFFFF"/>
              </a:solidFill>
              <a:latin typeface="Arial" panose="020B0604020202020204"/>
              <a:ea typeface="+mn-ea"/>
              <a:cs typeface="+mn-cs"/>
            </a:rPr>
            <a:t>Program Support</a:t>
          </a:r>
        </a:p>
      </dsp:txBody>
      <dsp:txXfrm>
        <a:off x="734773" y="925579"/>
        <a:ext cx="4963487" cy="462789"/>
      </dsp:txXfrm>
    </dsp:sp>
    <dsp:sp modelId="{6C05397D-C685-4DC8-9279-38000E87376E}">
      <dsp:nvSpPr>
        <dsp:cNvPr id="0" name=""/>
        <dsp:cNvSpPr/>
      </dsp:nvSpPr>
      <dsp:spPr>
        <a:xfrm>
          <a:off x="445529" y="867730"/>
          <a:ext cx="578487" cy="578487"/>
        </a:xfrm>
        <a:prstGeom prst="ellipse">
          <a:avLst/>
        </a:prstGeom>
        <a:solidFill>
          <a:srgbClr val="49586F"/>
        </a:solidFill>
        <a:ln w="12700" cap="flat" cmpd="sng" algn="ctr">
          <a:solidFill>
            <a:srgbClr val="122644">
              <a:alpha val="90000"/>
              <a:hueOff val="0"/>
              <a:satOff val="0"/>
              <a:lumOff val="0"/>
              <a:alphaOff val="-13333"/>
            </a:srgbClr>
          </a:solidFill>
          <a:prstDash val="solid"/>
          <a:miter lim="800000"/>
        </a:ln>
        <a:effectLst/>
      </dsp:spPr>
      <dsp:style>
        <a:lnRef idx="2">
          <a:scrgbClr r="0" g="0" b="0"/>
        </a:lnRef>
        <a:fillRef idx="1">
          <a:scrgbClr r="0" g="0" b="0"/>
        </a:fillRef>
        <a:effectRef idx="0">
          <a:scrgbClr r="0" g="0" b="0"/>
        </a:effectRef>
        <a:fontRef idx="minor"/>
      </dsp:style>
    </dsp:sp>
    <dsp:sp modelId="{D1C4EDED-405B-4DDB-AF26-8168404C6079}">
      <dsp:nvSpPr>
        <dsp:cNvPr id="0" name=""/>
        <dsp:cNvSpPr/>
      </dsp:nvSpPr>
      <dsp:spPr>
        <a:xfrm>
          <a:off x="908846" y="1619676"/>
          <a:ext cx="4789414" cy="462789"/>
        </a:xfrm>
        <a:prstGeom prst="rect">
          <a:avLst/>
        </a:prstGeom>
        <a:solidFill>
          <a:srgbClr val="122644">
            <a:alpha val="90000"/>
            <a:hueOff val="0"/>
            <a:satOff val="0"/>
            <a:lumOff val="0"/>
            <a:alphaOff val="-2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solidFill>
                <a:srgbClr val="FFFFFF"/>
              </a:solidFill>
              <a:latin typeface="Arial" panose="020B0604020202020204"/>
              <a:ea typeface="+mn-ea"/>
              <a:cs typeface="+mn-cs"/>
            </a:rPr>
            <a:t>Maturity Assessments</a:t>
          </a:r>
        </a:p>
      </dsp:txBody>
      <dsp:txXfrm>
        <a:off x="908846" y="1619676"/>
        <a:ext cx="4789414" cy="462789"/>
      </dsp:txXfrm>
    </dsp:sp>
    <dsp:sp modelId="{684E1066-2139-42E2-9299-0B52068ECC8D}">
      <dsp:nvSpPr>
        <dsp:cNvPr id="0" name=""/>
        <dsp:cNvSpPr/>
      </dsp:nvSpPr>
      <dsp:spPr>
        <a:xfrm>
          <a:off x="619603" y="1561827"/>
          <a:ext cx="578487" cy="578487"/>
        </a:xfrm>
        <a:prstGeom prst="ellipse">
          <a:avLst/>
        </a:prstGeom>
        <a:solidFill>
          <a:srgbClr val="59677C"/>
        </a:solidFill>
        <a:ln w="12700" cap="flat" cmpd="sng" algn="ctr">
          <a:solidFill>
            <a:srgbClr val="122644">
              <a:alpha val="90000"/>
              <a:hueOff val="0"/>
              <a:satOff val="0"/>
              <a:lumOff val="0"/>
              <a:alphaOff val="-20000"/>
            </a:srgbClr>
          </a:solidFill>
          <a:prstDash val="solid"/>
          <a:miter lim="800000"/>
        </a:ln>
        <a:effectLst/>
      </dsp:spPr>
      <dsp:style>
        <a:lnRef idx="2">
          <a:scrgbClr r="0" g="0" b="0"/>
        </a:lnRef>
        <a:fillRef idx="1">
          <a:scrgbClr r="0" g="0" b="0"/>
        </a:fillRef>
        <a:effectRef idx="0">
          <a:scrgbClr r="0" g="0" b="0"/>
        </a:effectRef>
        <a:fontRef idx="minor"/>
      </dsp:style>
    </dsp:sp>
    <dsp:sp modelId="{DA9D8097-08D6-41C6-BCFB-A2F20DB66D64}">
      <dsp:nvSpPr>
        <dsp:cNvPr id="0" name=""/>
        <dsp:cNvSpPr/>
      </dsp:nvSpPr>
      <dsp:spPr>
        <a:xfrm>
          <a:off x="908846" y="2313333"/>
          <a:ext cx="4789414" cy="462789"/>
        </a:xfrm>
        <a:prstGeom prst="rect">
          <a:avLst/>
        </a:prstGeom>
        <a:solidFill>
          <a:srgbClr val="122644">
            <a:alpha val="90000"/>
            <a:hueOff val="0"/>
            <a:satOff val="0"/>
            <a:lumOff val="0"/>
            <a:alphaOff val="-26667"/>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solidFill>
                <a:srgbClr val="FFFFFF"/>
              </a:solidFill>
              <a:latin typeface="Arial" panose="020B0604020202020204"/>
              <a:ea typeface="+mn-ea"/>
              <a:cs typeface="+mn-cs"/>
            </a:rPr>
            <a:t>Peer Reviews</a:t>
          </a:r>
        </a:p>
      </dsp:txBody>
      <dsp:txXfrm>
        <a:off x="908846" y="2313333"/>
        <a:ext cx="4789414" cy="462789"/>
      </dsp:txXfrm>
    </dsp:sp>
    <dsp:sp modelId="{3999346B-252C-4014-AAE7-6561B621FF81}">
      <dsp:nvSpPr>
        <dsp:cNvPr id="0" name=""/>
        <dsp:cNvSpPr/>
      </dsp:nvSpPr>
      <dsp:spPr>
        <a:xfrm>
          <a:off x="619603" y="2255484"/>
          <a:ext cx="578487" cy="578487"/>
        </a:xfrm>
        <a:prstGeom prst="ellipse">
          <a:avLst/>
        </a:prstGeom>
        <a:solidFill>
          <a:srgbClr val="697689"/>
        </a:solidFill>
        <a:ln w="12700" cap="flat" cmpd="sng" algn="ctr">
          <a:solidFill>
            <a:srgbClr val="122644">
              <a:alpha val="90000"/>
              <a:hueOff val="0"/>
              <a:satOff val="0"/>
              <a:lumOff val="0"/>
              <a:alphaOff val="-26667"/>
            </a:srgbClr>
          </a:solidFill>
          <a:prstDash val="solid"/>
          <a:miter lim="800000"/>
        </a:ln>
        <a:effectLst/>
      </dsp:spPr>
      <dsp:style>
        <a:lnRef idx="2">
          <a:scrgbClr r="0" g="0" b="0"/>
        </a:lnRef>
        <a:fillRef idx="1">
          <a:scrgbClr r="0" g="0" b="0"/>
        </a:fillRef>
        <a:effectRef idx="0">
          <a:scrgbClr r="0" g="0" b="0"/>
        </a:effectRef>
        <a:fontRef idx="minor"/>
      </dsp:style>
    </dsp:sp>
    <dsp:sp modelId="{DFAC1078-BD8D-4316-83D0-578E7759344D}">
      <dsp:nvSpPr>
        <dsp:cNvPr id="0" name=""/>
        <dsp:cNvSpPr/>
      </dsp:nvSpPr>
      <dsp:spPr>
        <a:xfrm>
          <a:off x="734773" y="3007430"/>
          <a:ext cx="4963487" cy="462789"/>
        </a:xfrm>
        <a:prstGeom prst="rect">
          <a:avLst/>
        </a:prstGeom>
        <a:solidFill>
          <a:srgbClr val="122644">
            <a:alpha val="90000"/>
            <a:hueOff val="0"/>
            <a:satOff val="0"/>
            <a:lumOff val="0"/>
            <a:alphaOff val="-33333"/>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solidFill>
                <a:srgbClr val="FFFFFF"/>
              </a:solidFill>
              <a:latin typeface="Arial" panose="020B0604020202020204"/>
              <a:ea typeface="+mn-ea"/>
              <a:cs typeface="+mn-cs"/>
            </a:rPr>
            <a:t>LPS Risk Projects</a:t>
          </a:r>
        </a:p>
      </dsp:txBody>
      <dsp:txXfrm>
        <a:off x="734773" y="3007430"/>
        <a:ext cx="4963487" cy="462789"/>
      </dsp:txXfrm>
    </dsp:sp>
    <dsp:sp modelId="{465C8505-D1A1-4426-B50E-F5AB0463B5C7}">
      <dsp:nvSpPr>
        <dsp:cNvPr id="0" name=""/>
        <dsp:cNvSpPr/>
      </dsp:nvSpPr>
      <dsp:spPr>
        <a:xfrm>
          <a:off x="445529" y="2949581"/>
          <a:ext cx="578487" cy="578487"/>
        </a:xfrm>
        <a:prstGeom prst="ellipse">
          <a:avLst/>
        </a:prstGeom>
        <a:solidFill>
          <a:srgbClr val="788495"/>
        </a:solidFill>
        <a:ln w="12700" cap="flat" cmpd="sng" algn="ctr">
          <a:solidFill>
            <a:srgbClr val="122644">
              <a:alpha val="90000"/>
              <a:hueOff val="0"/>
              <a:satOff val="0"/>
              <a:lumOff val="0"/>
              <a:alphaOff val="-33333"/>
            </a:srgbClr>
          </a:solidFill>
          <a:prstDash val="solid"/>
          <a:miter lim="800000"/>
        </a:ln>
        <a:effectLst/>
      </dsp:spPr>
      <dsp:style>
        <a:lnRef idx="2">
          <a:scrgbClr r="0" g="0" b="0"/>
        </a:lnRef>
        <a:fillRef idx="1">
          <a:scrgbClr r="0" g="0" b="0"/>
        </a:fillRef>
        <a:effectRef idx="0">
          <a:scrgbClr r="0" g="0" b="0"/>
        </a:effectRef>
        <a:fontRef idx="minor"/>
      </dsp:style>
    </dsp:sp>
    <dsp:sp modelId="{452EBD51-B6A4-4D53-A2D1-F7313DFBD8E5}">
      <dsp:nvSpPr>
        <dsp:cNvPr id="0" name=""/>
        <dsp:cNvSpPr/>
      </dsp:nvSpPr>
      <dsp:spPr>
        <a:xfrm>
          <a:off x="354096" y="3701527"/>
          <a:ext cx="5344164" cy="462789"/>
        </a:xfrm>
        <a:prstGeom prst="rect">
          <a:avLst/>
        </a:prstGeom>
        <a:solidFill>
          <a:srgbClr val="122644">
            <a:alpha val="90000"/>
            <a:hueOff val="0"/>
            <a:satOff val="0"/>
            <a:lumOff val="0"/>
            <a:alphaOff val="-4000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7339" tIns="63500" rIns="63500" bIns="63500" numCol="1" spcCol="1270" anchor="ctr" anchorCtr="0">
          <a:noAutofit/>
        </a:bodyPr>
        <a:lstStyle/>
        <a:p>
          <a:pPr marL="0" lvl="0" indent="0" algn="l" defTabSz="1111250">
            <a:lnSpc>
              <a:spcPct val="90000"/>
            </a:lnSpc>
            <a:spcBef>
              <a:spcPct val="0"/>
            </a:spcBef>
            <a:spcAft>
              <a:spcPct val="35000"/>
            </a:spcAft>
            <a:buNone/>
          </a:pPr>
          <a:r>
            <a:rPr lang="en-US" sz="2500" kern="1200">
              <a:solidFill>
                <a:srgbClr val="FFFFFF"/>
              </a:solidFill>
              <a:latin typeface="Arial" panose="020B0604020202020204"/>
              <a:ea typeface="+mn-ea"/>
              <a:cs typeface="+mn-cs"/>
            </a:rPr>
            <a:t>Lessons Learned/Best Practice</a:t>
          </a:r>
        </a:p>
      </dsp:txBody>
      <dsp:txXfrm>
        <a:off x="354096" y="3701527"/>
        <a:ext cx="5344164" cy="462789"/>
      </dsp:txXfrm>
    </dsp:sp>
    <dsp:sp modelId="{B252FDC4-4C8C-448D-B0CA-1AD30A828DA6}">
      <dsp:nvSpPr>
        <dsp:cNvPr id="0" name=""/>
        <dsp:cNvSpPr/>
      </dsp:nvSpPr>
      <dsp:spPr>
        <a:xfrm>
          <a:off x="64853" y="3643678"/>
          <a:ext cx="578487" cy="578487"/>
        </a:xfrm>
        <a:prstGeom prst="ellipse">
          <a:avLst/>
        </a:prstGeom>
        <a:solidFill>
          <a:srgbClr val="8892A1"/>
        </a:solidFill>
        <a:ln w="12700" cap="flat" cmpd="sng" algn="ctr">
          <a:solidFill>
            <a:srgbClr val="122644">
              <a:alpha val="90000"/>
              <a:hueOff val="0"/>
              <a:satOff val="0"/>
              <a:lumOff val="0"/>
              <a:alphaOff val="-4000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64A98E-DEF7-4443-80D4-2296F7CDDC93}">
      <dsp:nvSpPr>
        <dsp:cNvPr id="0" name=""/>
        <dsp:cNvSpPr/>
      </dsp:nvSpPr>
      <dsp:spPr>
        <a:xfrm>
          <a:off x="0" y="181467"/>
          <a:ext cx="5367702" cy="7087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6593" tIns="187452" rIns="416593" bIns="78232" numCol="1" spcCol="1270" anchor="t" anchorCtr="0">
          <a:noAutofit/>
        </a:bodyPr>
        <a:lstStyle/>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Create a high / portfolio-level Enterprise Risk Management (ERM) Plan that enables enterprise visibility, integration, and informed decision-making across Weapons Activities (WA).</a:t>
          </a:r>
        </a:p>
      </dsp:txBody>
      <dsp:txXfrm>
        <a:off x="0" y="181467"/>
        <a:ext cx="5367702" cy="708750"/>
      </dsp:txXfrm>
    </dsp:sp>
    <dsp:sp modelId="{456481F4-79BE-49AC-B04A-9602CC153AA9}">
      <dsp:nvSpPr>
        <dsp:cNvPr id="0" name=""/>
        <dsp:cNvSpPr/>
      </dsp:nvSpPr>
      <dsp:spPr>
        <a:xfrm>
          <a:off x="268385" y="48627"/>
          <a:ext cx="3757391" cy="2656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20" tIns="0" rIns="142020" bIns="0" numCol="1" spcCol="1270" anchor="ctr" anchorCtr="0">
          <a:noAutofit/>
        </a:bodyPr>
        <a:lstStyle/>
        <a:p>
          <a:pPr marL="0" lvl="0" indent="0" algn="l" defTabSz="622300">
            <a:lnSpc>
              <a:spcPct val="90000"/>
            </a:lnSpc>
            <a:spcBef>
              <a:spcPct val="0"/>
            </a:spcBef>
            <a:spcAft>
              <a:spcPct val="35000"/>
            </a:spcAft>
            <a:buNone/>
          </a:pPr>
          <a:r>
            <a:rPr lang="en-US" sz="1400" b="1" kern="1200"/>
            <a:t>Purpose</a:t>
          </a:r>
          <a:endParaRPr lang="en-US" sz="1400" kern="1200"/>
        </a:p>
      </dsp:txBody>
      <dsp:txXfrm>
        <a:off x="281354" y="61596"/>
        <a:ext cx="3731453" cy="239742"/>
      </dsp:txXfrm>
    </dsp:sp>
    <dsp:sp modelId="{A1442835-5509-40FC-BE97-4A65A458863E}">
      <dsp:nvSpPr>
        <dsp:cNvPr id="0" name=""/>
        <dsp:cNvSpPr/>
      </dsp:nvSpPr>
      <dsp:spPr>
        <a:xfrm>
          <a:off x="0" y="1071658"/>
          <a:ext cx="5367702" cy="9355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6593" tIns="187452" rIns="416593" bIns="78232" numCol="1" spcCol="1270" anchor="t" anchorCtr="0">
          <a:noAutofit/>
        </a:bodyPr>
        <a:lstStyle/>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Formal WARM process signed by NA-10 (Jan 2025)</a:t>
          </a:r>
        </a:p>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Defined roles, governance, and escalation pathways</a:t>
          </a:r>
        </a:p>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Framework for integrating cross-functional and interdependent risks</a:t>
          </a:r>
        </a:p>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Quarterly WARM Risk Review Boards (RRBs) with NA-10 leadership (Mar 2025)</a:t>
          </a:r>
        </a:p>
      </dsp:txBody>
      <dsp:txXfrm>
        <a:off x="0" y="1071658"/>
        <a:ext cx="5367702" cy="935550"/>
      </dsp:txXfrm>
    </dsp:sp>
    <dsp:sp modelId="{F4CD8371-547D-4382-BDED-3AC998FEFAE3}">
      <dsp:nvSpPr>
        <dsp:cNvPr id="0" name=""/>
        <dsp:cNvSpPr/>
      </dsp:nvSpPr>
      <dsp:spPr>
        <a:xfrm>
          <a:off x="268385" y="938818"/>
          <a:ext cx="3757391" cy="2656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20" tIns="0" rIns="142020" bIns="0" numCol="1" spcCol="1270" anchor="ctr" anchorCtr="0">
          <a:noAutofit/>
        </a:bodyPr>
        <a:lstStyle/>
        <a:p>
          <a:pPr marL="0" lvl="0" indent="0" algn="l" defTabSz="622300">
            <a:lnSpc>
              <a:spcPct val="90000"/>
            </a:lnSpc>
            <a:spcBef>
              <a:spcPct val="0"/>
            </a:spcBef>
            <a:spcAft>
              <a:spcPct val="35000"/>
            </a:spcAft>
            <a:buNone/>
          </a:pPr>
          <a:r>
            <a:rPr lang="en-US" sz="1400" b="1" kern="1200"/>
            <a:t>What We Have Established</a:t>
          </a:r>
        </a:p>
      </dsp:txBody>
      <dsp:txXfrm>
        <a:off x="281354" y="951787"/>
        <a:ext cx="3731453" cy="239742"/>
      </dsp:txXfrm>
    </dsp:sp>
    <dsp:sp modelId="{88C3E58A-6BDF-41D5-AA62-4E07477F9B01}">
      <dsp:nvSpPr>
        <dsp:cNvPr id="0" name=""/>
        <dsp:cNvSpPr/>
      </dsp:nvSpPr>
      <dsp:spPr>
        <a:xfrm>
          <a:off x="0" y="2188648"/>
          <a:ext cx="5367702" cy="9355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6593" tIns="187452" rIns="416593" bIns="78232" numCol="1" spcCol="1270" anchor="t" anchorCtr="0">
          <a:noAutofit/>
        </a:bodyPr>
        <a:lstStyle/>
        <a:p>
          <a:pPr marL="57150" lvl="1" indent="-57150" algn="l" defTabSz="466725" rtl="0">
            <a:lnSpc>
              <a:spcPct val="90000"/>
            </a:lnSpc>
            <a:spcBef>
              <a:spcPct val="0"/>
            </a:spcBef>
            <a:spcAft>
              <a:spcPct val="15000"/>
            </a:spcAft>
            <a:buChar char="•"/>
          </a:pPr>
          <a:r>
            <a:rPr lang="en-US" sz="1050" kern="1200">
              <a:latin typeface="Aptos" panose="02110004020202020204"/>
              <a:ea typeface="+mn-ea"/>
              <a:cs typeface="+mn-cs"/>
            </a:rPr>
            <a:t>Held 4 RRBs via Requirements Management Advisory Board (RMAB)</a:t>
          </a:r>
        </a:p>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Aggregated 934 risks across 12 programs into a unified dataset</a:t>
          </a:r>
        </a:p>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Identified structural data gaps limiting enterprise insight</a:t>
          </a:r>
        </a:p>
        <a:p>
          <a:pPr marL="57150" lvl="1" indent="-57150" algn="l" defTabSz="466725">
            <a:lnSpc>
              <a:spcPct val="90000"/>
            </a:lnSpc>
            <a:spcBef>
              <a:spcPct val="0"/>
            </a:spcBef>
            <a:spcAft>
              <a:spcPct val="15000"/>
            </a:spcAft>
            <a:buChar char="•"/>
          </a:pPr>
          <a:r>
            <a:rPr lang="en-US" sz="1050" kern="1200">
              <a:latin typeface="Aptos" panose="02110004020202020204"/>
              <a:ea typeface="+mn-ea"/>
              <a:cs typeface="+mn-cs"/>
            </a:rPr>
            <a:t>Established improvement roadmap</a:t>
          </a:r>
        </a:p>
      </dsp:txBody>
      <dsp:txXfrm>
        <a:off x="0" y="2188648"/>
        <a:ext cx="5367702" cy="935550"/>
      </dsp:txXfrm>
    </dsp:sp>
    <dsp:sp modelId="{75708BD1-9617-405D-B9CE-6CB41DD94A49}">
      <dsp:nvSpPr>
        <dsp:cNvPr id="0" name=""/>
        <dsp:cNvSpPr/>
      </dsp:nvSpPr>
      <dsp:spPr>
        <a:xfrm>
          <a:off x="268385" y="2055808"/>
          <a:ext cx="3757391" cy="2656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20" tIns="0" rIns="142020" bIns="0" numCol="1" spcCol="1270" anchor="ctr" anchorCtr="0">
          <a:noAutofit/>
        </a:bodyPr>
        <a:lstStyle/>
        <a:p>
          <a:pPr marL="0" lvl="0" indent="0" algn="l" defTabSz="622300">
            <a:lnSpc>
              <a:spcPct val="90000"/>
            </a:lnSpc>
            <a:spcBef>
              <a:spcPct val="0"/>
            </a:spcBef>
            <a:spcAft>
              <a:spcPct val="35000"/>
            </a:spcAft>
            <a:buNone/>
          </a:pPr>
          <a:r>
            <a:rPr lang="en-US" sz="1400" b="1" kern="1200"/>
            <a:t>Impact to Date</a:t>
          </a:r>
          <a:endParaRPr lang="en-US" sz="1400" kern="1200"/>
        </a:p>
      </dsp:txBody>
      <dsp:txXfrm>
        <a:off x="281354" y="2068777"/>
        <a:ext cx="3731453" cy="239742"/>
      </dsp:txXfrm>
    </dsp:sp>
    <dsp:sp modelId="{87D57296-8AD1-4797-9FE6-FEA8B918C61D}">
      <dsp:nvSpPr>
        <dsp:cNvPr id="0" name=""/>
        <dsp:cNvSpPr/>
      </dsp:nvSpPr>
      <dsp:spPr>
        <a:xfrm>
          <a:off x="0" y="3305638"/>
          <a:ext cx="5367702" cy="765450"/>
        </a:xfrm>
        <a:prstGeom prst="rect">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6593" tIns="187452" rIns="416593" bIns="78232" numCol="1" spcCol="1270" anchor="t" anchorCtr="0">
          <a:noAutofit/>
        </a:bodyPr>
        <a:lstStyle/>
        <a:p>
          <a:pPr marL="57150" lvl="1" indent="-57150" algn="l" defTabSz="466725">
            <a:lnSpc>
              <a:spcPct val="90000"/>
            </a:lnSpc>
            <a:spcBef>
              <a:spcPct val="0"/>
            </a:spcBef>
            <a:spcAft>
              <a:spcPct val="15000"/>
            </a:spcAft>
            <a:buChar char="•"/>
          </a:pPr>
          <a:r>
            <a:rPr lang="en-US" sz="1050" kern="1200"/>
            <a:t>Comparable risk data across programs</a:t>
          </a:r>
        </a:p>
        <a:p>
          <a:pPr marL="57150" lvl="1" indent="-57150" algn="l" defTabSz="466725">
            <a:lnSpc>
              <a:spcPct val="90000"/>
            </a:lnSpc>
            <a:spcBef>
              <a:spcPct val="0"/>
            </a:spcBef>
            <a:spcAft>
              <a:spcPct val="15000"/>
            </a:spcAft>
            <a:buChar char="•"/>
          </a:pPr>
          <a:r>
            <a:rPr lang="en-US" sz="1050" kern="1200"/>
            <a:t>Clearer WA and enterprise risk prioritization</a:t>
          </a:r>
        </a:p>
        <a:p>
          <a:pPr marL="57150" lvl="1" indent="-57150" algn="l" defTabSz="466725">
            <a:lnSpc>
              <a:spcPct val="90000"/>
            </a:lnSpc>
            <a:spcBef>
              <a:spcPct val="0"/>
            </a:spcBef>
            <a:spcAft>
              <a:spcPct val="15000"/>
            </a:spcAft>
            <a:buChar char="•"/>
          </a:pPr>
          <a:r>
            <a:rPr lang="en-US" sz="1050" kern="1200"/>
            <a:t>Better-informed leadership decisions at portfolio level</a:t>
          </a:r>
        </a:p>
      </dsp:txBody>
      <dsp:txXfrm>
        <a:off x="0" y="3305638"/>
        <a:ext cx="5367702" cy="765450"/>
      </dsp:txXfrm>
    </dsp:sp>
    <dsp:sp modelId="{86E2FD71-C7D8-451A-A8D8-ACEB0D921497}">
      <dsp:nvSpPr>
        <dsp:cNvPr id="0" name=""/>
        <dsp:cNvSpPr/>
      </dsp:nvSpPr>
      <dsp:spPr>
        <a:xfrm>
          <a:off x="268385" y="3172798"/>
          <a:ext cx="3757391" cy="265680"/>
        </a:xfrm>
        <a:prstGeom prst="round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020" tIns="0" rIns="142020" bIns="0" numCol="1" spcCol="1270" anchor="ctr" anchorCtr="0">
          <a:noAutofit/>
        </a:bodyPr>
        <a:lstStyle/>
        <a:p>
          <a:pPr marL="0" lvl="0" indent="0" algn="l" defTabSz="622300">
            <a:lnSpc>
              <a:spcPct val="90000"/>
            </a:lnSpc>
            <a:spcBef>
              <a:spcPct val="0"/>
            </a:spcBef>
            <a:spcAft>
              <a:spcPct val="35000"/>
            </a:spcAft>
            <a:buNone/>
          </a:pPr>
          <a:r>
            <a:rPr lang="en-US" sz="1400" b="1" kern="1200"/>
            <a:t>What This Enables</a:t>
          </a:r>
          <a:endParaRPr lang="en-US" sz="1400" kern="1200"/>
        </a:p>
      </dsp:txBody>
      <dsp:txXfrm>
        <a:off x="281354" y="3185767"/>
        <a:ext cx="3731453" cy="2397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19BEFF-42D5-43D1-8C5D-86DFE0A2E3F6}">
      <dsp:nvSpPr>
        <dsp:cNvPr id="0" name=""/>
        <dsp:cNvSpPr/>
      </dsp:nvSpPr>
      <dsp:spPr>
        <a:xfrm>
          <a:off x="1701432" y="3210885"/>
          <a:ext cx="2004281" cy="1720444"/>
        </a:xfrm>
        <a:prstGeom prst="hexagon">
          <a:avLst>
            <a:gd name="adj" fmla="val 25000"/>
            <a:gd name="vf" fmla="val 115470"/>
          </a:avLst>
        </a:prstGeom>
        <a:solidFill>
          <a:schemeClr val="accent3"/>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a:t>Start with culture and governance, not just tools.</a:t>
          </a:r>
        </a:p>
      </dsp:txBody>
      <dsp:txXfrm>
        <a:off x="2011826" y="3477322"/>
        <a:ext cx="1383493" cy="1187570"/>
      </dsp:txXfrm>
    </dsp:sp>
    <dsp:sp modelId="{EE6BBB20-47D5-481A-97BE-F2361434AF98}">
      <dsp:nvSpPr>
        <dsp:cNvPr id="0" name=""/>
        <dsp:cNvSpPr/>
      </dsp:nvSpPr>
      <dsp:spPr>
        <a:xfrm>
          <a:off x="1764121" y="3971134"/>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9C5F80B5-CCAE-4208-8467-AE1B881F6750}">
      <dsp:nvSpPr>
        <dsp:cNvPr id="0" name=""/>
        <dsp:cNvSpPr/>
      </dsp:nvSpPr>
      <dsp:spPr>
        <a:xfrm>
          <a:off x="0" y="2275683"/>
          <a:ext cx="2004281" cy="1720444"/>
        </a:xfrm>
        <a:prstGeom prst="hexagon">
          <a:avLst>
            <a:gd name="adj" fmla="val 25000"/>
            <a:gd name="vf" fmla="val 11547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7000" r="-7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CA621A13-B011-4B04-BBB5-9BF2CB30316A}">
      <dsp:nvSpPr>
        <dsp:cNvPr id="0" name=""/>
        <dsp:cNvSpPr/>
      </dsp:nvSpPr>
      <dsp:spPr>
        <a:xfrm>
          <a:off x="1357084" y="3757556"/>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F09FABAF-6CA3-4FF8-9B58-BC1EC25F8966}">
      <dsp:nvSpPr>
        <dsp:cNvPr id="0" name=""/>
        <dsp:cNvSpPr/>
      </dsp:nvSpPr>
      <dsp:spPr>
        <a:xfrm>
          <a:off x="3401098" y="2262504"/>
          <a:ext cx="2004281" cy="1720444"/>
        </a:xfrm>
        <a:prstGeom prst="hexagon">
          <a:avLst>
            <a:gd name="adj" fmla="val 25000"/>
            <a:gd name="vf" fmla="val 115470"/>
          </a:avLst>
        </a:prstGeom>
        <a:solidFill>
          <a:schemeClr val="accent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0320" rIns="0" bIns="20320" numCol="1" spcCol="1270" anchor="ctr" anchorCtr="0">
          <a:noAutofit/>
        </a:bodyPr>
        <a:lstStyle/>
        <a:p>
          <a:pPr marL="0" lvl="0" indent="0" algn="ctr" defTabSz="711200">
            <a:lnSpc>
              <a:spcPct val="90000"/>
            </a:lnSpc>
            <a:spcBef>
              <a:spcPct val="0"/>
            </a:spcBef>
            <a:spcAft>
              <a:spcPct val="35000"/>
            </a:spcAft>
            <a:buNone/>
          </a:pPr>
          <a:r>
            <a:rPr lang="en-US" sz="1600" kern="1200"/>
            <a:t>Risk maturity is uneven. Meet sites where they are but set enterprise standards.</a:t>
          </a:r>
        </a:p>
      </dsp:txBody>
      <dsp:txXfrm>
        <a:off x="3711492" y="2528941"/>
        <a:ext cx="1383493" cy="1187570"/>
      </dsp:txXfrm>
    </dsp:sp>
    <dsp:sp modelId="{1AAEFDCE-391B-4FC5-AE80-8333269EF227}">
      <dsp:nvSpPr>
        <dsp:cNvPr id="0" name=""/>
        <dsp:cNvSpPr/>
      </dsp:nvSpPr>
      <dsp:spPr>
        <a:xfrm>
          <a:off x="4774076" y="3742560"/>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CDE1BACF-103E-4CD1-A80A-2BDE8367ED35}">
      <dsp:nvSpPr>
        <dsp:cNvPr id="0" name=""/>
        <dsp:cNvSpPr/>
      </dsp:nvSpPr>
      <dsp:spPr>
        <a:xfrm>
          <a:off x="5109594" y="3208158"/>
          <a:ext cx="2004281" cy="1720444"/>
        </a:xfrm>
        <a:prstGeom prst="hexagon">
          <a:avLst>
            <a:gd name="adj" fmla="val 25000"/>
            <a:gd name="vf" fmla="val 11547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0FD1C14-B9DB-4BE2-A44C-31E70A38378D}">
      <dsp:nvSpPr>
        <dsp:cNvPr id="0" name=""/>
        <dsp:cNvSpPr/>
      </dsp:nvSpPr>
      <dsp:spPr>
        <a:xfrm>
          <a:off x="5155507" y="3978859"/>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A40E9C4E-516B-4B16-B3A7-F6B3D52C32A3}">
      <dsp:nvSpPr>
        <dsp:cNvPr id="0" name=""/>
        <dsp:cNvSpPr/>
      </dsp:nvSpPr>
      <dsp:spPr>
        <a:xfrm>
          <a:off x="1701432" y="1335482"/>
          <a:ext cx="2004281" cy="1720444"/>
        </a:xfrm>
        <a:prstGeom prst="hexagon">
          <a:avLst>
            <a:gd name="adj" fmla="val 25000"/>
            <a:gd name="vf" fmla="val 115470"/>
          </a:avLst>
        </a:prstGeom>
        <a:solidFill>
          <a:schemeClr val="tx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100000"/>
            </a:lnSpc>
            <a:spcBef>
              <a:spcPct val="0"/>
            </a:spcBef>
            <a:spcAft>
              <a:spcPct val="35000"/>
            </a:spcAft>
            <a:buNone/>
          </a:pPr>
          <a:r>
            <a:rPr lang="en-US" sz="1400" kern="1200"/>
            <a:t>Interconnections surface when you bring people together, not just data. </a:t>
          </a:r>
        </a:p>
      </dsp:txBody>
      <dsp:txXfrm>
        <a:off x="2011826" y="1601919"/>
        <a:ext cx="1383493" cy="1187570"/>
      </dsp:txXfrm>
    </dsp:sp>
    <dsp:sp modelId="{43AFCD94-4B45-49D2-9437-A0FC2567705D}">
      <dsp:nvSpPr>
        <dsp:cNvPr id="0" name=""/>
        <dsp:cNvSpPr/>
      </dsp:nvSpPr>
      <dsp:spPr>
        <a:xfrm>
          <a:off x="3065580" y="1370927"/>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BB25DA65-43C7-45C6-86D5-4D6E9E274991}">
      <dsp:nvSpPr>
        <dsp:cNvPr id="0" name=""/>
        <dsp:cNvSpPr/>
      </dsp:nvSpPr>
      <dsp:spPr>
        <a:xfrm>
          <a:off x="3401098" y="387101"/>
          <a:ext cx="2004281" cy="1720444"/>
        </a:xfrm>
        <a:prstGeom prst="hexagon">
          <a:avLst>
            <a:gd name="adj" fmla="val 25000"/>
            <a:gd name="vf" fmla="val 11547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000" b="-2000"/>
          </a:stretch>
        </a:blipFill>
        <a:ln w="19050" cap="flat" cmpd="sng" algn="ctr">
          <a:solidFill>
            <a:schemeClr val="accent5">
              <a:hueOff val="-8101434"/>
              <a:satOff val="-551"/>
              <a:lumOff val="1307"/>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523E0A-E77E-4A25-8134-C0CF5B502E90}">
      <dsp:nvSpPr>
        <dsp:cNvPr id="0" name=""/>
        <dsp:cNvSpPr/>
      </dsp:nvSpPr>
      <dsp:spPr>
        <a:xfrm>
          <a:off x="3447011" y="1149623"/>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60F242DC-8426-427F-BE29-CCBEF8E9A15B}">
      <dsp:nvSpPr>
        <dsp:cNvPr id="0" name=""/>
        <dsp:cNvSpPr/>
      </dsp:nvSpPr>
      <dsp:spPr>
        <a:xfrm>
          <a:off x="5109594" y="1332755"/>
          <a:ext cx="2004281" cy="1720444"/>
        </a:xfrm>
        <a:prstGeom prst="hexagon">
          <a:avLst>
            <a:gd name="adj" fmla="val 25000"/>
            <a:gd name="vf" fmla="val 115470"/>
          </a:avLst>
        </a:prstGeom>
        <a:solidFill>
          <a:schemeClr val="accent1"/>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5240" rIns="0" bIns="15240" numCol="1" spcCol="1270" anchor="ctr" anchorCtr="0">
          <a:noAutofit/>
        </a:bodyPr>
        <a:lstStyle/>
        <a:p>
          <a:pPr marL="0" lvl="0" indent="0" algn="ctr" defTabSz="533400">
            <a:lnSpc>
              <a:spcPct val="100000"/>
            </a:lnSpc>
            <a:spcBef>
              <a:spcPct val="0"/>
            </a:spcBef>
            <a:spcAft>
              <a:spcPct val="35000"/>
            </a:spcAft>
            <a:buNone/>
          </a:pPr>
          <a:r>
            <a:rPr lang="en-US" sz="1200" kern="1200">
              <a:solidFill>
                <a:schemeClr val="bg1"/>
              </a:solidFill>
            </a:rPr>
            <a:t>Governance provides the structure, culture provides the energy, and technology provides the connective tissue.</a:t>
          </a:r>
        </a:p>
      </dsp:txBody>
      <dsp:txXfrm>
        <a:off x="5419988" y="1599192"/>
        <a:ext cx="1383493" cy="1187570"/>
      </dsp:txXfrm>
    </dsp:sp>
    <dsp:sp modelId="{EA39D50E-0499-4A1B-8FFE-AF593E3BC857}">
      <dsp:nvSpPr>
        <dsp:cNvPr id="0" name=""/>
        <dsp:cNvSpPr/>
      </dsp:nvSpPr>
      <dsp:spPr>
        <a:xfrm>
          <a:off x="6833100" y="2092096"/>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7BED9848-11DB-4503-92BE-9E4FDC24851A}">
      <dsp:nvSpPr>
        <dsp:cNvPr id="0" name=""/>
        <dsp:cNvSpPr/>
      </dsp:nvSpPr>
      <dsp:spPr>
        <a:xfrm>
          <a:off x="6825154" y="2278409"/>
          <a:ext cx="2004281" cy="1720444"/>
        </a:xfrm>
        <a:prstGeom prst="hexagon">
          <a:avLst>
            <a:gd name="adj" fmla="val 25000"/>
            <a:gd name="vf" fmla="val 11547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3000" r="-13000"/>
          </a:stretch>
        </a:blip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5C9CAAB1-4844-426B-8539-329B4526423D}">
      <dsp:nvSpPr>
        <dsp:cNvPr id="0" name=""/>
        <dsp:cNvSpPr/>
      </dsp:nvSpPr>
      <dsp:spPr>
        <a:xfrm>
          <a:off x="7229542" y="2308855"/>
          <a:ext cx="233980" cy="201763"/>
        </a:xfrm>
        <a:prstGeom prst="hexagon">
          <a:avLst>
            <a:gd name="adj" fmla="val 25000"/>
            <a:gd name="vf" fmla="val 115470"/>
          </a:avLst>
        </a:prstGeom>
        <a:solidFill>
          <a:schemeClr val="l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D567F-6B71-476E-BBBA-9150D5DF6302}" type="datetimeFigureOut">
              <a:rPr lang="en-US" smtClean="0"/>
              <a:t>7/16/2026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1891A0-7E5C-4E97-8C3D-617ACDA79C2D}" type="slidenum">
              <a:rPr lang="en-US" smtClean="0"/>
              <a:t>‹#›</a:t>
            </a:fld>
            <a:endParaRPr lang="en-US"/>
          </a:p>
        </p:txBody>
      </p:sp>
    </p:spTree>
    <p:extLst>
      <p:ext uri="{BB962C8B-B14F-4D97-AF65-F5344CB8AC3E}">
        <p14:creationId xmlns:p14="http://schemas.microsoft.com/office/powerpoint/2010/main" val="40853162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AED7A0-7534-47CD-A2A5-4D20D83676D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3921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500" i="1"/>
          </a:p>
        </p:txBody>
      </p:sp>
      <p:sp>
        <p:nvSpPr>
          <p:cNvPr id="4" name="Slide Number Placeholder 3"/>
          <p:cNvSpPr>
            <a:spLocks noGrp="1"/>
          </p:cNvSpPr>
          <p:nvPr>
            <p:ph type="sldNum" sz="quarter" idx="5"/>
          </p:nvPr>
        </p:nvSpPr>
        <p:spPr/>
        <p:txBody>
          <a:bodyPr/>
          <a:lstStyle/>
          <a:p>
            <a:fld id="{2EAED7A0-7534-47CD-A2A5-4D20D83676DC}" type="slidenum">
              <a:rPr lang="en-US" smtClean="0"/>
              <a:t>3</a:t>
            </a:fld>
            <a:endParaRPr lang="en-US"/>
          </a:p>
        </p:txBody>
      </p:sp>
    </p:spTree>
    <p:extLst>
      <p:ext uri="{BB962C8B-B14F-4D97-AF65-F5344CB8AC3E}">
        <p14:creationId xmlns:p14="http://schemas.microsoft.com/office/powerpoint/2010/main" val="3754377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a:latin typeface="Arial"/>
                <a:cs typeface="Arial"/>
              </a:rPr>
              <a:t>DP Risk Management (DPRM) Strategy</a:t>
            </a:r>
          </a:p>
          <a:p>
            <a:pPr marL="342900" indent="-342900">
              <a:buFont typeface="Arial" panose="020B0604020202020204" pitchFamily="34" charset="0"/>
              <a:buChar char="•"/>
            </a:pPr>
            <a:r>
              <a:rPr lang="en-US" sz="2400" b="0">
                <a:latin typeface="Arial"/>
                <a:cs typeface="Arial"/>
              </a:rPr>
              <a:t>As we accelerate transformation and modernize, risk management is an enabler</a:t>
            </a:r>
          </a:p>
          <a:p>
            <a:pPr marL="342900" lvl="0" indent="-342900">
              <a:buFont typeface="Arial" panose="020B0604020202020204" pitchFamily="34" charset="0"/>
              <a:buChar char="•"/>
            </a:pPr>
            <a:r>
              <a:rPr lang="en-US" sz="2400" b="0">
                <a:latin typeface="Arial"/>
                <a:cs typeface="Arial"/>
              </a:rPr>
              <a:t>If done right, risk management becomes NNSA’s strategic capability</a:t>
            </a:r>
          </a:p>
        </p:txBody>
      </p:sp>
      <p:sp>
        <p:nvSpPr>
          <p:cNvPr id="4" name="Slide Number Placeholder 3"/>
          <p:cNvSpPr>
            <a:spLocks noGrp="1"/>
          </p:cNvSpPr>
          <p:nvPr>
            <p:ph type="sldNum" sz="quarter" idx="5"/>
          </p:nvPr>
        </p:nvSpPr>
        <p:spPr/>
        <p:txBody>
          <a:bodyPr/>
          <a:lstStyle/>
          <a:p>
            <a:fld id="{061891A0-7E5C-4E97-8C3D-617ACDA79C2D}" type="slidenum">
              <a:rPr lang="en-US" smtClean="0"/>
              <a:t>5</a:t>
            </a:fld>
            <a:endParaRPr lang="en-US"/>
          </a:p>
        </p:txBody>
      </p:sp>
    </p:spTree>
    <p:extLst>
      <p:ext uri="{BB962C8B-B14F-4D97-AF65-F5344CB8AC3E}">
        <p14:creationId xmlns:p14="http://schemas.microsoft.com/office/powerpoint/2010/main" val="2844216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0">
                <a:latin typeface="Arial"/>
                <a:cs typeface="Arial"/>
              </a:rPr>
              <a:t>People, Technology, Governance</a:t>
            </a:r>
          </a:p>
          <a:p>
            <a:endParaRPr lang="en-US" sz="2400" b="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t>Strategic Goals &amp; Outcomes</a:t>
            </a:r>
            <a:endParaRPr lang="en-US" sz="2000"/>
          </a:p>
          <a:p>
            <a:pPr marL="171450" indent="-171450">
              <a:buFont typeface="Arial" panose="020B0604020202020204" pitchFamily="34" charset="0"/>
              <a:buChar char="•"/>
            </a:pPr>
            <a:r>
              <a:rPr lang="en-US" sz="2400"/>
              <a:t>Focused on three weapons-level shifts: Process discipline, decision enablement and cultural maturity</a:t>
            </a:r>
          </a:p>
          <a:p>
            <a:pPr marL="171450" indent="-171450">
              <a:buFont typeface="Arial" panose="020B0604020202020204" pitchFamily="34" charset="0"/>
              <a:buChar char="•"/>
            </a:pPr>
            <a:r>
              <a:rPr lang="en-US" sz="2400"/>
              <a:t>Outcomes are: enable risk-informed decisions, improve decision speed &amp; clarity, accelerate mission execution</a:t>
            </a:r>
          </a:p>
          <a:p>
            <a:endParaRPr lang="en-US" sz="2400" b="0">
              <a:latin typeface="Arial"/>
              <a:cs typeface="Arial"/>
            </a:endParaRPr>
          </a:p>
        </p:txBody>
      </p:sp>
      <p:sp>
        <p:nvSpPr>
          <p:cNvPr id="4" name="Slide Number Placeholder 3"/>
          <p:cNvSpPr>
            <a:spLocks noGrp="1"/>
          </p:cNvSpPr>
          <p:nvPr>
            <p:ph type="sldNum" sz="quarter" idx="5"/>
          </p:nvPr>
        </p:nvSpPr>
        <p:spPr/>
        <p:txBody>
          <a:bodyPr/>
          <a:lstStyle/>
          <a:p>
            <a:fld id="{061891A0-7E5C-4E97-8C3D-617ACDA79C2D}" type="slidenum">
              <a:rPr lang="en-US" smtClean="0"/>
              <a:t>6</a:t>
            </a:fld>
            <a:endParaRPr lang="en-US"/>
          </a:p>
        </p:txBody>
      </p:sp>
    </p:spTree>
    <p:extLst>
      <p:ext uri="{BB962C8B-B14F-4D97-AF65-F5344CB8AC3E}">
        <p14:creationId xmlns:p14="http://schemas.microsoft.com/office/powerpoint/2010/main" val="2844216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1891A0-7E5C-4E97-8C3D-617ACDA79C2D}" type="slidenum">
              <a:rPr lang="en-US" smtClean="0"/>
              <a:t>7</a:t>
            </a:fld>
            <a:endParaRPr lang="en-US"/>
          </a:p>
        </p:txBody>
      </p:sp>
    </p:spTree>
    <p:extLst>
      <p:ext uri="{BB962C8B-B14F-4D97-AF65-F5344CB8AC3E}">
        <p14:creationId xmlns:p14="http://schemas.microsoft.com/office/powerpoint/2010/main" val="3174936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28415-A234-0179-5CB5-6403B03D0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EFB72-78F9-0869-DE90-2EBB2A108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DFC55A-E84F-6B65-71AC-A38FCB76211D}"/>
              </a:ext>
            </a:extLst>
          </p:cNvPr>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510737B-AE4B-CAE7-927A-4D3BFED0B247}"/>
              </a:ext>
            </a:extLst>
          </p:cNvPr>
          <p:cNvSpPr>
            <a:spLocks noGrp="1"/>
          </p:cNvSpPr>
          <p:nvPr>
            <p:ph type="sldNum" sz="quarter" idx="5"/>
          </p:nvPr>
        </p:nvSpPr>
        <p:spPr/>
        <p:txBody>
          <a:bodyPr/>
          <a:lstStyle/>
          <a:p>
            <a:fld id="{061891A0-7E5C-4E97-8C3D-617ACDA79C2D}" type="slidenum">
              <a:rPr lang="en-US" smtClean="0"/>
              <a:t>8</a:t>
            </a:fld>
            <a:endParaRPr lang="en-US"/>
          </a:p>
        </p:txBody>
      </p:sp>
    </p:spTree>
    <p:extLst>
      <p:ext uri="{BB962C8B-B14F-4D97-AF65-F5344CB8AC3E}">
        <p14:creationId xmlns:p14="http://schemas.microsoft.com/office/powerpoint/2010/main" val="3074271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1891A0-7E5C-4E97-8C3D-617ACDA79C2D}" type="slidenum">
              <a:rPr lang="en-US" smtClean="0"/>
              <a:t>9</a:t>
            </a:fld>
            <a:endParaRPr lang="en-US"/>
          </a:p>
        </p:txBody>
      </p:sp>
    </p:spTree>
    <p:extLst>
      <p:ext uri="{BB962C8B-B14F-4D97-AF65-F5344CB8AC3E}">
        <p14:creationId xmlns:p14="http://schemas.microsoft.com/office/powerpoint/2010/main" val="2598853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Really want to talk about the importance of culture, especially when you are driving organizational change. </a:t>
            </a:r>
          </a:p>
          <a:p>
            <a:pPr marL="171450" indent="-171450">
              <a:buFont typeface="Arial" panose="020B0604020202020204" pitchFamily="34" charset="0"/>
              <a:buChar char="•"/>
            </a:pPr>
            <a:r>
              <a:rPr lang="en-US"/>
              <a:t>Focus on the wins that each of these efforts have established for us. </a:t>
            </a:r>
          </a:p>
          <a:p>
            <a:pPr marL="171450" indent="-171450">
              <a:buFont typeface="Arial" panose="020B0604020202020204" pitchFamily="34" charset="0"/>
              <a:buChar char="•"/>
            </a:pPr>
            <a:endParaRPr lang="en-US"/>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solidFill>
                  <a:srgbClr val="FFFFFF"/>
                </a:solidFill>
                <a:latin typeface="Arial" panose="020B0604020202020204"/>
                <a:ea typeface="+mn-ea"/>
                <a:cs typeface="+mn-cs"/>
              </a:rPr>
              <a:t>Empowering our risk community to mature into risk managers, not just reporters.</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DF647136-B0C8-2543-8126-19F4FFEFF984}" type="slidenum">
              <a:rPr lang="en-US" smtClean="0"/>
              <a:t>10</a:t>
            </a:fld>
            <a:endParaRPr lang="en-US"/>
          </a:p>
        </p:txBody>
      </p:sp>
    </p:spTree>
    <p:extLst>
      <p:ext uri="{BB962C8B-B14F-4D97-AF65-F5344CB8AC3E}">
        <p14:creationId xmlns:p14="http://schemas.microsoft.com/office/powerpoint/2010/main" val="892724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061891A0-7E5C-4E97-8C3D-617ACDA79C2D}" type="slidenum">
              <a:rPr lang="en-US" smtClean="0"/>
              <a:t>11</a:t>
            </a:fld>
            <a:endParaRPr lang="en-US"/>
          </a:p>
        </p:txBody>
      </p:sp>
    </p:spTree>
    <p:extLst>
      <p:ext uri="{BB962C8B-B14F-4D97-AF65-F5344CB8AC3E}">
        <p14:creationId xmlns:p14="http://schemas.microsoft.com/office/powerpoint/2010/main" val="1210878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We're not just updating documents, we are strengthening decision quality</a:t>
            </a:r>
          </a:p>
          <a:p>
            <a:endParaRPr lang="en-US" b="1"/>
          </a:p>
          <a:p>
            <a:r>
              <a:rPr lang="en-US" b="1"/>
              <a:t>Current State:</a:t>
            </a:r>
            <a:endParaRPr lang="en-US" sz="1200" b="1" kern="1200">
              <a:solidFill>
                <a:schemeClr val="tx1"/>
              </a:solidFill>
              <a:effectLst/>
              <a:latin typeface="+mn-lt"/>
            </a:endParaRPr>
          </a:p>
          <a:p>
            <a:pPr marL="285750" indent="-285750">
              <a:buFont typeface="Arial"/>
              <a:buChar char="•"/>
            </a:pPr>
            <a:r>
              <a:rPr lang="en-US" b="1"/>
              <a:t>Variability in application across programs</a:t>
            </a:r>
          </a:p>
          <a:p>
            <a:pPr marL="285750" indent="-285750">
              <a:buFont typeface="Arial"/>
              <a:buChar char="•"/>
            </a:pPr>
            <a:r>
              <a:rPr lang="en-US" b="1"/>
              <a:t>Inconsistent linkage between risk analysis and decision forums</a:t>
            </a:r>
          </a:p>
          <a:p>
            <a:pPr marL="285750" indent="-285750">
              <a:buFont typeface="Arial"/>
              <a:buChar char="•"/>
            </a:pPr>
            <a:r>
              <a:rPr lang="en-US" b="1"/>
              <a:t>Ambiguity between required vs recommended practices</a:t>
            </a:r>
          </a:p>
          <a:p>
            <a:pPr marL="285750" indent="-285750">
              <a:buFont typeface="Arial"/>
              <a:buChar char="•"/>
            </a:pPr>
            <a:endParaRPr lang="en-US" b="1"/>
          </a:p>
          <a:p>
            <a:endParaRPr lang="en-US" b="1"/>
          </a:p>
          <a:p>
            <a:r>
              <a:rPr lang="en-US" b="1"/>
              <a:t>Future state:</a:t>
            </a:r>
          </a:p>
          <a:p>
            <a:pPr marL="285750" indent="-285750">
              <a:buFont typeface="Arial"/>
              <a:buChar char="•"/>
            </a:pPr>
            <a:r>
              <a:rPr lang="en-US" b="1"/>
              <a:t>Consistent, comparable risk analysis across programs</a:t>
            </a:r>
          </a:p>
          <a:p>
            <a:pPr marL="285750" indent="-285750">
              <a:buFont typeface="Arial"/>
              <a:buChar char="•"/>
            </a:pPr>
            <a:r>
              <a:rPr lang="en-US" b="1"/>
              <a:t>Clear escalation thresholds to leadership</a:t>
            </a:r>
          </a:p>
          <a:p>
            <a:pPr marL="285750" indent="-285750">
              <a:buFont typeface="Arial"/>
              <a:buChar char="•"/>
            </a:pPr>
            <a:r>
              <a:rPr lang="en-US" b="1"/>
              <a:t>Risk analysis embedded in key decisions</a:t>
            </a:r>
          </a:p>
          <a:p>
            <a:pPr marL="285750" indent="-285750">
              <a:buFont typeface="Arial"/>
              <a:buChar char="•"/>
            </a:pPr>
            <a:r>
              <a:rPr lang="en-US" b="1"/>
              <a:t>Stronger accountability and ownership</a:t>
            </a:r>
          </a:p>
          <a:p>
            <a:endParaRPr lang="en-US"/>
          </a:p>
        </p:txBody>
      </p:sp>
      <p:sp>
        <p:nvSpPr>
          <p:cNvPr id="4" name="Slide Number Placeholder 3"/>
          <p:cNvSpPr>
            <a:spLocks noGrp="1"/>
          </p:cNvSpPr>
          <p:nvPr>
            <p:ph type="sldNum" sz="quarter" idx="5"/>
          </p:nvPr>
        </p:nvSpPr>
        <p:spPr/>
        <p:txBody>
          <a:bodyPr/>
          <a:lstStyle/>
          <a:p>
            <a:fld id="{061891A0-7E5C-4E97-8C3D-617ACDA79C2D}" type="slidenum">
              <a:rPr lang="en-US" smtClean="0"/>
              <a:t>12</a:t>
            </a:fld>
            <a:endParaRPr lang="en-US"/>
          </a:p>
        </p:txBody>
      </p:sp>
    </p:spTree>
    <p:extLst>
      <p:ext uri="{BB962C8B-B14F-4D97-AF65-F5344CB8AC3E}">
        <p14:creationId xmlns:p14="http://schemas.microsoft.com/office/powerpoint/2010/main" val="839790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you can talk about the technical and programmatic execution of FIRR:</a:t>
            </a:r>
          </a:p>
          <a:p>
            <a:endParaRPr lang="en-US"/>
          </a:p>
          <a:p>
            <a:pPr rtl="0" fontAlgn="base"/>
            <a:r>
              <a:rPr lang="en-US" sz="1200" b="0" i="0" u="none" strike="noStrike" kern="1200">
                <a:solidFill>
                  <a:schemeClr val="tx1"/>
                </a:solidFill>
                <a:effectLst/>
                <a:latin typeface="+mn-lt"/>
                <a:ea typeface="+mn-ea"/>
                <a:cs typeface="+mn-cs"/>
              </a:rPr>
              <a:t>FIRR Execution Team (FIRRET) with representatives from all programs migrating over, monthly townhalls for all stakeholders to ask questions, connect.gov page to keep all stakeholders up to date and to track all questions and answers.</a:t>
            </a:r>
          </a:p>
          <a:p>
            <a:endParaRPr lang="en-US"/>
          </a:p>
          <a:p>
            <a:r>
              <a:rPr lang="en-US"/>
              <a:t>Discuss Success to date</a:t>
            </a:r>
          </a:p>
        </p:txBody>
      </p:sp>
      <p:sp>
        <p:nvSpPr>
          <p:cNvPr id="4" name="Slide Number Placeholder 3"/>
          <p:cNvSpPr>
            <a:spLocks noGrp="1"/>
          </p:cNvSpPr>
          <p:nvPr>
            <p:ph type="sldNum" sz="quarter" idx="5"/>
          </p:nvPr>
        </p:nvSpPr>
        <p:spPr/>
        <p:txBody>
          <a:bodyPr/>
          <a:lstStyle/>
          <a:p>
            <a:fld id="{061891A0-7E5C-4E97-8C3D-617ACDA79C2D}" type="slidenum">
              <a:rPr lang="en-US" smtClean="0"/>
              <a:t>14</a:t>
            </a:fld>
            <a:endParaRPr lang="en-US"/>
          </a:p>
        </p:txBody>
      </p:sp>
    </p:spTree>
    <p:extLst>
      <p:ext uri="{BB962C8B-B14F-4D97-AF65-F5344CB8AC3E}">
        <p14:creationId xmlns:p14="http://schemas.microsoft.com/office/powerpoint/2010/main" val="3077459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Challenges</a:t>
            </a:r>
          </a:p>
        </p:txBody>
      </p:sp>
      <p:sp>
        <p:nvSpPr>
          <p:cNvPr id="4" name="Slide Number Placeholder 3"/>
          <p:cNvSpPr>
            <a:spLocks noGrp="1"/>
          </p:cNvSpPr>
          <p:nvPr>
            <p:ph type="sldNum" sz="quarter" idx="5"/>
          </p:nvPr>
        </p:nvSpPr>
        <p:spPr/>
        <p:txBody>
          <a:bodyPr/>
          <a:lstStyle/>
          <a:p>
            <a:fld id="{061891A0-7E5C-4E97-8C3D-617ACDA79C2D}" type="slidenum">
              <a:rPr lang="en-US" smtClean="0"/>
              <a:t>15</a:t>
            </a:fld>
            <a:endParaRPr lang="en-US"/>
          </a:p>
        </p:txBody>
      </p:sp>
    </p:spTree>
    <p:extLst>
      <p:ext uri="{BB962C8B-B14F-4D97-AF65-F5344CB8AC3E}">
        <p14:creationId xmlns:p14="http://schemas.microsoft.com/office/powerpoint/2010/main" val="1275277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1891A0-7E5C-4E97-8C3D-617ACDA79C2D}" type="slidenum">
              <a:rPr lang="en-US" smtClean="0"/>
              <a:t>16</a:t>
            </a:fld>
            <a:endParaRPr lang="en-US"/>
          </a:p>
        </p:txBody>
      </p:sp>
    </p:spTree>
    <p:extLst>
      <p:ext uri="{BB962C8B-B14F-4D97-AF65-F5344CB8AC3E}">
        <p14:creationId xmlns:p14="http://schemas.microsoft.com/office/powerpoint/2010/main" val="67138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35714-1256-306D-4FDE-F9F41E833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3CC1F-9DC1-82CB-163B-AEEAD6758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6E2639-35FE-E0AF-F3EA-96CB7AFC4EE4}"/>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F42FAE95-85C1-3D7D-F1D2-3F006D43DFB5}"/>
              </a:ext>
            </a:extLst>
          </p:cNvPr>
          <p:cNvSpPr>
            <a:spLocks noGrp="1"/>
          </p:cNvSpPr>
          <p:nvPr>
            <p:ph type="sldNum" sz="quarter" idx="5"/>
          </p:nvPr>
        </p:nvSpPr>
        <p:spPr/>
        <p:txBody>
          <a:bodyPr/>
          <a:lstStyle/>
          <a:p>
            <a:fld id="{DF647136-B0C8-2543-8126-19F4FFEFF984}" type="slidenum">
              <a:rPr lang="en-US" smtClean="0"/>
              <a:t>17</a:t>
            </a:fld>
            <a:endParaRPr lang="en-US"/>
          </a:p>
        </p:txBody>
      </p:sp>
    </p:spTree>
    <p:extLst>
      <p:ext uri="{BB962C8B-B14F-4D97-AF65-F5344CB8AC3E}">
        <p14:creationId xmlns:p14="http://schemas.microsoft.com/office/powerpoint/2010/main" val="3085715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6DF6D-D6A5-C657-3377-90344B639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7A6E70-50DE-581E-BA7C-CA16E727D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7D3E5D-5900-53B6-C695-BC7EDD413093}"/>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FC121F03-71CD-2B12-DB4A-347D83CFA565}"/>
              </a:ext>
            </a:extLst>
          </p:cNvPr>
          <p:cNvSpPr>
            <a:spLocks noGrp="1"/>
          </p:cNvSpPr>
          <p:nvPr>
            <p:ph type="sldNum" sz="quarter" idx="5"/>
          </p:nvPr>
        </p:nvSpPr>
        <p:spPr/>
        <p:txBody>
          <a:bodyPr/>
          <a:lstStyle/>
          <a:p>
            <a:fld id="{061891A0-7E5C-4E97-8C3D-617ACDA79C2D}" type="slidenum">
              <a:rPr lang="en-US" smtClean="0"/>
              <a:t>18</a:t>
            </a:fld>
            <a:endParaRPr lang="en-US"/>
          </a:p>
        </p:txBody>
      </p:sp>
    </p:spTree>
    <p:extLst>
      <p:ext uri="{BB962C8B-B14F-4D97-AF65-F5344CB8AC3E}">
        <p14:creationId xmlns:p14="http://schemas.microsoft.com/office/powerpoint/2010/main" val="2505665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1891A0-7E5C-4E97-8C3D-617ACDA79C2D}" type="slidenum">
              <a:rPr lang="en-US" smtClean="0"/>
              <a:t>19</a:t>
            </a:fld>
            <a:endParaRPr lang="en-US"/>
          </a:p>
        </p:txBody>
      </p:sp>
    </p:spTree>
    <p:extLst>
      <p:ext uri="{BB962C8B-B14F-4D97-AF65-F5344CB8AC3E}">
        <p14:creationId xmlns:p14="http://schemas.microsoft.com/office/powerpoint/2010/main" val="1935905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10034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 always learning new lessons, my goal is just not to learn the same lessons. </a:t>
            </a:r>
          </a:p>
        </p:txBody>
      </p:sp>
      <p:sp>
        <p:nvSpPr>
          <p:cNvPr id="4" name="Slide Number Placeholder 3"/>
          <p:cNvSpPr>
            <a:spLocks noGrp="1"/>
          </p:cNvSpPr>
          <p:nvPr>
            <p:ph type="sldNum" sz="quarter" idx="5"/>
          </p:nvPr>
        </p:nvSpPr>
        <p:spPr/>
        <p:txBody>
          <a:bodyPr/>
          <a:lstStyle/>
          <a:p>
            <a:fld id="{294E8604-B257-8240-9312-AE3CACDBAC12}" type="slidenum">
              <a:rPr lang="en-US" smtClean="0"/>
              <a:t>24</a:t>
            </a:fld>
            <a:endParaRPr lang="en-US"/>
          </a:p>
        </p:txBody>
      </p:sp>
    </p:spTree>
    <p:extLst>
      <p:ext uri="{BB962C8B-B14F-4D97-AF65-F5344CB8AC3E}">
        <p14:creationId xmlns:p14="http://schemas.microsoft.com/office/powerpoint/2010/main" val="588996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61891A0-7E5C-4E97-8C3D-617ACDA79C2D}" type="slidenum">
              <a:rPr lang="en-US" smtClean="0"/>
              <a:t>25</a:t>
            </a:fld>
            <a:endParaRPr lang="en-US"/>
          </a:p>
        </p:txBody>
      </p:sp>
    </p:spTree>
    <p:extLst>
      <p:ext uri="{BB962C8B-B14F-4D97-AF65-F5344CB8AC3E}">
        <p14:creationId xmlns:p14="http://schemas.microsoft.com/office/powerpoint/2010/main" val="17485178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4082358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425577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793183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074076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765248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9952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101813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206842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381656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811423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606176"/>
            <a:ext cx="10969375" cy="1397285"/>
          </a:xfrm>
          <a:prstGeom prst="rect">
            <a:avLst/>
          </a:prstGeom>
        </p:spPr>
        <p:txBody>
          <a:bodyPr anchor="b"/>
          <a:lstStyle>
            <a:lvl1pPr algn="l">
              <a:defRPr sz="6000" b="1">
                <a:solidFill>
                  <a:srgbClr val="021E42"/>
                </a:solidFill>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3250210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B3F142-5014-6A49-BA68-F7767A20AFDE}"/>
              </a:ext>
            </a:extLst>
          </p:cNvPr>
          <p:cNvSpPr>
            <a:spLocks noGrp="1"/>
          </p:cNvSpPr>
          <p:nvPr>
            <p:ph type="dt" sz="half" idx="10"/>
          </p:nvPr>
        </p:nvSpPr>
        <p:spPr>
          <a:xfrm>
            <a:off x="838200" y="6356350"/>
            <a:ext cx="2743200" cy="365125"/>
          </a:xfrm>
          <a:prstGeom prst="rect">
            <a:avLst/>
          </a:prstGeom>
        </p:spPr>
        <p:txBody>
          <a:bodyPr/>
          <a:lstStyle/>
          <a:p>
            <a:fld id="{6769B93B-DC43-40D5-97D4-107C9CC3A8D8}" type="datetime1">
              <a:rPr lang="en-US" smtClean="0"/>
              <a:t>7/16/2026</a:t>
            </a:fld>
            <a:endParaRPr lang="en-US"/>
          </a:p>
        </p:txBody>
      </p:sp>
      <p:sp>
        <p:nvSpPr>
          <p:cNvPr id="5" name="Footer Placeholder 4">
            <a:extLst>
              <a:ext uri="{FF2B5EF4-FFF2-40B4-BE49-F238E27FC236}">
                <a16:creationId xmlns:a16="http://schemas.microsoft.com/office/drawing/2014/main" id="{42FA69DD-70B0-578A-4060-D0493714A7D3}"/>
              </a:ext>
            </a:extLst>
          </p:cNvPr>
          <p:cNvSpPr>
            <a:spLocks noGrp="1"/>
          </p:cNvSpPr>
          <p:nvPr>
            <p:ph type="ftr" sz="quarter" idx="11"/>
          </p:nvPr>
        </p:nvSpPr>
        <p:spPr>
          <a:xfrm>
            <a:off x="4038600" y="6356350"/>
            <a:ext cx="4114800" cy="365125"/>
          </a:xfrm>
          <a:prstGeom prst="rect">
            <a:avLst/>
          </a:prstGeom>
        </p:spPr>
        <p:txBody>
          <a:bodyPr/>
          <a:lstStyle/>
          <a:p>
            <a:r>
              <a:rPr lang="en-US"/>
              <a:t>CUI/ /OPSEC</a:t>
            </a:r>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
        <p:nvSpPr>
          <p:cNvPr id="10" name="Text Placeholder 12">
            <a:extLst>
              <a:ext uri="{FF2B5EF4-FFF2-40B4-BE49-F238E27FC236}">
                <a16:creationId xmlns:a16="http://schemas.microsoft.com/office/drawing/2014/main" id="{1EF223D3-C0BB-027B-5C4B-7961865B554C}"/>
              </a:ext>
            </a:extLst>
          </p:cNvPr>
          <p:cNvSpPr>
            <a:spLocks noGrp="1"/>
          </p:cNvSpPr>
          <p:nvPr>
            <p:ph type="body" sz="quarter" idx="13" hasCustomPrompt="1"/>
          </p:nvPr>
        </p:nvSpPr>
        <p:spPr>
          <a:xfrm>
            <a:off x="474663" y="155843"/>
            <a:ext cx="11153775" cy="1009650"/>
          </a:xfrm>
        </p:spPr>
        <p:txBody>
          <a:bodyPr anchor="ctr">
            <a:normAutofit/>
          </a:bodyPr>
          <a:lstStyle>
            <a:lvl1pPr marL="0" indent="0">
              <a:buNone/>
              <a:defRPr sz="3600" b="1">
                <a:solidFill>
                  <a:schemeClr val="bg1"/>
                </a:solidFill>
                <a:latin typeface="Montserrat" panose="00000500000000000000" pitchFamily="2" charset="0"/>
              </a:defRPr>
            </a:lvl1pPr>
          </a:lstStyle>
          <a:p>
            <a:pPr lvl="0"/>
            <a:r>
              <a:rPr lang="en-US">
                <a:latin typeface="Montserrat" panose="00000500000000000000" pitchFamily="2" charset="0"/>
              </a:rPr>
              <a:t>Click to edit slide title</a:t>
            </a:r>
            <a:endParaRPr lang="en-US"/>
          </a:p>
        </p:txBody>
      </p:sp>
    </p:spTree>
    <p:extLst>
      <p:ext uri="{BB962C8B-B14F-4D97-AF65-F5344CB8AC3E}">
        <p14:creationId xmlns:p14="http://schemas.microsoft.com/office/powerpoint/2010/main" val="123078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_Im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7C248-DFF3-D940-9EFE-E1B0672E0815}"/>
              </a:ext>
            </a:extLst>
          </p:cNvPr>
          <p:cNvSpPr>
            <a:spLocks noGrp="1"/>
          </p:cNvSpPr>
          <p:nvPr>
            <p:ph type="title"/>
          </p:nvPr>
        </p:nvSpPr>
        <p:spPr>
          <a:xfrm>
            <a:off x="379380" y="322504"/>
            <a:ext cx="10860840" cy="1281113"/>
          </a:xfrm>
        </p:spPr>
        <p:txBody>
          <a:bodyPr>
            <a:noAutofit/>
          </a:bodyPr>
          <a:lstStyle>
            <a:lvl1pPr>
              <a:defRPr sz="3600" b="1">
                <a:solidFill>
                  <a:schemeClr val="accent1"/>
                </a:solidFill>
              </a:defRPr>
            </a:lvl1pPr>
          </a:lstStyle>
          <a:p>
            <a:r>
              <a:rPr lang="en-US"/>
              <a:t>Click to edit Master title style</a:t>
            </a:r>
          </a:p>
        </p:txBody>
      </p:sp>
      <p:sp>
        <p:nvSpPr>
          <p:cNvPr id="4" name="Text Placeholder 3">
            <a:extLst>
              <a:ext uri="{FF2B5EF4-FFF2-40B4-BE49-F238E27FC236}">
                <a16:creationId xmlns:a16="http://schemas.microsoft.com/office/drawing/2014/main" id="{28D77804-E4A0-996C-64B2-AC6FAA437609}"/>
              </a:ext>
            </a:extLst>
          </p:cNvPr>
          <p:cNvSpPr>
            <a:spLocks noGrp="1"/>
          </p:cNvSpPr>
          <p:nvPr>
            <p:ph type="body" sz="quarter" idx="10"/>
          </p:nvPr>
        </p:nvSpPr>
        <p:spPr>
          <a:xfrm>
            <a:off x="379413" y="1665446"/>
            <a:ext cx="6702425" cy="453694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52EA1250-F876-3F8B-C9C1-359B3553E2DF}"/>
              </a:ext>
            </a:extLst>
          </p:cNvPr>
          <p:cNvSpPr>
            <a:spLocks noGrp="1"/>
          </p:cNvSpPr>
          <p:nvPr>
            <p:ph type="pic" sz="quarter" idx="11"/>
          </p:nvPr>
        </p:nvSpPr>
        <p:spPr>
          <a:xfrm>
            <a:off x="7326313" y="1846601"/>
            <a:ext cx="4865687" cy="4178448"/>
          </a:xfrm>
        </p:spPr>
        <p:txBody>
          <a:bodyPr anchor="ctr"/>
          <a:lstStyle>
            <a:lvl1pPr marL="0" indent="0" algn="ctr">
              <a:buNone/>
              <a:defRPr/>
            </a:lvl1pPr>
          </a:lstStyle>
          <a:p>
            <a:endParaRPr lang="en-US"/>
          </a:p>
        </p:txBody>
      </p:sp>
    </p:spTree>
    <p:extLst>
      <p:ext uri="{BB962C8B-B14F-4D97-AF65-F5344CB8AC3E}">
        <p14:creationId xmlns:p14="http://schemas.microsoft.com/office/powerpoint/2010/main" val="4122404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5F30B6-1D21-6788-7A5F-81A8D2D08D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B217A18E-B2A6-0795-0415-938A32319552}"/>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022911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9FEC8-5E1A-389F-CEB8-2545597C0D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AC366E-3D17-A51C-6A23-E5FF033F64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BF1B48F-7AAC-CF8D-E05C-9302F2E9257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1273012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4AEB-3DFA-E318-8620-D25BFDD951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B76F1B-F30E-6571-54DF-9EE72DF0D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975C52A0-3E67-2777-2612-DE45CFF3CB99}"/>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0086209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801B2-D977-5C19-F4E3-F3652775D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AE7E83-B1FC-CDD7-CE93-D5FE574D6EC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18198C-262F-A73B-419F-17C8634F22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C82C644-B491-490F-4868-6E908A68C57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1436730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77874-A87D-9998-FDD0-BDB5652908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18EEC-DF2F-9670-4C39-FFFFE80584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E513F85-056D-AEC2-98DA-936AC487CB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59FB38-9D26-1131-91CA-9970CDDC4D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F96DFF-510D-3824-657F-B1E418FCC4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BE11ED6-0C3C-8B37-4562-A2C4E76955F3}"/>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4253475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FCD82-C2DB-2531-0B66-D4ADCBDE9E20}"/>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39DCC2C-6B18-2C7F-59E2-874997AA90B4}"/>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857335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050A673-00B0-3A5A-ED73-67FDFC7508E7}"/>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35510749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FF888-E805-3843-04A3-D6075729A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38F4AE-8F5B-019B-0BA7-35DEF8CE44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C98E3E-3BE2-643E-7930-A715B51759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F063888D-F2CA-C167-E87E-F5F38ED7E7BC}"/>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2063432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B725-DC07-93AD-5878-302381FD33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A040-878B-3C92-A5D7-6B71C2884B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9F927-7BB9-E952-1808-734156A37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C568C3A-5069-6C20-029C-446F2CCF8D61}"/>
              </a:ext>
            </a:extLst>
          </p:cNvPr>
          <p:cNvSpPr>
            <a:spLocks noGrp="1"/>
          </p:cNvSpPr>
          <p:nvPr>
            <p:ph type="sldNum" sz="quarter" idx="12"/>
          </p:nvPr>
        </p:nvSpPr>
        <p:spPr/>
        <p:txBody>
          <a:bodyPr/>
          <a:lstStyle/>
          <a:p>
            <a:fld id="{DD3EB71B-0E20-644D-98EB-43484203013E}" type="slidenum">
              <a:rPr lang="en-US" smtClean="0"/>
              <a:t>‹#›</a:t>
            </a:fld>
            <a:endParaRPr lang="en-US"/>
          </a:p>
        </p:txBody>
      </p:sp>
    </p:spTree>
    <p:extLst>
      <p:ext uri="{BB962C8B-B14F-4D97-AF65-F5344CB8AC3E}">
        <p14:creationId xmlns:p14="http://schemas.microsoft.com/office/powerpoint/2010/main" val="7848211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A63-970C-DC91-B82B-0931B1A0B0EA}"/>
              </a:ext>
            </a:extLst>
          </p:cNvPr>
          <p:cNvSpPr>
            <a:spLocks noGrp="1"/>
          </p:cNvSpPr>
          <p:nvPr>
            <p:ph type="ctrTitle"/>
          </p:nvPr>
        </p:nvSpPr>
        <p:spPr>
          <a:xfrm>
            <a:off x="383569" y="1041400"/>
            <a:ext cx="6941905" cy="2387600"/>
          </a:xfrm>
          <a:prstGeom prst="rect">
            <a:avLst/>
          </a:prstGeom>
        </p:spPr>
        <p:txBody>
          <a:bodyPr anchor="b"/>
          <a:lstStyle>
            <a:lvl1pPr algn="l">
              <a:defRPr sz="6000" b="1">
                <a:latin typeface="Montserrat" pitchFamily="2" charset="0"/>
              </a:defRPr>
            </a:lvl1pPr>
          </a:lstStyle>
          <a:p>
            <a:r>
              <a:rPr lang="en-US"/>
              <a:t>Click to edit Master title style</a:t>
            </a:r>
          </a:p>
        </p:txBody>
      </p:sp>
    </p:spTree>
    <p:extLst>
      <p:ext uri="{BB962C8B-B14F-4D97-AF65-F5344CB8AC3E}">
        <p14:creationId xmlns:p14="http://schemas.microsoft.com/office/powerpoint/2010/main" val="6268690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6.pn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7.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6.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5.png"/><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4.xml"/><Relationship Id="rId1" Type="http://schemas.openxmlformats.org/officeDocument/2006/relationships/slideLayout" Target="../slideLayouts/slideLayout2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3"/>
          <a:stretch>
            <a:fillRect/>
          </a:stretch>
        </p:blipFill>
        <p:spPr>
          <a:xfrm>
            <a:off x="7741922" y="6145805"/>
            <a:ext cx="2060447" cy="531400"/>
          </a:xfrm>
          <a:prstGeom prst="rect">
            <a:avLst/>
          </a:prstGeom>
        </p:spPr>
      </p:pic>
      <p:pic>
        <p:nvPicPr>
          <p:cNvPr id="2" name="Picture 1" descr="A close-up of a person holding a spray object&#10;&#10;AI-generated content may be incorrect.">
            <a:extLst>
              <a:ext uri="{FF2B5EF4-FFF2-40B4-BE49-F238E27FC236}">
                <a16:creationId xmlns:a16="http://schemas.microsoft.com/office/drawing/2014/main" id="{CE7CACEA-28E8-9745-D367-2DE90F22E6E9}"/>
              </a:ext>
            </a:extLst>
          </p:cNvPr>
          <p:cNvPicPr>
            <a:picLocks noChangeAspect="1"/>
          </p:cNvPicPr>
          <p:nvPr userDrawn="1"/>
        </p:nvPicPr>
        <p:blipFill>
          <a:blip r:embed="rId4">
            <a:extLst>
              <a:ext uri="{28A0092B-C50C-407E-A947-70E740481C1C}">
                <a14:useLocalDpi xmlns:a14="http://schemas.microsoft.com/office/drawing/2010/main" val="0"/>
              </a:ext>
            </a:extLst>
          </a:blip>
          <a:srcRect l="1865" t="9630" b="8802"/>
          <a:stretch>
            <a:fillRect/>
          </a:stretch>
        </p:blipFill>
        <p:spPr>
          <a:xfrm>
            <a:off x="1" y="1254072"/>
            <a:ext cx="12199420" cy="4945806"/>
          </a:xfrm>
          <a:prstGeom prst="rect">
            <a:avLst/>
          </a:prstGeom>
        </p:spPr>
      </p:pic>
      <p:pic>
        <p:nvPicPr>
          <p:cNvPr id="3" name="Picture 2" descr="A blue and black logo&#10;&#10;AI-generated content may be incorrect.">
            <a:extLst>
              <a:ext uri="{FF2B5EF4-FFF2-40B4-BE49-F238E27FC236}">
                <a16:creationId xmlns:a16="http://schemas.microsoft.com/office/drawing/2014/main" id="{364BE2B4-46A3-64C3-22E8-7A41C70F7ADA}"/>
              </a:ext>
            </a:extLst>
          </p:cNvPr>
          <p:cNvPicPr>
            <a:picLocks noChangeAspect="1"/>
          </p:cNvPicPr>
          <p:nvPr userDrawn="1"/>
        </p:nvPicPr>
        <p:blipFill>
          <a:blip r:embed="rId5"/>
          <a:stretch>
            <a:fillRect/>
          </a:stretch>
        </p:blipFill>
        <p:spPr>
          <a:xfrm>
            <a:off x="10028000" y="6241617"/>
            <a:ext cx="1491065" cy="411534"/>
          </a:xfrm>
          <a:prstGeom prst="rect">
            <a:avLst/>
          </a:prstGeom>
        </p:spPr>
      </p:pic>
      <p:sp>
        <p:nvSpPr>
          <p:cNvPr id="4" name="Title Placeholder 1">
            <a:extLst>
              <a:ext uri="{FF2B5EF4-FFF2-40B4-BE49-F238E27FC236}">
                <a16:creationId xmlns:a16="http://schemas.microsoft.com/office/drawing/2014/main" id="{36A42D70-43BA-487C-B104-EA45072341B9}"/>
              </a:ext>
            </a:extLst>
          </p:cNvPr>
          <p:cNvSpPr txBox="1">
            <a:spLocks/>
          </p:cNvSpPr>
          <p:nvPr userDrawn="1"/>
        </p:nvSpPr>
        <p:spPr>
          <a:xfrm>
            <a:off x="330200" y="6038420"/>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solidFill>
                  <a:schemeClr val="tx2"/>
                </a:solidFill>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2405365275"/>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81E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8F30497-342B-5A83-27A3-3C260E649042}"/>
              </a:ext>
            </a:extLst>
          </p:cNvPr>
          <p:cNvPicPr>
            <a:picLocks noChangeAspect="1"/>
          </p:cNvPicPr>
          <p:nvPr userDrawn="1"/>
        </p:nvPicPr>
        <p:blipFill>
          <a:blip r:embed="rId14"/>
          <a:srcRect/>
          <a:stretch/>
        </p:blipFill>
        <p:spPr>
          <a:xfrm>
            <a:off x="7010400" y="-8873"/>
            <a:ext cx="5181600" cy="1295400"/>
          </a:xfrm>
          <a:prstGeom prst="rect">
            <a:avLst/>
          </a:prstGeom>
        </p:spPr>
      </p:pic>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2528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5"/>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6"/>
          <a:srcRect/>
          <a:stretch/>
        </p:blipFill>
        <p:spPr>
          <a:xfrm>
            <a:off x="10350847" y="6293735"/>
            <a:ext cx="1369791" cy="384502"/>
          </a:xfrm>
          <a:prstGeom prst="rect">
            <a:avLst/>
          </a:prstGeom>
        </p:spPr>
      </p:pic>
      <p:sp>
        <p:nvSpPr>
          <p:cNvPr id="5" name="Title Placeholder 1">
            <a:extLst>
              <a:ext uri="{FF2B5EF4-FFF2-40B4-BE49-F238E27FC236}">
                <a16:creationId xmlns:a16="http://schemas.microsoft.com/office/drawing/2014/main" id="{174B7CBB-CC45-C148-0EE2-C4670522CBFA}"/>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3029596979"/>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97" r:id="rId11"/>
    <p:sldLayoutId id="2147483700" r:id="rId12"/>
  </p:sldLayoutIdLst>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F140BE-57F8-C5F5-1132-D7ABA2D29D21}"/>
              </a:ext>
            </a:extLst>
          </p:cNvPr>
          <p:cNvSpPr/>
          <p:nvPr userDrawn="1"/>
        </p:nvSpPr>
        <p:spPr>
          <a:xfrm>
            <a:off x="0" y="0"/>
            <a:ext cx="12192000" cy="1277655"/>
          </a:xfrm>
          <a:prstGeom prst="rect">
            <a:avLst/>
          </a:prstGeom>
          <a:solidFill>
            <a:srgbClr val="081E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4A2EAC3C-A2F3-4508-2817-B155E8A22BB7}"/>
              </a:ext>
            </a:extLst>
          </p:cNvPr>
          <p:cNvSpPr>
            <a:spLocks noGrp="1"/>
          </p:cNvSpPr>
          <p:nvPr>
            <p:ph type="sldNum" sz="quarter" idx="4"/>
          </p:nvPr>
        </p:nvSpPr>
        <p:spPr>
          <a:xfrm>
            <a:off x="9114034" y="561661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DD3EB71B-0E20-644D-98EB-43484203013E}" type="slidenum">
              <a:rPr lang="en-US" smtClean="0"/>
              <a:pPr/>
              <a:t>‹#›</a:t>
            </a:fld>
            <a:endParaRPr lang="en-US"/>
          </a:p>
        </p:txBody>
      </p:sp>
      <p:sp>
        <p:nvSpPr>
          <p:cNvPr id="2" name="Title Placeholder 1">
            <a:extLst>
              <a:ext uri="{FF2B5EF4-FFF2-40B4-BE49-F238E27FC236}">
                <a16:creationId xmlns:a16="http://schemas.microsoft.com/office/drawing/2014/main" id="{75BC9C23-350F-2819-7ED2-FB9A07F29ABD}"/>
              </a:ext>
            </a:extLst>
          </p:cNvPr>
          <p:cNvSpPr>
            <a:spLocks noGrp="1"/>
          </p:cNvSpPr>
          <p:nvPr>
            <p:ph type="title"/>
          </p:nvPr>
        </p:nvSpPr>
        <p:spPr>
          <a:xfrm>
            <a:off x="838200" y="5065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A0D493-5D93-C6FB-8137-14EFBC39E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6D0462D4-7EED-F678-B986-CA5AFD070ABC}"/>
              </a:ext>
            </a:extLst>
          </p:cNvPr>
          <p:cNvSpPr/>
          <p:nvPr userDrawn="1"/>
        </p:nvSpPr>
        <p:spPr>
          <a:xfrm>
            <a:off x="7421" y="6111832"/>
            <a:ext cx="12192000" cy="758255"/>
          </a:xfrm>
          <a:prstGeom prst="rect">
            <a:avLst/>
          </a:prstGeom>
          <a:solidFill>
            <a:srgbClr val="2528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8895ED5-62B8-36C2-AB69-88FDA7BD82A7}"/>
              </a:ext>
            </a:extLst>
          </p:cNvPr>
          <p:cNvPicPr>
            <a:picLocks noChangeAspect="1"/>
          </p:cNvPicPr>
          <p:nvPr userDrawn="1"/>
        </p:nvPicPr>
        <p:blipFill>
          <a:blip r:embed="rId11"/>
          <a:srcRect/>
          <a:stretch/>
        </p:blipFill>
        <p:spPr>
          <a:xfrm>
            <a:off x="7010400" y="-8873"/>
            <a:ext cx="5181600" cy="1295400"/>
          </a:xfrm>
          <a:prstGeom prst="rect">
            <a:avLst/>
          </a:prstGeom>
        </p:spPr>
      </p:pic>
      <p:pic>
        <p:nvPicPr>
          <p:cNvPr id="10" name="Picture 9" descr="A black and white sign with white text&#10;&#10;AI-generated content may be incorrect.">
            <a:extLst>
              <a:ext uri="{FF2B5EF4-FFF2-40B4-BE49-F238E27FC236}">
                <a16:creationId xmlns:a16="http://schemas.microsoft.com/office/drawing/2014/main" id="{171E5CF7-AE7D-7185-CABF-0AB10F0BDF8B}"/>
              </a:ext>
            </a:extLst>
          </p:cNvPr>
          <p:cNvPicPr>
            <a:picLocks noChangeAspect="1"/>
          </p:cNvPicPr>
          <p:nvPr userDrawn="1"/>
        </p:nvPicPr>
        <p:blipFill>
          <a:blip r:embed="rId12"/>
          <a:stretch>
            <a:fillRect/>
          </a:stretch>
        </p:blipFill>
        <p:spPr>
          <a:xfrm>
            <a:off x="8387245" y="6246341"/>
            <a:ext cx="1654629" cy="474152"/>
          </a:xfrm>
          <a:prstGeom prst="rect">
            <a:avLst/>
          </a:prstGeom>
        </p:spPr>
      </p:pic>
      <p:pic>
        <p:nvPicPr>
          <p:cNvPr id="11" name="Picture 10">
            <a:extLst>
              <a:ext uri="{FF2B5EF4-FFF2-40B4-BE49-F238E27FC236}">
                <a16:creationId xmlns:a16="http://schemas.microsoft.com/office/drawing/2014/main" id="{3507DA46-1E84-3F7F-FB3B-62E88707977D}"/>
              </a:ext>
            </a:extLst>
          </p:cNvPr>
          <p:cNvPicPr>
            <a:picLocks noChangeAspect="1"/>
          </p:cNvPicPr>
          <p:nvPr userDrawn="1"/>
        </p:nvPicPr>
        <p:blipFill>
          <a:blip r:embed="rId13"/>
          <a:srcRect/>
          <a:stretch/>
        </p:blipFill>
        <p:spPr>
          <a:xfrm>
            <a:off x="10350847" y="6293735"/>
            <a:ext cx="1369791" cy="384502"/>
          </a:xfrm>
          <a:prstGeom prst="rect">
            <a:avLst/>
          </a:prstGeom>
        </p:spPr>
      </p:pic>
      <p:sp>
        <p:nvSpPr>
          <p:cNvPr id="5" name="Title Placeholder 1">
            <a:extLst>
              <a:ext uri="{FF2B5EF4-FFF2-40B4-BE49-F238E27FC236}">
                <a16:creationId xmlns:a16="http://schemas.microsoft.com/office/drawing/2014/main" id="{B107A145-3787-4D2A-BC86-1F998AFA9230}"/>
              </a:ext>
            </a:extLst>
          </p:cNvPr>
          <p:cNvSpPr txBox="1">
            <a:spLocks/>
          </p:cNvSpPr>
          <p:nvPr userDrawn="1"/>
        </p:nvSpPr>
        <p:spPr>
          <a:xfrm>
            <a:off x="838200" y="6111831"/>
            <a:ext cx="6098309" cy="7461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a:lstStyle>
          <a:p>
            <a:r>
              <a:rPr lang="en-US" sz="2000" b="1" i="1">
                <a:latin typeface="Arial" panose="020B0604020202020204" pitchFamily="34" charset="0"/>
                <a:cs typeface="Arial" panose="020B0604020202020204" pitchFamily="34" charset="0"/>
              </a:rPr>
              <a:t>Peace Through Atomic Strength</a:t>
            </a:r>
          </a:p>
        </p:txBody>
      </p:sp>
    </p:spTree>
    <p:extLst>
      <p:ext uri="{BB962C8B-B14F-4D97-AF65-F5344CB8AC3E}">
        <p14:creationId xmlns:p14="http://schemas.microsoft.com/office/powerpoint/2010/main" val="207289921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txStyles>
    <p:titleStyle>
      <a:lvl1pPr algn="l" defTabSz="914400" rtl="0" eaLnBrk="1" latinLnBrk="0" hangingPunct="1">
        <a:lnSpc>
          <a:spcPct val="90000"/>
        </a:lnSpc>
        <a:spcBef>
          <a:spcPct val="0"/>
        </a:spcBef>
        <a:buNone/>
        <a:defRPr sz="4400" b="1" kern="1200">
          <a:solidFill>
            <a:schemeClr val="bg1"/>
          </a:solidFill>
          <a:latin typeface="Montserrat" pitchFamily="2"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14"/>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3723CA-453E-B676-C044-C55E11D36BA2}"/>
              </a:ext>
            </a:extLst>
          </p:cNvPr>
          <p:cNvPicPr>
            <a:picLocks noChangeAspect="1"/>
          </p:cNvPicPr>
          <p:nvPr userDrawn="1"/>
        </p:nvPicPr>
        <p:blipFill>
          <a:blip r:embed="rId3"/>
          <a:srcRect t="1135" b="1135"/>
          <a:stretch/>
        </p:blipFill>
        <p:spPr>
          <a:xfrm>
            <a:off x="0" y="0"/>
            <a:ext cx="12192000" cy="5883091"/>
          </a:xfrm>
          <a:prstGeom prst="rect">
            <a:avLst/>
          </a:prstGeom>
        </p:spPr>
      </p:pic>
      <p:sp>
        <p:nvSpPr>
          <p:cNvPr id="5" name="Rectangle 4">
            <a:extLst>
              <a:ext uri="{FF2B5EF4-FFF2-40B4-BE49-F238E27FC236}">
                <a16:creationId xmlns:a16="http://schemas.microsoft.com/office/drawing/2014/main" id="{C5C63FEF-36B9-7DA6-0155-D1C4809EA843}"/>
              </a:ext>
            </a:extLst>
          </p:cNvPr>
          <p:cNvSpPr/>
          <p:nvPr userDrawn="1"/>
        </p:nvSpPr>
        <p:spPr>
          <a:xfrm>
            <a:off x="0" y="842480"/>
            <a:ext cx="6185043" cy="2774023"/>
          </a:xfrm>
          <a:prstGeom prst="rect">
            <a:avLst/>
          </a:prstGeom>
          <a:solidFill>
            <a:srgbClr val="C50E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up of a logo&#10;&#10;AI-generated content may be incorrect.">
            <a:extLst>
              <a:ext uri="{FF2B5EF4-FFF2-40B4-BE49-F238E27FC236}">
                <a16:creationId xmlns:a16="http://schemas.microsoft.com/office/drawing/2014/main" id="{0E6D0458-8C03-2C2E-6851-612DA12D9305}"/>
              </a:ext>
            </a:extLst>
          </p:cNvPr>
          <p:cNvPicPr>
            <a:picLocks noChangeAspect="1"/>
          </p:cNvPicPr>
          <p:nvPr userDrawn="1"/>
        </p:nvPicPr>
        <p:blipFill>
          <a:blip r:embed="rId4"/>
          <a:stretch>
            <a:fillRect/>
          </a:stretch>
        </p:blipFill>
        <p:spPr>
          <a:xfrm>
            <a:off x="7741922" y="6145805"/>
            <a:ext cx="2060447" cy="531400"/>
          </a:xfrm>
          <a:prstGeom prst="rect">
            <a:avLst/>
          </a:prstGeom>
        </p:spPr>
      </p:pic>
      <p:pic>
        <p:nvPicPr>
          <p:cNvPr id="3" name="Picture 2" descr="A blue and black logo&#10;&#10;AI-generated content may be incorrect.">
            <a:extLst>
              <a:ext uri="{FF2B5EF4-FFF2-40B4-BE49-F238E27FC236}">
                <a16:creationId xmlns:a16="http://schemas.microsoft.com/office/drawing/2014/main" id="{EE77629E-41B2-22BA-A255-FB02E0872B64}"/>
              </a:ext>
            </a:extLst>
          </p:cNvPr>
          <p:cNvPicPr>
            <a:picLocks noChangeAspect="1"/>
          </p:cNvPicPr>
          <p:nvPr userDrawn="1"/>
        </p:nvPicPr>
        <p:blipFill>
          <a:blip r:embed="rId5"/>
          <a:stretch>
            <a:fillRect/>
          </a:stretch>
        </p:blipFill>
        <p:spPr>
          <a:xfrm>
            <a:off x="10028000" y="6241617"/>
            <a:ext cx="1491065" cy="411534"/>
          </a:xfrm>
          <a:prstGeom prst="rect">
            <a:avLst/>
          </a:prstGeom>
        </p:spPr>
      </p:pic>
    </p:spTree>
    <p:extLst>
      <p:ext uri="{BB962C8B-B14F-4D97-AF65-F5344CB8AC3E}">
        <p14:creationId xmlns:p14="http://schemas.microsoft.com/office/powerpoint/2010/main" val="3704830525"/>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7663" indent="-338138" algn="l" defTabSz="914400" rtl="0" eaLnBrk="1" latinLnBrk="0" hangingPunct="1">
        <a:lnSpc>
          <a:spcPct val="90000"/>
        </a:lnSpc>
        <a:spcBef>
          <a:spcPts val="1000"/>
        </a:spcBef>
        <a:buFontTx/>
        <a:buBlip>
          <a:blip r:embed="rId6"/>
        </a:buBlip>
        <a:tabLst/>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13" Type="http://schemas.microsoft.com/office/2007/relationships/diagramDrawing" Target="../diagrams/drawing3.xml"/><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5" Type="http://schemas.openxmlformats.org/officeDocument/2006/relationships/image" Target="../media/image22.svg"/><Relationship Id="rId10" Type="http://schemas.openxmlformats.org/officeDocument/2006/relationships/diagramLayout" Target="../diagrams/layout3.xml"/><Relationship Id="rId4" Type="http://schemas.openxmlformats.org/officeDocument/2006/relationships/diagramLayout" Target="../diagrams/layout2.xml"/><Relationship Id="rId9" Type="http://schemas.openxmlformats.org/officeDocument/2006/relationships/diagramData" Target="../diagrams/data3.xml"/><Relationship Id="rId14" Type="http://schemas.openxmlformats.org/officeDocument/2006/relationships/image" Target="../media/image21.svg"/></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3.jpe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3.jpeg"/><Relationship Id="rId7" Type="http://schemas.openxmlformats.org/officeDocument/2006/relationships/diagramColors" Target="../diagrams/colors7.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30.png"/><Relationship Id="rId7" Type="http://schemas.openxmlformats.org/officeDocument/2006/relationships/diagramColors" Target="../diagrams/colors8.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44822-5222-7DA8-BC59-ECAB7BA533A6}"/>
            </a:ext>
          </a:extLst>
        </p:cNvPr>
        <p:cNvGrpSpPr/>
        <p:nvPr/>
      </p:nvGrpSpPr>
      <p:grpSpPr>
        <a:xfrm>
          <a:off x="0" y="0"/>
          <a:ext cx="0" cy="0"/>
          <a:chOff x="0" y="0"/>
          <a:chExt cx="0" cy="0"/>
        </a:xfrm>
      </p:grpSpPr>
      <p:sp>
        <p:nvSpPr>
          <p:cNvPr id="16" name="Title 15">
            <a:extLst>
              <a:ext uri="{FF2B5EF4-FFF2-40B4-BE49-F238E27FC236}">
                <a16:creationId xmlns:a16="http://schemas.microsoft.com/office/drawing/2014/main" id="{60D530EE-B523-AFA1-6D00-725FAECFDFDB}"/>
              </a:ext>
            </a:extLst>
          </p:cNvPr>
          <p:cNvSpPr>
            <a:spLocks noGrp="1"/>
          </p:cNvSpPr>
          <p:nvPr>
            <p:ph type="ctrTitle"/>
          </p:nvPr>
        </p:nvSpPr>
        <p:spPr>
          <a:xfrm>
            <a:off x="0" y="1120141"/>
            <a:ext cx="6240779" cy="3058450"/>
          </a:xfrm>
        </p:spPr>
        <p:txBody>
          <a:bodyPr/>
          <a:lstStyle/>
          <a:p>
            <a:br>
              <a:rPr lang="en-US" sz="3200" dirty="0"/>
            </a:br>
            <a:r>
              <a:rPr lang="en-US" sz="2800" dirty="0"/>
              <a:t>The Connected Risk Journey:</a:t>
            </a:r>
            <a:br>
              <a:rPr lang="en-US" sz="2800" dirty="0"/>
            </a:br>
            <a:br>
              <a:rPr lang="en-US" sz="2800" dirty="0"/>
            </a:br>
            <a:r>
              <a:rPr lang="en-US" sz="2800" b="0" dirty="0"/>
              <a:t>Strengthening Enterprise Risk Management Across the Nuclear Security Enterprise</a:t>
            </a:r>
            <a:br>
              <a:rPr lang="en-US" sz="3200" dirty="0"/>
            </a:br>
            <a:br>
              <a:rPr lang="en-US" sz="3600" dirty="0"/>
            </a:br>
            <a:br>
              <a:rPr lang="en-US" sz="2000" dirty="0"/>
            </a:br>
            <a:endParaRPr lang="en-US" sz="2400" b="0" dirty="0">
              <a:latin typeface="Montserrat" pitchFamily="2" charset="0"/>
            </a:endParaRPr>
          </a:p>
        </p:txBody>
      </p:sp>
      <p:sp>
        <p:nvSpPr>
          <p:cNvPr id="3" name="TextBox 2">
            <a:extLst>
              <a:ext uri="{FF2B5EF4-FFF2-40B4-BE49-F238E27FC236}">
                <a16:creationId xmlns:a16="http://schemas.microsoft.com/office/drawing/2014/main" id="{73C9E4E6-A587-6289-5916-A84FEA2AFD50}"/>
              </a:ext>
            </a:extLst>
          </p:cNvPr>
          <p:cNvSpPr txBox="1"/>
          <p:nvPr/>
        </p:nvSpPr>
        <p:spPr>
          <a:xfrm>
            <a:off x="6648450" y="869068"/>
            <a:ext cx="5543550" cy="1938992"/>
          </a:xfrm>
          <a:prstGeom prst="rect">
            <a:avLst/>
          </a:prstGeom>
          <a:noFill/>
        </p:spPr>
        <p:txBody>
          <a:bodyPr wrap="square" rtlCol="0">
            <a:spAutoFit/>
          </a:bodyPr>
          <a:lstStyle/>
          <a:p>
            <a:r>
              <a:rPr lang="en-US" sz="2000">
                <a:solidFill>
                  <a:schemeClr val="bg1"/>
                </a:solidFill>
              </a:rPr>
              <a:t>Eleni Rojtas (NA-181)</a:t>
            </a:r>
            <a:br>
              <a:rPr lang="en-US" sz="2000">
                <a:solidFill>
                  <a:schemeClr val="bg1"/>
                </a:solidFill>
              </a:rPr>
            </a:br>
            <a:r>
              <a:rPr lang="en-US" sz="2000">
                <a:solidFill>
                  <a:schemeClr val="bg1"/>
                </a:solidFill>
              </a:rPr>
              <a:t>Chief Risk Advisor for Defense Programs</a:t>
            </a:r>
          </a:p>
          <a:p>
            <a:endParaRPr lang="en-US" sz="2000">
              <a:solidFill>
                <a:schemeClr val="bg1"/>
              </a:solidFill>
            </a:endParaRPr>
          </a:p>
          <a:p>
            <a:r>
              <a:rPr lang="en-US" sz="2000">
                <a:solidFill>
                  <a:schemeClr val="bg1"/>
                </a:solidFill>
              </a:rPr>
              <a:t>Jared Christenson</a:t>
            </a:r>
          </a:p>
          <a:p>
            <a:r>
              <a:rPr lang="en-US" sz="2000">
                <a:solidFill>
                  <a:schemeClr val="bg1"/>
                </a:solidFill>
              </a:rPr>
              <a:t>Program Analyst (NA-181)</a:t>
            </a:r>
          </a:p>
          <a:p>
            <a:endParaRPr lang="en-US" sz="2000">
              <a:solidFill>
                <a:schemeClr val="bg1"/>
              </a:solidFill>
            </a:endParaRPr>
          </a:p>
        </p:txBody>
      </p:sp>
    </p:spTree>
    <p:extLst>
      <p:ext uri="{BB962C8B-B14F-4D97-AF65-F5344CB8AC3E}">
        <p14:creationId xmlns:p14="http://schemas.microsoft.com/office/powerpoint/2010/main" val="2091851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C5DCF-E6C4-33D4-BD36-8BB5A896960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EA7BC09-0F29-F975-3242-FBACE55673AF}"/>
              </a:ext>
            </a:extLst>
          </p:cNvPr>
          <p:cNvSpPr>
            <a:spLocks noGrp="1"/>
          </p:cNvSpPr>
          <p:nvPr>
            <p:ph type="title"/>
          </p:nvPr>
        </p:nvSpPr>
        <p:spPr/>
        <p:txBody>
          <a:bodyPr>
            <a:normAutofit/>
          </a:bodyPr>
          <a:lstStyle/>
          <a:p>
            <a:r>
              <a:rPr lang="en-US" sz="3600"/>
              <a:t>Defense Programs Risk Management (DPRM) Team</a:t>
            </a:r>
          </a:p>
        </p:txBody>
      </p:sp>
      <p:sp>
        <p:nvSpPr>
          <p:cNvPr id="8" name="TextBox 7">
            <a:extLst>
              <a:ext uri="{FF2B5EF4-FFF2-40B4-BE49-F238E27FC236}">
                <a16:creationId xmlns:a16="http://schemas.microsoft.com/office/drawing/2014/main" id="{40F64A59-4BE7-BA78-22FE-B2777304A9CF}"/>
              </a:ext>
            </a:extLst>
          </p:cNvPr>
          <p:cNvSpPr txBox="1"/>
          <p:nvPr/>
        </p:nvSpPr>
        <p:spPr>
          <a:xfrm>
            <a:off x="9409016" y="5466525"/>
            <a:ext cx="2788260" cy="5078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rial"/>
                <a:cs typeface="Arial"/>
              </a:rPr>
              <a:t>SCOP: Scheduling Community of Practice</a:t>
            </a:r>
            <a:endParaRPr lang="en-US" sz="900" b="0" i="0" u="none" strike="noStrike" kern="1200" cap="none" spc="0" normalizeH="0" baseline="0" noProof="0">
              <a:ln>
                <a:noFill/>
              </a:ln>
              <a:solidFill>
                <a:prstClr val="black"/>
              </a:solidFill>
              <a:effectLst/>
              <a:uLnTx/>
              <a:uFillTx/>
              <a:latin typeface="Arial"/>
              <a:cs typeface="Arial"/>
            </a:endParaRPr>
          </a:p>
          <a:p>
            <a:pPr>
              <a:defRPr/>
            </a:pPr>
            <a:r>
              <a:rPr lang="en-US" sz="900">
                <a:solidFill>
                  <a:prstClr val="black"/>
                </a:solidFill>
                <a:latin typeface="Arial"/>
                <a:cs typeface="Arial"/>
              </a:rPr>
              <a:t>FIRR: Federal Integrated Risk Register</a:t>
            </a:r>
            <a:endParaRPr lang="en-US">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WA: Weapons Activities</a:t>
            </a:r>
          </a:p>
        </p:txBody>
      </p:sp>
      <p:pic>
        <p:nvPicPr>
          <p:cNvPr id="4" name="Picture 3">
            <a:extLst>
              <a:ext uri="{FF2B5EF4-FFF2-40B4-BE49-F238E27FC236}">
                <a16:creationId xmlns:a16="http://schemas.microsoft.com/office/drawing/2014/main" id="{9368A1D0-1D64-A03E-BC8E-D38E86165841}"/>
              </a:ext>
            </a:extLst>
          </p:cNvPr>
          <p:cNvPicPr>
            <a:picLocks noChangeAspect="1"/>
          </p:cNvPicPr>
          <p:nvPr/>
        </p:nvPicPr>
        <p:blipFill>
          <a:blip r:embed="rId2"/>
          <a:stretch>
            <a:fillRect/>
          </a:stretch>
        </p:blipFill>
        <p:spPr>
          <a:xfrm>
            <a:off x="2764947" y="1492250"/>
            <a:ext cx="6651522" cy="4487334"/>
          </a:xfrm>
          <a:prstGeom prst="rect">
            <a:avLst/>
          </a:prstGeom>
        </p:spPr>
      </p:pic>
    </p:spTree>
    <p:extLst>
      <p:ext uri="{BB962C8B-B14F-4D97-AF65-F5344CB8AC3E}">
        <p14:creationId xmlns:p14="http://schemas.microsoft.com/office/powerpoint/2010/main" val="810021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E2A2F-BEA5-51D4-6A69-33CA076ABDC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D1CE3A6-B18C-C3A9-5D2B-7CE4CD2D85A1}"/>
              </a:ext>
            </a:extLst>
          </p:cNvPr>
          <p:cNvSpPr>
            <a:spLocks noGrp="1"/>
          </p:cNvSpPr>
          <p:nvPr>
            <p:ph type="title"/>
          </p:nvPr>
        </p:nvSpPr>
        <p:spPr/>
        <p:txBody>
          <a:bodyPr/>
          <a:lstStyle/>
          <a:p>
            <a:r>
              <a:rPr lang="en-US"/>
              <a:t>The Challenge: The Disconnect</a:t>
            </a:r>
          </a:p>
        </p:txBody>
      </p:sp>
      <p:sp>
        <p:nvSpPr>
          <p:cNvPr id="10" name="Content Placeholder 9">
            <a:extLst>
              <a:ext uri="{FF2B5EF4-FFF2-40B4-BE49-F238E27FC236}">
                <a16:creationId xmlns:a16="http://schemas.microsoft.com/office/drawing/2014/main" id="{7E294BAC-017B-6F0F-F9EB-68A709749931}"/>
              </a:ext>
            </a:extLst>
          </p:cNvPr>
          <p:cNvSpPr>
            <a:spLocks noGrp="1"/>
          </p:cNvSpPr>
          <p:nvPr>
            <p:ph idx="1"/>
          </p:nvPr>
        </p:nvSpPr>
        <p:spPr>
          <a:xfrm>
            <a:off x="512445" y="1534702"/>
            <a:ext cx="11187942" cy="1523130"/>
          </a:xfrm>
        </p:spPr>
        <p:txBody>
          <a:bodyPr vert="horz" lIns="91440" tIns="45720" rIns="91440" bIns="45720" rtlCol="0" anchor="t">
            <a:normAutofit/>
          </a:bodyPr>
          <a:lstStyle/>
          <a:p>
            <a:r>
              <a:rPr lang="en-US" sz="2400" b="1">
                <a:latin typeface="Arial"/>
                <a:cs typeface="Arial"/>
              </a:rPr>
              <a:t>Risk is not isolated</a:t>
            </a:r>
          </a:p>
          <a:p>
            <a:pPr lvl="1"/>
            <a:r>
              <a:rPr lang="en-US" sz="2000" b="1">
                <a:latin typeface="Arial"/>
                <a:cs typeface="Arial"/>
              </a:rPr>
              <a:t>Our journey building an enterprise risk program across multiple sites and headquarters shows how governance, culture, and technology transform scattered risks into enterprise intelligence. </a:t>
            </a:r>
          </a:p>
        </p:txBody>
      </p:sp>
      <p:pic>
        <p:nvPicPr>
          <p:cNvPr id="2" name="Picture 1">
            <a:extLst>
              <a:ext uri="{FF2B5EF4-FFF2-40B4-BE49-F238E27FC236}">
                <a16:creationId xmlns:a16="http://schemas.microsoft.com/office/drawing/2014/main" id="{1E8A5F03-DE6F-F865-BF2D-1C17799220D9}"/>
              </a:ext>
            </a:extLst>
          </p:cNvPr>
          <p:cNvPicPr>
            <a:picLocks noChangeAspect="1"/>
          </p:cNvPicPr>
          <p:nvPr/>
        </p:nvPicPr>
        <p:blipFill>
          <a:blip r:embed="rId3"/>
          <a:stretch>
            <a:fillRect/>
          </a:stretch>
        </p:blipFill>
        <p:spPr>
          <a:xfrm>
            <a:off x="2547233" y="2783616"/>
            <a:ext cx="7285025" cy="3259966"/>
          </a:xfrm>
          <a:prstGeom prst="rect">
            <a:avLst/>
          </a:prstGeom>
        </p:spPr>
      </p:pic>
    </p:spTree>
    <p:extLst>
      <p:ext uri="{BB962C8B-B14F-4D97-AF65-F5344CB8AC3E}">
        <p14:creationId xmlns:p14="http://schemas.microsoft.com/office/powerpoint/2010/main" val="920209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14667-8613-99C6-CD5F-AF6F7D98FAB5}"/>
              </a:ext>
            </a:extLst>
          </p:cNvPr>
          <p:cNvSpPr>
            <a:spLocks noGrp="1"/>
          </p:cNvSpPr>
          <p:nvPr>
            <p:ph type="title"/>
          </p:nvPr>
        </p:nvSpPr>
        <p:spPr>
          <a:xfrm>
            <a:off x="228600" y="50657"/>
            <a:ext cx="11715750" cy="1325563"/>
          </a:xfrm>
        </p:spPr>
        <p:txBody>
          <a:bodyPr>
            <a:normAutofit/>
          </a:bodyPr>
          <a:lstStyle/>
          <a:p>
            <a:r>
              <a:rPr lang="en-US" sz="3600"/>
              <a:t>Hidden Connections Across the Organization</a:t>
            </a:r>
          </a:p>
        </p:txBody>
      </p:sp>
      <p:sp>
        <p:nvSpPr>
          <p:cNvPr id="3" name="Content Placeholder 2">
            <a:extLst>
              <a:ext uri="{FF2B5EF4-FFF2-40B4-BE49-F238E27FC236}">
                <a16:creationId xmlns:a16="http://schemas.microsoft.com/office/drawing/2014/main" id="{5AEB66A3-C266-C98D-0966-03D7ED7A0D33}"/>
              </a:ext>
            </a:extLst>
          </p:cNvPr>
          <p:cNvSpPr>
            <a:spLocks noGrp="1"/>
          </p:cNvSpPr>
          <p:nvPr>
            <p:ph idx="1"/>
          </p:nvPr>
        </p:nvSpPr>
        <p:spPr>
          <a:xfrm>
            <a:off x="228599" y="1482724"/>
            <a:ext cx="5986463" cy="4589463"/>
          </a:xfrm>
        </p:spPr>
        <p:txBody>
          <a:bodyPr>
            <a:normAutofit fontScale="92500" lnSpcReduction="10000"/>
          </a:bodyPr>
          <a:lstStyle/>
          <a:p>
            <a:r>
              <a:rPr lang="en-US"/>
              <a:t>Risks hide in silos in departments, processes, and systems.</a:t>
            </a:r>
          </a:p>
          <a:p>
            <a:r>
              <a:rPr lang="en-US"/>
              <a:t>Multiple projects may share the same risk.</a:t>
            </a:r>
          </a:p>
          <a:p>
            <a:r>
              <a:rPr lang="en-US"/>
              <a:t>Multiple working groups stood up to address different types of risk.</a:t>
            </a:r>
          </a:p>
          <a:p>
            <a:r>
              <a:rPr lang="en-US"/>
              <a:t>Where we have noticed disconnects:</a:t>
            </a:r>
          </a:p>
          <a:p>
            <a:pPr lvl="1"/>
            <a:r>
              <a:rPr lang="en-US"/>
              <a:t>Project-level risks don’t consider enterprise impacts.</a:t>
            </a:r>
          </a:p>
          <a:p>
            <a:pPr lvl="1"/>
            <a:r>
              <a:rPr lang="en-US"/>
              <a:t>Risk Reviews without appropriate stakeholder engagement.</a:t>
            </a:r>
          </a:p>
          <a:p>
            <a:pPr lvl="1"/>
            <a:r>
              <a:rPr lang="en-US"/>
              <a:t>Incomplete risk profiles and unrecognized dependencies</a:t>
            </a:r>
          </a:p>
        </p:txBody>
      </p:sp>
      <p:sp>
        <p:nvSpPr>
          <p:cNvPr id="4" name="Arrow: Chevron 3">
            <a:extLst>
              <a:ext uri="{FF2B5EF4-FFF2-40B4-BE49-F238E27FC236}">
                <a16:creationId xmlns:a16="http://schemas.microsoft.com/office/drawing/2014/main" id="{876EE26A-5C85-8B90-7EC6-71566CDDA556}"/>
              </a:ext>
            </a:extLst>
          </p:cNvPr>
          <p:cNvSpPr/>
          <p:nvPr/>
        </p:nvSpPr>
        <p:spPr>
          <a:xfrm>
            <a:off x="6215062" y="1884165"/>
            <a:ext cx="642937" cy="2160984"/>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Arrow: Chevron 4">
            <a:extLst>
              <a:ext uri="{FF2B5EF4-FFF2-40B4-BE49-F238E27FC236}">
                <a16:creationId xmlns:a16="http://schemas.microsoft.com/office/drawing/2014/main" id="{56BB2998-D190-D403-D14E-B92258A66D5C}"/>
              </a:ext>
            </a:extLst>
          </p:cNvPr>
          <p:cNvSpPr/>
          <p:nvPr/>
        </p:nvSpPr>
        <p:spPr>
          <a:xfrm>
            <a:off x="6857999" y="1884164"/>
            <a:ext cx="642937" cy="2160984"/>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Oval 5">
            <a:extLst>
              <a:ext uri="{FF2B5EF4-FFF2-40B4-BE49-F238E27FC236}">
                <a16:creationId xmlns:a16="http://schemas.microsoft.com/office/drawing/2014/main" id="{8756975B-E8BF-D713-F07F-4CC4FE284E44}"/>
              </a:ext>
            </a:extLst>
          </p:cNvPr>
          <p:cNvSpPr/>
          <p:nvPr/>
        </p:nvSpPr>
        <p:spPr>
          <a:xfrm>
            <a:off x="8501072" y="1903686"/>
            <a:ext cx="2328396" cy="2182537"/>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7" name="TextBox 6">
            <a:extLst>
              <a:ext uri="{FF2B5EF4-FFF2-40B4-BE49-F238E27FC236}">
                <a16:creationId xmlns:a16="http://schemas.microsoft.com/office/drawing/2014/main" id="{086A8CD3-4FB4-1969-DC20-FEABC1552FED}"/>
              </a:ext>
            </a:extLst>
          </p:cNvPr>
          <p:cNvSpPr txBox="1"/>
          <p:nvPr/>
        </p:nvSpPr>
        <p:spPr>
          <a:xfrm>
            <a:off x="8501072" y="2394789"/>
            <a:ext cx="2328397" cy="1200329"/>
          </a:xfrm>
          <a:prstGeom prst="rect">
            <a:avLst/>
          </a:prstGeom>
          <a:noFill/>
        </p:spPr>
        <p:txBody>
          <a:bodyPr wrap="square">
            <a:spAutoFit/>
          </a:bodyPr>
          <a:lstStyle/>
          <a:p>
            <a:pPr lvl="0" algn="ctr"/>
            <a:r>
              <a:rPr lang="en-US">
                <a:solidFill>
                  <a:schemeClr val="bg1"/>
                </a:solidFill>
              </a:rPr>
              <a:t>Culture and process that facilitates cross-functional engagement</a:t>
            </a:r>
          </a:p>
        </p:txBody>
      </p:sp>
      <p:sp>
        <p:nvSpPr>
          <p:cNvPr id="8" name="TextBox 7">
            <a:extLst>
              <a:ext uri="{FF2B5EF4-FFF2-40B4-BE49-F238E27FC236}">
                <a16:creationId xmlns:a16="http://schemas.microsoft.com/office/drawing/2014/main" id="{13DFEB75-EEA2-6BD7-9ACD-3057A197CCA7}"/>
              </a:ext>
            </a:extLst>
          </p:cNvPr>
          <p:cNvSpPr txBox="1"/>
          <p:nvPr/>
        </p:nvSpPr>
        <p:spPr>
          <a:xfrm>
            <a:off x="6857999" y="4248109"/>
            <a:ext cx="4300530" cy="1631216"/>
          </a:xfrm>
          <a:prstGeom prst="rect">
            <a:avLst/>
          </a:prstGeom>
          <a:noFill/>
        </p:spPr>
        <p:txBody>
          <a:bodyPr wrap="square">
            <a:spAutoFit/>
          </a:bodyPr>
          <a:lstStyle/>
          <a:p>
            <a:pPr marL="285750" lvl="0" indent="-285750">
              <a:buFont typeface="Arial" panose="020B0604020202020204" pitchFamily="34" charset="0"/>
              <a:buChar char="•"/>
            </a:pPr>
            <a:r>
              <a:rPr lang="en-US" sz="2000">
                <a:latin typeface="Arial" panose="020B0604020202020204" pitchFamily="34" charset="0"/>
                <a:cs typeface="Arial" panose="020B0604020202020204" pitchFamily="34" charset="0"/>
              </a:rPr>
              <a:t>Opportunities:</a:t>
            </a:r>
          </a:p>
          <a:p>
            <a:pPr marL="742950" lvl="1" indent="-285750">
              <a:buFont typeface="Arial" panose="020B0604020202020204" pitchFamily="34" charset="0"/>
              <a:buChar char="•"/>
            </a:pPr>
            <a:r>
              <a:rPr lang="en-US" sz="2000">
                <a:latin typeface="Arial" panose="020B0604020202020204" pitchFamily="34" charset="0"/>
                <a:cs typeface="Arial" panose="020B0604020202020204" pitchFamily="34" charset="0"/>
              </a:rPr>
              <a:t>Combine resources and address risk holistically</a:t>
            </a:r>
          </a:p>
          <a:p>
            <a:pPr marL="742950" lvl="1" indent="-285750">
              <a:buFont typeface="Arial" panose="020B0604020202020204" pitchFamily="34" charset="0"/>
              <a:buChar char="•"/>
            </a:pPr>
            <a:r>
              <a:rPr lang="en-US" sz="2000">
                <a:latin typeface="Arial" panose="020B0604020202020204" pitchFamily="34" charset="0"/>
                <a:cs typeface="Arial" panose="020B0604020202020204" pitchFamily="34" charset="0"/>
              </a:rPr>
              <a:t>Centralize and consolidate to assess interdependencies  </a:t>
            </a:r>
          </a:p>
        </p:txBody>
      </p:sp>
    </p:spTree>
    <p:extLst>
      <p:ext uri="{BB962C8B-B14F-4D97-AF65-F5344CB8AC3E}">
        <p14:creationId xmlns:p14="http://schemas.microsoft.com/office/powerpoint/2010/main" val="2523007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22E5-D4A6-BA70-6781-63040EB89AB7}"/>
              </a:ext>
            </a:extLst>
          </p:cNvPr>
          <p:cNvSpPr>
            <a:spLocks noGrp="1"/>
          </p:cNvSpPr>
          <p:nvPr>
            <p:ph type="title"/>
          </p:nvPr>
        </p:nvSpPr>
        <p:spPr/>
        <p:txBody>
          <a:bodyPr>
            <a:normAutofit/>
          </a:bodyPr>
          <a:lstStyle/>
          <a:p>
            <a:r>
              <a:rPr lang="en-US">
                <a:latin typeface="Arial"/>
                <a:cs typeface="Arial"/>
              </a:rPr>
              <a:t>DP Risk Management (DPRM) Strategy</a:t>
            </a:r>
            <a:endParaRPr lang="en-US"/>
          </a:p>
        </p:txBody>
      </p:sp>
      <p:graphicFrame>
        <p:nvGraphicFramePr>
          <p:cNvPr id="6" name="Content Placeholder 2">
            <a:extLst>
              <a:ext uri="{FF2B5EF4-FFF2-40B4-BE49-F238E27FC236}">
                <a16:creationId xmlns:a16="http://schemas.microsoft.com/office/drawing/2014/main" id="{52EAF0E8-BCF1-FEE4-8A61-8545E3AB20B0}"/>
              </a:ext>
            </a:extLst>
          </p:cNvPr>
          <p:cNvGraphicFramePr>
            <a:graphicFrameLocks noGrp="1"/>
          </p:cNvGraphicFramePr>
          <p:nvPr>
            <p:ph idx="1"/>
          </p:nvPr>
        </p:nvGraphicFramePr>
        <p:xfrm>
          <a:off x="838200" y="1376220"/>
          <a:ext cx="654423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A 3D pattern of ring shapes connected by lines">
            <a:extLst>
              <a:ext uri="{FF2B5EF4-FFF2-40B4-BE49-F238E27FC236}">
                <a16:creationId xmlns:a16="http://schemas.microsoft.com/office/drawing/2014/main" id="{BECD7775-10A1-CF75-C10A-C44C7D6B8CC9}"/>
              </a:ext>
            </a:extLst>
          </p:cNvPr>
          <p:cNvPicPr>
            <a:picLocks noChangeAspect="1"/>
          </p:cNvPicPr>
          <p:nvPr/>
        </p:nvPicPr>
        <p:blipFill>
          <a:blip r:embed="rId8"/>
          <a:srcRect l="8611" r="41333"/>
          <a:stretch>
            <a:fillRect/>
          </a:stretch>
        </p:blipFill>
        <p:spPr>
          <a:xfrm>
            <a:off x="7853080" y="1264290"/>
            <a:ext cx="4329953" cy="4865750"/>
          </a:xfrm>
          <a:prstGeom prst="rect">
            <a:avLst/>
          </a:prstGeom>
        </p:spPr>
      </p:pic>
    </p:spTree>
    <p:extLst>
      <p:ext uri="{BB962C8B-B14F-4D97-AF65-F5344CB8AC3E}">
        <p14:creationId xmlns:p14="http://schemas.microsoft.com/office/powerpoint/2010/main" val="1105829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22E5-D4A6-BA70-6781-63040EB89AB7}"/>
              </a:ext>
            </a:extLst>
          </p:cNvPr>
          <p:cNvSpPr>
            <a:spLocks noGrp="1"/>
          </p:cNvSpPr>
          <p:nvPr>
            <p:ph type="title"/>
          </p:nvPr>
        </p:nvSpPr>
        <p:spPr>
          <a:xfrm>
            <a:off x="168965" y="50657"/>
            <a:ext cx="11827565" cy="1325563"/>
          </a:xfrm>
        </p:spPr>
        <p:txBody>
          <a:bodyPr>
            <a:normAutofit/>
          </a:bodyPr>
          <a:lstStyle/>
          <a:p>
            <a:r>
              <a:rPr lang="en-US">
                <a:latin typeface="Arial"/>
                <a:cs typeface="Arial"/>
              </a:rPr>
              <a:t>Strategic Vision to Operational Execution</a:t>
            </a:r>
            <a:endParaRPr lang="en-US"/>
          </a:p>
        </p:txBody>
      </p:sp>
      <p:pic>
        <p:nvPicPr>
          <p:cNvPr id="3" name="Picture 2" descr="Diagram&#10;&#10;AI-generated content may be incorrect.">
            <a:extLst>
              <a:ext uri="{FF2B5EF4-FFF2-40B4-BE49-F238E27FC236}">
                <a16:creationId xmlns:a16="http://schemas.microsoft.com/office/drawing/2014/main" id="{A56F052B-C13C-081E-6E7E-401064099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162" y="1446794"/>
            <a:ext cx="6091873" cy="4351338"/>
          </a:xfrm>
          <a:prstGeom prst="rect">
            <a:avLst/>
          </a:prstGeom>
        </p:spPr>
      </p:pic>
      <p:sp>
        <p:nvSpPr>
          <p:cNvPr id="5" name="Content Placeholder 4">
            <a:extLst>
              <a:ext uri="{FF2B5EF4-FFF2-40B4-BE49-F238E27FC236}">
                <a16:creationId xmlns:a16="http://schemas.microsoft.com/office/drawing/2014/main" id="{A7823171-AF5E-DF5A-F0B5-2E6A7088EF4A}"/>
              </a:ext>
            </a:extLst>
          </p:cNvPr>
          <p:cNvSpPr>
            <a:spLocks noGrp="1"/>
          </p:cNvSpPr>
          <p:nvPr>
            <p:ph idx="1"/>
          </p:nvPr>
        </p:nvSpPr>
        <p:spPr>
          <a:xfrm>
            <a:off x="341244" y="1570383"/>
            <a:ext cx="5092962" cy="4596641"/>
          </a:xfrm>
        </p:spPr>
        <p:txBody>
          <a:bodyPr/>
          <a:lstStyle/>
          <a:p>
            <a:r>
              <a:rPr lang="en-US"/>
              <a:t>Strategy only succeeds if linked to execution</a:t>
            </a:r>
          </a:p>
          <a:p>
            <a:r>
              <a:rPr lang="en-US"/>
              <a:t>Decision outcomes depend on risk-informed insights</a:t>
            </a:r>
          </a:p>
          <a:p>
            <a:r>
              <a:rPr lang="en-US"/>
              <a:t>Practical Application:</a:t>
            </a:r>
          </a:p>
          <a:p>
            <a:pPr lvl="1"/>
            <a:r>
              <a:rPr lang="en-US"/>
              <a:t>Strategic Plan focusing on culture, risk informed decision quality and enterprise risk governance.</a:t>
            </a:r>
          </a:p>
          <a:p>
            <a:endParaRPr lang="en-US"/>
          </a:p>
        </p:txBody>
      </p:sp>
    </p:spTree>
    <p:extLst>
      <p:ext uri="{BB962C8B-B14F-4D97-AF65-F5344CB8AC3E}">
        <p14:creationId xmlns:p14="http://schemas.microsoft.com/office/powerpoint/2010/main" val="4096839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4084-16E0-59E5-6EFF-83B372392D90}"/>
              </a:ext>
            </a:extLst>
          </p:cNvPr>
          <p:cNvSpPr>
            <a:spLocks noGrp="1"/>
          </p:cNvSpPr>
          <p:nvPr>
            <p:ph type="title"/>
          </p:nvPr>
        </p:nvSpPr>
        <p:spPr/>
        <p:txBody>
          <a:bodyPr/>
          <a:lstStyle/>
          <a:p>
            <a:r>
              <a:rPr lang="en-US"/>
              <a:t>Strategy Execution: Culture</a:t>
            </a:r>
          </a:p>
        </p:txBody>
      </p:sp>
      <p:pic>
        <p:nvPicPr>
          <p:cNvPr id="4" name="Picture 3" descr="Diagram&#10;&#10;AI-generated content may be incorrect.">
            <a:extLst>
              <a:ext uri="{FF2B5EF4-FFF2-40B4-BE49-F238E27FC236}">
                <a16:creationId xmlns:a16="http://schemas.microsoft.com/office/drawing/2014/main" id="{AF4C7CD0-D05E-3057-9F08-C5FC137E8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4371" y="1376220"/>
            <a:ext cx="6485024" cy="4632160"/>
          </a:xfrm>
          <a:prstGeom prst="rect">
            <a:avLst/>
          </a:prstGeom>
        </p:spPr>
      </p:pic>
      <p:sp>
        <p:nvSpPr>
          <p:cNvPr id="5" name="Rectangle: Rounded Corners 4">
            <a:extLst>
              <a:ext uri="{FF2B5EF4-FFF2-40B4-BE49-F238E27FC236}">
                <a16:creationId xmlns:a16="http://schemas.microsoft.com/office/drawing/2014/main" id="{E1D63CDA-EABF-9553-90A2-190F568D495A}"/>
              </a:ext>
            </a:extLst>
          </p:cNvPr>
          <p:cNvSpPr/>
          <p:nvPr/>
        </p:nvSpPr>
        <p:spPr>
          <a:xfrm>
            <a:off x="4080997" y="3730309"/>
            <a:ext cx="3579889" cy="1120472"/>
          </a:xfrm>
          <a:prstGeom prst="roundRect">
            <a:avLst/>
          </a:prstGeom>
          <a:noFill/>
          <a:ln w="825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6303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AE491-604D-DB55-07B2-B96F07F3D401}"/>
            </a:ext>
          </a:extLst>
        </p:cNvPr>
        <p:cNvGrpSpPr/>
        <p:nvPr/>
      </p:nvGrpSpPr>
      <p:grpSpPr>
        <a:xfrm>
          <a:off x="0" y="0"/>
          <a:ext cx="0" cy="0"/>
          <a:chOff x="0" y="0"/>
          <a:chExt cx="0" cy="0"/>
        </a:xfrm>
      </p:grpSpPr>
      <p:grpSp>
        <p:nvGrpSpPr>
          <p:cNvPr id="91" name="Group 90">
            <a:extLst>
              <a:ext uri="{FF2B5EF4-FFF2-40B4-BE49-F238E27FC236}">
                <a16:creationId xmlns:a16="http://schemas.microsoft.com/office/drawing/2014/main" id="{EC25CECD-9165-4D4B-BA3E-B95AF7F9FBFA}"/>
              </a:ext>
            </a:extLst>
          </p:cNvPr>
          <p:cNvGrpSpPr/>
          <p:nvPr/>
        </p:nvGrpSpPr>
        <p:grpSpPr>
          <a:xfrm>
            <a:off x="92187" y="1431200"/>
            <a:ext cx="8905145" cy="3180606"/>
            <a:chOff x="90723" y="1396873"/>
            <a:chExt cx="8905145" cy="3180606"/>
          </a:xfrm>
        </p:grpSpPr>
        <p:pic>
          <p:nvPicPr>
            <p:cNvPr id="92" name="Graphic 91" descr="Mountains with solid fill">
              <a:extLst>
                <a:ext uri="{FF2B5EF4-FFF2-40B4-BE49-F238E27FC236}">
                  <a16:creationId xmlns:a16="http://schemas.microsoft.com/office/drawing/2014/main" id="{64DFB7DE-4E32-8170-B1B9-335469BDA54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flipH="1">
              <a:off x="5324508" y="2716065"/>
              <a:ext cx="457200" cy="424913"/>
            </a:xfrm>
            <a:prstGeom prst="rect">
              <a:avLst/>
            </a:prstGeom>
          </p:spPr>
        </p:pic>
        <p:grpSp>
          <p:nvGrpSpPr>
            <p:cNvPr id="93" name="Group 92">
              <a:extLst>
                <a:ext uri="{FF2B5EF4-FFF2-40B4-BE49-F238E27FC236}">
                  <a16:creationId xmlns:a16="http://schemas.microsoft.com/office/drawing/2014/main" id="{B0388A72-91B8-EA0C-C029-028C1832C7A9}"/>
                </a:ext>
              </a:extLst>
            </p:cNvPr>
            <p:cNvGrpSpPr/>
            <p:nvPr/>
          </p:nvGrpSpPr>
          <p:grpSpPr>
            <a:xfrm>
              <a:off x="90723" y="1396873"/>
              <a:ext cx="8794990" cy="3180606"/>
              <a:chOff x="333376" y="1389745"/>
              <a:chExt cx="8794990" cy="3180606"/>
            </a:xfrm>
          </p:grpSpPr>
          <p:grpSp>
            <p:nvGrpSpPr>
              <p:cNvPr id="103" name="Group 102">
                <a:extLst>
                  <a:ext uri="{FF2B5EF4-FFF2-40B4-BE49-F238E27FC236}">
                    <a16:creationId xmlns:a16="http://schemas.microsoft.com/office/drawing/2014/main" id="{3A532EE8-1111-196B-6FD6-71A06EE6BD9A}"/>
                  </a:ext>
                </a:extLst>
              </p:cNvPr>
              <p:cNvGrpSpPr/>
              <p:nvPr/>
            </p:nvGrpSpPr>
            <p:grpSpPr>
              <a:xfrm>
                <a:off x="412077" y="1515535"/>
                <a:ext cx="7685205" cy="2869451"/>
                <a:chOff x="1182561" y="1637597"/>
                <a:chExt cx="9317477" cy="3731055"/>
              </a:xfrm>
            </p:grpSpPr>
            <p:grpSp>
              <p:nvGrpSpPr>
                <p:cNvPr id="105" name="Group 104">
                  <a:extLst>
                    <a:ext uri="{FF2B5EF4-FFF2-40B4-BE49-F238E27FC236}">
                      <a16:creationId xmlns:a16="http://schemas.microsoft.com/office/drawing/2014/main" id="{CB95C18D-1D32-3413-A860-D20BA2225D28}"/>
                    </a:ext>
                  </a:extLst>
                </p:cNvPr>
                <p:cNvGrpSpPr/>
                <p:nvPr/>
              </p:nvGrpSpPr>
              <p:grpSpPr>
                <a:xfrm>
                  <a:off x="6575552" y="2114164"/>
                  <a:ext cx="1415216" cy="1853756"/>
                  <a:chOff x="7190672" y="1753726"/>
                  <a:chExt cx="1886957" cy="2471672"/>
                </a:xfrm>
              </p:grpSpPr>
              <p:sp>
                <p:nvSpPr>
                  <p:cNvPr id="156" name="Arc 155">
                    <a:extLst>
                      <a:ext uri="{FF2B5EF4-FFF2-40B4-BE49-F238E27FC236}">
                        <a16:creationId xmlns:a16="http://schemas.microsoft.com/office/drawing/2014/main" id="{43A0D179-2E64-BBD1-3234-EC5C75563F4D}"/>
                      </a:ext>
                    </a:extLst>
                  </p:cNvPr>
                  <p:cNvSpPr/>
                  <p:nvPr/>
                </p:nvSpPr>
                <p:spPr>
                  <a:xfrm>
                    <a:off x="7901558" y="3049331"/>
                    <a:ext cx="1176071" cy="1176067"/>
                  </a:xfrm>
                  <a:prstGeom prst="arc">
                    <a:avLst>
                      <a:gd name="adj1" fmla="val 15956854"/>
                      <a:gd name="adj2" fmla="val 10795556"/>
                    </a:avLst>
                  </a:prstGeom>
                  <a:ln w="38100">
                    <a:solidFill>
                      <a:srgbClr val="2A236C"/>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57" name="Straight Connector 156">
                    <a:extLst>
                      <a:ext uri="{FF2B5EF4-FFF2-40B4-BE49-F238E27FC236}">
                        <a16:creationId xmlns:a16="http://schemas.microsoft.com/office/drawing/2014/main" id="{1E4CB994-DF51-B27C-EB59-14154B2EEC0D}"/>
                      </a:ext>
                    </a:extLst>
                  </p:cNvPr>
                  <p:cNvCxnSpPr>
                    <a:cxnSpLocks/>
                  </p:cNvCxnSpPr>
                  <p:nvPr/>
                </p:nvCxnSpPr>
                <p:spPr>
                  <a:xfrm flipH="1">
                    <a:off x="7190672" y="3655938"/>
                    <a:ext cx="739073" cy="0"/>
                  </a:xfrm>
                  <a:prstGeom prst="line">
                    <a:avLst/>
                  </a:prstGeom>
                  <a:ln w="38100">
                    <a:solidFill>
                      <a:srgbClr val="2A236C"/>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8D717E7B-165F-FF67-71A3-96F7F8696D19}"/>
                      </a:ext>
                    </a:extLst>
                  </p:cNvPr>
                  <p:cNvCxnSpPr>
                    <a:cxnSpLocks/>
                  </p:cNvCxnSpPr>
                  <p:nvPr/>
                </p:nvCxnSpPr>
                <p:spPr>
                  <a:xfrm flipV="1">
                    <a:off x="8459889" y="1753726"/>
                    <a:ext cx="0" cy="1333939"/>
                  </a:xfrm>
                  <a:prstGeom prst="line">
                    <a:avLst/>
                  </a:prstGeom>
                  <a:ln w="38100">
                    <a:solidFill>
                      <a:srgbClr val="2A236C"/>
                    </a:solidFill>
                    <a:tailEnd type="oval"/>
                  </a:ln>
                </p:spPr>
                <p:style>
                  <a:lnRef idx="1">
                    <a:schemeClr val="accent1"/>
                  </a:lnRef>
                  <a:fillRef idx="0">
                    <a:schemeClr val="accent1"/>
                  </a:fillRef>
                  <a:effectRef idx="0">
                    <a:schemeClr val="accent1"/>
                  </a:effectRef>
                  <a:fontRef idx="minor">
                    <a:schemeClr val="tx1"/>
                  </a:fontRef>
                </p:style>
              </p:cxnSp>
              <p:sp>
                <p:nvSpPr>
                  <p:cNvPr id="159" name="Oval 158">
                    <a:extLst>
                      <a:ext uri="{FF2B5EF4-FFF2-40B4-BE49-F238E27FC236}">
                        <a16:creationId xmlns:a16="http://schemas.microsoft.com/office/drawing/2014/main" id="{0A07A095-F930-FE9E-DC45-6B38EC69ECAA}"/>
                      </a:ext>
                    </a:extLst>
                  </p:cNvPr>
                  <p:cNvSpPr/>
                  <p:nvPr/>
                </p:nvSpPr>
                <p:spPr>
                  <a:xfrm>
                    <a:off x="8049290" y="3197055"/>
                    <a:ext cx="880618" cy="880620"/>
                  </a:xfrm>
                  <a:prstGeom prst="ellipse">
                    <a:avLst/>
                  </a:prstGeom>
                  <a:solidFill>
                    <a:srgbClr val="2A236C"/>
                  </a:solidFill>
                  <a:ln>
                    <a:solidFill>
                      <a:srgbClr val="1D4461"/>
                    </a:solidFill>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grpSp>
            <p:grpSp>
              <p:nvGrpSpPr>
                <p:cNvPr id="106" name="Group 105">
                  <a:extLst>
                    <a:ext uri="{FF2B5EF4-FFF2-40B4-BE49-F238E27FC236}">
                      <a16:creationId xmlns:a16="http://schemas.microsoft.com/office/drawing/2014/main" id="{292538D7-320D-647D-2987-5DA602A88D69}"/>
                    </a:ext>
                  </a:extLst>
                </p:cNvPr>
                <p:cNvGrpSpPr/>
                <p:nvPr/>
              </p:nvGrpSpPr>
              <p:grpSpPr>
                <a:xfrm>
                  <a:off x="5145283" y="3114816"/>
                  <a:ext cx="1430266" cy="1867116"/>
                  <a:chOff x="5283651" y="3087927"/>
                  <a:chExt cx="1907027" cy="2489485"/>
                </a:xfrm>
              </p:grpSpPr>
              <p:sp>
                <p:nvSpPr>
                  <p:cNvPr id="152" name="Arc 151">
                    <a:extLst>
                      <a:ext uri="{FF2B5EF4-FFF2-40B4-BE49-F238E27FC236}">
                        <a16:creationId xmlns:a16="http://schemas.microsoft.com/office/drawing/2014/main" id="{5C17C08E-775C-21F4-AF67-577A915E55A5}"/>
                      </a:ext>
                    </a:extLst>
                  </p:cNvPr>
                  <p:cNvSpPr/>
                  <p:nvPr/>
                </p:nvSpPr>
                <p:spPr>
                  <a:xfrm rot="10800000">
                    <a:off x="6014612" y="3087927"/>
                    <a:ext cx="1176066" cy="1176068"/>
                  </a:xfrm>
                  <a:prstGeom prst="arc">
                    <a:avLst>
                      <a:gd name="adj1" fmla="val 10895"/>
                      <a:gd name="adj2" fmla="val 15969831"/>
                    </a:avLst>
                  </a:prstGeom>
                  <a:ln w="38100">
                    <a:solidFill>
                      <a:srgbClr val="213D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53" name="Straight Connector 152">
                    <a:extLst>
                      <a:ext uri="{FF2B5EF4-FFF2-40B4-BE49-F238E27FC236}">
                        <a16:creationId xmlns:a16="http://schemas.microsoft.com/office/drawing/2014/main" id="{E805ABD7-4C30-9327-613E-093322A55BB1}"/>
                      </a:ext>
                    </a:extLst>
                  </p:cNvPr>
                  <p:cNvCxnSpPr>
                    <a:cxnSpLocks/>
                  </p:cNvCxnSpPr>
                  <p:nvPr/>
                </p:nvCxnSpPr>
                <p:spPr>
                  <a:xfrm>
                    <a:off x="5283651" y="3656199"/>
                    <a:ext cx="739075" cy="0"/>
                  </a:xfrm>
                  <a:prstGeom prst="line">
                    <a:avLst/>
                  </a:prstGeom>
                  <a:ln w="38100">
                    <a:solidFill>
                      <a:srgbClr val="213D6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A4914FB8-3E18-220D-50B5-D426677CDAC6}"/>
                      </a:ext>
                    </a:extLst>
                  </p:cNvPr>
                  <p:cNvCxnSpPr>
                    <a:cxnSpLocks/>
                  </p:cNvCxnSpPr>
                  <p:nvPr/>
                </p:nvCxnSpPr>
                <p:spPr>
                  <a:xfrm rot="10800000" flipV="1">
                    <a:off x="6648970" y="4243474"/>
                    <a:ext cx="0" cy="1333938"/>
                  </a:xfrm>
                  <a:prstGeom prst="line">
                    <a:avLst/>
                  </a:prstGeom>
                  <a:ln w="38100">
                    <a:solidFill>
                      <a:srgbClr val="213D65"/>
                    </a:solidFill>
                    <a:tailEnd type="oval"/>
                  </a:ln>
                </p:spPr>
                <p:style>
                  <a:lnRef idx="1">
                    <a:schemeClr val="accent1"/>
                  </a:lnRef>
                  <a:fillRef idx="0">
                    <a:schemeClr val="accent1"/>
                  </a:fillRef>
                  <a:effectRef idx="0">
                    <a:schemeClr val="accent1"/>
                  </a:effectRef>
                  <a:fontRef idx="minor">
                    <a:schemeClr val="tx1"/>
                  </a:fontRef>
                </p:style>
              </p:cxnSp>
              <p:sp>
                <p:nvSpPr>
                  <p:cNvPr id="155" name="Oval 154">
                    <a:extLst>
                      <a:ext uri="{FF2B5EF4-FFF2-40B4-BE49-F238E27FC236}">
                        <a16:creationId xmlns:a16="http://schemas.microsoft.com/office/drawing/2014/main" id="{E514126D-6BD0-D283-6338-068B484557E5}"/>
                      </a:ext>
                    </a:extLst>
                  </p:cNvPr>
                  <p:cNvSpPr/>
                  <p:nvPr/>
                </p:nvSpPr>
                <p:spPr>
                  <a:xfrm>
                    <a:off x="6162340" y="3235649"/>
                    <a:ext cx="880619" cy="880620"/>
                  </a:xfrm>
                  <a:prstGeom prst="ellipse">
                    <a:avLst/>
                  </a:prstGeom>
                  <a:solidFill>
                    <a:srgbClr val="213D65"/>
                  </a:solidFill>
                  <a:ln>
                    <a:solidFill>
                      <a:srgbClr val="213D65"/>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grpSp>
              <p:nvGrpSpPr>
                <p:cNvPr id="107" name="Group 106">
                  <a:extLst>
                    <a:ext uri="{FF2B5EF4-FFF2-40B4-BE49-F238E27FC236}">
                      <a16:creationId xmlns:a16="http://schemas.microsoft.com/office/drawing/2014/main" id="{6EFA94AF-E1FE-CD4E-DA75-EF0B40225B9D}"/>
                    </a:ext>
                  </a:extLst>
                </p:cNvPr>
                <p:cNvGrpSpPr/>
                <p:nvPr/>
              </p:nvGrpSpPr>
              <p:grpSpPr>
                <a:xfrm>
                  <a:off x="3827152" y="2114164"/>
                  <a:ext cx="1311060" cy="1867116"/>
                  <a:chOff x="3526128" y="1753726"/>
                  <a:chExt cx="1748083" cy="2489485"/>
                </a:xfrm>
              </p:grpSpPr>
              <p:sp>
                <p:nvSpPr>
                  <p:cNvPr id="148" name="Arc 147">
                    <a:extLst>
                      <a:ext uri="{FF2B5EF4-FFF2-40B4-BE49-F238E27FC236}">
                        <a16:creationId xmlns:a16="http://schemas.microsoft.com/office/drawing/2014/main" id="{8B7B4E06-B880-96D9-D5B0-E9C8C84DE72E}"/>
                      </a:ext>
                    </a:extLst>
                  </p:cNvPr>
                  <p:cNvSpPr/>
                  <p:nvPr/>
                </p:nvSpPr>
                <p:spPr>
                  <a:xfrm>
                    <a:off x="4098142" y="3067143"/>
                    <a:ext cx="1176069" cy="1176068"/>
                  </a:xfrm>
                  <a:prstGeom prst="arc">
                    <a:avLst>
                      <a:gd name="adj1" fmla="val 15956854"/>
                      <a:gd name="adj2" fmla="val 10795556"/>
                    </a:avLst>
                  </a:prstGeom>
                  <a:ln w="38100">
                    <a:solidFill>
                      <a:srgbClr val="1D446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49" name="Straight Connector 148">
                    <a:extLst>
                      <a:ext uri="{FF2B5EF4-FFF2-40B4-BE49-F238E27FC236}">
                        <a16:creationId xmlns:a16="http://schemas.microsoft.com/office/drawing/2014/main" id="{64A1FC97-EA04-8F27-32B5-7B12B0862382}"/>
                      </a:ext>
                    </a:extLst>
                  </p:cNvPr>
                  <p:cNvCxnSpPr>
                    <a:cxnSpLocks/>
                  </p:cNvCxnSpPr>
                  <p:nvPr/>
                </p:nvCxnSpPr>
                <p:spPr>
                  <a:xfrm flipH="1">
                    <a:off x="3526128" y="3655938"/>
                    <a:ext cx="591260" cy="0"/>
                  </a:xfrm>
                  <a:prstGeom prst="line">
                    <a:avLst/>
                  </a:prstGeom>
                  <a:ln w="38100">
                    <a:solidFill>
                      <a:srgbClr val="1D446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764A8C18-FC08-FAF9-7FD6-039170A4385C}"/>
                      </a:ext>
                    </a:extLst>
                  </p:cNvPr>
                  <p:cNvCxnSpPr>
                    <a:cxnSpLocks/>
                  </p:cNvCxnSpPr>
                  <p:nvPr/>
                </p:nvCxnSpPr>
                <p:spPr>
                  <a:xfrm flipV="1">
                    <a:off x="4639857" y="1753726"/>
                    <a:ext cx="0" cy="1333938"/>
                  </a:xfrm>
                  <a:prstGeom prst="line">
                    <a:avLst/>
                  </a:prstGeom>
                  <a:ln w="38100">
                    <a:solidFill>
                      <a:srgbClr val="1D4461"/>
                    </a:solidFill>
                    <a:tailEnd type="oval"/>
                  </a:ln>
                </p:spPr>
                <p:style>
                  <a:lnRef idx="1">
                    <a:schemeClr val="accent1"/>
                  </a:lnRef>
                  <a:fillRef idx="0">
                    <a:schemeClr val="accent1"/>
                  </a:fillRef>
                  <a:effectRef idx="0">
                    <a:schemeClr val="accent1"/>
                  </a:effectRef>
                  <a:fontRef idx="minor">
                    <a:schemeClr val="tx1"/>
                  </a:fontRef>
                </p:style>
              </p:cxnSp>
              <p:sp>
                <p:nvSpPr>
                  <p:cNvPr id="151" name="Oval 150">
                    <a:extLst>
                      <a:ext uri="{FF2B5EF4-FFF2-40B4-BE49-F238E27FC236}">
                        <a16:creationId xmlns:a16="http://schemas.microsoft.com/office/drawing/2014/main" id="{45A988A4-61F4-BF77-D3C2-16BA6120E703}"/>
                      </a:ext>
                    </a:extLst>
                  </p:cNvPr>
                  <p:cNvSpPr/>
                  <p:nvPr/>
                </p:nvSpPr>
                <p:spPr>
                  <a:xfrm>
                    <a:off x="4245860" y="3214867"/>
                    <a:ext cx="880621" cy="880620"/>
                  </a:xfrm>
                  <a:prstGeom prst="ellipse">
                    <a:avLst/>
                  </a:prstGeom>
                  <a:solidFill>
                    <a:srgbClr val="1D4461"/>
                  </a:solidFill>
                  <a:ln>
                    <a:solidFill>
                      <a:srgbClr val="1D4461"/>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grpSp>
            <p:grpSp>
              <p:nvGrpSpPr>
                <p:cNvPr id="108" name="Group 107">
                  <a:extLst>
                    <a:ext uri="{FF2B5EF4-FFF2-40B4-BE49-F238E27FC236}">
                      <a16:creationId xmlns:a16="http://schemas.microsoft.com/office/drawing/2014/main" id="{6884AF57-BE1A-16EE-0DD8-BF4E24606A8E}"/>
                    </a:ext>
                  </a:extLst>
                </p:cNvPr>
                <p:cNvGrpSpPr/>
                <p:nvPr/>
              </p:nvGrpSpPr>
              <p:grpSpPr>
                <a:xfrm>
                  <a:off x="2383423" y="3114816"/>
                  <a:ext cx="1453361" cy="1867116"/>
                  <a:chOff x="1601159" y="3087927"/>
                  <a:chExt cx="1937818" cy="2489485"/>
                </a:xfrm>
              </p:grpSpPr>
              <p:sp>
                <p:nvSpPr>
                  <p:cNvPr id="144" name="Arc 143">
                    <a:extLst>
                      <a:ext uri="{FF2B5EF4-FFF2-40B4-BE49-F238E27FC236}">
                        <a16:creationId xmlns:a16="http://schemas.microsoft.com/office/drawing/2014/main" id="{522799A5-25EA-0E8C-2DEF-5F3AFAF4F078}"/>
                      </a:ext>
                    </a:extLst>
                  </p:cNvPr>
                  <p:cNvSpPr/>
                  <p:nvPr/>
                </p:nvSpPr>
                <p:spPr>
                  <a:xfrm rot="10800000">
                    <a:off x="2362902" y="3087927"/>
                    <a:ext cx="1176075" cy="1176068"/>
                  </a:xfrm>
                  <a:prstGeom prst="arc">
                    <a:avLst>
                      <a:gd name="adj1" fmla="val 10895"/>
                      <a:gd name="adj2" fmla="val 15969831"/>
                    </a:avLst>
                  </a:prstGeom>
                  <a:ln w="38100">
                    <a:solidFill>
                      <a:srgbClr val="125759"/>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45" name="Straight Connector 144">
                    <a:extLst>
                      <a:ext uri="{FF2B5EF4-FFF2-40B4-BE49-F238E27FC236}">
                        <a16:creationId xmlns:a16="http://schemas.microsoft.com/office/drawing/2014/main" id="{B6B7ABB9-722C-144F-4078-E5237200F541}"/>
                      </a:ext>
                    </a:extLst>
                  </p:cNvPr>
                  <p:cNvCxnSpPr>
                    <a:cxnSpLocks/>
                  </p:cNvCxnSpPr>
                  <p:nvPr/>
                </p:nvCxnSpPr>
                <p:spPr>
                  <a:xfrm>
                    <a:off x="1601159" y="3656201"/>
                    <a:ext cx="739075" cy="0"/>
                  </a:xfrm>
                  <a:prstGeom prst="line">
                    <a:avLst/>
                  </a:prstGeom>
                  <a:ln w="38100">
                    <a:solidFill>
                      <a:srgbClr val="125759"/>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FE358AA2-41DD-BDDB-EFEB-2E1E3AE0CFBA}"/>
                      </a:ext>
                    </a:extLst>
                  </p:cNvPr>
                  <p:cNvCxnSpPr>
                    <a:cxnSpLocks/>
                  </p:cNvCxnSpPr>
                  <p:nvPr/>
                </p:nvCxnSpPr>
                <p:spPr>
                  <a:xfrm rot="10800000" flipV="1">
                    <a:off x="2997262" y="4243474"/>
                    <a:ext cx="0" cy="1333938"/>
                  </a:xfrm>
                  <a:prstGeom prst="line">
                    <a:avLst/>
                  </a:prstGeom>
                  <a:ln w="38100">
                    <a:solidFill>
                      <a:srgbClr val="125759"/>
                    </a:solidFill>
                    <a:tailEnd type="oval"/>
                  </a:ln>
                </p:spPr>
                <p:style>
                  <a:lnRef idx="1">
                    <a:schemeClr val="accent1"/>
                  </a:lnRef>
                  <a:fillRef idx="0">
                    <a:schemeClr val="accent1"/>
                  </a:fillRef>
                  <a:effectRef idx="0">
                    <a:schemeClr val="accent1"/>
                  </a:effectRef>
                  <a:fontRef idx="minor">
                    <a:schemeClr val="tx1"/>
                  </a:fontRef>
                </p:style>
              </p:cxnSp>
              <p:sp>
                <p:nvSpPr>
                  <p:cNvPr id="147" name="Oval 146">
                    <a:extLst>
                      <a:ext uri="{FF2B5EF4-FFF2-40B4-BE49-F238E27FC236}">
                        <a16:creationId xmlns:a16="http://schemas.microsoft.com/office/drawing/2014/main" id="{54DE9380-4541-5C2D-D0BF-523A97359F5A}"/>
                      </a:ext>
                    </a:extLst>
                  </p:cNvPr>
                  <p:cNvSpPr/>
                  <p:nvPr/>
                </p:nvSpPr>
                <p:spPr>
                  <a:xfrm>
                    <a:off x="2510631" y="3235649"/>
                    <a:ext cx="880618" cy="880622"/>
                  </a:xfrm>
                  <a:prstGeom prst="ellipse">
                    <a:avLst/>
                  </a:prstGeom>
                  <a:solidFill>
                    <a:srgbClr val="125759"/>
                  </a:solidFill>
                  <a:ln>
                    <a:solidFill>
                      <a:srgbClr val="125759"/>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srgbClr val="156082">
                          <a:lumMod val="50000"/>
                        </a:srgbClr>
                      </a:solidFill>
                      <a:effectLst/>
                      <a:uLnTx/>
                      <a:uFillTx/>
                      <a:latin typeface="Arial" panose="020B0604020202020204" pitchFamily="34" charset="0"/>
                      <a:ea typeface="+mn-ea"/>
                      <a:cs typeface="Arial" panose="020B0604020202020204" pitchFamily="34" charset="0"/>
                    </a:endParaRPr>
                  </a:p>
                </p:txBody>
              </p:sp>
            </p:grpSp>
            <p:grpSp>
              <p:nvGrpSpPr>
                <p:cNvPr id="109" name="Group 108">
                  <a:extLst>
                    <a:ext uri="{FF2B5EF4-FFF2-40B4-BE49-F238E27FC236}">
                      <a16:creationId xmlns:a16="http://schemas.microsoft.com/office/drawing/2014/main" id="{331BF4ED-2A8B-11DF-9116-C00F9199AEB9}"/>
                    </a:ext>
                  </a:extLst>
                </p:cNvPr>
                <p:cNvGrpSpPr/>
                <p:nvPr/>
              </p:nvGrpSpPr>
              <p:grpSpPr>
                <a:xfrm>
                  <a:off x="1182561" y="2114164"/>
                  <a:ext cx="1200308" cy="1867116"/>
                  <a:chOff x="0" y="1753726"/>
                  <a:chExt cx="1600410" cy="2489485"/>
                </a:xfrm>
              </p:grpSpPr>
              <p:sp>
                <p:nvSpPr>
                  <p:cNvPr id="140" name="Arc 139">
                    <a:extLst>
                      <a:ext uri="{FF2B5EF4-FFF2-40B4-BE49-F238E27FC236}">
                        <a16:creationId xmlns:a16="http://schemas.microsoft.com/office/drawing/2014/main" id="{F4A4CAA2-42EF-C362-5D15-6B1AC3E9E22D}"/>
                      </a:ext>
                    </a:extLst>
                  </p:cNvPr>
                  <p:cNvSpPr/>
                  <p:nvPr/>
                </p:nvSpPr>
                <p:spPr>
                  <a:xfrm>
                    <a:off x="424342" y="3067143"/>
                    <a:ext cx="1176068" cy="1176068"/>
                  </a:xfrm>
                  <a:prstGeom prst="arc">
                    <a:avLst>
                      <a:gd name="adj1" fmla="val 15956854"/>
                      <a:gd name="adj2" fmla="val 10891041"/>
                    </a:avLst>
                  </a:prstGeom>
                  <a:ln w="38100">
                    <a:solidFill>
                      <a:srgbClr val="00754A"/>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41" name="Straight Connector 140">
                    <a:extLst>
                      <a:ext uri="{FF2B5EF4-FFF2-40B4-BE49-F238E27FC236}">
                        <a16:creationId xmlns:a16="http://schemas.microsoft.com/office/drawing/2014/main" id="{5C0350FD-1CF4-0C47-A794-BDAA2D2E8BCD}"/>
                      </a:ext>
                    </a:extLst>
                  </p:cNvPr>
                  <p:cNvCxnSpPr>
                    <a:cxnSpLocks/>
                  </p:cNvCxnSpPr>
                  <p:nvPr/>
                </p:nvCxnSpPr>
                <p:spPr>
                  <a:xfrm flipH="1">
                    <a:off x="0" y="3655937"/>
                    <a:ext cx="438631" cy="0"/>
                  </a:xfrm>
                  <a:prstGeom prst="line">
                    <a:avLst/>
                  </a:prstGeom>
                  <a:ln w="38100">
                    <a:solidFill>
                      <a:srgbClr val="00754A"/>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D6DF5A1B-E8ED-5937-616D-219F85FA1A10}"/>
                      </a:ext>
                    </a:extLst>
                  </p:cNvPr>
                  <p:cNvCxnSpPr>
                    <a:cxnSpLocks/>
                  </p:cNvCxnSpPr>
                  <p:nvPr/>
                </p:nvCxnSpPr>
                <p:spPr>
                  <a:xfrm flipV="1">
                    <a:off x="966057" y="1753726"/>
                    <a:ext cx="0" cy="1333939"/>
                  </a:xfrm>
                  <a:prstGeom prst="line">
                    <a:avLst/>
                  </a:prstGeom>
                  <a:ln w="38100">
                    <a:solidFill>
                      <a:srgbClr val="00754A"/>
                    </a:solidFill>
                    <a:tailEnd type="oval"/>
                  </a:ln>
                </p:spPr>
                <p:style>
                  <a:lnRef idx="1">
                    <a:schemeClr val="accent1"/>
                  </a:lnRef>
                  <a:fillRef idx="0">
                    <a:schemeClr val="accent1"/>
                  </a:fillRef>
                  <a:effectRef idx="0">
                    <a:schemeClr val="accent1"/>
                  </a:effectRef>
                  <a:fontRef idx="minor">
                    <a:schemeClr val="tx1"/>
                  </a:fontRef>
                </p:style>
              </p:cxnSp>
              <p:sp>
                <p:nvSpPr>
                  <p:cNvPr id="143" name="Oval 142">
                    <a:extLst>
                      <a:ext uri="{FF2B5EF4-FFF2-40B4-BE49-F238E27FC236}">
                        <a16:creationId xmlns:a16="http://schemas.microsoft.com/office/drawing/2014/main" id="{E2E707FC-7CD3-337C-1270-E94A872AF35A}"/>
                      </a:ext>
                    </a:extLst>
                  </p:cNvPr>
                  <p:cNvSpPr/>
                  <p:nvPr/>
                </p:nvSpPr>
                <p:spPr>
                  <a:xfrm>
                    <a:off x="572066" y="3214866"/>
                    <a:ext cx="880621" cy="880621"/>
                  </a:xfrm>
                  <a:prstGeom prst="ellipse">
                    <a:avLst/>
                  </a:prstGeom>
                  <a:solidFill>
                    <a:srgbClr val="00754A"/>
                  </a:solidFill>
                  <a:ln>
                    <a:solidFill>
                      <a:srgbClr val="00754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grpSp>
            <p:sp>
              <p:nvSpPr>
                <p:cNvPr id="110" name="TextBox 109">
                  <a:extLst>
                    <a:ext uri="{FF2B5EF4-FFF2-40B4-BE49-F238E27FC236}">
                      <a16:creationId xmlns:a16="http://schemas.microsoft.com/office/drawing/2014/main" id="{E9AE8607-CE8D-73AC-97F1-2B91B1FFC38B}"/>
                    </a:ext>
                  </a:extLst>
                </p:cNvPr>
                <p:cNvSpPr txBox="1"/>
                <p:nvPr/>
              </p:nvSpPr>
              <p:spPr>
                <a:xfrm>
                  <a:off x="1196981" y="1664227"/>
                  <a:ext cx="1420238" cy="3340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081E40"/>
                      </a:solidFill>
                      <a:effectLst/>
                      <a:uLnTx/>
                      <a:uFillTx/>
                      <a:latin typeface="Arial" panose="020B0604020202020204" pitchFamily="34" charset="0"/>
                      <a:ea typeface="+mn-ea"/>
                      <a:cs typeface="Arial" panose="020B0604020202020204" pitchFamily="34" charset="0"/>
                    </a:rPr>
                    <a:t>Oct 2023</a:t>
                  </a:r>
                </a:p>
              </p:txBody>
            </p:sp>
            <p:sp>
              <p:nvSpPr>
                <p:cNvPr id="111" name="TextBox 110">
                  <a:extLst>
                    <a:ext uri="{FF2B5EF4-FFF2-40B4-BE49-F238E27FC236}">
                      <a16:creationId xmlns:a16="http://schemas.microsoft.com/office/drawing/2014/main" id="{4C9001B3-7952-4AE8-2557-19AE44626672}"/>
                    </a:ext>
                  </a:extLst>
                </p:cNvPr>
                <p:cNvSpPr txBox="1"/>
                <p:nvPr/>
              </p:nvSpPr>
              <p:spPr>
                <a:xfrm>
                  <a:off x="2858417" y="5034624"/>
                  <a:ext cx="1644384" cy="3340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081E40"/>
                      </a:solidFill>
                      <a:effectLst/>
                      <a:uLnTx/>
                      <a:uFillTx/>
                      <a:latin typeface="Arial" panose="020B0604020202020204" pitchFamily="34" charset="0"/>
                      <a:ea typeface="+mn-ea"/>
                      <a:cs typeface="Arial" panose="020B0604020202020204" pitchFamily="34" charset="0"/>
                    </a:rPr>
                    <a:t>Apr 2024</a:t>
                  </a:r>
                </a:p>
              </p:txBody>
            </p:sp>
            <p:sp>
              <p:nvSpPr>
                <p:cNvPr id="112" name="TextBox 111">
                  <a:extLst>
                    <a:ext uri="{FF2B5EF4-FFF2-40B4-BE49-F238E27FC236}">
                      <a16:creationId xmlns:a16="http://schemas.microsoft.com/office/drawing/2014/main" id="{69D5A584-427D-D61B-B0B2-5FAC10620899}"/>
                    </a:ext>
                  </a:extLst>
                </p:cNvPr>
                <p:cNvSpPr txBox="1"/>
                <p:nvPr/>
              </p:nvSpPr>
              <p:spPr>
                <a:xfrm>
                  <a:off x="3877995" y="1646268"/>
                  <a:ext cx="1574355" cy="334028"/>
                </a:xfrm>
                <a:prstGeom prst="rect">
                  <a:avLst/>
                </a:prstGeom>
                <a:noFill/>
              </p:spPr>
              <p:txBody>
                <a:bodyPr wrap="square" rtlCol="0">
                  <a:spAutoFit/>
                </a:bodyPr>
                <a:lstStyle>
                  <a:defPPr>
                    <a:defRPr lang="en-US"/>
                  </a:defPPr>
                  <a:lvl1pPr algn="ctr">
                    <a:defRPr sz="2400" b="1">
                      <a:solidFill>
                        <a:srgbClr val="081E40"/>
                      </a:solidFill>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81E40"/>
                      </a:solidFill>
                      <a:effectLst/>
                      <a:uLnTx/>
                      <a:uFillTx/>
                      <a:latin typeface="Arial" panose="020B0604020202020204" pitchFamily="34" charset="0"/>
                      <a:ea typeface="+mn-ea"/>
                      <a:cs typeface="Arial" panose="020B0604020202020204" pitchFamily="34" charset="0"/>
                    </a:rPr>
                    <a:t>Nov 2024</a:t>
                  </a:r>
                </a:p>
              </p:txBody>
            </p:sp>
            <p:sp>
              <p:nvSpPr>
                <p:cNvPr id="113" name="TextBox 112">
                  <a:extLst>
                    <a:ext uri="{FF2B5EF4-FFF2-40B4-BE49-F238E27FC236}">
                      <a16:creationId xmlns:a16="http://schemas.microsoft.com/office/drawing/2014/main" id="{1A9C0405-4BF0-47B6-30D5-CE9FDB9E3849}"/>
                    </a:ext>
                  </a:extLst>
                </p:cNvPr>
                <p:cNvSpPr txBox="1"/>
                <p:nvPr/>
              </p:nvSpPr>
              <p:spPr>
                <a:xfrm>
                  <a:off x="5434018" y="5027561"/>
                  <a:ext cx="1470511" cy="3340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81E40"/>
                      </a:solidFill>
                      <a:effectLst/>
                      <a:uLnTx/>
                      <a:uFillTx/>
                      <a:latin typeface="Arial" panose="020B0604020202020204" pitchFamily="34" charset="0"/>
                      <a:ea typeface="+mn-ea"/>
                      <a:cs typeface="Arial" panose="020B0604020202020204" pitchFamily="34" charset="0"/>
                    </a:rPr>
                    <a:t>Apr 2025</a:t>
                  </a:r>
                </a:p>
              </p:txBody>
            </p:sp>
            <p:sp>
              <p:nvSpPr>
                <p:cNvPr id="114" name="TextBox 113">
                  <a:extLst>
                    <a:ext uri="{FF2B5EF4-FFF2-40B4-BE49-F238E27FC236}">
                      <a16:creationId xmlns:a16="http://schemas.microsoft.com/office/drawing/2014/main" id="{99FEAC71-A611-076F-E412-5FFD3C4D4D27}"/>
                    </a:ext>
                  </a:extLst>
                </p:cNvPr>
                <p:cNvSpPr txBox="1"/>
                <p:nvPr/>
              </p:nvSpPr>
              <p:spPr>
                <a:xfrm>
                  <a:off x="6837015" y="1637597"/>
                  <a:ext cx="1438675" cy="3340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81E40"/>
                      </a:solidFill>
                      <a:effectLst/>
                      <a:uLnTx/>
                      <a:uFillTx/>
                      <a:latin typeface="Arial" panose="020B0604020202020204" pitchFamily="34" charset="0"/>
                      <a:ea typeface="+mn-ea"/>
                      <a:cs typeface="Arial" panose="020B0604020202020204" pitchFamily="34" charset="0"/>
                    </a:rPr>
                    <a:t>Jan 2026</a:t>
                  </a:r>
                </a:p>
              </p:txBody>
            </p:sp>
            <p:grpSp>
              <p:nvGrpSpPr>
                <p:cNvPr id="115" name="Group 114">
                  <a:extLst>
                    <a:ext uri="{FF2B5EF4-FFF2-40B4-BE49-F238E27FC236}">
                      <a16:creationId xmlns:a16="http://schemas.microsoft.com/office/drawing/2014/main" id="{15F616EB-340C-1DEE-E0A3-A340D6BB75EC}"/>
                    </a:ext>
                  </a:extLst>
                </p:cNvPr>
                <p:cNvGrpSpPr/>
                <p:nvPr/>
              </p:nvGrpSpPr>
              <p:grpSpPr>
                <a:xfrm>
                  <a:off x="1939271" y="2080097"/>
                  <a:ext cx="2898166" cy="970696"/>
                  <a:chOff x="1008956" y="1776888"/>
                  <a:chExt cx="3864224" cy="1294261"/>
                </a:xfrm>
              </p:grpSpPr>
              <p:sp>
                <p:nvSpPr>
                  <p:cNvPr id="137" name="TextBox 136">
                    <a:extLst>
                      <a:ext uri="{FF2B5EF4-FFF2-40B4-BE49-F238E27FC236}">
                        <a16:creationId xmlns:a16="http://schemas.microsoft.com/office/drawing/2014/main" id="{FA66CC2C-8C2E-4B77-B5CB-474128026CE4}"/>
                      </a:ext>
                    </a:extLst>
                  </p:cNvPr>
                  <p:cNvSpPr txBox="1"/>
                  <p:nvPr/>
                </p:nvSpPr>
                <p:spPr>
                  <a:xfrm>
                    <a:off x="1008956" y="1776888"/>
                    <a:ext cx="3864224" cy="3154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Concept Inception</a:t>
                    </a:r>
                    <a:endParaRPr kumimoji="0" lang="en-US" sz="1100" b="1"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38" name="Straight Connector 137">
                    <a:extLst>
                      <a:ext uri="{FF2B5EF4-FFF2-40B4-BE49-F238E27FC236}">
                        <a16:creationId xmlns:a16="http://schemas.microsoft.com/office/drawing/2014/main" id="{7365FB3A-41EF-DFBE-FAD8-59634818AD85}"/>
                      </a:ext>
                    </a:extLst>
                  </p:cNvPr>
                  <p:cNvCxnSpPr>
                    <a:cxnSpLocks/>
                  </p:cNvCxnSpPr>
                  <p:nvPr/>
                </p:nvCxnSpPr>
                <p:spPr>
                  <a:xfrm flipV="1">
                    <a:off x="1136652" y="2155916"/>
                    <a:ext cx="2024752" cy="3004"/>
                  </a:xfrm>
                  <a:prstGeom prst="line">
                    <a:avLst/>
                  </a:prstGeom>
                  <a:ln w="38100">
                    <a:solidFill>
                      <a:srgbClr val="00754A"/>
                    </a:solidFill>
                  </a:ln>
                </p:spPr>
                <p:style>
                  <a:lnRef idx="1">
                    <a:schemeClr val="accent1"/>
                  </a:lnRef>
                  <a:fillRef idx="0">
                    <a:schemeClr val="accent1"/>
                  </a:fillRef>
                  <a:effectRef idx="0">
                    <a:schemeClr val="accent1"/>
                  </a:effectRef>
                  <a:fontRef idx="minor">
                    <a:schemeClr val="tx1"/>
                  </a:fontRef>
                </p:style>
              </p:cxnSp>
              <p:sp>
                <p:nvSpPr>
                  <p:cNvPr id="139" name="Rectangle 138">
                    <a:extLst>
                      <a:ext uri="{FF2B5EF4-FFF2-40B4-BE49-F238E27FC236}">
                        <a16:creationId xmlns:a16="http://schemas.microsoft.com/office/drawing/2014/main" id="{93FBA90F-FC55-64FC-2610-BD0E42F02758}"/>
                      </a:ext>
                    </a:extLst>
                  </p:cNvPr>
                  <p:cNvSpPr/>
                  <p:nvPr/>
                </p:nvSpPr>
                <p:spPr>
                  <a:xfrm>
                    <a:off x="1075387" y="2190726"/>
                    <a:ext cx="2393155" cy="880423"/>
                  </a:xfrm>
                  <a:prstGeom prst="rect">
                    <a:avLst/>
                  </a:prstGeom>
                </p:spPr>
                <p:txBody>
                  <a:bodyPr wrap="square">
                    <a:spAutoFit/>
                  </a:bodyPr>
                  <a:lstStyle/>
                  <a:p>
                    <a:pPr lvl="0"/>
                    <a:r>
                      <a:rPr lang="en-US" sz="900" dirty="0">
                        <a:solidFill>
                          <a:prstClr val="black"/>
                        </a:solidFill>
                        <a:latin typeface="Arial" panose="020B0604020202020204" pitchFamily="34" charset="0"/>
                        <a:cs typeface="Arial" panose="020B0604020202020204" pitchFamily="34" charset="0"/>
                      </a:rPr>
                      <a:t>Established vision for recurring enterprise-wide risk collaboration forum.</a:t>
                    </a:r>
                    <a:endParaRPr lang="en-US" sz="900" noProof="1">
                      <a:solidFill>
                        <a:prstClr val="black"/>
                      </a:solidFill>
                      <a:latin typeface="Arial" panose="020B0604020202020204" pitchFamily="34" charset="0"/>
                      <a:cs typeface="Arial" panose="020B0604020202020204" pitchFamily="34" charset="0"/>
                    </a:endParaRPr>
                  </a:p>
                </p:txBody>
              </p:sp>
            </p:grpSp>
            <p:grpSp>
              <p:nvGrpSpPr>
                <p:cNvPr id="116" name="Group 115">
                  <a:extLst>
                    <a:ext uri="{FF2B5EF4-FFF2-40B4-BE49-F238E27FC236}">
                      <a16:creationId xmlns:a16="http://schemas.microsoft.com/office/drawing/2014/main" id="{EC3FDE13-226F-C00B-4584-E50FB1183520}"/>
                    </a:ext>
                  </a:extLst>
                </p:cNvPr>
                <p:cNvGrpSpPr/>
                <p:nvPr/>
              </p:nvGrpSpPr>
              <p:grpSpPr>
                <a:xfrm>
                  <a:off x="3445375" y="4094472"/>
                  <a:ext cx="3023952" cy="970694"/>
                  <a:chOff x="612555" y="1776889"/>
                  <a:chExt cx="4031938" cy="1294258"/>
                </a:xfrm>
              </p:grpSpPr>
              <p:sp>
                <p:nvSpPr>
                  <p:cNvPr id="134" name="TextBox 133">
                    <a:extLst>
                      <a:ext uri="{FF2B5EF4-FFF2-40B4-BE49-F238E27FC236}">
                        <a16:creationId xmlns:a16="http://schemas.microsoft.com/office/drawing/2014/main" id="{E4181C3E-C02A-160F-B3A6-CD7B881CD45B}"/>
                      </a:ext>
                    </a:extLst>
                  </p:cNvPr>
                  <p:cNvSpPr txBox="1"/>
                  <p:nvPr/>
                </p:nvSpPr>
                <p:spPr>
                  <a:xfrm>
                    <a:off x="612555" y="1776889"/>
                    <a:ext cx="4031938" cy="519597"/>
                  </a:xfrm>
                  <a:prstGeom prst="rect">
                    <a:avLst/>
                  </a:prstGeom>
                  <a:noFill/>
                </p:spPr>
                <p:txBody>
                  <a:bodyPr wrap="square" rtlCol="0">
                    <a:spAutoFit/>
                  </a:bodyPr>
                  <a:lstStyle/>
                  <a:p>
                    <a:pPr lvl="0"/>
                    <a:r>
                      <a:rPr lang="en-US" sz="1100" b="1" dirty="0">
                        <a:solidFill>
                          <a:prstClr val="black"/>
                        </a:solidFill>
                        <a:latin typeface="Arial" panose="020B0604020202020204" pitchFamily="34" charset="0"/>
                        <a:cs typeface="Arial" panose="020B0604020202020204" pitchFamily="34" charset="0"/>
                      </a:rPr>
                      <a:t>Foundational Model (KCNSC</a:t>
                    </a: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b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endParaRPr kumimoji="0" lang="en-US" sz="1100" b="1"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35" name="Straight Connector 134">
                    <a:extLst>
                      <a:ext uri="{FF2B5EF4-FFF2-40B4-BE49-F238E27FC236}">
                        <a16:creationId xmlns:a16="http://schemas.microsoft.com/office/drawing/2014/main" id="{A75705BB-3B83-9F61-6120-7F5C9D22F3B7}"/>
                      </a:ext>
                    </a:extLst>
                  </p:cNvPr>
                  <p:cNvCxnSpPr>
                    <a:cxnSpLocks/>
                  </p:cNvCxnSpPr>
                  <p:nvPr/>
                </p:nvCxnSpPr>
                <p:spPr>
                  <a:xfrm>
                    <a:off x="756860" y="2158920"/>
                    <a:ext cx="3137302" cy="11394"/>
                  </a:xfrm>
                  <a:prstGeom prst="line">
                    <a:avLst/>
                  </a:prstGeom>
                  <a:ln w="38100">
                    <a:solidFill>
                      <a:srgbClr val="125759"/>
                    </a:solidFill>
                  </a:ln>
                </p:spPr>
                <p:style>
                  <a:lnRef idx="1">
                    <a:schemeClr val="accent1"/>
                  </a:lnRef>
                  <a:fillRef idx="0">
                    <a:schemeClr val="accent1"/>
                  </a:fillRef>
                  <a:effectRef idx="0">
                    <a:schemeClr val="accent1"/>
                  </a:effectRef>
                  <a:fontRef idx="minor">
                    <a:schemeClr val="tx1"/>
                  </a:fontRef>
                </p:style>
              </p:cxnSp>
              <p:sp>
                <p:nvSpPr>
                  <p:cNvPr id="136" name="Rectangle 135">
                    <a:extLst>
                      <a:ext uri="{FF2B5EF4-FFF2-40B4-BE49-F238E27FC236}">
                        <a16:creationId xmlns:a16="http://schemas.microsoft.com/office/drawing/2014/main" id="{9731D278-B256-81D4-6D9C-83BA0763781E}"/>
                      </a:ext>
                    </a:extLst>
                  </p:cNvPr>
                  <p:cNvSpPr/>
                  <p:nvPr/>
                </p:nvSpPr>
                <p:spPr>
                  <a:xfrm>
                    <a:off x="695598" y="2190726"/>
                    <a:ext cx="3198566" cy="880421"/>
                  </a:xfrm>
                  <a:prstGeom prst="rect">
                    <a:avLst/>
                  </a:prstGeom>
                </p:spPr>
                <p:txBody>
                  <a:bodyPr wrap="square">
                    <a:spAutoFit/>
                  </a:bodyPr>
                  <a:lstStyle/>
                  <a:p>
                    <a:r>
                      <a:rPr lang="en-US" sz="900" dirty="0">
                        <a:solidFill>
                          <a:prstClr val="black"/>
                        </a:solidFill>
                        <a:latin typeface="Arial" panose="020B0604020202020204" pitchFamily="34" charset="0"/>
                        <a:cs typeface="Arial" panose="020B0604020202020204" pitchFamily="34" charset="0"/>
                      </a:rPr>
                      <a:t>Launched inaugural Summit; defined structure and objectives.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17" name="Group 116">
                  <a:extLst>
                    <a:ext uri="{FF2B5EF4-FFF2-40B4-BE49-F238E27FC236}">
                      <a16:creationId xmlns:a16="http://schemas.microsoft.com/office/drawing/2014/main" id="{F032370A-41C3-E637-EBCC-4F920F80212E}"/>
                    </a:ext>
                  </a:extLst>
                </p:cNvPr>
                <p:cNvGrpSpPr/>
                <p:nvPr/>
              </p:nvGrpSpPr>
              <p:grpSpPr>
                <a:xfrm>
                  <a:off x="4686438" y="2080100"/>
                  <a:ext cx="3172253" cy="944584"/>
                  <a:chOff x="41630" y="1776886"/>
                  <a:chExt cx="4229675" cy="1259441"/>
                </a:xfrm>
              </p:grpSpPr>
              <p:sp>
                <p:nvSpPr>
                  <p:cNvPr id="131" name="TextBox 130">
                    <a:extLst>
                      <a:ext uri="{FF2B5EF4-FFF2-40B4-BE49-F238E27FC236}">
                        <a16:creationId xmlns:a16="http://schemas.microsoft.com/office/drawing/2014/main" id="{8F64A29D-19B1-91AD-F5CE-00A036CE5E27}"/>
                      </a:ext>
                    </a:extLst>
                  </p:cNvPr>
                  <p:cNvSpPr txBox="1"/>
                  <p:nvPr/>
                </p:nvSpPr>
                <p:spPr>
                  <a:xfrm>
                    <a:off x="41630" y="1776886"/>
                    <a:ext cx="4229675" cy="453548"/>
                  </a:xfrm>
                  <a:prstGeom prst="rect">
                    <a:avLst/>
                  </a:prstGeom>
                  <a:noFill/>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1100" b="1" i="0" u="none" strike="noStrike" cap="none" spc="0" normalizeH="0" baseline="0">
                        <a:ln>
                          <a:noFill/>
                        </a:ln>
                        <a:solidFill>
                          <a:prstClr val="black"/>
                        </a:solidFill>
                        <a:effectLst/>
                        <a:uLnTx/>
                        <a:uFillTx/>
                        <a:latin typeface="Arial" panose="020B0604020202020204" pitchFamily="34" charset="0"/>
                        <a:cs typeface="Arial" panose="020B0604020202020204" pitchFamily="34" charset="0"/>
                      </a:defRPr>
                    </a:lvl1pPr>
                  </a:lstStyle>
                  <a:p>
                    <a:r>
                      <a:rPr lang="en-US" dirty="0"/>
                      <a:t>Engagement Expansion </a:t>
                    </a:r>
                    <a:r>
                      <a:rPr lang="en-US" noProof="1"/>
                      <a:t>(Pantex)</a:t>
                    </a:r>
                  </a:p>
                </p:txBody>
              </p:sp>
              <p:cxnSp>
                <p:nvCxnSpPr>
                  <p:cNvPr id="132" name="Straight Connector 131">
                    <a:extLst>
                      <a:ext uri="{FF2B5EF4-FFF2-40B4-BE49-F238E27FC236}">
                        <a16:creationId xmlns:a16="http://schemas.microsoft.com/office/drawing/2014/main" id="{ABF2D6AD-3BEC-8A66-A77F-EA246D643A09}"/>
                      </a:ext>
                    </a:extLst>
                  </p:cNvPr>
                  <p:cNvCxnSpPr>
                    <a:cxnSpLocks/>
                  </p:cNvCxnSpPr>
                  <p:nvPr/>
                </p:nvCxnSpPr>
                <p:spPr>
                  <a:xfrm>
                    <a:off x="202544" y="2158919"/>
                    <a:ext cx="3480893" cy="0"/>
                  </a:xfrm>
                  <a:prstGeom prst="line">
                    <a:avLst/>
                  </a:prstGeom>
                  <a:ln w="38100">
                    <a:solidFill>
                      <a:srgbClr val="1D4461"/>
                    </a:solidFill>
                  </a:ln>
                </p:spPr>
                <p:style>
                  <a:lnRef idx="1">
                    <a:schemeClr val="accent1"/>
                  </a:lnRef>
                  <a:fillRef idx="0">
                    <a:schemeClr val="accent1"/>
                  </a:fillRef>
                  <a:effectRef idx="0">
                    <a:schemeClr val="accent1"/>
                  </a:effectRef>
                  <a:fontRef idx="minor">
                    <a:schemeClr val="tx1"/>
                  </a:fontRef>
                </p:style>
              </p:cxnSp>
              <p:sp>
                <p:nvSpPr>
                  <p:cNvPr id="133" name="Rectangle 132">
                    <a:extLst>
                      <a:ext uri="{FF2B5EF4-FFF2-40B4-BE49-F238E27FC236}">
                        <a16:creationId xmlns:a16="http://schemas.microsoft.com/office/drawing/2014/main" id="{FF7A26CF-A961-C3E1-F2B0-578B4BA58F0B}"/>
                      </a:ext>
                    </a:extLst>
                  </p:cNvPr>
                  <p:cNvSpPr/>
                  <p:nvPr/>
                </p:nvSpPr>
                <p:spPr>
                  <a:xfrm>
                    <a:off x="141283" y="2155908"/>
                    <a:ext cx="3327733" cy="880419"/>
                  </a:xfrm>
                  <a:prstGeom prst="rect">
                    <a:avLst/>
                  </a:prstGeom>
                </p:spPr>
                <p:txBody>
                  <a:bodyPr wrap="square">
                    <a:spAutoFit/>
                  </a:bodyPr>
                  <a:lstStyle/>
                  <a:p>
                    <a:r>
                      <a:rPr lang="en-US" sz="900">
                        <a:solidFill>
                          <a:prstClr val="black"/>
                        </a:solidFill>
                        <a:latin typeface="Arial" panose="020B0604020202020204" pitchFamily="34" charset="0"/>
                        <a:cs typeface="Arial" panose="020B0604020202020204" pitchFamily="34" charset="0"/>
                      </a:rPr>
                      <a:t>Attendance tripled; pre-planning sessions introduced; structured outputs formalized.</a:t>
                    </a:r>
                  </a:p>
                </p:txBody>
              </p:sp>
            </p:grpSp>
            <p:grpSp>
              <p:nvGrpSpPr>
                <p:cNvPr id="118" name="Group 117">
                  <a:extLst>
                    <a:ext uri="{FF2B5EF4-FFF2-40B4-BE49-F238E27FC236}">
                      <a16:creationId xmlns:a16="http://schemas.microsoft.com/office/drawing/2014/main" id="{23A555D3-A8D2-CF52-0EEB-7D206F710BC4}"/>
                    </a:ext>
                  </a:extLst>
                </p:cNvPr>
                <p:cNvGrpSpPr/>
                <p:nvPr/>
              </p:nvGrpSpPr>
              <p:grpSpPr>
                <a:xfrm>
                  <a:off x="6226175" y="4109868"/>
                  <a:ext cx="2707360" cy="970696"/>
                  <a:chOff x="-390408" y="1776888"/>
                  <a:chExt cx="3609814" cy="1294255"/>
                </a:xfrm>
              </p:grpSpPr>
              <p:sp>
                <p:nvSpPr>
                  <p:cNvPr id="128" name="TextBox 127">
                    <a:extLst>
                      <a:ext uri="{FF2B5EF4-FFF2-40B4-BE49-F238E27FC236}">
                        <a16:creationId xmlns:a16="http://schemas.microsoft.com/office/drawing/2014/main" id="{5A23285D-FD5D-8E91-1D3D-8E37D424ED86}"/>
                      </a:ext>
                    </a:extLst>
                  </p:cNvPr>
                  <p:cNvSpPr txBox="1"/>
                  <p:nvPr/>
                </p:nvSpPr>
                <p:spPr>
                  <a:xfrm>
                    <a:off x="-390408" y="1776888"/>
                    <a:ext cx="3609814" cy="315470"/>
                  </a:xfrm>
                  <a:prstGeom prst="rect">
                    <a:avLst/>
                  </a:prstGeom>
                  <a:noFill/>
                </p:spPr>
                <p:txBody>
                  <a:bodyPr wrap="square" rtlCol="0">
                    <a:spAutoFit/>
                  </a:bodyPr>
                  <a:lstStyle/>
                  <a:p>
                    <a:pPr lvl="0"/>
                    <a:r>
                      <a:rPr lang="en-US" sz="1100" b="1" dirty="0">
                        <a:solidFill>
                          <a:prstClr val="black"/>
                        </a:solidFill>
                        <a:latin typeface="Arial" panose="020B0604020202020204" pitchFamily="34" charset="0"/>
                        <a:cs typeface="Arial" panose="020B0604020202020204" pitchFamily="34" charset="0"/>
                      </a:rPr>
                      <a:t>Thematic Maturity </a:t>
                    </a:r>
                    <a:r>
                      <a:rPr kumimoji="0" lang="en-US" sz="1100" b="1"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(NNSS)</a:t>
                    </a:r>
                  </a:p>
                </p:txBody>
              </p:sp>
              <p:cxnSp>
                <p:nvCxnSpPr>
                  <p:cNvPr id="129" name="Straight Connector 128">
                    <a:extLst>
                      <a:ext uri="{FF2B5EF4-FFF2-40B4-BE49-F238E27FC236}">
                        <a16:creationId xmlns:a16="http://schemas.microsoft.com/office/drawing/2014/main" id="{75629B5C-2F39-E412-874D-959053C4046B}"/>
                      </a:ext>
                    </a:extLst>
                  </p:cNvPr>
                  <p:cNvCxnSpPr>
                    <a:cxnSpLocks/>
                  </p:cNvCxnSpPr>
                  <p:nvPr/>
                </p:nvCxnSpPr>
                <p:spPr>
                  <a:xfrm>
                    <a:off x="-212896" y="2158922"/>
                    <a:ext cx="2708823" cy="7758"/>
                  </a:xfrm>
                  <a:prstGeom prst="line">
                    <a:avLst/>
                  </a:prstGeom>
                  <a:ln w="38100">
                    <a:solidFill>
                      <a:srgbClr val="213D65"/>
                    </a:solidFill>
                  </a:ln>
                </p:spPr>
                <p:style>
                  <a:lnRef idx="1">
                    <a:schemeClr val="accent1"/>
                  </a:lnRef>
                  <a:fillRef idx="0">
                    <a:schemeClr val="accent1"/>
                  </a:fillRef>
                  <a:effectRef idx="0">
                    <a:schemeClr val="accent1"/>
                  </a:effectRef>
                  <a:fontRef idx="minor">
                    <a:schemeClr val="tx1"/>
                  </a:fontRef>
                </p:style>
              </p:cxnSp>
              <p:sp>
                <p:nvSpPr>
                  <p:cNvPr id="130" name="Rectangle 129">
                    <a:extLst>
                      <a:ext uri="{FF2B5EF4-FFF2-40B4-BE49-F238E27FC236}">
                        <a16:creationId xmlns:a16="http://schemas.microsoft.com/office/drawing/2014/main" id="{F3A3BDCA-5011-E184-1902-784B965DF9EB}"/>
                      </a:ext>
                    </a:extLst>
                  </p:cNvPr>
                  <p:cNvSpPr/>
                  <p:nvPr/>
                </p:nvSpPr>
                <p:spPr>
                  <a:xfrm>
                    <a:off x="-274156" y="2190727"/>
                    <a:ext cx="2770082" cy="880416"/>
                  </a:xfrm>
                  <a:prstGeom prst="rect">
                    <a:avLst/>
                  </a:prstGeom>
                </p:spPr>
                <p:txBody>
                  <a:bodyPr wrap="square" lIns="91440" tIns="45720" rIns="91440" bIns="45720" anchor="t">
                    <a:spAutoFit/>
                  </a:bodyPr>
                  <a:lstStyle/>
                  <a:p>
                    <a:pPr lvl="0"/>
                    <a:r>
                      <a:rPr lang="en-US" sz="900" dirty="0">
                        <a:solidFill>
                          <a:prstClr val="black"/>
                        </a:solidFill>
                        <a:latin typeface="Arial" panose="020B0604020202020204" pitchFamily="34" charset="0"/>
                        <a:cs typeface="Arial" panose="020B0604020202020204" pitchFamily="34" charset="0"/>
                      </a:rPr>
                      <a:t>Introduced intentional risk themes to align discussions with enterprise priorities.</a:t>
                    </a:r>
                    <a:endParaRPr lang="en-US" sz="900" noProof="1">
                      <a:solidFill>
                        <a:prstClr val="black"/>
                      </a:solidFill>
                      <a:latin typeface="Arial" panose="020B0604020202020204" pitchFamily="34" charset="0"/>
                      <a:cs typeface="Arial" panose="020B0604020202020204" pitchFamily="34" charset="0"/>
                    </a:endParaRPr>
                  </a:p>
                </p:txBody>
              </p:sp>
            </p:grpSp>
            <p:grpSp>
              <p:nvGrpSpPr>
                <p:cNvPr id="119" name="Group 118">
                  <a:extLst>
                    <a:ext uri="{FF2B5EF4-FFF2-40B4-BE49-F238E27FC236}">
                      <a16:creationId xmlns:a16="http://schemas.microsoft.com/office/drawing/2014/main" id="{A8A2CB4B-1F6F-7AFC-A0AE-E1C076B1CF4E}"/>
                    </a:ext>
                  </a:extLst>
                </p:cNvPr>
                <p:cNvGrpSpPr/>
                <p:nvPr/>
              </p:nvGrpSpPr>
              <p:grpSpPr>
                <a:xfrm>
                  <a:off x="7601874" y="2027819"/>
                  <a:ext cx="2898164" cy="1510958"/>
                  <a:chOff x="-739425" y="1702866"/>
                  <a:chExt cx="3864217" cy="2014608"/>
                </a:xfrm>
              </p:grpSpPr>
              <p:sp>
                <p:nvSpPr>
                  <p:cNvPr id="125" name="TextBox 124">
                    <a:extLst>
                      <a:ext uri="{FF2B5EF4-FFF2-40B4-BE49-F238E27FC236}">
                        <a16:creationId xmlns:a16="http://schemas.microsoft.com/office/drawing/2014/main" id="{FADDC773-7D46-AB70-8755-655E99859151}"/>
                      </a:ext>
                    </a:extLst>
                  </p:cNvPr>
                  <p:cNvSpPr txBox="1"/>
                  <p:nvPr/>
                </p:nvSpPr>
                <p:spPr>
                  <a:xfrm>
                    <a:off x="-739425" y="1702866"/>
                    <a:ext cx="3864217" cy="453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Enterprise Momentum (SNL)</a:t>
                    </a:r>
                  </a:p>
                </p:txBody>
              </p:sp>
              <p:cxnSp>
                <p:nvCxnSpPr>
                  <p:cNvPr id="126" name="Straight Connector 125">
                    <a:extLst>
                      <a:ext uri="{FF2B5EF4-FFF2-40B4-BE49-F238E27FC236}">
                        <a16:creationId xmlns:a16="http://schemas.microsoft.com/office/drawing/2014/main" id="{78CC4104-FB36-BF84-0CB3-7A7F8B25C940}"/>
                      </a:ext>
                    </a:extLst>
                  </p:cNvPr>
                  <p:cNvCxnSpPr>
                    <a:cxnSpLocks/>
                  </p:cNvCxnSpPr>
                  <p:nvPr/>
                </p:nvCxnSpPr>
                <p:spPr>
                  <a:xfrm flipV="1">
                    <a:off x="-628326" y="2073941"/>
                    <a:ext cx="3063813" cy="10960"/>
                  </a:xfrm>
                  <a:prstGeom prst="line">
                    <a:avLst/>
                  </a:prstGeom>
                  <a:ln w="38100">
                    <a:solidFill>
                      <a:srgbClr val="2A236C"/>
                    </a:solidFill>
                  </a:ln>
                </p:spPr>
                <p:style>
                  <a:lnRef idx="1">
                    <a:schemeClr val="accent1"/>
                  </a:lnRef>
                  <a:fillRef idx="0">
                    <a:schemeClr val="accent1"/>
                  </a:fillRef>
                  <a:effectRef idx="0">
                    <a:schemeClr val="accent1"/>
                  </a:effectRef>
                  <a:fontRef idx="minor">
                    <a:schemeClr val="tx1"/>
                  </a:fontRef>
                </p:style>
              </p:cxnSp>
              <p:sp>
                <p:nvSpPr>
                  <p:cNvPr id="127" name="Rectangle 126">
                    <a:extLst>
                      <a:ext uri="{FF2B5EF4-FFF2-40B4-BE49-F238E27FC236}">
                        <a16:creationId xmlns:a16="http://schemas.microsoft.com/office/drawing/2014/main" id="{B1D07C50-8D5F-E16C-2B2C-A4DA5439DBFD}"/>
                      </a:ext>
                    </a:extLst>
                  </p:cNvPr>
                  <p:cNvSpPr/>
                  <p:nvPr/>
                </p:nvSpPr>
                <p:spPr>
                  <a:xfrm>
                    <a:off x="-689592" y="2116708"/>
                    <a:ext cx="3387300" cy="1600766"/>
                  </a:xfrm>
                  <a:prstGeom prst="rect">
                    <a:avLst/>
                  </a:prstGeom>
                </p:spPr>
                <p:txBody>
                  <a:bodyPr wrap="square">
                    <a:spAutoFit/>
                  </a:bodyPr>
                  <a:lstStyle/>
                  <a:p>
                    <a:r>
                      <a:rPr lang="en-US" sz="900" dirty="0">
                        <a:solidFill>
                          <a:prstClr val="black"/>
                        </a:solidFill>
                        <a:latin typeface="Arial" panose="020B0604020202020204" pitchFamily="34" charset="0"/>
                        <a:cs typeface="Arial" panose="020B0604020202020204" pitchFamily="34" charset="0"/>
                      </a:rPr>
                      <a:t>Reinforced commitment to maturing enterprise risk capability.</a:t>
                    </a:r>
                  </a:p>
                  <a:p>
                    <a:br>
                      <a:rPr lang="en-US" dirty="0"/>
                    </a:br>
                    <a:endParaRPr lang="en-US" dirty="0"/>
                  </a:p>
                </p:txBody>
              </p:sp>
            </p:grpSp>
            <p:pic>
              <p:nvPicPr>
                <p:cNvPr id="120" name="Graphic 119" descr="Lightbulb and gear with solid fill">
                  <a:extLst>
                    <a:ext uri="{FF2B5EF4-FFF2-40B4-BE49-F238E27FC236}">
                      <a16:creationId xmlns:a16="http://schemas.microsoft.com/office/drawing/2014/main" id="{79AB2FCA-38E8-4D45-76F6-B4EA6858FB5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09619" y="3301445"/>
                  <a:ext cx="491028" cy="461156"/>
                </a:xfrm>
                <a:prstGeom prst="rect">
                  <a:avLst/>
                </a:prstGeom>
              </p:spPr>
            </p:pic>
            <p:pic>
              <p:nvPicPr>
                <p:cNvPr id="121" name="Graphic 120" descr="Rocket with solid fill">
                  <a:extLst>
                    <a:ext uri="{FF2B5EF4-FFF2-40B4-BE49-F238E27FC236}">
                      <a16:creationId xmlns:a16="http://schemas.microsoft.com/office/drawing/2014/main" id="{75183EE2-4C6C-1F7B-A91B-5918EFD1EB5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158500" y="3330761"/>
                  <a:ext cx="491028" cy="461156"/>
                </a:xfrm>
                <a:prstGeom prst="rect">
                  <a:avLst/>
                </a:prstGeom>
              </p:spPr>
            </p:pic>
            <p:pic>
              <p:nvPicPr>
                <p:cNvPr id="122" name="Graphic 121" descr="Hockey Stick Curve Graph with solid fill">
                  <a:extLst>
                    <a:ext uri="{FF2B5EF4-FFF2-40B4-BE49-F238E27FC236}">
                      <a16:creationId xmlns:a16="http://schemas.microsoft.com/office/drawing/2014/main" id="{9E90370F-A027-0FF2-4482-E902ACD6C6C9}"/>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451672" y="3301446"/>
                  <a:ext cx="491028" cy="461156"/>
                </a:xfrm>
                <a:prstGeom prst="rect">
                  <a:avLst/>
                </a:prstGeom>
              </p:spPr>
            </p:pic>
            <p:pic>
              <p:nvPicPr>
                <p:cNvPr id="123" name="Graphic 122" descr="Circles with arrows with solid fill">
                  <a:extLst>
                    <a:ext uri="{FF2B5EF4-FFF2-40B4-BE49-F238E27FC236}">
                      <a16:creationId xmlns:a16="http://schemas.microsoft.com/office/drawing/2014/main" id="{8EB5E82C-1843-D736-63D4-DF0F9D27492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5877419" y="3312741"/>
                  <a:ext cx="529405" cy="497198"/>
                </a:xfrm>
                <a:prstGeom prst="rect">
                  <a:avLst/>
                </a:prstGeom>
              </p:spPr>
            </p:pic>
            <p:pic>
              <p:nvPicPr>
                <p:cNvPr id="124" name="Graphic 123" descr="Mountains with solid fill">
                  <a:extLst>
                    <a:ext uri="{FF2B5EF4-FFF2-40B4-BE49-F238E27FC236}">
                      <a16:creationId xmlns:a16="http://schemas.microsoft.com/office/drawing/2014/main" id="{7A4B2F97-6AB3-6807-8CB2-E7935F92A5CC}"/>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flipH="1">
                  <a:off x="7275366" y="3226416"/>
                  <a:ext cx="548640" cy="515262"/>
                </a:xfrm>
                <a:prstGeom prst="rect">
                  <a:avLst/>
                </a:prstGeom>
              </p:spPr>
            </p:pic>
          </p:grpSp>
          <p:sp>
            <p:nvSpPr>
              <p:cNvPr id="104" name="Content Placeholder 2">
                <a:extLst>
                  <a:ext uri="{FF2B5EF4-FFF2-40B4-BE49-F238E27FC236}">
                    <a16:creationId xmlns:a16="http://schemas.microsoft.com/office/drawing/2014/main" id="{4D126F9C-2E6E-4871-CEB2-4FC17E9D0591}"/>
                  </a:ext>
                </a:extLst>
              </p:cNvPr>
              <p:cNvSpPr txBox="1">
                <a:spLocks/>
              </p:cNvSpPr>
              <p:nvPr/>
            </p:nvSpPr>
            <p:spPr>
              <a:xfrm>
                <a:off x="333376" y="1389745"/>
                <a:ext cx="8794990" cy="3180606"/>
              </a:xfrm>
              <a:prstGeom prst="rect">
                <a:avLst/>
              </a:prstGeom>
              <a:ln w="28575">
                <a:solidFill>
                  <a:srgbClr val="154BA3"/>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solidFill>
                    <a:srgbClr val="004E7F"/>
                  </a:solidFill>
                </a:endParaRPr>
              </a:p>
            </p:txBody>
          </p:sp>
        </p:grpSp>
        <p:sp>
          <p:nvSpPr>
            <p:cNvPr id="94" name="Arc 93">
              <a:extLst>
                <a:ext uri="{FF2B5EF4-FFF2-40B4-BE49-F238E27FC236}">
                  <a16:creationId xmlns:a16="http://schemas.microsoft.com/office/drawing/2014/main" id="{448F6A9F-7585-4A92-6376-A32F83258665}"/>
                </a:ext>
              </a:extLst>
            </p:cNvPr>
            <p:cNvSpPr/>
            <p:nvPr/>
          </p:nvSpPr>
          <p:spPr>
            <a:xfrm rot="10800000">
              <a:off x="6255400" y="2646762"/>
              <a:ext cx="727527" cy="678362"/>
            </a:xfrm>
            <a:prstGeom prst="arc">
              <a:avLst>
                <a:gd name="adj1" fmla="val 10895"/>
                <a:gd name="adj2" fmla="val 15969831"/>
              </a:avLst>
            </a:prstGeom>
            <a:ln w="38100">
              <a:solidFill>
                <a:srgbClr val="442B6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95" name="Straight Connector 94">
              <a:extLst>
                <a:ext uri="{FF2B5EF4-FFF2-40B4-BE49-F238E27FC236}">
                  <a16:creationId xmlns:a16="http://schemas.microsoft.com/office/drawing/2014/main" id="{6C167F73-0696-29BB-82DE-7EEF5360F338}"/>
                </a:ext>
              </a:extLst>
            </p:cNvPr>
            <p:cNvCxnSpPr>
              <a:cxnSpLocks/>
            </p:cNvCxnSpPr>
            <p:nvPr/>
          </p:nvCxnSpPr>
          <p:spPr>
            <a:xfrm>
              <a:off x="5803220" y="2974544"/>
              <a:ext cx="457200" cy="0"/>
            </a:xfrm>
            <a:prstGeom prst="line">
              <a:avLst/>
            </a:prstGeom>
            <a:ln w="38100">
              <a:solidFill>
                <a:srgbClr val="442B65"/>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CDE98ADA-C835-B7D0-BDB8-677D123317BC}"/>
                </a:ext>
              </a:extLst>
            </p:cNvPr>
            <p:cNvCxnSpPr>
              <a:cxnSpLocks/>
            </p:cNvCxnSpPr>
            <p:nvPr/>
          </p:nvCxnSpPr>
          <p:spPr>
            <a:xfrm rot="10800000" flipV="1">
              <a:off x="6666777" y="3321525"/>
              <a:ext cx="0" cy="769422"/>
            </a:xfrm>
            <a:prstGeom prst="line">
              <a:avLst/>
            </a:prstGeom>
            <a:ln w="38100">
              <a:solidFill>
                <a:srgbClr val="442B65"/>
              </a:solidFill>
              <a:tailEnd type="ova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52E0D491-CFA8-282C-C35E-CB149942FE76}"/>
                </a:ext>
              </a:extLst>
            </p:cNvPr>
            <p:cNvSpPr txBox="1"/>
            <p:nvPr/>
          </p:nvSpPr>
          <p:spPr>
            <a:xfrm>
              <a:off x="6060325" y="4129536"/>
              <a:ext cx="121290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81E40"/>
                  </a:solidFill>
                  <a:effectLst/>
                  <a:uLnTx/>
                  <a:uFillTx/>
                  <a:latin typeface="Arial" panose="020B0604020202020204" pitchFamily="34" charset="0"/>
                  <a:ea typeface="+mn-ea"/>
                  <a:cs typeface="Arial" panose="020B0604020202020204" pitchFamily="34" charset="0"/>
                </a:rPr>
                <a:t>May 2026</a:t>
              </a:r>
            </a:p>
          </p:txBody>
        </p:sp>
        <p:sp>
          <p:nvSpPr>
            <p:cNvPr id="98" name="TextBox 97">
              <a:extLst>
                <a:ext uri="{FF2B5EF4-FFF2-40B4-BE49-F238E27FC236}">
                  <a16:creationId xmlns:a16="http://schemas.microsoft.com/office/drawing/2014/main" id="{BCFA1CC3-5981-8913-E962-BFD1C6840E83}"/>
                </a:ext>
              </a:extLst>
            </p:cNvPr>
            <p:cNvSpPr txBox="1"/>
            <p:nvPr/>
          </p:nvSpPr>
          <p:spPr>
            <a:xfrm>
              <a:off x="6762793" y="3430584"/>
              <a:ext cx="2233075" cy="261610"/>
            </a:xfrm>
            <a:prstGeom prst="rect">
              <a:avLst/>
            </a:prstGeom>
            <a:noFill/>
          </p:spPr>
          <p:txBody>
            <a:bodyPr wrap="square" rtlCol="0">
              <a:spAutoFit/>
            </a:bodyPr>
            <a:lstStyle/>
            <a:p>
              <a:pPr lvl="0"/>
              <a:r>
                <a:rPr lang="en-US" sz="1100" b="1" dirty="0">
                  <a:solidFill>
                    <a:prstClr val="black"/>
                  </a:solidFill>
                  <a:latin typeface="Arial" panose="020B0604020202020204" pitchFamily="34" charset="0"/>
                  <a:cs typeface="Arial" panose="020B0604020202020204" pitchFamily="34" charset="0"/>
                </a:rPr>
                <a:t>Sharing Perspectives </a:t>
              </a:r>
              <a:r>
                <a:rPr kumimoji="0" lang="en-US" sz="1100" b="1"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a:t>
              </a:r>
              <a:r>
                <a:rPr lang="en-US" sz="1100" b="1" noProof="1">
                  <a:solidFill>
                    <a:prstClr val="black"/>
                  </a:solidFill>
                  <a:latin typeface="Arial" panose="020B0604020202020204" pitchFamily="34" charset="0"/>
                  <a:cs typeface="Arial" panose="020B0604020202020204" pitchFamily="34" charset="0"/>
                </a:rPr>
                <a:t>PNNL</a:t>
              </a:r>
              <a:r>
                <a:rPr kumimoji="0" lang="en-US" sz="1100" b="1"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rPr>
                <a:t>)</a:t>
              </a:r>
            </a:p>
          </p:txBody>
        </p:sp>
        <p:cxnSp>
          <p:nvCxnSpPr>
            <p:cNvPr id="99" name="Straight Connector 98">
              <a:extLst>
                <a:ext uri="{FF2B5EF4-FFF2-40B4-BE49-F238E27FC236}">
                  <a16:creationId xmlns:a16="http://schemas.microsoft.com/office/drawing/2014/main" id="{EDC10A41-B204-8D80-1793-C0536BC1403A}"/>
                </a:ext>
              </a:extLst>
            </p:cNvPr>
            <p:cNvCxnSpPr>
              <a:cxnSpLocks/>
            </p:cNvCxnSpPr>
            <p:nvPr/>
          </p:nvCxnSpPr>
          <p:spPr>
            <a:xfrm flipV="1">
              <a:off x="6882879" y="3648853"/>
              <a:ext cx="1874123" cy="2091"/>
            </a:xfrm>
            <a:prstGeom prst="line">
              <a:avLst/>
            </a:prstGeom>
            <a:ln w="38100">
              <a:solidFill>
                <a:srgbClr val="442B65"/>
              </a:solidFill>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0D192AF3-9CE4-F1FB-A200-49CF2B4D5404}"/>
                </a:ext>
              </a:extLst>
            </p:cNvPr>
            <p:cNvSpPr/>
            <p:nvPr/>
          </p:nvSpPr>
          <p:spPr>
            <a:xfrm>
              <a:off x="6844982" y="3669289"/>
              <a:ext cx="2040730" cy="507831"/>
            </a:xfrm>
            <a:prstGeom prst="rect">
              <a:avLst/>
            </a:prstGeom>
          </p:spPr>
          <p:txBody>
            <a:bodyPr wrap="square" lIns="91440" tIns="45720" rIns="91440" bIns="45720" anchor="t">
              <a:spAutoFit/>
            </a:bodyPr>
            <a:lstStyle/>
            <a:p>
              <a:pPr lvl="0"/>
              <a:r>
                <a:rPr lang="en-US" sz="900" dirty="0">
                  <a:solidFill>
                    <a:prstClr val="black"/>
                  </a:solidFill>
                  <a:latin typeface="Arial" panose="020B0604020202020204" pitchFamily="34" charset="0"/>
                  <a:cs typeface="Arial" panose="020B0604020202020204" pitchFamily="34" charset="0"/>
                </a:rPr>
                <a:t>Developed consistent approaches to evaluate risk likelihood and impact, enabling clearer prioritization.</a:t>
              </a:r>
              <a:endParaRPr lang="en-US" sz="900" noProof="1">
                <a:solidFill>
                  <a:prstClr val="black"/>
                </a:solidFill>
                <a:latin typeface="Arial" panose="020B0604020202020204" pitchFamily="34" charset="0"/>
                <a:cs typeface="Arial" panose="020B0604020202020204" pitchFamily="34" charset="0"/>
              </a:endParaRPr>
            </a:p>
          </p:txBody>
        </p:sp>
        <p:sp>
          <p:nvSpPr>
            <p:cNvPr id="101" name="Oval 100">
              <a:extLst>
                <a:ext uri="{FF2B5EF4-FFF2-40B4-BE49-F238E27FC236}">
                  <a16:creationId xmlns:a16="http://schemas.microsoft.com/office/drawing/2014/main" id="{47EC11AF-4E88-4DAE-9F90-7A2095A0C214}"/>
                </a:ext>
              </a:extLst>
            </p:cNvPr>
            <p:cNvSpPr/>
            <p:nvPr/>
          </p:nvSpPr>
          <p:spPr>
            <a:xfrm>
              <a:off x="6349293" y="2731970"/>
              <a:ext cx="544760" cy="507946"/>
            </a:xfrm>
            <a:prstGeom prst="ellipse">
              <a:avLst/>
            </a:prstGeom>
            <a:solidFill>
              <a:srgbClr val="442B65"/>
            </a:solidFill>
            <a:ln>
              <a:solidFill>
                <a:srgbClr val="213D65"/>
              </a:solid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pic>
          <p:nvPicPr>
            <p:cNvPr id="102" name="Picture 101">
              <a:extLst>
                <a:ext uri="{FF2B5EF4-FFF2-40B4-BE49-F238E27FC236}">
                  <a16:creationId xmlns:a16="http://schemas.microsoft.com/office/drawing/2014/main" id="{607B24CF-515C-EED4-E995-B9C94042CAF7}"/>
                </a:ext>
              </a:extLst>
            </p:cNvPr>
            <p:cNvPicPr>
              <a:picLocks noChangeAspect="1"/>
            </p:cNvPicPr>
            <p:nvPr/>
          </p:nvPicPr>
          <p:blipFill>
            <a:blip r:embed="rId8"/>
            <a:stretch>
              <a:fillRect/>
            </a:stretch>
          </p:blipFill>
          <p:spPr>
            <a:xfrm>
              <a:off x="6426752" y="2871649"/>
              <a:ext cx="384822" cy="254984"/>
            </a:xfrm>
            <a:prstGeom prst="rect">
              <a:avLst/>
            </a:prstGeom>
          </p:spPr>
        </p:pic>
      </p:grpSp>
      <p:sp>
        <p:nvSpPr>
          <p:cNvPr id="2" name="Title 1">
            <a:extLst>
              <a:ext uri="{FF2B5EF4-FFF2-40B4-BE49-F238E27FC236}">
                <a16:creationId xmlns:a16="http://schemas.microsoft.com/office/drawing/2014/main" id="{7686C9D9-1E5C-3912-62A9-A06B3BD237D2}"/>
              </a:ext>
            </a:extLst>
          </p:cNvPr>
          <p:cNvSpPr>
            <a:spLocks noGrp="1"/>
          </p:cNvSpPr>
          <p:nvPr>
            <p:ph type="title"/>
          </p:nvPr>
        </p:nvSpPr>
        <p:spPr/>
        <p:txBody>
          <a:bodyPr/>
          <a:lstStyle/>
          <a:p>
            <a:r>
              <a:rPr lang="en-US" dirty="0"/>
              <a:t>Risk Summits</a:t>
            </a:r>
          </a:p>
        </p:txBody>
      </p:sp>
      <p:sp>
        <p:nvSpPr>
          <p:cNvPr id="64" name="Content Placeholder 2">
            <a:extLst>
              <a:ext uri="{FF2B5EF4-FFF2-40B4-BE49-F238E27FC236}">
                <a16:creationId xmlns:a16="http://schemas.microsoft.com/office/drawing/2014/main" id="{E3CA1CE1-519B-4407-8C78-7B2973887D09}"/>
              </a:ext>
            </a:extLst>
          </p:cNvPr>
          <p:cNvSpPr txBox="1">
            <a:spLocks/>
          </p:cNvSpPr>
          <p:nvPr/>
        </p:nvSpPr>
        <p:spPr>
          <a:xfrm>
            <a:off x="9302111" y="1446474"/>
            <a:ext cx="2705236" cy="2644473"/>
          </a:xfrm>
          <a:prstGeom prst="rect">
            <a:avLst/>
          </a:prstGeom>
          <a:solidFill>
            <a:srgbClr val="081E40"/>
          </a:solidFill>
          <a:ln w="57150">
            <a:solidFill>
              <a:srgbClr val="154BA3"/>
            </a:solidFill>
          </a:ln>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latin typeface="Arial" panose="020B0604020202020204" pitchFamily="34" charset="0"/>
                <a:cs typeface="Arial" panose="020B0604020202020204" pitchFamily="34" charset="0"/>
              </a:rPr>
              <a:t>IMPACT</a:t>
            </a:r>
          </a:p>
          <a:p>
            <a:pPr lvl="0"/>
            <a:r>
              <a:rPr lang="en-US" sz="1800" dirty="0">
                <a:solidFill>
                  <a:schemeClr val="bg1"/>
                </a:solidFill>
                <a:latin typeface="Arial" panose="020B0604020202020204" pitchFamily="34" charset="0"/>
                <a:cs typeface="Arial" panose="020B0604020202020204" pitchFamily="34" charset="0"/>
              </a:rPr>
              <a:t>Normalize and harmonize risk dialogue across sites and programs</a:t>
            </a:r>
          </a:p>
          <a:p>
            <a:pPr lvl="0"/>
            <a:r>
              <a:rPr lang="en-US" sz="1800" dirty="0">
                <a:solidFill>
                  <a:schemeClr val="bg1"/>
                </a:solidFill>
                <a:latin typeface="Arial" panose="020B0604020202020204" pitchFamily="34" charset="0"/>
                <a:cs typeface="Arial" panose="020B0604020202020204" pitchFamily="34" charset="0"/>
              </a:rPr>
              <a:t>Strengthen accountability through established standards and expectations</a:t>
            </a:r>
          </a:p>
          <a:p>
            <a:pPr lvl="0"/>
            <a:r>
              <a:rPr lang="en-US" sz="1800" dirty="0">
                <a:solidFill>
                  <a:schemeClr val="bg1"/>
                </a:solidFill>
                <a:latin typeface="Arial" panose="020B0604020202020204" pitchFamily="34" charset="0"/>
                <a:cs typeface="Arial" panose="020B0604020202020204" pitchFamily="34" charset="0"/>
              </a:rPr>
              <a:t>Enable peer mentorship and practitioner development</a:t>
            </a:r>
          </a:p>
          <a:p>
            <a:pPr lvl="0"/>
            <a:r>
              <a:rPr lang="en-US" sz="1800" dirty="0">
                <a:solidFill>
                  <a:schemeClr val="bg1"/>
                </a:solidFill>
                <a:latin typeface="Arial" panose="020B0604020202020204" pitchFamily="34" charset="0"/>
                <a:cs typeface="Arial" panose="020B0604020202020204" pitchFamily="34" charset="0"/>
              </a:rPr>
              <a:t>Accelerate learning through enterprise exposure</a:t>
            </a:r>
          </a:p>
          <a:p>
            <a:pPr lvl="0"/>
            <a:r>
              <a:rPr lang="en-US" sz="1800" dirty="0">
                <a:solidFill>
                  <a:schemeClr val="bg1"/>
                </a:solidFill>
                <a:latin typeface="Arial" panose="020B0604020202020204" pitchFamily="34" charset="0"/>
                <a:cs typeface="Arial" panose="020B0604020202020204" pitchFamily="34" charset="0"/>
              </a:rPr>
              <a:t>Elevate professional rigor and consistency</a:t>
            </a:r>
          </a:p>
          <a:p>
            <a:endParaRPr lang="en-US" sz="1500" dirty="0">
              <a:solidFill>
                <a:schemeClr val="bg1"/>
              </a:solidFill>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DA952019-A817-F51C-79E9-866933B6E0F3}"/>
              </a:ext>
            </a:extLst>
          </p:cNvPr>
          <p:cNvSpPr/>
          <p:nvPr/>
        </p:nvSpPr>
        <p:spPr>
          <a:xfrm>
            <a:off x="0" y="5609797"/>
            <a:ext cx="12192000" cy="416099"/>
          </a:xfrm>
          <a:prstGeom prst="rect">
            <a:avLst/>
          </a:prstGeom>
          <a:solidFill>
            <a:srgbClr val="CF4D72"/>
          </a:solidFill>
          <a:ln>
            <a:solidFill>
              <a:srgbClr val="CF4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Arial"/>
              </a:rPr>
              <a:t>Risk Summits are a deliberate mechanism to shape enterprise culture.</a:t>
            </a: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8" name="TextBox 67">
            <a:extLst>
              <a:ext uri="{FF2B5EF4-FFF2-40B4-BE49-F238E27FC236}">
                <a16:creationId xmlns:a16="http://schemas.microsoft.com/office/drawing/2014/main" id="{E823E1AB-ABD2-E574-EB94-5DEC2689A28A}"/>
              </a:ext>
            </a:extLst>
          </p:cNvPr>
          <p:cNvSpPr txBox="1"/>
          <p:nvPr/>
        </p:nvSpPr>
        <p:spPr>
          <a:xfrm>
            <a:off x="1812319" y="4676371"/>
            <a:ext cx="6120819" cy="830997"/>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 A connected enterprise risk community</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Strengthens shared language and expectations</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Improves risk quality feeding WARM and FIRR</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 Reinforces tone from the top on transparency and accountability</a:t>
            </a:r>
            <a:endParaRPr lang="en-US" sz="1400" dirty="0">
              <a:latin typeface="Arial" panose="020B0604020202020204" pitchFamily="34" charset="0"/>
              <a:cs typeface="Arial" panose="020B0604020202020204" pitchFamily="34" charset="0"/>
            </a:endParaRPr>
          </a:p>
        </p:txBody>
      </p:sp>
      <p:sp>
        <p:nvSpPr>
          <p:cNvPr id="69" name="Google Shape;1298;p39">
            <a:extLst>
              <a:ext uri="{FF2B5EF4-FFF2-40B4-BE49-F238E27FC236}">
                <a16:creationId xmlns:a16="http://schemas.microsoft.com/office/drawing/2014/main" id="{25534CB2-5583-DBCD-8B33-91119A76572D}"/>
              </a:ext>
            </a:extLst>
          </p:cNvPr>
          <p:cNvSpPr txBox="1"/>
          <p:nvPr/>
        </p:nvSpPr>
        <p:spPr>
          <a:xfrm>
            <a:off x="-148151" y="4921890"/>
            <a:ext cx="1882507" cy="354226"/>
          </a:xfrm>
          <a:prstGeom prst="rect">
            <a:avLst/>
          </a:prstGeom>
          <a:noFill/>
          <a:ln>
            <a:noFill/>
          </a:ln>
        </p:spPr>
        <p:txBody>
          <a:bodyPr spcFirstLastPara="1" wrap="square" lIns="91425" tIns="91425" rIns="91425" bIns="91425" anchor="ctr" anchorCtr="0">
            <a:noAutofit/>
          </a:bodyPr>
          <a:lstStyle>
            <a:defPPr>
              <a:defRPr lang="en-US"/>
            </a:defPPr>
            <a:lvl1pPr lvl="0" indent="0">
              <a:spcBef>
                <a:spcPts val="0"/>
              </a:spcBef>
              <a:spcAft>
                <a:spcPts val="0"/>
              </a:spcAft>
              <a:buNone/>
              <a:defRPr b="1">
                <a:solidFill>
                  <a:schemeClr val="lt1"/>
                </a:solidFill>
                <a:latin typeface="Arial" panose="020B0604020202020204" pitchFamily="34" charset="0"/>
                <a:ea typeface="Fira Sans Extra Condensed"/>
                <a:cs typeface="Arial" panose="020B0604020202020204" pitchFamily="34" charset="0"/>
              </a:defRPr>
            </a:lvl1pPr>
          </a:lstStyle>
          <a:p>
            <a:pPr algn="r"/>
            <a:r>
              <a:rPr lang="en">
                <a:solidFill>
                  <a:srgbClr val="081E40"/>
                </a:solidFill>
                <a:sym typeface="Fira Sans Extra Condensed"/>
              </a:rPr>
              <a:t>Enterprise Enablers</a:t>
            </a:r>
            <a:endParaRPr>
              <a:solidFill>
                <a:srgbClr val="081E40"/>
              </a:solidFill>
              <a:sym typeface="Fira Sans Extra Condensed"/>
            </a:endParaRPr>
          </a:p>
        </p:txBody>
      </p:sp>
      <p:cxnSp>
        <p:nvCxnSpPr>
          <p:cNvPr id="70" name="Straight Connector 69">
            <a:extLst>
              <a:ext uri="{FF2B5EF4-FFF2-40B4-BE49-F238E27FC236}">
                <a16:creationId xmlns:a16="http://schemas.microsoft.com/office/drawing/2014/main" id="{F2F9B7F8-CD69-EEEA-7A9D-C8D836362204}"/>
              </a:ext>
            </a:extLst>
          </p:cNvPr>
          <p:cNvCxnSpPr/>
          <p:nvPr/>
        </p:nvCxnSpPr>
        <p:spPr>
          <a:xfrm>
            <a:off x="1812319" y="4672599"/>
            <a:ext cx="0" cy="852808"/>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76" name="Picture 75">
            <a:extLst>
              <a:ext uri="{FF2B5EF4-FFF2-40B4-BE49-F238E27FC236}">
                <a16:creationId xmlns:a16="http://schemas.microsoft.com/office/drawing/2014/main" id="{F38A64E7-C38A-D4F6-D03A-06916C8BEB95}"/>
              </a:ext>
            </a:extLst>
          </p:cNvPr>
          <p:cNvPicPr>
            <a:picLocks noChangeAspect="1"/>
          </p:cNvPicPr>
          <p:nvPr/>
        </p:nvPicPr>
        <p:blipFill>
          <a:blip r:embed="rId9">
            <a:extLst>
              <a:ext uri="{28A0092B-C50C-407E-A947-70E740481C1C}">
                <a14:useLocalDpi xmlns:a14="http://schemas.microsoft.com/office/drawing/2010/main" val="0"/>
              </a:ext>
            </a:extLst>
          </a:blip>
          <a:srcRect t="27857" b="27857"/>
          <a:stretch/>
        </p:blipFill>
        <p:spPr>
          <a:xfrm>
            <a:off x="7703958" y="4254808"/>
            <a:ext cx="4369610" cy="1294150"/>
          </a:xfrm>
          <a:prstGeom prst="rect">
            <a:avLst/>
          </a:prstGeom>
          <a:ln>
            <a:noFill/>
          </a:ln>
          <a:effectLst>
            <a:outerShdw blurRad="190500" algn="tl" rotWithShape="0">
              <a:srgbClr val="000000">
                <a:alpha val="70000"/>
              </a:srgbClr>
            </a:outerShdw>
          </a:effectLst>
        </p:spPr>
      </p:pic>
      <p:sp>
        <p:nvSpPr>
          <p:cNvPr id="65" name="Trapezoid 64">
            <a:extLst>
              <a:ext uri="{FF2B5EF4-FFF2-40B4-BE49-F238E27FC236}">
                <a16:creationId xmlns:a16="http://schemas.microsoft.com/office/drawing/2014/main" id="{C8825442-7997-AB99-7BDF-DD34BADEF454}"/>
              </a:ext>
            </a:extLst>
          </p:cNvPr>
          <p:cNvSpPr/>
          <p:nvPr/>
        </p:nvSpPr>
        <p:spPr>
          <a:xfrm rot="16200000">
            <a:off x="7745170" y="2601953"/>
            <a:ext cx="2737249" cy="317916"/>
          </a:xfrm>
          <a:prstGeom prst="trapezoid">
            <a:avLst>
              <a:gd name="adj" fmla="val 430499"/>
            </a:avLst>
          </a:prstGeom>
          <a:gradFill flip="none" rotWithShape="1">
            <a:gsLst>
              <a:gs pos="0">
                <a:schemeClr val="accent1">
                  <a:lumMod val="5000"/>
                  <a:lumOff val="95000"/>
                </a:schemeClr>
              </a:gs>
              <a:gs pos="74000">
                <a:srgbClr val="154BA3"/>
              </a:gs>
              <a:gs pos="100000">
                <a:srgbClr val="081E4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8428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10C9-8356-116B-BC1C-0E01DE69C9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06F739-A982-113F-CDAB-ECC777C150F9}"/>
              </a:ext>
            </a:extLst>
          </p:cNvPr>
          <p:cNvSpPr>
            <a:spLocks noGrp="1"/>
          </p:cNvSpPr>
          <p:nvPr>
            <p:ph type="title"/>
          </p:nvPr>
        </p:nvSpPr>
        <p:spPr/>
        <p:txBody>
          <a:bodyPr/>
          <a:lstStyle/>
          <a:p>
            <a:r>
              <a:rPr lang="en-US"/>
              <a:t>Measuring DP Risk Culture &amp; Maturity</a:t>
            </a:r>
          </a:p>
        </p:txBody>
      </p:sp>
      <p:graphicFrame>
        <p:nvGraphicFramePr>
          <p:cNvPr id="4" name="Content Placeholder 3">
            <a:extLst>
              <a:ext uri="{FF2B5EF4-FFF2-40B4-BE49-F238E27FC236}">
                <a16:creationId xmlns:a16="http://schemas.microsoft.com/office/drawing/2014/main" id="{DCA14E96-1229-5DB4-699C-64DFA6BC68E9}"/>
              </a:ext>
            </a:extLst>
          </p:cNvPr>
          <p:cNvGraphicFramePr>
            <a:graphicFrameLocks noGrp="1"/>
          </p:cNvGraphicFramePr>
          <p:nvPr>
            <p:ph idx="1"/>
            <p:extLst>
              <p:ext uri="{D42A27DB-BD31-4B8C-83A1-F6EECF244321}">
                <p14:modId xmlns:p14="http://schemas.microsoft.com/office/powerpoint/2010/main" val="1817945209"/>
              </p:ext>
            </p:extLst>
          </p:nvPr>
        </p:nvGraphicFramePr>
        <p:xfrm>
          <a:off x="140222" y="1697056"/>
          <a:ext cx="6346459" cy="25656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oup 14">
            <a:extLst>
              <a:ext uri="{FF2B5EF4-FFF2-40B4-BE49-F238E27FC236}">
                <a16:creationId xmlns:a16="http://schemas.microsoft.com/office/drawing/2014/main" id="{D792CFC1-2877-8077-AC54-92E0E042E592}"/>
              </a:ext>
            </a:extLst>
          </p:cNvPr>
          <p:cNvGrpSpPr/>
          <p:nvPr/>
        </p:nvGrpSpPr>
        <p:grpSpPr>
          <a:xfrm>
            <a:off x="2276608" y="4602887"/>
            <a:ext cx="3076648" cy="1314934"/>
            <a:chOff x="1482037" y="4582315"/>
            <a:chExt cx="3076648" cy="1314934"/>
          </a:xfrm>
        </p:grpSpPr>
        <p:pic>
          <p:nvPicPr>
            <p:cNvPr id="5" name="Graphic 4" descr="Group of men with solid fill">
              <a:extLst>
                <a:ext uri="{FF2B5EF4-FFF2-40B4-BE49-F238E27FC236}">
                  <a16:creationId xmlns:a16="http://schemas.microsoft.com/office/drawing/2014/main" id="{B37F4CB4-0D7B-6E07-72CA-8E822C97372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30579" y="4635740"/>
              <a:ext cx="646331" cy="646331"/>
            </a:xfrm>
            <a:prstGeom prst="rect">
              <a:avLst/>
            </a:prstGeom>
          </p:spPr>
        </p:pic>
        <p:sp>
          <p:nvSpPr>
            <p:cNvPr id="6" name="TextBox 5">
              <a:extLst>
                <a:ext uri="{FF2B5EF4-FFF2-40B4-BE49-F238E27FC236}">
                  <a16:creationId xmlns:a16="http://schemas.microsoft.com/office/drawing/2014/main" id="{929D7E70-7539-80B1-8011-76D52209677B}"/>
                </a:ext>
              </a:extLst>
            </p:cNvPr>
            <p:cNvSpPr txBox="1"/>
            <p:nvPr/>
          </p:nvSpPr>
          <p:spPr>
            <a:xfrm>
              <a:off x="1482037" y="5250918"/>
              <a:ext cx="3076648" cy="646331"/>
            </a:xfrm>
            <a:prstGeom prst="rect">
              <a:avLst/>
            </a:prstGeom>
            <a:noFill/>
          </p:spPr>
          <p:txBody>
            <a:bodyPr wrap="square" rtlCol="0">
              <a:spAutoFit/>
            </a:bodyPr>
            <a:lstStyle/>
            <a:p>
              <a:pPr algn="ctr"/>
              <a:r>
                <a:rPr lang="en-US" b="1">
                  <a:solidFill>
                    <a:srgbClr val="C00000"/>
                  </a:solidFill>
                  <a:latin typeface="Arial" panose="020B0604020202020204" pitchFamily="34" charset="0"/>
                  <a:cs typeface="Arial" panose="020B0604020202020204" pitchFamily="34" charset="0"/>
                </a:rPr>
                <a:t># Total Participants</a:t>
              </a:r>
            </a:p>
            <a:p>
              <a:pPr algn="ctr"/>
              <a:r>
                <a:rPr lang="en-US" b="1">
                  <a:solidFill>
                    <a:srgbClr val="C00000"/>
                  </a:solidFill>
                  <a:latin typeface="Arial" panose="020B0604020202020204" pitchFamily="34" charset="0"/>
                  <a:cs typeface="Arial" panose="020B0604020202020204" pitchFamily="34" charset="0"/>
                </a:rPr>
                <a:t>(NNSA and LPS)</a:t>
              </a:r>
            </a:p>
          </p:txBody>
        </p:sp>
        <p:sp>
          <p:nvSpPr>
            <p:cNvPr id="7" name="TextBox 6">
              <a:extLst>
                <a:ext uri="{FF2B5EF4-FFF2-40B4-BE49-F238E27FC236}">
                  <a16:creationId xmlns:a16="http://schemas.microsoft.com/office/drawing/2014/main" id="{1E28928B-2CDD-CCE3-73CA-7990B650AB7D}"/>
                </a:ext>
              </a:extLst>
            </p:cNvPr>
            <p:cNvSpPr txBox="1"/>
            <p:nvPr/>
          </p:nvSpPr>
          <p:spPr>
            <a:xfrm>
              <a:off x="2098598" y="4582315"/>
              <a:ext cx="1274975" cy="707886"/>
            </a:xfrm>
            <a:prstGeom prst="rect">
              <a:avLst/>
            </a:prstGeom>
            <a:noFill/>
          </p:spPr>
          <p:txBody>
            <a:bodyPr wrap="square" rtlCol="0">
              <a:spAutoFit/>
            </a:bodyPr>
            <a:lstStyle>
              <a:defPPr>
                <a:defRPr lang="en-US"/>
              </a:defPPr>
              <a:lvl1pPr>
                <a:defRPr sz="4000" b="1">
                  <a:latin typeface="Arial" panose="020B0604020202020204" pitchFamily="34" charset="0"/>
                  <a:cs typeface="Arial" panose="020B0604020202020204" pitchFamily="34" charset="0"/>
                </a:defRPr>
              </a:lvl1pPr>
            </a:lstStyle>
            <a:p>
              <a:r>
                <a:rPr lang="en-US">
                  <a:solidFill>
                    <a:srgbClr val="C00000"/>
                  </a:solidFill>
                </a:rPr>
                <a:t>134</a:t>
              </a:r>
            </a:p>
          </p:txBody>
        </p:sp>
      </p:grpSp>
      <p:grpSp>
        <p:nvGrpSpPr>
          <p:cNvPr id="16" name="Group 15">
            <a:extLst>
              <a:ext uri="{FF2B5EF4-FFF2-40B4-BE49-F238E27FC236}">
                <a16:creationId xmlns:a16="http://schemas.microsoft.com/office/drawing/2014/main" id="{5AA518D5-BEB2-BCC3-A951-D8E03AC8EDEC}"/>
              </a:ext>
            </a:extLst>
          </p:cNvPr>
          <p:cNvGrpSpPr/>
          <p:nvPr/>
        </p:nvGrpSpPr>
        <p:grpSpPr>
          <a:xfrm>
            <a:off x="5093106" y="4583496"/>
            <a:ext cx="2710950" cy="1284668"/>
            <a:chOff x="4205200" y="4757027"/>
            <a:chExt cx="2710950" cy="1284668"/>
          </a:xfrm>
        </p:grpSpPr>
        <p:sp>
          <p:nvSpPr>
            <p:cNvPr id="8" name="TextBox 7">
              <a:extLst>
                <a:ext uri="{FF2B5EF4-FFF2-40B4-BE49-F238E27FC236}">
                  <a16:creationId xmlns:a16="http://schemas.microsoft.com/office/drawing/2014/main" id="{29C39E61-7503-7557-240B-3C04E553A8F5}"/>
                </a:ext>
              </a:extLst>
            </p:cNvPr>
            <p:cNvSpPr txBox="1"/>
            <p:nvPr/>
          </p:nvSpPr>
          <p:spPr>
            <a:xfrm>
              <a:off x="4205200" y="5395364"/>
              <a:ext cx="2710950" cy="646331"/>
            </a:xfrm>
            <a:prstGeom prst="rect">
              <a:avLst/>
            </a:prstGeom>
            <a:noFill/>
          </p:spPr>
          <p:txBody>
            <a:bodyPr wrap="square" rtlCol="0">
              <a:spAutoFit/>
            </a:bodyPr>
            <a:lstStyle/>
            <a:p>
              <a:pPr algn="ctr"/>
              <a:r>
                <a:rPr lang="en-US" b="1">
                  <a:solidFill>
                    <a:srgbClr val="C00000"/>
                  </a:solidFill>
                  <a:latin typeface="Arial" panose="020B0604020202020204" pitchFamily="34" charset="0"/>
                  <a:cs typeface="Arial" panose="020B0604020202020204" pitchFamily="34" charset="0"/>
                </a:rPr>
                <a:t>Non-Risk Professionals</a:t>
              </a:r>
            </a:p>
          </p:txBody>
        </p:sp>
        <p:sp>
          <p:nvSpPr>
            <p:cNvPr id="12" name="TextBox 11">
              <a:extLst>
                <a:ext uri="{FF2B5EF4-FFF2-40B4-BE49-F238E27FC236}">
                  <a16:creationId xmlns:a16="http://schemas.microsoft.com/office/drawing/2014/main" id="{DC5F4698-24C0-A5BC-6E36-8ABCA44AB470}"/>
                </a:ext>
              </a:extLst>
            </p:cNvPr>
            <p:cNvSpPr txBox="1"/>
            <p:nvPr/>
          </p:nvSpPr>
          <p:spPr>
            <a:xfrm>
              <a:off x="4540184" y="4757027"/>
              <a:ext cx="1307301" cy="707886"/>
            </a:xfrm>
            <a:prstGeom prst="rect">
              <a:avLst/>
            </a:prstGeom>
            <a:noFill/>
          </p:spPr>
          <p:txBody>
            <a:bodyPr wrap="square" rtlCol="0">
              <a:spAutoFit/>
            </a:bodyPr>
            <a:lstStyle>
              <a:defPPr>
                <a:defRPr lang="en-US"/>
              </a:defPPr>
              <a:lvl1pPr>
                <a:defRPr sz="4000" b="1">
                  <a:latin typeface="Arial" panose="020B0604020202020204" pitchFamily="34" charset="0"/>
                  <a:cs typeface="Arial" panose="020B0604020202020204" pitchFamily="34" charset="0"/>
                </a:defRPr>
              </a:lvl1pPr>
            </a:lstStyle>
            <a:p>
              <a:r>
                <a:rPr lang="en-US">
                  <a:solidFill>
                    <a:srgbClr val="C00000"/>
                  </a:solidFill>
                </a:rPr>
                <a:t>70%</a:t>
              </a:r>
            </a:p>
          </p:txBody>
        </p:sp>
      </p:grpSp>
      <p:grpSp>
        <p:nvGrpSpPr>
          <p:cNvPr id="17" name="Group 16">
            <a:extLst>
              <a:ext uri="{FF2B5EF4-FFF2-40B4-BE49-F238E27FC236}">
                <a16:creationId xmlns:a16="http://schemas.microsoft.com/office/drawing/2014/main" id="{4DB12263-23BA-2866-A12E-C223892F381E}"/>
              </a:ext>
            </a:extLst>
          </p:cNvPr>
          <p:cNvGrpSpPr/>
          <p:nvPr/>
        </p:nvGrpSpPr>
        <p:grpSpPr>
          <a:xfrm>
            <a:off x="7853151" y="4584932"/>
            <a:ext cx="2505515" cy="1091380"/>
            <a:chOff x="6947374" y="4701944"/>
            <a:chExt cx="2505515" cy="1091380"/>
          </a:xfrm>
        </p:grpSpPr>
        <p:sp>
          <p:nvSpPr>
            <p:cNvPr id="11" name="TextBox 10">
              <a:extLst>
                <a:ext uri="{FF2B5EF4-FFF2-40B4-BE49-F238E27FC236}">
                  <a16:creationId xmlns:a16="http://schemas.microsoft.com/office/drawing/2014/main" id="{D260FE09-DBEB-85A2-78BA-539BE6A516B1}"/>
                </a:ext>
              </a:extLst>
            </p:cNvPr>
            <p:cNvSpPr txBox="1"/>
            <p:nvPr/>
          </p:nvSpPr>
          <p:spPr>
            <a:xfrm>
              <a:off x="6947374" y="5423992"/>
              <a:ext cx="2505515" cy="369332"/>
            </a:xfrm>
            <a:prstGeom prst="rect">
              <a:avLst/>
            </a:prstGeom>
            <a:noFill/>
          </p:spPr>
          <p:txBody>
            <a:bodyPr wrap="square" rtlCol="0">
              <a:spAutoFit/>
            </a:bodyPr>
            <a:lstStyle/>
            <a:p>
              <a:pPr algn="ctr"/>
              <a:r>
                <a:rPr lang="en-US" b="1">
                  <a:solidFill>
                    <a:srgbClr val="C00000"/>
                  </a:solidFill>
                  <a:latin typeface="Arial" panose="020B0604020202020204" pitchFamily="34" charset="0"/>
                  <a:cs typeface="Arial" panose="020B0604020202020204" pitchFamily="34" charset="0"/>
                </a:rPr>
                <a:t>NNSA Participants</a:t>
              </a:r>
            </a:p>
          </p:txBody>
        </p:sp>
        <p:sp>
          <p:nvSpPr>
            <p:cNvPr id="13" name="TextBox 12">
              <a:extLst>
                <a:ext uri="{FF2B5EF4-FFF2-40B4-BE49-F238E27FC236}">
                  <a16:creationId xmlns:a16="http://schemas.microsoft.com/office/drawing/2014/main" id="{1019F474-CFCC-D36D-76E7-0A411B75722E}"/>
                </a:ext>
              </a:extLst>
            </p:cNvPr>
            <p:cNvSpPr txBox="1"/>
            <p:nvPr/>
          </p:nvSpPr>
          <p:spPr>
            <a:xfrm>
              <a:off x="7182271" y="4701944"/>
              <a:ext cx="1359044" cy="707886"/>
            </a:xfrm>
            <a:prstGeom prst="rect">
              <a:avLst/>
            </a:prstGeom>
            <a:noFill/>
          </p:spPr>
          <p:txBody>
            <a:bodyPr wrap="square" rtlCol="0">
              <a:spAutoFit/>
            </a:bodyPr>
            <a:lstStyle/>
            <a:p>
              <a:r>
                <a:rPr lang="en-US" sz="4000" b="1">
                  <a:solidFill>
                    <a:srgbClr val="C00000"/>
                  </a:solidFill>
                  <a:latin typeface="Arial" panose="020B0604020202020204" pitchFamily="34" charset="0"/>
                  <a:cs typeface="Arial" panose="020B0604020202020204" pitchFamily="34" charset="0"/>
                </a:rPr>
                <a:t>75%</a:t>
              </a:r>
            </a:p>
          </p:txBody>
        </p:sp>
      </p:grpSp>
      <p:graphicFrame>
        <p:nvGraphicFramePr>
          <p:cNvPr id="18" name="Content Placeholder 3">
            <a:extLst>
              <a:ext uri="{FF2B5EF4-FFF2-40B4-BE49-F238E27FC236}">
                <a16:creationId xmlns:a16="http://schemas.microsoft.com/office/drawing/2014/main" id="{F8E8229A-E6B2-4EBD-8EEA-24CC4E6D937A}"/>
              </a:ext>
            </a:extLst>
          </p:cNvPr>
          <p:cNvGraphicFramePr>
            <a:graphicFrameLocks/>
          </p:cNvGraphicFramePr>
          <p:nvPr>
            <p:extLst>
              <p:ext uri="{D42A27DB-BD31-4B8C-83A1-F6EECF244321}">
                <p14:modId xmlns:p14="http://schemas.microsoft.com/office/powerpoint/2010/main" val="1924367062"/>
              </p:ext>
            </p:extLst>
          </p:nvPr>
        </p:nvGraphicFramePr>
        <p:xfrm>
          <a:off x="6448581" y="692703"/>
          <a:ext cx="5461000" cy="435133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4" name="Graphic 13" descr="Users with solid fill">
            <a:extLst>
              <a:ext uri="{FF2B5EF4-FFF2-40B4-BE49-F238E27FC236}">
                <a16:creationId xmlns:a16="http://schemas.microsoft.com/office/drawing/2014/main" id="{C8C7F416-B22D-B6C2-CD59-F15E29B3553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266168" y="4614263"/>
            <a:ext cx="649224" cy="649224"/>
          </a:xfrm>
          <a:prstGeom prst="rect">
            <a:avLst/>
          </a:prstGeom>
        </p:spPr>
      </p:pic>
      <p:pic>
        <p:nvPicPr>
          <p:cNvPr id="20" name="Graphic 19" descr="Aperture with solid fill">
            <a:extLst>
              <a:ext uri="{FF2B5EF4-FFF2-40B4-BE49-F238E27FC236}">
                <a16:creationId xmlns:a16="http://schemas.microsoft.com/office/drawing/2014/main" id="{B8974095-D3A2-136E-D328-AC1947203B9E}"/>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557751" y="4583029"/>
            <a:ext cx="639272" cy="639272"/>
          </a:xfrm>
          <a:prstGeom prst="rect">
            <a:avLst/>
          </a:prstGeom>
        </p:spPr>
      </p:pic>
    </p:spTree>
    <p:extLst>
      <p:ext uri="{BB962C8B-B14F-4D97-AF65-F5344CB8AC3E}">
        <p14:creationId xmlns:p14="http://schemas.microsoft.com/office/powerpoint/2010/main" val="359815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A062D-D51E-B77C-8C76-6368645B8776}"/>
            </a:ext>
          </a:extLst>
        </p:cNvPr>
        <p:cNvGrpSpPr/>
        <p:nvPr/>
      </p:nvGrpSpPr>
      <p:grpSpPr>
        <a:xfrm>
          <a:off x="0" y="0"/>
          <a:ext cx="0" cy="0"/>
          <a:chOff x="0" y="0"/>
          <a:chExt cx="0" cy="0"/>
        </a:xfrm>
      </p:grpSpPr>
      <p:pic>
        <p:nvPicPr>
          <p:cNvPr id="2" name="Picture 1" descr="Diagram&#10;&#10;AI-generated content may be incorrect.">
            <a:extLst>
              <a:ext uri="{FF2B5EF4-FFF2-40B4-BE49-F238E27FC236}">
                <a16:creationId xmlns:a16="http://schemas.microsoft.com/office/drawing/2014/main" id="{F18015FD-5787-D527-E5D8-620627F18C59}"/>
              </a:ext>
            </a:extLst>
          </p:cNvPr>
          <p:cNvPicPr>
            <a:picLocks noChangeAspect="1"/>
          </p:cNvPicPr>
          <p:nvPr/>
        </p:nvPicPr>
        <p:blipFill>
          <a:blip r:embed="rId3">
            <a:extLst>
              <a:ext uri="{28A0092B-C50C-407E-A947-70E740481C1C}">
                <a14:useLocalDpi xmlns:a14="http://schemas.microsoft.com/office/drawing/2010/main" val="0"/>
              </a:ext>
            </a:extLst>
          </a:blip>
          <a:srcRect t="2643" b="6959"/>
          <a:stretch>
            <a:fillRect/>
          </a:stretch>
        </p:blipFill>
        <p:spPr>
          <a:xfrm>
            <a:off x="951780" y="2062448"/>
            <a:ext cx="4327698" cy="3912105"/>
          </a:xfrm>
          <a:prstGeom prst="rect">
            <a:avLst/>
          </a:prstGeom>
        </p:spPr>
      </p:pic>
      <p:sp>
        <p:nvSpPr>
          <p:cNvPr id="5" name="Title 4">
            <a:extLst>
              <a:ext uri="{FF2B5EF4-FFF2-40B4-BE49-F238E27FC236}">
                <a16:creationId xmlns:a16="http://schemas.microsoft.com/office/drawing/2014/main" id="{47CE512F-4BE1-6A35-29CE-40689316203A}"/>
              </a:ext>
            </a:extLst>
          </p:cNvPr>
          <p:cNvSpPr>
            <a:spLocks noGrp="1"/>
          </p:cNvSpPr>
          <p:nvPr>
            <p:ph type="title"/>
          </p:nvPr>
        </p:nvSpPr>
        <p:spPr/>
        <p:txBody>
          <a:bodyPr/>
          <a:lstStyle/>
          <a:p>
            <a:r>
              <a:rPr lang="en-US" sz="4400">
                <a:solidFill>
                  <a:schemeClr val="bg1"/>
                </a:solidFill>
              </a:rPr>
              <a:t>Building Culture for Connection</a:t>
            </a:r>
          </a:p>
        </p:txBody>
      </p:sp>
      <p:sp>
        <p:nvSpPr>
          <p:cNvPr id="8" name="Rectangle 7">
            <a:extLst>
              <a:ext uri="{FF2B5EF4-FFF2-40B4-BE49-F238E27FC236}">
                <a16:creationId xmlns:a16="http://schemas.microsoft.com/office/drawing/2014/main" id="{8BC64C31-3286-D8E5-BB60-F14D911B16EE}"/>
              </a:ext>
            </a:extLst>
          </p:cNvPr>
          <p:cNvSpPr/>
          <p:nvPr/>
        </p:nvSpPr>
        <p:spPr>
          <a:xfrm>
            <a:off x="2777130" y="1414177"/>
            <a:ext cx="6637740" cy="648271"/>
          </a:xfrm>
          <a:prstGeom prst="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a:t>Without a positive risk-aware culture, tools and governance fail. </a:t>
            </a:r>
          </a:p>
          <a:p>
            <a:pPr algn="ctr"/>
            <a:r>
              <a:rPr lang="en-US"/>
              <a:t>Establish psychological safety and open communication.</a:t>
            </a:r>
          </a:p>
        </p:txBody>
      </p:sp>
      <p:graphicFrame>
        <p:nvGraphicFramePr>
          <p:cNvPr id="9" name="Diagram 8">
            <a:extLst>
              <a:ext uri="{FF2B5EF4-FFF2-40B4-BE49-F238E27FC236}">
                <a16:creationId xmlns:a16="http://schemas.microsoft.com/office/drawing/2014/main" id="{3E2EAF03-4DE4-DFC7-785C-EAE55D078783}"/>
              </a:ext>
            </a:extLst>
          </p:cNvPr>
          <p:cNvGraphicFramePr/>
          <p:nvPr>
            <p:extLst>
              <p:ext uri="{D42A27DB-BD31-4B8C-83A1-F6EECF244321}">
                <p14:modId xmlns:p14="http://schemas.microsoft.com/office/powerpoint/2010/main" val="270318740"/>
              </p:ext>
            </p:extLst>
          </p:nvPr>
        </p:nvGraphicFramePr>
        <p:xfrm>
          <a:off x="4794355" y="1948148"/>
          <a:ext cx="5758688" cy="43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32430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0AE0-55B3-2CE1-742A-B3B28DC603E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8D3AE91-FF99-321F-6994-14DADD57AB5B}"/>
              </a:ext>
            </a:extLst>
          </p:cNvPr>
          <p:cNvSpPr>
            <a:spLocks noGrp="1"/>
          </p:cNvSpPr>
          <p:nvPr>
            <p:ph type="title"/>
          </p:nvPr>
        </p:nvSpPr>
        <p:spPr>
          <a:xfrm>
            <a:off x="300038" y="50657"/>
            <a:ext cx="11053762" cy="1325563"/>
          </a:xfrm>
        </p:spPr>
        <p:txBody>
          <a:bodyPr>
            <a:normAutofit/>
          </a:bodyPr>
          <a:lstStyle/>
          <a:p>
            <a:r>
              <a:rPr lang="en-US" sz="3600"/>
              <a:t>Strategy Execution: Objective Driven Risk Analysis</a:t>
            </a:r>
          </a:p>
        </p:txBody>
      </p:sp>
      <p:sp>
        <p:nvSpPr>
          <p:cNvPr id="12" name="Content Placeholder 11">
            <a:extLst>
              <a:ext uri="{FF2B5EF4-FFF2-40B4-BE49-F238E27FC236}">
                <a16:creationId xmlns:a16="http://schemas.microsoft.com/office/drawing/2014/main" id="{56521735-3788-6611-7BDC-E510C93BA910}"/>
              </a:ext>
            </a:extLst>
          </p:cNvPr>
          <p:cNvSpPr>
            <a:spLocks noGrp="1"/>
          </p:cNvSpPr>
          <p:nvPr>
            <p:ph sz="half" idx="2"/>
          </p:nvPr>
        </p:nvSpPr>
        <p:spPr>
          <a:xfrm>
            <a:off x="1234910" y="1574276"/>
            <a:ext cx="10298785" cy="3900842"/>
          </a:xfrm>
        </p:spPr>
        <p:txBody>
          <a:bodyPr vert="horz" lIns="91440" tIns="45720" rIns="91440" bIns="45720" rtlCol="0" anchor="t">
            <a:normAutofit/>
          </a:bodyPr>
          <a:lstStyle/>
          <a:p>
            <a:endParaRPr lang="en-US"/>
          </a:p>
          <a:p>
            <a:endParaRPr lang="en-US"/>
          </a:p>
        </p:txBody>
      </p:sp>
      <p:pic>
        <p:nvPicPr>
          <p:cNvPr id="3" name="Picture 2" descr="Diagram&#10;&#10;AI-generated content may be incorrect.">
            <a:extLst>
              <a:ext uri="{FF2B5EF4-FFF2-40B4-BE49-F238E27FC236}">
                <a16:creationId xmlns:a16="http://schemas.microsoft.com/office/drawing/2014/main" id="{F2927D15-0819-0513-13E2-7B408805BF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4371" y="1376220"/>
            <a:ext cx="6485024" cy="4632160"/>
          </a:xfrm>
          <a:prstGeom prst="rect">
            <a:avLst/>
          </a:prstGeom>
        </p:spPr>
      </p:pic>
      <p:sp>
        <p:nvSpPr>
          <p:cNvPr id="5" name="Rectangle: Rounded Corners 4">
            <a:extLst>
              <a:ext uri="{FF2B5EF4-FFF2-40B4-BE49-F238E27FC236}">
                <a16:creationId xmlns:a16="http://schemas.microsoft.com/office/drawing/2014/main" id="{4321F788-9373-1415-5190-D4705B5527A9}"/>
              </a:ext>
            </a:extLst>
          </p:cNvPr>
          <p:cNvSpPr/>
          <p:nvPr/>
        </p:nvSpPr>
        <p:spPr>
          <a:xfrm>
            <a:off x="4080997" y="2838213"/>
            <a:ext cx="3579889" cy="1120472"/>
          </a:xfrm>
          <a:prstGeom prst="roundRect">
            <a:avLst/>
          </a:prstGeom>
          <a:noFill/>
          <a:ln w="825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393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9A656C-52ED-F315-5B11-6D0B6C68CBFA}"/>
              </a:ext>
            </a:extLst>
          </p:cNvPr>
          <p:cNvSpPr>
            <a:spLocks noGrp="1"/>
          </p:cNvSpPr>
          <p:nvPr>
            <p:ph type="title"/>
          </p:nvPr>
        </p:nvSpPr>
        <p:spPr>
          <a:xfrm>
            <a:off x="613508" y="1811"/>
            <a:ext cx="11160368" cy="1374409"/>
          </a:xfrm>
        </p:spPr>
        <p:txBody>
          <a:bodyPr>
            <a:normAutofit fontScale="90000"/>
          </a:bodyPr>
          <a:lstStyle/>
          <a:p>
            <a:r>
              <a:rPr lang="en-US">
                <a:latin typeface="Montserrat"/>
                <a:cs typeface="Arial"/>
              </a:rPr>
              <a:t>DP Risk Governance Updates</a:t>
            </a:r>
            <a:r>
              <a:rPr lang="en-US" sz="5400">
                <a:latin typeface="Montserrat"/>
                <a:cs typeface="Arial"/>
              </a:rPr>
              <a:t> </a:t>
            </a:r>
            <a:r>
              <a:rPr lang="en-US" sz="3600" i="1">
                <a:latin typeface="Montserrat"/>
                <a:cs typeface="Arial"/>
              </a:rPr>
              <a:t>(Requirements &amp; Guidance) </a:t>
            </a:r>
            <a:endParaRPr lang="en-US" sz="3600">
              <a:latin typeface="Montserrat"/>
              <a:cs typeface="Arial"/>
            </a:endParaRPr>
          </a:p>
        </p:txBody>
      </p:sp>
      <p:graphicFrame>
        <p:nvGraphicFramePr>
          <p:cNvPr id="2" name="Diagram 1">
            <a:extLst>
              <a:ext uri="{FF2B5EF4-FFF2-40B4-BE49-F238E27FC236}">
                <a16:creationId xmlns:a16="http://schemas.microsoft.com/office/drawing/2014/main" id="{83AF1A74-FCE2-566F-F7EB-319AE27D90BF}"/>
              </a:ext>
            </a:extLst>
          </p:cNvPr>
          <p:cNvGraphicFramePr/>
          <p:nvPr>
            <p:extLst>
              <p:ext uri="{D42A27DB-BD31-4B8C-83A1-F6EECF244321}">
                <p14:modId xmlns:p14="http://schemas.microsoft.com/office/powerpoint/2010/main" val="194410034"/>
              </p:ext>
            </p:extLst>
          </p:nvPr>
        </p:nvGraphicFramePr>
        <p:xfrm>
          <a:off x="55420" y="374073"/>
          <a:ext cx="9190182" cy="5681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F2067A35-04C7-AD9B-F765-901F0032B615}"/>
              </a:ext>
            </a:extLst>
          </p:cNvPr>
          <p:cNvSpPr/>
          <p:nvPr/>
        </p:nvSpPr>
        <p:spPr>
          <a:xfrm>
            <a:off x="0" y="5609797"/>
            <a:ext cx="12192000" cy="416099"/>
          </a:xfrm>
          <a:prstGeom prst="rect">
            <a:avLst/>
          </a:prstGeom>
          <a:solidFill>
            <a:srgbClr val="CF4D72"/>
          </a:solidFill>
          <a:ln>
            <a:solidFill>
              <a:srgbClr val="CF4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0" algn="ctr">
              <a:defRPr/>
            </a:pPr>
            <a:r>
              <a:rPr lang="en-US" b="1">
                <a:solidFill>
                  <a:schemeClr val="bg1"/>
                </a:solidFill>
                <a:latin typeface="Arial" panose="020B0604020202020204" pitchFamily="34" charset="0"/>
                <a:cs typeface="Arial" panose="020B0604020202020204" pitchFamily="34" charset="0"/>
              </a:rPr>
              <a:t>Clear Requirements &amp; Guidance → Consistent Execution → Better Decisions</a:t>
            </a:r>
            <a:endParaRPr kumimoji="0" lang="en-US" sz="20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6FFAEDF-5AC3-45E6-327F-9B2E74D46F16}"/>
              </a:ext>
            </a:extLst>
          </p:cNvPr>
          <p:cNvSpPr txBox="1"/>
          <p:nvPr/>
        </p:nvSpPr>
        <p:spPr>
          <a:xfrm>
            <a:off x="9195126" y="2118599"/>
            <a:ext cx="2816764" cy="2800767"/>
          </a:xfrm>
          <a:prstGeom prst="rect">
            <a:avLst/>
          </a:prstGeom>
          <a:noFill/>
        </p:spPr>
        <p:txBody>
          <a:bodyPr wrap="square" lIns="91440" tIns="45720" rIns="91440" bIns="45720" rtlCol="0" anchor="t">
            <a:spAutoFit/>
          </a:bodyPr>
          <a:lstStyle/>
          <a:p>
            <a:r>
              <a:rPr lang="en-US" sz="1600">
                <a:latin typeface="Arial"/>
                <a:cs typeface="Arial"/>
              </a:rPr>
              <a:t>✔ Drive Consistency</a:t>
            </a:r>
          </a:p>
          <a:p>
            <a:br>
              <a:rPr lang="en-US" sz="1600">
                <a:latin typeface="Arial" panose="020B0604020202020204" pitchFamily="34" charset="0"/>
                <a:cs typeface="Arial" panose="020B0604020202020204" pitchFamily="34" charset="0"/>
              </a:rPr>
            </a:br>
            <a:r>
              <a:rPr lang="en-US" sz="1600">
                <a:latin typeface="Arial"/>
                <a:cs typeface="Arial"/>
              </a:rPr>
              <a:t>✔ Stronger linkage between risk and strategic objectives</a:t>
            </a:r>
          </a:p>
          <a:p>
            <a:br>
              <a:rPr lang="en-US" sz="1600">
                <a:latin typeface="Arial" panose="020B0604020202020204" pitchFamily="34" charset="0"/>
                <a:cs typeface="Arial" panose="020B0604020202020204" pitchFamily="34" charset="0"/>
              </a:rPr>
            </a:br>
            <a:r>
              <a:rPr lang="en-US" sz="1600">
                <a:latin typeface="Arial"/>
                <a:cs typeface="Arial"/>
              </a:rPr>
              <a:t>✔ Consistent inputs into FIRR for WARM governance</a:t>
            </a:r>
          </a:p>
          <a:p>
            <a:br>
              <a:rPr lang="en-US" sz="1600">
                <a:latin typeface="Arial" panose="020B0604020202020204" pitchFamily="34" charset="0"/>
                <a:cs typeface="Arial" panose="020B0604020202020204" pitchFamily="34" charset="0"/>
              </a:rPr>
            </a:br>
            <a:r>
              <a:rPr lang="en-US" sz="1600">
                <a:latin typeface="Arial"/>
                <a:cs typeface="Arial"/>
              </a:rPr>
              <a:t>✔ Plain-language risk dialogue for risk-informed decisions</a:t>
            </a:r>
          </a:p>
        </p:txBody>
      </p:sp>
      <p:sp>
        <p:nvSpPr>
          <p:cNvPr id="8" name="Google Shape;1298;p39">
            <a:extLst>
              <a:ext uri="{FF2B5EF4-FFF2-40B4-BE49-F238E27FC236}">
                <a16:creationId xmlns:a16="http://schemas.microsoft.com/office/drawing/2014/main" id="{01A722BF-34B1-6225-79AB-295FB367A77C}"/>
              </a:ext>
            </a:extLst>
          </p:cNvPr>
          <p:cNvSpPr txBox="1"/>
          <p:nvPr/>
        </p:nvSpPr>
        <p:spPr>
          <a:xfrm>
            <a:off x="9311418" y="1503425"/>
            <a:ext cx="2393183" cy="585864"/>
          </a:xfrm>
          <a:prstGeom prst="rect">
            <a:avLst/>
          </a:prstGeom>
          <a:noFill/>
          <a:ln>
            <a:noFill/>
          </a:ln>
        </p:spPr>
        <p:txBody>
          <a:bodyPr spcFirstLastPara="1" wrap="square" lIns="91425" tIns="91425" rIns="91425" bIns="91425" anchor="ctr" anchorCtr="0">
            <a:noAutofit/>
          </a:bodyPr>
          <a:lstStyle>
            <a:defPPr>
              <a:defRPr lang="en-US"/>
            </a:defPPr>
            <a:lvl1pPr lvl="0" indent="0">
              <a:spcBef>
                <a:spcPts val="0"/>
              </a:spcBef>
              <a:spcAft>
                <a:spcPts val="0"/>
              </a:spcAft>
              <a:buNone/>
              <a:defRPr b="1">
                <a:solidFill>
                  <a:schemeClr val="lt1"/>
                </a:solidFill>
                <a:latin typeface="Arial" panose="020B0604020202020204" pitchFamily="34" charset="0"/>
                <a:ea typeface="Fira Sans Extra Condensed"/>
                <a:cs typeface="Arial" panose="020B0604020202020204" pitchFamily="34" charset="0"/>
              </a:defRPr>
            </a:lvl1pPr>
          </a:lstStyle>
          <a:p>
            <a:pPr algn="r"/>
            <a:r>
              <a:rPr lang="en">
                <a:solidFill>
                  <a:schemeClr val="tx1"/>
                </a:solidFill>
                <a:sym typeface="Fira Sans Extra Condensed"/>
              </a:rPr>
              <a:t>Enterprise Enablers</a:t>
            </a:r>
            <a:endParaRPr>
              <a:solidFill>
                <a:schemeClr val="tx1"/>
              </a:solidFill>
              <a:sym typeface="Fira Sans Extra Condensed"/>
            </a:endParaRPr>
          </a:p>
        </p:txBody>
      </p:sp>
      <p:cxnSp>
        <p:nvCxnSpPr>
          <p:cNvPr id="9" name="Straight Connector 8">
            <a:extLst>
              <a:ext uri="{FF2B5EF4-FFF2-40B4-BE49-F238E27FC236}">
                <a16:creationId xmlns:a16="http://schemas.microsoft.com/office/drawing/2014/main" id="{779DB0AA-3A8F-F75D-18AE-A691EDFF40F7}"/>
              </a:ext>
            </a:extLst>
          </p:cNvPr>
          <p:cNvCxnSpPr>
            <a:cxnSpLocks/>
          </p:cNvCxnSpPr>
          <p:nvPr/>
        </p:nvCxnSpPr>
        <p:spPr>
          <a:xfrm>
            <a:off x="9195125" y="2114827"/>
            <a:ext cx="0" cy="2826885"/>
          </a:xfrm>
          <a:prstGeom prst="line">
            <a:avLst/>
          </a:prstGeom>
          <a:ln w="381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62441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394AA-677C-606C-8C40-0473C80D8E80}"/>
              </a:ext>
            </a:extLst>
          </p:cNvPr>
          <p:cNvSpPr>
            <a:spLocks noGrp="1"/>
          </p:cNvSpPr>
          <p:nvPr>
            <p:ph type="title"/>
          </p:nvPr>
        </p:nvSpPr>
        <p:spPr/>
        <p:txBody>
          <a:bodyPr/>
          <a:lstStyle/>
          <a:p>
            <a:r>
              <a:rPr lang="en-US"/>
              <a:t>AI in DPRM</a:t>
            </a:r>
          </a:p>
        </p:txBody>
      </p:sp>
      <p:graphicFrame>
        <p:nvGraphicFramePr>
          <p:cNvPr id="4" name="Content Placeholder 2">
            <a:extLst>
              <a:ext uri="{FF2B5EF4-FFF2-40B4-BE49-F238E27FC236}">
                <a16:creationId xmlns:a16="http://schemas.microsoft.com/office/drawing/2014/main" id="{F28492C0-629B-FEB5-9985-313F5FD29412}"/>
              </a:ext>
            </a:extLst>
          </p:cNvPr>
          <p:cNvGraphicFramePr>
            <a:graphicFrameLocks noGrp="1"/>
          </p:cNvGraphicFramePr>
          <p:nvPr>
            <p:ph idx="1"/>
            <p:extLst>
              <p:ext uri="{D42A27DB-BD31-4B8C-83A1-F6EECF244321}">
                <p14:modId xmlns:p14="http://schemas.microsoft.com/office/powerpoint/2010/main" val="1175154151"/>
              </p:ext>
            </p:extLst>
          </p:nvPr>
        </p:nvGraphicFramePr>
        <p:xfrm>
          <a:off x="209549" y="1376220"/>
          <a:ext cx="11320463" cy="44816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594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4606-0042-C25F-14D7-797C2C24D061}"/>
              </a:ext>
            </a:extLst>
          </p:cNvPr>
          <p:cNvSpPr>
            <a:spLocks noGrp="1"/>
          </p:cNvSpPr>
          <p:nvPr>
            <p:ph type="title"/>
          </p:nvPr>
        </p:nvSpPr>
        <p:spPr/>
        <p:txBody>
          <a:bodyPr/>
          <a:lstStyle/>
          <a:p>
            <a:r>
              <a:rPr lang="en-US"/>
              <a:t>Federal Integrated Risk Register (FIRR)</a:t>
            </a:r>
          </a:p>
        </p:txBody>
      </p:sp>
      <p:pic>
        <p:nvPicPr>
          <p:cNvPr id="36" name="Picture 2">
            <a:extLst>
              <a:ext uri="{FF2B5EF4-FFF2-40B4-BE49-F238E27FC236}">
                <a16:creationId xmlns:a16="http://schemas.microsoft.com/office/drawing/2014/main" id="{275168B5-6192-87FB-A3B0-6D70E7589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5559" y="2167512"/>
            <a:ext cx="2247900" cy="260032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oogle Shape;1290;p39">
            <a:extLst>
              <a:ext uri="{FF2B5EF4-FFF2-40B4-BE49-F238E27FC236}">
                <a16:creationId xmlns:a16="http://schemas.microsoft.com/office/drawing/2014/main" id="{8A91F59C-B4FE-26B3-AD39-FC22EC4D7887}"/>
              </a:ext>
            </a:extLst>
          </p:cNvPr>
          <p:cNvGrpSpPr/>
          <p:nvPr/>
        </p:nvGrpSpPr>
        <p:grpSpPr>
          <a:xfrm flipV="1">
            <a:off x="335643" y="1649417"/>
            <a:ext cx="10827732" cy="3636513"/>
            <a:chOff x="978250" y="1433200"/>
            <a:chExt cx="7180255" cy="2411501"/>
          </a:xfrm>
        </p:grpSpPr>
        <p:grpSp>
          <p:nvGrpSpPr>
            <p:cNvPr id="28" name="Google Shape;1291;p39">
              <a:extLst>
                <a:ext uri="{FF2B5EF4-FFF2-40B4-BE49-F238E27FC236}">
                  <a16:creationId xmlns:a16="http://schemas.microsoft.com/office/drawing/2014/main" id="{CA25CF4C-E593-AD9F-4A76-C4A8D6B05ED4}"/>
                </a:ext>
              </a:extLst>
            </p:cNvPr>
            <p:cNvGrpSpPr/>
            <p:nvPr/>
          </p:nvGrpSpPr>
          <p:grpSpPr>
            <a:xfrm>
              <a:off x="978250" y="1433200"/>
              <a:ext cx="7180255" cy="2411501"/>
              <a:chOff x="978250" y="1433200"/>
              <a:chExt cx="7180255" cy="2411501"/>
            </a:xfrm>
          </p:grpSpPr>
          <p:sp>
            <p:nvSpPr>
              <p:cNvPr id="31" name="Google Shape;1292;p39">
                <a:extLst>
                  <a:ext uri="{FF2B5EF4-FFF2-40B4-BE49-F238E27FC236}">
                    <a16:creationId xmlns:a16="http://schemas.microsoft.com/office/drawing/2014/main" id="{7361A3B0-0FC9-D957-1356-8BC50FF0D9CA}"/>
                  </a:ext>
                </a:extLst>
              </p:cNvPr>
              <p:cNvSpPr/>
              <p:nvPr/>
            </p:nvSpPr>
            <p:spPr>
              <a:xfrm rot="-5400000">
                <a:off x="3606600" y="1672975"/>
                <a:ext cx="1930800" cy="1930800"/>
              </a:xfrm>
              <a:prstGeom prst="blockArc">
                <a:avLst>
                  <a:gd name="adj1" fmla="val 10800000"/>
                  <a:gd name="adj2" fmla="val 0"/>
                  <a:gd name="adj3" fmla="val 25000"/>
                </a:avLst>
              </a:prstGeom>
              <a:solidFill>
                <a:srgbClr val="081E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1293;p39">
                <a:extLst>
                  <a:ext uri="{FF2B5EF4-FFF2-40B4-BE49-F238E27FC236}">
                    <a16:creationId xmlns:a16="http://schemas.microsoft.com/office/drawing/2014/main" id="{319FF68B-BB89-25BC-C705-83F8C7867090}"/>
                  </a:ext>
                </a:extLst>
              </p:cNvPr>
              <p:cNvGrpSpPr/>
              <p:nvPr/>
            </p:nvGrpSpPr>
            <p:grpSpPr>
              <a:xfrm>
                <a:off x="978250" y="1672963"/>
                <a:ext cx="4559150" cy="2171738"/>
                <a:chOff x="978250" y="1672963"/>
                <a:chExt cx="4559150" cy="2171738"/>
              </a:xfrm>
            </p:grpSpPr>
            <p:sp>
              <p:nvSpPr>
                <p:cNvPr id="34" name="Google Shape;1294;p39">
                  <a:extLst>
                    <a:ext uri="{FF2B5EF4-FFF2-40B4-BE49-F238E27FC236}">
                      <a16:creationId xmlns:a16="http://schemas.microsoft.com/office/drawing/2014/main" id="{BE63DDBC-7261-0AF4-B9BF-E71C1B1EFBFC}"/>
                    </a:ext>
                  </a:extLst>
                </p:cNvPr>
                <p:cNvSpPr/>
                <p:nvPr/>
              </p:nvSpPr>
              <p:spPr>
                <a:xfrm>
                  <a:off x="978250" y="2881400"/>
                  <a:ext cx="3594000" cy="963300"/>
                </a:xfrm>
                <a:prstGeom prst="leftArrow">
                  <a:avLst>
                    <a:gd name="adj1" fmla="val 50000"/>
                    <a:gd name="adj2" fmla="val 50000"/>
                  </a:avLst>
                </a:prstGeom>
                <a:solidFill>
                  <a:srgbClr val="AC32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95;p39">
                  <a:extLst>
                    <a:ext uri="{FF2B5EF4-FFF2-40B4-BE49-F238E27FC236}">
                      <a16:creationId xmlns:a16="http://schemas.microsoft.com/office/drawing/2014/main" id="{EB07EF75-9521-9340-E727-A442D4546539}"/>
                    </a:ext>
                  </a:extLst>
                </p:cNvPr>
                <p:cNvSpPr/>
                <p:nvPr/>
              </p:nvSpPr>
              <p:spPr>
                <a:xfrm rot="5400000">
                  <a:off x="3606600" y="1672963"/>
                  <a:ext cx="1930800" cy="1930800"/>
                </a:xfrm>
                <a:prstGeom prst="blockArc">
                  <a:avLst>
                    <a:gd name="adj1" fmla="val 10800000"/>
                    <a:gd name="adj2" fmla="val 0"/>
                    <a:gd name="adj3" fmla="val 25000"/>
                  </a:avLst>
                </a:prstGeom>
                <a:solidFill>
                  <a:srgbClr val="AC32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 name="Google Shape;1296;p39">
                <a:extLst>
                  <a:ext uri="{FF2B5EF4-FFF2-40B4-BE49-F238E27FC236}">
                    <a16:creationId xmlns:a16="http://schemas.microsoft.com/office/drawing/2014/main" id="{5A17D578-EE9C-348C-575F-051259B8BADE}"/>
                  </a:ext>
                </a:extLst>
              </p:cNvPr>
              <p:cNvSpPr/>
              <p:nvPr/>
            </p:nvSpPr>
            <p:spPr>
              <a:xfrm flipH="1">
                <a:off x="4564505" y="1433200"/>
                <a:ext cx="3594000" cy="963300"/>
              </a:xfrm>
              <a:prstGeom prst="leftArrow">
                <a:avLst>
                  <a:gd name="adj1" fmla="val 50000"/>
                  <a:gd name="adj2" fmla="val 50000"/>
                </a:avLst>
              </a:prstGeom>
              <a:solidFill>
                <a:srgbClr val="081E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1297;p39">
              <a:extLst>
                <a:ext uri="{FF2B5EF4-FFF2-40B4-BE49-F238E27FC236}">
                  <a16:creationId xmlns:a16="http://schemas.microsoft.com/office/drawing/2014/main" id="{6E532232-5640-4C37-036B-33AB412B9091}"/>
                </a:ext>
              </a:extLst>
            </p:cNvPr>
            <p:cNvSpPr txBox="1"/>
            <p:nvPr/>
          </p:nvSpPr>
          <p:spPr>
            <a:xfrm flipV="1">
              <a:off x="1475028" y="3240896"/>
              <a:ext cx="1606559" cy="234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solidFill>
                    <a:schemeClr val="lt1"/>
                  </a:solidFill>
                  <a:latin typeface="Arial" panose="020B0604020202020204" pitchFamily="34" charset="0"/>
                  <a:ea typeface="Fira Sans Extra Condensed"/>
                  <a:cs typeface="Arial" panose="020B0604020202020204" pitchFamily="34" charset="0"/>
                  <a:sym typeface="Fira Sans Extra Condensed"/>
                </a:rPr>
                <a:t>BEGINNING STATE</a:t>
              </a:r>
              <a:endParaRPr b="1">
                <a:solidFill>
                  <a:schemeClr val="lt1"/>
                </a:solidFill>
                <a:latin typeface="Arial" panose="020B0604020202020204" pitchFamily="34" charset="0"/>
                <a:ea typeface="Fira Sans Extra Condensed"/>
                <a:cs typeface="Arial" panose="020B0604020202020204" pitchFamily="34" charset="0"/>
                <a:sym typeface="Fira Sans Extra Condensed"/>
              </a:endParaRPr>
            </a:p>
          </p:txBody>
        </p:sp>
        <p:sp>
          <p:nvSpPr>
            <p:cNvPr id="30" name="Google Shape;1298;p39">
              <a:extLst>
                <a:ext uri="{FF2B5EF4-FFF2-40B4-BE49-F238E27FC236}">
                  <a16:creationId xmlns:a16="http://schemas.microsoft.com/office/drawing/2014/main" id="{78B7E540-9779-2A41-0F3C-6CB4BF9E081F}"/>
                </a:ext>
              </a:extLst>
            </p:cNvPr>
            <p:cNvSpPr txBox="1"/>
            <p:nvPr/>
          </p:nvSpPr>
          <p:spPr>
            <a:xfrm flipV="1">
              <a:off x="6085341" y="1797400"/>
              <a:ext cx="1600770" cy="234900"/>
            </a:xfrm>
            <a:prstGeom prst="rect">
              <a:avLst/>
            </a:prstGeom>
            <a:noFill/>
            <a:ln>
              <a:noFill/>
            </a:ln>
          </p:spPr>
          <p:txBody>
            <a:bodyPr spcFirstLastPara="1" wrap="square" lIns="91425" tIns="91425" rIns="91425" bIns="91425" anchor="ctr" anchorCtr="0">
              <a:noAutofit/>
            </a:bodyPr>
            <a:lstStyle>
              <a:defPPr>
                <a:defRPr lang="en-US"/>
              </a:defPPr>
              <a:lvl1pPr lvl="0" indent="0">
                <a:spcBef>
                  <a:spcPts val="0"/>
                </a:spcBef>
                <a:spcAft>
                  <a:spcPts val="0"/>
                </a:spcAft>
                <a:buNone/>
                <a:defRPr b="1">
                  <a:solidFill>
                    <a:schemeClr val="lt1"/>
                  </a:solidFill>
                  <a:latin typeface="Arial" panose="020B0604020202020204" pitchFamily="34" charset="0"/>
                  <a:ea typeface="Fira Sans Extra Condensed"/>
                  <a:cs typeface="Arial" panose="020B0604020202020204" pitchFamily="34" charset="0"/>
                </a:defRPr>
              </a:lvl1pPr>
            </a:lstStyle>
            <a:p>
              <a:r>
                <a:rPr lang="en">
                  <a:sym typeface="Fira Sans Extra Condensed"/>
                </a:rPr>
                <a:t>FUTURE STATE</a:t>
              </a:r>
              <a:endParaRPr>
                <a:sym typeface="Fira Sans Extra Condensed"/>
              </a:endParaRPr>
            </a:p>
          </p:txBody>
        </p:sp>
      </p:grpSp>
      <p:sp>
        <p:nvSpPr>
          <p:cNvPr id="7" name="TextBox 6">
            <a:extLst>
              <a:ext uri="{FF2B5EF4-FFF2-40B4-BE49-F238E27FC236}">
                <a16:creationId xmlns:a16="http://schemas.microsoft.com/office/drawing/2014/main" id="{62DED1C2-F466-0FCA-6B25-DAA1EA5538B4}"/>
              </a:ext>
            </a:extLst>
          </p:cNvPr>
          <p:cNvSpPr txBox="1"/>
          <p:nvPr/>
        </p:nvSpPr>
        <p:spPr>
          <a:xfrm>
            <a:off x="1084778" y="2775177"/>
            <a:ext cx="3203456" cy="1569660"/>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Fragmented data: </a:t>
            </a:r>
            <a:r>
              <a:rPr lang="en-US" sz="1200">
                <a:latin typeface="Arial" panose="020B0604020202020204" pitchFamily="34" charset="0"/>
                <a:cs typeface="Arial" panose="020B0604020202020204" pitchFamily="34" charset="0"/>
              </a:rPr>
              <a:t>Separate Active Risk Manager (ARM) instances at each site, different software versions and administrators</a:t>
            </a:r>
          </a:p>
          <a:p>
            <a:r>
              <a:rPr lang="en-US" sz="1200" b="1">
                <a:latin typeface="Arial" panose="020B0604020202020204" pitchFamily="34" charset="0"/>
                <a:cs typeface="Arial" panose="020B0604020202020204" pitchFamily="34" charset="0"/>
              </a:rPr>
              <a:t>Limited portfolio visibility: </a:t>
            </a:r>
            <a:r>
              <a:rPr lang="en-US" sz="1200">
                <a:latin typeface="Arial" panose="020B0604020202020204" pitchFamily="34" charset="0"/>
                <a:cs typeface="Arial" panose="020B0604020202020204" pitchFamily="34" charset="0"/>
              </a:rPr>
              <a:t>Program-level focus</a:t>
            </a:r>
          </a:p>
          <a:p>
            <a:r>
              <a:rPr lang="en-US" sz="1200" b="1">
                <a:latin typeface="Arial" panose="020B0604020202020204" pitchFamily="34" charset="0"/>
                <a:cs typeface="Arial" panose="020B0604020202020204" pitchFamily="34" charset="0"/>
              </a:rPr>
              <a:t>Missed interdependencies:</a:t>
            </a:r>
            <a:r>
              <a:rPr lang="en-US" sz="1200">
                <a:latin typeface="Arial" panose="020B0604020202020204" pitchFamily="34" charset="0"/>
                <a:cs typeface="Arial" panose="020B0604020202020204" pitchFamily="34" charset="0"/>
              </a:rPr>
              <a:t> Systems do not communicate</a:t>
            </a:r>
          </a:p>
        </p:txBody>
      </p:sp>
      <p:sp>
        <p:nvSpPr>
          <p:cNvPr id="8" name="TextBox 7">
            <a:extLst>
              <a:ext uri="{FF2B5EF4-FFF2-40B4-BE49-F238E27FC236}">
                <a16:creationId xmlns:a16="http://schemas.microsoft.com/office/drawing/2014/main" id="{456A396E-BE58-D03E-6174-045A241FE26C}"/>
              </a:ext>
            </a:extLst>
          </p:cNvPr>
          <p:cNvSpPr txBox="1"/>
          <p:nvPr/>
        </p:nvSpPr>
        <p:spPr>
          <a:xfrm>
            <a:off x="7334866" y="1965291"/>
            <a:ext cx="4443999" cy="1938992"/>
          </a:xfrm>
          <a:prstGeom prst="rect">
            <a:avLst/>
          </a:prstGeom>
          <a:noFill/>
        </p:spPr>
        <p:txBody>
          <a:bodyPr wrap="square" rtlCol="0">
            <a:spAutoFit/>
          </a:bodyPr>
          <a:lstStyle>
            <a:defPPr>
              <a:defRPr lang="en-US"/>
            </a:defPPr>
            <a:lvl1pPr>
              <a:defRPr sz="1200" b="1"/>
            </a:lvl1pPr>
          </a:lstStyle>
          <a:p>
            <a:r>
              <a:rPr lang="en-US">
                <a:latin typeface="Arial" panose="020B0604020202020204" pitchFamily="34" charset="0"/>
                <a:cs typeface="Arial" panose="020B0604020202020204" pitchFamily="34" charset="0"/>
              </a:rPr>
              <a:t>Centralized enterprise risk repository: </a:t>
            </a:r>
            <a:r>
              <a:rPr lang="en-US" b="0">
                <a:latin typeface="Arial" panose="020B0604020202020204" pitchFamily="34" charset="0"/>
                <a:cs typeface="Arial" panose="020B0604020202020204" pitchFamily="34" charset="0"/>
              </a:rPr>
              <a:t>Federal instance of ARM (Low FIRR &amp; High FIRR) with enterprise-wide licensing (500 users)</a:t>
            </a:r>
          </a:p>
          <a:p>
            <a:r>
              <a:rPr lang="en-US">
                <a:latin typeface="Arial" panose="020B0604020202020204" pitchFamily="34" charset="0"/>
                <a:cs typeface="Arial" panose="020B0604020202020204" pitchFamily="34" charset="0"/>
              </a:rPr>
              <a:t>Uniform data structure and configuration: </a:t>
            </a:r>
            <a:r>
              <a:rPr lang="en-US" b="0">
                <a:latin typeface="Arial" panose="020B0604020202020204" pitchFamily="34" charset="0"/>
                <a:cs typeface="Arial" panose="020B0604020202020204" pitchFamily="34" charset="0"/>
              </a:rPr>
              <a:t>Standardized data fields, uniform schema, improved automation</a:t>
            </a:r>
          </a:p>
          <a:p>
            <a:r>
              <a:rPr lang="en-US">
                <a:latin typeface="Arial" panose="020B0604020202020204" pitchFamily="34" charset="0"/>
                <a:cs typeface="Arial" panose="020B0604020202020204" pitchFamily="34" charset="0"/>
              </a:rPr>
              <a:t>Portfolio-level aggregation (supports WARM &amp; RRB): </a:t>
            </a:r>
            <a:r>
              <a:rPr lang="en-US" b="0">
                <a:latin typeface="Arial" panose="020B0604020202020204" pitchFamily="34" charset="0"/>
                <a:cs typeface="Arial" panose="020B0604020202020204" pitchFamily="34" charset="0"/>
              </a:rPr>
              <a:t>Traceability from programs to portfolios, data normalization, better resource allocation</a:t>
            </a:r>
          </a:p>
          <a:p>
            <a:r>
              <a:rPr lang="en-US">
                <a:latin typeface="Arial" panose="020B0604020202020204" pitchFamily="34" charset="0"/>
                <a:cs typeface="Arial" panose="020B0604020202020204" pitchFamily="34" charset="0"/>
              </a:rPr>
              <a:t>Cross-site interdependency and visibility: </a:t>
            </a:r>
            <a:r>
              <a:rPr lang="en-US" b="0">
                <a:latin typeface="Arial" panose="020B0604020202020204" pitchFamily="34" charset="0"/>
                <a:cs typeface="Arial" panose="020B0604020202020204" pitchFamily="34" charset="0"/>
              </a:rPr>
              <a:t>Enables risk escalation across organizations and shared risk notifications</a:t>
            </a:r>
          </a:p>
        </p:txBody>
      </p:sp>
      <p:sp>
        <p:nvSpPr>
          <p:cNvPr id="39" name="TextBox 38">
            <a:extLst>
              <a:ext uri="{FF2B5EF4-FFF2-40B4-BE49-F238E27FC236}">
                <a16:creationId xmlns:a16="http://schemas.microsoft.com/office/drawing/2014/main" id="{EE0A5B58-CA04-B92F-12DD-E3D757506177}"/>
              </a:ext>
            </a:extLst>
          </p:cNvPr>
          <p:cNvSpPr txBox="1"/>
          <p:nvPr/>
        </p:nvSpPr>
        <p:spPr>
          <a:xfrm>
            <a:off x="4245697" y="5060544"/>
            <a:ext cx="6488978" cy="1015663"/>
          </a:xfrm>
          <a:prstGeom prst="rect">
            <a:avLst/>
          </a:prstGeom>
          <a:noFill/>
        </p:spPr>
        <p:txBody>
          <a:bodyPr wrap="square" rtlCol="0">
            <a:spAutoFit/>
          </a:bodyPr>
          <a:lstStyle/>
          <a:p>
            <a:pPr lvl="1">
              <a:buSzPts val="1000"/>
            </a:pPr>
            <a:r>
              <a:rPr lang="en-US" sz="1200">
                <a:latin typeface="Arial" panose="020B0604020202020204" pitchFamily="34" charset="0"/>
                <a:cs typeface="Arial" panose="020B0604020202020204" pitchFamily="34" charset="0"/>
              </a:rPr>
              <a:t>Enterprise License Agreement secured (Riskonnect)</a:t>
            </a:r>
          </a:p>
          <a:p>
            <a:pPr lvl="1">
              <a:buSzPts val="1000"/>
            </a:pPr>
            <a:r>
              <a:rPr lang="en-US" sz="1200">
                <a:latin typeface="Arial" panose="020B0604020202020204" pitchFamily="34" charset="0"/>
                <a:cs typeface="Arial" panose="020B0604020202020204" pitchFamily="34" charset="0"/>
              </a:rPr>
              <a:t>High FIRR and Low FIRR stood up and data migration began Q1 FY26</a:t>
            </a:r>
          </a:p>
          <a:p>
            <a:pPr lvl="1">
              <a:buSzPts val="1000"/>
            </a:pPr>
            <a:r>
              <a:rPr lang="en-US" sz="1200">
                <a:latin typeface="Arial" panose="020B0604020202020204" pitchFamily="34" charset="0"/>
                <a:cs typeface="Arial" panose="020B0604020202020204" pitchFamily="34" charset="0"/>
              </a:rPr>
              <a:t>Supporting governance documents and training resources developed</a:t>
            </a:r>
          </a:p>
          <a:p>
            <a:pPr lvl="1">
              <a:buSzPts val="1000"/>
            </a:pPr>
            <a:r>
              <a:rPr lang="en-US" sz="1200">
                <a:latin typeface="Arial" panose="020B0604020202020204" pitchFamily="34" charset="0"/>
                <a:cs typeface="Arial" panose="020B0604020202020204" pitchFamily="34" charset="0"/>
              </a:rPr>
              <a:t>Monthly townhalls to drive adoption &amp; alignment</a:t>
            </a:r>
          </a:p>
          <a:p>
            <a:pPr lvl="1">
              <a:buSzPts val="1000"/>
            </a:pPr>
            <a:r>
              <a:rPr lang="en-US" sz="1200">
                <a:latin typeface="Arial" panose="020B0604020202020204" pitchFamily="34" charset="0"/>
                <a:cs typeface="Arial" panose="020B0604020202020204" pitchFamily="34" charset="0"/>
              </a:rPr>
              <a:t>Configuration Management Board (CMB) set up to formally review suggested changes</a:t>
            </a:r>
          </a:p>
        </p:txBody>
      </p:sp>
      <p:sp>
        <p:nvSpPr>
          <p:cNvPr id="40" name="Google Shape;1298;p39">
            <a:extLst>
              <a:ext uri="{FF2B5EF4-FFF2-40B4-BE49-F238E27FC236}">
                <a16:creationId xmlns:a16="http://schemas.microsoft.com/office/drawing/2014/main" id="{AF029CFE-6538-BF5A-2A45-676919EE5B6B}"/>
              </a:ext>
            </a:extLst>
          </p:cNvPr>
          <p:cNvSpPr txBox="1"/>
          <p:nvPr/>
        </p:nvSpPr>
        <p:spPr>
          <a:xfrm>
            <a:off x="2741203" y="5391262"/>
            <a:ext cx="1882507" cy="354226"/>
          </a:xfrm>
          <a:prstGeom prst="rect">
            <a:avLst/>
          </a:prstGeom>
          <a:noFill/>
          <a:ln>
            <a:noFill/>
          </a:ln>
        </p:spPr>
        <p:txBody>
          <a:bodyPr spcFirstLastPara="1" wrap="square" lIns="91425" tIns="91425" rIns="91425" bIns="91425" anchor="ctr" anchorCtr="0">
            <a:noAutofit/>
          </a:bodyPr>
          <a:lstStyle>
            <a:defPPr>
              <a:defRPr lang="en-US"/>
            </a:defPPr>
            <a:lvl1pPr lvl="0" indent="0">
              <a:spcBef>
                <a:spcPts val="0"/>
              </a:spcBef>
              <a:spcAft>
                <a:spcPts val="0"/>
              </a:spcAft>
              <a:buNone/>
              <a:defRPr b="1">
                <a:solidFill>
                  <a:schemeClr val="lt1"/>
                </a:solidFill>
                <a:latin typeface="Arial" panose="020B0604020202020204" pitchFamily="34" charset="0"/>
                <a:ea typeface="Fira Sans Extra Condensed"/>
                <a:cs typeface="Arial" panose="020B0604020202020204" pitchFamily="34" charset="0"/>
              </a:defRPr>
            </a:lvl1pPr>
          </a:lstStyle>
          <a:p>
            <a:pPr algn="r"/>
            <a:r>
              <a:rPr lang="en">
                <a:solidFill>
                  <a:srgbClr val="081E40"/>
                </a:solidFill>
                <a:sym typeface="Fira Sans Extra Condensed"/>
              </a:rPr>
              <a:t>Implementation Progress</a:t>
            </a:r>
            <a:endParaRPr>
              <a:solidFill>
                <a:srgbClr val="081E40"/>
              </a:solidFill>
              <a:sym typeface="Fira Sans Extra Condensed"/>
            </a:endParaRPr>
          </a:p>
        </p:txBody>
      </p:sp>
      <p:cxnSp>
        <p:nvCxnSpPr>
          <p:cNvPr id="42" name="Straight Connector 41">
            <a:extLst>
              <a:ext uri="{FF2B5EF4-FFF2-40B4-BE49-F238E27FC236}">
                <a16:creationId xmlns:a16="http://schemas.microsoft.com/office/drawing/2014/main" id="{F20BBA57-C19F-EA30-5954-C757F1228F67}"/>
              </a:ext>
            </a:extLst>
          </p:cNvPr>
          <p:cNvCxnSpPr>
            <a:cxnSpLocks/>
          </p:cNvCxnSpPr>
          <p:nvPr/>
        </p:nvCxnSpPr>
        <p:spPr>
          <a:xfrm>
            <a:off x="4625559" y="5124450"/>
            <a:ext cx="0" cy="85725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F8DEB038-61E5-70B6-E264-48DA9CE7FC08}"/>
              </a:ext>
            </a:extLst>
          </p:cNvPr>
          <p:cNvSpPr txBox="1"/>
          <p:nvPr/>
        </p:nvSpPr>
        <p:spPr>
          <a:xfrm>
            <a:off x="2107580" y="1410851"/>
            <a:ext cx="8141346" cy="442674"/>
          </a:xfrm>
          <a:prstGeom prst="roundRect">
            <a:avLst/>
          </a:prstGeom>
          <a:solidFill>
            <a:srgbClr val="2E7DD0"/>
          </a:solidFill>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FIRR operationalizes risk transparency at enterprise scale.</a:t>
            </a:r>
          </a:p>
        </p:txBody>
      </p:sp>
    </p:spTree>
    <p:extLst>
      <p:ext uri="{BB962C8B-B14F-4D97-AF65-F5344CB8AC3E}">
        <p14:creationId xmlns:p14="http://schemas.microsoft.com/office/powerpoint/2010/main" val="640878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4440-B6F6-874F-18E5-3C51E83525E9}"/>
              </a:ext>
            </a:extLst>
          </p:cNvPr>
          <p:cNvSpPr>
            <a:spLocks noGrp="1"/>
          </p:cNvSpPr>
          <p:nvPr>
            <p:ph type="title"/>
          </p:nvPr>
        </p:nvSpPr>
        <p:spPr/>
        <p:txBody>
          <a:bodyPr/>
          <a:lstStyle/>
          <a:p>
            <a:r>
              <a:rPr lang="en-US"/>
              <a:t>FIRR: Successes</a:t>
            </a:r>
          </a:p>
        </p:txBody>
      </p:sp>
      <p:sp>
        <p:nvSpPr>
          <p:cNvPr id="3" name="Content Placeholder 2">
            <a:extLst>
              <a:ext uri="{FF2B5EF4-FFF2-40B4-BE49-F238E27FC236}">
                <a16:creationId xmlns:a16="http://schemas.microsoft.com/office/drawing/2014/main" id="{A4D0B2F7-4AB3-7B4D-1F7B-E55FDE91DFDE}"/>
              </a:ext>
            </a:extLst>
          </p:cNvPr>
          <p:cNvSpPr>
            <a:spLocks noGrp="1"/>
          </p:cNvSpPr>
          <p:nvPr>
            <p:ph idx="1"/>
          </p:nvPr>
        </p:nvSpPr>
        <p:spPr>
          <a:xfrm>
            <a:off x="140970" y="1641157"/>
            <a:ext cx="11883390" cy="4525468"/>
          </a:xfrm>
        </p:spPr>
        <p:txBody>
          <a:bodyPr>
            <a:normAutofit fontScale="70000" lnSpcReduction="20000"/>
          </a:bodyPr>
          <a:lstStyle/>
          <a:p>
            <a:pPr fontAlgn="base">
              <a:lnSpc>
                <a:spcPct val="120000"/>
              </a:lnSpc>
            </a:pPr>
            <a:r>
              <a:rPr lang="en-US"/>
              <a:t>FIRR Execution Team (FIRRET) agreed to a standard set of fields for all FIRR users that meets the needs of all programs currently using ARM​, the team later transitioned to our Configuration Management Board (CMB)</a:t>
            </a:r>
          </a:p>
          <a:p>
            <a:pPr lvl="1" fontAlgn="base">
              <a:lnSpc>
                <a:spcPct val="120000"/>
              </a:lnSpc>
            </a:pPr>
            <a:r>
              <a:rPr lang="en-US" sz="2600"/>
              <a:t>Fields were shared out to stakeholders at the LPS through their FIRRET members and with a survey sent out to all</a:t>
            </a:r>
            <a:r>
              <a:rPr lang="en-US"/>
              <a:t>​ stakeholders</a:t>
            </a:r>
          </a:p>
          <a:p>
            <a:pPr fontAlgn="base">
              <a:lnSpc>
                <a:spcPct val="120000"/>
              </a:lnSpc>
            </a:pPr>
            <a:r>
              <a:rPr lang="en-US"/>
              <a:t>Enterprise License Agreement (ELA) procured from vendor with 500 licenses and installation of High FIRR on ESN Hub and Low FIRR on the Joint Unclassified Cloud Environment (JUCE) </a:t>
            </a:r>
          </a:p>
          <a:p>
            <a:pPr lvl="1" fontAlgn="base">
              <a:lnSpc>
                <a:spcPct val="120000"/>
              </a:lnSpc>
            </a:pPr>
            <a:r>
              <a:rPr lang="en-US" sz="2600"/>
              <a:t>Developed a Power App License Tracker to support the additions of programs utilizing FIRR</a:t>
            </a:r>
          </a:p>
          <a:p>
            <a:pPr fontAlgn="base">
              <a:lnSpc>
                <a:spcPct val="120000"/>
              </a:lnSpc>
            </a:pPr>
            <a:r>
              <a:rPr lang="en-US"/>
              <a:t>Developed a documentation ecosystem supporting the FIRR</a:t>
            </a:r>
          </a:p>
          <a:p>
            <a:pPr lvl="1" fontAlgn="base">
              <a:lnSpc>
                <a:spcPct val="120000"/>
              </a:lnSpc>
            </a:pPr>
            <a:r>
              <a:rPr lang="en-US" sz="2600"/>
              <a:t>Information Security Plan to address concerns of NTK and user permissions​</a:t>
            </a:r>
          </a:p>
          <a:p>
            <a:pPr lvl="1" fontAlgn="base">
              <a:lnSpc>
                <a:spcPct val="120000"/>
              </a:lnSpc>
            </a:pPr>
            <a:r>
              <a:rPr lang="en-US" sz="2600"/>
              <a:t>FIRR User Guide that goes through an in-depth look at each of the fields in FIRR</a:t>
            </a:r>
          </a:p>
          <a:p>
            <a:pPr lvl="1" fontAlgn="base">
              <a:lnSpc>
                <a:spcPct val="120000"/>
              </a:lnSpc>
            </a:pPr>
            <a:r>
              <a:rPr lang="en-US" sz="2600"/>
              <a:t>FIRR Training Module that explains details on how to use the tool</a:t>
            </a:r>
          </a:p>
        </p:txBody>
      </p:sp>
    </p:spTree>
    <p:extLst>
      <p:ext uri="{BB962C8B-B14F-4D97-AF65-F5344CB8AC3E}">
        <p14:creationId xmlns:p14="http://schemas.microsoft.com/office/powerpoint/2010/main" val="2401861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85AC4-B573-91A3-B42C-48E56D5D97A9}"/>
              </a:ext>
            </a:extLst>
          </p:cNvPr>
          <p:cNvSpPr>
            <a:spLocks noGrp="1"/>
          </p:cNvSpPr>
          <p:nvPr>
            <p:ph type="title"/>
          </p:nvPr>
        </p:nvSpPr>
        <p:spPr/>
        <p:txBody>
          <a:bodyPr/>
          <a:lstStyle/>
          <a:p>
            <a:r>
              <a:rPr lang="en-US"/>
              <a:t>FIRR: Challenges</a:t>
            </a:r>
          </a:p>
        </p:txBody>
      </p:sp>
      <p:sp>
        <p:nvSpPr>
          <p:cNvPr id="4" name="Content Placeholder 2">
            <a:extLst>
              <a:ext uri="{FF2B5EF4-FFF2-40B4-BE49-F238E27FC236}">
                <a16:creationId xmlns:a16="http://schemas.microsoft.com/office/drawing/2014/main" id="{E2D2DDCA-960B-DFB0-6BDD-F5B9A4EC9124}"/>
              </a:ext>
            </a:extLst>
          </p:cNvPr>
          <p:cNvSpPr txBox="1">
            <a:spLocks noGrp="1"/>
          </p:cNvSpPr>
          <p:nvPr>
            <p:ph idx="1"/>
          </p:nvPr>
        </p:nvSpPr>
        <p:spPr>
          <a:xfrm>
            <a:off x="232409" y="1551305"/>
            <a:ext cx="1133140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10000"/>
              </a:lnSpc>
            </a:pPr>
            <a:r>
              <a:rPr lang="en-US" sz="2400" dirty="0"/>
              <a:t>NNSA traditionally does not host software, making dedicated technical support difficult to obtain</a:t>
            </a:r>
          </a:p>
          <a:p>
            <a:pPr lvl="1" fontAlgn="base">
              <a:lnSpc>
                <a:spcPct val="110000"/>
              </a:lnSpc>
            </a:pPr>
            <a:r>
              <a:rPr lang="en-US" sz="2000" dirty="0"/>
              <a:t>As trailblazers for the ESN Hub and JUCE, we faced added complexity – particularly around access restrictions</a:t>
            </a:r>
          </a:p>
          <a:p>
            <a:pPr lvl="1" fontAlgn="base">
              <a:lnSpc>
                <a:spcPct val="110000"/>
              </a:lnSpc>
            </a:pPr>
            <a:r>
              <a:rPr lang="en-US" sz="2000" dirty="0"/>
              <a:t>Dedicated technical support not clearly identified: to meet our aggressive timelines, we became our own technical support, relying on AI.</a:t>
            </a:r>
          </a:p>
          <a:p>
            <a:pPr>
              <a:lnSpc>
                <a:spcPct val="110000"/>
              </a:lnSpc>
            </a:pPr>
            <a:r>
              <a:rPr lang="en-US" sz="2400" dirty="0"/>
              <a:t>Server Corruption</a:t>
            </a:r>
          </a:p>
          <a:p>
            <a:pPr lvl="1">
              <a:lnSpc>
                <a:spcPct val="110000"/>
              </a:lnSpc>
            </a:pPr>
            <a:r>
              <a:rPr lang="en-US" sz="2000" dirty="0"/>
              <a:t>Reliance on AI combined with limited in-house technical knowledge created challenges</a:t>
            </a:r>
          </a:p>
        </p:txBody>
      </p:sp>
    </p:spTree>
    <p:extLst>
      <p:ext uri="{BB962C8B-B14F-4D97-AF65-F5344CB8AC3E}">
        <p14:creationId xmlns:p14="http://schemas.microsoft.com/office/powerpoint/2010/main" val="2248482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DBE15-3873-848B-3C17-8510C44D0701}"/>
            </a:ext>
          </a:extLst>
        </p:cNvPr>
        <p:cNvGrpSpPr/>
        <p:nvPr/>
      </p:nvGrpSpPr>
      <p:grpSpPr>
        <a:xfrm>
          <a:off x="0" y="0"/>
          <a:ext cx="0" cy="0"/>
          <a:chOff x="0" y="0"/>
          <a:chExt cx="0" cy="0"/>
        </a:xfrm>
      </p:grpSpPr>
      <p:pic>
        <p:nvPicPr>
          <p:cNvPr id="2" name="Picture 1" descr="Diagram&#10;&#10;AI-generated content may be incorrect.">
            <a:extLst>
              <a:ext uri="{FF2B5EF4-FFF2-40B4-BE49-F238E27FC236}">
                <a16:creationId xmlns:a16="http://schemas.microsoft.com/office/drawing/2014/main" id="{60052C90-915A-76D7-856F-8E914BD551D2}"/>
              </a:ext>
            </a:extLst>
          </p:cNvPr>
          <p:cNvPicPr>
            <a:picLocks noChangeAspect="1"/>
          </p:cNvPicPr>
          <p:nvPr/>
        </p:nvPicPr>
        <p:blipFill>
          <a:blip r:embed="rId3">
            <a:extLst>
              <a:ext uri="{28A0092B-C50C-407E-A947-70E740481C1C}">
                <a14:useLocalDpi xmlns:a14="http://schemas.microsoft.com/office/drawing/2010/main" val="0"/>
              </a:ext>
            </a:extLst>
          </a:blip>
          <a:srcRect t="2643" b="6959"/>
          <a:stretch>
            <a:fillRect/>
          </a:stretch>
        </p:blipFill>
        <p:spPr>
          <a:xfrm>
            <a:off x="951780" y="1548094"/>
            <a:ext cx="4327698" cy="3912105"/>
          </a:xfrm>
          <a:prstGeom prst="rect">
            <a:avLst/>
          </a:prstGeom>
        </p:spPr>
      </p:pic>
      <p:sp>
        <p:nvSpPr>
          <p:cNvPr id="5" name="Title 4">
            <a:extLst>
              <a:ext uri="{FF2B5EF4-FFF2-40B4-BE49-F238E27FC236}">
                <a16:creationId xmlns:a16="http://schemas.microsoft.com/office/drawing/2014/main" id="{CA083BE8-DA8A-8959-4614-75E10FE1DBAC}"/>
              </a:ext>
            </a:extLst>
          </p:cNvPr>
          <p:cNvSpPr>
            <a:spLocks noGrp="1"/>
          </p:cNvSpPr>
          <p:nvPr>
            <p:ph type="title"/>
          </p:nvPr>
        </p:nvSpPr>
        <p:spPr>
          <a:xfrm>
            <a:off x="292083" y="95531"/>
            <a:ext cx="11607833" cy="1281113"/>
          </a:xfrm>
        </p:spPr>
        <p:txBody>
          <a:bodyPr/>
          <a:lstStyle/>
          <a:p>
            <a:r>
              <a:rPr lang="en-US" sz="4000">
                <a:solidFill>
                  <a:schemeClr val="bg1"/>
                </a:solidFill>
              </a:rPr>
              <a:t>Building Confidence Through Risk Insight</a:t>
            </a:r>
          </a:p>
        </p:txBody>
      </p:sp>
      <p:graphicFrame>
        <p:nvGraphicFramePr>
          <p:cNvPr id="9" name="Diagram 8">
            <a:extLst>
              <a:ext uri="{FF2B5EF4-FFF2-40B4-BE49-F238E27FC236}">
                <a16:creationId xmlns:a16="http://schemas.microsoft.com/office/drawing/2014/main" id="{10084289-C5D7-6B07-C33C-317AF9CEAA80}"/>
              </a:ext>
            </a:extLst>
          </p:cNvPr>
          <p:cNvGraphicFramePr/>
          <p:nvPr>
            <p:extLst>
              <p:ext uri="{D42A27DB-BD31-4B8C-83A1-F6EECF244321}">
                <p14:modId xmlns:p14="http://schemas.microsoft.com/office/powerpoint/2010/main" val="3379935223"/>
              </p:ext>
            </p:extLst>
          </p:nvPr>
        </p:nvGraphicFramePr>
        <p:xfrm>
          <a:off x="4794355" y="1433794"/>
          <a:ext cx="5758688" cy="4395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32266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8276F-0770-7D62-BC85-670149406BF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CCA201D-64D8-B175-4A08-3980F618B867}"/>
              </a:ext>
            </a:extLst>
          </p:cNvPr>
          <p:cNvSpPr>
            <a:spLocks noGrp="1"/>
          </p:cNvSpPr>
          <p:nvPr>
            <p:ph type="title"/>
          </p:nvPr>
        </p:nvSpPr>
        <p:spPr>
          <a:xfrm>
            <a:off x="300038" y="50657"/>
            <a:ext cx="11053762" cy="1325563"/>
          </a:xfrm>
        </p:spPr>
        <p:txBody>
          <a:bodyPr>
            <a:normAutofit/>
          </a:bodyPr>
          <a:lstStyle/>
          <a:p>
            <a:r>
              <a:rPr lang="en-US" sz="3600"/>
              <a:t>Strategy Execution: Enterprise Risk Management</a:t>
            </a:r>
          </a:p>
        </p:txBody>
      </p:sp>
      <p:sp>
        <p:nvSpPr>
          <p:cNvPr id="12" name="Content Placeholder 11">
            <a:extLst>
              <a:ext uri="{FF2B5EF4-FFF2-40B4-BE49-F238E27FC236}">
                <a16:creationId xmlns:a16="http://schemas.microsoft.com/office/drawing/2014/main" id="{A8BEDCE2-E170-3CD8-5DE6-7E9534CE4C7A}"/>
              </a:ext>
            </a:extLst>
          </p:cNvPr>
          <p:cNvSpPr>
            <a:spLocks noGrp="1"/>
          </p:cNvSpPr>
          <p:nvPr>
            <p:ph sz="half" idx="2"/>
          </p:nvPr>
        </p:nvSpPr>
        <p:spPr>
          <a:xfrm>
            <a:off x="1234910" y="1574276"/>
            <a:ext cx="10298785" cy="3900842"/>
          </a:xfrm>
        </p:spPr>
        <p:txBody>
          <a:bodyPr vert="horz" lIns="91440" tIns="45720" rIns="91440" bIns="45720" rtlCol="0" anchor="t">
            <a:normAutofit/>
          </a:bodyPr>
          <a:lstStyle/>
          <a:p>
            <a:endParaRPr lang="en-US"/>
          </a:p>
          <a:p>
            <a:endParaRPr lang="en-US"/>
          </a:p>
        </p:txBody>
      </p:sp>
      <p:pic>
        <p:nvPicPr>
          <p:cNvPr id="3" name="Picture 2" descr="Diagram&#10;&#10;AI-generated content may be incorrect.">
            <a:extLst>
              <a:ext uri="{FF2B5EF4-FFF2-40B4-BE49-F238E27FC236}">
                <a16:creationId xmlns:a16="http://schemas.microsoft.com/office/drawing/2014/main" id="{B7330FD7-588D-D1C1-15E5-433B9E308A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4371" y="1376220"/>
            <a:ext cx="6485024" cy="4632160"/>
          </a:xfrm>
          <a:prstGeom prst="rect">
            <a:avLst/>
          </a:prstGeom>
        </p:spPr>
      </p:pic>
      <p:sp>
        <p:nvSpPr>
          <p:cNvPr id="5" name="Rectangle: Rounded Corners 4">
            <a:extLst>
              <a:ext uri="{FF2B5EF4-FFF2-40B4-BE49-F238E27FC236}">
                <a16:creationId xmlns:a16="http://schemas.microsoft.com/office/drawing/2014/main" id="{319C7FEF-223B-1CDB-C6C1-77397FC1E698}"/>
              </a:ext>
            </a:extLst>
          </p:cNvPr>
          <p:cNvSpPr/>
          <p:nvPr/>
        </p:nvSpPr>
        <p:spPr>
          <a:xfrm>
            <a:off x="4080997" y="1964914"/>
            <a:ext cx="3579889" cy="1120472"/>
          </a:xfrm>
          <a:prstGeom prst="roundRect">
            <a:avLst/>
          </a:prstGeom>
          <a:noFill/>
          <a:ln w="82550">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6575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4BAE9C-A260-A39F-BFFC-42A0A5450DB9}"/>
              </a:ext>
            </a:extLst>
          </p:cNvPr>
          <p:cNvSpPr>
            <a:spLocks noGrp="1"/>
          </p:cNvSpPr>
          <p:nvPr>
            <p:ph type="title"/>
          </p:nvPr>
        </p:nvSpPr>
        <p:spPr/>
        <p:txBody>
          <a:bodyPr>
            <a:normAutofit/>
          </a:bodyPr>
          <a:lstStyle/>
          <a:p>
            <a:r>
              <a:rPr lang="en-US" sz="4000"/>
              <a:t>Weapons Activities Risk Management (WARM)</a:t>
            </a:r>
          </a:p>
        </p:txBody>
      </p:sp>
      <p:pic>
        <p:nvPicPr>
          <p:cNvPr id="7" name="Picture 6" descr="Diagram&#10;&#10;AI-generated content may be incorrect.">
            <a:extLst>
              <a:ext uri="{FF2B5EF4-FFF2-40B4-BE49-F238E27FC236}">
                <a16:creationId xmlns:a16="http://schemas.microsoft.com/office/drawing/2014/main" id="{CC639DB2-2270-DB1B-3C1B-F79AB1DDA5C3}"/>
              </a:ext>
            </a:extLst>
          </p:cNvPr>
          <p:cNvPicPr>
            <a:picLocks noChangeAspect="1"/>
          </p:cNvPicPr>
          <p:nvPr/>
        </p:nvPicPr>
        <p:blipFill>
          <a:blip r:embed="rId3"/>
          <a:stretch>
            <a:fillRect/>
          </a:stretch>
        </p:blipFill>
        <p:spPr>
          <a:xfrm>
            <a:off x="5891598" y="1866532"/>
            <a:ext cx="6196190" cy="4119716"/>
          </a:xfrm>
          <a:prstGeom prst="rect">
            <a:avLst/>
          </a:prstGeom>
        </p:spPr>
      </p:pic>
      <p:sp>
        <p:nvSpPr>
          <p:cNvPr id="8" name="TextBox 7">
            <a:extLst>
              <a:ext uri="{FF2B5EF4-FFF2-40B4-BE49-F238E27FC236}">
                <a16:creationId xmlns:a16="http://schemas.microsoft.com/office/drawing/2014/main" id="{000C08F3-5F31-0E75-6F61-14D3B628AAA3}"/>
              </a:ext>
            </a:extLst>
          </p:cNvPr>
          <p:cNvSpPr txBox="1"/>
          <p:nvPr/>
        </p:nvSpPr>
        <p:spPr>
          <a:xfrm>
            <a:off x="1304167" y="1366092"/>
            <a:ext cx="9583666" cy="408623"/>
          </a:xfrm>
          <a:prstGeom prst="roundRect">
            <a:avLst/>
          </a:prstGeom>
          <a:solidFill>
            <a:srgbClr val="AC3240"/>
          </a:solidFill>
        </p:spPr>
        <p:txBody>
          <a:bodyPr wrap="square" rtlCol="0">
            <a:spAutoFit/>
          </a:bodyPr>
          <a:lstStyle/>
          <a:p>
            <a:pPr algn="ctr"/>
            <a:r>
              <a:rPr lang="en-US" b="1">
                <a:solidFill>
                  <a:schemeClr val="bg1"/>
                </a:solidFill>
                <a:latin typeface="Arial" panose="020B0604020202020204" pitchFamily="34" charset="0"/>
                <a:cs typeface="Arial" panose="020B0604020202020204" pitchFamily="34" charset="0"/>
              </a:rPr>
              <a:t>WARM is shifting NNSA from reactive issue management to proactive risk visibility.</a:t>
            </a:r>
          </a:p>
        </p:txBody>
      </p:sp>
      <p:graphicFrame>
        <p:nvGraphicFramePr>
          <p:cNvPr id="9" name="Diagram 8">
            <a:extLst>
              <a:ext uri="{FF2B5EF4-FFF2-40B4-BE49-F238E27FC236}">
                <a16:creationId xmlns:a16="http://schemas.microsoft.com/office/drawing/2014/main" id="{CE6558D9-9827-EF13-ACFF-30DBFDC39DC3}"/>
              </a:ext>
            </a:extLst>
          </p:cNvPr>
          <p:cNvGraphicFramePr/>
          <p:nvPr>
            <p:extLst>
              <p:ext uri="{D42A27DB-BD31-4B8C-83A1-F6EECF244321}">
                <p14:modId xmlns:p14="http://schemas.microsoft.com/office/powerpoint/2010/main" val="3239731644"/>
              </p:ext>
            </p:extLst>
          </p:nvPr>
        </p:nvGraphicFramePr>
        <p:xfrm>
          <a:off x="455070" y="1866533"/>
          <a:ext cx="5367702" cy="41197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91105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4237FF-090B-820D-DA88-B3E7C49A23C4}"/>
              </a:ext>
            </a:extLst>
          </p:cNvPr>
          <p:cNvSpPr>
            <a:spLocks noGrp="1"/>
          </p:cNvSpPr>
          <p:nvPr>
            <p:ph type="title"/>
          </p:nvPr>
        </p:nvSpPr>
        <p:spPr>
          <a:xfrm>
            <a:off x="465826" y="50657"/>
            <a:ext cx="10887974" cy="1325563"/>
          </a:xfrm>
        </p:spPr>
        <p:txBody>
          <a:bodyPr/>
          <a:lstStyle/>
          <a:p>
            <a:r>
              <a:rPr lang="en-US"/>
              <a:t>Example Analytical Framework</a:t>
            </a:r>
          </a:p>
        </p:txBody>
      </p:sp>
      <p:pic>
        <p:nvPicPr>
          <p:cNvPr id="4" name="Picture 3">
            <a:extLst>
              <a:ext uri="{FF2B5EF4-FFF2-40B4-BE49-F238E27FC236}">
                <a16:creationId xmlns:a16="http://schemas.microsoft.com/office/drawing/2014/main" id="{F597273D-0B80-B6F7-CED0-19DC128BD026}"/>
              </a:ext>
            </a:extLst>
          </p:cNvPr>
          <p:cNvPicPr>
            <a:picLocks noChangeAspect="1"/>
          </p:cNvPicPr>
          <p:nvPr/>
        </p:nvPicPr>
        <p:blipFill>
          <a:blip r:embed="rId3"/>
          <a:stretch>
            <a:fillRect/>
          </a:stretch>
        </p:blipFill>
        <p:spPr>
          <a:xfrm>
            <a:off x="311882" y="3385373"/>
            <a:ext cx="3046205" cy="2509837"/>
          </a:xfrm>
          <a:prstGeom prst="rect">
            <a:avLst/>
          </a:prstGeom>
          <a:ln>
            <a:solidFill>
              <a:schemeClr val="tx1"/>
            </a:solidFill>
          </a:ln>
        </p:spPr>
      </p:pic>
      <p:graphicFrame>
        <p:nvGraphicFramePr>
          <p:cNvPr id="11" name="Content Placeholder 10">
            <a:extLst>
              <a:ext uri="{FF2B5EF4-FFF2-40B4-BE49-F238E27FC236}">
                <a16:creationId xmlns:a16="http://schemas.microsoft.com/office/drawing/2014/main" id="{B15F65B6-E799-7BE3-3E53-1E1DD5DBF60D}"/>
              </a:ext>
            </a:extLst>
          </p:cNvPr>
          <p:cNvGraphicFramePr>
            <a:graphicFrameLocks noGrp="1"/>
          </p:cNvGraphicFramePr>
          <p:nvPr>
            <p:ph idx="1"/>
          </p:nvPr>
        </p:nvGraphicFramePr>
        <p:xfrm>
          <a:off x="3627884" y="3892738"/>
          <a:ext cx="1305560" cy="1483360"/>
        </p:xfrm>
        <a:graphic>
          <a:graphicData uri="http://schemas.openxmlformats.org/drawingml/2006/table">
            <a:tbl>
              <a:tblPr firstRow="1" bandRow="1">
                <a:tableStyleId>{073A0DAA-6AF3-43AB-8588-CEC1D06C72B9}</a:tableStyleId>
              </a:tblPr>
              <a:tblGrid>
                <a:gridCol w="546417">
                  <a:extLst>
                    <a:ext uri="{9D8B030D-6E8A-4147-A177-3AD203B41FA5}">
                      <a16:colId xmlns:a16="http://schemas.microsoft.com/office/drawing/2014/main" val="753875719"/>
                    </a:ext>
                  </a:extLst>
                </a:gridCol>
                <a:gridCol w="759143">
                  <a:extLst>
                    <a:ext uri="{9D8B030D-6E8A-4147-A177-3AD203B41FA5}">
                      <a16:colId xmlns:a16="http://schemas.microsoft.com/office/drawing/2014/main" val="2419945362"/>
                    </a:ext>
                  </a:extLst>
                </a:gridCol>
              </a:tblGrid>
              <a:tr h="370840">
                <a:tc>
                  <a:txBody>
                    <a:bodyPr/>
                    <a:lstStyle/>
                    <a:p>
                      <a:pPr algn="ctr"/>
                      <a:r>
                        <a:rPr lang="en-US" sz="1200"/>
                        <a:t>Risk</a:t>
                      </a:r>
                    </a:p>
                  </a:txBody>
                  <a:tcPr/>
                </a:tc>
                <a:tc>
                  <a:txBody>
                    <a:bodyPr/>
                    <a:lstStyle/>
                    <a:p>
                      <a:pPr algn="ctr"/>
                      <a:r>
                        <a:rPr lang="en-US" sz="1200"/>
                        <a:t>Priority</a:t>
                      </a:r>
                    </a:p>
                  </a:txBody>
                  <a:tcPr/>
                </a:tc>
                <a:extLst>
                  <a:ext uri="{0D108BD9-81ED-4DB2-BD59-A6C34878D82A}">
                    <a16:rowId xmlns:a16="http://schemas.microsoft.com/office/drawing/2014/main" val="3273444709"/>
                  </a:ext>
                </a:extLst>
              </a:tr>
              <a:tr h="370840">
                <a:tc>
                  <a:txBody>
                    <a:bodyPr/>
                    <a:lstStyle/>
                    <a:p>
                      <a:pPr algn="ctr"/>
                      <a:r>
                        <a:rPr lang="en-US" sz="1200"/>
                        <a:t>A</a:t>
                      </a:r>
                    </a:p>
                  </a:txBody>
                  <a:tcPr/>
                </a:tc>
                <a:tc>
                  <a:txBody>
                    <a:bodyPr/>
                    <a:lstStyle/>
                    <a:p>
                      <a:pPr algn="ctr"/>
                      <a:r>
                        <a:rPr lang="en-US" sz="1200"/>
                        <a:t>2</a:t>
                      </a:r>
                    </a:p>
                  </a:txBody>
                  <a:tcPr>
                    <a:solidFill>
                      <a:srgbClr val="CBCBCB"/>
                    </a:solidFill>
                  </a:tcPr>
                </a:tc>
                <a:extLst>
                  <a:ext uri="{0D108BD9-81ED-4DB2-BD59-A6C34878D82A}">
                    <a16:rowId xmlns:a16="http://schemas.microsoft.com/office/drawing/2014/main" val="3185464986"/>
                  </a:ext>
                </a:extLst>
              </a:tr>
              <a:tr h="370840">
                <a:tc>
                  <a:txBody>
                    <a:bodyPr/>
                    <a:lstStyle/>
                    <a:p>
                      <a:pPr algn="ctr"/>
                      <a:r>
                        <a:rPr lang="en-US" sz="1200"/>
                        <a:t>B</a:t>
                      </a:r>
                    </a:p>
                  </a:txBody>
                  <a:tcPr>
                    <a:solidFill>
                      <a:srgbClr val="E7E7E7"/>
                    </a:solidFill>
                  </a:tcPr>
                </a:tc>
                <a:tc>
                  <a:txBody>
                    <a:bodyPr/>
                    <a:lstStyle/>
                    <a:p>
                      <a:pPr algn="ctr"/>
                      <a:r>
                        <a:rPr lang="en-US" sz="1200"/>
                        <a:t>1</a:t>
                      </a:r>
                    </a:p>
                  </a:txBody>
                  <a:tcPr/>
                </a:tc>
                <a:extLst>
                  <a:ext uri="{0D108BD9-81ED-4DB2-BD59-A6C34878D82A}">
                    <a16:rowId xmlns:a16="http://schemas.microsoft.com/office/drawing/2014/main" val="2477342064"/>
                  </a:ext>
                </a:extLst>
              </a:tr>
              <a:tr h="370840">
                <a:tc>
                  <a:txBody>
                    <a:bodyPr/>
                    <a:lstStyle/>
                    <a:p>
                      <a:pPr algn="ctr"/>
                      <a:r>
                        <a:rPr lang="en-US" sz="1200"/>
                        <a:t>C</a:t>
                      </a:r>
                    </a:p>
                  </a:txBody>
                  <a:tcPr/>
                </a:tc>
                <a:tc>
                  <a:txBody>
                    <a:bodyPr/>
                    <a:lstStyle/>
                    <a:p>
                      <a:pPr algn="ctr"/>
                      <a:r>
                        <a:rPr lang="en-US" sz="1200"/>
                        <a:t>3</a:t>
                      </a:r>
                    </a:p>
                  </a:txBody>
                  <a:tcPr/>
                </a:tc>
                <a:extLst>
                  <a:ext uri="{0D108BD9-81ED-4DB2-BD59-A6C34878D82A}">
                    <a16:rowId xmlns:a16="http://schemas.microsoft.com/office/drawing/2014/main" val="1034916253"/>
                  </a:ext>
                </a:extLst>
              </a:tr>
            </a:tbl>
          </a:graphicData>
        </a:graphic>
      </p:graphicFrame>
      <p:sp>
        <p:nvSpPr>
          <p:cNvPr id="8" name="Oval 7">
            <a:extLst>
              <a:ext uri="{FF2B5EF4-FFF2-40B4-BE49-F238E27FC236}">
                <a16:creationId xmlns:a16="http://schemas.microsoft.com/office/drawing/2014/main" id="{8F4104C6-86D3-34F9-739A-633F9A56915C}"/>
              </a:ext>
            </a:extLst>
          </p:cNvPr>
          <p:cNvSpPr/>
          <p:nvPr/>
        </p:nvSpPr>
        <p:spPr>
          <a:xfrm>
            <a:off x="2001266" y="4780383"/>
            <a:ext cx="291658" cy="2511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9" name="Oval 8">
            <a:extLst>
              <a:ext uri="{FF2B5EF4-FFF2-40B4-BE49-F238E27FC236}">
                <a16:creationId xmlns:a16="http://schemas.microsoft.com/office/drawing/2014/main" id="{E47DBC29-A7BB-FE36-D620-F1E1162A57A0}"/>
              </a:ext>
            </a:extLst>
          </p:cNvPr>
          <p:cNvSpPr/>
          <p:nvPr/>
        </p:nvSpPr>
        <p:spPr>
          <a:xfrm>
            <a:off x="2972899" y="4017462"/>
            <a:ext cx="291658" cy="2511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a:t>
            </a:r>
          </a:p>
        </p:txBody>
      </p:sp>
      <p:sp>
        <p:nvSpPr>
          <p:cNvPr id="10" name="Oval 9">
            <a:extLst>
              <a:ext uri="{FF2B5EF4-FFF2-40B4-BE49-F238E27FC236}">
                <a16:creationId xmlns:a16="http://schemas.microsoft.com/office/drawing/2014/main" id="{19DDBA36-2AC0-FE70-C944-ECAE0455B580}"/>
              </a:ext>
            </a:extLst>
          </p:cNvPr>
          <p:cNvSpPr/>
          <p:nvPr/>
        </p:nvSpPr>
        <p:spPr>
          <a:xfrm>
            <a:off x="1543326" y="5180269"/>
            <a:ext cx="291658" cy="25117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t>
            </a:r>
          </a:p>
        </p:txBody>
      </p:sp>
      <p:cxnSp>
        <p:nvCxnSpPr>
          <p:cNvPr id="13" name="Straight Arrow Connector 12">
            <a:extLst>
              <a:ext uri="{FF2B5EF4-FFF2-40B4-BE49-F238E27FC236}">
                <a16:creationId xmlns:a16="http://schemas.microsoft.com/office/drawing/2014/main" id="{99A2D42C-461F-1949-A747-1E12B5A200F6}"/>
              </a:ext>
            </a:extLst>
          </p:cNvPr>
          <p:cNvCxnSpPr>
            <a:cxnSpLocks/>
            <a:stCxn id="4" idx="3"/>
            <a:endCxn id="11" idx="1"/>
          </p:cNvCxnSpPr>
          <p:nvPr/>
        </p:nvCxnSpPr>
        <p:spPr>
          <a:xfrm flipV="1">
            <a:off x="3358087" y="4634418"/>
            <a:ext cx="269797" cy="587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AEF73BF-86AB-5FDC-F0EB-C8123138BC55}"/>
              </a:ext>
            </a:extLst>
          </p:cNvPr>
          <p:cNvSpPr txBox="1"/>
          <p:nvPr/>
        </p:nvSpPr>
        <p:spPr>
          <a:xfrm>
            <a:off x="465826" y="1321509"/>
            <a:ext cx="11309231" cy="1477328"/>
          </a:xfrm>
          <a:prstGeom prst="rect">
            <a:avLst/>
          </a:prstGeom>
          <a:noFill/>
        </p:spPr>
        <p:txBody>
          <a:bodyPr wrap="square" rtlCol="0">
            <a:spAutoFit/>
          </a:bodyPr>
          <a:lstStyle/>
          <a:p>
            <a:pPr marL="285750" indent="-285750">
              <a:buFont typeface="Arial" panose="020B0604020202020204" pitchFamily="34" charset="0"/>
              <a:buChar char="•"/>
            </a:pPr>
            <a:r>
              <a:rPr lang="en-US" b="1">
                <a:latin typeface="Arial" panose="020B0604020202020204" pitchFamily="34" charset="0"/>
                <a:cs typeface="Arial" panose="020B0604020202020204" pitchFamily="34" charset="0"/>
              </a:rPr>
              <a:t>Hypothesis:</a:t>
            </a:r>
            <a:r>
              <a:rPr lang="en-US">
                <a:latin typeface="Arial" panose="020B0604020202020204" pitchFamily="34" charset="0"/>
                <a:cs typeface="Arial" panose="020B0604020202020204" pitchFamily="34" charset="0"/>
              </a:rPr>
              <a:t> Traditional risk characterization is inherently over-simplified, leading to weak &amp; often misaligned analysis outputs not conducive to </a:t>
            </a:r>
            <a:r>
              <a:rPr lang="en-US" i="1">
                <a:latin typeface="Arial" panose="020B0604020202020204" pitchFamily="34" charset="0"/>
                <a:cs typeface="Arial" panose="020B0604020202020204" pitchFamily="34" charset="0"/>
              </a:rPr>
              <a:t>actual decision-making.</a:t>
            </a:r>
          </a:p>
          <a:p>
            <a:pPr marL="285750" indent="-285750">
              <a:buFont typeface="Arial" panose="020B0604020202020204" pitchFamily="34" charset="0"/>
              <a:buChar char="•"/>
            </a:pPr>
            <a:r>
              <a:rPr lang="en-US" b="1">
                <a:latin typeface="Arial" panose="020B0604020202020204" pitchFamily="34" charset="0"/>
                <a:cs typeface="Arial" panose="020B0604020202020204" pitchFamily="34" charset="0"/>
              </a:rPr>
              <a:t>Goal: </a:t>
            </a:r>
            <a:r>
              <a:rPr lang="en-US">
                <a:latin typeface="Arial" panose="020B0604020202020204" pitchFamily="34" charset="0"/>
                <a:cs typeface="Arial" panose="020B0604020202020204" pitchFamily="34" charset="0"/>
              </a:rPr>
              <a:t>Develop an </a:t>
            </a:r>
            <a:r>
              <a:rPr lang="en-US" b="1">
                <a:latin typeface="Arial" panose="020B0604020202020204" pitchFamily="34" charset="0"/>
                <a:cs typeface="Arial" panose="020B0604020202020204" pitchFamily="34" charset="0"/>
              </a:rPr>
              <a:t>action-oriented risk decision framework </a:t>
            </a:r>
            <a:r>
              <a:rPr lang="en-US">
                <a:latin typeface="Arial" panose="020B0604020202020204" pitchFamily="34" charset="0"/>
                <a:cs typeface="Arial" panose="020B0604020202020204" pitchFamily="34" charset="0"/>
              </a:rPr>
              <a:t>that leverages prioritization methodologies, decision trees, process flows, data management &amp; analytics, cost &amp; schedule estimating, and advanced AI applications. </a:t>
            </a:r>
          </a:p>
        </p:txBody>
      </p:sp>
      <p:sp>
        <p:nvSpPr>
          <p:cNvPr id="15" name="Rectangle: Rounded Corners 14">
            <a:extLst>
              <a:ext uri="{FF2B5EF4-FFF2-40B4-BE49-F238E27FC236}">
                <a16:creationId xmlns:a16="http://schemas.microsoft.com/office/drawing/2014/main" id="{6654DE0A-E88A-4A2D-6A1D-3CEB9C385486}"/>
              </a:ext>
            </a:extLst>
          </p:cNvPr>
          <p:cNvSpPr/>
          <p:nvPr/>
        </p:nvSpPr>
        <p:spPr>
          <a:xfrm>
            <a:off x="114553" y="2954412"/>
            <a:ext cx="5149971" cy="307100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solidFill>
                <a:schemeClr val="tx1"/>
              </a:solidFill>
            </a:endParaRPr>
          </a:p>
        </p:txBody>
      </p:sp>
      <p:sp>
        <p:nvSpPr>
          <p:cNvPr id="17" name="TextBox 16">
            <a:extLst>
              <a:ext uri="{FF2B5EF4-FFF2-40B4-BE49-F238E27FC236}">
                <a16:creationId xmlns:a16="http://schemas.microsoft.com/office/drawing/2014/main" id="{B97DDD0D-DD6F-CEF2-564B-F076D5FB6911}"/>
              </a:ext>
            </a:extLst>
          </p:cNvPr>
          <p:cNvSpPr txBox="1"/>
          <p:nvPr/>
        </p:nvSpPr>
        <p:spPr>
          <a:xfrm>
            <a:off x="178011" y="2985227"/>
            <a:ext cx="5026128" cy="369332"/>
          </a:xfrm>
          <a:prstGeom prst="rect">
            <a:avLst/>
          </a:prstGeom>
          <a:noFill/>
        </p:spPr>
        <p:txBody>
          <a:bodyPr wrap="square">
            <a:spAutoFit/>
          </a:bodyPr>
          <a:lstStyle/>
          <a:p>
            <a:pPr algn="ctr"/>
            <a:r>
              <a:rPr lang="en-US">
                <a:solidFill>
                  <a:schemeClr val="tx1"/>
                </a:solidFill>
              </a:rPr>
              <a:t>Traditional Risk Prioritization Approach</a:t>
            </a:r>
          </a:p>
        </p:txBody>
      </p:sp>
      <p:sp>
        <p:nvSpPr>
          <p:cNvPr id="23" name="Rectangle: Rounded Corners 22">
            <a:extLst>
              <a:ext uri="{FF2B5EF4-FFF2-40B4-BE49-F238E27FC236}">
                <a16:creationId xmlns:a16="http://schemas.microsoft.com/office/drawing/2014/main" id="{8DFBA64E-7E4B-DAC7-B374-AC1CA28D0EF1}"/>
              </a:ext>
            </a:extLst>
          </p:cNvPr>
          <p:cNvSpPr/>
          <p:nvPr/>
        </p:nvSpPr>
        <p:spPr>
          <a:xfrm>
            <a:off x="5401468" y="2954412"/>
            <a:ext cx="6651849" cy="307100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solidFill>
                <a:schemeClr val="tx1"/>
              </a:solidFill>
            </a:endParaRPr>
          </a:p>
        </p:txBody>
      </p:sp>
      <p:sp>
        <p:nvSpPr>
          <p:cNvPr id="24" name="TextBox 23">
            <a:extLst>
              <a:ext uri="{FF2B5EF4-FFF2-40B4-BE49-F238E27FC236}">
                <a16:creationId xmlns:a16="http://schemas.microsoft.com/office/drawing/2014/main" id="{0E6B0F33-4246-9F31-87A2-C416E182E0E4}"/>
              </a:ext>
            </a:extLst>
          </p:cNvPr>
          <p:cNvSpPr txBox="1"/>
          <p:nvPr/>
        </p:nvSpPr>
        <p:spPr>
          <a:xfrm>
            <a:off x="6214328" y="2934448"/>
            <a:ext cx="5026128" cy="369332"/>
          </a:xfrm>
          <a:prstGeom prst="rect">
            <a:avLst/>
          </a:prstGeom>
          <a:noFill/>
        </p:spPr>
        <p:txBody>
          <a:bodyPr wrap="square">
            <a:spAutoFit/>
          </a:bodyPr>
          <a:lstStyle/>
          <a:p>
            <a:pPr algn="ctr"/>
            <a:r>
              <a:rPr lang="en-US">
                <a:solidFill>
                  <a:schemeClr val="tx1"/>
                </a:solidFill>
              </a:rPr>
              <a:t>Expanded Criteria Analytical Framework</a:t>
            </a:r>
          </a:p>
        </p:txBody>
      </p:sp>
      <p:graphicFrame>
        <p:nvGraphicFramePr>
          <p:cNvPr id="25" name="Table 24">
            <a:extLst>
              <a:ext uri="{FF2B5EF4-FFF2-40B4-BE49-F238E27FC236}">
                <a16:creationId xmlns:a16="http://schemas.microsoft.com/office/drawing/2014/main" id="{CF882DF4-996E-4171-0744-EAF30CBE5185}"/>
              </a:ext>
            </a:extLst>
          </p:cNvPr>
          <p:cNvGraphicFramePr>
            <a:graphicFrameLocks noGrp="1"/>
          </p:cNvGraphicFramePr>
          <p:nvPr/>
        </p:nvGraphicFramePr>
        <p:xfrm>
          <a:off x="8727392" y="3323743"/>
          <a:ext cx="3067330" cy="2579988"/>
        </p:xfrm>
        <a:graphic>
          <a:graphicData uri="http://schemas.openxmlformats.org/drawingml/2006/table">
            <a:tbl>
              <a:tblPr firstRow="1" bandRow="1">
                <a:tableStyleId>{5C22544A-7EE6-4342-B048-85BDC9FD1C3A}</a:tableStyleId>
              </a:tblPr>
              <a:tblGrid>
                <a:gridCol w="475270">
                  <a:extLst>
                    <a:ext uri="{9D8B030D-6E8A-4147-A177-3AD203B41FA5}">
                      <a16:colId xmlns:a16="http://schemas.microsoft.com/office/drawing/2014/main" val="2018268429"/>
                    </a:ext>
                  </a:extLst>
                </a:gridCol>
                <a:gridCol w="783398">
                  <a:extLst>
                    <a:ext uri="{9D8B030D-6E8A-4147-A177-3AD203B41FA5}">
                      <a16:colId xmlns:a16="http://schemas.microsoft.com/office/drawing/2014/main" val="684281307"/>
                    </a:ext>
                  </a:extLst>
                </a:gridCol>
                <a:gridCol w="1808662">
                  <a:extLst>
                    <a:ext uri="{9D8B030D-6E8A-4147-A177-3AD203B41FA5}">
                      <a16:colId xmlns:a16="http://schemas.microsoft.com/office/drawing/2014/main" val="2837697103"/>
                    </a:ext>
                  </a:extLst>
                </a:gridCol>
              </a:tblGrid>
              <a:tr h="227585">
                <a:tc>
                  <a:txBody>
                    <a:bodyPr/>
                    <a:lstStyle/>
                    <a:p>
                      <a:r>
                        <a:rPr lang="en-US" sz="900"/>
                        <a:t>Risk</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1"/>
                    </a:solidFill>
                  </a:tcPr>
                </a:tc>
                <a:tc>
                  <a:txBody>
                    <a:bodyPr/>
                    <a:lstStyle/>
                    <a:p>
                      <a:r>
                        <a:rPr lang="en-US" sz="900"/>
                        <a:t>Action</a:t>
                      </a:r>
                    </a:p>
                  </a:txBody>
                  <a:tcPr anchor="ctr">
                    <a:lnT w="12700" cap="flat" cmpd="sng" algn="ctr">
                      <a:solidFill>
                        <a:schemeClr val="tx1"/>
                      </a:solidFill>
                      <a:prstDash val="solid"/>
                      <a:round/>
                      <a:headEnd type="none" w="med" len="med"/>
                      <a:tailEnd type="none" w="med" len="med"/>
                    </a:lnT>
                    <a:solidFill>
                      <a:schemeClr val="tx1"/>
                    </a:solidFill>
                  </a:tcPr>
                </a:tc>
                <a:tc>
                  <a:txBody>
                    <a:bodyPr/>
                    <a:lstStyle/>
                    <a:p>
                      <a:r>
                        <a:rPr lang="en-US" sz="900"/>
                        <a:t>Rationale</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521682236"/>
                  </a:ext>
                </a:extLst>
              </a:tr>
              <a:tr h="910342">
                <a:tc>
                  <a:txBody>
                    <a:bodyPr/>
                    <a:lstStyle/>
                    <a:p>
                      <a:r>
                        <a:rPr lang="en-US" sz="900"/>
                        <a:t>A</a:t>
                      </a:r>
                    </a:p>
                  </a:txBody>
                  <a:tcPr anchor="ctr">
                    <a:lnL w="12700" cap="flat" cmpd="sng" algn="ctr">
                      <a:solidFill>
                        <a:schemeClr val="tx1"/>
                      </a:solidFill>
                      <a:prstDash val="solid"/>
                      <a:round/>
                      <a:headEnd type="none" w="med" len="med"/>
                      <a:tailEnd type="none" w="med" len="med"/>
                    </a:lnL>
                    <a:solidFill>
                      <a:srgbClr val="CBCBCB"/>
                    </a:solidFill>
                  </a:tcPr>
                </a:tc>
                <a:tc>
                  <a:txBody>
                    <a:bodyPr/>
                    <a:lstStyle/>
                    <a:p>
                      <a:r>
                        <a:rPr lang="en-US" sz="900"/>
                        <a:t>Mitigate</a:t>
                      </a:r>
                    </a:p>
                  </a:txBody>
                  <a:tcPr anchor="ctr">
                    <a:solidFill>
                      <a:srgbClr val="CBCBCB"/>
                    </a:solidFill>
                  </a:tcPr>
                </a:tc>
                <a:tc>
                  <a:txBody>
                    <a:bodyPr/>
                    <a:lstStyle/>
                    <a:p>
                      <a:r>
                        <a:rPr lang="en-US" sz="900"/>
                        <a:t>While likelihood &amp; impact might suggest that the risk is not our top priority, high interdependencies, strategic alignment, and controllability suggests mitigation</a:t>
                      </a:r>
                    </a:p>
                  </a:txBody>
                  <a:tcPr anchor="ctr">
                    <a:lnR w="12700" cap="flat" cmpd="sng" algn="ctr">
                      <a:solidFill>
                        <a:schemeClr val="tx1"/>
                      </a:solidFill>
                      <a:prstDash val="solid"/>
                      <a:round/>
                      <a:headEnd type="none" w="med" len="med"/>
                      <a:tailEnd type="none" w="med" len="med"/>
                    </a:lnR>
                    <a:solidFill>
                      <a:srgbClr val="CBCBCB"/>
                    </a:solidFill>
                  </a:tcPr>
                </a:tc>
                <a:extLst>
                  <a:ext uri="{0D108BD9-81ED-4DB2-BD59-A6C34878D82A}">
                    <a16:rowId xmlns:a16="http://schemas.microsoft.com/office/drawing/2014/main" val="4152784085"/>
                  </a:ext>
                </a:extLst>
              </a:tr>
              <a:tr h="773791">
                <a:tc>
                  <a:txBody>
                    <a:bodyPr/>
                    <a:lstStyle/>
                    <a:p>
                      <a:r>
                        <a:rPr lang="en-US" sz="900"/>
                        <a:t>B</a:t>
                      </a:r>
                    </a:p>
                  </a:txBody>
                  <a:tcPr anchor="ctr">
                    <a:lnL w="12700" cap="flat" cmpd="sng" algn="ctr">
                      <a:solidFill>
                        <a:schemeClr val="tx1"/>
                      </a:solidFill>
                      <a:prstDash val="solid"/>
                      <a:round/>
                      <a:headEnd type="none" w="med" len="med"/>
                      <a:tailEnd type="none" w="med" len="med"/>
                    </a:lnL>
                    <a:solidFill>
                      <a:srgbClr val="E7E7E7"/>
                    </a:solidFill>
                  </a:tcPr>
                </a:tc>
                <a:tc>
                  <a:txBody>
                    <a:bodyPr/>
                    <a:lstStyle/>
                    <a:p>
                      <a:r>
                        <a:rPr lang="en-US" sz="900"/>
                        <a:t>Avoid</a:t>
                      </a:r>
                    </a:p>
                  </a:txBody>
                  <a:tcPr anchor="ctr">
                    <a:solidFill>
                      <a:srgbClr val="E7E7E7"/>
                    </a:solidFill>
                  </a:tcPr>
                </a:tc>
                <a:tc>
                  <a:txBody>
                    <a:bodyPr/>
                    <a:lstStyle/>
                    <a:p>
                      <a:r>
                        <a:rPr lang="en-US" sz="900"/>
                        <a:t>While likelihood &amp; impact might suggest mitigation is appropriate, low controllability means avoiding the risk is more appropriate</a:t>
                      </a:r>
                    </a:p>
                  </a:txBody>
                  <a:tcPr anchor="ctr">
                    <a:lnR w="12700" cap="flat" cmpd="sng" algn="ctr">
                      <a:solidFill>
                        <a:schemeClr val="tx1"/>
                      </a:solidFill>
                      <a:prstDash val="solid"/>
                      <a:round/>
                      <a:headEnd type="none" w="med" len="med"/>
                      <a:tailEnd type="none" w="med" len="med"/>
                    </a:lnR>
                    <a:solidFill>
                      <a:srgbClr val="E7E7E7"/>
                    </a:solidFill>
                  </a:tcPr>
                </a:tc>
                <a:extLst>
                  <a:ext uri="{0D108BD9-81ED-4DB2-BD59-A6C34878D82A}">
                    <a16:rowId xmlns:a16="http://schemas.microsoft.com/office/drawing/2014/main" val="1013842582"/>
                  </a:ext>
                </a:extLst>
              </a:tr>
              <a:tr h="659748">
                <a:tc>
                  <a:txBody>
                    <a:bodyPr/>
                    <a:lstStyle/>
                    <a:p>
                      <a:r>
                        <a:rPr lang="en-US" sz="900"/>
                        <a:t>C</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BCBCB"/>
                    </a:solidFill>
                  </a:tcPr>
                </a:tc>
                <a:tc>
                  <a:txBody>
                    <a:bodyPr/>
                    <a:lstStyle/>
                    <a:p>
                      <a:r>
                        <a:rPr lang="en-US" sz="900"/>
                        <a:t>Investigate</a:t>
                      </a:r>
                    </a:p>
                  </a:txBody>
                  <a:tcPr anchor="ctr">
                    <a:lnB w="12700" cap="flat" cmpd="sng" algn="ctr">
                      <a:solidFill>
                        <a:schemeClr val="tx1"/>
                      </a:solidFill>
                      <a:prstDash val="solid"/>
                      <a:round/>
                      <a:headEnd type="none" w="med" len="med"/>
                      <a:tailEnd type="none" w="med" len="med"/>
                    </a:lnB>
                    <a:solidFill>
                      <a:srgbClr val="CBCBCB"/>
                    </a:solidFill>
                  </a:tcPr>
                </a:tc>
                <a:tc>
                  <a:txBody>
                    <a:bodyPr/>
                    <a:lstStyle/>
                    <a:p>
                      <a:r>
                        <a:rPr lang="en-US" sz="900"/>
                        <a:t>Many characteristics cannot be evaluated. More research required to understand risk before proceeding</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BCBCB"/>
                    </a:solidFill>
                  </a:tcPr>
                </a:tc>
                <a:extLst>
                  <a:ext uri="{0D108BD9-81ED-4DB2-BD59-A6C34878D82A}">
                    <a16:rowId xmlns:a16="http://schemas.microsoft.com/office/drawing/2014/main" val="1475816106"/>
                  </a:ext>
                </a:extLst>
              </a:tr>
            </a:tbl>
          </a:graphicData>
        </a:graphic>
      </p:graphicFrame>
      <p:sp>
        <p:nvSpPr>
          <p:cNvPr id="2" name="Slide Number Placeholder 2">
            <a:extLst>
              <a:ext uri="{FF2B5EF4-FFF2-40B4-BE49-F238E27FC236}">
                <a16:creationId xmlns:a16="http://schemas.microsoft.com/office/drawing/2014/main" id="{A2393935-E9B4-E50D-FF11-7B274E088A7B}"/>
              </a:ext>
            </a:extLst>
          </p:cNvPr>
          <p:cNvSpPr txBox="1">
            <a:spLocks/>
          </p:cNvSpPr>
          <p:nvPr/>
        </p:nvSpPr>
        <p:spPr>
          <a:xfrm>
            <a:off x="9234612" y="6503564"/>
            <a:ext cx="2743200" cy="275622"/>
          </a:xfrm>
          <a:prstGeom prst="rect">
            <a:avLst/>
          </a:prstGeom>
        </p:spPr>
        <p:txBody>
          <a:bodyPr/>
          <a:lstStyle>
            <a:defPPr>
              <a:defRPr lang="en-US"/>
            </a:defPPr>
            <a:lvl1pPr marL="0" algn="r" defTabSz="914400"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5172053-B3A1-4A3B-B8A4-89928FFFCC13}" type="slidenum">
              <a:rPr lang="en-US" smtClean="0">
                <a:solidFill>
                  <a:srgbClr val="000000"/>
                </a:solidFill>
              </a:rPr>
              <a:pPr>
                <a:defRPr/>
              </a:pPr>
              <a:t>20</a:t>
            </a:fld>
            <a:endParaRPr lang="en-US">
              <a:solidFill>
                <a:srgbClr val="000000"/>
              </a:solidFill>
            </a:endParaRPr>
          </a:p>
        </p:txBody>
      </p:sp>
      <p:graphicFrame>
        <p:nvGraphicFramePr>
          <p:cNvPr id="7" name="Table 6">
            <a:extLst>
              <a:ext uri="{FF2B5EF4-FFF2-40B4-BE49-F238E27FC236}">
                <a16:creationId xmlns:a16="http://schemas.microsoft.com/office/drawing/2014/main" id="{7A05EC67-FF81-473B-FB2C-C9011F571B0C}"/>
              </a:ext>
            </a:extLst>
          </p:cNvPr>
          <p:cNvGraphicFramePr>
            <a:graphicFrameLocks noGrp="1"/>
          </p:cNvGraphicFramePr>
          <p:nvPr/>
        </p:nvGraphicFramePr>
        <p:xfrm>
          <a:off x="5632027" y="3323743"/>
          <a:ext cx="2836769" cy="2579985"/>
        </p:xfrm>
        <a:graphic>
          <a:graphicData uri="http://schemas.openxmlformats.org/drawingml/2006/table">
            <a:tbl>
              <a:tblPr firstRow="1" bandRow="1">
                <a:tableStyleId>{5C22544A-7EE6-4342-B048-85BDC9FD1C3A}</a:tableStyleId>
              </a:tblPr>
              <a:tblGrid>
                <a:gridCol w="1096445">
                  <a:extLst>
                    <a:ext uri="{9D8B030D-6E8A-4147-A177-3AD203B41FA5}">
                      <a16:colId xmlns:a16="http://schemas.microsoft.com/office/drawing/2014/main" val="4039879458"/>
                    </a:ext>
                  </a:extLst>
                </a:gridCol>
                <a:gridCol w="580108">
                  <a:extLst>
                    <a:ext uri="{9D8B030D-6E8A-4147-A177-3AD203B41FA5}">
                      <a16:colId xmlns:a16="http://schemas.microsoft.com/office/drawing/2014/main" val="1267500761"/>
                    </a:ext>
                  </a:extLst>
                </a:gridCol>
                <a:gridCol w="580108">
                  <a:extLst>
                    <a:ext uri="{9D8B030D-6E8A-4147-A177-3AD203B41FA5}">
                      <a16:colId xmlns:a16="http://schemas.microsoft.com/office/drawing/2014/main" val="3666515448"/>
                    </a:ext>
                  </a:extLst>
                </a:gridCol>
                <a:gridCol w="580108">
                  <a:extLst>
                    <a:ext uri="{9D8B030D-6E8A-4147-A177-3AD203B41FA5}">
                      <a16:colId xmlns:a16="http://schemas.microsoft.com/office/drawing/2014/main" val="3529376712"/>
                    </a:ext>
                  </a:extLst>
                </a:gridCol>
              </a:tblGrid>
              <a:tr h="286665">
                <a:tc>
                  <a:txBody>
                    <a:bodyPr/>
                    <a:lstStyle/>
                    <a:p>
                      <a:pPr algn="l" fontAlgn="ctr">
                        <a:buNone/>
                      </a:pPr>
                      <a:r>
                        <a:rPr lang="en-US" sz="1000" u="none" strike="noStrike">
                          <a:effectLst/>
                        </a:rPr>
                        <a:t>Criteria</a:t>
                      </a:r>
                      <a:endParaRPr lang="en-US" sz="10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1"/>
                    </a:solidFill>
                  </a:tcPr>
                </a:tc>
                <a:tc>
                  <a:txBody>
                    <a:bodyPr/>
                    <a:lstStyle/>
                    <a:p>
                      <a:pPr algn="ctr" fontAlgn="ctr">
                        <a:buNone/>
                      </a:pPr>
                      <a:r>
                        <a:rPr lang="en-US" sz="1000" u="none" strike="noStrike">
                          <a:effectLst/>
                        </a:rPr>
                        <a:t>Risk A</a:t>
                      </a:r>
                      <a:endParaRPr lang="en-US" sz="10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tx1"/>
                      </a:solidFill>
                      <a:prstDash val="solid"/>
                      <a:round/>
                      <a:headEnd type="none" w="med" len="med"/>
                      <a:tailEnd type="none" w="med" len="med"/>
                    </a:lnT>
                    <a:solidFill>
                      <a:schemeClr val="tx1"/>
                    </a:solidFill>
                  </a:tcPr>
                </a:tc>
                <a:tc>
                  <a:txBody>
                    <a:bodyPr/>
                    <a:lstStyle/>
                    <a:p>
                      <a:pPr algn="ctr" fontAlgn="ctr">
                        <a:buNone/>
                      </a:pPr>
                      <a:r>
                        <a:rPr lang="en-US" sz="1000" u="none" strike="noStrike">
                          <a:effectLst/>
                        </a:rPr>
                        <a:t>Risk B</a:t>
                      </a:r>
                      <a:endParaRPr lang="en-US" sz="10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tx1"/>
                      </a:solidFill>
                      <a:prstDash val="solid"/>
                      <a:round/>
                      <a:headEnd type="none" w="med" len="med"/>
                      <a:tailEnd type="none" w="med" len="med"/>
                    </a:lnT>
                    <a:solidFill>
                      <a:schemeClr val="tx1"/>
                    </a:solidFill>
                  </a:tcPr>
                </a:tc>
                <a:tc>
                  <a:txBody>
                    <a:bodyPr/>
                    <a:lstStyle/>
                    <a:p>
                      <a:pPr algn="ctr" fontAlgn="ctr">
                        <a:buNone/>
                      </a:pPr>
                      <a:r>
                        <a:rPr lang="en-US" sz="1000" u="none" strike="noStrike">
                          <a:effectLst/>
                        </a:rPr>
                        <a:t>Risk C</a:t>
                      </a:r>
                      <a:endParaRPr lang="en-US" sz="10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extLst>
                  <a:ext uri="{0D108BD9-81ED-4DB2-BD59-A6C34878D82A}">
                    <a16:rowId xmlns:a16="http://schemas.microsoft.com/office/drawing/2014/main" val="1875049326"/>
                  </a:ext>
                </a:extLst>
              </a:tr>
              <a:tr h="286665">
                <a:tc>
                  <a:txBody>
                    <a:bodyPr/>
                    <a:lstStyle/>
                    <a:p>
                      <a:pPr algn="l" fontAlgn="ctr">
                        <a:buNone/>
                      </a:pPr>
                      <a:r>
                        <a:rPr lang="en-US" sz="900" u="none" strike="noStrike">
                          <a:effectLst/>
                        </a:rPr>
                        <a:t>Likelihood</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solidFill>
                      <a:srgbClr val="CBCBCB"/>
                    </a:solidFill>
                  </a:tcPr>
                </a:tc>
                <a:tc>
                  <a:txBody>
                    <a:bodyPr/>
                    <a:lstStyle/>
                    <a:p>
                      <a:pPr algn="ctr" fontAlgn="ctr">
                        <a:buNone/>
                      </a:pPr>
                      <a:r>
                        <a:rPr lang="en-US" sz="900" u="none" strike="noStrike">
                          <a:effectLst/>
                        </a:rPr>
                        <a:t>Medium</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FFCC"/>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9999"/>
                    </a:solidFill>
                  </a:tcPr>
                </a:tc>
                <a:tc>
                  <a:txBody>
                    <a:bodyPr/>
                    <a:lstStyle/>
                    <a:p>
                      <a:pPr algn="ctr" fontAlgn="ctr">
                        <a:buNone/>
                      </a:pPr>
                      <a:r>
                        <a:rPr lang="en-US" sz="900" u="none" strike="noStrike">
                          <a:effectLst/>
                        </a:rPr>
                        <a:t>Low</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solidFill>
                      <a:srgbClr val="CCFFCC"/>
                    </a:solidFill>
                  </a:tcPr>
                </a:tc>
                <a:extLst>
                  <a:ext uri="{0D108BD9-81ED-4DB2-BD59-A6C34878D82A}">
                    <a16:rowId xmlns:a16="http://schemas.microsoft.com/office/drawing/2014/main" val="3815207216"/>
                  </a:ext>
                </a:extLst>
              </a:tr>
              <a:tr h="286665">
                <a:tc>
                  <a:txBody>
                    <a:bodyPr/>
                    <a:lstStyle/>
                    <a:p>
                      <a:pPr algn="l" fontAlgn="ctr">
                        <a:buNone/>
                      </a:pPr>
                      <a:r>
                        <a:rPr lang="en-US" sz="900" u="none" strike="noStrike">
                          <a:effectLst/>
                        </a:rPr>
                        <a:t>Impact</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solidFill>
                      <a:srgbClr val="E7E7E7"/>
                    </a:solidFill>
                  </a:tcPr>
                </a:tc>
                <a:tc>
                  <a:txBody>
                    <a:bodyPr/>
                    <a:lstStyle/>
                    <a:p>
                      <a:pPr algn="ctr" fontAlgn="ctr">
                        <a:buNone/>
                      </a:pPr>
                      <a:r>
                        <a:rPr lang="en-US" sz="900" u="none" strike="noStrike">
                          <a:effectLst/>
                        </a:rPr>
                        <a:t>Medium</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FFCC"/>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9999"/>
                    </a:solidFill>
                  </a:tcPr>
                </a:tc>
                <a:tc>
                  <a:txBody>
                    <a:bodyPr/>
                    <a:lstStyle/>
                    <a:p>
                      <a:pPr algn="ctr" fontAlgn="ctr">
                        <a:buNone/>
                      </a:pPr>
                      <a:r>
                        <a:rPr lang="en-US" sz="900" u="none" strike="noStrike">
                          <a:effectLst/>
                        </a:rPr>
                        <a:t>Low</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solidFill>
                      <a:srgbClr val="CCFFCC"/>
                    </a:solidFill>
                  </a:tcPr>
                </a:tc>
                <a:extLst>
                  <a:ext uri="{0D108BD9-81ED-4DB2-BD59-A6C34878D82A}">
                    <a16:rowId xmlns:a16="http://schemas.microsoft.com/office/drawing/2014/main" val="4137369316"/>
                  </a:ext>
                </a:extLst>
              </a:tr>
              <a:tr h="286665">
                <a:tc>
                  <a:txBody>
                    <a:bodyPr/>
                    <a:lstStyle/>
                    <a:p>
                      <a:pPr algn="l" fontAlgn="ctr">
                        <a:buNone/>
                      </a:pPr>
                      <a:r>
                        <a:rPr lang="en-US" sz="900" u="none" strike="noStrike">
                          <a:effectLst/>
                        </a:rPr>
                        <a:t>Velocity</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solidFill>
                      <a:srgbClr val="CBCBCB"/>
                    </a:solidFill>
                  </a:tcPr>
                </a:tc>
                <a:tc>
                  <a:txBody>
                    <a:bodyPr/>
                    <a:lstStyle/>
                    <a:p>
                      <a:pPr algn="ctr" fontAlgn="ctr">
                        <a:buNone/>
                      </a:pPr>
                      <a:r>
                        <a:rPr lang="en-US" sz="900" u="none" strike="noStrike">
                          <a:effectLst/>
                        </a:rPr>
                        <a:t>Low</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CCFFCC"/>
                    </a:solidFill>
                  </a:tcPr>
                </a:tc>
                <a:tc>
                  <a:txBody>
                    <a:bodyPr/>
                    <a:lstStyle/>
                    <a:p>
                      <a:pPr algn="ctr" fontAlgn="ctr">
                        <a:buNone/>
                      </a:pPr>
                      <a:r>
                        <a:rPr lang="en-US" sz="900" u="none" strike="noStrike">
                          <a:effectLst/>
                        </a:rPr>
                        <a:t>Medium</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FFCC"/>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solidFill>
                      <a:srgbClr val="FF9999"/>
                    </a:solidFill>
                  </a:tcPr>
                </a:tc>
                <a:extLst>
                  <a:ext uri="{0D108BD9-81ED-4DB2-BD59-A6C34878D82A}">
                    <a16:rowId xmlns:a16="http://schemas.microsoft.com/office/drawing/2014/main" val="349167044"/>
                  </a:ext>
                </a:extLst>
              </a:tr>
              <a:tr h="286665">
                <a:tc>
                  <a:txBody>
                    <a:bodyPr/>
                    <a:lstStyle/>
                    <a:p>
                      <a:pPr algn="l" fontAlgn="ctr">
                        <a:buNone/>
                      </a:pPr>
                      <a:r>
                        <a:rPr lang="en-US" sz="900" u="none" strike="noStrike">
                          <a:effectLst/>
                        </a:rPr>
                        <a:t>Persistence</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solidFill>
                      <a:srgbClr val="E7E7E7"/>
                    </a:solidFill>
                  </a:tcPr>
                </a:tc>
                <a:tc>
                  <a:txBody>
                    <a:bodyPr/>
                    <a:lstStyle/>
                    <a:p>
                      <a:pPr algn="ctr" fontAlgn="ctr">
                        <a:buNone/>
                      </a:pPr>
                      <a:r>
                        <a:rPr lang="en-US" sz="900" u="none" strike="noStrike">
                          <a:effectLst/>
                        </a:rPr>
                        <a:t>Unknown</a:t>
                      </a:r>
                      <a:endParaRPr lang="en-US" sz="9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buNone/>
                      </a:pPr>
                      <a:r>
                        <a:rPr lang="en-US" sz="900" u="none" strike="noStrike">
                          <a:effectLst/>
                        </a:rPr>
                        <a:t>Unknown</a:t>
                      </a:r>
                      <a:endParaRPr lang="en-US" sz="9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buNone/>
                      </a:pPr>
                      <a:r>
                        <a:rPr lang="en-US" sz="900" u="none" strike="noStrike">
                          <a:effectLst/>
                        </a:rPr>
                        <a:t>Unknown</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solidFill>
                      <a:schemeClr val="accent4">
                        <a:lumMod val="60000"/>
                        <a:lumOff val="40000"/>
                      </a:schemeClr>
                    </a:solidFill>
                  </a:tcPr>
                </a:tc>
                <a:extLst>
                  <a:ext uri="{0D108BD9-81ED-4DB2-BD59-A6C34878D82A}">
                    <a16:rowId xmlns:a16="http://schemas.microsoft.com/office/drawing/2014/main" val="137774643"/>
                  </a:ext>
                </a:extLst>
              </a:tr>
              <a:tr h="286665">
                <a:tc>
                  <a:txBody>
                    <a:bodyPr/>
                    <a:lstStyle/>
                    <a:p>
                      <a:pPr algn="l" fontAlgn="ctr">
                        <a:buNone/>
                      </a:pPr>
                      <a:r>
                        <a:rPr lang="en-US" sz="900" u="none" strike="noStrike">
                          <a:effectLst/>
                        </a:rPr>
                        <a:t>Recoverability</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solidFill>
                      <a:srgbClr val="CBCBCB"/>
                    </a:solidFill>
                  </a:tcPr>
                </a:tc>
                <a:tc>
                  <a:txBody>
                    <a:bodyPr/>
                    <a:lstStyle/>
                    <a:p>
                      <a:pPr algn="ctr" fontAlgn="ctr">
                        <a:buNone/>
                      </a:pPr>
                      <a:r>
                        <a:rPr lang="en-US" sz="900" u="none" strike="noStrike">
                          <a:effectLst/>
                        </a:rPr>
                        <a:t>Medium</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FFCC"/>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CCFFCC"/>
                    </a:solidFill>
                  </a:tcPr>
                </a:tc>
                <a:tc>
                  <a:txBody>
                    <a:bodyPr/>
                    <a:lstStyle/>
                    <a:p>
                      <a:pPr algn="ctr" fontAlgn="ctr">
                        <a:buNone/>
                      </a:pPr>
                      <a:r>
                        <a:rPr lang="en-US" sz="900" u="none" strike="noStrike">
                          <a:effectLst/>
                        </a:rPr>
                        <a:t>Low</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solidFill>
                      <a:srgbClr val="FF9999"/>
                    </a:solidFill>
                  </a:tcPr>
                </a:tc>
                <a:extLst>
                  <a:ext uri="{0D108BD9-81ED-4DB2-BD59-A6C34878D82A}">
                    <a16:rowId xmlns:a16="http://schemas.microsoft.com/office/drawing/2014/main" val="3669573024"/>
                  </a:ext>
                </a:extLst>
              </a:tr>
              <a:tr h="286665">
                <a:tc>
                  <a:txBody>
                    <a:bodyPr/>
                    <a:lstStyle/>
                    <a:p>
                      <a:pPr algn="l" fontAlgn="ctr">
                        <a:buNone/>
                      </a:pPr>
                      <a:r>
                        <a:rPr lang="en-US" sz="900" u="none" strike="noStrike">
                          <a:effectLst/>
                        </a:rPr>
                        <a:t>Controllability</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solidFill>
                      <a:srgbClr val="E7E7E7"/>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CCFFCC"/>
                    </a:solidFill>
                  </a:tcPr>
                </a:tc>
                <a:tc>
                  <a:txBody>
                    <a:bodyPr/>
                    <a:lstStyle/>
                    <a:p>
                      <a:pPr algn="ctr" fontAlgn="ctr">
                        <a:buNone/>
                      </a:pPr>
                      <a:r>
                        <a:rPr lang="en-US" sz="900" u="none" strike="noStrike">
                          <a:effectLst/>
                        </a:rPr>
                        <a:t>Low</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9999"/>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solidFill>
                      <a:srgbClr val="CCFFCC"/>
                    </a:solidFill>
                  </a:tcPr>
                </a:tc>
                <a:extLst>
                  <a:ext uri="{0D108BD9-81ED-4DB2-BD59-A6C34878D82A}">
                    <a16:rowId xmlns:a16="http://schemas.microsoft.com/office/drawing/2014/main" val="1135150708"/>
                  </a:ext>
                </a:extLst>
              </a:tr>
              <a:tr h="286665">
                <a:tc>
                  <a:txBody>
                    <a:bodyPr/>
                    <a:lstStyle/>
                    <a:p>
                      <a:pPr algn="l" fontAlgn="ctr">
                        <a:buNone/>
                      </a:pPr>
                      <a:r>
                        <a:rPr lang="en-US" sz="900" u="none" strike="noStrike">
                          <a:effectLst/>
                        </a:rPr>
                        <a:t>Interdependencies</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solidFill>
                      <a:srgbClr val="CBCBCB"/>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9999"/>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solidFill>
                      <a:srgbClr val="FF9999"/>
                    </a:solidFill>
                  </a:tcPr>
                </a:tc>
                <a:tc>
                  <a:txBody>
                    <a:bodyPr/>
                    <a:lstStyle/>
                    <a:p>
                      <a:pPr algn="ctr" fontAlgn="ctr">
                        <a:buNone/>
                      </a:pPr>
                      <a:r>
                        <a:rPr lang="en-US" sz="900" u="none" strike="noStrike">
                          <a:effectLst/>
                        </a:rPr>
                        <a:t>Unknown</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solidFill>
                      <a:schemeClr val="accent4">
                        <a:lumMod val="60000"/>
                        <a:lumOff val="40000"/>
                      </a:schemeClr>
                    </a:solidFill>
                  </a:tcPr>
                </a:tc>
                <a:extLst>
                  <a:ext uri="{0D108BD9-81ED-4DB2-BD59-A6C34878D82A}">
                    <a16:rowId xmlns:a16="http://schemas.microsoft.com/office/drawing/2014/main" val="3725460568"/>
                  </a:ext>
                </a:extLst>
              </a:tr>
              <a:tr h="286665">
                <a:tc>
                  <a:txBody>
                    <a:bodyPr/>
                    <a:lstStyle/>
                    <a:p>
                      <a:pPr algn="l" fontAlgn="ctr">
                        <a:buNone/>
                      </a:pPr>
                      <a:r>
                        <a:rPr lang="en-US" sz="900" u="none" strike="noStrike">
                          <a:effectLst/>
                        </a:rPr>
                        <a:t>Strategic Alignment</a:t>
                      </a:r>
                      <a:endParaRPr lang="en-US" sz="900" b="0" i="0" u="none" strike="noStrike">
                        <a:solidFill>
                          <a:srgbClr val="000000"/>
                        </a:solidFill>
                        <a:effectLst/>
                        <a:latin typeface="Calibri" panose="020F0502020204030204" pitchFamily="34" charset="0"/>
                      </a:endParaRPr>
                    </a:p>
                  </a:txBody>
                  <a:tcPr marL="27432" marR="7620" marT="762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E7E7E7"/>
                    </a:solidFill>
                  </a:tcPr>
                </a:tc>
                <a:tc>
                  <a:txBody>
                    <a:bodyPr/>
                    <a:lstStyle/>
                    <a:p>
                      <a:pPr algn="ctr" fontAlgn="ctr">
                        <a:buNone/>
                      </a:pPr>
                      <a:r>
                        <a:rPr lang="en-US" sz="900" u="none" strike="noStrike">
                          <a:effectLst/>
                        </a:rPr>
                        <a:t>High</a:t>
                      </a:r>
                      <a:endParaRPr lang="en-US" sz="900" b="0" i="0" u="none" strike="noStrike">
                        <a:solidFill>
                          <a:srgbClr val="000000"/>
                        </a:solidFill>
                        <a:effectLst/>
                        <a:latin typeface="Calibri" panose="020F0502020204030204" pitchFamily="34" charset="0"/>
                      </a:endParaRPr>
                    </a:p>
                  </a:txBody>
                  <a:tcPr marL="7620" marR="7620" marT="7620" marB="0" anchor="ctr">
                    <a:lnB w="12700" cap="flat" cmpd="sng" algn="ctr">
                      <a:solidFill>
                        <a:schemeClr val="tx1"/>
                      </a:solidFill>
                      <a:prstDash val="solid"/>
                      <a:round/>
                      <a:headEnd type="none" w="med" len="med"/>
                      <a:tailEnd type="none" w="med" len="med"/>
                    </a:lnB>
                    <a:solidFill>
                      <a:srgbClr val="FF9999"/>
                    </a:solidFill>
                  </a:tcPr>
                </a:tc>
                <a:tc>
                  <a:txBody>
                    <a:bodyPr/>
                    <a:lstStyle/>
                    <a:p>
                      <a:pPr algn="ctr" fontAlgn="ctr">
                        <a:buNone/>
                      </a:pPr>
                      <a:r>
                        <a:rPr lang="en-US" sz="900" u="none" strike="noStrike">
                          <a:effectLst/>
                        </a:rPr>
                        <a:t>Low</a:t>
                      </a:r>
                      <a:endParaRPr lang="en-US" sz="900" b="0" i="0" u="none" strike="noStrike">
                        <a:solidFill>
                          <a:srgbClr val="000000"/>
                        </a:solidFill>
                        <a:effectLst/>
                        <a:latin typeface="Calibri" panose="020F0502020204030204" pitchFamily="34" charset="0"/>
                      </a:endParaRPr>
                    </a:p>
                  </a:txBody>
                  <a:tcPr marL="7620" marR="7620" marT="7620" marB="0" anchor="ctr">
                    <a:lnB w="12700" cap="flat" cmpd="sng" algn="ctr">
                      <a:solidFill>
                        <a:schemeClr val="tx1"/>
                      </a:solidFill>
                      <a:prstDash val="solid"/>
                      <a:round/>
                      <a:headEnd type="none" w="med" len="med"/>
                      <a:tailEnd type="none" w="med" len="med"/>
                    </a:lnB>
                    <a:solidFill>
                      <a:srgbClr val="CCFFCC"/>
                    </a:solidFill>
                  </a:tcPr>
                </a:tc>
                <a:tc>
                  <a:txBody>
                    <a:bodyPr/>
                    <a:lstStyle/>
                    <a:p>
                      <a:pPr algn="ctr" fontAlgn="ctr">
                        <a:buNone/>
                      </a:pPr>
                      <a:r>
                        <a:rPr lang="en-US" sz="900" u="none" strike="noStrike">
                          <a:effectLst/>
                        </a:rPr>
                        <a:t>Unknown</a:t>
                      </a:r>
                      <a:endParaRPr lang="en-US" sz="900" b="0" i="0" u="none" strike="noStrike">
                        <a:solidFill>
                          <a:srgbClr val="000000"/>
                        </a:solidFill>
                        <a:effectLst/>
                        <a:latin typeface="Calibri" panose="020F0502020204030204" pitchFamily="34" charset="0"/>
                      </a:endParaRPr>
                    </a:p>
                  </a:txBody>
                  <a:tcPr marL="7620" marR="7620" marT="762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4">
                        <a:lumMod val="60000"/>
                        <a:lumOff val="40000"/>
                      </a:schemeClr>
                    </a:solidFill>
                  </a:tcPr>
                </a:tc>
                <a:extLst>
                  <a:ext uri="{0D108BD9-81ED-4DB2-BD59-A6C34878D82A}">
                    <a16:rowId xmlns:a16="http://schemas.microsoft.com/office/drawing/2014/main" val="10298079"/>
                  </a:ext>
                </a:extLst>
              </a:tr>
            </a:tbl>
          </a:graphicData>
        </a:graphic>
      </p:graphicFrame>
    </p:spTree>
    <p:extLst>
      <p:ext uri="{BB962C8B-B14F-4D97-AF65-F5344CB8AC3E}">
        <p14:creationId xmlns:p14="http://schemas.microsoft.com/office/powerpoint/2010/main" val="81292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85122-B5F0-9F7E-3B3C-1FCABDACF2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A67ED-B291-897F-9595-6A47C547258E}"/>
              </a:ext>
            </a:extLst>
          </p:cNvPr>
          <p:cNvSpPr>
            <a:spLocks noGrp="1"/>
          </p:cNvSpPr>
          <p:nvPr>
            <p:ph type="title"/>
          </p:nvPr>
        </p:nvSpPr>
        <p:spPr>
          <a:xfrm>
            <a:off x="419354" y="50657"/>
            <a:ext cx="10934446" cy="1325563"/>
          </a:xfrm>
        </p:spPr>
        <p:txBody>
          <a:bodyPr/>
          <a:lstStyle/>
          <a:p>
            <a:r>
              <a:rPr lang="en-US">
                <a:latin typeface="Montserrat"/>
                <a:cs typeface="Arial"/>
              </a:rPr>
              <a:t>Risk Management Analytical Process</a:t>
            </a:r>
          </a:p>
        </p:txBody>
      </p:sp>
      <p:sp>
        <p:nvSpPr>
          <p:cNvPr id="4" name="Slide Number Placeholder 3">
            <a:extLst>
              <a:ext uri="{FF2B5EF4-FFF2-40B4-BE49-F238E27FC236}">
                <a16:creationId xmlns:a16="http://schemas.microsoft.com/office/drawing/2014/main" id="{695751D0-6AE2-944D-94EF-9C897341302B}"/>
              </a:ext>
            </a:extLst>
          </p:cNvPr>
          <p:cNvSpPr>
            <a:spLocks noGrp="1"/>
          </p:cNvSpPr>
          <p:nvPr>
            <p:ph type="sldNum" sz="quarter" idx="12"/>
          </p:nvPr>
        </p:nvSpPr>
        <p:spPr/>
        <p:txBody>
          <a:bodyPr/>
          <a:lstStyle/>
          <a:p>
            <a:fld id="{DD3EB71B-0E20-644D-98EB-43484203013E}" type="slidenum">
              <a:rPr lang="en-US" smtClean="0"/>
              <a:pPr/>
              <a:t>21</a:t>
            </a:fld>
            <a:endParaRPr lang="en-US">
              <a:solidFill>
                <a:schemeClr val="bg1"/>
              </a:solidFill>
            </a:endParaRPr>
          </a:p>
        </p:txBody>
      </p:sp>
      <p:grpSp>
        <p:nvGrpSpPr>
          <p:cNvPr id="28" name="Group 27">
            <a:extLst>
              <a:ext uri="{FF2B5EF4-FFF2-40B4-BE49-F238E27FC236}">
                <a16:creationId xmlns:a16="http://schemas.microsoft.com/office/drawing/2014/main" id="{A517D0F4-6DAC-FE4E-9972-20557B9C3CD6}"/>
              </a:ext>
            </a:extLst>
          </p:cNvPr>
          <p:cNvGrpSpPr/>
          <p:nvPr/>
        </p:nvGrpSpPr>
        <p:grpSpPr>
          <a:xfrm>
            <a:off x="449825" y="2323132"/>
            <a:ext cx="11292349" cy="3081427"/>
            <a:chOff x="555776" y="2472532"/>
            <a:chExt cx="11080445" cy="3201186"/>
          </a:xfrm>
        </p:grpSpPr>
        <p:sp>
          <p:nvSpPr>
            <p:cNvPr id="29" name="Freeform: Shape 28">
              <a:extLst>
                <a:ext uri="{FF2B5EF4-FFF2-40B4-BE49-F238E27FC236}">
                  <a16:creationId xmlns:a16="http://schemas.microsoft.com/office/drawing/2014/main" id="{987A3F47-95BA-C379-F450-4C91E2D89401}"/>
                </a:ext>
              </a:extLst>
            </p:cNvPr>
            <p:cNvSpPr/>
            <p:nvPr/>
          </p:nvSpPr>
          <p:spPr>
            <a:xfrm>
              <a:off x="555776" y="3402055"/>
              <a:ext cx="1693655" cy="1396911"/>
            </a:xfrm>
            <a:custGeom>
              <a:avLst/>
              <a:gdLst>
                <a:gd name="csX0" fmla="*/ 0 w 1693655"/>
                <a:gd name="csY0" fmla="*/ 139691 h 1396911"/>
                <a:gd name="csX1" fmla="*/ 139691 w 1693655"/>
                <a:gd name="csY1" fmla="*/ 0 h 1396911"/>
                <a:gd name="csX2" fmla="*/ 1553964 w 1693655"/>
                <a:gd name="csY2" fmla="*/ 0 h 1396911"/>
                <a:gd name="csX3" fmla="*/ 1693655 w 1693655"/>
                <a:gd name="csY3" fmla="*/ 139691 h 1396911"/>
                <a:gd name="csX4" fmla="*/ 1693655 w 1693655"/>
                <a:gd name="csY4" fmla="*/ 1257220 h 1396911"/>
                <a:gd name="csX5" fmla="*/ 1553964 w 1693655"/>
                <a:gd name="csY5" fmla="*/ 1396911 h 1396911"/>
                <a:gd name="csX6" fmla="*/ 139691 w 1693655"/>
                <a:gd name="csY6" fmla="*/ 1396911 h 1396911"/>
                <a:gd name="csX7" fmla="*/ 0 w 1693655"/>
                <a:gd name="csY7" fmla="*/ 1257220 h 1396911"/>
                <a:gd name="csX8" fmla="*/ 0 w 1693655"/>
                <a:gd name="csY8" fmla="*/ 139691 h 1396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93655" h="1396911">
                  <a:moveTo>
                    <a:pt x="0" y="139691"/>
                  </a:moveTo>
                  <a:cubicBezTo>
                    <a:pt x="0" y="62542"/>
                    <a:pt x="62542" y="0"/>
                    <a:pt x="139691" y="0"/>
                  </a:cubicBezTo>
                  <a:lnTo>
                    <a:pt x="1553964" y="0"/>
                  </a:lnTo>
                  <a:cubicBezTo>
                    <a:pt x="1631113" y="0"/>
                    <a:pt x="1693655" y="62542"/>
                    <a:pt x="1693655" y="139691"/>
                  </a:cubicBezTo>
                  <a:lnTo>
                    <a:pt x="1693655" y="1257220"/>
                  </a:lnTo>
                  <a:cubicBezTo>
                    <a:pt x="1693655" y="1334369"/>
                    <a:pt x="1631113" y="1396911"/>
                    <a:pt x="1553964" y="1396911"/>
                  </a:cubicBezTo>
                  <a:lnTo>
                    <a:pt x="139691" y="1396911"/>
                  </a:lnTo>
                  <a:cubicBezTo>
                    <a:pt x="62542" y="1396911"/>
                    <a:pt x="0" y="1334369"/>
                    <a:pt x="0" y="1257220"/>
                  </a:cubicBezTo>
                  <a:lnTo>
                    <a:pt x="0" y="13969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8817" tIns="58817" rIns="58817" bIns="358155" numCol="1" spcCol="1270" anchor="t" anchorCtr="0">
              <a:noAutofit/>
            </a:bodyPr>
            <a:lstStyle/>
            <a:p>
              <a:pPr marL="114300" lvl="1" indent="-114300" algn="l" defTabSz="622300">
                <a:lnSpc>
                  <a:spcPct val="90000"/>
                </a:lnSpc>
                <a:spcBef>
                  <a:spcPct val="0"/>
                </a:spcBef>
                <a:spcAft>
                  <a:spcPct val="15000"/>
                </a:spcAft>
                <a:buFont typeface="+mj-lt"/>
                <a:buNone/>
              </a:pPr>
              <a:r>
                <a:rPr lang="en-US" sz="1400" b="1" kern="1200"/>
                <a:t>Step 1. </a:t>
              </a:r>
              <a:r>
                <a:rPr lang="en-US" sz="1400" kern="1200"/>
                <a:t>Determine the 8 enterprise criteria /  characteristics</a:t>
              </a:r>
            </a:p>
          </p:txBody>
        </p:sp>
        <p:sp>
          <p:nvSpPr>
            <p:cNvPr id="30" name="Shape 29">
              <a:extLst>
                <a:ext uri="{FF2B5EF4-FFF2-40B4-BE49-F238E27FC236}">
                  <a16:creationId xmlns:a16="http://schemas.microsoft.com/office/drawing/2014/main" id="{83D2AE8E-7ED8-E633-D293-715CE5CA50A0}"/>
                </a:ext>
              </a:extLst>
            </p:cNvPr>
            <p:cNvSpPr/>
            <p:nvPr/>
          </p:nvSpPr>
          <p:spPr>
            <a:xfrm>
              <a:off x="1466047" y="3585635"/>
              <a:ext cx="2088083" cy="2088083"/>
            </a:xfrm>
            <a:prstGeom prst="leftCircularArrow">
              <a:avLst>
                <a:gd name="adj1" fmla="val 4202"/>
                <a:gd name="adj2" fmla="val 530264"/>
                <a:gd name="adj3" fmla="val 2305775"/>
                <a:gd name="adj4" fmla="val 9024489"/>
                <a:gd name="adj5" fmla="val 490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1" name="Freeform: Shape 30">
              <a:extLst>
                <a:ext uri="{FF2B5EF4-FFF2-40B4-BE49-F238E27FC236}">
                  <a16:creationId xmlns:a16="http://schemas.microsoft.com/office/drawing/2014/main" id="{D4D55C36-0788-DEAE-3DB8-37DD059DDFB7}"/>
                </a:ext>
              </a:extLst>
            </p:cNvPr>
            <p:cNvSpPr/>
            <p:nvPr/>
          </p:nvSpPr>
          <p:spPr>
            <a:xfrm>
              <a:off x="932144" y="4499629"/>
              <a:ext cx="1505471" cy="598676"/>
            </a:xfrm>
            <a:custGeom>
              <a:avLst/>
              <a:gdLst>
                <a:gd name="csX0" fmla="*/ 0 w 1505471"/>
                <a:gd name="csY0" fmla="*/ 59868 h 598676"/>
                <a:gd name="csX1" fmla="*/ 59868 w 1505471"/>
                <a:gd name="csY1" fmla="*/ 0 h 598676"/>
                <a:gd name="csX2" fmla="*/ 1445603 w 1505471"/>
                <a:gd name="csY2" fmla="*/ 0 h 598676"/>
                <a:gd name="csX3" fmla="*/ 1505471 w 1505471"/>
                <a:gd name="csY3" fmla="*/ 59868 h 598676"/>
                <a:gd name="csX4" fmla="*/ 1505471 w 1505471"/>
                <a:gd name="csY4" fmla="*/ 538808 h 598676"/>
                <a:gd name="csX5" fmla="*/ 1445603 w 1505471"/>
                <a:gd name="csY5" fmla="*/ 598676 h 598676"/>
                <a:gd name="csX6" fmla="*/ 59868 w 1505471"/>
                <a:gd name="csY6" fmla="*/ 598676 h 598676"/>
                <a:gd name="csX7" fmla="*/ 0 w 1505471"/>
                <a:gd name="csY7" fmla="*/ 538808 h 598676"/>
                <a:gd name="csX8" fmla="*/ 0 w 1505471"/>
                <a:gd name="csY8" fmla="*/ 59868 h 598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5471" h="598676">
                  <a:moveTo>
                    <a:pt x="0" y="59868"/>
                  </a:moveTo>
                  <a:cubicBezTo>
                    <a:pt x="0" y="26804"/>
                    <a:pt x="26804" y="0"/>
                    <a:pt x="59868" y="0"/>
                  </a:cubicBezTo>
                  <a:lnTo>
                    <a:pt x="1445603" y="0"/>
                  </a:lnTo>
                  <a:cubicBezTo>
                    <a:pt x="1478667" y="0"/>
                    <a:pt x="1505471" y="26804"/>
                    <a:pt x="1505471" y="59868"/>
                  </a:cubicBezTo>
                  <a:lnTo>
                    <a:pt x="1505471" y="538808"/>
                  </a:lnTo>
                  <a:cubicBezTo>
                    <a:pt x="1505471" y="571872"/>
                    <a:pt x="1478667" y="598676"/>
                    <a:pt x="1445603" y="598676"/>
                  </a:cubicBezTo>
                  <a:lnTo>
                    <a:pt x="59868" y="598676"/>
                  </a:lnTo>
                  <a:cubicBezTo>
                    <a:pt x="26804" y="598676"/>
                    <a:pt x="0" y="571872"/>
                    <a:pt x="0" y="538808"/>
                  </a:cubicBezTo>
                  <a:lnTo>
                    <a:pt x="0" y="598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015" tIns="37855" rIns="48015" bIns="37855" numCol="1" spcCol="1270" anchor="ctr" anchorCtr="0">
              <a:noAutofit/>
            </a:bodyPr>
            <a:lstStyle/>
            <a:p>
              <a:pPr marL="0" lvl="0" indent="0" algn="ctr" defTabSz="711200">
                <a:lnSpc>
                  <a:spcPct val="90000"/>
                </a:lnSpc>
                <a:spcBef>
                  <a:spcPct val="0"/>
                </a:spcBef>
                <a:spcAft>
                  <a:spcPct val="35000"/>
                </a:spcAft>
                <a:buNone/>
              </a:pPr>
              <a:r>
                <a:rPr lang="en-US" sz="1400" kern="1200"/>
                <a:t>Define Enterprise Criteria</a:t>
              </a:r>
            </a:p>
          </p:txBody>
        </p:sp>
        <p:sp>
          <p:nvSpPr>
            <p:cNvPr id="32" name="Freeform: Shape 31">
              <a:extLst>
                <a:ext uri="{FF2B5EF4-FFF2-40B4-BE49-F238E27FC236}">
                  <a16:creationId xmlns:a16="http://schemas.microsoft.com/office/drawing/2014/main" id="{52B75C1F-9B8B-8174-60B4-7280AFB8DBA2}"/>
                </a:ext>
              </a:extLst>
            </p:cNvPr>
            <p:cNvSpPr/>
            <p:nvPr/>
          </p:nvSpPr>
          <p:spPr>
            <a:xfrm>
              <a:off x="2855428" y="3402055"/>
              <a:ext cx="1693655" cy="1396911"/>
            </a:xfrm>
            <a:custGeom>
              <a:avLst/>
              <a:gdLst>
                <a:gd name="csX0" fmla="*/ 0 w 1693655"/>
                <a:gd name="csY0" fmla="*/ 139691 h 1396911"/>
                <a:gd name="csX1" fmla="*/ 139691 w 1693655"/>
                <a:gd name="csY1" fmla="*/ 0 h 1396911"/>
                <a:gd name="csX2" fmla="*/ 1553964 w 1693655"/>
                <a:gd name="csY2" fmla="*/ 0 h 1396911"/>
                <a:gd name="csX3" fmla="*/ 1693655 w 1693655"/>
                <a:gd name="csY3" fmla="*/ 139691 h 1396911"/>
                <a:gd name="csX4" fmla="*/ 1693655 w 1693655"/>
                <a:gd name="csY4" fmla="*/ 1257220 h 1396911"/>
                <a:gd name="csX5" fmla="*/ 1553964 w 1693655"/>
                <a:gd name="csY5" fmla="*/ 1396911 h 1396911"/>
                <a:gd name="csX6" fmla="*/ 139691 w 1693655"/>
                <a:gd name="csY6" fmla="*/ 1396911 h 1396911"/>
                <a:gd name="csX7" fmla="*/ 0 w 1693655"/>
                <a:gd name="csY7" fmla="*/ 1257220 h 1396911"/>
                <a:gd name="csX8" fmla="*/ 0 w 1693655"/>
                <a:gd name="csY8" fmla="*/ 139691 h 1396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93655" h="1396911">
                  <a:moveTo>
                    <a:pt x="0" y="139691"/>
                  </a:moveTo>
                  <a:cubicBezTo>
                    <a:pt x="0" y="62542"/>
                    <a:pt x="62542" y="0"/>
                    <a:pt x="139691" y="0"/>
                  </a:cubicBezTo>
                  <a:lnTo>
                    <a:pt x="1553964" y="0"/>
                  </a:lnTo>
                  <a:cubicBezTo>
                    <a:pt x="1631113" y="0"/>
                    <a:pt x="1693655" y="62542"/>
                    <a:pt x="1693655" y="139691"/>
                  </a:cubicBezTo>
                  <a:lnTo>
                    <a:pt x="1693655" y="1257220"/>
                  </a:lnTo>
                  <a:cubicBezTo>
                    <a:pt x="1693655" y="1334369"/>
                    <a:pt x="1631113" y="1396911"/>
                    <a:pt x="1553964" y="1396911"/>
                  </a:cubicBezTo>
                  <a:lnTo>
                    <a:pt x="139691" y="1396911"/>
                  </a:lnTo>
                  <a:cubicBezTo>
                    <a:pt x="62542" y="1396911"/>
                    <a:pt x="0" y="1334369"/>
                    <a:pt x="0" y="1257220"/>
                  </a:cubicBezTo>
                  <a:lnTo>
                    <a:pt x="0" y="13969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8817" tIns="358155" rIns="58817" bIns="58817" numCol="1" spcCol="1270" anchor="t" anchorCtr="0">
              <a:noAutofit/>
            </a:bodyPr>
            <a:lstStyle/>
            <a:p>
              <a:pPr marL="114300" lvl="1" indent="-114300" algn="l" defTabSz="622300">
                <a:lnSpc>
                  <a:spcPct val="90000"/>
                </a:lnSpc>
                <a:spcBef>
                  <a:spcPct val="0"/>
                </a:spcBef>
                <a:spcAft>
                  <a:spcPct val="15000"/>
                </a:spcAft>
                <a:buFont typeface="+mj-lt"/>
                <a:buNone/>
              </a:pPr>
              <a:r>
                <a:rPr lang="en-US" sz="1400" b="1" kern="1200"/>
                <a:t>Step 2. </a:t>
              </a:r>
              <a:r>
                <a:rPr lang="en-US" sz="1400" kern="1200"/>
                <a:t>Execute rules to score a risk on the enterprise criteria</a:t>
              </a:r>
            </a:p>
          </p:txBody>
        </p:sp>
        <p:sp>
          <p:nvSpPr>
            <p:cNvPr id="33" name="Arrow: Circular 32">
              <a:extLst>
                <a:ext uri="{FF2B5EF4-FFF2-40B4-BE49-F238E27FC236}">
                  <a16:creationId xmlns:a16="http://schemas.microsoft.com/office/drawing/2014/main" id="{C00A1452-A70E-266E-B515-4DB4EA833C96}"/>
                </a:ext>
              </a:extLst>
            </p:cNvPr>
            <p:cNvSpPr/>
            <p:nvPr/>
          </p:nvSpPr>
          <p:spPr>
            <a:xfrm>
              <a:off x="3751584" y="2472532"/>
              <a:ext cx="2304495" cy="2304495"/>
            </a:xfrm>
            <a:prstGeom prst="circularArrow">
              <a:avLst>
                <a:gd name="adj1" fmla="val 3807"/>
                <a:gd name="adj2" fmla="val 475899"/>
                <a:gd name="adj3" fmla="val 19348591"/>
                <a:gd name="adj4" fmla="val 12575511"/>
                <a:gd name="adj5" fmla="val 444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4" name="Freeform: Shape 33">
              <a:extLst>
                <a:ext uri="{FF2B5EF4-FFF2-40B4-BE49-F238E27FC236}">
                  <a16:creationId xmlns:a16="http://schemas.microsoft.com/office/drawing/2014/main" id="{DA486FD3-58D3-87D2-604B-8ED86CEA54F8}"/>
                </a:ext>
              </a:extLst>
            </p:cNvPr>
            <p:cNvSpPr/>
            <p:nvPr/>
          </p:nvSpPr>
          <p:spPr>
            <a:xfrm>
              <a:off x="3231796" y="3102717"/>
              <a:ext cx="1505471" cy="598676"/>
            </a:xfrm>
            <a:custGeom>
              <a:avLst/>
              <a:gdLst>
                <a:gd name="csX0" fmla="*/ 0 w 1505471"/>
                <a:gd name="csY0" fmla="*/ 59868 h 598676"/>
                <a:gd name="csX1" fmla="*/ 59868 w 1505471"/>
                <a:gd name="csY1" fmla="*/ 0 h 598676"/>
                <a:gd name="csX2" fmla="*/ 1445603 w 1505471"/>
                <a:gd name="csY2" fmla="*/ 0 h 598676"/>
                <a:gd name="csX3" fmla="*/ 1505471 w 1505471"/>
                <a:gd name="csY3" fmla="*/ 59868 h 598676"/>
                <a:gd name="csX4" fmla="*/ 1505471 w 1505471"/>
                <a:gd name="csY4" fmla="*/ 538808 h 598676"/>
                <a:gd name="csX5" fmla="*/ 1445603 w 1505471"/>
                <a:gd name="csY5" fmla="*/ 598676 h 598676"/>
                <a:gd name="csX6" fmla="*/ 59868 w 1505471"/>
                <a:gd name="csY6" fmla="*/ 598676 h 598676"/>
                <a:gd name="csX7" fmla="*/ 0 w 1505471"/>
                <a:gd name="csY7" fmla="*/ 538808 h 598676"/>
                <a:gd name="csX8" fmla="*/ 0 w 1505471"/>
                <a:gd name="csY8" fmla="*/ 59868 h 598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5471" h="598676">
                  <a:moveTo>
                    <a:pt x="0" y="59868"/>
                  </a:moveTo>
                  <a:cubicBezTo>
                    <a:pt x="0" y="26804"/>
                    <a:pt x="26804" y="0"/>
                    <a:pt x="59868" y="0"/>
                  </a:cubicBezTo>
                  <a:lnTo>
                    <a:pt x="1445603" y="0"/>
                  </a:lnTo>
                  <a:cubicBezTo>
                    <a:pt x="1478667" y="0"/>
                    <a:pt x="1505471" y="26804"/>
                    <a:pt x="1505471" y="59868"/>
                  </a:cubicBezTo>
                  <a:lnTo>
                    <a:pt x="1505471" y="538808"/>
                  </a:lnTo>
                  <a:cubicBezTo>
                    <a:pt x="1505471" y="571872"/>
                    <a:pt x="1478667" y="598676"/>
                    <a:pt x="1445603" y="598676"/>
                  </a:cubicBezTo>
                  <a:lnTo>
                    <a:pt x="59868" y="598676"/>
                  </a:lnTo>
                  <a:cubicBezTo>
                    <a:pt x="26804" y="598676"/>
                    <a:pt x="0" y="571872"/>
                    <a:pt x="0" y="538808"/>
                  </a:cubicBezTo>
                  <a:lnTo>
                    <a:pt x="0" y="598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015" tIns="37855" rIns="48015" bIns="37855" numCol="1" spcCol="1270" anchor="ctr" anchorCtr="0">
              <a:noAutofit/>
            </a:bodyPr>
            <a:lstStyle/>
            <a:p>
              <a:pPr marL="0" lvl="0" indent="0" algn="ctr" defTabSz="711200">
                <a:lnSpc>
                  <a:spcPct val="90000"/>
                </a:lnSpc>
                <a:spcBef>
                  <a:spcPct val="0"/>
                </a:spcBef>
                <a:spcAft>
                  <a:spcPct val="35000"/>
                </a:spcAft>
                <a:buNone/>
              </a:pPr>
              <a:r>
                <a:rPr lang="en-US" sz="1400" kern="1200"/>
                <a:t>Expanded Risk Scoring</a:t>
              </a:r>
            </a:p>
          </p:txBody>
        </p:sp>
        <p:sp>
          <p:nvSpPr>
            <p:cNvPr id="35" name="Freeform: Shape 34">
              <a:extLst>
                <a:ext uri="{FF2B5EF4-FFF2-40B4-BE49-F238E27FC236}">
                  <a16:creationId xmlns:a16="http://schemas.microsoft.com/office/drawing/2014/main" id="{3F523A6E-0593-C2D3-9BE2-0D8891B720D7}"/>
                </a:ext>
              </a:extLst>
            </p:cNvPr>
            <p:cNvSpPr/>
            <p:nvPr/>
          </p:nvSpPr>
          <p:spPr>
            <a:xfrm>
              <a:off x="5155079" y="3402055"/>
              <a:ext cx="1693655" cy="1396911"/>
            </a:xfrm>
            <a:custGeom>
              <a:avLst/>
              <a:gdLst>
                <a:gd name="csX0" fmla="*/ 0 w 1693655"/>
                <a:gd name="csY0" fmla="*/ 139691 h 1396911"/>
                <a:gd name="csX1" fmla="*/ 139691 w 1693655"/>
                <a:gd name="csY1" fmla="*/ 0 h 1396911"/>
                <a:gd name="csX2" fmla="*/ 1553964 w 1693655"/>
                <a:gd name="csY2" fmla="*/ 0 h 1396911"/>
                <a:gd name="csX3" fmla="*/ 1693655 w 1693655"/>
                <a:gd name="csY3" fmla="*/ 139691 h 1396911"/>
                <a:gd name="csX4" fmla="*/ 1693655 w 1693655"/>
                <a:gd name="csY4" fmla="*/ 1257220 h 1396911"/>
                <a:gd name="csX5" fmla="*/ 1553964 w 1693655"/>
                <a:gd name="csY5" fmla="*/ 1396911 h 1396911"/>
                <a:gd name="csX6" fmla="*/ 139691 w 1693655"/>
                <a:gd name="csY6" fmla="*/ 1396911 h 1396911"/>
                <a:gd name="csX7" fmla="*/ 0 w 1693655"/>
                <a:gd name="csY7" fmla="*/ 1257220 h 1396911"/>
                <a:gd name="csX8" fmla="*/ 0 w 1693655"/>
                <a:gd name="csY8" fmla="*/ 139691 h 1396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93655" h="1396911">
                  <a:moveTo>
                    <a:pt x="0" y="139691"/>
                  </a:moveTo>
                  <a:cubicBezTo>
                    <a:pt x="0" y="62542"/>
                    <a:pt x="62542" y="0"/>
                    <a:pt x="139691" y="0"/>
                  </a:cubicBezTo>
                  <a:lnTo>
                    <a:pt x="1553964" y="0"/>
                  </a:lnTo>
                  <a:cubicBezTo>
                    <a:pt x="1631113" y="0"/>
                    <a:pt x="1693655" y="62542"/>
                    <a:pt x="1693655" y="139691"/>
                  </a:cubicBezTo>
                  <a:lnTo>
                    <a:pt x="1693655" y="1257220"/>
                  </a:lnTo>
                  <a:cubicBezTo>
                    <a:pt x="1693655" y="1334369"/>
                    <a:pt x="1631113" y="1396911"/>
                    <a:pt x="1553964" y="1396911"/>
                  </a:cubicBezTo>
                  <a:lnTo>
                    <a:pt x="139691" y="1396911"/>
                  </a:lnTo>
                  <a:cubicBezTo>
                    <a:pt x="62542" y="1396911"/>
                    <a:pt x="0" y="1334369"/>
                    <a:pt x="0" y="1257220"/>
                  </a:cubicBezTo>
                  <a:lnTo>
                    <a:pt x="0" y="13969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8817" tIns="58817" rIns="58817" bIns="358155" numCol="1" spcCol="1270" anchor="t" anchorCtr="0">
              <a:noAutofit/>
            </a:bodyPr>
            <a:lstStyle/>
            <a:p>
              <a:pPr marL="114300" lvl="1" indent="-114300" algn="l" defTabSz="622300">
                <a:lnSpc>
                  <a:spcPct val="90000"/>
                </a:lnSpc>
                <a:spcBef>
                  <a:spcPct val="0"/>
                </a:spcBef>
                <a:spcAft>
                  <a:spcPct val="15000"/>
                </a:spcAft>
                <a:buFont typeface="+mj-lt"/>
                <a:buNone/>
              </a:pPr>
              <a:r>
                <a:rPr lang="en-US" sz="1400" b="1" kern="1200"/>
                <a:t>Step 3. </a:t>
              </a:r>
              <a:r>
                <a:rPr lang="en-US" sz="1400" kern="1200"/>
                <a:t>Assign archetypes based on defined rules</a:t>
              </a:r>
            </a:p>
          </p:txBody>
        </p:sp>
        <p:sp>
          <p:nvSpPr>
            <p:cNvPr id="36" name="Shape 35">
              <a:extLst>
                <a:ext uri="{FF2B5EF4-FFF2-40B4-BE49-F238E27FC236}">
                  <a16:creationId xmlns:a16="http://schemas.microsoft.com/office/drawing/2014/main" id="{39331293-BAB4-8F23-62CB-3B15639A84D8}"/>
                </a:ext>
              </a:extLst>
            </p:cNvPr>
            <p:cNvSpPr/>
            <p:nvPr/>
          </p:nvSpPr>
          <p:spPr>
            <a:xfrm>
              <a:off x="6065349" y="3585635"/>
              <a:ext cx="2088083" cy="2088083"/>
            </a:xfrm>
            <a:prstGeom prst="leftCircularArrow">
              <a:avLst>
                <a:gd name="adj1" fmla="val 4202"/>
                <a:gd name="adj2" fmla="val 530264"/>
                <a:gd name="adj3" fmla="val 2305775"/>
                <a:gd name="adj4" fmla="val 9024489"/>
                <a:gd name="adj5" fmla="val 490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37" name="Freeform: Shape 36">
              <a:extLst>
                <a:ext uri="{FF2B5EF4-FFF2-40B4-BE49-F238E27FC236}">
                  <a16:creationId xmlns:a16="http://schemas.microsoft.com/office/drawing/2014/main" id="{4E431E87-8BF0-A390-28D6-E1CD7709C637}"/>
                </a:ext>
              </a:extLst>
            </p:cNvPr>
            <p:cNvSpPr/>
            <p:nvPr/>
          </p:nvSpPr>
          <p:spPr>
            <a:xfrm>
              <a:off x="5531447" y="4499629"/>
              <a:ext cx="1505471" cy="598676"/>
            </a:xfrm>
            <a:custGeom>
              <a:avLst/>
              <a:gdLst>
                <a:gd name="csX0" fmla="*/ 0 w 1505471"/>
                <a:gd name="csY0" fmla="*/ 59868 h 598676"/>
                <a:gd name="csX1" fmla="*/ 59868 w 1505471"/>
                <a:gd name="csY1" fmla="*/ 0 h 598676"/>
                <a:gd name="csX2" fmla="*/ 1445603 w 1505471"/>
                <a:gd name="csY2" fmla="*/ 0 h 598676"/>
                <a:gd name="csX3" fmla="*/ 1505471 w 1505471"/>
                <a:gd name="csY3" fmla="*/ 59868 h 598676"/>
                <a:gd name="csX4" fmla="*/ 1505471 w 1505471"/>
                <a:gd name="csY4" fmla="*/ 538808 h 598676"/>
                <a:gd name="csX5" fmla="*/ 1445603 w 1505471"/>
                <a:gd name="csY5" fmla="*/ 598676 h 598676"/>
                <a:gd name="csX6" fmla="*/ 59868 w 1505471"/>
                <a:gd name="csY6" fmla="*/ 598676 h 598676"/>
                <a:gd name="csX7" fmla="*/ 0 w 1505471"/>
                <a:gd name="csY7" fmla="*/ 538808 h 598676"/>
                <a:gd name="csX8" fmla="*/ 0 w 1505471"/>
                <a:gd name="csY8" fmla="*/ 59868 h 598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5471" h="598676">
                  <a:moveTo>
                    <a:pt x="0" y="59868"/>
                  </a:moveTo>
                  <a:cubicBezTo>
                    <a:pt x="0" y="26804"/>
                    <a:pt x="26804" y="0"/>
                    <a:pt x="59868" y="0"/>
                  </a:cubicBezTo>
                  <a:lnTo>
                    <a:pt x="1445603" y="0"/>
                  </a:lnTo>
                  <a:cubicBezTo>
                    <a:pt x="1478667" y="0"/>
                    <a:pt x="1505471" y="26804"/>
                    <a:pt x="1505471" y="59868"/>
                  </a:cubicBezTo>
                  <a:lnTo>
                    <a:pt x="1505471" y="538808"/>
                  </a:lnTo>
                  <a:cubicBezTo>
                    <a:pt x="1505471" y="571872"/>
                    <a:pt x="1478667" y="598676"/>
                    <a:pt x="1445603" y="598676"/>
                  </a:cubicBezTo>
                  <a:lnTo>
                    <a:pt x="59868" y="598676"/>
                  </a:lnTo>
                  <a:cubicBezTo>
                    <a:pt x="26804" y="598676"/>
                    <a:pt x="0" y="571872"/>
                    <a:pt x="0" y="538808"/>
                  </a:cubicBezTo>
                  <a:lnTo>
                    <a:pt x="0" y="598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015" tIns="37855" rIns="48015" bIns="37855" numCol="1" spcCol="1270" anchor="ctr" anchorCtr="0">
              <a:noAutofit/>
            </a:bodyPr>
            <a:lstStyle/>
            <a:p>
              <a:pPr marL="0" lvl="0" indent="0" algn="ctr" defTabSz="711200">
                <a:lnSpc>
                  <a:spcPct val="90000"/>
                </a:lnSpc>
                <a:spcBef>
                  <a:spcPct val="0"/>
                </a:spcBef>
                <a:spcAft>
                  <a:spcPct val="35000"/>
                </a:spcAft>
                <a:buNone/>
              </a:pPr>
              <a:r>
                <a:rPr lang="en-US" sz="1400" kern="1200"/>
                <a:t>Assign Escalation Archetypes</a:t>
              </a:r>
            </a:p>
          </p:txBody>
        </p:sp>
        <p:sp>
          <p:nvSpPr>
            <p:cNvPr id="38" name="Freeform: Shape 37">
              <a:extLst>
                <a:ext uri="{FF2B5EF4-FFF2-40B4-BE49-F238E27FC236}">
                  <a16:creationId xmlns:a16="http://schemas.microsoft.com/office/drawing/2014/main" id="{82D25D31-665D-F982-47F6-1A07FDB8E89A}"/>
                </a:ext>
              </a:extLst>
            </p:cNvPr>
            <p:cNvSpPr/>
            <p:nvPr/>
          </p:nvSpPr>
          <p:spPr>
            <a:xfrm>
              <a:off x="7454731" y="3402055"/>
              <a:ext cx="1693655" cy="1396911"/>
            </a:xfrm>
            <a:custGeom>
              <a:avLst/>
              <a:gdLst>
                <a:gd name="csX0" fmla="*/ 0 w 1693655"/>
                <a:gd name="csY0" fmla="*/ 139691 h 1396911"/>
                <a:gd name="csX1" fmla="*/ 139691 w 1693655"/>
                <a:gd name="csY1" fmla="*/ 0 h 1396911"/>
                <a:gd name="csX2" fmla="*/ 1553964 w 1693655"/>
                <a:gd name="csY2" fmla="*/ 0 h 1396911"/>
                <a:gd name="csX3" fmla="*/ 1693655 w 1693655"/>
                <a:gd name="csY3" fmla="*/ 139691 h 1396911"/>
                <a:gd name="csX4" fmla="*/ 1693655 w 1693655"/>
                <a:gd name="csY4" fmla="*/ 1257220 h 1396911"/>
                <a:gd name="csX5" fmla="*/ 1553964 w 1693655"/>
                <a:gd name="csY5" fmla="*/ 1396911 h 1396911"/>
                <a:gd name="csX6" fmla="*/ 139691 w 1693655"/>
                <a:gd name="csY6" fmla="*/ 1396911 h 1396911"/>
                <a:gd name="csX7" fmla="*/ 0 w 1693655"/>
                <a:gd name="csY7" fmla="*/ 1257220 h 1396911"/>
                <a:gd name="csX8" fmla="*/ 0 w 1693655"/>
                <a:gd name="csY8" fmla="*/ 139691 h 1396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93655" h="1396911">
                  <a:moveTo>
                    <a:pt x="0" y="139691"/>
                  </a:moveTo>
                  <a:cubicBezTo>
                    <a:pt x="0" y="62542"/>
                    <a:pt x="62542" y="0"/>
                    <a:pt x="139691" y="0"/>
                  </a:cubicBezTo>
                  <a:lnTo>
                    <a:pt x="1553964" y="0"/>
                  </a:lnTo>
                  <a:cubicBezTo>
                    <a:pt x="1631113" y="0"/>
                    <a:pt x="1693655" y="62542"/>
                    <a:pt x="1693655" y="139691"/>
                  </a:cubicBezTo>
                  <a:lnTo>
                    <a:pt x="1693655" y="1257220"/>
                  </a:lnTo>
                  <a:cubicBezTo>
                    <a:pt x="1693655" y="1334369"/>
                    <a:pt x="1631113" y="1396911"/>
                    <a:pt x="1553964" y="1396911"/>
                  </a:cubicBezTo>
                  <a:lnTo>
                    <a:pt x="139691" y="1396911"/>
                  </a:lnTo>
                  <a:cubicBezTo>
                    <a:pt x="62542" y="1396911"/>
                    <a:pt x="0" y="1334369"/>
                    <a:pt x="0" y="1257220"/>
                  </a:cubicBezTo>
                  <a:lnTo>
                    <a:pt x="0" y="13969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8817" tIns="358155" rIns="58817" bIns="58817" numCol="1" spcCol="1270" anchor="t" anchorCtr="0">
              <a:noAutofit/>
            </a:bodyPr>
            <a:lstStyle/>
            <a:p>
              <a:pPr marL="114300" lvl="1" indent="-114300" defTabSz="622300">
                <a:lnSpc>
                  <a:spcPct val="90000"/>
                </a:lnSpc>
                <a:spcBef>
                  <a:spcPct val="0"/>
                </a:spcBef>
                <a:spcAft>
                  <a:spcPct val="15000"/>
                </a:spcAft>
              </a:pPr>
              <a:r>
                <a:rPr lang="en-US" sz="1400" b="1" kern="1200"/>
                <a:t>Step 4. </a:t>
              </a:r>
              <a:r>
                <a:rPr lang="en-US" sz="1400"/>
                <a:t>Provide </a:t>
              </a:r>
              <a:r>
                <a:rPr lang="en-US" sz="1400" kern="1200"/>
                <a:t>handling strategy</a:t>
              </a:r>
              <a:r>
                <a:rPr lang="en-US" sz="1400"/>
                <a:t> recommendation</a:t>
              </a:r>
              <a:r>
                <a:rPr lang="en-US" sz="1400" kern="1200"/>
                <a:t> (Elevate, Mitigate, etc.)</a:t>
              </a:r>
            </a:p>
          </p:txBody>
        </p:sp>
        <p:sp>
          <p:nvSpPr>
            <p:cNvPr id="39" name="Arrow: Circular 38">
              <a:extLst>
                <a:ext uri="{FF2B5EF4-FFF2-40B4-BE49-F238E27FC236}">
                  <a16:creationId xmlns:a16="http://schemas.microsoft.com/office/drawing/2014/main" id="{AF8B263D-06DA-D2A4-6E3F-1A0499D11BD8}"/>
                </a:ext>
              </a:extLst>
            </p:cNvPr>
            <p:cNvSpPr/>
            <p:nvPr/>
          </p:nvSpPr>
          <p:spPr>
            <a:xfrm>
              <a:off x="8350887" y="2472532"/>
              <a:ext cx="2304495" cy="2304495"/>
            </a:xfrm>
            <a:prstGeom prst="circularArrow">
              <a:avLst>
                <a:gd name="adj1" fmla="val 3807"/>
                <a:gd name="adj2" fmla="val 475899"/>
                <a:gd name="adj3" fmla="val 19348591"/>
                <a:gd name="adj4" fmla="val 12575511"/>
                <a:gd name="adj5" fmla="val 444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en-US"/>
            </a:p>
          </p:txBody>
        </p:sp>
        <p:sp>
          <p:nvSpPr>
            <p:cNvPr id="40" name="Freeform: Shape 39">
              <a:extLst>
                <a:ext uri="{FF2B5EF4-FFF2-40B4-BE49-F238E27FC236}">
                  <a16:creationId xmlns:a16="http://schemas.microsoft.com/office/drawing/2014/main" id="{93072DDE-BF22-9CA2-F100-794182C1E3B1}"/>
                </a:ext>
              </a:extLst>
            </p:cNvPr>
            <p:cNvSpPr/>
            <p:nvPr/>
          </p:nvSpPr>
          <p:spPr>
            <a:xfrm>
              <a:off x="7831099" y="3102717"/>
              <a:ext cx="1505471" cy="598676"/>
            </a:xfrm>
            <a:custGeom>
              <a:avLst/>
              <a:gdLst>
                <a:gd name="csX0" fmla="*/ 0 w 1505471"/>
                <a:gd name="csY0" fmla="*/ 59868 h 598676"/>
                <a:gd name="csX1" fmla="*/ 59868 w 1505471"/>
                <a:gd name="csY1" fmla="*/ 0 h 598676"/>
                <a:gd name="csX2" fmla="*/ 1445603 w 1505471"/>
                <a:gd name="csY2" fmla="*/ 0 h 598676"/>
                <a:gd name="csX3" fmla="*/ 1505471 w 1505471"/>
                <a:gd name="csY3" fmla="*/ 59868 h 598676"/>
                <a:gd name="csX4" fmla="*/ 1505471 w 1505471"/>
                <a:gd name="csY4" fmla="*/ 538808 h 598676"/>
                <a:gd name="csX5" fmla="*/ 1445603 w 1505471"/>
                <a:gd name="csY5" fmla="*/ 598676 h 598676"/>
                <a:gd name="csX6" fmla="*/ 59868 w 1505471"/>
                <a:gd name="csY6" fmla="*/ 598676 h 598676"/>
                <a:gd name="csX7" fmla="*/ 0 w 1505471"/>
                <a:gd name="csY7" fmla="*/ 538808 h 598676"/>
                <a:gd name="csX8" fmla="*/ 0 w 1505471"/>
                <a:gd name="csY8" fmla="*/ 59868 h 598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5471" h="598676">
                  <a:moveTo>
                    <a:pt x="0" y="59868"/>
                  </a:moveTo>
                  <a:cubicBezTo>
                    <a:pt x="0" y="26804"/>
                    <a:pt x="26804" y="0"/>
                    <a:pt x="59868" y="0"/>
                  </a:cubicBezTo>
                  <a:lnTo>
                    <a:pt x="1445603" y="0"/>
                  </a:lnTo>
                  <a:cubicBezTo>
                    <a:pt x="1478667" y="0"/>
                    <a:pt x="1505471" y="26804"/>
                    <a:pt x="1505471" y="59868"/>
                  </a:cubicBezTo>
                  <a:lnTo>
                    <a:pt x="1505471" y="538808"/>
                  </a:lnTo>
                  <a:cubicBezTo>
                    <a:pt x="1505471" y="571872"/>
                    <a:pt x="1478667" y="598676"/>
                    <a:pt x="1445603" y="598676"/>
                  </a:cubicBezTo>
                  <a:lnTo>
                    <a:pt x="59868" y="598676"/>
                  </a:lnTo>
                  <a:cubicBezTo>
                    <a:pt x="26804" y="598676"/>
                    <a:pt x="0" y="571872"/>
                    <a:pt x="0" y="538808"/>
                  </a:cubicBezTo>
                  <a:lnTo>
                    <a:pt x="0" y="598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015" tIns="37855" rIns="48015" bIns="37855" numCol="1" spcCol="1270" anchor="ctr" anchorCtr="0">
              <a:noAutofit/>
            </a:bodyPr>
            <a:lstStyle/>
            <a:p>
              <a:pPr marL="0" lvl="0" indent="0" algn="ctr" defTabSz="711200">
                <a:lnSpc>
                  <a:spcPct val="90000"/>
                </a:lnSpc>
                <a:spcBef>
                  <a:spcPct val="0"/>
                </a:spcBef>
                <a:spcAft>
                  <a:spcPct val="35000"/>
                </a:spcAft>
                <a:buNone/>
              </a:pPr>
              <a:r>
                <a:rPr lang="en-US" sz="1400" kern="1200"/>
                <a:t>Recommend Solution Strategies</a:t>
              </a:r>
            </a:p>
          </p:txBody>
        </p:sp>
        <p:sp>
          <p:nvSpPr>
            <p:cNvPr id="41" name="Freeform: Shape 40">
              <a:extLst>
                <a:ext uri="{FF2B5EF4-FFF2-40B4-BE49-F238E27FC236}">
                  <a16:creationId xmlns:a16="http://schemas.microsoft.com/office/drawing/2014/main" id="{FC12800C-C1E2-0DAA-C080-C497F11C15D3}"/>
                </a:ext>
              </a:extLst>
            </p:cNvPr>
            <p:cNvSpPr/>
            <p:nvPr/>
          </p:nvSpPr>
          <p:spPr>
            <a:xfrm>
              <a:off x="9754382" y="3402055"/>
              <a:ext cx="1693655" cy="1396911"/>
            </a:xfrm>
            <a:custGeom>
              <a:avLst/>
              <a:gdLst>
                <a:gd name="csX0" fmla="*/ 0 w 1693655"/>
                <a:gd name="csY0" fmla="*/ 139691 h 1396911"/>
                <a:gd name="csX1" fmla="*/ 139691 w 1693655"/>
                <a:gd name="csY1" fmla="*/ 0 h 1396911"/>
                <a:gd name="csX2" fmla="*/ 1553964 w 1693655"/>
                <a:gd name="csY2" fmla="*/ 0 h 1396911"/>
                <a:gd name="csX3" fmla="*/ 1693655 w 1693655"/>
                <a:gd name="csY3" fmla="*/ 139691 h 1396911"/>
                <a:gd name="csX4" fmla="*/ 1693655 w 1693655"/>
                <a:gd name="csY4" fmla="*/ 1257220 h 1396911"/>
                <a:gd name="csX5" fmla="*/ 1553964 w 1693655"/>
                <a:gd name="csY5" fmla="*/ 1396911 h 1396911"/>
                <a:gd name="csX6" fmla="*/ 139691 w 1693655"/>
                <a:gd name="csY6" fmla="*/ 1396911 h 1396911"/>
                <a:gd name="csX7" fmla="*/ 0 w 1693655"/>
                <a:gd name="csY7" fmla="*/ 1257220 h 1396911"/>
                <a:gd name="csX8" fmla="*/ 0 w 1693655"/>
                <a:gd name="csY8" fmla="*/ 139691 h 1396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93655" h="1396911">
                  <a:moveTo>
                    <a:pt x="0" y="139691"/>
                  </a:moveTo>
                  <a:cubicBezTo>
                    <a:pt x="0" y="62542"/>
                    <a:pt x="62542" y="0"/>
                    <a:pt x="139691" y="0"/>
                  </a:cubicBezTo>
                  <a:lnTo>
                    <a:pt x="1553964" y="0"/>
                  </a:lnTo>
                  <a:cubicBezTo>
                    <a:pt x="1631113" y="0"/>
                    <a:pt x="1693655" y="62542"/>
                    <a:pt x="1693655" y="139691"/>
                  </a:cubicBezTo>
                  <a:lnTo>
                    <a:pt x="1693655" y="1257220"/>
                  </a:lnTo>
                  <a:cubicBezTo>
                    <a:pt x="1693655" y="1334369"/>
                    <a:pt x="1631113" y="1396911"/>
                    <a:pt x="1553964" y="1396911"/>
                  </a:cubicBezTo>
                  <a:lnTo>
                    <a:pt x="139691" y="1396911"/>
                  </a:lnTo>
                  <a:cubicBezTo>
                    <a:pt x="62542" y="1396911"/>
                    <a:pt x="0" y="1334369"/>
                    <a:pt x="0" y="1257220"/>
                  </a:cubicBezTo>
                  <a:lnTo>
                    <a:pt x="0" y="13969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58817" tIns="58817" rIns="58817" bIns="358155" numCol="1" spcCol="1270" anchor="t" anchorCtr="0">
              <a:noAutofit/>
            </a:bodyPr>
            <a:lstStyle/>
            <a:p>
              <a:pPr marL="114300" lvl="1" indent="-114300" algn="l" defTabSz="622300">
                <a:lnSpc>
                  <a:spcPct val="90000"/>
                </a:lnSpc>
                <a:spcBef>
                  <a:spcPct val="0"/>
                </a:spcBef>
                <a:spcAft>
                  <a:spcPct val="15000"/>
                </a:spcAft>
                <a:buFont typeface="+mj-lt"/>
                <a:buNone/>
              </a:pPr>
              <a:r>
                <a:rPr lang="en-US" sz="1400" b="1" kern="1200"/>
                <a:t>Step 5. </a:t>
              </a:r>
              <a:r>
                <a:rPr lang="en-US" sz="1400" kern="1200"/>
                <a:t>Provide specific strategy recommendation (funding, policy, etc.)</a:t>
              </a:r>
            </a:p>
          </p:txBody>
        </p:sp>
        <p:sp>
          <p:nvSpPr>
            <p:cNvPr id="42" name="Freeform: Shape 41">
              <a:extLst>
                <a:ext uri="{FF2B5EF4-FFF2-40B4-BE49-F238E27FC236}">
                  <a16:creationId xmlns:a16="http://schemas.microsoft.com/office/drawing/2014/main" id="{89A439F5-55F3-360E-9BA1-A717222F57D6}"/>
                </a:ext>
              </a:extLst>
            </p:cNvPr>
            <p:cNvSpPr/>
            <p:nvPr/>
          </p:nvSpPr>
          <p:spPr>
            <a:xfrm>
              <a:off x="10130750" y="4499629"/>
              <a:ext cx="1505471" cy="598676"/>
            </a:xfrm>
            <a:custGeom>
              <a:avLst/>
              <a:gdLst>
                <a:gd name="csX0" fmla="*/ 0 w 1505471"/>
                <a:gd name="csY0" fmla="*/ 59868 h 598676"/>
                <a:gd name="csX1" fmla="*/ 59868 w 1505471"/>
                <a:gd name="csY1" fmla="*/ 0 h 598676"/>
                <a:gd name="csX2" fmla="*/ 1445603 w 1505471"/>
                <a:gd name="csY2" fmla="*/ 0 h 598676"/>
                <a:gd name="csX3" fmla="*/ 1505471 w 1505471"/>
                <a:gd name="csY3" fmla="*/ 59868 h 598676"/>
                <a:gd name="csX4" fmla="*/ 1505471 w 1505471"/>
                <a:gd name="csY4" fmla="*/ 538808 h 598676"/>
                <a:gd name="csX5" fmla="*/ 1445603 w 1505471"/>
                <a:gd name="csY5" fmla="*/ 598676 h 598676"/>
                <a:gd name="csX6" fmla="*/ 59868 w 1505471"/>
                <a:gd name="csY6" fmla="*/ 598676 h 598676"/>
                <a:gd name="csX7" fmla="*/ 0 w 1505471"/>
                <a:gd name="csY7" fmla="*/ 538808 h 598676"/>
                <a:gd name="csX8" fmla="*/ 0 w 1505471"/>
                <a:gd name="csY8" fmla="*/ 59868 h 5986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505471" h="598676">
                  <a:moveTo>
                    <a:pt x="0" y="59868"/>
                  </a:moveTo>
                  <a:cubicBezTo>
                    <a:pt x="0" y="26804"/>
                    <a:pt x="26804" y="0"/>
                    <a:pt x="59868" y="0"/>
                  </a:cubicBezTo>
                  <a:lnTo>
                    <a:pt x="1445603" y="0"/>
                  </a:lnTo>
                  <a:cubicBezTo>
                    <a:pt x="1478667" y="0"/>
                    <a:pt x="1505471" y="26804"/>
                    <a:pt x="1505471" y="59868"/>
                  </a:cubicBezTo>
                  <a:lnTo>
                    <a:pt x="1505471" y="538808"/>
                  </a:lnTo>
                  <a:cubicBezTo>
                    <a:pt x="1505471" y="571872"/>
                    <a:pt x="1478667" y="598676"/>
                    <a:pt x="1445603" y="598676"/>
                  </a:cubicBezTo>
                  <a:lnTo>
                    <a:pt x="59868" y="598676"/>
                  </a:lnTo>
                  <a:cubicBezTo>
                    <a:pt x="26804" y="598676"/>
                    <a:pt x="0" y="571872"/>
                    <a:pt x="0" y="538808"/>
                  </a:cubicBezTo>
                  <a:lnTo>
                    <a:pt x="0" y="5986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015" tIns="37855" rIns="48015" bIns="37855" numCol="1" spcCol="1270" anchor="ctr" anchorCtr="0">
              <a:noAutofit/>
            </a:bodyPr>
            <a:lstStyle/>
            <a:p>
              <a:pPr marL="0" lvl="0" indent="0" algn="ctr" defTabSz="711200">
                <a:lnSpc>
                  <a:spcPct val="90000"/>
                </a:lnSpc>
                <a:spcBef>
                  <a:spcPct val="0"/>
                </a:spcBef>
                <a:spcAft>
                  <a:spcPct val="35000"/>
                </a:spcAft>
                <a:buNone/>
              </a:pPr>
              <a:r>
                <a:rPr lang="en-US" sz="1400" kern="1200"/>
                <a:t>Recommend Specific Actions/COAs</a:t>
              </a:r>
            </a:p>
          </p:txBody>
        </p:sp>
      </p:grpSp>
      <p:sp>
        <p:nvSpPr>
          <p:cNvPr id="5" name="TextBox 4">
            <a:extLst>
              <a:ext uri="{FF2B5EF4-FFF2-40B4-BE49-F238E27FC236}">
                <a16:creationId xmlns:a16="http://schemas.microsoft.com/office/drawing/2014/main" id="{306A3527-069E-5D7A-D9A0-5AB341E89307}"/>
              </a:ext>
            </a:extLst>
          </p:cNvPr>
          <p:cNvSpPr txBox="1"/>
          <p:nvPr/>
        </p:nvSpPr>
        <p:spPr>
          <a:xfrm>
            <a:off x="485209" y="5501830"/>
            <a:ext cx="11218608" cy="461665"/>
          </a:xfrm>
          <a:prstGeom prst="rect">
            <a:avLst/>
          </a:prstGeom>
          <a:solidFill>
            <a:schemeClr val="bg1">
              <a:lumMod val="95000"/>
            </a:schemeClr>
          </a:solidFill>
          <a:ln>
            <a:solidFill>
              <a:schemeClr val="accent1"/>
            </a:solidFill>
          </a:ln>
        </p:spPr>
        <p:txBody>
          <a:bodyPr wrap="square">
            <a:spAutoFit/>
          </a:bodyPr>
          <a:lstStyle/>
          <a:p>
            <a:pPr marL="0" indent="0" algn="ctr">
              <a:buNone/>
            </a:pPr>
            <a:r>
              <a:rPr lang="en-US" sz="1200" b="1" i="1">
                <a:solidFill>
                  <a:srgbClr val="FF0000"/>
                </a:solidFill>
              </a:rPr>
              <a:t>Please note that this methodology and the specific technical details of each step are notional and are being presented as a set of concepts. </a:t>
            </a:r>
          </a:p>
          <a:p>
            <a:pPr marL="0" indent="0" algn="ctr">
              <a:buNone/>
            </a:pPr>
            <a:r>
              <a:rPr lang="en-US" sz="1200" b="1" i="1">
                <a:solidFill>
                  <a:srgbClr val="FF0000"/>
                </a:solidFill>
              </a:rPr>
              <a:t>More work will be required to formalize and define each step of this methodology before real-world application</a:t>
            </a:r>
          </a:p>
        </p:txBody>
      </p:sp>
      <p:sp>
        <p:nvSpPr>
          <p:cNvPr id="3" name="Content Placeholder 8">
            <a:extLst>
              <a:ext uri="{FF2B5EF4-FFF2-40B4-BE49-F238E27FC236}">
                <a16:creationId xmlns:a16="http://schemas.microsoft.com/office/drawing/2014/main" id="{A68AEA39-343C-E492-6AC2-5615B973B294}"/>
              </a:ext>
            </a:extLst>
          </p:cNvPr>
          <p:cNvSpPr txBox="1">
            <a:spLocks/>
          </p:cNvSpPr>
          <p:nvPr/>
        </p:nvSpPr>
        <p:spPr>
          <a:xfrm>
            <a:off x="449825" y="1423945"/>
            <a:ext cx="11292349" cy="1201759"/>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Expanded analytical approach begins with scoring risks on a comprehensive set of risk criteria, which is subsequently used to determine enterprise risk escalation, risk categorization, and ultimately action recommendations. </a:t>
            </a:r>
          </a:p>
        </p:txBody>
      </p:sp>
    </p:spTree>
    <p:extLst>
      <p:ext uri="{BB962C8B-B14F-4D97-AF65-F5344CB8AC3E}">
        <p14:creationId xmlns:p14="http://schemas.microsoft.com/office/powerpoint/2010/main" val="368538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a:extLst>
              <a:ext uri="{FF2B5EF4-FFF2-40B4-BE49-F238E27FC236}">
                <a16:creationId xmlns:a16="http://schemas.microsoft.com/office/drawing/2014/main" id="{D00F92A7-FA0C-B799-AFE6-BFA43B40D2E4}"/>
              </a:ext>
            </a:extLst>
          </p:cNvPr>
          <p:cNvSpPr/>
          <p:nvPr/>
        </p:nvSpPr>
        <p:spPr>
          <a:xfrm rot="11025893">
            <a:off x="2109598" y="4442203"/>
            <a:ext cx="3397945" cy="481041"/>
          </a:xfrm>
          <a:prstGeom prst="triangle">
            <a:avLst>
              <a:gd name="adj" fmla="val 98599"/>
            </a:avLst>
          </a:prstGeom>
          <a:solidFill>
            <a:schemeClr val="accent2">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CAC2D0-5D07-665D-1687-F42A990AABE9}"/>
              </a:ext>
            </a:extLst>
          </p:cNvPr>
          <p:cNvSpPr>
            <a:spLocks noGrp="1"/>
          </p:cNvSpPr>
          <p:nvPr>
            <p:ph type="title"/>
          </p:nvPr>
        </p:nvSpPr>
        <p:spPr>
          <a:xfrm>
            <a:off x="324464" y="9892"/>
            <a:ext cx="10931013" cy="1325563"/>
          </a:xfrm>
        </p:spPr>
        <p:txBody>
          <a:bodyPr/>
          <a:lstStyle/>
          <a:p>
            <a:r>
              <a:rPr lang="en-US"/>
              <a:t>Step 1 – Define Enterprise Criteria</a:t>
            </a:r>
          </a:p>
        </p:txBody>
      </p:sp>
      <p:sp>
        <p:nvSpPr>
          <p:cNvPr id="4" name="Slide Number Placeholder 3">
            <a:extLst>
              <a:ext uri="{FF2B5EF4-FFF2-40B4-BE49-F238E27FC236}">
                <a16:creationId xmlns:a16="http://schemas.microsoft.com/office/drawing/2014/main" id="{7E79FC10-C79E-A8F2-838A-E442EC577ADB}"/>
              </a:ext>
            </a:extLst>
          </p:cNvPr>
          <p:cNvSpPr>
            <a:spLocks noGrp="1"/>
          </p:cNvSpPr>
          <p:nvPr>
            <p:ph type="sldNum" sz="quarter" idx="12"/>
          </p:nvPr>
        </p:nvSpPr>
        <p:spPr/>
        <p:txBody>
          <a:bodyPr/>
          <a:lstStyle/>
          <a:p>
            <a:fld id="{DD3EB71B-0E20-644D-98EB-43484203013E}" type="slidenum">
              <a:rPr lang="en-US" smtClean="0"/>
              <a:pPr/>
              <a:t>22</a:t>
            </a:fld>
            <a:endParaRPr lang="en-US">
              <a:solidFill>
                <a:schemeClr val="bg1"/>
              </a:solidFill>
            </a:endParaRPr>
          </a:p>
        </p:txBody>
      </p:sp>
      <p:graphicFrame>
        <p:nvGraphicFramePr>
          <p:cNvPr id="7" name="Table 6">
            <a:extLst>
              <a:ext uri="{FF2B5EF4-FFF2-40B4-BE49-F238E27FC236}">
                <a16:creationId xmlns:a16="http://schemas.microsoft.com/office/drawing/2014/main" id="{AEED47E6-8AAE-CC08-D43E-F0DD54D04452}"/>
              </a:ext>
            </a:extLst>
          </p:cNvPr>
          <p:cNvGraphicFramePr>
            <a:graphicFrameLocks noGrp="1"/>
          </p:cNvGraphicFramePr>
          <p:nvPr/>
        </p:nvGraphicFramePr>
        <p:xfrm>
          <a:off x="5523587" y="3213063"/>
          <a:ext cx="6528619" cy="2646864"/>
        </p:xfrm>
        <a:graphic>
          <a:graphicData uri="http://schemas.openxmlformats.org/drawingml/2006/table">
            <a:tbl>
              <a:tblPr firstRow="1" bandRow="1">
                <a:tableStyleId>{073A0DAA-6AF3-43AB-8588-CEC1D06C72B9}</a:tableStyleId>
              </a:tblPr>
              <a:tblGrid>
                <a:gridCol w="327230">
                  <a:extLst>
                    <a:ext uri="{9D8B030D-6E8A-4147-A177-3AD203B41FA5}">
                      <a16:colId xmlns:a16="http://schemas.microsoft.com/office/drawing/2014/main" val="3492928639"/>
                    </a:ext>
                  </a:extLst>
                </a:gridCol>
                <a:gridCol w="1280807">
                  <a:extLst>
                    <a:ext uri="{9D8B030D-6E8A-4147-A177-3AD203B41FA5}">
                      <a16:colId xmlns:a16="http://schemas.microsoft.com/office/drawing/2014/main" val="16076788"/>
                    </a:ext>
                  </a:extLst>
                </a:gridCol>
                <a:gridCol w="4920582">
                  <a:extLst>
                    <a:ext uri="{9D8B030D-6E8A-4147-A177-3AD203B41FA5}">
                      <a16:colId xmlns:a16="http://schemas.microsoft.com/office/drawing/2014/main" val="1395126574"/>
                    </a:ext>
                  </a:extLst>
                </a:gridCol>
              </a:tblGrid>
              <a:tr h="294096">
                <a:tc>
                  <a:txBody>
                    <a:bodyPr/>
                    <a:lstStyle/>
                    <a:p>
                      <a:pPr algn="ctr" fontAlgn="b">
                        <a:buNone/>
                      </a:pPr>
                      <a:r>
                        <a:rPr lang="en-US" sz="1050" b="1" u="none" strike="noStrike">
                          <a:solidFill>
                            <a:schemeClr val="bg1"/>
                          </a:solidFill>
                          <a:effectLst/>
                        </a:rPr>
                        <a:t>#</a:t>
                      </a:r>
                      <a:endParaRPr lang="en-US" sz="1050" b="1" i="0" u="none" strike="noStrike">
                        <a:solidFill>
                          <a:schemeClr val="bg1"/>
                        </a:solidFill>
                        <a:effectLst/>
                        <a:latin typeface="+mn-lt"/>
                      </a:endParaRPr>
                    </a:p>
                  </a:txBody>
                  <a:tcPr marL="45720" marR="45720" marT="6211" marB="0" anchor="ctr"/>
                </a:tc>
                <a:tc>
                  <a:txBody>
                    <a:bodyPr/>
                    <a:lstStyle/>
                    <a:p>
                      <a:pPr algn="l" fontAlgn="ctr">
                        <a:buNone/>
                      </a:pPr>
                      <a:r>
                        <a:rPr lang="en-US" sz="1050" b="1" u="none" strike="noStrike">
                          <a:solidFill>
                            <a:schemeClr val="bg1"/>
                          </a:solidFill>
                          <a:effectLst/>
                        </a:rPr>
                        <a:t>Criteria </a:t>
                      </a:r>
                      <a:endParaRPr lang="en-US" sz="1050" b="1" i="0" u="none" strike="noStrike">
                        <a:solidFill>
                          <a:schemeClr val="bg1"/>
                        </a:solidFill>
                        <a:effectLst/>
                        <a:latin typeface="+mn-lt"/>
                      </a:endParaRPr>
                    </a:p>
                  </a:txBody>
                  <a:tcPr marL="45720" marR="45720" marT="6211" marB="0" anchor="ctr"/>
                </a:tc>
                <a:tc>
                  <a:txBody>
                    <a:bodyPr/>
                    <a:lstStyle/>
                    <a:p>
                      <a:pPr algn="l" fontAlgn="ctr">
                        <a:buNone/>
                      </a:pPr>
                      <a:r>
                        <a:rPr lang="en-US" sz="1050" b="1" u="none" strike="noStrike">
                          <a:solidFill>
                            <a:schemeClr val="bg1"/>
                          </a:solidFill>
                          <a:effectLst/>
                        </a:rPr>
                        <a:t>Description</a:t>
                      </a:r>
                      <a:endParaRPr lang="en-US" sz="1050" b="1" i="0" u="none" strike="noStrike">
                        <a:solidFill>
                          <a:schemeClr val="bg1"/>
                        </a:solidFill>
                        <a:effectLst/>
                        <a:latin typeface="+mn-lt"/>
                      </a:endParaRPr>
                    </a:p>
                  </a:txBody>
                  <a:tcPr marL="45720" marR="45720" marT="6211" marB="0" anchor="ctr"/>
                </a:tc>
                <a:extLst>
                  <a:ext uri="{0D108BD9-81ED-4DB2-BD59-A6C34878D82A}">
                    <a16:rowId xmlns:a16="http://schemas.microsoft.com/office/drawing/2014/main" val="174946090"/>
                  </a:ext>
                </a:extLst>
              </a:tr>
              <a:tr h="294096">
                <a:tc>
                  <a:txBody>
                    <a:bodyPr/>
                    <a:lstStyle/>
                    <a:p>
                      <a:pPr algn="ctr" fontAlgn="b">
                        <a:buNone/>
                      </a:pPr>
                      <a:r>
                        <a:rPr lang="en-US" sz="1050" b="0" u="none" strike="noStrike">
                          <a:solidFill>
                            <a:srgbClr val="000000"/>
                          </a:solidFill>
                          <a:effectLst/>
                        </a:rPr>
                        <a:t>1</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Likelihood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Probability across the enterprise (recurring issue, macro trends)</a:t>
                      </a:r>
                      <a:endParaRPr lang="en-US"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149811392"/>
                  </a:ext>
                </a:extLst>
              </a:tr>
              <a:tr h="294096">
                <a:tc>
                  <a:txBody>
                    <a:bodyPr/>
                    <a:lstStyle/>
                    <a:p>
                      <a:pPr algn="ctr" fontAlgn="b">
                        <a:buNone/>
                      </a:pPr>
                      <a:r>
                        <a:rPr lang="en-US" sz="1050" b="0" u="none" strike="noStrike">
                          <a:solidFill>
                            <a:srgbClr val="000000"/>
                          </a:solidFill>
                          <a:effectLst/>
                        </a:rPr>
                        <a:t>2</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Impact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Enterprise-wide consequences (financial, reputational, compliance, market)</a:t>
                      </a:r>
                      <a:endParaRPr lang="en-US"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21504145"/>
                  </a:ext>
                </a:extLst>
              </a:tr>
              <a:tr h="294096">
                <a:tc>
                  <a:txBody>
                    <a:bodyPr/>
                    <a:lstStyle/>
                    <a:p>
                      <a:pPr algn="ctr" fontAlgn="b">
                        <a:buNone/>
                      </a:pPr>
                      <a:r>
                        <a:rPr lang="en-US" sz="1050" b="0" u="none" strike="noStrike">
                          <a:solidFill>
                            <a:srgbClr val="000000"/>
                          </a:solidFill>
                          <a:effectLst/>
                        </a:rPr>
                        <a:t>3</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Velocity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Time between trigger and full enterprise impact</a:t>
                      </a:r>
                      <a:endParaRPr lang="en-US"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2301856207"/>
                  </a:ext>
                </a:extLst>
              </a:tr>
              <a:tr h="294096">
                <a:tc>
                  <a:txBody>
                    <a:bodyPr/>
                    <a:lstStyle/>
                    <a:p>
                      <a:pPr algn="ctr" fontAlgn="b">
                        <a:buNone/>
                      </a:pPr>
                      <a:r>
                        <a:rPr lang="en-US" sz="1050" b="0" u="none" strike="noStrike">
                          <a:solidFill>
                            <a:srgbClr val="000000"/>
                          </a:solidFill>
                          <a:effectLst/>
                        </a:rPr>
                        <a:t>4</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Persistence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How long a risk would affect us once triggered</a:t>
                      </a:r>
                      <a:endParaRPr lang="en-US"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898430338"/>
                  </a:ext>
                </a:extLst>
              </a:tr>
              <a:tr h="294096">
                <a:tc>
                  <a:txBody>
                    <a:bodyPr/>
                    <a:lstStyle/>
                    <a:p>
                      <a:pPr algn="ctr" fontAlgn="b">
                        <a:buNone/>
                      </a:pPr>
                      <a:r>
                        <a:rPr lang="en-US" sz="1050" b="0" u="none" strike="noStrike">
                          <a:solidFill>
                            <a:srgbClr val="000000"/>
                          </a:solidFill>
                          <a:effectLst/>
                        </a:rPr>
                        <a:t>5</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Recoverability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fr-FR" sz="1050" b="0" u="none" strike="noStrike">
                          <a:solidFill>
                            <a:srgbClr val="000000"/>
                          </a:solidFill>
                          <a:effectLst/>
                        </a:rPr>
                        <a:t>Enterprise resilience (capital, resources, alternatives)</a:t>
                      </a:r>
                      <a:endParaRPr lang="fr-FR"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1825464887"/>
                  </a:ext>
                </a:extLst>
              </a:tr>
              <a:tr h="294096">
                <a:tc>
                  <a:txBody>
                    <a:bodyPr/>
                    <a:lstStyle/>
                    <a:p>
                      <a:pPr algn="ctr" fontAlgn="b">
                        <a:buNone/>
                      </a:pPr>
                      <a:r>
                        <a:rPr lang="en-US" sz="1050" b="0" u="none" strike="noStrike">
                          <a:solidFill>
                            <a:srgbClr val="000000"/>
                          </a:solidFill>
                          <a:effectLst/>
                        </a:rPr>
                        <a:t>6</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Controllability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Ability to influence through enterprise levers</a:t>
                      </a:r>
                      <a:endParaRPr lang="en-US"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3546131939"/>
                  </a:ext>
                </a:extLst>
              </a:tr>
              <a:tr h="294096">
                <a:tc>
                  <a:txBody>
                    <a:bodyPr/>
                    <a:lstStyle/>
                    <a:p>
                      <a:pPr algn="ctr" fontAlgn="b">
                        <a:buNone/>
                      </a:pPr>
                      <a:r>
                        <a:rPr lang="en-US" sz="1050" b="0" u="none" strike="noStrike">
                          <a:solidFill>
                            <a:srgbClr val="000000"/>
                          </a:solidFill>
                          <a:effectLst/>
                        </a:rPr>
                        <a:t>7</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Interdependencies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The number of programs/outcomes that are tied to a risk</a:t>
                      </a:r>
                      <a:endParaRPr lang="en-US"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1747283049"/>
                  </a:ext>
                </a:extLst>
              </a:tr>
              <a:tr h="294096">
                <a:tc>
                  <a:txBody>
                    <a:bodyPr/>
                    <a:lstStyle/>
                    <a:p>
                      <a:pPr algn="ctr" fontAlgn="b">
                        <a:buNone/>
                      </a:pPr>
                      <a:r>
                        <a:rPr lang="en-US" sz="1050" b="0" u="none" strike="noStrike">
                          <a:solidFill>
                            <a:srgbClr val="000000"/>
                          </a:solidFill>
                          <a:effectLst/>
                        </a:rPr>
                        <a:t>8</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Strategic Alignment </a:t>
                      </a:r>
                      <a:endParaRPr lang="en-US" sz="1050" b="0" i="0" u="none" strike="noStrike">
                        <a:solidFill>
                          <a:srgbClr val="000000"/>
                        </a:solidFill>
                        <a:effectLst/>
                        <a:latin typeface="+mn-lt"/>
                      </a:endParaRPr>
                    </a:p>
                  </a:txBody>
                  <a:tcPr marL="45720" marR="45720" marT="6211" marB="0" anchor="ctr"/>
                </a:tc>
                <a:tc>
                  <a:txBody>
                    <a:bodyPr/>
                    <a:lstStyle/>
                    <a:p>
                      <a:pPr algn="l" fontAlgn="ctr">
                        <a:buNone/>
                      </a:pPr>
                      <a:r>
                        <a:rPr lang="en-US" sz="1050" b="0" u="none" strike="noStrike">
                          <a:solidFill>
                            <a:srgbClr val="000000"/>
                          </a:solidFill>
                          <a:effectLst/>
                        </a:rPr>
                        <a:t>Determine if a risk will affect core mission, regulatory obligations, or growth strategy</a:t>
                      </a:r>
                      <a:endParaRPr lang="en-US" sz="1050" b="0" i="0" u="none" strike="noStrike">
                        <a:solidFill>
                          <a:srgbClr val="000000"/>
                        </a:solidFill>
                        <a:effectLst/>
                        <a:latin typeface="+mn-lt"/>
                      </a:endParaRPr>
                    </a:p>
                  </a:txBody>
                  <a:tcPr marL="45720" marR="45720" marT="6211" marB="0" anchor="ctr"/>
                </a:tc>
                <a:extLst>
                  <a:ext uri="{0D108BD9-81ED-4DB2-BD59-A6C34878D82A}">
                    <a16:rowId xmlns:a16="http://schemas.microsoft.com/office/drawing/2014/main" val="2696577"/>
                  </a:ext>
                </a:extLst>
              </a:tr>
            </a:tbl>
          </a:graphicData>
        </a:graphic>
      </p:graphicFrame>
      <p:sp>
        <p:nvSpPr>
          <p:cNvPr id="9" name="Content Placeholder 8">
            <a:extLst>
              <a:ext uri="{FF2B5EF4-FFF2-40B4-BE49-F238E27FC236}">
                <a16:creationId xmlns:a16="http://schemas.microsoft.com/office/drawing/2014/main" id="{6B780001-AEAF-24F1-3F18-58CB6F58C6D3}"/>
              </a:ext>
            </a:extLst>
          </p:cNvPr>
          <p:cNvSpPr>
            <a:spLocks noGrp="1"/>
          </p:cNvSpPr>
          <p:nvPr>
            <p:ph idx="1"/>
          </p:nvPr>
        </p:nvSpPr>
        <p:spPr>
          <a:xfrm>
            <a:off x="449825" y="1404279"/>
            <a:ext cx="11292349" cy="1873350"/>
          </a:xfrm>
        </p:spPr>
        <p:txBody>
          <a:bodyPr>
            <a:normAutofit fontScale="77500" lnSpcReduction="20000"/>
          </a:bodyPr>
          <a:lstStyle/>
          <a:p>
            <a:r>
              <a:rPr lang="en-US"/>
              <a:t>Each risk is scored on a comprehensive set of criteria to ensure that the risk’s profile is </a:t>
            </a:r>
            <a:r>
              <a:rPr lang="en-US" b="1"/>
              <a:t>fully understood. </a:t>
            </a:r>
            <a:endParaRPr lang="en-US"/>
          </a:p>
          <a:p>
            <a:r>
              <a:rPr lang="en-US"/>
              <a:t>This is critical as it ensures that subsequent risk elevation and action recommendations are based on comprehensive information. </a:t>
            </a:r>
          </a:p>
          <a:p>
            <a:r>
              <a:rPr lang="en-US"/>
              <a:t>We have identified current FIRR fields to be used as the baseline for scoring the criteria, making the framework </a:t>
            </a:r>
            <a:r>
              <a:rPr lang="en-US" i="1"/>
              <a:t>theoretically</a:t>
            </a:r>
            <a:r>
              <a:rPr lang="en-US"/>
              <a:t> viable to implement. </a:t>
            </a:r>
          </a:p>
        </p:txBody>
      </p:sp>
      <p:sp>
        <p:nvSpPr>
          <p:cNvPr id="5" name="Rectangle 4">
            <a:extLst>
              <a:ext uri="{FF2B5EF4-FFF2-40B4-BE49-F238E27FC236}">
                <a16:creationId xmlns:a16="http://schemas.microsoft.com/office/drawing/2014/main" id="{C641D785-E46C-D390-8821-75FEE17C3656}"/>
              </a:ext>
            </a:extLst>
          </p:cNvPr>
          <p:cNvSpPr/>
          <p:nvPr/>
        </p:nvSpPr>
        <p:spPr>
          <a:xfrm>
            <a:off x="2265203" y="3321696"/>
            <a:ext cx="1196762" cy="308520"/>
          </a:xfrm>
          <a:prstGeom prst="rect">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Probability</a:t>
            </a:r>
          </a:p>
        </p:txBody>
      </p:sp>
      <p:sp>
        <p:nvSpPr>
          <p:cNvPr id="6" name="Rectangle 5">
            <a:extLst>
              <a:ext uri="{FF2B5EF4-FFF2-40B4-BE49-F238E27FC236}">
                <a16:creationId xmlns:a16="http://schemas.microsoft.com/office/drawing/2014/main" id="{A059C723-81CE-4778-054B-341BFEDD1F1A}"/>
              </a:ext>
            </a:extLst>
          </p:cNvPr>
          <p:cNvSpPr/>
          <p:nvPr/>
        </p:nvSpPr>
        <p:spPr>
          <a:xfrm>
            <a:off x="881944" y="3630216"/>
            <a:ext cx="1265588" cy="308520"/>
          </a:xfrm>
          <a:prstGeom prst="rect">
            <a:avLst/>
          </a:prstGeom>
          <a:solidFill>
            <a:srgbClr val="660066"/>
          </a:solidFill>
          <a:ln>
            <a:solidFill>
              <a:srgbClr val="66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Risk Level</a:t>
            </a:r>
          </a:p>
        </p:txBody>
      </p:sp>
      <p:sp>
        <p:nvSpPr>
          <p:cNvPr id="8" name="Rectangle 7">
            <a:extLst>
              <a:ext uri="{FF2B5EF4-FFF2-40B4-BE49-F238E27FC236}">
                <a16:creationId xmlns:a16="http://schemas.microsoft.com/office/drawing/2014/main" id="{17459026-D768-4374-DD43-81E10320E7A7}"/>
              </a:ext>
            </a:extLst>
          </p:cNvPr>
          <p:cNvSpPr/>
          <p:nvPr/>
        </p:nvSpPr>
        <p:spPr>
          <a:xfrm>
            <a:off x="559938" y="4331101"/>
            <a:ext cx="1587594" cy="485872"/>
          </a:xfrm>
          <a:prstGeom prst="rect">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Exposure Start</a:t>
            </a:r>
          </a:p>
          <a:p>
            <a:pPr algn="ctr"/>
            <a:r>
              <a:rPr lang="en-US" sz="1400">
                <a:solidFill>
                  <a:schemeClr val="bg1"/>
                </a:solidFill>
              </a:rPr>
              <a:t>Schedule Impact</a:t>
            </a:r>
          </a:p>
        </p:txBody>
      </p:sp>
      <p:sp>
        <p:nvSpPr>
          <p:cNvPr id="10" name="Rectangle 9">
            <a:extLst>
              <a:ext uri="{FF2B5EF4-FFF2-40B4-BE49-F238E27FC236}">
                <a16:creationId xmlns:a16="http://schemas.microsoft.com/office/drawing/2014/main" id="{21A32D87-908D-8E11-7049-47170E9F3EC2}"/>
              </a:ext>
            </a:extLst>
          </p:cNvPr>
          <p:cNvSpPr/>
          <p:nvPr/>
        </p:nvSpPr>
        <p:spPr>
          <a:xfrm>
            <a:off x="559938" y="5177257"/>
            <a:ext cx="2790658" cy="308520"/>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Relevant Programs / Sites / POCs</a:t>
            </a:r>
          </a:p>
        </p:txBody>
      </p:sp>
      <p:sp>
        <p:nvSpPr>
          <p:cNvPr id="11" name="Rectangle 10">
            <a:extLst>
              <a:ext uri="{FF2B5EF4-FFF2-40B4-BE49-F238E27FC236}">
                <a16:creationId xmlns:a16="http://schemas.microsoft.com/office/drawing/2014/main" id="{260BC046-650E-5965-5F5A-9673DD504738}"/>
              </a:ext>
            </a:extLst>
          </p:cNvPr>
          <p:cNvSpPr/>
          <p:nvPr/>
        </p:nvSpPr>
        <p:spPr>
          <a:xfrm>
            <a:off x="2265203" y="3938736"/>
            <a:ext cx="1946472" cy="485872"/>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Exposure Start</a:t>
            </a:r>
          </a:p>
          <a:p>
            <a:pPr algn="ctr"/>
            <a:r>
              <a:rPr lang="en-US" sz="1400">
                <a:solidFill>
                  <a:schemeClr val="bg1"/>
                </a:solidFill>
              </a:rPr>
              <a:t>Impacted Activity Date</a:t>
            </a:r>
          </a:p>
        </p:txBody>
      </p:sp>
      <p:sp>
        <p:nvSpPr>
          <p:cNvPr id="12" name="Rectangle 11">
            <a:extLst>
              <a:ext uri="{FF2B5EF4-FFF2-40B4-BE49-F238E27FC236}">
                <a16:creationId xmlns:a16="http://schemas.microsoft.com/office/drawing/2014/main" id="{43CF7B77-B2D7-87AA-AE07-896B0CAC4F31}"/>
              </a:ext>
            </a:extLst>
          </p:cNvPr>
          <p:cNvSpPr/>
          <p:nvPr/>
        </p:nvSpPr>
        <p:spPr>
          <a:xfrm>
            <a:off x="2265203" y="4744160"/>
            <a:ext cx="1796846" cy="313313"/>
          </a:xfrm>
          <a:prstGeom prst="rect">
            <a:avLst/>
          </a:prstGeom>
          <a:solidFill>
            <a:srgbClr val="660066"/>
          </a:solidFill>
          <a:ln>
            <a:solidFill>
              <a:srgbClr val="6600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Manageability Rating</a:t>
            </a:r>
          </a:p>
        </p:txBody>
      </p:sp>
      <p:sp>
        <p:nvSpPr>
          <p:cNvPr id="13" name="Rectangle 12">
            <a:extLst>
              <a:ext uri="{FF2B5EF4-FFF2-40B4-BE49-F238E27FC236}">
                <a16:creationId xmlns:a16="http://schemas.microsoft.com/office/drawing/2014/main" id="{C6B76DED-60B7-4BD4-529B-DFA5DCA400E9}"/>
              </a:ext>
            </a:extLst>
          </p:cNvPr>
          <p:cNvSpPr/>
          <p:nvPr/>
        </p:nvSpPr>
        <p:spPr>
          <a:xfrm>
            <a:off x="2265203" y="5605561"/>
            <a:ext cx="1796846" cy="313313"/>
          </a:xfrm>
          <a:prstGeom prst="rect">
            <a:avLst/>
          </a:prstGeom>
          <a:solidFill>
            <a:schemeClr val="tx2">
              <a:lumMod val="90000"/>
              <a:lumOff val="10000"/>
            </a:schemeClr>
          </a:solidFill>
          <a:ln>
            <a:solidFill>
              <a:schemeClr val="tx2">
                <a:lumMod val="90000"/>
                <a:lumOff val="1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Strategic Objectives</a:t>
            </a:r>
          </a:p>
        </p:txBody>
      </p:sp>
      <p:sp>
        <p:nvSpPr>
          <p:cNvPr id="15" name="Isosceles Triangle 14">
            <a:extLst>
              <a:ext uri="{FF2B5EF4-FFF2-40B4-BE49-F238E27FC236}">
                <a16:creationId xmlns:a16="http://schemas.microsoft.com/office/drawing/2014/main" id="{08D67AAA-74F6-BFB6-6D2A-5D5E82EA7EFA}"/>
              </a:ext>
            </a:extLst>
          </p:cNvPr>
          <p:cNvSpPr/>
          <p:nvPr/>
        </p:nvSpPr>
        <p:spPr>
          <a:xfrm>
            <a:off x="3473124" y="3321695"/>
            <a:ext cx="2050463" cy="308519"/>
          </a:xfrm>
          <a:prstGeom prst="triangle">
            <a:avLst>
              <a:gd name="adj" fmla="val 0"/>
            </a:avLst>
          </a:prstGeom>
          <a:solidFill>
            <a:schemeClr val="tx2">
              <a:lumMod val="90000"/>
              <a:lumOff val="10000"/>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61CFE4D0-5C12-579F-0008-E81DF44D1ECA}"/>
              </a:ext>
            </a:extLst>
          </p:cNvPr>
          <p:cNvSpPr/>
          <p:nvPr/>
        </p:nvSpPr>
        <p:spPr>
          <a:xfrm>
            <a:off x="2138394" y="3630215"/>
            <a:ext cx="3385193" cy="308519"/>
          </a:xfrm>
          <a:prstGeom prst="triangle">
            <a:avLst>
              <a:gd name="adj" fmla="val 0"/>
            </a:avLst>
          </a:prstGeom>
          <a:solidFill>
            <a:srgbClr val="660066">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0568D406-B0D8-BAFA-8F09-2635D27ABFEB}"/>
              </a:ext>
            </a:extLst>
          </p:cNvPr>
          <p:cNvSpPr/>
          <p:nvPr/>
        </p:nvSpPr>
        <p:spPr>
          <a:xfrm rot="11560211">
            <a:off x="4102297" y="4094465"/>
            <a:ext cx="1379901" cy="446260"/>
          </a:xfrm>
          <a:prstGeom prst="triangle">
            <a:avLst>
              <a:gd name="adj" fmla="val 89063"/>
            </a:avLst>
          </a:prstGeom>
          <a:solidFill>
            <a:schemeClr val="accent3">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Isosceles Triangle 19">
            <a:extLst>
              <a:ext uri="{FF2B5EF4-FFF2-40B4-BE49-F238E27FC236}">
                <a16:creationId xmlns:a16="http://schemas.microsoft.com/office/drawing/2014/main" id="{073FCCDD-C5B8-4822-F350-07A2902CC137}"/>
              </a:ext>
            </a:extLst>
          </p:cNvPr>
          <p:cNvSpPr/>
          <p:nvPr/>
        </p:nvSpPr>
        <p:spPr>
          <a:xfrm rot="881035" flipV="1">
            <a:off x="4007395" y="4926430"/>
            <a:ext cx="1477387" cy="304827"/>
          </a:xfrm>
          <a:prstGeom prst="triangle">
            <a:avLst>
              <a:gd name="adj" fmla="val 5043"/>
            </a:avLst>
          </a:prstGeom>
          <a:solidFill>
            <a:srgbClr val="660066">
              <a:alpha val="4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2C81EA91-E4CE-139C-29C9-C8EBC4E27B73}"/>
              </a:ext>
            </a:extLst>
          </p:cNvPr>
          <p:cNvSpPr/>
          <p:nvPr/>
        </p:nvSpPr>
        <p:spPr>
          <a:xfrm rot="11192362">
            <a:off x="3322054" y="5308520"/>
            <a:ext cx="2180696" cy="277170"/>
          </a:xfrm>
          <a:prstGeom prst="triangle">
            <a:avLst>
              <a:gd name="adj" fmla="val 99659"/>
            </a:avLst>
          </a:prstGeom>
          <a:solidFill>
            <a:schemeClr val="accent3">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00AA9978-E482-CA73-30E9-0378A9F959E5}"/>
              </a:ext>
            </a:extLst>
          </p:cNvPr>
          <p:cNvSpPr/>
          <p:nvPr/>
        </p:nvSpPr>
        <p:spPr>
          <a:xfrm rot="211888" flipV="1">
            <a:off x="4000964" y="5642731"/>
            <a:ext cx="1500786" cy="308519"/>
          </a:xfrm>
          <a:prstGeom prst="triangle">
            <a:avLst>
              <a:gd name="adj" fmla="val 4938"/>
            </a:avLst>
          </a:prstGeom>
          <a:solidFill>
            <a:schemeClr val="tx2">
              <a:lumMod val="90000"/>
              <a:lumOff val="10000"/>
              <a:alpha val="4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7817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3E68-10A4-A304-CB04-ACB326BC9A02}"/>
              </a:ext>
            </a:extLst>
          </p:cNvPr>
          <p:cNvSpPr>
            <a:spLocks noGrp="1"/>
          </p:cNvSpPr>
          <p:nvPr>
            <p:ph type="title"/>
          </p:nvPr>
        </p:nvSpPr>
        <p:spPr>
          <a:xfrm>
            <a:off x="486697" y="50657"/>
            <a:ext cx="10867104" cy="1325563"/>
          </a:xfrm>
        </p:spPr>
        <p:txBody>
          <a:bodyPr/>
          <a:lstStyle/>
          <a:p>
            <a:r>
              <a:rPr lang="en-US"/>
              <a:t>Step 2 – Expanded Risk Scoring </a:t>
            </a:r>
          </a:p>
        </p:txBody>
      </p:sp>
      <p:sp>
        <p:nvSpPr>
          <p:cNvPr id="4" name="Slide Number Placeholder 3">
            <a:extLst>
              <a:ext uri="{FF2B5EF4-FFF2-40B4-BE49-F238E27FC236}">
                <a16:creationId xmlns:a16="http://schemas.microsoft.com/office/drawing/2014/main" id="{3A889B41-5B10-9F77-6F9E-81DCBEFEE459}"/>
              </a:ext>
            </a:extLst>
          </p:cNvPr>
          <p:cNvSpPr>
            <a:spLocks noGrp="1"/>
          </p:cNvSpPr>
          <p:nvPr>
            <p:ph type="sldNum" sz="quarter" idx="12"/>
          </p:nvPr>
        </p:nvSpPr>
        <p:spPr/>
        <p:txBody>
          <a:bodyPr/>
          <a:lstStyle/>
          <a:p>
            <a:fld id="{DD3EB71B-0E20-644D-98EB-43484203013E}" type="slidenum">
              <a:rPr lang="en-US" smtClean="0"/>
              <a:pPr/>
              <a:t>23</a:t>
            </a:fld>
            <a:endParaRPr lang="en-US">
              <a:solidFill>
                <a:schemeClr val="bg1"/>
              </a:solidFill>
            </a:endParaRPr>
          </a:p>
        </p:txBody>
      </p:sp>
      <p:sp>
        <p:nvSpPr>
          <p:cNvPr id="5" name="Content Placeholder 8">
            <a:extLst>
              <a:ext uri="{FF2B5EF4-FFF2-40B4-BE49-F238E27FC236}">
                <a16:creationId xmlns:a16="http://schemas.microsoft.com/office/drawing/2014/main" id="{8EAE3866-27AA-3C51-5FD3-9F9A22CAEAA1}"/>
              </a:ext>
            </a:extLst>
          </p:cNvPr>
          <p:cNvSpPr txBox="1">
            <a:spLocks/>
          </p:cNvSpPr>
          <p:nvPr/>
        </p:nvSpPr>
        <p:spPr>
          <a:xfrm>
            <a:off x="486695" y="1436539"/>
            <a:ext cx="11218608" cy="106938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Using the FIRR fields as a starting point, scores can be determined for enterprise criteria. These scoring methods are </a:t>
            </a:r>
            <a:r>
              <a:rPr lang="en-US" sz="2400" i="1"/>
              <a:t>purely notional and rubric finalization require additional work</a:t>
            </a:r>
            <a:endParaRPr lang="en-US" sz="2400"/>
          </a:p>
        </p:txBody>
      </p:sp>
      <p:graphicFrame>
        <p:nvGraphicFramePr>
          <p:cNvPr id="6" name="Table 5">
            <a:extLst>
              <a:ext uri="{FF2B5EF4-FFF2-40B4-BE49-F238E27FC236}">
                <a16:creationId xmlns:a16="http://schemas.microsoft.com/office/drawing/2014/main" id="{7ED32443-2E82-398F-B319-603591B48B06}"/>
              </a:ext>
            </a:extLst>
          </p:cNvPr>
          <p:cNvGraphicFramePr>
            <a:graphicFrameLocks noGrp="1"/>
          </p:cNvGraphicFramePr>
          <p:nvPr/>
        </p:nvGraphicFramePr>
        <p:xfrm>
          <a:off x="486695" y="2468533"/>
          <a:ext cx="11225685" cy="2390536"/>
        </p:xfrm>
        <a:graphic>
          <a:graphicData uri="http://schemas.openxmlformats.org/drawingml/2006/table">
            <a:tbl>
              <a:tblPr firstRow="1" bandRow="1">
                <a:tableStyleId>{21E4AEA4-8DFA-4A89-87EB-49C32662AFE0}</a:tableStyleId>
              </a:tblPr>
              <a:tblGrid>
                <a:gridCol w="181592">
                  <a:extLst>
                    <a:ext uri="{9D8B030D-6E8A-4147-A177-3AD203B41FA5}">
                      <a16:colId xmlns:a16="http://schemas.microsoft.com/office/drawing/2014/main" val="2732376587"/>
                    </a:ext>
                  </a:extLst>
                </a:gridCol>
                <a:gridCol w="1712525">
                  <a:extLst>
                    <a:ext uri="{9D8B030D-6E8A-4147-A177-3AD203B41FA5}">
                      <a16:colId xmlns:a16="http://schemas.microsoft.com/office/drawing/2014/main" val="816745769"/>
                    </a:ext>
                  </a:extLst>
                </a:gridCol>
                <a:gridCol w="2422244">
                  <a:extLst>
                    <a:ext uri="{9D8B030D-6E8A-4147-A177-3AD203B41FA5}">
                      <a16:colId xmlns:a16="http://schemas.microsoft.com/office/drawing/2014/main" val="1497323230"/>
                    </a:ext>
                  </a:extLst>
                </a:gridCol>
                <a:gridCol w="2304288">
                  <a:extLst>
                    <a:ext uri="{9D8B030D-6E8A-4147-A177-3AD203B41FA5}">
                      <a16:colId xmlns:a16="http://schemas.microsoft.com/office/drawing/2014/main" val="643891653"/>
                    </a:ext>
                  </a:extLst>
                </a:gridCol>
                <a:gridCol w="2304288">
                  <a:extLst>
                    <a:ext uri="{9D8B030D-6E8A-4147-A177-3AD203B41FA5}">
                      <a16:colId xmlns:a16="http://schemas.microsoft.com/office/drawing/2014/main" val="3706268805"/>
                    </a:ext>
                  </a:extLst>
                </a:gridCol>
                <a:gridCol w="2300748">
                  <a:extLst>
                    <a:ext uri="{9D8B030D-6E8A-4147-A177-3AD203B41FA5}">
                      <a16:colId xmlns:a16="http://schemas.microsoft.com/office/drawing/2014/main" val="4130426223"/>
                    </a:ext>
                  </a:extLst>
                </a:gridCol>
              </a:tblGrid>
              <a:tr h="245097">
                <a:tc>
                  <a:txBody>
                    <a:bodyPr/>
                    <a:lstStyle/>
                    <a:p>
                      <a:pPr algn="ctr" fontAlgn="ctr">
                        <a:buNone/>
                      </a:pPr>
                      <a:r>
                        <a:rPr lang="en-US" sz="1100" b="1" u="none" strike="noStrike">
                          <a:solidFill>
                            <a:srgbClr val="FFFFFF"/>
                          </a:solidFill>
                          <a:effectLst/>
                        </a:rPr>
                        <a:t>#</a:t>
                      </a:r>
                      <a:endParaRPr lang="en-US" sz="1100" b="1" i="0" u="none" strike="noStrike">
                        <a:solidFill>
                          <a:srgbClr val="FFFFFF"/>
                        </a:solidFill>
                        <a:effectLst/>
                        <a:latin typeface="Aptos (Body)"/>
                      </a:endParaRPr>
                    </a:p>
                  </a:txBody>
                  <a:tcPr marL="27432" marR="27432" marT="27432" marB="27432" anchor="ctr"/>
                </a:tc>
                <a:tc>
                  <a:txBody>
                    <a:bodyPr/>
                    <a:lstStyle/>
                    <a:p>
                      <a:pPr algn="ctr" fontAlgn="ctr">
                        <a:buNone/>
                      </a:pPr>
                      <a:r>
                        <a:rPr lang="en-US" sz="1100" b="1" u="none" strike="noStrike">
                          <a:solidFill>
                            <a:srgbClr val="FFFFFF"/>
                          </a:solidFill>
                          <a:effectLst/>
                        </a:rPr>
                        <a:t>Metric</a:t>
                      </a:r>
                      <a:endParaRPr lang="en-US" sz="1100" b="1" i="0" u="none" strike="noStrike">
                        <a:solidFill>
                          <a:srgbClr val="FFFFFF"/>
                        </a:solidFill>
                        <a:effectLst/>
                        <a:latin typeface="Aptos (Body)"/>
                      </a:endParaRPr>
                    </a:p>
                  </a:txBody>
                  <a:tcPr marL="27432" marR="27432" marT="27432" marB="27432" anchor="ctr"/>
                </a:tc>
                <a:tc>
                  <a:txBody>
                    <a:bodyPr/>
                    <a:lstStyle/>
                    <a:p>
                      <a:pPr algn="ctr" fontAlgn="b">
                        <a:buNone/>
                      </a:pPr>
                      <a:r>
                        <a:rPr lang="en-US" sz="1100" b="1" u="none" strike="noStrike">
                          <a:solidFill>
                            <a:srgbClr val="FFFFFF"/>
                          </a:solidFill>
                          <a:effectLst/>
                        </a:rPr>
                        <a:t>Calculation</a:t>
                      </a:r>
                      <a:endParaRPr lang="en-US" sz="1100" b="1" i="0" u="none" strike="noStrike">
                        <a:solidFill>
                          <a:srgbClr val="FFFFFF"/>
                        </a:solidFill>
                        <a:effectLst/>
                        <a:latin typeface="Aptos (Body)"/>
                      </a:endParaRPr>
                    </a:p>
                  </a:txBody>
                  <a:tcPr marL="27432" marR="27432" marT="27432" marB="27432" anchor="ctr"/>
                </a:tc>
                <a:tc>
                  <a:txBody>
                    <a:bodyPr/>
                    <a:lstStyle/>
                    <a:p>
                      <a:pPr algn="ctr" fontAlgn="b">
                        <a:buNone/>
                      </a:pPr>
                      <a:r>
                        <a:rPr lang="en-US" sz="1100" b="1" u="none" strike="noStrike">
                          <a:solidFill>
                            <a:srgbClr val="FFFFFF"/>
                          </a:solidFill>
                          <a:effectLst/>
                        </a:rPr>
                        <a:t>High</a:t>
                      </a:r>
                      <a:endParaRPr lang="en-US" sz="1100" b="1" i="0" u="none" strike="noStrike">
                        <a:solidFill>
                          <a:srgbClr val="FFFFFF"/>
                        </a:solidFill>
                        <a:effectLst/>
                        <a:latin typeface="Aptos (Body)"/>
                      </a:endParaRPr>
                    </a:p>
                  </a:txBody>
                  <a:tcPr marL="27432" marR="27432" marT="27432" marB="27432" anchor="ctr"/>
                </a:tc>
                <a:tc>
                  <a:txBody>
                    <a:bodyPr/>
                    <a:lstStyle/>
                    <a:p>
                      <a:pPr algn="ctr" fontAlgn="b">
                        <a:buNone/>
                      </a:pPr>
                      <a:r>
                        <a:rPr lang="en-US" sz="1100" b="1" u="none" strike="noStrike">
                          <a:solidFill>
                            <a:srgbClr val="FFFFFF"/>
                          </a:solidFill>
                          <a:effectLst/>
                        </a:rPr>
                        <a:t>Medium</a:t>
                      </a:r>
                      <a:endParaRPr lang="en-US" sz="1100" b="1" i="0" u="none" strike="noStrike">
                        <a:solidFill>
                          <a:srgbClr val="FFFFFF"/>
                        </a:solidFill>
                        <a:effectLst/>
                        <a:latin typeface="Aptos (Body)"/>
                      </a:endParaRPr>
                    </a:p>
                  </a:txBody>
                  <a:tcPr marL="27432" marR="27432" marT="27432" marB="27432" anchor="ctr"/>
                </a:tc>
                <a:tc>
                  <a:txBody>
                    <a:bodyPr/>
                    <a:lstStyle/>
                    <a:p>
                      <a:pPr algn="ctr" fontAlgn="b">
                        <a:buNone/>
                      </a:pPr>
                      <a:r>
                        <a:rPr lang="en-US" sz="1100" b="1" u="none" strike="noStrike">
                          <a:solidFill>
                            <a:srgbClr val="FFFFFF"/>
                          </a:solidFill>
                          <a:effectLst/>
                        </a:rPr>
                        <a:t>Low</a:t>
                      </a:r>
                      <a:endParaRPr lang="en-US" sz="1100" b="1" i="0" u="none" strike="noStrike">
                        <a:solidFill>
                          <a:srgbClr val="FFFFFF"/>
                        </a:solidFill>
                        <a:effectLst/>
                        <a:latin typeface="Aptos (Body)"/>
                      </a:endParaRPr>
                    </a:p>
                  </a:txBody>
                  <a:tcPr marL="27432" marR="27432" marT="27432" marB="27432" anchor="ctr"/>
                </a:tc>
                <a:extLst>
                  <a:ext uri="{0D108BD9-81ED-4DB2-BD59-A6C34878D82A}">
                    <a16:rowId xmlns:a16="http://schemas.microsoft.com/office/drawing/2014/main" val="3824902380"/>
                  </a:ext>
                </a:extLst>
              </a:tr>
              <a:tr h="245097">
                <a:tc>
                  <a:txBody>
                    <a:bodyPr/>
                    <a:lstStyle/>
                    <a:p>
                      <a:pPr algn="ctr" fontAlgn="ctr">
                        <a:buNone/>
                      </a:pPr>
                      <a:r>
                        <a:rPr lang="en-US" sz="1100" b="1" u="none" strike="noStrike">
                          <a:solidFill>
                            <a:srgbClr val="000000"/>
                          </a:solidFill>
                          <a:effectLst/>
                        </a:rPr>
                        <a:t>1</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Likelihood</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Current Probability</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61-100</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41-60</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1-40</a:t>
                      </a:r>
                      <a:endParaRPr lang="en-US" sz="1100" b="0" i="0" u="none" strike="noStrike">
                        <a:solidFill>
                          <a:srgbClr val="000000"/>
                        </a:solidFill>
                        <a:effectLst/>
                        <a:latin typeface="Aptos (Body)"/>
                      </a:endParaRPr>
                    </a:p>
                  </a:txBody>
                  <a:tcPr marL="27432" marR="27432" marT="27432" marB="27432" anchor="ctr"/>
                </a:tc>
                <a:extLst>
                  <a:ext uri="{0D108BD9-81ED-4DB2-BD59-A6C34878D82A}">
                    <a16:rowId xmlns:a16="http://schemas.microsoft.com/office/drawing/2014/main" val="3888348291"/>
                  </a:ext>
                </a:extLst>
              </a:tr>
              <a:tr h="245097">
                <a:tc>
                  <a:txBody>
                    <a:bodyPr/>
                    <a:lstStyle/>
                    <a:p>
                      <a:pPr algn="ctr" fontAlgn="ctr">
                        <a:buNone/>
                      </a:pPr>
                      <a:r>
                        <a:rPr lang="en-US" sz="1100" b="1" u="none" strike="noStrike">
                          <a:solidFill>
                            <a:srgbClr val="000000"/>
                          </a:solidFill>
                          <a:effectLst/>
                        </a:rPr>
                        <a:t>2</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Impact</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Current Risk Level</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19-25</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10-18</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1-9</a:t>
                      </a:r>
                      <a:endParaRPr lang="en-US" sz="1100" b="0" i="0" u="none" strike="noStrike">
                        <a:solidFill>
                          <a:srgbClr val="000000"/>
                        </a:solidFill>
                        <a:effectLst/>
                        <a:latin typeface="Aptos (Body)"/>
                      </a:endParaRPr>
                    </a:p>
                  </a:txBody>
                  <a:tcPr marL="27432" marR="27432" marT="27432" marB="27432" anchor="ctr"/>
                </a:tc>
                <a:extLst>
                  <a:ext uri="{0D108BD9-81ED-4DB2-BD59-A6C34878D82A}">
                    <a16:rowId xmlns:a16="http://schemas.microsoft.com/office/drawing/2014/main" val="3485161053"/>
                  </a:ext>
                </a:extLst>
              </a:tr>
              <a:tr h="245097">
                <a:tc>
                  <a:txBody>
                    <a:bodyPr/>
                    <a:lstStyle/>
                    <a:p>
                      <a:pPr algn="ctr" fontAlgn="ctr">
                        <a:buNone/>
                      </a:pPr>
                      <a:r>
                        <a:rPr lang="en-US" sz="1100" b="1" u="none" strike="noStrike">
                          <a:solidFill>
                            <a:srgbClr val="000000"/>
                          </a:solidFill>
                          <a:effectLst/>
                        </a:rPr>
                        <a:t>3</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Velocity (Speed of Onset)</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Impacted Activity Date - Exposure Start</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0-50 days</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51-100 days</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100+ days</a:t>
                      </a:r>
                      <a:endParaRPr lang="en-US" sz="1100" b="0" i="0" u="none" strike="noStrike">
                        <a:solidFill>
                          <a:srgbClr val="000000"/>
                        </a:solidFill>
                        <a:effectLst/>
                        <a:latin typeface="Aptos (Body)"/>
                      </a:endParaRPr>
                    </a:p>
                  </a:txBody>
                  <a:tcPr marL="27432" marR="27432" marT="27432" marB="27432" anchor="ctr"/>
                </a:tc>
                <a:extLst>
                  <a:ext uri="{0D108BD9-81ED-4DB2-BD59-A6C34878D82A}">
                    <a16:rowId xmlns:a16="http://schemas.microsoft.com/office/drawing/2014/main" val="3846960706"/>
                  </a:ext>
                </a:extLst>
              </a:tr>
              <a:tr h="245097">
                <a:tc>
                  <a:txBody>
                    <a:bodyPr/>
                    <a:lstStyle/>
                    <a:p>
                      <a:pPr algn="ctr" fontAlgn="ctr">
                        <a:buNone/>
                      </a:pPr>
                      <a:r>
                        <a:rPr lang="en-US" sz="1100" b="1" u="none" strike="noStrike">
                          <a:solidFill>
                            <a:srgbClr val="000000"/>
                          </a:solidFill>
                          <a:effectLst/>
                        </a:rPr>
                        <a:t>4</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Persistence (Duration)</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Velocity + Schedule Impact </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120+ days</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61-120 days</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1-60 days</a:t>
                      </a:r>
                      <a:endParaRPr lang="en-US" sz="1100" b="0" i="0" u="none" strike="noStrike">
                        <a:solidFill>
                          <a:srgbClr val="000000"/>
                        </a:solidFill>
                        <a:effectLst/>
                        <a:latin typeface="Aptos (Body)"/>
                      </a:endParaRPr>
                    </a:p>
                  </a:txBody>
                  <a:tcPr marL="27432" marR="27432" marT="27432" marB="27432" anchor="ctr"/>
                </a:tc>
                <a:extLst>
                  <a:ext uri="{0D108BD9-81ED-4DB2-BD59-A6C34878D82A}">
                    <a16:rowId xmlns:a16="http://schemas.microsoft.com/office/drawing/2014/main" val="1860886817"/>
                  </a:ext>
                </a:extLst>
              </a:tr>
              <a:tr h="245097">
                <a:tc>
                  <a:txBody>
                    <a:bodyPr/>
                    <a:lstStyle/>
                    <a:p>
                      <a:pPr algn="ctr" fontAlgn="ctr">
                        <a:buNone/>
                      </a:pPr>
                      <a:r>
                        <a:rPr lang="en-US" sz="1100" b="1" u="none" strike="noStrike">
                          <a:solidFill>
                            <a:srgbClr val="000000"/>
                          </a:solidFill>
                          <a:effectLst/>
                        </a:rPr>
                        <a:t>5</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Recoverability</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Determined by leadership </a:t>
                      </a:r>
                      <a:endParaRPr lang="en-US" sz="1100" b="0" i="0" u="none" strike="noStrike">
                        <a:solidFill>
                          <a:srgbClr val="000000"/>
                        </a:solidFill>
                        <a:effectLst/>
                        <a:latin typeface="Aptos (Body)"/>
                      </a:endParaRPr>
                    </a:p>
                  </a:txBody>
                  <a:tcPr marL="27432" marR="27432" marT="27432" marB="27432" anchor="ctr"/>
                </a:tc>
                <a:tc>
                  <a:txBody>
                    <a:bodyPr/>
                    <a:lstStyle/>
                    <a:p>
                      <a:pPr lvl="0" algn="l">
                        <a:buNone/>
                      </a:pPr>
                      <a:r>
                        <a:rPr lang="en-US" sz="1100" b="0" u="none" strike="noStrike">
                          <a:solidFill>
                            <a:srgbClr val="000000"/>
                          </a:solidFill>
                          <a:effectLst/>
                        </a:rPr>
                        <a:t>Low chance of recovery</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Moderate chance of recovery</a:t>
                      </a:r>
                      <a:endParaRPr lang="en-US" sz="1100" b="0" i="0" u="none" strike="noStrike">
                        <a:solidFill>
                          <a:srgbClr val="000000"/>
                        </a:solidFill>
                        <a:effectLst/>
                        <a:latin typeface="Aptos (Body)"/>
                      </a:endParaRPr>
                    </a:p>
                  </a:txBody>
                  <a:tcPr marL="27432" marR="27432" marT="27432" marB="27432" anchor="ctr"/>
                </a:tc>
                <a:tc>
                  <a:txBody>
                    <a:bodyPr/>
                    <a:lstStyle/>
                    <a:p>
                      <a:pPr lvl="0" algn="l">
                        <a:buNone/>
                      </a:pPr>
                      <a:r>
                        <a:rPr lang="en-US" sz="1100" b="0" u="none" strike="noStrike">
                          <a:solidFill>
                            <a:srgbClr val="000000"/>
                          </a:solidFill>
                          <a:effectLst/>
                        </a:rPr>
                        <a:t>High chance of recovery</a:t>
                      </a:r>
                      <a:endParaRPr lang="en-US" sz="1100">
                        <a:solidFill>
                          <a:srgbClr val="000000"/>
                        </a:solidFill>
                        <a:latin typeface="Aptos (Body)"/>
                      </a:endParaRPr>
                    </a:p>
                  </a:txBody>
                  <a:tcPr marL="27432" marR="27432" marT="27432" marB="27432" anchor="ctr"/>
                </a:tc>
                <a:extLst>
                  <a:ext uri="{0D108BD9-81ED-4DB2-BD59-A6C34878D82A}">
                    <a16:rowId xmlns:a16="http://schemas.microsoft.com/office/drawing/2014/main" val="727721521"/>
                  </a:ext>
                </a:extLst>
              </a:tr>
              <a:tr h="245097">
                <a:tc>
                  <a:txBody>
                    <a:bodyPr/>
                    <a:lstStyle/>
                    <a:p>
                      <a:pPr algn="ctr" fontAlgn="ctr">
                        <a:buNone/>
                      </a:pPr>
                      <a:r>
                        <a:rPr lang="en-US" sz="1100" b="1" u="none" strike="noStrike">
                          <a:solidFill>
                            <a:srgbClr val="000000"/>
                          </a:solidFill>
                          <a:effectLst/>
                        </a:rPr>
                        <a:t>6</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Controllability</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Manageability Rating</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rtl="0">
                        <a:lnSpc>
                          <a:spcPct val="100000"/>
                        </a:lnSpc>
                        <a:spcBef>
                          <a:spcPts val="0"/>
                        </a:spcBef>
                        <a:spcAft>
                          <a:spcPts val="0"/>
                        </a:spcAft>
                        <a:buClrTx/>
                        <a:buSzTx/>
                        <a:buFontTx/>
                        <a:buNone/>
                      </a:pPr>
                      <a:r>
                        <a:rPr lang="en-US" sz="1100" b="0" u="none" strike="noStrike">
                          <a:solidFill>
                            <a:srgbClr val="000000"/>
                          </a:solidFill>
                          <a:effectLst/>
                        </a:rPr>
                        <a:t>4: Limited or 5: No Influence/Control</a:t>
                      </a:r>
                      <a:endParaRPr lang="en-US" sz="1100" b="0"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3: Moderate</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rtl="0">
                        <a:lnSpc>
                          <a:spcPct val="100000"/>
                        </a:lnSpc>
                        <a:spcBef>
                          <a:spcPts val="0"/>
                        </a:spcBef>
                        <a:spcAft>
                          <a:spcPts val="0"/>
                        </a:spcAft>
                        <a:buClrTx/>
                        <a:buSzTx/>
                        <a:buFontTx/>
                        <a:buNone/>
                      </a:pPr>
                      <a:r>
                        <a:rPr lang="en-US" sz="1100" b="0" u="none" strike="noStrike">
                          <a:solidFill>
                            <a:srgbClr val="000000"/>
                          </a:solidFill>
                          <a:effectLst/>
                        </a:rPr>
                        <a:t>1: Complete or 2: Near Complete​</a:t>
                      </a:r>
                      <a:endParaRPr lang="en-US" sz="1100" b="0" i="0" u="none" strike="noStrike">
                        <a:solidFill>
                          <a:srgbClr val="000000"/>
                        </a:solidFill>
                        <a:effectLst/>
                        <a:latin typeface="Aptos (Body)"/>
                      </a:endParaRPr>
                    </a:p>
                  </a:txBody>
                  <a:tcPr marL="27432" marR="27432" marT="27432" marB="27432" anchor="ctr"/>
                </a:tc>
                <a:extLst>
                  <a:ext uri="{0D108BD9-81ED-4DB2-BD59-A6C34878D82A}">
                    <a16:rowId xmlns:a16="http://schemas.microsoft.com/office/drawing/2014/main" val="2227391226"/>
                  </a:ext>
                </a:extLst>
              </a:tr>
              <a:tr h="429760">
                <a:tc>
                  <a:txBody>
                    <a:bodyPr/>
                    <a:lstStyle/>
                    <a:p>
                      <a:pPr algn="ctr" fontAlgn="ctr">
                        <a:buNone/>
                      </a:pPr>
                      <a:r>
                        <a:rPr lang="en-US" sz="1100" b="1" u="none" strike="noStrike">
                          <a:solidFill>
                            <a:srgbClr val="000000"/>
                          </a:solidFill>
                          <a:effectLst/>
                        </a:rPr>
                        <a:t>7</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Interdependencies</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Count of Relevant Programs / Sites / POCs + Count of Shared Risk</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0" u="none" strike="noStrike">
                          <a:solidFill>
                            <a:srgbClr val="000000"/>
                          </a:solidFill>
                          <a:effectLst/>
                        </a:rPr>
                        <a:t>5+ relevant parties</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0" u="none" strike="noStrike">
                          <a:solidFill>
                            <a:srgbClr val="000000"/>
                          </a:solidFill>
                          <a:effectLst/>
                        </a:rPr>
                        <a:t>2-4 relevant parties</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0" u="none" strike="noStrike">
                          <a:solidFill>
                            <a:srgbClr val="000000"/>
                          </a:solidFill>
                          <a:effectLst/>
                        </a:rPr>
                        <a:t>1 relevant party</a:t>
                      </a:r>
                      <a:endParaRPr lang="en-US" sz="1100" b="0" i="0" u="none" strike="noStrike">
                        <a:solidFill>
                          <a:srgbClr val="000000"/>
                        </a:solidFill>
                        <a:effectLst/>
                        <a:latin typeface="Aptos (Body)"/>
                      </a:endParaRPr>
                    </a:p>
                  </a:txBody>
                  <a:tcPr marL="27432" marR="27432" marT="27432" marB="27432" anchor="ctr"/>
                </a:tc>
                <a:extLst>
                  <a:ext uri="{0D108BD9-81ED-4DB2-BD59-A6C34878D82A}">
                    <a16:rowId xmlns:a16="http://schemas.microsoft.com/office/drawing/2014/main" val="2738947753"/>
                  </a:ext>
                </a:extLst>
              </a:tr>
              <a:tr h="245097">
                <a:tc>
                  <a:txBody>
                    <a:bodyPr/>
                    <a:lstStyle/>
                    <a:p>
                      <a:pPr algn="ctr" fontAlgn="ctr">
                        <a:buNone/>
                      </a:pPr>
                      <a:r>
                        <a:rPr lang="en-US" sz="1100" b="1" u="none" strike="noStrike">
                          <a:solidFill>
                            <a:srgbClr val="000000"/>
                          </a:solidFill>
                          <a:effectLst/>
                        </a:rPr>
                        <a:t>8</a:t>
                      </a:r>
                      <a:endParaRPr lang="en-US" sz="1100" b="1" i="0" u="none" strike="noStrike">
                        <a:solidFill>
                          <a:srgbClr val="000000"/>
                        </a:solidFill>
                        <a:effectLst/>
                        <a:latin typeface="Aptos (Body)"/>
                      </a:endParaRPr>
                    </a:p>
                  </a:txBody>
                  <a:tcPr marL="27432" marR="27432" marT="27432" marB="27432" anchor="ctr"/>
                </a:tc>
                <a:tc>
                  <a:txBody>
                    <a:bodyPr/>
                    <a:lstStyle/>
                    <a:p>
                      <a:pPr algn="l" fontAlgn="ctr">
                        <a:buNone/>
                      </a:pPr>
                      <a:r>
                        <a:rPr lang="en-US" sz="1100" b="1" u="none" strike="noStrike">
                          <a:solidFill>
                            <a:srgbClr val="000000"/>
                          </a:solidFill>
                          <a:effectLst/>
                        </a:rPr>
                        <a:t>Strategic Alignment</a:t>
                      </a:r>
                      <a:endParaRPr lang="en-US" sz="1100" b="1" i="0" u="none" strike="noStrike">
                        <a:solidFill>
                          <a:srgbClr val="000000"/>
                        </a:solidFill>
                        <a:effectLst/>
                        <a:latin typeface="Aptos (Body)"/>
                      </a:endParaRPr>
                    </a:p>
                  </a:txBody>
                  <a:tcPr marL="27432" marR="27432" marT="27432" marB="27432" anchor="ctr"/>
                </a:tc>
                <a:tc>
                  <a:txBody>
                    <a:bodyPr/>
                    <a:lstStyle/>
                    <a:p>
                      <a:pPr algn="l" fontAlgn="b">
                        <a:buNone/>
                      </a:pPr>
                      <a:r>
                        <a:rPr lang="en-US" sz="1100" b="0" u="none" strike="noStrike">
                          <a:solidFill>
                            <a:srgbClr val="000000"/>
                          </a:solidFill>
                          <a:effectLst/>
                        </a:rPr>
                        <a:t>Strategic Objectives</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0" u="none" strike="noStrike">
                          <a:solidFill>
                            <a:srgbClr val="000000"/>
                          </a:solidFill>
                          <a:effectLst/>
                        </a:rPr>
                        <a:t>Tagged to an NA-10 level objective</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0" u="none" strike="noStrike">
                          <a:solidFill>
                            <a:srgbClr val="000000"/>
                          </a:solidFill>
                          <a:effectLst/>
                        </a:rPr>
                        <a:t>Tagged to a portfolio level objective</a:t>
                      </a:r>
                      <a:endParaRPr lang="en-US" sz="1100" b="0" i="0" u="none" strike="noStrike">
                        <a:solidFill>
                          <a:srgbClr val="000000"/>
                        </a:solidFill>
                        <a:effectLst/>
                        <a:latin typeface="Aptos (Body)"/>
                      </a:endParaRPr>
                    </a:p>
                  </a:txBody>
                  <a:tcPr marL="27432" marR="27432" marT="27432" marB="27432"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0" u="none" strike="noStrike">
                          <a:solidFill>
                            <a:srgbClr val="000000"/>
                          </a:solidFill>
                          <a:effectLst/>
                        </a:rPr>
                        <a:t>Tagged to a program level objective </a:t>
                      </a:r>
                      <a:endParaRPr lang="en-US" sz="1100" b="0" i="0" u="none" strike="noStrike">
                        <a:solidFill>
                          <a:srgbClr val="000000"/>
                        </a:solidFill>
                        <a:effectLst/>
                        <a:latin typeface="Aptos (Body)"/>
                      </a:endParaRPr>
                    </a:p>
                  </a:txBody>
                  <a:tcPr marL="27432" marR="27432" marT="27432" marB="27432" anchor="ctr"/>
                </a:tc>
                <a:extLst>
                  <a:ext uri="{0D108BD9-81ED-4DB2-BD59-A6C34878D82A}">
                    <a16:rowId xmlns:a16="http://schemas.microsoft.com/office/drawing/2014/main" val="1814103678"/>
                  </a:ext>
                </a:extLst>
              </a:tr>
            </a:tbl>
          </a:graphicData>
        </a:graphic>
      </p:graphicFrame>
      <p:sp>
        <p:nvSpPr>
          <p:cNvPr id="8" name="Content Placeholder 8">
            <a:extLst>
              <a:ext uri="{FF2B5EF4-FFF2-40B4-BE49-F238E27FC236}">
                <a16:creationId xmlns:a16="http://schemas.microsoft.com/office/drawing/2014/main" id="{8C0B666D-4C0C-C266-7F9D-CF5705DF481F}"/>
              </a:ext>
            </a:extLst>
          </p:cNvPr>
          <p:cNvSpPr txBox="1">
            <a:spLocks/>
          </p:cNvSpPr>
          <p:nvPr/>
        </p:nvSpPr>
        <p:spPr>
          <a:xfrm>
            <a:off x="0" y="5146158"/>
            <a:ext cx="12192000" cy="802358"/>
          </a:xfrm>
          <a:prstGeom prst="rect">
            <a:avLst/>
          </a:prstGeom>
          <a:solidFill>
            <a:schemeClr val="accent1"/>
          </a:solidFill>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chemeClr val="bg1"/>
                </a:solidFill>
              </a:rPr>
              <a:t>Comprehensive scoring system ensures that each risk’s full profile is well-understood. This expanded scoring data determines the most appropriate action for that unique risk / set of risks. </a:t>
            </a:r>
          </a:p>
        </p:txBody>
      </p:sp>
    </p:spTree>
    <p:extLst>
      <p:ext uri="{BB962C8B-B14F-4D97-AF65-F5344CB8AC3E}">
        <p14:creationId xmlns:p14="http://schemas.microsoft.com/office/powerpoint/2010/main" val="2823101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FDB91-066B-D92E-80DA-312CB8714872}"/>
              </a:ext>
            </a:extLst>
          </p:cNvPr>
          <p:cNvSpPr>
            <a:spLocks noGrp="1"/>
          </p:cNvSpPr>
          <p:nvPr>
            <p:ph type="title"/>
          </p:nvPr>
        </p:nvSpPr>
        <p:spPr>
          <a:xfrm>
            <a:off x="379380" y="333390"/>
            <a:ext cx="10860840" cy="1281113"/>
          </a:xfrm>
        </p:spPr>
        <p:txBody>
          <a:bodyPr/>
          <a:lstStyle/>
          <a:p>
            <a:r>
              <a:rPr lang="en-US" sz="4000">
                <a:solidFill>
                  <a:schemeClr val="bg1"/>
                </a:solidFill>
                <a:latin typeface="Montserrat"/>
                <a:cs typeface="Arial"/>
              </a:rPr>
              <a:t>Lessons Learned</a:t>
            </a:r>
          </a:p>
        </p:txBody>
      </p:sp>
      <p:graphicFrame>
        <p:nvGraphicFramePr>
          <p:cNvPr id="5" name="Diagram 4">
            <a:extLst>
              <a:ext uri="{FF2B5EF4-FFF2-40B4-BE49-F238E27FC236}">
                <a16:creationId xmlns:a16="http://schemas.microsoft.com/office/drawing/2014/main" id="{0BD188E9-6AE7-51E7-2A56-D8349154E07C}"/>
              </a:ext>
            </a:extLst>
          </p:cNvPr>
          <p:cNvGraphicFramePr/>
          <p:nvPr>
            <p:extLst>
              <p:ext uri="{D42A27DB-BD31-4B8C-83A1-F6EECF244321}">
                <p14:modId xmlns:p14="http://schemas.microsoft.com/office/powerpoint/2010/main" val="1063870908"/>
              </p:ext>
            </p:extLst>
          </p:nvPr>
        </p:nvGraphicFramePr>
        <p:xfrm>
          <a:off x="1681282" y="1032387"/>
          <a:ext cx="8829436" cy="531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662880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615B2-1AAC-135E-AADB-F2EC4340E827}"/>
              </a:ext>
            </a:extLst>
          </p:cNvPr>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2684063413"/>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8663B789FDEA44A2FC60FB377736F7" ma:contentTypeVersion="15" ma:contentTypeDescription="Create a new document." ma:contentTypeScope="" ma:versionID="468e129d3564af02adb05b9db82a8022">
  <xsd:schema xmlns:xsd="http://www.w3.org/2001/XMLSchema" xmlns:xs="http://www.w3.org/2001/XMLSchema" xmlns:p="http://schemas.microsoft.com/office/2006/metadata/properties" xmlns:ns2="0f831806-2520-43e2-aa30-609c827393e7" xmlns:ns3="fd5b4bd0-bb2f-4bd9-a44a-504faaf8df0a" targetNamespace="http://schemas.microsoft.com/office/2006/metadata/properties" ma:root="true" ma:fieldsID="313212d33a3921bef95865cb2b9698f1" ns2:_="" ns3:_="">
    <xsd:import namespace="0f831806-2520-43e2-aa30-609c827393e7"/>
    <xsd:import namespace="fd5b4bd0-bb2f-4bd9-a44a-504faaf8df0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831806-2520-43e2-aa30-609c827393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5b4bd0-bb2f-4bd9-a44a-504faaf8df0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d69d8c2-0d88-490c-aef7-0e0b2742bf80}" ma:internalName="TaxCatchAll" ma:showField="CatchAllData" ma:web="fd5b4bd0-bb2f-4bd9-a44a-504faaf8d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d5b4bd0-bb2f-4bd9-a44a-504faaf8df0a" xsi:nil="true"/>
    <lcf76f155ced4ddcb4097134ff3c332f xmlns="0f831806-2520-43e2-aa30-609c827393e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AB516DF-B754-4EED-95C3-110E0D0A077F}">
  <ds:schemaRefs>
    <ds:schemaRef ds:uri="0f831806-2520-43e2-aa30-609c827393e7"/>
    <ds:schemaRef ds:uri="fd5b4bd0-bb2f-4bd9-a44a-504faaf8df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2BC63E6-10A3-4A51-BECD-9E8242B00B95}">
  <ds:schemaRefs>
    <ds:schemaRef ds:uri="http://schemas.microsoft.com/sharepoint/v3/contenttype/forms"/>
  </ds:schemaRefs>
</ds:datastoreItem>
</file>

<file path=customXml/itemProps3.xml><?xml version="1.0" encoding="utf-8"?>
<ds:datastoreItem xmlns:ds="http://schemas.openxmlformats.org/officeDocument/2006/customXml" ds:itemID="{CC45A8E1-DACF-4C82-AE1E-AF99F1C4EA57}">
  <ds:schemaRefs>
    <ds:schemaRef ds:uri="0f831806-2520-43e2-aa30-609c827393e7"/>
    <ds:schemaRef ds:uri="fd5b4bd0-bb2f-4bd9-a44a-504faaf8df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6829583f-c9c7-4e80-879f-96e770c54f35}" enabled="0" method="" siteId="{6829583f-c9c7-4e80-879f-96e770c54f35}" removed="1"/>
</clbl:labelList>
</file>

<file path=docProps/app.xml><?xml version="1.0" encoding="utf-8"?>
<Properties xmlns="http://schemas.openxmlformats.org/officeDocument/2006/extended-properties" xmlns:vt="http://schemas.openxmlformats.org/officeDocument/2006/docPropsVTypes">
  <TotalTime>27</TotalTime>
  <Words>2486</Words>
  <Application>Microsoft Office PowerPoint</Application>
  <PresentationFormat>Widescreen</PresentationFormat>
  <Paragraphs>423</Paragraphs>
  <Slides>25</Slides>
  <Notes>19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25</vt:i4>
      </vt:variant>
    </vt:vector>
  </HeadingPairs>
  <TitlesOfParts>
    <vt:vector size="36" baseType="lpstr">
      <vt:lpstr>Aptos</vt:lpstr>
      <vt:lpstr>Aptos (Body)</vt:lpstr>
      <vt:lpstr>Arial</vt:lpstr>
      <vt:lpstr>Calibri</vt:lpstr>
      <vt:lpstr>Fira Sans Extra Condensed</vt:lpstr>
      <vt:lpstr>Montserrat</vt:lpstr>
      <vt:lpstr>Symbol</vt:lpstr>
      <vt:lpstr>3_Office Theme</vt:lpstr>
      <vt:lpstr>1_Office Theme</vt:lpstr>
      <vt:lpstr>2_Office Theme</vt:lpstr>
      <vt:lpstr>5_Office Theme</vt:lpstr>
      <vt:lpstr> The Connected Risk Journey:  Strengthening Enterprise Risk Management Across the Nuclear Security Enterprise   </vt:lpstr>
      <vt:lpstr>Defense Programs Risk Management (DPRM) Team</vt:lpstr>
      <vt:lpstr>The Challenge: The Disconnect</vt:lpstr>
      <vt:lpstr>Hidden Connections Across the Organization</vt:lpstr>
      <vt:lpstr>DP Risk Management (DPRM) Strategy</vt:lpstr>
      <vt:lpstr>Strategic Vision to Operational Execution</vt:lpstr>
      <vt:lpstr>Strategy Execution: Culture</vt:lpstr>
      <vt:lpstr>Risk Summits</vt:lpstr>
      <vt:lpstr>Measuring DP Risk Culture &amp; Maturity</vt:lpstr>
      <vt:lpstr>Building Culture for Connection</vt:lpstr>
      <vt:lpstr>Strategy Execution: Objective Driven Risk Analysis</vt:lpstr>
      <vt:lpstr>DP Risk Governance Updates (Requirements &amp; Guidance) </vt:lpstr>
      <vt:lpstr>AI in DPRM</vt:lpstr>
      <vt:lpstr>Federal Integrated Risk Register (FIRR)</vt:lpstr>
      <vt:lpstr>FIRR: Successes</vt:lpstr>
      <vt:lpstr>FIRR: Challenges</vt:lpstr>
      <vt:lpstr>Building Confidence Through Risk Insight</vt:lpstr>
      <vt:lpstr>Strategy Execution: Enterprise Risk Management</vt:lpstr>
      <vt:lpstr>Weapons Activities Risk Management (WARM)</vt:lpstr>
      <vt:lpstr>Example Analytical Framework</vt:lpstr>
      <vt:lpstr>Risk Management Analytical Process</vt:lpstr>
      <vt:lpstr>Step 1 – Define Enterprise Criteria</vt:lpstr>
      <vt:lpstr>Step 2 – Expanded Risk Scoring </vt:lpstr>
      <vt:lpstr>Lessons Learned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Anthony Carter</dc:creator>
  <cp:lastModifiedBy>Christenson, Jared</cp:lastModifiedBy>
  <cp:revision>2</cp:revision>
  <dcterms:created xsi:type="dcterms:W3CDTF">2025-09-23T18:43:47Z</dcterms:created>
  <dcterms:modified xsi:type="dcterms:W3CDTF">2026-07-16T12:45:40Z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0x010100428663B789FDEA44A2FC60FB377736F7</vt:lpwstr>
  </property>
  <property fmtid="{D5CDD505-2E9C-101B-9397-08002B2CF9AE}" pid="3" name="MediaServiceImageTags">
    <vt:lpwstr/>
  </property>
</Properties>
</file>