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6"/>
  </p:notesMasterIdLst>
  <p:handoutMasterIdLst>
    <p:handoutMasterId r:id="rId27"/>
  </p:handoutMasterIdLst>
  <p:sldIdLst>
    <p:sldId id="841" r:id="rId11"/>
    <p:sldId id="859" r:id="rId12"/>
    <p:sldId id="858" r:id="rId13"/>
    <p:sldId id="870" r:id="rId14"/>
    <p:sldId id="879" r:id="rId15"/>
    <p:sldId id="880" r:id="rId16"/>
    <p:sldId id="874" r:id="rId17"/>
    <p:sldId id="881" r:id="rId18"/>
    <p:sldId id="873" r:id="rId19"/>
    <p:sldId id="882" r:id="rId20"/>
    <p:sldId id="878" r:id="rId21"/>
    <p:sldId id="877" r:id="rId22"/>
    <p:sldId id="872" r:id="rId23"/>
    <p:sldId id="876" r:id="rId24"/>
    <p:sldId id="86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 id="4" name="Schell, Chad" initials="SC" lastIdx="11" clrIdx="3">
    <p:extLst>
      <p:ext uri="{19B8F6BF-5375-455C-9EA6-DF929625EA0E}">
        <p15:presenceInfo xmlns:p15="http://schemas.microsoft.com/office/powerpoint/2012/main" userId="S-1-5-21-2844929807-1687724802-988633214-167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12" autoAdjust="0"/>
    <p:restoredTop sz="89869" autoAdjust="0"/>
  </p:normalViewPr>
  <p:slideViewPr>
    <p:cSldViewPr>
      <p:cViewPr varScale="1">
        <p:scale>
          <a:sx n="87" d="100"/>
          <a:sy n="87" d="100"/>
        </p:scale>
        <p:origin x="774"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983BE-F2FC-4C47-A413-1916E861C92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9015493-E6CF-455A-9565-100F6A5FAEEE}">
      <dgm:prSet phldrT="[Text]"/>
      <dgm:spPr/>
      <dgm:t>
        <a:bodyPr/>
        <a:lstStyle/>
        <a:p>
          <a:r>
            <a:rPr lang="en-US" dirty="0" smtClean="0">
              <a:solidFill>
                <a:schemeClr val="tx1"/>
              </a:solidFill>
            </a:rPr>
            <a:t>Fossil Energy</a:t>
          </a:r>
          <a:endParaRPr lang="en-US" dirty="0">
            <a:solidFill>
              <a:schemeClr val="tx1"/>
            </a:solidFill>
          </a:endParaRPr>
        </a:p>
      </dgm:t>
    </dgm:pt>
    <dgm:pt modelId="{0FF8B40A-C947-492D-BED5-E00AEEA5ACF4}" type="parTrans" cxnId="{42DD191B-8F4B-4623-B4BC-9E616B9F8473}">
      <dgm:prSet/>
      <dgm:spPr/>
      <dgm:t>
        <a:bodyPr/>
        <a:lstStyle/>
        <a:p>
          <a:endParaRPr lang="en-US"/>
        </a:p>
      </dgm:t>
    </dgm:pt>
    <dgm:pt modelId="{47E56F94-DB18-4A8A-BCD7-0A73F3B9533F}" type="sibTrans" cxnId="{42DD191B-8F4B-4623-B4BC-9E616B9F8473}">
      <dgm:prSet custT="1"/>
      <dgm:spPr/>
      <dgm:t>
        <a:bodyPr/>
        <a:lstStyle/>
        <a:p>
          <a:r>
            <a:rPr lang="en-US" sz="1000" dirty="0" smtClean="0">
              <a:solidFill>
                <a:schemeClr val="tx1"/>
              </a:solidFill>
            </a:rPr>
            <a:t>Wind Power Technologies Office</a:t>
          </a:r>
          <a:endParaRPr lang="en-US" sz="1000" dirty="0">
            <a:solidFill>
              <a:schemeClr val="tx1"/>
            </a:solidFill>
          </a:endParaRPr>
        </a:p>
      </dgm:t>
    </dgm:pt>
    <dgm:pt modelId="{D41787F0-6878-4CDB-B928-1931973E2DE3}">
      <dgm:prSet phldrT="[Text]"/>
      <dgm:spPr/>
      <dgm:t>
        <a:bodyPr/>
        <a:lstStyle/>
        <a:p>
          <a:r>
            <a:rPr lang="en-US" dirty="0" smtClean="0"/>
            <a:t>-Coal pitch and other carbon fiber precursors</a:t>
          </a:r>
          <a:endParaRPr lang="en-US" dirty="0"/>
        </a:p>
      </dgm:t>
    </dgm:pt>
    <dgm:pt modelId="{07925EC1-C921-4E1B-A432-7851B297706B}" type="parTrans" cxnId="{1EBE7148-8605-43A9-941B-113EBCDD2BCB}">
      <dgm:prSet/>
      <dgm:spPr/>
      <dgm:t>
        <a:bodyPr/>
        <a:lstStyle/>
        <a:p>
          <a:endParaRPr lang="en-US"/>
        </a:p>
      </dgm:t>
    </dgm:pt>
    <dgm:pt modelId="{43E42AEC-0D81-444B-916C-5E5E40336F47}" type="sibTrans" cxnId="{1EBE7148-8605-43A9-941B-113EBCDD2BCB}">
      <dgm:prSet/>
      <dgm:spPr/>
      <dgm:t>
        <a:bodyPr/>
        <a:lstStyle/>
        <a:p>
          <a:endParaRPr lang="en-US"/>
        </a:p>
      </dgm:t>
    </dgm:pt>
    <dgm:pt modelId="{9BA6994B-73C7-4597-B6B2-0D121B85EA15}">
      <dgm:prSet phldrT="[Text]"/>
      <dgm:spPr/>
      <dgm:t>
        <a:bodyPr/>
        <a:lstStyle/>
        <a:p>
          <a:r>
            <a:rPr lang="en-US" dirty="0" smtClean="0">
              <a:solidFill>
                <a:schemeClr val="tx1"/>
              </a:solidFill>
            </a:rPr>
            <a:t>Bioenergy Technologies Office</a:t>
          </a:r>
          <a:endParaRPr lang="en-US" dirty="0">
            <a:solidFill>
              <a:schemeClr val="tx1"/>
            </a:solidFill>
          </a:endParaRPr>
        </a:p>
      </dgm:t>
    </dgm:pt>
    <dgm:pt modelId="{F8B9E50B-C2EA-49CE-9999-A48735DDC949}" type="parTrans" cxnId="{F16DCADC-59A3-419D-85C6-68C71B87955C}">
      <dgm:prSet/>
      <dgm:spPr/>
      <dgm:t>
        <a:bodyPr/>
        <a:lstStyle/>
        <a:p>
          <a:endParaRPr lang="en-US"/>
        </a:p>
      </dgm:t>
    </dgm:pt>
    <dgm:pt modelId="{9341D6AA-F056-43FD-B11B-527F9375AC5B}" type="sibTrans" cxnId="{F16DCADC-59A3-419D-85C6-68C71B87955C}">
      <dgm:prSet/>
      <dgm:spPr/>
      <dgm:t>
        <a:bodyPr/>
        <a:lstStyle/>
        <a:p>
          <a:endParaRPr lang="en-US"/>
        </a:p>
      </dgm:t>
    </dgm:pt>
    <dgm:pt modelId="{04C73E5F-0465-4D32-BF93-960E936E2760}">
      <dgm:prSet phldrT="[Text]"/>
      <dgm:spPr/>
      <dgm:t>
        <a:bodyPr/>
        <a:lstStyle/>
        <a:p>
          <a:r>
            <a:rPr lang="en-US" dirty="0" smtClean="0"/>
            <a:t>-Bio-derived precursors, resins and reinforcing fibers</a:t>
          </a:r>
        </a:p>
        <a:p>
          <a:r>
            <a:rPr lang="en-US" dirty="0" smtClean="0"/>
            <a:t>-AMO joint BOTTLE recycling initiative, $25M</a:t>
          </a:r>
        </a:p>
        <a:p>
          <a:endParaRPr lang="en-US" dirty="0"/>
        </a:p>
      </dgm:t>
    </dgm:pt>
    <dgm:pt modelId="{56E8C2F9-B887-44AB-A294-9A27D569AF37}" type="parTrans" cxnId="{EC4F5F20-0FBC-4E0D-9811-0477AE39577C}">
      <dgm:prSet/>
      <dgm:spPr/>
      <dgm:t>
        <a:bodyPr/>
        <a:lstStyle/>
        <a:p>
          <a:endParaRPr lang="en-US"/>
        </a:p>
      </dgm:t>
    </dgm:pt>
    <dgm:pt modelId="{1E214BB3-BF23-46A5-97DB-680A5327F402}" type="sibTrans" cxnId="{EC4F5F20-0FBC-4E0D-9811-0477AE39577C}">
      <dgm:prSet/>
      <dgm:spPr/>
      <dgm:t>
        <a:bodyPr/>
        <a:lstStyle/>
        <a:p>
          <a:endParaRPr lang="en-US"/>
        </a:p>
      </dgm:t>
    </dgm:pt>
    <dgm:pt modelId="{777BC502-1130-499E-996A-C166A1ACB40B}">
      <dgm:prSet phldrT="[Text]"/>
      <dgm:spPr/>
      <dgm:t>
        <a:bodyPr/>
        <a:lstStyle/>
        <a:p>
          <a:r>
            <a:rPr lang="en-US" dirty="0" smtClean="0">
              <a:solidFill>
                <a:schemeClr val="tx1"/>
              </a:solidFill>
            </a:rPr>
            <a:t>Advanced Manufacturing Office</a:t>
          </a:r>
          <a:endParaRPr lang="en-US" dirty="0">
            <a:solidFill>
              <a:schemeClr val="tx1"/>
            </a:solidFill>
          </a:endParaRPr>
        </a:p>
      </dgm:t>
    </dgm:pt>
    <dgm:pt modelId="{DB4760C5-C20C-4593-8784-28F679C82514}" type="parTrans" cxnId="{8ACB1E92-0C71-415B-973F-1D2F49E013AF}">
      <dgm:prSet/>
      <dgm:spPr/>
      <dgm:t>
        <a:bodyPr/>
        <a:lstStyle/>
        <a:p>
          <a:endParaRPr lang="en-US"/>
        </a:p>
      </dgm:t>
    </dgm:pt>
    <dgm:pt modelId="{C1E6464E-37F4-4A58-B232-5A075303246A}" type="sibTrans" cxnId="{8ACB1E92-0C71-415B-973F-1D2F49E013AF}">
      <dgm:prSet/>
      <dgm:spPr/>
      <dgm:t>
        <a:bodyPr/>
        <a:lstStyle/>
        <a:p>
          <a:endParaRPr lang="en-US"/>
        </a:p>
      </dgm:t>
    </dgm:pt>
    <dgm:pt modelId="{97267484-8250-411D-AEB1-BDC5394B4887}">
      <dgm:prSet phldrT="[Text]"/>
      <dgm:spPr/>
      <dgm:t>
        <a:bodyPr/>
        <a:lstStyle/>
        <a:p>
          <a:r>
            <a:rPr lang="en-US" dirty="0" smtClean="0"/>
            <a:t>-Addresses manufacturing challenges across sectors</a:t>
          </a:r>
          <a:endParaRPr lang="en-US" dirty="0"/>
        </a:p>
      </dgm:t>
    </dgm:pt>
    <dgm:pt modelId="{EBFA584C-5A5A-463C-BEC4-F1B96FF6E052}" type="parTrans" cxnId="{820064FD-6E07-4526-92E6-5A7C5CD902B2}">
      <dgm:prSet/>
      <dgm:spPr/>
      <dgm:t>
        <a:bodyPr/>
        <a:lstStyle/>
        <a:p>
          <a:endParaRPr lang="en-US"/>
        </a:p>
      </dgm:t>
    </dgm:pt>
    <dgm:pt modelId="{78D22D6D-2772-4827-B21C-4401BFAF9244}" type="sibTrans" cxnId="{820064FD-6E07-4526-92E6-5A7C5CD902B2}">
      <dgm:prSet/>
      <dgm:spPr/>
      <dgm:t>
        <a:bodyPr/>
        <a:lstStyle/>
        <a:p>
          <a:endParaRPr lang="en-US"/>
        </a:p>
      </dgm:t>
    </dgm:pt>
    <dgm:pt modelId="{DA2539B0-636D-4B6D-9E97-A9E84F58552C}">
      <dgm:prSet phldrT="[Text]"/>
      <dgm:spPr/>
      <dgm:t>
        <a:bodyPr/>
        <a:lstStyle/>
        <a:p>
          <a:r>
            <a:rPr lang="en-US" dirty="0" smtClean="0">
              <a:solidFill>
                <a:schemeClr val="tx1"/>
              </a:solidFill>
            </a:rPr>
            <a:t>Hydrogen and Fuel Cell Technologies Office</a:t>
          </a:r>
          <a:endParaRPr lang="en-US" dirty="0">
            <a:solidFill>
              <a:schemeClr val="tx1"/>
            </a:solidFill>
          </a:endParaRPr>
        </a:p>
      </dgm:t>
    </dgm:pt>
    <dgm:pt modelId="{0B82A781-2F93-4F97-B1BE-58EE9A50EF3D}" type="parTrans" cxnId="{25564E65-A363-4409-9159-648B7AF4DA89}">
      <dgm:prSet/>
      <dgm:spPr/>
      <dgm:t>
        <a:bodyPr/>
        <a:lstStyle/>
        <a:p>
          <a:endParaRPr lang="en-US"/>
        </a:p>
      </dgm:t>
    </dgm:pt>
    <dgm:pt modelId="{94E3D43E-D7C6-4AA4-A005-AB7C090C065F}" type="sibTrans" cxnId="{25564E65-A363-4409-9159-648B7AF4DA89}">
      <dgm:prSet/>
      <dgm:spPr/>
      <dgm:t>
        <a:bodyPr/>
        <a:lstStyle/>
        <a:p>
          <a:endParaRPr lang="en-US"/>
        </a:p>
      </dgm:t>
    </dgm:pt>
    <dgm:pt modelId="{66254B3B-92E4-496E-A184-E597B660331E}">
      <dgm:prSet phldrT="[Text]"/>
      <dgm:spPr/>
      <dgm:t>
        <a:bodyPr/>
        <a:lstStyle/>
        <a:p>
          <a:r>
            <a:rPr lang="en-US" dirty="0" smtClean="0"/>
            <a:t>-Compressed H2 composite storage</a:t>
          </a:r>
          <a:endParaRPr lang="en-US" dirty="0"/>
        </a:p>
      </dgm:t>
    </dgm:pt>
    <dgm:pt modelId="{4A30F7EF-F343-4D88-AC0B-D153421FF7B9}" type="parTrans" cxnId="{AE5E93F6-607C-4FEE-98A3-3E36298EB84A}">
      <dgm:prSet/>
      <dgm:spPr/>
      <dgm:t>
        <a:bodyPr/>
        <a:lstStyle/>
        <a:p>
          <a:endParaRPr lang="en-US"/>
        </a:p>
      </dgm:t>
    </dgm:pt>
    <dgm:pt modelId="{4038F157-05BF-4F8D-8BE5-7A7C4CE6B651}" type="sibTrans" cxnId="{AE5E93F6-607C-4FEE-98A3-3E36298EB84A}">
      <dgm:prSet/>
      <dgm:spPr/>
      <dgm:t>
        <a:bodyPr/>
        <a:lstStyle/>
        <a:p>
          <a:endParaRPr lang="en-US"/>
        </a:p>
      </dgm:t>
    </dgm:pt>
    <dgm:pt modelId="{6AB041E3-7164-4D18-A978-816CD0A4C796}">
      <dgm:prSet phldrT="[Text]"/>
      <dgm:spPr/>
      <dgm:t>
        <a:bodyPr/>
        <a:lstStyle/>
        <a:p>
          <a:r>
            <a:rPr lang="en-US" dirty="0" smtClean="0"/>
            <a:t>-Joint AMO 2020 topic carbon fiber and tank development, $15M</a:t>
          </a:r>
          <a:endParaRPr lang="en-US" dirty="0"/>
        </a:p>
      </dgm:t>
    </dgm:pt>
    <dgm:pt modelId="{252AAE1E-48E1-4739-BECE-CB47C68B96CF}" type="parTrans" cxnId="{954C1DB2-94B9-4257-802E-EF0C331E64CE}">
      <dgm:prSet/>
      <dgm:spPr/>
      <dgm:t>
        <a:bodyPr/>
        <a:lstStyle/>
        <a:p>
          <a:endParaRPr lang="en-US"/>
        </a:p>
      </dgm:t>
    </dgm:pt>
    <dgm:pt modelId="{3A2E9D34-2138-4861-B7DA-5FF927B58BD5}" type="sibTrans" cxnId="{954C1DB2-94B9-4257-802E-EF0C331E64CE}">
      <dgm:prSet/>
      <dgm:spPr/>
      <dgm:t>
        <a:bodyPr/>
        <a:lstStyle/>
        <a:p>
          <a:endParaRPr lang="en-US"/>
        </a:p>
      </dgm:t>
    </dgm:pt>
    <dgm:pt modelId="{7C160AF6-1CA7-4E8F-911E-FBF03E9B231F}" type="pres">
      <dgm:prSet presAssocID="{133983BE-F2FC-4C47-A413-1916E861C92A}" presName="Name0" presStyleCnt="0">
        <dgm:presLayoutVars>
          <dgm:chMax/>
          <dgm:chPref/>
          <dgm:dir/>
          <dgm:animLvl val="lvl"/>
        </dgm:presLayoutVars>
      </dgm:prSet>
      <dgm:spPr/>
      <dgm:t>
        <a:bodyPr/>
        <a:lstStyle/>
        <a:p>
          <a:endParaRPr lang="en-US"/>
        </a:p>
      </dgm:t>
    </dgm:pt>
    <dgm:pt modelId="{B236ED85-53C8-4A14-9F6D-6E57AE6A9680}" type="pres">
      <dgm:prSet presAssocID="{29015493-E6CF-455A-9565-100F6A5FAEEE}" presName="composite" presStyleCnt="0"/>
      <dgm:spPr/>
    </dgm:pt>
    <dgm:pt modelId="{3892DF28-2045-4643-BD19-AD1E71883806}" type="pres">
      <dgm:prSet presAssocID="{29015493-E6CF-455A-9565-100F6A5FAEEE}" presName="Parent1" presStyleLbl="node1" presStyleIdx="0" presStyleCnt="8">
        <dgm:presLayoutVars>
          <dgm:chMax val="1"/>
          <dgm:chPref val="1"/>
          <dgm:bulletEnabled val="1"/>
        </dgm:presLayoutVars>
      </dgm:prSet>
      <dgm:spPr/>
      <dgm:t>
        <a:bodyPr/>
        <a:lstStyle/>
        <a:p>
          <a:endParaRPr lang="en-US"/>
        </a:p>
      </dgm:t>
    </dgm:pt>
    <dgm:pt modelId="{568A8E17-8AD3-4889-9797-B883C8E4D4D8}" type="pres">
      <dgm:prSet presAssocID="{29015493-E6CF-455A-9565-100F6A5FAEEE}" presName="Childtext1" presStyleLbl="revTx" presStyleIdx="0" presStyleCnt="4">
        <dgm:presLayoutVars>
          <dgm:chMax val="0"/>
          <dgm:chPref val="0"/>
          <dgm:bulletEnabled val="1"/>
        </dgm:presLayoutVars>
      </dgm:prSet>
      <dgm:spPr/>
      <dgm:t>
        <a:bodyPr/>
        <a:lstStyle/>
        <a:p>
          <a:endParaRPr lang="en-US"/>
        </a:p>
      </dgm:t>
    </dgm:pt>
    <dgm:pt modelId="{00C1A5C7-1F15-43B1-9A19-6CDA5EB8954D}" type="pres">
      <dgm:prSet presAssocID="{29015493-E6CF-455A-9565-100F6A5FAEEE}" presName="BalanceSpacing" presStyleCnt="0"/>
      <dgm:spPr/>
    </dgm:pt>
    <dgm:pt modelId="{561CDC4C-2A9D-4343-82FE-B712832833D2}" type="pres">
      <dgm:prSet presAssocID="{29015493-E6CF-455A-9565-100F6A5FAEEE}" presName="BalanceSpacing1" presStyleCnt="0"/>
      <dgm:spPr/>
    </dgm:pt>
    <dgm:pt modelId="{CF28E0FB-17A1-4D62-9663-8431A75967C1}" type="pres">
      <dgm:prSet presAssocID="{47E56F94-DB18-4A8A-BCD7-0A73F3B9533F}" presName="Accent1Text" presStyleLbl="node1" presStyleIdx="1" presStyleCnt="8"/>
      <dgm:spPr/>
      <dgm:t>
        <a:bodyPr/>
        <a:lstStyle/>
        <a:p>
          <a:endParaRPr lang="en-US"/>
        </a:p>
      </dgm:t>
    </dgm:pt>
    <dgm:pt modelId="{9109AC27-F665-40BD-8A24-786C1E9F204E}" type="pres">
      <dgm:prSet presAssocID="{47E56F94-DB18-4A8A-BCD7-0A73F3B9533F}" presName="spaceBetweenRectangles" presStyleCnt="0"/>
      <dgm:spPr/>
    </dgm:pt>
    <dgm:pt modelId="{CAB9FBF2-FA49-4F75-95B9-6B484AB6E223}" type="pres">
      <dgm:prSet presAssocID="{9BA6994B-73C7-4597-B6B2-0D121B85EA15}" presName="composite" presStyleCnt="0"/>
      <dgm:spPr/>
    </dgm:pt>
    <dgm:pt modelId="{0420FBB2-FD5D-417A-B416-00409D7F26D5}" type="pres">
      <dgm:prSet presAssocID="{9BA6994B-73C7-4597-B6B2-0D121B85EA15}" presName="Parent1" presStyleLbl="node1" presStyleIdx="2" presStyleCnt="8">
        <dgm:presLayoutVars>
          <dgm:chMax val="1"/>
          <dgm:chPref val="1"/>
          <dgm:bulletEnabled val="1"/>
        </dgm:presLayoutVars>
      </dgm:prSet>
      <dgm:spPr/>
      <dgm:t>
        <a:bodyPr/>
        <a:lstStyle/>
        <a:p>
          <a:endParaRPr lang="en-US"/>
        </a:p>
      </dgm:t>
    </dgm:pt>
    <dgm:pt modelId="{C7348693-9347-4548-9D9D-AB7868150E1A}" type="pres">
      <dgm:prSet presAssocID="{9BA6994B-73C7-4597-B6B2-0D121B85EA15}" presName="Childtext1" presStyleLbl="revTx" presStyleIdx="1" presStyleCnt="4">
        <dgm:presLayoutVars>
          <dgm:chMax val="0"/>
          <dgm:chPref val="0"/>
          <dgm:bulletEnabled val="1"/>
        </dgm:presLayoutVars>
      </dgm:prSet>
      <dgm:spPr/>
      <dgm:t>
        <a:bodyPr/>
        <a:lstStyle/>
        <a:p>
          <a:endParaRPr lang="en-US"/>
        </a:p>
      </dgm:t>
    </dgm:pt>
    <dgm:pt modelId="{BFE57B45-B3B9-407A-8668-AB03C5D9A0BD}" type="pres">
      <dgm:prSet presAssocID="{9BA6994B-73C7-4597-B6B2-0D121B85EA15}" presName="BalanceSpacing" presStyleCnt="0"/>
      <dgm:spPr/>
    </dgm:pt>
    <dgm:pt modelId="{4127EF14-19E2-40CC-ACB8-933D3A86D660}" type="pres">
      <dgm:prSet presAssocID="{9BA6994B-73C7-4597-B6B2-0D121B85EA15}" presName="BalanceSpacing1" presStyleCnt="0"/>
      <dgm:spPr/>
    </dgm:pt>
    <dgm:pt modelId="{09344DEE-411B-4684-B46B-D3169BB0D09A}" type="pres">
      <dgm:prSet presAssocID="{9341D6AA-F056-43FD-B11B-527F9375AC5B}" presName="Accent1Text" presStyleLbl="node1" presStyleIdx="3" presStyleCnt="8"/>
      <dgm:spPr/>
      <dgm:t>
        <a:bodyPr/>
        <a:lstStyle/>
        <a:p>
          <a:endParaRPr lang="en-US"/>
        </a:p>
      </dgm:t>
    </dgm:pt>
    <dgm:pt modelId="{1FFA9B53-DBE9-4251-AFD1-17A339FA7301}" type="pres">
      <dgm:prSet presAssocID="{9341D6AA-F056-43FD-B11B-527F9375AC5B}" presName="spaceBetweenRectangles" presStyleCnt="0"/>
      <dgm:spPr/>
    </dgm:pt>
    <dgm:pt modelId="{F06BECB8-A983-4299-9FD3-5FE71CACD040}" type="pres">
      <dgm:prSet presAssocID="{777BC502-1130-499E-996A-C166A1ACB40B}" presName="composite" presStyleCnt="0"/>
      <dgm:spPr/>
    </dgm:pt>
    <dgm:pt modelId="{250FC192-B5D5-43CB-9457-FDDC78091B47}" type="pres">
      <dgm:prSet presAssocID="{777BC502-1130-499E-996A-C166A1ACB40B}" presName="Parent1" presStyleLbl="node1" presStyleIdx="4" presStyleCnt="8" custLinFactNeighborX="1158" custLinFactNeighborY="527">
        <dgm:presLayoutVars>
          <dgm:chMax val="1"/>
          <dgm:chPref val="1"/>
          <dgm:bulletEnabled val="1"/>
        </dgm:presLayoutVars>
      </dgm:prSet>
      <dgm:spPr/>
      <dgm:t>
        <a:bodyPr/>
        <a:lstStyle/>
        <a:p>
          <a:endParaRPr lang="en-US"/>
        </a:p>
      </dgm:t>
    </dgm:pt>
    <dgm:pt modelId="{137E8638-BC8D-4366-8F85-652E1E36AC52}" type="pres">
      <dgm:prSet presAssocID="{777BC502-1130-499E-996A-C166A1ACB40B}" presName="Childtext1" presStyleLbl="revTx" presStyleIdx="2" presStyleCnt="4">
        <dgm:presLayoutVars>
          <dgm:chMax val="0"/>
          <dgm:chPref val="0"/>
          <dgm:bulletEnabled val="1"/>
        </dgm:presLayoutVars>
      </dgm:prSet>
      <dgm:spPr/>
      <dgm:t>
        <a:bodyPr/>
        <a:lstStyle/>
        <a:p>
          <a:endParaRPr lang="en-US"/>
        </a:p>
      </dgm:t>
    </dgm:pt>
    <dgm:pt modelId="{655F4993-0726-472E-A343-2537F97DA998}" type="pres">
      <dgm:prSet presAssocID="{777BC502-1130-499E-996A-C166A1ACB40B}" presName="BalanceSpacing" presStyleCnt="0"/>
      <dgm:spPr/>
    </dgm:pt>
    <dgm:pt modelId="{08B37075-4D2C-4A05-BBE2-FFFDA49E3B7A}" type="pres">
      <dgm:prSet presAssocID="{777BC502-1130-499E-996A-C166A1ACB40B}" presName="BalanceSpacing1" presStyleCnt="0"/>
      <dgm:spPr/>
    </dgm:pt>
    <dgm:pt modelId="{92728DC3-B118-4F8A-B4CB-ADADDD0378BE}" type="pres">
      <dgm:prSet presAssocID="{C1E6464E-37F4-4A58-B232-5A075303246A}" presName="Accent1Text" presStyleLbl="node1" presStyleIdx="5" presStyleCnt="8"/>
      <dgm:spPr/>
      <dgm:t>
        <a:bodyPr/>
        <a:lstStyle/>
        <a:p>
          <a:endParaRPr lang="en-US"/>
        </a:p>
      </dgm:t>
    </dgm:pt>
    <dgm:pt modelId="{C596CB86-D14B-4F08-9107-A9F8AD6A679D}" type="pres">
      <dgm:prSet presAssocID="{C1E6464E-37F4-4A58-B232-5A075303246A}" presName="spaceBetweenRectangles" presStyleCnt="0"/>
      <dgm:spPr/>
    </dgm:pt>
    <dgm:pt modelId="{C401C6C1-058B-4387-8FC6-2820D9180C06}" type="pres">
      <dgm:prSet presAssocID="{DA2539B0-636D-4B6D-9E97-A9E84F58552C}" presName="composite" presStyleCnt="0"/>
      <dgm:spPr/>
    </dgm:pt>
    <dgm:pt modelId="{D5D4F434-4FC0-4507-94B1-BE5C573DF0D6}" type="pres">
      <dgm:prSet presAssocID="{DA2539B0-636D-4B6D-9E97-A9E84F58552C}" presName="Parent1" presStyleLbl="node1" presStyleIdx="6" presStyleCnt="8">
        <dgm:presLayoutVars>
          <dgm:chMax val="1"/>
          <dgm:chPref val="1"/>
          <dgm:bulletEnabled val="1"/>
        </dgm:presLayoutVars>
      </dgm:prSet>
      <dgm:spPr/>
      <dgm:t>
        <a:bodyPr/>
        <a:lstStyle/>
        <a:p>
          <a:endParaRPr lang="en-US"/>
        </a:p>
      </dgm:t>
    </dgm:pt>
    <dgm:pt modelId="{B5E85891-806F-41E5-8B00-9BEB581D9A8B}" type="pres">
      <dgm:prSet presAssocID="{DA2539B0-636D-4B6D-9E97-A9E84F58552C}" presName="Childtext1" presStyleLbl="revTx" presStyleIdx="3" presStyleCnt="4">
        <dgm:presLayoutVars>
          <dgm:chMax val="0"/>
          <dgm:chPref val="0"/>
          <dgm:bulletEnabled val="1"/>
        </dgm:presLayoutVars>
      </dgm:prSet>
      <dgm:spPr/>
      <dgm:t>
        <a:bodyPr/>
        <a:lstStyle/>
        <a:p>
          <a:endParaRPr lang="en-US"/>
        </a:p>
      </dgm:t>
    </dgm:pt>
    <dgm:pt modelId="{E3019138-2D51-4C1B-9442-8241F3CDFA7C}" type="pres">
      <dgm:prSet presAssocID="{DA2539B0-636D-4B6D-9E97-A9E84F58552C}" presName="BalanceSpacing" presStyleCnt="0"/>
      <dgm:spPr/>
    </dgm:pt>
    <dgm:pt modelId="{2A6F94DA-60A7-4FDC-994A-220D7814FABB}" type="pres">
      <dgm:prSet presAssocID="{DA2539B0-636D-4B6D-9E97-A9E84F58552C}" presName="BalanceSpacing1" presStyleCnt="0"/>
      <dgm:spPr/>
    </dgm:pt>
    <dgm:pt modelId="{92332D52-E45F-4F27-9406-CFA0D72CE9F9}" type="pres">
      <dgm:prSet presAssocID="{94E3D43E-D7C6-4AA4-A005-AB7C090C065F}" presName="Accent1Text" presStyleLbl="node1" presStyleIdx="7" presStyleCnt="8"/>
      <dgm:spPr/>
      <dgm:t>
        <a:bodyPr/>
        <a:lstStyle/>
        <a:p>
          <a:endParaRPr lang="en-US"/>
        </a:p>
      </dgm:t>
    </dgm:pt>
  </dgm:ptLst>
  <dgm:cxnLst>
    <dgm:cxn modelId="{954C1DB2-94B9-4257-802E-EF0C331E64CE}" srcId="{DA2539B0-636D-4B6D-9E97-A9E84F58552C}" destId="{6AB041E3-7164-4D18-A978-816CD0A4C796}" srcOrd="1" destOrd="0" parTransId="{252AAE1E-48E1-4739-BECE-CB47C68B96CF}" sibTransId="{3A2E9D34-2138-4861-B7DA-5FF927B58BD5}"/>
    <dgm:cxn modelId="{0190F5C7-12F8-4645-999F-D0F9B15F35F4}" type="presOf" srcId="{47E56F94-DB18-4A8A-BCD7-0A73F3B9533F}" destId="{CF28E0FB-17A1-4D62-9663-8431A75967C1}" srcOrd="0" destOrd="0" presId="urn:microsoft.com/office/officeart/2008/layout/AlternatingHexagons"/>
    <dgm:cxn modelId="{EC4F5F20-0FBC-4E0D-9811-0477AE39577C}" srcId="{9BA6994B-73C7-4597-B6B2-0D121B85EA15}" destId="{04C73E5F-0465-4D32-BF93-960E936E2760}" srcOrd="0" destOrd="0" parTransId="{56E8C2F9-B887-44AB-A294-9A27D569AF37}" sibTransId="{1E214BB3-BF23-46A5-97DB-680A5327F402}"/>
    <dgm:cxn modelId="{DCAFE942-3495-41F2-8FF3-D863148AF750}" type="presOf" srcId="{C1E6464E-37F4-4A58-B232-5A075303246A}" destId="{92728DC3-B118-4F8A-B4CB-ADADDD0378BE}" srcOrd="0" destOrd="0" presId="urn:microsoft.com/office/officeart/2008/layout/AlternatingHexagons"/>
    <dgm:cxn modelId="{28C5AD65-811F-4E07-8FCE-6EC476F413EF}" type="presOf" srcId="{97267484-8250-411D-AEB1-BDC5394B4887}" destId="{137E8638-BC8D-4366-8F85-652E1E36AC52}" srcOrd="0" destOrd="0" presId="urn:microsoft.com/office/officeart/2008/layout/AlternatingHexagons"/>
    <dgm:cxn modelId="{19037B56-CECC-4CCC-AAA8-69686FC505BA}" type="presOf" srcId="{D41787F0-6878-4CDB-B928-1931973E2DE3}" destId="{568A8E17-8AD3-4889-9797-B883C8E4D4D8}" srcOrd="0" destOrd="0" presId="urn:microsoft.com/office/officeart/2008/layout/AlternatingHexagons"/>
    <dgm:cxn modelId="{59B09087-0394-4AEB-9361-3E67F67D85E1}" type="presOf" srcId="{9BA6994B-73C7-4597-B6B2-0D121B85EA15}" destId="{0420FBB2-FD5D-417A-B416-00409D7F26D5}" srcOrd="0" destOrd="0" presId="urn:microsoft.com/office/officeart/2008/layout/AlternatingHexagons"/>
    <dgm:cxn modelId="{25BC0C3E-894D-4251-8418-898FD28BFDFA}" type="presOf" srcId="{04C73E5F-0465-4D32-BF93-960E936E2760}" destId="{C7348693-9347-4548-9D9D-AB7868150E1A}" srcOrd="0" destOrd="0" presId="urn:microsoft.com/office/officeart/2008/layout/AlternatingHexagons"/>
    <dgm:cxn modelId="{820064FD-6E07-4526-92E6-5A7C5CD902B2}" srcId="{777BC502-1130-499E-996A-C166A1ACB40B}" destId="{97267484-8250-411D-AEB1-BDC5394B4887}" srcOrd="0" destOrd="0" parTransId="{EBFA584C-5A5A-463C-BEC4-F1B96FF6E052}" sibTransId="{78D22D6D-2772-4827-B21C-4401BFAF9244}"/>
    <dgm:cxn modelId="{F3346405-C26E-4922-A3BA-05015CA853CF}" type="presOf" srcId="{29015493-E6CF-455A-9565-100F6A5FAEEE}" destId="{3892DF28-2045-4643-BD19-AD1E71883806}" srcOrd="0" destOrd="0" presId="urn:microsoft.com/office/officeart/2008/layout/AlternatingHexagons"/>
    <dgm:cxn modelId="{D21FCEC4-CD14-4FF3-B824-72E429DD1671}" type="presOf" srcId="{9341D6AA-F056-43FD-B11B-527F9375AC5B}" destId="{09344DEE-411B-4684-B46B-D3169BB0D09A}" srcOrd="0" destOrd="0" presId="urn:microsoft.com/office/officeart/2008/layout/AlternatingHexagons"/>
    <dgm:cxn modelId="{25564E65-A363-4409-9159-648B7AF4DA89}" srcId="{133983BE-F2FC-4C47-A413-1916E861C92A}" destId="{DA2539B0-636D-4B6D-9E97-A9E84F58552C}" srcOrd="3" destOrd="0" parTransId="{0B82A781-2F93-4F97-B1BE-58EE9A50EF3D}" sibTransId="{94E3D43E-D7C6-4AA4-A005-AB7C090C065F}"/>
    <dgm:cxn modelId="{8ACB1E92-0C71-415B-973F-1D2F49E013AF}" srcId="{133983BE-F2FC-4C47-A413-1916E861C92A}" destId="{777BC502-1130-499E-996A-C166A1ACB40B}" srcOrd="2" destOrd="0" parTransId="{DB4760C5-C20C-4593-8784-28F679C82514}" sibTransId="{C1E6464E-37F4-4A58-B232-5A075303246A}"/>
    <dgm:cxn modelId="{7923A24F-6191-4E45-B0FB-6D72E62B5416}" type="presOf" srcId="{133983BE-F2FC-4C47-A413-1916E861C92A}" destId="{7C160AF6-1CA7-4E8F-911E-FBF03E9B231F}" srcOrd="0" destOrd="0" presId="urn:microsoft.com/office/officeart/2008/layout/AlternatingHexagons"/>
    <dgm:cxn modelId="{AE5E93F6-607C-4FEE-98A3-3E36298EB84A}" srcId="{DA2539B0-636D-4B6D-9E97-A9E84F58552C}" destId="{66254B3B-92E4-496E-A184-E597B660331E}" srcOrd="0" destOrd="0" parTransId="{4A30F7EF-F343-4D88-AC0B-D153421FF7B9}" sibTransId="{4038F157-05BF-4F8D-8BE5-7A7C4CE6B651}"/>
    <dgm:cxn modelId="{5B33B56E-6D89-4762-86B2-83D00E3BC689}" type="presOf" srcId="{777BC502-1130-499E-996A-C166A1ACB40B}" destId="{250FC192-B5D5-43CB-9457-FDDC78091B47}" srcOrd="0" destOrd="0" presId="urn:microsoft.com/office/officeart/2008/layout/AlternatingHexagons"/>
    <dgm:cxn modelId="{1D21A8CD-6FD7-43E8-B6D2-B14AC86B156E}" type="presOf" srcId="{66254B3B-92E4-496E-A184-E597B660331E}" destId="{B5E85891-806F-41E5-8B00-9BEB581D9A8B}" srcOrd="0" destOrd="0" presId="urn:microsoft.com/office/officeart/2008/layout/AlternatingHexagons"/>
    <dgm:cxn modelId="{42DD191B-8F4B-4623-B4BC-9E616B9F8473}" srcId="{133983BE-F2FC-4C47-A413-1916E861C92A}" destId="{29015493-E6CF-455A-9565-100F6A5FAEEE}" srcOrd="0" destOrd="0" parTransId="{0FF8B40A-C947-492D-BED5-E00AEEA5ACF4}" sibTransId="{47E56F94-DB18-4A8A-BCD7-0A73F3B9533F}"/>
    <dgm:cxn modelId="{3C9CEA25-CE56-421A-90C2-5DC8E6C6FFD4}" type="presOf" srcId="{6AB041E3-7164-4D18-A978-816CD0A4C796}" destId="{B5E85891-806F-41E5-8B00-9BEB581D9A8B}" srcOrd="0" destOrd="1" presId="urn:microsoft.com/office/officeart/2008/layout/AlternatingHexagons"/>
    <dgm:cxn modelId="{F16DCADC-59A3-419D-85C6-68C71B87955C}" srcId="{133983BE-F2FC-4C47-A413-1916E861C92A}" destId="{9BA6994B-73C7-4597-B6B2-0D121B85EA15}" srcOrd="1" destOrd="0" parTransId="{F8B9E50B-C2EA-49CE-9999-A48735DDC949}" sibTransId="{9341D6AA-F056-43FD-B11B-527F9375AC5B}"/>
    <dgm:cxn modelId="{E34B1CA9-36D6-4F2C-AC2A-529C4C6E5A52}" type="presOf" srcId="{94E3D43E-D7C6-4AA4-A005-AB7C090C065F}" destId="{92332D52-E45F-4F27-9406-CFA0D72CE9F9}" srcOrd="0" destOrd="0" presId="urn:microsoft.com/office/officeart/2008/layout/AlternatingHexagons"/>
    <dgm:cxn modelId="{C52A798C-A8D7-4652-A706-6191EDD91768}" type="presOf" srcId="{DA2539B0-636D-4B6D-9E97-A9E84F58552C}" destId="{D5D4F434-4FC0-4507-94B1-BE5C573DF0D6}" srcOrd="0" destOrd="0" presId="urn:microsoft.com/office/officeart/2008/layout/AlternatingHexagons"/>
    <dgm:cxn modelId="{1EBE7148-8605-43A9-941B-113EBCDD2BCB}" srcId="{29015493-E6CF-455A-9565-100F6A5FAEEE}" destId="{D41787F0-6878-4CDB-B928-1931973E2DE3}" srcOrd="0" destOrd="0" parTransId="{07925EC1-C921-4E1B-A432-7851B297706B}" sibTransId="{43E42AEC-0D81-444B-916C-5E5E40336F47}"/>
    <dgm:cxn modelId="{C2A15585-9E40-4674-9EF6-37118E5E34F3}" type="presParOf" srcId="{7C160AF6-1CA7-4E8F-911E-FBF03E9B231F}" destId="{B236ED85-53C8-4A14-9F6D-6E57AE6A9680}" srcOrd="0" destOrd="0" presId="urn:microsoft.com/office/officeart/2008/layout/AlternatingHexagons"/>
    <dgm:cxn modelId="{25FE81E1-E013-4704-B8F6-EA55155D6C95}" type="presParOf" srcId="{B236ED85-53C8-4A14-9F6D-6E57AE6A9680}" destId="{3892DF28-2045-4643-BD19-AD1E71883806}" srcOrd="0" destOrd="0" presId="urn:microsoft.com/office/officeart/2008/layout/AlternatingHexagons"/>
    <dgm:cxn modelId="{2A0C97FA-367B-461B-A63D-ADDC27EC6880}" type="presParOf" srcId="{B236ED85-53C8-4A14-9F6D-6E57AE6A9680}" destId="{568A8E17-8AD3-4889-9797-B883C8E4D4D8}" srcOrd="1" destOrd="0" presId="urn:microsoft.com/office/officeart/2008/layout/AlternatingHexagons"/>
    <dgm:cxn modelId="{0B33CD89-F1FD-4495-B2D9-671625C6815B}" type="presParOf" srcId="{B236ED85-53C8-4A14-9F6D-6E57AE6A9680}" destId="{00C1A5C7-1F15-43B1-9A19-6CDA5EB8954D}" srcOrd="2" destOrd="0" presId="urn:microsoft.com/office/officeart/2008/layout/AlternatingHexagons"/>
    <dgm:cxn modelId="{6B0D7BC8-9953-43CE-B5A9-FB9C875C325F}" type="presParOf" srcId="{B236ED85-53C8-4A14-9F6D-6E57AE6A9680}" destId="{561CDC4C-2A9D-4343-82FE-B712832833D2}" srcOrd="3" destOrd="0" presId="urn:microsoft.com/office/officeart/2008/layout/AlternatingHexagons"/>
    <dgm:cxn modelId="{35187465-FC59-43CA-B51C-EB4C596A3252}" type="presParOf" srcId="{B236ED85-53C8-4A14-9F6D-6E57AE6A9680}" destId="{CF28E0FB-17A1-4D62-9663-8431A75967C1}" srcOrd="4" destOrd="0" presId="urn:microsoft.com/office/officeart/2008/layout/AlternatingHexagons"/>
    <dgm:cxn modelId="{09E6381E-A150-492D-BE3D-1CE73127FA4A}" type="presParOf" srcId="{7C160AF6-1CA7-4E8F-911E-FBF03E9B231F}" destId="{9109AC27-F665-40BD-8A24-786C1E9F204E}" srcOrd="1" destOrd="0" presId="urn:microsoft.com/office/officeart/2008/layout/AlternatingHexagons"/>
    <dgm:cxn modelId="{B9A2FB36-8C83-4EDF-AE12-52207F528388}" type="presParOf" srcId="{7C160AF6-1CA7-4E8F-911E-FBF03E9B231F}" destId="{CAB9FBF2-FA49-4F75-95B9-6B484AB6E223}" srcOrd="2" destOrd="0" presId="urn:microsoft.com/office/officeart/2008/layout/AlternatingHexagons"/>
    <dgm:cxn modelId="{650584BC-5EC9-4BF6-99F4-68E1680D2EB6}" type="presParOf" srcId="{CAB9FBF2-FA49-4F75-95B9-6B484AB6E223}" destId="{0420FBB2-FD5D-417A-B416-00409D7F26D5}" srcOrd="0" destOrd="0" presId="urn:microsoft.com/office/officeart/2008/layout/AlternatingHexagons"/>
    <dgm:cxn modelId="{9378A0B6-D994-4D8D-9D0B-7FEF06031404}" type="presParOf" srcId="{CAB9FBF2-FA49-4F75-95B9-6B484AB6E223}" destId="{C7348693-9347-4548-9D9D-AB7868150E1A}" srcOrd="1" destOrd="0" presId="urn:microsoft.com/office/officeart/2008/layout/AlternatingHexagons"/>
    <dgm:cxn modelId="{17169821-0D40-49B3-A97D-E4AF4A030F14}" type="presParOf" srcId="{CAB9FBF2-FA49-4F75-95B9-6B484AB6E223}" destId="{BFE57B45-B3B9-407A-8668-AB03C5D9A0BD}" srcOrd="2" destOrd="0" presId="urn:microsoft.com/office/officeart/2008/layout/AlternatingHexagons"/>
    <dgm:cxn modelId="{CBA33FDA-F4AC-4473-99CA-2087DFAAC2FA}" type="presParOf" srcId="{CAB9FBF2-FA49-4F75-95B9-6B484AB6E223}" destId="{4127EF14-19E2-40CC-ACB8-933D3A86D660}" srcOrd="3" destOrd="0" presId="urn:microsoft.com/office/officeart/2008/layout/AlternatingHexagons"/>
    <dgm:cxn modelId="{B1D2312C-AE8F-4D16-AD6F-081672321EA7}" type="presParOf" srcId="{CAB9FBF2-FA49-4F75-95B9-6B484AB6E223}" destId="{09344DEE-411B-4684-B46B-D3169BB0D09A}" srcOrd="4" destOrd="0" presId="urn:microsoft.com/office/officeart/2008/layout/AlternatingHexagons"/>
    <dgm:cxn modelId="{6AF35179-0739-46DE-8E8B-CD50C2AE4924}" type="presParOf" srcId="{7C160AF6-1CA7-4E8F-911E-FBF03E9B231F}" destId="{1FFA9B53-DBE9-4251-AFD1-17A339FA7301}" srcOrd="3" destOrd="0" presId="urn:microsoft.com/office/officeart/2008/layout/AlternatingHexagons"/>
    <dgm:cxn modelId="{2294010B-34F9-4FA0-B98E-92FF79D074A9}" type="presParOf" srcId="{7C160AF6-1CA7-4E8F-911E-FBF03E9B231F}" destId="{F06BECB8-A983-4299-9FD3-5FE71CACD040}" srcOrd="4" destOrd="0" presId="urn:microsoft.com/office/officeart/2008/layout/AlternatingHexagons"/>
    <dgm:cxn modelId="{31318D48-29FD-4259-9C53-62E6794FF2AF}" type="presParOf" srcId="{F06BECB8-A983-4299-9FD3-5FE71CACD040}" destId="{250FC192-B5D5-43CB-9457-FDDC78091B47}" srcOrd="0" destOrd="0" presId="urn:microsoft.com/office/officeart/2008/layout/AlternatingHexagons"/>
    <dgm:cxn modelId="{A96BF86B-B291-4497-8560-94F9A90D0302}" type="presParOf" srcId="{F06BECB8-A983-4299-9FD3-5FE71CACD040}" destId="{137E8638-BC8D-4366-8F85-652E1E36AC52}" srcOrd="1" destOrd="0" presId="urn:microsoft.com/office/officeart/2008/layout/AlternatingHexagons"/>
    <dgm:cxn modelId="{1B7D4B1D-8CE7-44EA-B66D-89826538A06F}" type="presParOf" srcId="{F06BECB8-A983-4299-9FD3-5FE71CACD040}" destId="{655F4993-0726-472E-A343-2537F97DA998}" srcOrd="2" destOrd="0" presId="urn:microsoft.com/office/officeart/2008/layout/AlternatingHexagons"/>
    <dgm:cxn modelId="{B4A378B4-DF0E-43FE-8D85-28605FB0A1C7}" type="presParOf" srcId="{F06BECB8-A983-4299-9FD3-5FE71CACD040}" destId="{08B37075-4D2C-4A05-BBE2-FFFDA49E3B7A}" srcOrd="3" destOrd="0" presId="urn:microsoft.com/office/officeart/2008/layout/AlternatingHexagons"/>
    <dgm:cxn modelId="{9EB8C8A2-803E-4450-8655-9A85F14DCC08}" type="presParOf" srcId="{F06BECB8-A983-4299-9FD3-5FE71CACD040}" destId="{92728DC3-B118-4F8A-B4CB-ADADDD0378BE}" srcOrd="4" destOrd="0" presId="urn:microsoft.com/office/officeart/2008/layout/AlternatingHexagons"/>
    <dgm:cxn modelId="{21DF1B75-0146-4727-9027-179A72C8A904}" type="presParOf" srcId="{7C160AF6-1CA7-4E8F-911E-FBF03E9B231F}" destId="{C596CB86-D14B-4F08-9107-A9F8AD6A679D}" srcOrd="5" destOrd="0" presId="urn:microsoft.com/office/officeart/2008/layout/AlternatingHexagons"/>
    <dgm:cxn modelId="{1F9DA3DF-99C6-47D9-B609-17B4961E8193}" type="presParOf" srcId="{7C160AF6-1CA7-4E8F-911E-FBF03E9B231F}" destId="{C401C6C1-058B-4387-8FC6-2820D9180C06}" srcOrd="6" destOrd="0" presId="urn:microsoft.com/office/officeart/2008/layout/AlternatingHexagons"/>
    <dgm:cxn modelId="{B607E184-9FB7-4790-8E2B-D20EE2B63537}" type="presParOf" srcId="{C401C6C1-058B-4387-8FC6-2820D9180C06}" destId="{D5D4F434-4FC0-4507-94B1-BE5C573DF0D6}" srcOrd="0" destOrd="0" presId="urn:microsoft.com/office/officeart/2008/layout/AlternatingHexagons"/>
    <dgm:cxn modelId="{A80354F3-0066-42A8-9FDE-8F2A82D64D9E}" type="presParOf" srcId="{C401C6C1-058B-4387-8FC6-2820D9180C06}" destId="{B5E85891-806F-41E5-8B00-9BEB581D9A8B}" srcOrd="1" destOrd="0" presId="urn:microsoft.com/office/officeart/2008/layout/AlternatingHexagons"/>
    <dgm:cxn modelId="{26A8A58C-D072-4410-BD9D-39AFE3F9A0CE}" type="presParOf" srcId="{C401C6C1-058B-4387-8FC6-2820D9180C06}" destId="{E3019138-2D51-4C1B-9442-8241F3CDFA7C}" srcOrd="2" destOrd="0" presId="urn:microsoft.com/office/officeart/2008/layout/AlternatingHexagons"/>
    <dgm:cxn modelId="{0BC0E13D-CB37-46C2-9A2F-BBE159867F30}" type="presParOf" srcId="{C401C6C1-058B-4387-8FC6-2820D9180C06}" destId="{2A6F94DA-60A7-4FDC-994A-220D7814FABB}" srcOrd="3" destOrd="0" presId="urn:microsoft.com/office/officeart/2008/layout/AlternatingHexagons"/>
    <dgm:cxn modelId="{4BBFB85C-789A-48F3-B325-17C23F4001C7}" type="presParOf" srcId="{C401C6C1-058B-4387-8FC6-2820D9180C06}" destId="{92332D52-E45F-4F27-9406-CFA0D72CE9F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defRPr/>
            </a:pPr>
            <a:r>
              <a:rPr lang="en-US" sz="1900" dirty="0">
                <a:solidFill>
                  <a:srgbClr val="FF0000"/>
                </a:solidFill>
              </a:rPr>
              <a:t>Budget: </a:t>
            </a:r>
          </a:p>
          <a:p>
            <a:pPr marL="1222953" lvl="2" indent="-291179">
              <a:lnSpc>
                <a:spcPct val="90000"/>
              </a:lnSpc>
              <a:buFont typeface="Arial" panose="020B0604020202020204" pitchFamily="34" charset="0"/>
              <a:buChar char="•"/>
              <a:defRPr/>
            </a:pPr>
            <a:r>
              <a:rPr lang="en-US" sz="1600" dirty="0">
                <a:solidFill>
                  <a:srgbClr val="FF0000"/>
                </a:solidFill>
              </a:rPr>
              <a:t>For projects that are fully funded, e.g. in response to an open solicitation, please indicate funding by budget period and show costs incurred to date.</a:t>
            </a:r>
          </a:p>
          <a:p>
            <a:pPr marL="1222953" lvl="2" indent="-291179">
              <a:lnSpc>
                <a:spcPct val="90000"/>
              </a:lnSpc>
              <a:buFont typeface="Arial" panose="020B0604020202020204" pitchFamily="34" charset="0"/>
              <a:buChar char="•"/>
              <a:defRPr/>
            </a:pPr>
            <a:r>
              <a:rPr lang="en-US" sz="1600" dirty="0">
                <a:solidFill>
                  <a:srgbClr val="FF0000"/>
                </a:solidFill>
              </a:rPr>
              <a:t>For Consortia, list funding received and costs incurred to date.</a:t>
            </a:r>
          </a:p>
          <a:p>
            <a:pPr marL="1222953" lvl="2" indent="-291179">
              <a:lnSpc>
                <a:spcPct val="90000"/>
              </a:lnSpc>
              <a:buFont typeface="Arial" panose="020B0604020202020204" pitchFamily="34" charset="0"/>
              <a:buChar char="•"/>
              <a:defRPr/>
            </a:pPr>
            <a:r>
              <a:rPr lang="en-US" sz="1600" dirty="0">
                <a:solidFill>
                  <a:srgbClr val="FF0000"/>
                </a:solidFill>
              </a:rPr>
              <a:t>For lab projects, include actual FY17 amount received and the total planned FY18 amount received, NOT actual to date.</a:t>
            </a:r>
          </a:p>
          <a:p>
            <a:pPr marL="1222953" lvl="2" indent="-291179">
              <a:lnSpc>
                <a:spcPct val="90000"/>
              </a:lnSpc>
              <a:buFont typeface="Arial" panose="020B0604020202020204" pitchFamily="34" charset="0"/>
              <a:buChar char="•"/>
              <a:defRPr/>
            </a:pPr>
            <a:r>
              <a:rPr lang="en-US" sz="1600" dirty="0">
                <a:solidFill>
                  <a:srgbClr val="FF0000"/>
                </a:solidFill>
              </a:rPr>
              <a:t>Separate lines can be used to differentiate operating versus capital funding if desired.</a:t>
            </a:r>
          </a:p>
          <a:p>
            <a:pPr marL="1222953" lvl="2" indent="-291179">
              <a:lnSpc>
                <a:spcPct val="90000"/>
              </a:lnSpc>
              <a:buFont typeface="Arial" panose="020B0604020202020204" pitchFamily="34" charset="0"/>
              <a:buChar char="•"/>
              <a:defRPr/>
            </a:pPr>
            <a:r>
              <a:rPr lang="en-US" sz="1600" dirty="0">
                <a:solidFill>
                  <a:srgbClr val="FF0000"/>
                </a:solidFill>
              </a:rPr>
              <a:t>Be sure to include cost share.</a:t>
            </a:r>
          </a:p>
          <a:p>
            <a:pPr marL="1222953" lvl="2" indent="-291179">
              <a:lnSpc>
                <a:spcPct val="90000"/>
              </a:lnSpc>
              <a:buFont typeface="Arial" panose="020B0604020202020204" pitchFamily="34" charset="0"/>
              <a:buChar char="•"/>
              <a:defRPr/>
            </a:pPr>
            <a:r>
              <a:rPr lang="en-US" sz="1600" dirty="0">
                <a:solidFill>
                  <a:srgbClr val="FF0000"/>
                </a:solidFill>
              </a:rPr>
              <a:t>Please confirm values with your DOE Technology Manager.</a:t>
            </a:r>
            <a:endParaRPr lang="en-US" sz="700" dirty="0">
              <a:solidFill>
                <a:srgbClr val="FF0000"/>
              </a:solidFill>
            </a:endParaRPr>
          </a:p>
          <a:p>
            <a:pPr lvl="1" eaLnBrk="1" hangingPunct="1">
              <a:lnSpc>
                <a:spcPct val="90000"/>
              </a:lnSpc>
              <a:defRPr/>
            </a:pPr>
            <a:r>
              <a:rPr lang="en-US" sz="1900" dirty="0">
                <a:solidFill>
                  <a:srgbClr val="FF0000"/>
                </a:solidFill>
              </a:rPr>
              <a:t>The information in the left column describes the magnitude and timing of the investment in your project.  The information in the right column describes the players and the issues that are to be overcome.   </a:t>
            </a:r>
            <a:endParaRPr lang="en-US" sz="900" dirty="0">
              <a:solidFill>
                <a:srgbClr val="FF0000"/>
              </a:solidFill>
            </a:endParaRPr>
          </a:p>
          <a:p>
            <a:pPr lvl="1" eaLnBrk="1" hangingPunct="1">
              <a:lnSpc>
                <a:spcPct val="90000"/>
              </a:lnSpc>
              <a:defRPr/>
            </a:pPr>
            <a:r>
              <a:rPr lang="en-US" sz="1900" dirty="0">
                <a:solidFill>
                  <a:srgbClr val="FF0000"/>
                </a:solidFill>
              </a:rPr>
              <a:t>For projects that include multiple partners, please identify the roles of each and how the overall project is being managed.</a:t>
            </a:r>
            <a:endParaRPr lang="en-US" sz="1900" dirty="0"/>
          </a:p>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11</a:t>
            </a:fld>
            <a:endParaRPr lang="en-US" dirty="0"/>
          </a:p>
        </p:txBody>
      </p:sp>
    </p:spTree>
    <p:extLst>
      <p:ext uri="{BB962C8B-B14F-4D97-AF65-F5344CB8AC3E}">
        <p14:creationId xmlns:p14="http://schemas.microsoft.com/office/powerpoint/2010/main" val="404900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2227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577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7559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2329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3371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9679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1930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77716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1.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7.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M9FrTciWQg" TargetMode="External"/><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hyperlink" Target="https://www.tms.org/portal/downloads/publications/Studies/MaterialsandEnergyEfficiency/Materials_Foundation_for_Clean_Energy_Age_Press_Final.pdf" TargetMode="External"/><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2334" y="1289082"/>
            <a:ext cx="8471371" cy="1381360"/>
          </a:xfrm>
        </p:spPr>
        <p:txBody>
          <a:bodyPr>
            <a:normAutofit/>
          </a:bodyPr>
          <a:lstStyle/>
          <a:p>
            <a:r>
              <a:rPr lang="en-US" sz="2800" b="0" dirty="0" smtClean="0"/>
              <a:t>Composites</a:t>
            </a:r>
            <a:endParaRPr lang="en-US" sz="2800" b="0" dirty="0"/>
          </a:p>
          <a:p>
            <a:endParaRPr lang="en-US" sz="2400" b="0" dirty="0"/>
          </a:p>
        </p:txBody>
      </p:sp>
      <p:sp>
        <p:nvSpPr>
          <p:cNvPr id="3" name="Text Placeholder 2"/>
          <p:cNvSpPr>
            <a:spLocks noGrp="1"/>
          </p:cNvSpPr>
          <p:nvPr>
            <p:ph type="body" sz="quarter" idx="10"/>
          </p:nvPr>
        </p:nvSpPr>
        <p:spPr>
          <a:xfrm>
            <a:off x="522334" y="1979762"/>
            <a:ext cx="5981000" cy="838200"/>
          </a:xfrm>
        </p:spPr>
        <p:txBody>
          <a:bodyPr/>
          <a:lstStyle/>
          <a:p>
            <a:r>
              <a:rPr lang="en-US" b="0" dirty="0" smtClean="0"/>
              <a:t>Chad Schell, </a:t>
            </a:r>
            <a:r>
              <a:rPr lang="en-US" b="0" dirty="0"/>
              <a:t>Technology </a:t>
            </a:r>
            <a:r>
              <a:rPr lang="en-US" b="0" dirty="0" smtClean="0"/>
              <a:t>Manager</a:t>
            </a:r>
          </a:p>
          <a:p>
            <a:r>
              <a:rPr lang="en-US" b="0" dirty="0" smtClean="0"/>
              <a:t>G. Jeremy Leong, Technology Manager</a:t>
            </a:r>
          </a:p>
          <a:p>
            <a:r>
              <a:rPr lang="en-US" b="0" dirty="0" smtClean="0"/>
              <a:t>Blake Marshall, Technology Manager</a:t>
            </a:r>
          </a:p>
          <a:p>
            <a:r>
              <a:rPr lang="en-US" b="0" dirty="0" smtClean="0"/>
              <a:t>Advanced </a:t>
            </a:r>
            <a:r>
              <a:rPr lang="en-US" b="0" dirty="0"/>
              <a:t>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085263" cy="812800"/>
          </a:xfrm>
        </p:spPr>
        <p:txBody>
          <a:bodyPr/>
          <a:lstStyle/>
          <a:p>
            <a:r>
              <a:rPr lang="en-US" sz="3600" dirty="0">
                <a:solidFill>
                  <a:schemeClr val="accent5"/>
                </a:solidFill>
              </a:rPr>
              <a:t>Composites </a:t>
            </a:r>
            <a:r>
              <a:rPr lang="en-US" sz="3600" dirty="0" smtClean="0">
                <a:solidFill>
                  <a:schemeClr val="accent5"/>
                </a:solidFill>
              </a:rPr>
              <a:t>Collaborations and Connections</a:t>
            </a:r>
            <a:endParaRPr lang="en-US" dirty="0"/>
          </a:p>
        </p:txBody>
      </p:sp>
      <p:graphicFrame>
        <p:nvGraphicFramePr>
          <p:cNvPr id="3" name="Diagram 2"/>
          <p:cNvGraphicFramePr/>
          <p:nvPr>
            <p:extLst>
              <p:ext uri="{D42A27DB-BD31-4B8C-83A1-F6EECF244321}">
                <p14:modId xmlns:p14="http://schemas.microsoft.com/office/powerpoint/2010/main" val="601011444"/>
              </p:ext>
            </p:extLst>
          </p:nvPr>
        </p:nvGraphicFramePr>
        <p:xfrm>
          <a:off x="360363" y="914400"/>
          <a:ext cx="8631237"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90600" y="1295400"/>
            <a:ext cx="2133600" cy="938719"/>
          </a:xfrm>
          <a:prstGeom prst="rect">
            <a:avLst/>
          </a:prstGeom>
          <a:noFill/>
        </p:spPr>
        <p:txBody>
          <a:bodyPr wrap="square" rtlCol="0">
            <a:spAutoFit/>
          </a:bodyPr>
          <a:lstStyle/>
          <a:p>
            <a:r>
              <a:rPr lang="en-US" sz="1100" dirty="0" smtClean="0">
                <a:latin typeface="+mn-lt"/>
              </a:rPr>
              <a:t>-Next generation carbon fiber blades</a:t>
            </a:r>
          </a:p>
          <a:p>
            <a:r>
              <a:rPr lang="en-US" sz="1100" dirty="0" smtClean="0">
                <a:latin typeface="+mn-lt"/>
              </a:rPr>
              <a:t>-Recycling of current blades</a:t>
            </a:r>
          </a:p>
          <a:p>
            <a:r>
              <a:rPr lang="en-US" sz="1100" dirty="0" smtClean="0">
                <a:latin typeface="+mn-lt"/>
              </a:rPr>
              <a:t>-Automated finishing and other technologies</a:t>
            </a:r>
            <a:endParaRPr lang="en-US" sz="1100" dirty="0">
              <a:latin typeface="+mn-lt"/>
            </a:endParaRPr>
          </a:p>
        </p:txBody>
      </p:sp>
      <p:sp>
        <p:nvSpPr>
          <p:cNvPr id="5" name="TextBox 4"/>
          <p:cNvSpPr txBox="1"/>
          <p:nvPr/>
        </p:nvSpPr>
        <p:spPr>
          <a:xfrm>
            <a:off x="5105400" y="2647890"/>
            <a:ext cx="1143000" cy="553998"/>
          </a:xfrm>
          <a:prstGeom prst="rect">
            <a:avLst/>
          </a:prstGeom>
          <a:noFill/>
        </p:spPr>
        <p:txBody>
          <a:bodyPr wrap="square" rtlCol="0">
            <a:spAutoFit/>
          </a:bodyPr>
          <a:lstStyle/>
          <a:p>
            <a:pPr algn="ctr"/>
            <a:r>
              <a:rPr lang="en-US" sz="1000" dirty="0" smtClean="0">
                <a:latin typeface="+mn-lt"/>
              </a:rPr>
              <a:t>Water Power Technologies Office</a:t>
            </a:r>
            <a:endParaRPr lang="en-US" sz="1000" dirty="0">
              <a:latin typeface="+mn-lt"/>
            </a:endParaRPr>
          </a:p>
        </p:txBody>
      </p:sp>
      <p:sp>
        <p:nvSpPr>
          <p:cNvPr id="6" name="TextBox 5"/>
          <p:cNvSpPr txBox="1"/>
          <p:nvPr/>
        </p:nvSpPr>
        <p:spPr>
          <a:xfrm>
            <a:off x="6400800" y="2698521"/>
            <a:ext cx="1981200" cy="430887"/>
          </a:xfrm>
          <a:prstGeom prst="rect">
            <a:avLst/>
          </a:prstGeom>
          <a:noFill/>
        </p:spPr>
        <p:txBody>
          <a:bodyPr wrap="square" rtlCol="0">
            <a:spAutoFit/>
          </a:bodyPr>
          <a:lstStyle/>
          <a:p>
            <a:r>
              <a:rPr lang="en-US" sz="1100" dirty="0" smtClean="0">
                <a:latin typeface="+mn-lt"/>
              </a:rPr>
              <a:t>-Composite water turbines (emerging)</a:t>
            </a:r>
            <a:endParaRPr lang="en-US" sz="1100" dirty="0">
              <a:latin typeface="+mn-lt"/>
            </a:endParaRPr>
          </a:p>
        </p:txBody>
      </p:sp>
      <p:sp>
        <p:nvSpPr>
          <p:cNvPr id="7" name="TextBox 6"/>
          <p:cNvSpPr txBox="1"/>
          <p:nvPr/>
        </p:nvSpPr>
        <p:spPr>
          <a:xfrm>
            <a:off x="5105400" y="5181600"/>
            <a:ext cx="1143000" cy="553998"/>
          </a:xfrm>
          <a:prstGeom prst="rect">
            <a:avLst/>
          </a:prstGeom>
          <a:noFill/>
        </p:spPr>
        <p:txBody>
          <a:bodyPr wrap="square" rtlCol="0">
            <a:spAutoFit/>
          </a:bodyPr>
          <a:lstStyle/>
          <a:p>
            <a:pPr lvl="0" algn="ctr"/>
            <a:r>
              <a:rPr lang="en-US" sz="1000" dirty="0" smtClean="0">
                <a:latin typeface="+mn-lt"/>
              </a:rPr>
              <a:t>Vehicle Technologies </a:t>
            </a:r>
            <a:r>
              <a:rPr lang="en-US" sz="1000" dirty="0">
                <a:latin typeface="+mn-lt"/>
              </a:rPr>
              <a:t>Office</a:t>
            </a:r>
          </a:p>
        </p:txBody>
      </p:sp>
      <p:sp>
        <p:nvSpPr>
          <p:cNvPr id="8" name="TextBox 7"/>
          <p:cNvSpPr txBox="1"/>
          <p:nvPr/>
        </p:nvSpPr>
        <p:spPr>
          <a:xfrm>
            <a:off x="6400800" y="5035405"/>
            <a:ext cx="1981200" cy="938719"/>
          </a:xfrm>
          <a:prstGeom prst="rect">
            <a:avLst/>
          </a:prstGeom>
          <a:noFill/>
        </p:spPr>
        <p:txBody>
          <a:bodyPr wrap="square" rtlCol="0">
            <a:spAutoFit/>
          </a:bodyPr>
          <a:lstStyle/>
          <a:p>
            <a:pPr lvl="0"/>
            <a:r>
              <a:rPr lang="en-US" sz="1100" dirty="0">
                <a:latin typeface="+mn-lt"/>
              </a:rPr>
              <a:t>-Vehicle light-weighting, CNG composites tanks </a:t>
            </a:r>
          </a:p>
          <a:p>
            <a:pPr lvl="0"/>
            <a:r>
              <a:rPr lang="en-US" sz="1100" dirty="0">
                <a:latin typeface="+mn-lt"/>
              </a:rPr>
              <a:t>-Joint AMO 2020 topic for composite vehicle parts, $15M</a:t>
            </a:r>
          </a:p>
        </p:txBody>
      </p:sp>
      <p:sp>
        <p:nvSpPr>
          <p:cNvPr id="9" name="TextBox 8"/>
          <p:cNvSpPr txBox="1"/>
          <p:nvPr/>
        </p:nvSpPr>
        <p:spPr>
          <a:xfrm>
            <a:off x="3048000" y="3962400"/>
            <a:ext cx="1143000" cy="400110"/>
          </a:xfrm>
          <a:prstGeom prst="rect">
            <a:avLst/>
          </a:prstGeom>
          <a:noFill/>
        </p:spPr>
        <p:txBody>
          <a:bodyPr wrap="square" rtlCol="0">
            <a:spAutoFit/>
          </a:bodyPr>
          <a:lstStyle/>
          <a:p>
            <a:pPr lvl="0" algn="ctr"/>
            <a:r>
              <a:rPr lang="en-US" sz="1000" dirty="0" smtClean="0">
                <a:latin typeface="+mn-lt"/>
              </a:rPr>
              <a:t>Other Federal Agencies</a:t>
            </a:r>
            <a:endParaRPr lang="en-US" sz="1000" dirty="0">
              <a:latin typeface="+mn-lt"/>
            </a:endParaRPr>
          </a:p>
        </p:txBody>
      </p:sp>
      <p:sp>
        <p:nvSpPr>
          <p:cNvPr id="10" name="TextBox 9"/>
          <p:cNvSpPr txBox="1"/>
          <p:nvPr/>
        </p:nvSpPr>
        <p:spPr>
          <a:xfrm>
            <a:off x="1447800" y="4110454"/>
            <a:ext cx="1981200" cy="430887"/>
          </a:xfrm>
          <a:prstGeom prst="rect">
            <a:avLst/>
          </a:prstGeom>
          <a:noFill/>
        </p:spPr>
        <p:txBody>
          <a:bodyPr wrap="square" rtlCol="0">
            <a:spAutoFit/>
          </a:bodyPr>
          <a:lstStyle/>
          <a:p>
            <a:pPr lvl="0"/>
            <a:r>
              <a:rPr lang="en-US" sz="1100" dirty="0" smtClean="0">
                <a:latin typeface="+mn-lt"/>
              </a:rPr>
              <a:t>-NASA, Air Force, DOD</a:t>
            </a:r>
          </a:p>
          <a:p>
            <a:pPr lvl="0"/>
            <a:r>
              <a:rPr lang="en-US" sz="1100" dirty="0" smtClean="0">
                <a:latin typeface="+mn-lt"/>
              </a:rPr>
              <a:t>-Complimentary efforts</a:t>
            </a:r>
            <a:endParaRPr lang="en-US" sz="1100" dirty="0">
              <a:latin typeface="+mn-lt"/>
            </a:endParaRPr>
          </a:p>
        </p:txBody>
      </p:sp>
    </p:spTree>
    <p:extLst>
      <p:ext uri="{BB962C8B-B14F-4D97-AF65-F5344CB8AC3E}">
        <p14:creationId xmlns:p14="http://schemas.microsoft.com/office/powerpoint/2010/main" val="613184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23F16B6A-CAD1-C04E-97E5-55C33080687B}"/>
              </a:ext>
            </a:extLst>
          </p:cNvPr>
          <p:cNvSpPr/>
          <p:nvPr/>
        </p:nvSpPr>
        <p:spPr>
          <a:xfrm>
            <a:off x="4992334" y="1033272"/>
            <a:ext cx="4151666" cy="5824728"/>
          </a:xfrm>
          <a:prstGeom prst="rect">
            <a:avLst/>
          </a:prstGeom>
          <a:solidFill>
            <a:srgbClr val="0B425D"/>
          </a:solidFill>
          <a:ln>
            <a:noFill/>
          </a:ln>
          <a:effectLst>
            <a:outerShdw blurRad="50800" dist="38100" algn="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a:endParaRPr lang="en-US" sz="3200" dirty="0">
              <a:solidFill>
                <a:schemeClr val="bg1">
                  <a:lumMod val="95000"/>
                </a:schemeClr>
              </a:solidFill>
            </a:endParaRPr>
          </a:p>
        </p:txBody>
      </p:sp>
      <p:sp>
        <p:nvSpPr>
          <p:cNvPr id="2" name="Title 1"/>
          <p:cNvSpPr>
            <a:spLocks noGrp="1"/>
          </p:cNvSpPr>
          <p:nvPr>
            <p:ph type="title"/>
          </p:nvPr>
        </p:nvSpPr>
        <p:spPr/>
        <p:txBody>
          <a:bodyPr/>
          <a:lstStyle/>
          <a:p>
            <a:r>
              <a:rPr lang="en-US" dirty="0" smtClean="0"/>
              <a:t>IACMI Overview</a:t>
            </a:r>
            <a:endParaRPr lang="en-US" dirty="0"/>
          </a:p>
        </p:txBody>
      </p:sp>
      <p:sp>
        <p:nvSpPr>
          <p:cNvPr id="3" name="TextBox 2"/>
          <p:cNvSpPr txBox="1"/>
          <p:nvPr/>
        </p:nvSpPr>
        <p:spPr>
          <a:xfrm>
            <a:off x="30180" y="4632072"/>
            <a:ext cx="4937877" cy="455509"/>
          </a:xfrm>
          <a:prstGeom prst="rect">
            <a:avLst/>
          </a:prstGeom>
          <a:noFill/>
        </p:spPr>
        <p:txBody>
          <a:bodyPr wrap="square" lIns="146304" tIns="73152" rIns="146304" bIns="73152" rtlCol="0">
            <a:spAutoFit/>
          </a:bodyPr>
          <a:lstStyle/>
          <a:p>
            <a:r>
              <a:rPr lang="en-US" sz="2000" b="1" dirty="0">
                <a:solidFill>
                  <a:srgbClr val="0B425D"/>
                </a:solidFill>
                <a:cs typeface="Myriad Pro"/>
              </a:rPr>
              <a:t>BARRIERS</a:t>
            </a:r>
          </a:p>
        </p:txBody>
      </p:sp>
      <p:sp>
        <p:nvSpPr>
          <p:cNvPr id="4" name="TextBox 3"/>
          <p:cNvSpPr txBox="1"/>
          <p:nvPr/>
        </p:nvSpPr>
        <p:spPr>
          <a:xfrm>
            <a:off x="4541433" y="1173189"/>
            <a:ext cx="3853919" cy="455509"/>
          </a:xfrm>
          <a:prstGeom prst="rect">
            <a:avLst/>
          </a:prstGeom>
          <a:noFill/>
        </p:spPr>
        <p:txBody>
          <a:bodyPr wrap="square" lIns="146304" tIns="73152" rIns="146304" bIns="73152" rtlCol="0">
            <a:spAutoFit/>
          </a:bodyPr>
          <a:lstStyle/>
          <a:p>
            <a:pPr lvl="1"/>
            <a:r>
              <a:rPr lang="en-US" sz="2000" b="1" dirty="0">
                <a:solidFill>
                  <a:schemeClr val="bg1"/>
                </a:solidFill>
                <a:cs typeface="Myriad Pro"/>
              </a:rPr>
              <a:t>KEY PARTNERS</a:t>
            </a:r>
          </a:p>
        </p:txBody>
      </p:sp>
      <p:sp>
        <p:nvSpPr>
          <p:cNvPr id="17" name="TextBox 16"/>
          <p:cNvSpPr txBox="1"/>
          <p:nvPr/>
        </p:nvSpPr>
        <p:spPr>
          <a:xfrm>
            <a:off x="83431" y="945435"/>
            <a:ext cx="2599288" cy="455509"/>
          </a:xfrm>
          <a:prstGeom prst="rect">
            <a:avLst/>
          </a:prstGeom>
          <a:noFill/>
        </p:spPr>
        <p:txBody>
          <a:bodyPr wrap="square" lIns="146304" tIns="73152" rIns="146304" bIns="73152" rtlCol="0">
            <a:spAutoFit/>
          </a:bodyPr>
          <a:lstStyle/>
          <a:p>
            <a:r>
              <a:rPr lang="en-US" sz="2000" b="1" dirty="0">
                <a:solidFill>
                  <a:srgbClr val="0B425D"/>
                </a:solidFill>
                <a:cs typeface="Myriad Pro"/>
              </a:rPr>
              <a:t>TIMELINE</a:t>
            </a:r>
          </a:p>
        </p:txBody>
      </p:sp>
      <p:sp>
        <p:nvSpPr>
          <p:cNvPr id="24" name="TextBox 23"/>
          <p:cNvSpPr txBox="1"/>
          <p:nvPr/>
        </p:nvSpPr>
        <p:spPr>
          <a:xfrm>
            <a:off x="107708" y="1291438"/>
            <a:ext cx="2673610" cy="701731"/>
          </a:xfrm>
          <a:prstGeom prst="rect">
            <a:avLst/>
          </a:prstGeom>
          <a:noFill/>
        </p:spPr>
        <p:txBody>
          <a:bodyPr wrap="square" lIns="146304" tIns="73152" rIns="146304" bIns="73152" rtlCol="0">
            <a:spAutoFit/>
          </a:bodyPr>
          <a:lstStyle/>
          <a:p>
            <a:pPr marL="285750" indent="-285750">
              <a:buFont typeface="Arial" panose="020B0604020202020204" pitchFamily="34" charset="0"/>
              <a:buChar char="•"/>
            </a:pPr>
            <a:r>
              <a:rPr lang="en-US" sz="1200" dirty="0">
                <a:cs typeface="Myriad Pro"/>
              </a:rPr>
              <a:t>June 2015 – May 2020</a:t>
            </a:r>
          </a:p>
          <a:p>
            <a:pPr marL="285750" indent="-285750">
              <a:buFont typeface="Arial" panose="020B0604020202020204" pitchFamily="34" charset="0"/>
              <a:buChar char="•"/>
            </a:pPr>
            <a:r>
              <a:rPr lang="en-US" sz="1200" dirty="0">
                <a:cs typeface="Myriad Pro"/>
              </a:rPr>
              <a:t>Project 90% Complete</a:t>
            </a:r>
          </a:p>
          <a:p>
            <a:pPr marL="285750" indent="-285750">
              <a:buFont typeface="Arial" panose="020B0604020202020204" pitchFamily="34" charset="0"/>
              <a:buChar char="•"/>
            </a:pPr>
            <a:r>
              <a:rPr lang="en-US" sz="1200" dirty="0">
                <a:cs typeface="Myriad Pro"/>
              </a:rPr>
              <a:t>Total Budget: $196M</a:t>
            </a:r>
          </a:p>
        </p:txBody>
      </p:sp>
      <p:sp>
        <p:nvSpPr>
          <p:cNvPr id="46" name="TextBox 45"/>
          <p:cNvSpPr txBox="1"/>
          <p:nvPr/>
        </p:nvSpPr>
        <p:spPr>
          <a:xfrm>
            <a:off x="4975168" y="1508027"/>
            <a:ext cx="2262851" cy="2763834"/>
          </a:xfrm>
          <a:prstGeom prst="rect">
            <a:avLst/>
          </a:prstGeom>
          <a:noFill/>
        </p:spPr>
        <p:txBody>
          <a:bodyPr wrap="square" lIns="146304" tIns="73152" rIns="146304" bIns="73152" rtlCol="0">
            <a:spAutoFit/>
          </a:bodyPr>
          <a:lstStyle/>
          <a:p>
            <a:r>
              <a:rPr lang="en-US" sz="1400" b="1" dirty="0">
                <a:solidFill>
                  <a:schemeClr val="bg1"/>
                </a:solidFill>
                <a:cs typeface="Myriad Pro"/>
              </a:rPr>
              <a:t>National Laboratories</a:t>
            </a:r>
          </a:p>
          <a:p>
            <a:pPr marL="285750" indent="-285750">
              <a:buFont typeface="Arial" panose="020B0604020202020204" pitchFamily="34" charset="0"/>
              <a:buChar char="•"/>
            </a:pPr>
            <a:r>
              <a:rPr lang="en-US" sz="1100" dirty="0">
                <a:solidFill>
                  <a:schemeClr val="bg1"/>
                </a:solidFill>
                <a:cs typeface="Myriad Pro"/>
              </a:rPr>
              <a:t>National Renewable Energy Laboratory</a:t>
            </a:r>
          </a:p>
          <a:p>
            <a:pPr marL="285750" indent="-285750">
              <a:buFont typeface="Arial" panose="020B0604020202020204" pitchFamily="34" charset="0"/>
              <a:buChar char="•"/>
            </a:pPr>
            <a:r>
              <a:rPr lang="en-US" sz="1100" dirty="0">
                <a:solidFill>
                  <a:schemeClr val="bg1"/>
                </a:solidFill>
                <a:cs typeface="Myriad Pro"/>
              </a:rPr>
              <a:t>Oak Ridge National Laboratory</a:t>
            </a:r>
            <a:r>
              <a:rPr lang="en-US" sz="1000" dirty="0">
                <a:solidFill>
                  <a:schemeClr val="bg1"/>
                </a:solidFill>
                <a:cs typeface="Myriad Pro"/>
              </a:rPr>
              <a:t> </a:t>
            </a:r>
          </a:p>
          <a:p>
            <a:endParaRPr lang="en-US" sz="1000" dirty="0">
              <a:solidFill>
                <a:schemeClr val="bg1"/>
              </a:solidFill>
              <a:cs typeface="Myriad Pro"/>
            </a:endParaRPr>
          </a:p>
          <a:p>
            <a:r>
              <a:rPr lang="en-US" sz="1400" b="1" dirty="0">
                <a:solidFill>
                  <a:schemeClr val="bg1"/>
                </a:solidFill>
                <a:cs typeface="Myriad Pro"/>
              </a:rPr>
              <a:t>Universities</a:t>
            </a:r>
          </a:p>
          <a:p>
            <a:pPr marL="285750" indent="-285750">
              <a:buFont typeface="Arial" panose="020B0604020202020204" pitchFamily="34" charset="0"/>
              <a:buChar char="•"/>
            </a:pPr>
            <a:r>
              <a:rPr lang="en-US" sz="1100" dirty="0">
                <a:solidFill>
                  <a:schemeClr val="bg1"/>
                </a:solidFill>
                <a:cs typeface="Myriad Pro"/>
              </a:rPr>
              <a:t>Michigan State University</a:t>
            </a:r>
          </a:p>
          <a:p>
            <a:pPr marL="285750" indent="-285750">
              <a:buFont typeface="Arial" panose="020B0604020202020204" pitchFamily="34" charset="0"/>
              <a:buChar char="•"/>
            </a:pPr>
            <a:r>
              <a:rPr lang="en-US" sz="1100" dirty="0">
                <a:solidFill>
                  <a:schemeClr val="bg1"/>
                </a:solidFill>
                <a:cs typeface="Myriad Pro"/>
              </a:rPr>
              <a:t>University of Dayton Research Institute</a:t>
            </a:r>
          </a:p>
          <a:p>
            <a:pPr marL="285750" indent="-285750">
              <a:buFont typeface="Arial" panose="020B0604020202020204" pitchFamily="34" charset="0"/>
              <a:buChar char="•"/>
            </a:pPr>
            <a:r>
              <a:rPr lang="en-US" sz="1100" dirty="0">
                <a:solidFill>
                  <a:schemeClr val="bg1"/>
                </a:solidFill>
                <a:cs typeface="Myriad Pro"/>
              </a:rPr>
              <a:t>University of Tennessee</a:t>
            </a:r>
          </a:p>
          <a:p>
            <a:pPr marL="285750" indent="-285750">
              <a:buFont typeface="Arial" panose="020B0604020202020204" pitchFamily="34" charset="0"/>
              <a:buChar char="•"/>
            </a:pPr>
            <a:r>
              <a:rPr lang="en-US" sz="1100" dirty="0">
                <a:solidFill>
                  <a:schemeClr val="bg1"/>
                </a:solidFill>
                <a:cs typeface="Myriad Pro"/>
              </a:rPr>
              <a:t>Vanderbilt University </a:t>
            </a:r>
          </a:p>
          <a:p>
            <a:pPr marL="285750" indent="-285750">
              <a:buFont typeface="Arial" panose="020B0604020202020204" pitchFamily="34" charset="0"/>
              <a:buChar char="•"/>
            </a:pPr>
            <a:r>
              <a:rPr lang="en-US" sz="1100" dirty="0">
                <a:solidFill>
                  <a:schemeClr val="bg1"/>
                </a:solidFill>
                <a:cs typeface="Myriad Pro"/>
              </a:rPr>
              <a:t>University of Kentucky</a:t>
            </a:r>
          </a:p>
          <a:p>
            <a:pPr marL="285750" indent="-285750">
              <a:buFont typeface="Arial" panose="020B0604020202020204" pitchFamily="34" charset="0"/>
              <a:buChar char="•"/>
            </a:pPr>
            <a:r>
              <a:rPr lang="en-US" sz="1100" dirty="0">
                <a:solidFill>
                  <a:schemeClr val="bg1"/>
                </a:solidFill>
                <a:cs typeface="Myriad Pro"/>
              </a:rPr>
              <a:t>Purdue University </a:t>
            </a:r>
          </a:p>
          <a:p>
            <a:pPr marL="285750" indent="-285750">
              <a:buFont typeface="Arial" panose="020B0604020202020204" pitchFamily="34" charset="0"/>
              <a:buChar char="•"/>
            </a:pPr>
            <a:r>
              <a:rPr lang="en-US" sz="1100" dirty="0">
                <a:solidFill>
                  <a:schemeClr val="bg1"/>
                </a:solidFill>
                <a:cs typeface="Myriad Pro"/>
              </a:rPr>
              <a:t>Colorado School of Mines</a:t>
            </a:r>
          </a:p>
        </p:txBody>
      </p:sp>
      <p:sp>
        <p:nvSpPr>
          <p:cNvPr id="34" name="TextBox 33">
            <a:extLst>
              <a:ext uri="{FF2B5EF4-FFF2-40B4-BE49-F238E27FC236}">
                <a16:creationId xmlns="" xmlns:a16="http://schemas.microsoft.com/office/drawing/2014/main" id="{B9FFFBC9-352B-F143-8B46-6A4229EB0B8E}"/>
              </a:ext>
            </a:extLst>
          </p:cNvPr>
          <p:cNvSpPr txBox="1"/>
          <p:nvPr/>
        </p:nvSpPr>
        <p:spPr>
          <a:xfrm>
            <a:off x="4621304" y="5653368"/>
            <a:ext cx="3853919" cy="455509"/>
          </a:xfrm>
          <a:prstGeom prst="rect">
            <a:avLst/>
          </a:prstGeom>
          <a:noFill/>
        </p:spPr>
        <p:txBody>
          <a:bodyPr wrap="square" lIns="146304" tIns="73152" rIns="146304" bIns="73152" rtlCol="0">
            <a:spAutoFit/>
          </a:bodyPr>
          <a:lstStyle/>
          <a:p>
            <a:pPr lvl="1"/>
            <a:r>
              <a:rPr lang="en-US" sz="2000" b="1" dirty="0">
                <a:solidFill>
                  <a:schemeClr val="bg1"/>
                </a:solidFill>
                <a:cs typeface="Myriad Pro"/>
              </a:rPr>
              <a:t>MEMBERSHIP</a:t>
            </a:r>
            <a:r>
              <a:rPr lang="en-US" sz="1400" dirty="0">
                <a:solidFill>
                  <a:schemeClr val="bg1"/>
                </a:solidFill>
                <a:cs typeface="Myriad Pro"/>
              </a:rPr>
              <a:t> As of 4/1/20</a:t>
            </a:r>
            <a:endParaRPr lang="en-US" sz="2000" b="1" dirty="0">
              <a:solidFill>
                <a:schemeClr val="bg1"/>
              </a:solidFill>
              <a:cs typeface="Myriad Pro"/>
            </a:endParaRPr>
          </a:p>
        </p:txBody>
      </p:sp>
      <p:graphicFrame>
        <p:nvGraphicFramePr>
          <p:cNvPr id="8" name="Table 7">
            <a:extLst>
              <a:ext uri="{FF2B5EF4-FFF2-40B4-BE49-F238E27FC236}">
                <a16:creationId xmlns="" xmlns:a16="http://schemas.microsoft.com/office/drawing/2014/main" id="{BA57D389-4F7C-9448-B4CE-D81638136AB5}"/>
              </a:ext>
            </a:extLst>
          </p:cNvPr>
          <p:cNvGraphicFramePr>
            <a:graphicFrameLocks noGrp="1"/>
          </p:cNvGraphicFramePr>
          <p:nvPr>
            <p:extLst/>
          </p:nvPr>
        </p:nvGraphicFramePr>
        <p:xfrm>
          <a:off x="170249" y="2339172"/>
          <a:ext cx="4760463" cy="2118900"/>
        </p:xfrm>
        <a:graphic>
          <a:graphicData uri="http://schemas.openxmlformats.org/drawingml/2006/table">
            <a:tbl>
              <a:tblPr firstRow="1" bandRow="1">
                <a:tableStyleId>{5C22544A-7EE6-4342-B048-85BDC9FD1C3A}</a:tableStyleId>
              </a:tblPr>
              <a:tblGrid>
                <a:gridCol w="687330">
                  <a:extLst>
                    <a:ext uri="{9D8B030D-6E8A-4147-A177-3AD203B41FA5}">
                      <a16:colId xmlns="" xmlns:a16="http://schemas.microsoft.com/office/drawing/2014/main" val="1837479152"/>
                    </a:ext>
                  </a:extLst>
                </a:gridCol>
                <a:gridCol w="645421">
                  <a:extLst>
                    <a:ext uri="{9D8B030D-6E8A-4147-A177-3AD203B41FA5}">
                      <a16:colId xmlns="" xmlns:a16="http://schemas.microsoft.com/office/drawing/2014/main" val="2283707424"/>
                    </a:ext>
                  </a:extLst>
                </a:gridCol>
                <a:gridCol w="645421">
                  <a:extLst>
                    <a:ext uri="{9D8B030D-6E8A-4147-A177-3AD203B41FA5}">
                      <a16:colId xmlns="" xmlns:a16="http://schemas.microsoft.com/office/drawing/2014/main" val="3824757762"/>
                    </a:ext>
                  </a:extLst>
                </a:gridCol>
                <a:gridCol w="654144">
                  <a:extLst>
                    <a:ext uri="{9D8B030D-6E8A-4147-A177-3AD203B41FA5}">
                      <a16:colId xmlns="" xmlns:a16="http://schemas.microsoft.com/office/drawing/2014/main" val="1248246814"/>
                    </a:ext>
                  </a:extLst>
                </a:gridCol>
                <a:gridCol w="682315">
                  <a:extLst>
                    <a:ext uri="{9D8B030D-6E8A-4147-A177-3AD203B41FA5}">
                      <a16:colId xmlns="" xmlns:a16="http://schemas.microsoft.com/office/drawing/2014/main" val="2333514647"/>
                    </a:ext>
                  </a:extLst>
                </a:gridCol>
                <a:gridCol w="670560">
                  <a:extLst>
                    <a:ext uri="{9D8B030D-6E8A-4147-A177-3AD203B41FA5}">
                      <a16:colId xmlns="" xmlns:a16="http://schemas.microsoft.com/office/drawing/2014/main" val="2898029572"/>
                    </a:ext>
                  </a:extLst>
                </a:gridCol>
                <a:gridCol w="775272">
                  <a:extLst>
                    <a:ext uri="{9D8B030D-6E8A-4147-A177-3AD203B41FA5}">
                      <a16:colId xmlns="" xmlns:a16="http://schemas.microsoft.com/office/drawing/2014/main" val="600157762"/>
                    </a:ext>
                  </a:extLst>
                </a:gridCol>
              </a:tblGrid>
              <a:tr h="635670">
                <a:tc>
                  <a:txBody>
                    <a:bodyPr/>
                    <a:lstStyle/>
                    <a:p>
                      <a:endParaRPr lang="en-US" dirty="0"/>
                    </a:p>
                  </a:txBody>
                  <a:tcPr/>
                </a:tc>
                <a:tc>
                  <a:txBody>
                    <a:bodyPr/>
                    <a:lstStyle/>
                    <a:p>
                      <a:r>
                        <a:rPr lang="en-US" sz="1600" dirty="0"/>
                        <a:t>BP1</a:t>
                      </a:r>
                    </a:p>
                  </a:txBody>
                  <a:tcPr/>
                </a:tc>
                <a:tc>
                  <a:txBody>
                    <a:bodyPr/>
                    <a:lstStyle/>
                    <a:p>
                      <a:r>
                        <a:rPr lang="en-US" sz="1600" dirty="0"/>
                        <a:t>BP2</a:t>
                      </a:r>
                    </a:p>
                  </a:txBody>
                  <a:tcPr/>
                </a:tc>
                <a:tc>
                  <a:txBody>
                    <a:bodyPr/>
                    <a:lstStyle/>
                    <a:p>
                      <a:r>
                        <a:rPr lang="en-US" sz="1600" dirty="0"/>
                        <a:t>BP3</a:t>
                      </a:r>
                    </a:p>
                  </a:txBody>
                  <a:tcPr/>
                </a:tc>
                <a:tc>
                  <a:txBody>
                    <a:bodyPr/>
                    <a:lstStyle/>
                    <a:p>
                      <a:r>
                        <a:rPr lang="en-US" sz="1600" dirty="0"/>
                        <a:t>BP4</a:t>
                      </a:r>
                    </a:p>
                  </a:txBody>
                  <a:tcPr/>
                </a:tc>
                <a:tc>
                  <a:txBody>
                    <a:bodyPr/>
                    <a:lstStyle/>
                    <a:p>
                      <a:r>
                        <a:rPr lang="en-US" sz="1600" dirty="0"/>
                        <a:t>BP5</a:t>
                      </a:r>
                    </a:p>
                  </a:txBody>
                  <a:tcPr/>
                </a:tc>
                <a:tc>
                  <a:txBody>
                    <a:bodyPr/>
                    <a:lstStyle/>
                    <a:p>
                      <a:r>
                        <a:rPr lang="en-US" sz="1600" dirty="0"/>
                        <a:t>Total</a:t>
                      </a:r>
                    </a:p>
                  </a:txBody>
                  <a:tcPr/>
                </a:tc>
                <a:extLst>
                  <a:ext uri="{0D108BD9-81ED-4DB2-BD59-A6C34878D82A}">
                    <a16:rowId xmlns="" xmlns:a16="http://schemas.microsoft.com/office/drawing/2014/main" val="3352900930"/>
                  </a:ext>
                </a:extLst>
              </a:tr>
              <a:tr h="494410">
                <a:tc>
                  <a:txBody>
                    <a:bodyPr/>
                    <a:lstStyle/>
                    <a:p>
                      <a:r>
                        <a:rPr lang="en-US" sz="1200" b="1" dirty="0">
                          <a:solidFill>
                            <a:schemeClr val="tx2"/>
                          </a:solidFill>
                        </a:rPr>
                        <a:t>DOE Funded</a:t>
                      </a:r>
                    </a:p>
                  </a:txBody>
                  <a:tcPr/>
                </a:tc>
                <a:tc>
                  <a:txBody>
                    <a:bodyPr/>
                    <a:lstStyle/>
                    <a:p>
                      <a:r>
                        <a:rPr lang="en-US" sz="1100" dirty="0">
                          <a:solidFill>
                            <a:schemeClr val="tx2"/>
                          </a:solidFill>
                        </a:rPr>
                        <a:t>$5.1M</a:t>
                      </a:r>
                    </a:p>
                  </a:txBody>
                  <a:tcPr/>
                </a:tc>
                <a:tc>
                  <a:txBody>
                    <a:bodyPr/>
                    <a:lstStyle/>
                    <a:p>
                      <a:r>
                        <a:rPr lang="en-US" sz="1100" dirty="0">
                          <a:solidFill>
                            <a:schemeClr val="tx2"/>
                          </a:solidFill>
                        </a:rPr>
                        <a:t>$14.8M</a:t>
                      </a:r>
                    </a:p>
                  </a:txBody>
                  <a:tcPr/>
                </a:tc>
                <a:tc>
                  <a:txBody>
                    <a:bodyPr/>
                    <a:lstStyle/>
                    <a:p>
                      <a:r>
                        <a:rPr lang="en-US" sz="1100" dirty="0">
                          <a:solidFill>
                            <a:schemeClr val="tx2"/>
                          </a:solidFill>
                        </a:rPr>
                        <a:t>$17.3M</a:t>
                      </a:r>
                    </a:p>
                  </a:txBody>
                  <a:tcPr/>
                </a:tc>
                <a:tc>
                  <a:txBody>
                    <a:bodyPr/>
                    <a:lstStyle/>
                    <a:p>
                      <a:r>
                        <a:rPr lang="en-US" sz="1100" b="0" dirty="0">
                          <a:solidFill>
                            <a:schemeClr val="tx2"/>
                          </a:solidFill>
                        </a:rPr>
                        <a:t>$18.4M</a:t>
                      </a:r>
                    </a:p>
                  </a:txBody>
                  <a:tcPr/>
                </a:tc>
                <a:tc>
                  <a:txBody>
                    <a:bodyPr/>
                    <a:lstStyle/>
                    <a:p>
                      <a:r>
                        <a:rPr lang="en-US" sz="1100" b="0" dirty="0">
                          <a:solidFill>
                            <a:schemeClr val="tx2"/>
                          </a:solidFill>
                        </a:rPr>
                        <a:t>$14.4M</a:t>
                      </a:r>
                    </a:p>
                  </a:txBody>
                  <a:tcPr/>
                </a:tc>
                <a:tc>
                  <a:txBody>
                    <a:bodyPr/>
                    <a:lstStyle/>
                    <a:p>
                      <a:r>
                        <a:rPr lang="en-US" sz="1200" b="1" dirty="0">
                          <a:solidFill>
                            <a:schemeClr val="tx2"/>
                          </a:solidFill>
                        </a:rPr>
                        <a:t>$70.0M</a:t>
                      </a:r>
                    </a:p>
                  </a:txBody>
                  <a:tcPr/>
                </a:tc>
                <a:extLst>
                  <a:ext uri="{0D108BD9-81ED-4DB2-BD59-A6C34878D82A}">
                    <a16:rowId xmlns="" xmlns:a16="http://schemas.microsoft.com/office/drawing/2014/main" val="3330196774"/>
                  </a:ext>
                </a:extLst>
              </a:tr>
              <a:tr h="494410">
                <a:tc>
                  <a:txBody>
                    <a:bodyPr/>
                    <a:lstStyle/>
                    <a:p>
                      <a:r>
                        <a:rPr lang="en-US" sz="1200" b="1" dirty="0">
                          <a:solidFill>
                            <a:schemeClr val="tx2"/>
                          </a:solidFill>
                        </a:rPr>
                        <a:t>Cost Share</a:t>
                      </a:r>
                    </a:p>
                  </a:txBody>
                  <a:tcPr/>
                </a:tc>
                <a:tc>
                  <a:txBody>
                    <a:bodyPr/>
                    <a:lstStyle/>
                    <a:p>
                      <a:r>
                        <a:rPr lang="en-US" sz="1100" dirty="0">
                          <a:solidFill>
                            <a:schemeClr val="tx2"/>
                          </a:solidFill>
                        </a:rPr>
                        <a:t>$4.1M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$18.9M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$35.8M</a:t>
                      </a:r>
                    </a:p>
                  </a:txBody>
                  <a:tcPr/>
                </a:tc>
                <a:tc>
                  <a:txBody>
                    <a:bodyPr/>
                    <a:lstStyle/>
                    <a:p>
                      <a:r>
                        <a:rPr lang="en-US" sz="1100" b="0" dirty="0">
                          <a:solidFill>
                            <a:schemeClr val="tx2"/>
                          </a:solidFill>
                        </a:rPr>
                        <a:t>$41.2M</a:t>
                      </a:r>
                    </a:p>
                  </a:txBody>
                  <a:tcPr/>
                </a:tc>
                <a:tc>
                  <a:txBody>
                    <a:bodyPr/>
                    <a:lstStyle/>
                    <a:p>
                      <a:r>
                        <a:rPr lang="en-US" sz="1100" b="0" dirty="0">
                          <a:solidFill>
                            <a:schemeClr val="tx2"/>
                          </a:solidFill>
                        </a:rPr>
                        <a:t>$26.0M</a:t>
                      </a:r>
                    </a:p>
                  </a:txBody>
                  <a:tcPr/>
                </a:tc>
                <a:tc>
                  <a:txBody>
                    <a:bodyPr/>
                    <a:lstStyle/>
                    <a:p>
                      <a:r>
                        <a:rPr lang="en-US" sz="1200" b="1" dirty="0">
                          <a:solidFill>
                            <a:schemeClr val="tx2"/>
                          </a:solidFill>
                        </a:rPr>
                        <a:t>$125.9M</a:t>
                      </a:r>
                    </a:p>
                  </a:txBody>
                  <a:tcPr/>
                </a:tc>
                <a:extLst>
                  <a:ext uri="{0D108BD9-81ED-4DB2-BD59-A6C34878D82A}">
                    <a16:rowId xmlns="" xmlns:a16="http://schemas.microsoft.com/office/drawing/2014/main" val="621795154"/>
                  </a:ext>
                </a:extLst>
              </a:tr>
              <a:tr h="494410">
                <a:tc>
                  <a:txBody>
                    <a:bodyPr/>
                    <a:lstStyle/>
                    <a:p>
                      <a:r>
                        <a:rPr lang="en-US" sz="1200" b="1" dirty="0">
                          <a:solidFill>
                            <a:schemeClr val="tx2"/>
                          </a:solidFill>
                        </a:rPr>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$9.2M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$33.7M</a:t>
                      </a:r>
                    </a:p>
                  </a:txBody>
                  <a:tcPr/>
                </a:tc>
                <a:tc>
                  <a:txBody>
                    <a:bodyPr/>
                    <a:lstStyle/>
                    <a:p>
                      <a:r>
                        <a:rPr lang="en-US" sz="1100" dirty="0">
                          <a:solidFill>
                            <a:schemeClr val="tx2"/>
                          </a:solidFill>
                        </a:rPr>
                        <a:t>$53.1M</a:t>
                      </a:r>
                    </a:p>
                  </a:txBody>
                  <a:tcPr/>
                </a:tc>
                <a:tc>
                  <a:txBody>
                    <a:bodyPr/>
                    <a:lstStyle/>
                    <a:p>
                      <a:r>
                        <a:rPr lang="en-US" sz="1100" b="0" dirty="0">
                          <a:solidFill>
                            <a:schemeClr val="tx2"/>
                          </a:solidFill>
                        </a:rPr>
                        <a:t>$59.6M</a:t>
                      </a:r>
                    </a:p>
                  </a:txBody>
                  <a:tcPr/>
                </a:tc>
                <a:tc>
                  <a:txBody>
                    <a:bodyPr/>
                    <a:lstStyle/>
                    <a:p>
                      <a:r>
                        <a:rPr lang="en-US" sz="1100" b="0" dirty="0">
                          <a:solidFill>
                            <a:schemeClr val="tx2"/>
                          </a:solidFill>
                        </a:rPr>
                        <a:t>$40.4M</a:t>
                      </a:r>
                    </a:p>
                  </a:txBody>
                  <a:tcPr/>
                </a:tc>
                <a:tc>
                  <a:txBody>
                    <a:bodyPr/>
                    <a:lstStyle/>
                    <a:p>
                      <a:r>
                        <a:rPr lang="en-US" sz="1200" b="1" dirty="0">
                          <a:solidFill>
                            <a:schemeClr val="tx2"/>
                          </a:solidFill>
                        </a:rPr>
                        <a:t>$195.9M</a:t>
                      </a:r>
                    </a:p>
                  </a:txBody>
                  <a:tcPr/>
                </a:tc>
                <a:extLst>
                  <a:ext uri="{0D108BD9-81ED-4DB2-BD59-A6C34878D82A}">
                    <a16:rowId xmlns="" xmlns:a16="http://schemas.microsoft.com/office/drawing/2014/main" val="3153123382"/>
                  </a:ext>
                </a:extLst>
              </a:tr>
            </a:tbl>
          </a:graphicData>
        </a:graphic>
      </p:graphicFrame>
      <p:sp>
        <p:nvSpPr>
          <p:cNvPr id="40" name="TextBox 39">
            <a:extLst>
              <a:ext uri="{FF2B5EF4-FFF2-40B4-BE49-F238E27FC236}">
                <a16:creationId xmlns="" xmlns:a16="http://schemas.microsoft.com/office/drawing/2014/main" id="{03F25E6C-AC2A-7F4C-A8E9-47790F74EE2F}"/>
              </a:ext>
            </a:extLst>
          </p:cNvPr>
          <p:cNvSpPr txBox="1"/>
          <p:nvPr/>
        </p:nvSpPr>
        <p:spPr>
          <a:xfrm>
            <a:off x="21809" y="4979448"/>
            <a:ext cx="4937877" cy="1071062"/>
          </a:xfrm>
          <a:prstGeom prst="rect">
            <a:avLst/>
          </a:prstGeom>
          <a:noFill/>
        </p:spPr>
        <p:txBody>
          <a:bodyPr wrap="square" lIns="146304" tIns="73152" rIns="146304" bIns="73152" rtlCol="0">
            <a:spAutoFit/>
          </a:bodyPr>
          <a:lstStyle/>
          <a:p>
            <a:pPr marL="285750" indent="-285750">
              <a:buFont typeface="Arial" panose="020B0604020202020204" pitchFamily="34" charset="0"/>
              <a:buChar char="•"/>
            </a:pPr>
            <a:r>
              <a:rPr lang="en-US" sz="1200" dirty="0">
                <a:cs typeface="Myriad Pro"/>
              </a:rPr>
              <a:t>High cost of carbon fiber reinforced polymers (CFRP) </a:t>
            </a:r>
          </a:p>
          <a:p>
            <a:pPr marL="285750" indent="-285750">
              <a:buFont typeface="Arial" panose="020B0604020202020204" pitchFamily="34" charset="0"/>
              <a:buChar char="•"/>
            </a:pPr>
            <a:r>
              <a:rPr lang="en-US" sz="1200" dirty="0">
                <a:cs typeface="Myriad Pro"/>
              </a:rPr>
              <a:t>Low rate-of-production for creating CFRP and advanced composites</a:t>
            </a:r>
          </a:p>
          <a:p>
            <a:pPr marL="285750" indent="-285750">
              <a:buFont typeface="Arial" panose="020B0604020202020204" pitchFamily="34" charset="0"/>
              <a:buChar char="•"/>
            </a:pPr>
            <a:r>
              <a:rPr lang="en-US" sz="1200" dirty="0">
                <a:cs typeface="Myriad Pro"/>
              </a:rPr>
              <a:t>High embodied energy for manufacturing CFRP</a:t>
            </a:r>
          </a:p>
          <a:p>
            <a:pPr marL="285750" indent="-285750">
              <a:buFont typeface="Arial" panose="020B0604020202020204" pitchFamily="34" charset="0"/>
              <a:buChar char="•"/>
            </a:pPr>
            <a:r>
              <a:rPr lang="en-US" sz="1200" dirty="0">
                <a:cs typeface="Myriad Pro"/>
              </a:rPr>
              <a:t>Low recyclability of CFRP</a:t>
            </a:r>
          </a:p>
          <a:p>
            <a:pPr marL="285750" indent="-285750">
              <a:buFont typeface="Arial" panose="020B0604020202020204" pitchFamily="34" charset="0"/>
              <a:buChar char="•"/>
            </a:pPr>
            <a:r>
              <a:rPr lang="en-US" sz="1200" dirty="0">
                <a:cs typeface="Myriad Pro"/>
              </a:rPr>
              <a:t>Lack of trained workforce to support composites industry</a:t>
            </a:r>
          </a:p>
        </p:txBody>
      </p:sp>
      <p:sp>
        <p:nvSpPr>
          <p:cNvPr id="11" name="TextBox 10">
            <a:extLst>
              <a:ext uri="{FF2B5EF4-FFF2-40B4-BE49-F238E27FC236}">
                <a16:creationId xmlns="" xmlns:a16="http://schemas.microsoft.com/office/drawing/2014/main" id="{BC483BC4-D133-DB40-A7F9-E9606AEC2C5D}"/>
              </a:ext>
            </a:extLst>
          </p:cNvPr>
          <p:cNvSpPr txBox="1"/>
          <p:nvPr/>
        </p:nvSpPr>
        <p:spPr>
          <a:xfrm>
            <a:off x="5162798" y="5962182"/>
            <a:ext cx="3853919" cy="732508"/>
          </a:xfrm>
          <a:prstGeom prst="rect">
            <a:avLst/>
          </a:prstGeom>
          <a:noFill/>
        </p:spPr>
        <p:txBody>
          <a:bodyPr wrap="square" lIns="146304" tIns="73152" rIns="146304" bIns="73152" rtlCol="0">
            <a:spAutoFit/>
          </a:bodyPr>
          <a:lstStyle/>
          <a:p>
            <a:r>
              <a:rPr lang="en-US" sz="1400" b="1" dirty="0">
                <a:solidFill>
                  <a:schemeClr val="bg1"/>
                </a:solidFill>
                <a:cs typeface="Myriad Pro"/>
              </a:rPr>
              <a:t>148</a:t>
            </a:r>
            <a:r>
              <a:rPr lang="en-US" sz="1200" dirty="0">
                <a:solidFill>
                  <a:schemeClr val="bg1"/>
                </a:solidFill>
                <a:cs typeface="Myriad Pro"/>
              </a:rPr>
              <a:t> current members representing academia (9%), associations (3%), government (6%), LE (30%), and SMEs (49%)</a:t>
            </a:r>
          </a:p>
        </p:txBody>
      </p:sp>
      <p:sp>
        <p:nvSpPr>
          <p:cNvPr id="13" name="TextBox 12">
            <a:extLst>
              <a:ext uri="{FF2B5EF4-FFF2-40B4-BE49-F238E27FC236}">
                <a16:creationId xmlns="" xmlns:a16="http://schemas.microsoft.com/office/drawing/2014/main" id="{FC4E0713-8B78-5D48-8FF4-1E2072299516}"/>
              </a:ext>
            </a:extLst>
          </p:cNvPr>
          <p:cNvSpPr txBox="1"/>
          <p:nvPr/>
        </p:nvSpPr>
        <p:spPr>
          <a:xfrm>
            <a:off x="4975167" y="4289287"/>
            <a:ext cx="4358823" cy="1209562"/>
          </a:xfrm>
          <a:prstGeom prst="rect">
            <a:avLst/>
          </a:prstGeom>
          <a:noFill/>
        </p:spPr>
        <p:txBody>
          <a:bodyPr wrap="square" lIns="146304" tIns="73152" rIns="146304" bIns="73152" numCol="1" rtlCol="0">
            <a:spAutoFit/>
          </a:bodyPr>
          <a:lstStyle/>
          <a:p>
            <a:r>
              <a:rPr lang="en-US" sz="1400" b="1" dirty="0">
                <a:solidFill>
                  <a:schemeClr val="bg1"/>
                </a:solidFill>
                <a:cs typeface="Myriad Pro"/>
              </a:rPr>
              <a:t>State Partners</a:t>
            </a:r>
          </a:p>
          <a:p>
            <a:pPr marL="285750" indent="-285750">
              <a:buFont typeface="Arial" panose="020B0604020202020204" pitchFamily="34" charset="0"/>
              <a:buChar char="•"/>
            </a:pPr>
            <a:r>
              <a:rPr lang="en-US" sz="1100" dirty="0">
                <a:solidFill>
                  <a:schemeClr val="bg1"/>
                </a:solidFill>
                <a:cs typeface="Myriad Pro"/>
              </a:rPr>
              <a:t>Tennessee Dept. of Economic &amp; Community Relations </a:t>
            </a:r>
          </a:p>
          <a:p>
            <a:pPr marL="285750" indent="-285750">
              <a:buFont typeface="Arial" panose="020B0604020202020204" pitchFamily="34" charset="0"/>
              <a:buChar char="•"/>
            </a:pPr>
            <a:r>
              <a:rPr lang="en-US" sz="1100" dirty="0">
                <a:solidFill>
                  <a:schemeClr val="bg1"/>
                </a:solidFill>
                <a:cs typeface="Myriad Pro"/>
              </a:rPr>
              <a:t>Michigan Economic Development Corp.</a:t>
            </a:r>
          </a:p>
          <a:p>
            <a:pPr marL="285750" indent="-285750">
              <a:buFont typeface="Arial" panose="020B0604020202020204" pitchFamily="34" charset="0"/>
              <a:buChar char="•"/>
            </a:pPr>
            <a:r>
              <a:rPr lang="en-US" sz="1100" dirty="0">
                <a:solidFill>
                  <a:schemeClr val="bg1"/>
                </a:solidFill>
                <a:cs typeface="Myriad Pro"/>
              </a:rPr>
              <a:t>Indiana Economic Development Corp.</a:t>
            </a:r>
          </a:p>
          <a:p>
            <a:pPr marL="285750" indent="-285750">
              <a:buFont typeface="Arial" panose="020B0604020202020204" pitchFamily="34" charset="0"/>
              <a:buChar char="•"/>
            </a:pPr>
            <a:r>
              <a:rPr lang="en-US" sz="1100" dirty="0">
                <a:solidFill>
                  <a:schemeClr val="bg1"/>
                </a:solidFill>
                <a:cs typeface="Myriad Pro"/>
              </a:rPr>
              <a:t>Colorado Office of Economic Development &amp; International Trade</a:t>
            </a:r>
          </a:p>
          <a:p>
            <a:pPr marL="285750" indent="-285750">
              <a:buFont typeface="Arial" panose="020B0604020202020204" pitchFamily="34" charset="0"/>
              <a:buChar char="•"/>
            </a:pPr>
            <a:r>
              <a:rPr lang="en-US" sz="1100" dirty="0" err="1">
                <a:solidFill>
                  <a:schemeClr val="bg1"/>
                </a:solidFill>
                <a:cs typeface="Myriad Pro"/>
              </a:rPr>
              <a:t>JobsOhio</a:t>
            </a:r>
            <a:endParaRPr lang="en-US" sz="1100" dirty="0">
              <a:solidFill>
                <a:schemeClr val="bg1"/>
              </a:solidFill>
              <a:latin typeface="Myriad Pro"/>
              <a:cs typeface="Myriad Pro"/>
            </a:endParaRPr>
          </a:p>
        </p:txBody>
      </p:sp>
      <p:sp>
        <p:nvSpPr>
          <p:cNvPr id="14" name="TextBox 13">
            <a:extLst>
              <a:ext uri="{FF2B5EF4-FFF2-40B4-BE49-F238E27FC236}">
                <a16:creationId xmlns="" xmlns:a16="http://schemas.microsoft.com/office/drawing/2014/main" id="{015D8FBB-0335-B641-AC9D-2CC803B57C56}"/>
              </a:ext>
            </a:extLst>
          </p:cNvPr>
          <p:cNvSpPr txBox="1"/>
          <p:nvPr/>
        </p:nvSpPr>
        <p:spPr>
          <a:xfrm>
            <a:off x="21809" y="1915249"/>
            <a:ext cx="2599288" cy="455509"/>
          </a:xfrm>
          <a:prstGeom prst="rect">
            <a:avLst/>
          </a:prstGeom>
          <a:noFill/>
        </p:spPr>
        <p:txBody>
          <a:bodyPr wrap="square" lIns="146304" tIns="73152" rIns="146304" bIns="73152" rtlCol="0">
            <a:spAutoFit/>
          </a:bodyPr>
          <a:lstStyle/>
          <a:p>
            <a:r>
              <a:rPr lang="en-US" sz="2000" b="1" dirty="0">
                <a:solidFill>
                  <a:srgbClr val="0B425D"/>
                </a:solidFill>
                <a:cs typeface="Myriad Pro"/>
              </a:rPr>
              <a:t>BUDGET</a:t>
            </a:r>
          </a:p>
        </p:txBody>
      </p:sp>
      <p:sp>
        <p:nvSpPr>
          <p:cNvPr id="16" name="TextBox 15">
            <a:extLst>
              <a:ext uri="{FF2B5EF4-FFF2-40B4-BE49-F238E27FC236}">
                <a16:creationId xmlns="" xmlns:a16="http://schemas.microsoft.com/office/drawing/2014/main" id="{A7054DD3-7086-784C-B369-6B8F6F299CDB}"/>
              </a:ext>
            </a:extLst>
          </p:cNvPr>
          <p:cNvSpPr txBox="1"/>
          <p:nvPr/>
        </p:nvSpPr>
        <p:spPr>
          <a:xfrm>
            <a:off x="6876752" y="1495570"/>
            <a:ext cx="2248327" cy="2779222"/>
          </a:xfrm>
          <a:prstGeom prst="rect">
            <a:avLst/>
          </a:prstGeom>
          <a:noFill/>
        </p:spPr>
        <p:txBody>
          <a:bodyPr wrap="square" lIns="146304" tIns="73152" rIns="146304" bIns="73152" rtlCol="0">
            <a:spAutoFit/>
          </a:bodyPr>
          <a:lstStyle/>
          <a:p>
            <a:r>
              <a:rPr lang="en-US" sz="1400" b="1" dirty="0">
                <a:solidFill>
                  <a:schemeClr val="bg1"/>
                </a:solidFill>
                <a:cs typeface="Myriad Pro"/>
              </a:rPr>
              <a:t>Key Regional Partners</a:t>
            </a:r>
          </a:p>
          <a:p>
            <a:pPr marL="171450" indent="-171450">
              <a:buFont typeface="Arial" panose="020B0604020202020204" pitchFamily="34" charset="0"/>
              <a:buChar char="•"/>
            </a:pPr>
            <a:r>
              <a:rPr lang="en-US" sz="1100" dirty="0">
                <a:solidFill>
                  <a:schemeClr val="bg1"/>
                </a:solidFill>
                <a:cs typeface="Myriad Pro"/>
              </a:rPr>
              <a:t>Utah Advanced Materials &amp; Manufacturing Initiative</a:t>
            </a:r>
          </a:p>
          <a:p>
            <a:pPr marL="171450" indent="-171450">
              <a:buFont typeface="Arial" panose="020B0604020202020204" pitchFamily="34" charset="0"/>
              <a:buChar char="•"/>
            </a:pPr>
            <a:r>
              <a:rPr lang="en-US" sz="1100" dirty="0">
                <a:solidFill>
                  <a:schemeClr val="bg1"/>
                </a:solidFill>
                <a:cs typeface="Myriad Pro"/>
              </a:rPr>
              <a:t>Composites Prototyping Center</a:t>
            </a:r>
          </a:p>
          <a:p>
            <a:pPr marL="171450" indent="-171450">
              <a:buFont typeface="Arial" panose="020B0604020202020204" pitchFamily="34" charset="0"/>
              <a:buChar char="•"/>
            </a:pPr>
            <a:r>
              <a:rPr lang="en-US" sz="1100" dirty="0">
                <a:solidFill>
                  <a:schemeClr val="bg1"/>
                </a:solidFill>
                <a:cs typeface="Myriad Pro"/>
              </a:rPr>
              <a:t>Composite Recycling Technology Center</a:t>
            </a:r>
          </a:p>
          <a:p>
            <a:endParaRPr lang="en-US" sz="1100" dirty="0">
              <a:solidFill>
                <a:schemeClr val="bg1"/>
              </a:solidFill>
              <a:cs typeface="Myriad Pro"/>
            </a:endParaRPr>
          </a:p>
          <a:p>
            <a:r>
              <a:rPr lang="en-US" sz="1400" b="1" dirty="0">
                <a:solidFill>
                  <a:schemeClr val="bg1"/>
                </a:solidFill>
                <a:cs typeface="Myriad Pro"/>
              </a:rPr>
              <a:t>Trade Organizations</a:t>
            </a:r>
          </a:p>
          <a:p>
            <a:pPr marL="171450" indent="-171450">
              <a:buFont typeface="Arial" panose="020B0604020202020204" pitchFamily="34" charset="0"/>
              <a:buChar char="•"/>
            </a:pPr>
            <a:r>
              <a:rPr lang="en-US" sz="1100" dirty="0">
                <a:solidFill>
                  <a:schemeClr val="bg1"/>
                </a:solidFill>
                <a:cs typeface="Myriad Pro"/>
              </a:rPr>
              <a:t>American Composites Manufacturing Association (ACMA)</a:t>
            </a:r>
          </a:p>
          <a:p>
            <a:pPr marL="171450" indent="-171450">
              <a:buFont typeface="Arial" panose="020B0604020202020204" pitchFamily="34" charset="0"/>
              <a:buChar char="•"/>
            </a:pPr>
            <a:r>
              <a:rPr lang="en-US" sz="1100" dirty="0">
                <a:solidFill>
                  <a:schemeClr val="bg1"/>
                </a:solidFill>
                <a:cs typeface="Myriad Pro"/>
              </a:rPr>
              <a:t>JEC Group</a:t>
            </a:r>
          </a:p>
          <a:p>
            <a:pPr marL="171450" indent="-171450">
              <a:buFont typeface="Arial" panose="020B0604020202020204" pitchFamily="34" charset="0"/>
              <a:buChar char="•"/>
            </a:pPr>
            <a:r>
              <a:rPr lang="en-US" sz="1100" dirty="0">
                <a:solidFill>
                  <a:schemeClr val="bg1"/>
                </a:solidFill>
                <a:cs typeface="Myriad Pro"/>
              </a:rPr>
              <a:t>American Chemistry Council</a:t>
            </a:r>
          </a:p>
          <a:p>
            <a:pPr marL="171450" indent="-171450">
              <a:buFont typeface="Arial" panose="020B0604020202020204" pitchFamily="34" charset="0"/>
              <a:buChar char="•"/>
            </a:pPr>
            <a:r>
              <a:rPr lang="en-US" sz="1100" dirty="0" err="1">
                <a:solidFill>
                  <a:schemeClr val="bg1"/>
                </a:solidFill>
                <a:cs typeface="Myriad Pro"/>
              </a:rPr>
              <a:t>CompositesWorld</a:t>
            </a:r>
            <a:endParaRPr lang="en-US" sz="1100" dirty="0">
              <a:solidFill>
                <a:schemeClr val="bg1"/>
              </a:solidFill>
              <a:cs typeface="Myriad Pro"/>
            </a:endParaRPr>
          </a:p>
          <a:p>
            <a:pPr marL="171450" indent="-171450">
              <a:buFont typeface="Arial" panose="020B0604020202020204" pitchFamily="34" charset="0"/>
              <a:buChar char="•"/>
            </a:pPr>
            <a:r>
              <a:rPr lang="en-US" sz="1100" dirty="0">
                <a:solidFill>
                  <a:schemeClr val="bg1"/>
                </a:solidFill>
                <a:cs typeface="Myriad Pro"/>
              </a:rPr>
              <a:t>SAMPE</a:t>
            </a:r>
          </a:p>
        </p:txBody>
      </p:sp>
    </p:spTree>
    <p:extLst>
      <p:ext uri="{BB962C8B-B14F-4D97-AF65-F5344CB8AC3E}">
        <p14:creationId xmlns:p14="http://schemas.microsoft.com/office/powerpoint/2010/main" val="41666527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CFTF Overview</a:t>
            </a:r>
            <a:endParaRPr lang="en-US" sz="2800" dirty="0">
              <a:solidFill>
                <a:schemeClr val="accent5"/>
              </a:solidFill>
            </a:endParaRPr>
          </a:p>
        </p:txBody>
      </p:sp>
      <p:pic>
        <p:nvPicPr>
          <p:cNvPr id="4" name="Picture 3" descr="This picture is a panaromic view of the Carbon fiber Technology Facility Carbon Fiber Line">
            <a:extLst>
              <a:ext uri="{FF2B5EF4-FFF2-40B4-BE49-F238E27FC236}">
                <a16:creationId xmlns:a16="http://schemas.microsoft.com/office/drawing/2014/main" xmlns="" id="{31B74811-A710-42FD-A199-E95A7A66F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823799"/>
            <a:ext cx="8572047" cy="1124712"/>
          </a:xfrm>
          <a:prstGeom prst="rect">
            <a:avLst/>
          </a:prstGeom>
        </p:spPr>
      </p:pic>
      <p:sp>
        <p:nvSpPr>
          <p:cNvPr id="5" name="Content Placeholder 2">
            <a:extLst>
              <a:ext uri="{FF2B5EF4-FFF2-40B4-BE49-F238E27FC236}">
                <a16:creationId xmlns:a16="http://schemas.microsoft.com/office/drawing/2014/main" xmlns="" id="{46CC45D5-AE1A-49A2-9B53-F83163C87AF1}"/>
              </a:ext>
            </a:extLst>
          </p:cNvPr>
          <p:cNvSpPr txBox="1">
            <a:spLocks/>
          </p:cNvSpPr>
          <p:nvPr/>
        </p:nvSpPr>
        <p:spPr bwMode="auto">
          <a:xfrm>
            <a:off x="243646" y="1913467"/>
            <a:ext cx="4670778" cy="4430415"/>
          </a:xfrm>
          <a:prstGeom prst="rect">
            <a:avLst/>
          </a:prstGeom>
          <a:solidFill>
            <a:sysClr val="window" lastClr="FFFFFF">
              <a:lumMod val="95000"/>
            </a:sysClr>
          </a:solidFill>
          <a:ln w="9525">
            <a:noFill/>
            <a:miter lim="800000"/>
            <a:headEnd/>
            <a:tailEnd/>
          </a:ln>
        </p:spPr>
        <p:txBody>
          <a:bodyPr lIns="68598" tIns="34299" rIns="68598" bIns="34299"/>
          <a:lst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marR="0" lvl="0" indent="0" algn="ctr" defTabSz="685800" rtl="0" eaLnBrk="1" fontAlgn="base" latinLnBrk="0" hangingPunct="1">
              <a:lnSpc>
                <a:spcPct val="90000"/>
              </a:lnSpc>
              <a:spcBef>
                <a:spcPts val="1400"/>
              </a:spcBef>
              <a:spcAft>
                <a:spcPct val="0"/>
              </a:spcAft>
              <a:buClr>
                <a:srgbClr val="18783D"/>
              </a:buClr>
              <a:buSzPct val="122000"/>
              <a:buFont typeface="Arial" charset="0"/>
              <a:buNone/>
              <a:tabLst>
                <a:tab pos="342900" algn="l"/>
                <a:tab pos="426244" algn="l"/>
              </a:tabLst>
              <a:defRPr/>
            </a:pPr>
            <a:r>
              <a:rPr kumimoji="0" lang="en-US" sz="1200" b="1" i="1" u="sng" strike="noStrike" kern="1200" cap="none" spc="0" normalizeH="0" baseline="0" noProof="0" dirty="0">
                <a:ln>
                  <a:noFill/>
                </a:ln>
                <a:solidFill>
                  <a:srgbClr val="18783D"/>
                </a:solidFill>
                <a:effectLst/>
                <a:uLnTx/>
                <a:uFillTx/>
                <a:latin typeface="Times New Roman" panose="02020603050405020304" pitchFamily="18" charset="0"/>
                <a:ea typeface="+mn-ea"/>
                <a:cs typeface="Times New Roman" panose="02020603050405020304" pitchFamily="18" charset="0"/>
              </a:rPr>
              <a:t>The Carbon Fiber Technology Facility CFTF </a:t>
            </a:r>
          </a:p>
          <a:p>
            <a:pPr marL="173038" marR="0" lvl="0" indent="-173038" algn="l" defTabSz="685800" rtl="0" eaLnBrk="1" fontAlgn="base" latinLnBrk="0" hangingPunct="1">
              <a:lnSpc>
                <a:spcPct val="90000"/>
              </a:lnSpc>
              <a:spcBef>
                <a:spcPts val="1400"/>
              </a:spcBef>
              <a:spcAft>
                <a:spcPct val="0"/>
              </a:spcAft>
              <a:buClr>
                <a:srgbClr val="18783D"/>
              </a:buClr>
              <a:buSzPct val="122000"/>
              <a:buFont typeface="Arial" charset="0"/>
              <a:buChar char="•"/>
              <a:tabLst>
                <a:tab pos="342900" algn="l"/>
                <a:tab pos="426244" algn="l"/>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Open Access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State-of-the-Art Facility in the U.S</a:t>
            </a:r>
          </a:p>
          <a:p>
            <a:pPr marL="172687" marR="0" lvl="0" indent="-172687" algn="l" defTabSz="685983" rtl="0" eaLnBrk="1" fontAlgn="base" latinLnBrk="0" hangingPunct="1">
              <a:lnSpc>
                <a:spcPct val="90000"/>
              </a:lnSpc>
              <a:spcBef>
                <a:spcPts val="1050"/>
              </a:spcBef>
              <a:spcAft>
                <a:spcPct val="0"/>
              </a:spcAft>
              <a:buClr>
                <a:srgbClr val="1E7640"/>
              </a:buClr>
              <a:buSzTx/>
              <a:buFont typeface="Arial"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42,000 ft</a:t>
            </a:r>
            <a:r>
              <a:rPr kumimoji="0" lang="en-US" sz="12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facility with production capacity of 25 tons/year of fiber from multiple precursors in various forms</a:t>
            </a:r>
          </a:p>
          <a:p>
            <a:pPr marL="0" marR="0" lvl="0" indent="0" algn="ctr" defTabSz="685983" rtl="0" eaLnBrk="1" fontAlgn="base" latinLnBrk="0" hangingPunct="1">
              <a:lnSpc>
                <a:spcPct val="90000"/>
              </a:lnSpc>
              <a:spcBef>
                <a:spcPts val="1050"/>
              </a:spcBef>
              <a:spcAft>
                <a:spcPct val="0"/>
              </a:spcAft>
              <a:buClr>
                <a:srgbClr val="1E7640"/>
              </a:buClr>
              <a:buSzTx/>
              <a:buFont typeface="Arial" charset="0"/>
              <a:buNone/>
              <a:tabLst/>
              <a:defRPr/>
            </a:pPr>
            <a:r>
              <a:rPr kumimoji="0" lang="en-US" sz="1200" b="0" i="1" u="none" strike="noStrike" kern="1200" cap="none" spc="0" normalizeH="0" baseline="0" noProof="0" dirty="0">
                <a:ln>
                  <a:noFill/>
                </a:ln>
                <a:solidFill>
                  <a:srgbClr val="18783D"/>
                </a:solidFill>
                <a:effectLst/>
                <a:uLnTx/>
                <a:uFillTx/>
                <a:latin typeface="Times New Roman" panose="02020603050405020304" pitchFamily="18" charset="0"/>
                <a:ea typeface="+mn-ea"/>
                <a:cs typeface="Times New Roman" panose="02020603050405020304" pitchFamily="18" charset="0"/>
              </a:rPr>
              <a:t>The Carbon Fiber Technology Facility (CFTF) serves as a national  resource to assist industry in overcoming the barriers of carbon fiber cost, technology scaling, and product and market development. CFTF is intended to be the bridge from R&amp;D to deployment and commercialization of low-cost carbon fiber</a:t>
            </a:r>
            <a:endParaRPr kumimoji="0" lang="en-US" sz="1200" b="0" i="0" u="none" strike="noStrike" kern="1200" cap="none" spc="0" normalizeH="0" baseline="0" noProof="0" dirty="0">
              <a:ln>
                <a:noFill/>
              </a:ln>
              <a:solidFill>
                <a:srgbClr val="18783D"/>
              </a:solidFill>
              <a:effectLst/>
              <a:uLnTx/>
              <a:uFillTx/>
              <a:latin typeface="Times New Roman" panose="02020603050405020304" pitchFamily="18" charset="0"/>
              <a:ea typeface="+mn-ea"/>
              <a:cs typeface="Times New Roman" panose="02020603050405020304" pitchFamily="18" charset="0"/>
            </a:endParaRPr>
          </a:p>
          <a:p>
            <a:pPr marL="230188" marR="0" lvl="0" indent="-230188" algn="l" defTabSz="685983" rtl="0" eaLnBrk="1" fontAlgn="base" latinLnBrk="0" hangingPunct="1">
              <a:lnSpc>
                <a:spcPct val="90000"/>
              </a:lnSpc>
              <a:spcBef>
                <a:spcPts val="1050"/>
              </a:spcBef>
              <a:spcAft>
                <a:spcPct val="0"/>
              </a:spcAft>
              <a:buClr>
                <a:srgbClr val="1E7640"/>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Demonstrate carbon fiber production using lower-cost precursors and reduced energy</a:t>
            </a:r>
          </a:p>
          <a:p>
            <a:pPr marL="230188" marR="0" lvl="0" indent="-230188" algn="l" defTabSz="685983" rtl="0" eaLnBrk="1" fontAlgn="base" latinLnBrk="0" hangingPunct="1">
              <a:lnSpc>
                <a:spcPct val="90000"/>
              </a:lnSpc>
              <a:spcBef>
                <a:spcPts val="1050"/>
              </a:spcBef>
              <a:spcAft>
                <a:spcPct val="0"/>
              </a:spcAft>
              <a:buClr>
                <a:srgbClr val="1E7640"/>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Enable development of domestic commercial sources for production of low-cost fiber  or high-volume composites applications</a:t>
            </a:r>
          </a:p>
          <a:p>
            <a:pPr marL="230188" marR="0" lvl="0" indent="-230188" algn="l" defTabSz="685983" rtl="0" eaLnBrk="1" fontAlgn="base" latinLnBrk="0" hangingPunct="1">
              <a:lnSpc>
                <a:spcPct val="90000"/>
              </a:lnSpc>
              <a:spcBef>
                <a:spcPts val="1050"/>
              </a:spcBef>
              <a:spcAft>
                <a:spcPct val="0"/>
              </a:spcAft>
              <a:buClr>
                <a:srgbClr val="1E7640"/>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Formulate a Workforce Development program for carbon fiber and advance composites workforce</a:t>
            </a:r>
          </a:p>
          <a:p>
            <a:pPr marL="0" marR="0" lvl="0" indent="0" algn="l" defTabSz="685983" rtl="0" eaLnBrk="1" fontAlgn="base" latinLnBrk="0" hangingPunct="1">
              <a:lnSpc>
                <a:spcPct val="90000"/>
              </a:lnSpc>
              <a:spcBef>
                <a:spcPts val="1050"/>
              </a:spcBef>
              <a:spcAft>
                <a:spcPct val="0"/>
              </a:spcAft>
              <a:buClr>
                <a:srgbClr val="1E7640"/>
              </a:buClr>
              <a:buSzTx/>
              <a:buFont typeface="Arial" charset="0"/>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6" name="Group 5">
            <a:extLst>
              <a:ext uri="{FF2B5EF4-FFF2-40B4-BE49-F238E27FC236}">
                <a16:creationId xmlns:a16="http://schemas.microsoft.com/office/drawing/2014/main" xmlns="" id="{D537544A-35DC-47B9-A1A0-7777A8FB46CC}"/>
              </a:ext>
            </a:extLst>
          </p:cNvPr>
          <p:cNvGrpSpPr/>
          <p:nvPr/>
        </p:nvGrpSpPr>
        <p:grpSpPr>
          <a:xfrm>
            <a:off x="5410200" y="4421777"/>
            <a:ext cx="3581400" cy="2055223"/>
            <a:chOff x="8762261" y="2226276"/>
            <a:chExt cx="2632089" cy="2055223"/>
          </a:xfrm>
        </p:grpSpPr>
        <p:sp>
          <p:nvSpPr>
            <p:cNvPr id="7" name="Freeform 182">
              <a:extLst>
                <a:ext uri="{FF2B5EF4-FFF2-40B4-BE49-F238E27FC236}">
                  <a16:creationId xmlns:a16="http://schemas.microsoft.com/office/drawing/2014/main" xmlns="" id="{F2EBC7E5-9F3E-4B16-AA77-9083CF085101}"/>
                </a:ext>
              </a:extLst>
            </p:cNvPr>
            <p:cNvSpPr/>
            <p:nvPr/>
          </p:nvSpPr>
          <p:spPr bwMode="auto">
            <a:xfrm>
              <a:off x="8843866" y="2555493"/>
              <a:ext cx="2468880" cy="1726006"/>
            </a:xfrm>
            <a:custGeom>
              <a:avLst/>
              <a:gdLst>
                <a:gd name="connsiteX0" fmla="*/ 0 w 1963861"/>
                <a:gd name="connsiteY0" fmla="*/ 0 h 1949571"/>
                <a:gd name="connsiteX1" fmla="*/ 1963861 w 1963861"/>
                <a:gd name="connsiteY1" fmla="*/ 0 h 1949571"/>
                <a:gd name="connsiteX2" fmla="*/ 1963861 w 1963861"/>
                <a:gd name="connsiteY2" fmla="*/ 1949571 h 1949571"/>
                <a:gd name="connsiteX3" fmla="*/ 0 w 1963861"/>
                <a:gd name="connsiteY3" fmla="*/ 1949571 h 1949571"/>
                <a:gd name="connsiteX4" fmla="*/ 0 w 1963861"/>
                <a:gd name="connsiteY4" fmla="*/ 0 h 194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861" h="1949571">
                  <a:moveTo>
                    <a:pt x="0" y="0"/>
                  </a:moveTo>
                  <a:lnTo>
                    <a:pt x="1963861" y="0"/>
                  </a:lnTo>
                  <a:lnTo>
                    <a:pt x="1963861" y="1949571"/>
                  </a:lnTo>
                  <a:lnTo>
                    <a:pt x="0" y="1949571"/>
                  </a:lnTo>
                  <a:lnTo>
                    <a:pt x="0" y="0"/>
                  </a:lnTo>
                  <a:close/>
                </a:path>
              </a:pathLst>
            </a:custGeom>
            <a:noFill/>
            <a:ln w="25400" cap="flat" cmpd="sng" algn="ctr">
              <a:gradFill flip="none" rotWithShape="1">
                <a:gsLst>
                  <a:gs pos="0">
                    <a:sysClr val="windowText" lastClr="000000">
                      <a:lumMod val="50000"/>
                      <a:lumOff val="50000"/>
                    </a:sysClr>
                  </a:gs>
                  <a:gs pos="100000">
                    <a:sysClr val="window" lastClr="FFFFFF">
                      <a:alpha val="0"/>
                    </a:sysClr>
                  </a:gs>
                </a:gsLst>
                <a:lin ang="5400000" scaled="1"/>
                <a:tileRect/>
              </a:gradFill>
              <a:prstDash val="solid"/>
            </a:ln>
            <a:effectLst/>
          </p:spPr>
          <p:txBody>
            <a:bodyPr lIns="64025" tIns="64025" rIns="85366" bIns="96037" spcCol="1270"/>
            <a:lstStyle/>
            <a:p>
              <a:pPr marL="0" marR="0" lvl="1" indent="0" algn="ctr" defTabSz="533542" eaLnBrk="1" fontAlgn="auto" latinLnBrk="0" hangingPunct="1">
                <a:lnSpc>
                  <a:spcPct val="90000"/>
                </a:lnSpc>
                <a:spcBef>
                  <a:spcPts val="0"/>
                </a:spcBef>
                <a:spcAft>
                  <a:spcPts val="450"/>
                </a:spcAft>
                <a:buClrTx/>
                <a:buSzTx/>
                <a:buFontTx/>
                <a:buNone/>
                <a:tabLst/>
                <a:defRPr/>
              </a:pPr>
              <a:endParaRPr kumimoji="0" lang="en-US"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p:txBody>
        </p:sp>
        <p:sp>
          <p:nvSpPr>
            <p:cNvPr id="8" name="Freeform 181">
              <a:extLst>
                <a:ext uri="{FF2B5EF4-FFF2-40B4-BE49-F238E27FC236}">
                  <a16:creationId xmlns:a16="http://schemas.microsoft.com/office/drawing/2014/main" xmlns="" id="{13CA541A-C166-4F39-A5FF-9C5B30E09478}"/>
                </a:ext>
              </a:extLst>
            </p:cNvPr>
            <p:cNvSpPr/>
            <p:nvPr/>
          </p:nvSpPr>
          <p:spPr bwMode="auto">
            <a:xfrm>
              <a:off x="8843866" y="2226276"/>
              <a:ext cx="2474075" cy="329217"/>
            </a:xfrm>
            <a:custGeom>
              <a:avLst/>
              <a:gdLst>
                <a:gd name="connsiteX0" fmla="*/ 0 w 1963861"/>
                <a:gd name="connsiteY0" fmla="*/ 0 h 765248"/>
                <a:gd name="connsiteX1" fmla="*/ 1963861 w 1963861"/>
                <a:gd name="connsiteY1" fmla="*/ 0 h 765248"/>
                <a:gd name="connsiteX2" fmla="*/ 1963861 w 1963861"/>
                <a:gd name="connsiteY2" fmla="*/ 765248 h 765248"/>
                <a:gd name="connsiteX3" fmla="*/ 0 w 1963861"/>
                <a:gd name="connsiteY3" fmla="*/ 765248 h 765248"/>
                <a:gd name="connsiteX4" fmla="*/ 0 w 1963861"/>
                <a:gd name="connsiteY4" fmla="*/ 0 h 76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861" h="765248">
                  <a:moveTo>
                    <a:pt x="0" y="0"/>
                  </a:moveTo>
                  <a:lnTo>
                    <a:pt x="1963861" y="0"/>
                  </a:lnTo>
                  <a:lnTo>
                    <a:pt x="1963861" y="765248"/>
                  </a:lnTo>
                  <a:lnTo>
                    <a:pt x="0" y="765248"/>
                  </a:lnTo>
                  <a:lnTo>
                    <a:pt x="0" y="0"/>
                  </a:lnTo>
                  <a:close/>
                </a:path>
              </a:pathLst>
            </a:custGeom>
            <a:solidFill>
              <a:sysClr val="windowText" lastClr="000000">
                <a:lumMod val="50000"/>
                <a:lumOff val="50000"/>
              </a:sysClr>
            </a:solidFill>
            <a:ln w="25400" cap="flat" cmpd="sng" algn="ctr">
              <a:solidFill>
                <a:sysClr val="windowText" lastClr="000000">
                  <a:lumMod val="50000"/>
                  <a:lumOff val="50000"/>
                </a:sysClr>
              </a:solidFill>
              <a:prstDash val="solid"/>
            </a:ln>
            <a:effectLst/>
          </p:spPr>
          <p:txBody>
            <a:bodyPr lIns="85366" tIns="48781" rIns="85366" bIns="48781" spcCol="1270" anchor="ctr"/>
            <a:lstStyle/>
            <a:p>
              <a:pPr marL="0" marR="0" lvl="0" indent="0" algn="ctr" defTabSz="533542"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Advanced Manufacturing  Office</a:t>
              </a:r>
            </a:p>
          </p:txBody>
        </p:sp>
        <p:sp>
          <p:nvSpPr>
            <p:cNvPr id="9" name="Rectangle 8">
              <a:extLst>
                <a:ext uri="{FF2B5EF4-FFF2-40B4-BE49-F238E27FC236}">
                  <a16:creationId xmlns:a16="http://schemas.microsoft.com/office/drawing/2014/main" xmlns="" id="{3888C2F8-36E3-4D7D-BFB4-6B88B3F60418}"/>
                </a:ext>
              </a:extLst>
            </p:cNvPr>
            <p:cNvSpPr/>
            <p:nvPr/>
          </p:nvSpPr>
          <p:spPr>
            <a:xfrm>
              <a:off x="8762261" y="2547325"/>
              <a:ext cx="2632089" cy="590931"/>
            </a:xfrm>
            <a:prstGeom prst="rect">
              <a:avLst/>
            </a:prstGeom>
          </p:spPr>
          <p:txBody>
            <a:bodyPr wrap="square" anchor="ctr">
              <a:spAutoFit/>
            </a:bodyPr>
            <a:lstStyle/>
            <a:p>
              <a:pPr marL="0" marR="0" lvl="1" indent="0" algn="ctr" defTabSz="533542" eaLnBrk="1" fontAlgn="auto" latinLnBrk="0" hangingPunct="1">
                <a:lnSpc>
                  <a:spcPct val="90000"/>
                </a:lnSpc>
                <a:spcBef>
                  <a:spcPts val="0"/>
                </a:spcBef>
                <a:spcAft>
                  <a:spcPts val="45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Up to </a:t>
              </a:r>
              <a:r>
                <a:rPr kumimoji="0" lang="en-US" sz="1200" b="1" i="0" u="none" strike="noStrike" kern="0" cap="none" spc="0" normalizeH="0" baseline="0" noProof="0" dirty="0">
                  <a:ln>
                    <a:noFill/>
                  </a:ln>
                  <a:solidFill>
                    <a:srgbClr val="18783D"/>
                  </a:solidFill>
                  <a:effectLst/>
                  <a:uLnTx/>
                  <a:uFillTx/>
                  <a:latin typeface="Times New Roman" panose="02020603050405020304" pitchFamily="18" charset="0"/>
                  <a:cs typeface="Times New Roman" panose="02020603050405020304" pitchFamily="18" charset="0"/>
                </a:rPr>
                <a:t>70% reduction </a:t>
              </a: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 carbon fiber manufacturing process</a:t>
              </a:r>
              <a:r>
                <a:rPr kumimoji="0" lang="en-US" sz="1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1200" b="1" i="0" u="none" strike="noStrike" kern="0" cap="none" spc="0" normalizeH="0" baseline="0" noProof="0" dirty="0">
                  <a:ln>
                    <a:noFill/>
                  </a:ln>
                  <a:solidFill>
                    <a:srgbClr val="18783D"/>
                  </a:solidFill>
                  <a:effectLst/>
                  <a:uLnTx/>
                  <a:uFillTx/>
                  <a:latin typeface="Times New Roman" panose="02020603050405020304" pitchFamily="18" charset="0"/>
                  <a:cs typeface="Times New Roman" panose="02020603050405020304" pitchFamily="18" charset="0"/>
                </a:rPr>
                <a:t>embodied </a:t>
              </a:r>
              <a:r>
                <a:rPr kumimoji="0" lang="en-US" sz="1200" b="1" i="0" u="none" strike="noStrike" kern="0" cap="none" spc="0" normalizeH="0" baseline="0" noProof="0" dirty="0" smtClean="0">
                  <a:ln>
                    <a:noFill/>
                  </a:ln>
                  <a:solidFill>
                    <a:srgbClr val="18783D"/>
                  </a:solidFill>
                  <a:effectLst/>
                  <a:uLnTx/>
                  <a:uFillTx/>
                  <a:latin typeface="Times New Roman" panose="02020603050405020304" pitchFamily="18" charset="0"/>
                  <a:cs typeface="Times New Roman" panose="02020603050405020304" pitchFamily="18" charset="0"/>
                </a:rPr>
                <a:t>energy</a:t>
              </a:r>
              <a:endParaRPr kumimoji="0" lang="en-US" sz="1200" b="1" i="0" u="none" strike="noStrike" kern="0" cap="none" spc="0" normalizeH="0" baseline="0" noProof="0" dirty="0">
                <a:ln>
                  <a:noFill/>
                </a:ln>
                <a:solidFill>
                  <a:srgbClr val="18783D"/>
                </a:solidFill>
                <a:effectLst/>
                <a:uLnTx/>
                <a:uFillTx/>
                <a:latin typeface="Times New Roman" panose="02020603050405020304" pitchFamily="18" charset="0"/>
                <a:cs typeface="Times New Roman" panose="02020603050405020304" pitchFamily="18" charset="0"/>
              </a:endParaRPr>
            </a:p>
          </p:txBody>
        </p:sp>
      </p:grpSp>
      <p:grpSp>
        <p:nvGrpSpPr>
          <p:cNvPr id="10" name="Group 21" descr="This picture show the director of the facility holding a carbon fiber spool made at the facility. It also shows what the textile precursor and carbon fiber made from that precursor looks like.">
            <a:extLst>
              <a:ext uri="{FF2B5EF4-FFF2-40B4-BE49-F238E27FC236}">
                <a16:creationId xmlns:a16="http://schemas.microsoft.com/office/drawing/2014/main" xmlns="" id="{2C00D2B9-953B-4EF2-8A2D-1021C01B8C2E}"/>
              </a:ext>
            </a:extLst>
          </p:cNvPr>
          <p:cNvGrpSpPr>
            <a:grpSpLocks/>
          </p:cNvGrpSpPr>
          <p:nvPr/>
        </p:nvGrpSpPr>
        <p:grpSpPr bwMode="auto">
          <a:xfrm>
            <a:off x="2397725" y="5223722"/>
            <a:ext cx="2397238" cy="1261745"/>
            <a:chOff x="3248334" y="3168069"/>
            <a:chExt cx="5271380" cy="2814705"/>
          </a:xfrm>
        </p:grpSpPr>
        <p:pic>
          <p:nvPicPr>
            <p:cNvPr id="11" name="Picture 10">
              <a:extLst>
                <a:ext uri="{FF2B5EF4-FFF2-40B4-BE49-F238E27FC236}">
                  <a16:creationId xmlns:a16="http://schemas.microsoft.com/office/drawing/2014/main" xmlns="" id="{57AC144C-21C2-454E-AD25-9EF89DE3ED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8334" y="3168069"/>
              <a:ext cx="2418895" cy="2282857"/>
            </a:xfrm>
            <a:prstGeom prst="ellipse">
              <a:avLst/>
            </a:prstGeom>
            <a:ln w="76200">
              <a:solidFill>
                <a:srgbClr val="2A6EBB">
                  <a:alpha val="60000"/>
                </a:srgb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9002303A-B4CF-41D1-ADC8-6ADB9BB8E9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8144" y="4372287"/>
              <a:ext cx="1747314" cy="1610487"/>
            </a:xfrm>
            <a:prstGeom prst="ellipse">
              <a:avLst/>
            </a:prstGeom>
            <a:ln w="76200">
              <a:solidFill>
                <a:srgbClr val="2A6EBB">
                  <a:alpha val="60000"/>
                </a:srgb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9EC431D4-19F7-4D83-ADD3-15B1F5204A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0132" y="3398807"/>
              <a:ext cx="1899582" cy="1795430"/>
            </a:xfrm>
            <a:prstGeom prst="ellipse">
              <a:avLst/>
            </a:prstGeom>
            <a:ln w="76200">
              <a:solidFill>
                <a:srgbClr val="2A6EBB">
                  <a:alpha val="60000"/>
                </a:srgbClr>
              </a:solidFill>
            </a:ln>
            <a:effectLst>
              <a:outerShdw blurRad="50800" dist="38100" dir="2700000" algn="tl" rotWithShape="0">
                <a:prstClr val="black">
                  <a:alpha val="40000"/>
                </a:prstClr>
              </a:outerShdw>
            </a:effectLst>
          </p:spPr>
        </p:pic>
      </p:grpSp>
      <p:pic>
        <p:nvPicPr>
          <p:cNvPr id="15" name="Picture 14" descr="This image shows the 5 tasks or objectives for the Carbon Fiber Technology ">
            <a:extLst>
              <a:ext uri="{FF2B5EF4-FFF2-40B4-BE49-F238E27FC236}">
                <a16:creationId xmlns:a16="http://schemas.microsoft.com/office/drawing/2014/main" xmlns="" id="{43F64319-537D-4C94-B1DC-2A288379AB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25032" y="1993294"/>
            <a:ext cx="3764372" cy="2363501"/>
          </a:xfrm>
          <a:prstGeom prst="rect">
            <a:avLst/>
          </a:prstGeom>
        </p:spPr>
      </p:pic>
      <p:sp>
        <p:nvSpPr>
          <p:cNvPr id="16" name="Title 1">
            <a:extLst>
              <a:ext uri="{FF2B5EF4-FFF2-40B4-BE49-F238E27FC236}">
                <a16:creationId xmlns:a16="http://schemas.microsoft.com/office/drawing/2014/main" xmlns="" id="{F63D0EE2-25CE-4628-82B6-33CA7E93C7F9}"/>
              </a:ext>
            </a:extLst>
          </p:cNvPr>
          <p:cNvSpPr txBox="1">
            <a:spLocks/>
          </p:cNvSpPr>
          <p:nvPr/>
        </p:nvSpPr>
        <p:spPr bwMode="auto">
          <a:xfrm>
            <a:off x="6096000" y="1855898"/>
            <a:ext cx="1166483" cy="249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225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900" algn="l" rtl="0" eaLnBrk="1" fontAlgn="base" hangingPunct="1">
              <a:lnSpc>
                <a:spcPct val="85000"/>
              </a:lnSpc>
              <a:spcBef>
                <a:spcPct val="0"/>
              </a:spcBef>
              <a:spcAft>
                <a:spcPct val="0"/>
              </a:spcAft>
              <a:defRPr sz="2250">
                <a:solidFill>
                  <a:srgbClr val="006C3A"/>
                </a:solidFill>
                <a:latin typeface="Arial Black" pitchFamily="34" charset="0"/>
              </a:defRPr>
            </a:lvl6pPr>
            <a:lvl7pPr marL="685800" algn="l" rtl="0" eaLnBrk="1" fontAlgn="base" hangingPunct="1">
              <a:lnSpc>
                <a:spcPct val="85000"/>
              </a:lnSpc>
              <a:spcBef>
                <a:spcPct val="0"/>
              </a:spcBef>
              <a:spcAft>
                <a:spcPct val="0"/>
              </a:spcAft>
              <a:defRPr sz="2250">
                <a:solidFill>
                  <a:srgbClr val="006C3A"/>
                </a:solidFill>
                <a:latin typeface="Arial Black" pitchFamily="34" charset="0"/>
              </a:defRPr>
            </a:lvl7pPr>
            <a:lvl8pPr marL="1028700" algn="l" rtl="0" eaLnBrk="1" fontAlgn="base" hangingPunct="1">
              <a:lnSpc>
                <a:spcPct val="85000"/>
              </a:lnSpc>
              <a:spcBef>
                <a:spcPct val="0"/>
              </a:spcBef>
              <a:spcAft>
                <a:spcPct val="0"/>
              </a:spcAft>
              <a:defRPr sz="2250">
                <a:solidFill>
                  <a:srgbClr val="006C3A"/>
                </a:solidFill>
                <a:latin typeface="Arial Black" pitchFamily="34" charset="0"/>
              </a:defRPr>
            </a:lvl8pPr>
            <a:lvl9pPr marL="1371600" algn="l" rtl="0" eaLnBrk="1" fontAlgn="base" hangingPunct="1">
              <a:lnSpc>
                <a:spcPct val="85000"/>
              </a:lnSpc>
              <a:spcBef>
                <a:spcPct val="0"/>
              </a:spcBef>
              <a:spcAft>
                <a:spcPct val="0"/>
              </a:spcAft>
              <a:defRPr sz="225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8783D"/>
                </a:solidFill>
                <a:effectLst/>
                <a:uLnTx/>
                <a:uFillTx/>
                <a:latin typeface="Times New Roman" panose="02020603050405020304" pitchFamily="18" charset="0"/>
                <a:cs typeface="Times New Roman" panose="02020603050405020304" pitchFamily="18" charset="0"/>
              </a:rPr>
              <a:t>  </a:t>
            </a:r>
            <a:r>
              <a:rPr lang="en-US" sz="1200" b="1" dirty="0">
                <a:solidFill>
                  <a:srgbClr val="18783D"/>
                </a:solidFill>
                <a:latin typeface="Times New Roman" panose="02020603050405020304" pitchFamily="18" charset="0"/>
                <a:cs typeface="Times New Roman" panose="02020603050405020304" pitchFamily="18" charset="0"/>
              </a:rPr>
              <a:t>Project Tasks</a:t>
            </a:r>
          </a:p>
        </p:txBody>
      </p:sp>
      <p:pic>
        <p:nvPicPr>
          <p:cNvPr id="17" name="Picture 16"/>
          <p:cNvPicPr>
            <a:picLocks noChangeAspect="1"/>
          </p:cNvPicPr>
          <p:nvPr/>
        </p:nvPicPr>
        <p:blipFill>
          <a:blip r:embed="rId8"/>
          <a:stretch>
            <a:fillRect/>
          </a:stretch>
        </p:blipFill>
        <p:spPr>
          <a:xfrm>
            <a:off x="5254688" y="5291079"/>
            <a:ext cx="3813112" cy="1262121"/>
          </a:xfrm>
          <a:prstGeom prst="rect">
            <a:avLst/>
          </a:prstGeom>
        </p:spPr>
      </p:pic>
    </p:spTree>
    <p:extLst>
      <p:ext uri="{BB962C8B-B14F-4D97-AF65-F5344CB8AC3E}">
        <p14:creationId xmlns:p14="http://schemas.microsoft.com/office/powerpoint/2010/main" val="2721324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Composites Accomplishments/Successes</a:t>
            </a:r>
            <a:endParaRPr lang="en-US" sz="2800" dirty="0">
              <a:solidFill>
                <a:schemeClr val="accent5"/>
              </a:solidFill>
            </a:endParaRPr>
          </a:p>
        </p:txBody>
      </p:sp>
      <p:sp>
        <p:nvSpPr>
          <p:cNvPr id="3" name="TextBox 2"/>
          <p:cNvSpPr txBox="1"/>
          <p:nvPr/>
        </p:nvSpPr>
        <p:spPr>
          <a:xfrm>
            <a:off x="119332" y="812800"/>
            <a:ext cx="8610600" cy="592469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IACMI has met all overall Institute goals through specific project achievements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Contributing to overcoming all identified barriers and projects are addressing all AMO composites objectives and targets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Demonstrated greater than 80% recyclability of polymer composites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Reduced production costs of carbon fiber composites by over 25%</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Reduced embodied energy of carbon fiber composites by 50%</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Partners and associated activities resulted in announcement of &gt;3000 composite industry jobs with $400M of investments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Commercialization of recycled carbon fiber</a:t>
            </a:r>
          </a:p>
          <a:p>
            <a:pPr marL="1200150" lvl="2" indent="-285750" fontAlgn="ctr">
              <a:spcBef>
                <a:spcPts val="0"/>
              </a:spcBef>
              <a:spcAft>
                <a:spcPts val="600"/>
              </a:spcAft>
              <a:buClr>
                <a:srgbClr val="7AC143"/>
              </a:buClr>
              <a:buFont typeface="Wingdings" panose="05000000000000000000" pitchFamily="2" charset="2"/>
              <a:buChar char="Ø"/>
            </a:pPr>
            <a:r>
              <a:rPr lang="en-US" sz="1600" dirty="0" err="1" smtClean="0">
                <a:solidFill>
                  <a:srgbClr val="50565C"/>
                </a:solidFill>
                <a:latin typeface="Franklin Gothic Book"/>
              </a:rPr>
              <a:t>Vartega</a:t>
            </a:r>
            <a:r>
              <a:rPr lang="en-US" sz="1600" dirty="0" smtClean="0">
                <a:solidFill>
                  <a:srgbClr val="50565C"/>
                </a:solidFill>
                <a:latin typeface="Franklin Gothic Book"/>
              </a:rPr>
              <a:t> new facility and commercial offerings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CHZ key validations complete and working towards opening OH regional facility</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Example of automotive success</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Volkswagen lift gate for Atlas </a:t>
            </a:r>
            <a:r>
              <a:rPr lang="en-US" sz="1600" dirty="0">
                <a:solidFill>
                  <a:srgbClr val="50565C"/>
                </a:solidFill>
                <a:latin typeface="Franklin Gothic Book"/>
              </a:rPr>
              <a:t>vehicle validated: </a:t>
            </a:r>
            <a:r>
              <a:rPr lang="en-US" sz="1600" dirty="0">
                <a:solidFill>
                  <a:srgbClr val="50565C"/>
                </a:solidFill>
                <a:latin typeface="Franklin Gothic Book"/>
                <a:hlinkClick r:id="rId3"/>
              </a:rPr>
              <a:t>https://</a:t>
            </a:r>
            <a:r>
              <a:rPr lang="en-US" sz="1600" dirty="0" smtClean="0">
                <a:solidFill>
                  <a:srgbClr val="50565C"/>
                </a:solidFill>
                <a:latin typeface="Franklin Gothic Book"/>
                <a:hlinkClick r:id="rId3"/>
              </a:rPr>
              <a:t>youtu.be/YM9FrTciWQg</a:t>
            </a:r>
            <a:r>
              <a:rPr lang="en-US" sz="1600" dirty="0" smtClean="0">
                <a:solidFill>
                  <a:srgbClr val="50565C"/>
                </a:solidFill>
                <a:latin typeface="Franklin Gothic Book"/>
              </a:rPr>
              <a:t> </a:t>
            </a:r>
          </a:p>
          <a:p>
            <a:pPr marL="1200150" lvl="2"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IACMI helped catalyze a new innovation center partnership between Volkswagen and the University of Tennessee: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Collaborating with partners on COVID response</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Transitioning to self-sustaining Institute</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2034166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Composites Accomplishments/Successes</a:t>
            </a:r>
            <a:endParaRPr lang="en-US" sz="2800" dirty="0">
              <a:solidFill>
                <a:schemeClr val="accent5"/>
              </a:solidFill>
            </a:endParaRPr>
          </a:p>
        </p:txBody>
      </p:sp>
      <p:sp>
        <p:nvSpPr>
          <p:cNvPr id="3" name="TextBox 2"/>
          <p:cNvSpPr txBox="1"/>
          <p:nvPr/>
        </p:nvSpPr>
        <p:spPr>
          <a:xfrm>
            <a:off x="152400" y="839124"/>
            <a:ext cx="8610600" cy="3016210"/>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ORNL CFTF</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Achieved $5/</a:t>
            </a:r>
            <a:r>
              <a:rPr lang="en-US" sz="1600" dirty="0" err="1" smtClean="0">
                <a:solidFill>
                  <a:srgbClr val="50565C"/>
                </a:solidFill>
                <a:latin typeface="Franklin Gothic Book"/>
              </a:rPr>
              <a:t>lb</a:t>
            </a:r>
            <a:r>
              <a:rPr lang="en-US" sz="1600" dirty="0" smtClean="0">
                <a:solidFill>
                  <a:srgbClr val="50565C"/>
                </a:solidFill>
                <a:latin typeface="Franklin Gothic Book"/>
              </a:rPr>
              <a:t> target low cost PAN based CF with twice the throughput and 41% reduction in embodied energy when compared to conventional CF manufacturing</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Successfully developed splicing technique for large tow carbon fiber</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Developed process for plasma oxidized textile fiber with tensile strength &gt;400 </a:t>
            </a:r>
            <a:r>
              <a:rPr lang="en-US" sz="1600" dirty="0" err="1" smtClean="0">
                <a:solidFill>
                  <a:srgbClr val="50565C"/>
                </a:solidFill>
                <a:latin typeface="Franklin Gothic Book"/>
              </a:rPr>
              <a:t>Ksi</a:t>
            </a:r>
            <a:r>
              <a:rPr lang="en-US" sz="1600" dirty="0" smtClean="0">
                <a:solidFill>
                  <a:srgbClr val="50565C"/>
                </a:solidFill>
                <a:latin typeface="Franklin Gothic Book"/>
              </a:rPr>
              <a:t>, ~35 </a:t>
            </a:r>
            <a:r>
              <a:rPr lang="en-US" sz="1600" dirty="0" err="1" smtClean="0">
                <a:solidFill>
                  <a:srgbClr val="50565C"/>
                </a:solidFill>
                <a:latin typeface="Franklin Gothic Book"/>
              </a:rPr>
              <a:t>Msi</a:t>
            </a:r>
            <a:r>
              <a:rPr lang="en-US" sz="1600" dirty="0" smtClean="0">
                <a:solidFill>
                  <a:srgbClr val="50565C"/>
                </a:solidFill>
                <a:latin typeface="Franklin Gothic Book"/>
              </a:rPr>
              <a:t> modulus</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COVID support: Piloted production of N95 material, collaborating with the inventor of the N95 material, with knowledge transfer to potential commercial producers.</a:t>
            </a: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463975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Portfolio and Future Efforts</a:t>
            </a:r>
            <a:endParaRPr lang="en-US" sz="2800" dirty="0">
              <a:solidFill>
                <a:schemeClr val="accent5"/>
              </a:solidFill>
            </a:endParaRPr>
          </a:p>
        </p:txBody>
      </p:sp>
      <p:sp>
        <p:nvSpPr>
          <p:cNvPr id="4" name="TextBox 3">
            <a:extLst>
              <a:ext uri="{FF2B5EF4-FFF2-40B4-BE49-F238E27FC236}">
                <a16:creationId xmlns="" xmlns:a16="http://schemas.microsoft.com/office/drawing/2014/main" id="{9875D5C3-7E57-4388-8678-08D479BD4B65}"/>
              </a:ext>
            </a:extLst>
          </p:cNvPr>
          <p:cNvSpPr txBox="1"/>
          <p:nvPr/>
        </p:nvSpPr>
        <p:spPr>
          <a:xfrm>
            <a:off x="-11502" y="609600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sp>
        <p:nvSpPr>
          <p:cNvPr id="5" name="TextBox 4"/>
          <p:cNvSpPr txBox="1"/>
          <p:nvPr/>
        </p:nvSpPr>
        <p:spPr>
          <a:xfrm>
            <a:off x="266700" y="1039000"/>
            <a:ext cx="8610600" cy="584775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Introspective review of progress in meeting composites objectives and targets is ongoing, focused on IACMI projects</a:t>
            </a:r>
          </a:p>
          <a:p>
            <a:pPr marL="285750" indent="-285750" fontAlgn="ctr">
              <a:spcBef>
                <a:spcPts val="0"/>
              </a:spcBef>
              <a:spcAft>
                <a:spcPts val="60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IACMI roadmaps have outlined technology needs and gaps with industry input. </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Assessment of IACMI progress and remaining needs is ongoing and will inform future efforts.</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With transition of IACMI to an self-sustaining Institute, AMO is evaluating needed research in the outstanding technology gaps.</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Challenge of cost and embodied energy of carbon fiber is still in need of research</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Recycling and circular use of composites and other plastics will be an ongoing focus of AMO</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Changing dynamics of transportation, renewable energy and energy efficiency will require additional composites innovations</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p:txBody>
      </p:sp>
    </p:spTree>
    <p:extLst>
      <p:ext uri="{BB962C8B-B14F-4D97-AF65-F5344CB8AC3E}">
        <p14:creationId xmlns:p14="http://schemas.microsoft.com/office/powerpoint/2010/main" val="336197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Background</a:t>
            </a:r>
            <a:endParaRPr lang="en-US" sz="2800" dirty="0">
              <a:solidFill>
                <a:schemeClr val="accent5"/>
              </a:solidFill>
            </a:endParaRPr>
          </a:p>
        </p:txBody>
      </p:sp>
      <p:sp>
        <p:nvSpPr>
          <p:cNvPr id="3" name="TextBox 2"/>
          <p:cNvSpPr txBox="1"/>
          <p:nvPr/>
        </p:nvSpPr>
        <p:spPr>
          <a:xfrm>
            <a:off x="152400" y="537004"/>
            <a:ext cx="8305800" cy="5555367"/>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endParaRPr lang="en-US" sz="1400" dirty="0">
              <a:solidFill>
                <a:srgbClr val="50565C"/>
              </a:solidFill>
              <a:latin typeface="Franklin Gothic Book"/>
            </a:endParaRPr>
          </a:p>
          <a:p>
            <a:pPr marL="285750"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AMO investments and collaborations focus on fiber reinforced, polymer matrix composites</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New focus area for AMO with significant investments beginning in 2013 with ORNL Carbon Fiber Test Facility (CFTF) and Composites Institute (IACMI) in 2015</a:t>
            </a:r>
          </a:p>
          <a:p>
            <a:pPr marL="742950" lvl="1" indent="-285750" fontAlgn="ctr">
              <a:spcBef>
                <a:spcPts val="0"/>
              </a:spcBef>
              <a:spcAft>
                <a:spcPts val="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marL="285750"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Objective is to advance material production technologies that</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Reduce </a:t>
            </a:r>
            <a:r>
              <a:rPr lang="en-US" sz="1600" dirty="0">
                <a:solidFill>
                  <a:srgbClr val="50565C"/>
                </a:solidFill>
                <a:latin typeface="Franklin Gothic Book"/>
              </a:rPr>
              <a:t>embodied energy and emissions </a:t>
            </a:r>
            <a:r>
              <a:rPr lang="en-US" sz="1600" dirty="0" smtClean="0">
                <a:solidFill>
                  <a:srgbClr val="50565C"/>
                </a:solidFill>
                <a:latin typeface="Franklin Gothic Book"/>
              </a:rPr>
              <a:t>and</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Reduce </a:t>
            </a:r>
            <a:r>
              <a:rPr lang="en-US" sz="1600" dirty="0">
                <a:solidFill>
                  <a:srgbClr val="50565C"/>
                </a:solidFill>
                <a:latin typeface="Franklin Gothic Book"/>
              </a:rPr>
              <a:t>cost of </a:t>
            </a:r>
            <a:r>
              <a:rPr lang="en-US" sz="1600" dirty="0" smtClean="0">
                <a:solidFill>
                  <a:srgbClr val="50565C"/>
                </a:solidFill>
                <a:latin typeface="Franklin Gothic Book"/>
              </a:rPr>
              <a:t>composites.</a:t>
            </a:r>
          </a:p>
          <a:p>
            <a:pPr marL="742950" lvl="1" indent="-285750" fontAlgn="ctr">
              <a:spcBef>
                <a:spcPts val="0"/>
              </a:spcBef>
              <a:spcAft>
                <a:spcPts val="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marL="285750"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Relative lightweight, high-strength, high-stiffness and other unique properties make composites an important cross-cutting technology in U.S. manufacturing.</a:t>
            </a:r>
          </a:p>
          <a:p>
            <a:pPr marL="285750" indent="-285750" fontAlgn="ctr">
              <a:spcBef>
                <a:spcPts val="0"/>
              </a:spcBef>
              <a:spcAft>
                <a:spcPts val="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marL="285750"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Composites </a:t>
            </a:r>
            <a:r>
              <a:rPr lang="en-US" sz="1600" dirty="0">
                <a:solidFill>
                  <a:srgbClr val="50565C"/>
                </a:solidFill>
                <a:latin typeface="Franklin Gothic Book"/>
              </a:rPr>
              <a:t>have the potential to improve the energy efficiency of the transportation sector, enable more efficient power generation, improve the storage and transport of low-carbon fuels, and improve manufacturing </a:t>
            </a:r>
            <a:r>
              <a:rPr lang="en-US" sz="1600" dirty="0" smtClean="0">
                <a:solidFill>
                  <a:srgbClr val="50565C"/>
                </a:solidFill>
                <a:latin typeface="Franklin Gothic Book"/>
              </a:rPr>
              <a:t>processes*</a:t>
            </a:r>
          </a:p>
          <a:p>
            <a:pPr marL="285750" indent="-285750" fontAlgn="ctr">
              <a:spcBef>
                <a:spcPts val="0"/>
              </a:spcBef>
              <a:spcAft>
                <a:spcPts val="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marL="285750"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AMO supports work in advancing the materials and manufacturing of parts:</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Production of reinforcing fibers focused on carbon fiber but also including established glass reinforcing fibers and lesser used and emerging fibers like basalt, bio-based such as </a:t>
            </a:r>
            <a:r>
              <a:rPr lang="en-US" sz="1600" dirty="0" err="1" smtClean="0">
                <a:solidFill>
                  <a:srgbClr val="50565C"/>
                </a:solidFill>
                <a:latin typeface="Franklin Gothic Book"/>
              </a:rPr>
              <a:t>nanocellulose</a:t>
            </a:r>
            <a:r>
              <a:rPr lang="en-US" sz="1600" dirty="0" smtClean="0">
                <a:solidFill>
                  <a:srgbClr val="50565C"/>
                </a:solidFill>
                <a:latin typeface="Franklin Gothic Book"/>
              </a:rPr>
              <a:t>, and other nanomaterials</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Thermoset and thermoplastic matrix materials</a:t>
            </a:r>
          </a:p>
          <a:p>
            <a:pPr marL="742950" lvl="1" indent="-285750" fontAlgn="ctr">
              <a:spcBef>
                <a:spcPts val="0"/>
              </a:spcBef>
              <a:spcAft>
                <a:spcPts val="0"/>
              </a:spcAft>
              <a:buClr>
                <a:srgbClr val="7AC143"/>
              </a:buClr>
              <a:buFont typeface="Wingdings" panose="05000000000000000000" pitchFamily="2" charset="2"/>
              <a:buChar char="Ø"/>
            </a:pPr>
            <a:r>
              <a:rPr lang="en-US" sz="1600" dirty="0" smtClean="0">
                <a:solidFill>
                  <a:srgbClr val="50565C"/>
                </a:solidFill>
                <a:latin typeface="Franklin Gothic Book"/>
              </a:rPr>
              <a:t>Improving the energy efficiency and cost to produce composite parts</a:t>
            </a:r>
          </a:p>
        </p:txBody>
      </p:sp>
      <p:sp>
        <p:nvSpPr>
          <p:cNvPr id="4" name="TextBox 3"/>
          <p:cNvSpPr txBox="1"/>
          <p:nvPr/>
        </p:nvSpPr>
        <p:spPr>
          <a:xfrm>
            <a:off x="304800" y="6096000"/>
            <a:ext cx="8839200" cy="461665"/>
          </a:xfrm>
          <a:prstGeom prst="rect">
            <a:avLst/>
          </a:prstGeom>
          <a:noFill/>
        </p:spPr>
        <p:txBody>
          <a:bodyPr wrap="square" rtlCol="0">
            <a:spAutoFit/>
          </a:bodyPr>
          <a:lstStyle/>
          <a:p>
            <a:r>
              <a:rPr lang="en-US" sz="800" dirty="0" smtClean="0"/>
              <a:t>*</a:t>
            </a:r>
            <a:r>
              <a:rPr lang="en-US" sz="800" i="1" dirty="0"/>
              <a:t>Materials: Foundation for the Clean Energy Age.</a:t>
            </a:r>
            <a:r>
              <a:rPr lang="en-US" sz="800" dirty="0"/>
              <a:t> The Minerals, Metals, and Materials Society (TMS). Sponsored by AMO/U.S. DOE and contracted through ORNL. In cooperation with ASM International and The Energy Materials Initiative. Available online at: </a:t>
            </a:r>
            <a:r>
              <a:rPr lang="en-US" sz="800" u="sng" dirty="0">
                <a:hlinkClick r:id="rId3"/>
              </a:rPr>
              <a:t>https://</a:t>
            </a:r>
            <a:r>
              <a:rPr lang="en-US" sz="800" u="sng" dirty="0" smtClean="0">
                <a:hlinkClick r:id="rId3"/>
              </a:rPr>
              <a:t>www.tms.org/portal/downloads/publications/Studies/MaterialsandEnergyEfficiency/Materials_Foundation_for_Clean_Energy_Age_Press_Final.pdf</a:t>
            </a:r>
            <a:endParaRPr lang="en-US" sz="800" dirty="0"/>
          </a:p>
        </p:txBody>
      </p:sp>
    </p:spTree>
    <p:extLst>
      <p:ext uri="{BB962C8B-B14F-4D97-AF65-F5344CB8AC3E}">
        <p14:creationId xmlns:p14="http://schemas.microsoft.com/office/powerpoint/2010/main" val="173749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Challenges </a:t>
            </a:r>
            <a:r>
              <a:rPr lang="en-US" sz="2800" dirty="0">
                <a:solidFill>
                  <a:schemeClr val="accent5"/>
                </a:solidFill>
              </a:rPr>
              <a:t>and Barriers</a:t>
            </a:r>
          </a:p>
        </p:txBody>
      </p:sp>
      <p:sp>
        <p:nvSpPr>
          <p:cNvPr id="3" name="TextBox 2"/>
          <p:cNvSpPr txBox="1"/>
          <p:nvPr/>
        </p:nvSpPr>
        <p:spPr>
          <a:xfrm>
            <a:off x="275167" y="1219200"/>
            <a:ext cx="8724900" cy="5832366"/>
          </a:xfrm>
          <a:prstGeom prst="rect">
            <a:avLst/>
          </a:prstGeom>
          <a:noFill/>
        </p:spPr>
        <p:txBody>
          <a:bodyPr wrap="square" rtlCol="0">
            <a:spAutoFit/>
          </a:bodyPr>
          <a:lstStyle/>
          <a:p>
            <a:pPr lvl="0"/>
            <a:r>
              <a:rPr lang="en-US" sz="1600" b="1" dirty="0"/>
              <a:t>Material costs</a:t>
            </a:r>
            <a:r>
              <a:rPr lang="en-US" sz="1600" dirty="0"/>
              <a:t>: high raw material costs, particularly for </a:t>
            </a:r>
            <a:r>
              <a:rPr lang="en-US" sz="1600" dirty="0" smtClean="0"/>
              <a:t>reinforcing fiber </a:t>
            </a:r>
            <a:r>
              <a:rPr lang="en-US" sz="1600" dirty="0"/>
              <a:t>precursors</a:t>
            </a:r>
            <a:r>
              <a:rPr lang="en-US" sz="1600" dirty="0" smtClean="0"/>
              <a:t>.</a:t>
            </a:r>
          </a:p>
          <a:p>
            <a:pPr lvl="0"/>
            <a:endParaRPr lang="en-US" sz="1600" dirty="0"/>
          </a:p>
          <a:p>
            <a:pPr lvl="0"/>
            <a:r>
              <a:rPr lang="en-US" sz="1600" b="1" dirty="0"/>
              <a:t>Scalability</a:t>
            </a:r>
            <a:r>
              <a:rPr lang="en-US" sz="1600" dirty="0"/>
              <a:t>: lack of generally applicable, high-production-volume manufacturing methods for composite materials and components</a:t>
            </a:r>
            <a:r>
              <a:rPr lang="en-US" sz="1600" dirty="0" smtClean="0"/>
              <a:t>.</a:t>
            </a:r>
          </a:p>
          <a:p>
            <a:pPr lvl="0"/>
            <a:endParaRPr lang="en-US" sz="1600" dirty="0"/>
          </a:p>
          <a:p>
            <a:pPr lvl="0"/>
            <a:r>
              <a:rPr lang="en-US" sz="1600" b="1" dirty="0"/>
              <a:t>Production speeds</a:t>
            </a:r>
            <a:r>
              <a:rPr lang="en-US" sz="1600" dirty="0"/>
              <a:t>: long cycle times and low throughputs for composite part manufacturing, including joining techniques</a:t>
            </a:r>
            <a:r>
              <a:rPr lang="en-US" sz="1600" dirty="0" smtClean="0"/>
              <a:t>.</a:t>
            </a:r>
          </a:p>
          <a:p>
            <a:pPr lvl="0"/>
            <a:endParaRPr lang="en-US" sz="1600" dirty="0"/>
          </a:p>
          <a:p>
            <a:pPr lvl="0"/>
            <a:r>
              <a:rPr lang="en-US" sz="1600" b="1" dirty="0"/>
              <a:t>Manufacturing energy intensity</a:t>
            </a:r>
            <a:r>
              <a:rPr lang="en-US" sz="1600" dirty="0"/>
              <a:t>: high raw material embodied energy and manufacturing energy requirements, reducing some of the energy advantages of </a:t>
            </a:r>
            <a:r>
              <a:rPr lang="en-US" sz="1600" dirty="0" err="1"/>
              <a:t>lightweighting</a:t>
            </a:r>
            <a:r>
              <a:rPr lang="en-US" sz="1600" dirty="0" smtClean="0"/>
              <a:t>.</a:t>
            </a:r>
          </a:p>
          <a:p>
            <a:pPr lvl="0"/>
            <a:endParaRPr lang="en-US" sz="1600" dirty="0"/>
          </a:p>
          <a:p>
            <a:pPr lvl="0"/>
            <a:r>
              <a:rPr lang="en-US" sz="1600" b="1" dirty="0"/>
              <a:t>Recyclability</a:t>
            </a:r>
            <a:r>
              <a:rPr lang="en-US" sz="1600" dirty="0"/>
              <a:t>: difficulty in separating fiber reinforcements from cured thermoset matrix materials; inferior mechanical properties in recycled materials compared to virgin products; immature infrastructure for collecting and re-using composite materials at end-of-life</a:t>
            </a:r>
            <a:r>
              <a:rPr lang="en-US" sz="1600" dirty="0" smtClean="0"/>
              <a:t>.</a:t>
            </a:r>
          </a:p>
          <a:p>
            <a:pPr lvl="0"/>
            <a:endParaRPr lang="en-US" sz="1600" dirty="0"/>
          </a:p>
          <a:p>
            <a:pPr lvl="0"/>
            <a:r>
              <a:rPr lang="en-US" sz="1600" b="1" dirty="0"/>
              <a:t>Validation and in-line diagnostics:</a:t>
            </a:r>
            <a:r>
              <a:rPr lang="en-US" sz="1600" dirty="0"/>
              <a:t> lack of standard performance validation techniques for crashworthiness and other safety-critical applications; lack of low cost high speed in-line diagnostics for quality control to minimize defects in materials and components</a:t>
            </a:r>
            <a:r>
              <a:rPr lang="en-US" sz="1600" dirty="0" smtClean="0"/>
              <a:t>.</a:t>
            </a:r>
          </a:p>
          <a:p>
            <a:pPr lvl="0"/>
            <a:endParaRPr lang="en-US" sz="1600" dirty="0"/>
          </a:p>
          <a:p>
            <a:pPr lvl="0"/>
            <a:r>
              <a:rPr lang="en-US" sz="1600" b="1" dirty="0"/>
              <a:t>Prognostics:</a:t>
            </a:r>
            <a:r>
              <a:rPr lang="en-US" sz="1600" dirty="0"/>
              <a:t> lack of established design protocols and reliable end-to-end predictive modeling techniques for composite materials and components.</a:t>
            </a:r>
          </a:p>
          <a:p>
            <a:pPr marL="285750"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spTree>
    <p:extLst>
      <p:ext uri="{BB962C8B-B14F-4D97-AF65-F5344CB8AC3E}">
        <p14:creationId xmlns:p14="http://schemas.microsoft.com/office/powerpoint/2010/main" val="340894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Objectives </a:t>
            </a:r>
            <a:r>
              <a:rPr lang="en-US" sz="2800" dirty="0">
                <a:solidFill>
                  <a:schemeClr val="accent5"/>
                </a:solidFill>
              </a:rPr>
              <a:t>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smtClean="0">
                <a:solidFill>
                  <a:schemeClr val="tx1"/>
                </a:solidFill>
              </a:rPr>
              <a:t>1. Reduce </a:t>
            </a:r>
            <a:r>
              <a:rPr lang="en-US" dirty="0">
                <a:solidFill>
                  <a:schemeClr val="tx1"/>
                </a:solidFill>
              </a:rPr>
              <a:t>cost of composites to be competitive with current materials and manufacturing methods, to enable widespread use of composite materials in energy-related applications.</a:t>
            </a: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5146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TARGETS</a:t>
            </a:r>
            <a:endParaRPr lang="en-US" b="1" dirty="0">
              <a:solidFill>
                <a:schemeClr val="tx1"/>
              </a:solidFill>
            </a:endParaRPr>
          </a:p>
          <a:p>
            <a:r>
              <a:rPr lang="en-US" dirty="0" smtClean="0">
                <a:solidFill>
                  <a:schemeClr val="tx1"/>
                </a:solidFill>
              </a:rPr>
              <a:t>7.1</a:t>
            </a:r>
            <a:r>
              <a:rPr lang="en-US" dirty="0">
                <a:solidFill>
                  <a:schemeClr val="tx1"/>
                </a:solidFill>
              </a:rPr>
              <a:t>: Reduce production cost of finished carbon fiber composite components for targeted energy-consuming applications by 50% compared to 2015 state-of-the-art </a:t>
            </a:r>
            <a:r>
              <a:rPr lang="en-US" dirty="0" smtClean="0">
                <a:solidFill>
                  <a:schemeClr val="tx1"/>
                </a:solidFill>
              </a:rPr>
              <a:t>technology</a:t>
            </a:r>
          </a:p>
          <a:p>
            <a:endParaRPr lang="en-US" dirty="0">
              <a:solidFill>
                <a:schemeClr val="tx1"/>
              </a:solidFill>
            </a:endParaRPr>
          </a:p>
          <a:p>
            <a:endParaRPr lang="en-US" dirty="0" smtClean="0">
              <a:solidFill>
                <a:schemeClr val="tx1"/>
              </a:solidFill>
            </a:endParaRPr>
          </a:p>
          <a:p>
            <a:endParaRPr lang="en-US" b="1" i="1" dirty="0" smtClean="0">
              <a:solidFill>
                <a:schemeClr val="tx1"/>
              </a:solidFill>
            </a:endParaRPr>
          </a:p>
          <a:p>
            <a:endParaRPr lang="en-US" dirty="0">
              <a:solidFill>
                <a:srgbClr val="FF0000"/>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8308987"/>
              </p:ext>
            </p:extLst>
          </p:nvPr>
        </p:nvGraphicFramePr>
        <p:xfrm>
          <a:off x="1159329" y="41148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solidFill>
                            <a:schemeClr val="tx1"/>
                          </a:solidFill>
                        </a:rPr>
                        <a:t>2015 Baseline</a:t>
                      </a:r>
                      <a:endParaRPr lang="en-US" dirty="0">
                        <a:solidFill>
                          <a:schemeClr val="tx1"/>
                        </a:solidFill>
                      </a:endParaRPr>
                    </a:p>
                  </a:txBody>
                  <a:tcPr/>
                </a:tc>
                <a:tc>
                  <a:txBody>
                    <a:bodyPr/>
                    <a:lstStyle/>
                    <a:p>
                      <a:r>
                        <a:rPr lang="en-US" dirty="0" smtClean="0">
                          <a:solidFill>
                            <a:schemeClr val="tx1"/>
                          </a:solidFill>
                        </a:rPr>
                        <a:t>Progress to Date</a:t>
                      </a:r>
                      <a:endParaRPr lang="en-US" dirty="0">
                        <a:solidFill>
                          <a:schemeClr val="tx1"/>
                        </a:solidFill>
                      </a:endParaRPr>
                    </a:p>
                  </a:txBody>
                  <a:tcPr/>
                </a:tc>
              </a:tr>
              <a:tr h="370840">
                <a:tc>
                  <a:txBody>
                    <a:bodyPr/>
                    <a:lstStyle/>
                    <a:p>
                      <a:r>
                        <a:rPr lang="en-US" b="1" dirty="0" smtClean="0"/>
                        <a:t>Auto</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$55-$78 per kg</a:t>
                      </a:r>
                      <a:endParaRPr lang="en-US" sz="2000" dirty="0" smtClean="0">
                        <a:effectLst/>
                      </a:endParaRPr>
                    </a:p>
                  </a:txBody>
                  <a:tcPr/>
                </a:tc>
                <a:tc>
                  <a:txBody>
                    <a:bodyPr/>
                    <a:lstStyle/>
                    <a:p>
                      <a:r>
                        <a:rPr lang="en-US" sz="1800" dirty="0" smtClean="0">
                          <a:effectLst/>
                        </a:rPr>
                        <a:t>$32 per kg (42% improved) </a:t>
                      </a:r>
                      <a:endParaRPr lang="en-US" dirty="0"/>
                    </a:p>
                  </a:txBody>
                  <a:tcPr/>
                </a:tc>
              </a:tr>
              <a:tr h="370840">
                <a:tc>
                  <a:txBody>
                    <a:bodyPr/>
                    <a:lstStyle/>
                    <a:p>
                      <a:r>
                        <a:rPr lang="en-US" b="1" dirty="0" smtClean="0"/>
                        <a:t>Wind</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$16 per kg</a:t>
                      </a:r>
                      <a:endParaRPr lang="en-US" sz="2000" dirty="0" smtClean="0">
                        <a:effectLst/>
                      </a:endParaRPr>
                    </a:p>
                  </a:txBody>
                  <a:tcPr/>
                </a:tc>
                <a:tc>
                  <a:txBody>
                    <a:bodyPr/>
                    <a:lstStyle/>
                    <a:p>
                      <a:pPr marL="0" marR="0">
                        <a:spcBef>
                          <a:spcPts val="0"/>
                        </a:spcBef>
                        <a:spcAft>
                          <a:spcPts val="0"/>
                        </a:spcAft>
                      </a:pPr>
                      <a:r>
                        <a:rPr lang="en-US" sz="1800" dirty="0" smtClean="0">
                          <a:effectLst/>
                        </a:rPr>
                        <a:t>$12 per kg (25% improved)</a:t>
                      </a:r>
                      <a:endParaRPr lang="en-US" sz="2000" dirty="0">
                        <a:effectLst/>
                      </a:endParaRPr>
                    </a:p>
                  </a:txBody>
                  <a:tcPr/>
                </a:tc>
              </a:tr>
              <a:tr h="370840">
                <a:tc>
                  <a:txBody>
                    <a:bodyPr/>
                    <a:lstStyle/>
                    <a:p>
                      <a:r>
                        <a:rPr lang="en-US" b="1" dirty="0" smtClean="0"/>
                        <a:t>Pressure Vessel</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$28 per kg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dirty="0" smtClean="0"/>
                        <a:t>Research ongoing</a:t>
                      </a:r>
                    </a:p>
                  </a:txBody>
                  <a:tcPr/>
                </a:tc>
              </a:tr>
            </a:tbl>
          </a:graphicData>
        </a:graphic>
      </p:graphicFrame>
    </p:spTree>
    <p:extLst>
      <p:ext uri="{BB962C8B-B14F-4D97-AF65-F5344CB8AC3E}">
        <p14:creationId xmlns:p14="http://schemas.microsoft.com/office/powerpoint/2010/main" val="3367898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Objectives </a:t>
            </a:r>
            <a:r>
              <a:rPr lang="en-US" sz="2800" dirty="0">
                <a:solidFill>
                  <a:schemeClr val="accent5"/>
                </a:solidFill>
              </a:rPr>
              <a:t>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smtClean="0">
                <a:solidFill>
                  <a:schemeClr val="tx1"/>
                </a:solidFill>
              </a:rPr>
              <a:t>1. Reduce </a:t>
            </a:r>
            <a:r>
              <a:rPr lang="en-US" dirty="0">
                <a:solidFill>
                  <a:schemeClr val="tx1"/>
                </a:solidFill>
              </a:rPr>
              <a:t>cost of composites to be competitive with current materials and manufacturing methods, to enable widespread use of composite materials in energy-related applications.</a:t>
            </a: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5146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en-US" b="1" dirty="0" smtClean="0">
                <a:solidFill>
                  <a:schemeClr val="tx1"/>
                </a:solidFill>
              </a:rPr>
              <a:t>TARGETS</a:t>
            </a:r>
            <a:endParaRPr lang="en-US" b="1" dirty="0">
              <a:solidFill>
                <a:schemeClr val="tx1"/>
              </a:solidFill>
            </a:endParaRPr>
          </a:p>
          <a:p>
            <a:endParaRPr lang="en-US" b="1" i="1" dirty="0" smtClean="0">
              <a:solidFill>
                <a:schemeClr val="tx1"/>
              </a:solidFill>
            </a:endParaRPr>
          </a:p>
          <a:p>
            <a:r>
              <a:rPr lang="en-US" dirty="0">
                <a:solidFill>
                  <a:schemeClr val="tx1"/>
                </a:solidFill>
              </a:rPr>
              <a:t>Target 7.2: Develop composite molding manufacturing process with &lt;1.5 minutes part-to-part cycle time for a structural component with surface area &gt;0.5 square meters (m</a:t>
            </a:r>
            <a:r>
              <a:rPr lang="en-US" baseline="30000" dirty="0">
                <a:solidFill>
                  <a:schemeClr val="tx1"/>
                </a:solidFill>
              </a:rPr>
              <a:t>2</a:t>
            </a:r>
            <a:r>
              <a:rPr lang="en-US" dirty="0" smtClean="0">
                <a:solidFill>
                  <a:schemeClr val="tx1"/>
                </a:solidFill>
              </a:rPr>
              <a:t>).</a:t>
            </a:r>
          </a:p>
          <a:p>
            <a:endParaRPr lang="en-US" dirty="0" smtClean="0">
              <a:solidFill>
                <a:schemeClr val="tx1"/>
              </a:solidFill>
            </a:endParaRPr>
          </a:p>
          <a:p>
            <a:endParaRPr lang="en-US" dirty="0">
              <a:solidFill>
                <a:schemeClr val="tx1"/>
              </a:solidFill>
            </a:endParaRPr>
          </a:p>
          <a:p>
            <a:endParaRPr lang="en-US" dirty="0">
              <a:solidFill>
                <a:srgbClr val="FF0000"/>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33921034"/>
              </p:ext>
            </p:extLst>
          </p:nvPr>
        </p:nvGraphicFramePr>
        <p:xfrm>
          <a:off x="685800" y="4343400"/>
          <a:ext cx="7315200" cy="1828800"/>
        </p:xfrm>
        <a:graphic>
          <a:graphicData uri="http://schemas.openxmlformats.org/drawingml/2006/table">
            <a:tbl>
              <a:tblPr firstRow="1" bandRow="1">
                <a:tableStyleId>{5C22544A-7EE6-4342-B048-85BDC9FD1C3A}</a:tableStyleId>
              </a:tblPr>
              <a:tblGrid>
                <a:gridCol w="2534173"/>
                <a:gridCol w="4781027"/>
              </a:tblGrid>
              <a:tr h="350520">
                <a:tc>
                  <a:txBody>
                    <a:bodyPr/>
                    <a:lstStyle/>
                    <a:p>
                      <a:r>
                        <a:rPr lang="en-US" dirty="0" smtClean="0">
                          <a:solidFill>
                            <a:schemeClr val="tx1"/>
                          </a:solidFill>
                        </a:rPr>
                        <a:t>2015 Baseline</a:t>
                      </a:r>
                      <a:endParaRPr lang="en-US" dirty="0">
                        <a:solidFill>
                          <a:schemeClr val="tx1"/>
                        </a:solidFill>
                      </a:endParaRPr>
                    </a:p>
                  </a:txBody>
                  <a:tcPr/>
                </a:tc>
                <a:tc>
                  <a:txBody>
                    <a:bodyPr/>
                    <a:lstStyle/>
                    <a:p>
                      <a:r>
                        <a:rPr lang="en-US" dirty="0" smtClean="0">
                          <a:solidFill>
                            <a:schemeClr val="tx1"/>
                          </a:solidFill>
                        </a:rPr>
                        <a:t>Progress to Date</a:t>
                      </a:r>
                      <a:endParaRPr lang="en-US" dirty="0">
                        <a:solidFill>
                          <a:schemeClr val="tx1"/>
                        </a:solidFill>
                      </a:endParaRPr>
                    </a:p>
                  </a:txBody>
                  <a:tcPr/>
                </a:tc>
              </a:tr>
              <a:tr h="701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3.5 - 9.0 minutes depending on component and process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Automobile seat back compression molded approximately 2 min cycle</a:t>
                      </a:r>
                      <a:endParaRPr lang="en-US" sz="1600" dirty="0" smtClean="0">
                        <a:effectLst/>
                      </a:endParaRPr>
                    </a:p>
                    <a:p>
                      <a:endParaRPr lang="en-US" sz="1400" dirty="0"/>
                    </a:p>
                  </a:txBody>
                  <a:tcPr/>
                </a:tc>
              </a:tr>
              <a:tr h="701040">
                <a:tc>
                  <a:txBody>
                    <a:bodyPr/>
                    <a:lstStyle/>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Fender with 40% carbon fiber reinforcement injection molded in approximately 60 second cycles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tc>
              </a:tr>
            </a:tbl>
          </a:graphicData>
        </a:graphic>
      </p:graphicFrame>
    </p:spTree>
    <p:extLst>
      <p:ext uri="{BB962C8B-B14F-4D97-AF65-F5344CB8AC3E}">
        <p14:creationId xmlns:p14="http://schemas.microsoft.com/office/powerpoint/2010/main" val="617725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Objectives </a:t>
            </a:r>
            <a:r>
              <a:rPr lang="en-US" sz="2800" dirty="0">
                <a:solidFill>
                  <a:schemeClr val="accent5"/>
                </a:solidFill>
              </a:rPr>
              <a:t>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812800"/>
            <a:ext cx="7924800" cy="17018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marL="342900" indent="-342900" algn="ctr">
              <a:buAutoNum type="arabicPeriod"/>
            </a:pPr>
            <a:r>
              <a:rPr lang="en-US" dirty="0" smtClean="0">
                <a:solidFill>
                  <a:schemeClr val="tx1"/>
                </a:solidFill>
              </a:rPr>
              <a:t>Reduce </a:t>
            </a:r>
            <a:r>
              <a:rPr lang="en-US" dirty="0">
                <a:solidFill>
                  <a:schemeClr val="tx1"/>
                </a:solidFill>
              </a:rPr>
              <a:t>cost of composites to be competitive with current materials and manufacturing methods, to enable widespread use of composite materials in energy-related applications</a:t>
            </a:r>
            <a:r>
              <a:rPr lang="en-US" dirty="0" smtClean="0">
                <a:solidFill>
                  <a:schemeClr val="tx1"/>
                </a:solidFill>
              </a:rPr>
              <a:t>.</a:t>
            </a:r>
          </a:p>
          <a:p>
            <a:pPr marL="342900" indent="-342900" algn="ctr">
              <a:buFontTx/>
              <a:buAutoNum type="arabicPeriod"/>
            </a:pPr>
            <a:r>
              <a:rPr lang="en-US" dirty="0">
                <a:solidFill>
                  <a:schemeClr val="tx1"/>
                </a:solidFill>
              </a:rPr>
              <a:t>Reduce embodied energy and emissions</a:t>
            </a:r>
            <a:r>
              <a:rPr lang="en-US" dirty="0" smtClean="0">
                <a:solidFill>
                  <a:schemeClr val="tx1"/>
                </a:solidFill>
              </a:rPr>
              <a:t>.</a:t>
            </a: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27892" y="2590800"/>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TARGETS</a:t>
            </a:r>
            <a:endParaRPr lang="en-US" b="1" dirty="0">
              <a:solidFill>
                <a:schemeClr val="tx1"/>
              </a:solidFill>
            </a:endParaRPr>
          </a:p>
          <a:p>
            <a:endParaRPr lang="en-US" dirty="0">
              <a:solidFill>
                <a:schemeClr val="tx1"/>
              </a:solidFill>
            </a:endParaRPr>
          </a:p>
          <a:p>
            <a:r>
              <a:rPr lang="en-US" dirty="0">
                <a:solidFill>
                  <a:schemeClr val="tx1"/>
                </a:solidFill>
              </a:rPr>
              <a:t>Target 7.5: Develop fiber-reinforced polymer composites with projected cost and embodied energy parity with 2015 typical glass fiber composites and with performance of carbon fiber </a:t>
            </a:r>
            <a:r>
              <a:rPr lang="en-US" dirty="0" smtClean="0">
                <a:solidFill>
                  <a:schemeClr val="tx1"/>
                </a:solidFill>
              </a:rPr>
              <a:t>composites</a:t>
            </a:r>
            <a:r>
              <a:rPr lang="en-US" dirty="0">
                <a:solidFill>
                  <a:schemeClr val="tx1"/>
                </a:solidFill>
              </a:rPr>
              <a:t>.</a:t>
            </a:r>
            <a:endParaRPr lang="en-US" dirty="0" smtClean="0">
              <a:solidFill>
                <a:srgbClr val="FF0000"/>
              </a:solidFill>
            </a:endParaRPr>
          </a:p>
          <a:p>
            <a:endParaRPr lang="en-US" dirty="0">
              <a:solidFill>
                <a:srgbClr val="FF0000"/>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85069605"/>
              </p:ext>
            </p:extLst>
          </p:nvPr>
        </p:nvGraphicFramePr>
        <p:xfrm>
          <a:off x="609600" y="4038600"/>
          <a:ext cx="7391400" cy="2255520"/>
        </p:xfrm>
        <a:graphic>
          <a:graphicData uri="http://schemas.openxmlformats.org/drawingml/2006/table">
            <a:tbl>
              <a:tblPr firstRow="1" bandRow="1">
                <a:tableStyleId>{5C22544A-7EE6-4342-B048-85BDC9FD1C3A}</a:tableStyleId>
              </a:tblPr>
              <a:tblGrid>
                <a:gridCol w="1219200"/>
                <a:gridCol w="3098800"/>
                <a:gridCol w="3073400"/>
              </a:tblGrid>
              <a:tr h="291063">
                <a:tc>
                  <a:txBody>
                    <a:bodyPr/>
                    <a:lstStyle/>
                    <a:p>
                      <a:endParaRPr lang="en-US" dirty="0"/>
                    </a:p>
                  </a:txBody>
                  <a:tcPr/>
                </a:tc>
                <a:tc>
                  <a:txBody>
                    <a:bodyPr/>
                    <a:lstStyle/>
                    <a:p>
                      <a:r>
                        <a:rPr lang="en-US" dirty="0" smtClean="0">
                          <a:solidFill>
                            <a:schemeClr val="tx1"/>
                          </a:solidFill>
                        </a:rPr>
                        <a:t>2015 Baseline</a:t>
                      </a:r>
                      <a:endParaRPr lang="en-US" dirty="0">
                        <a:solidFill>
                          <a:schemeClr val="tx1"/>
                        </a:solidFill>
                      </a:endParaRPr>
                    </a:p>
                  </a:txBody>
                  <a:tcPr/>
                </a:tc>
                <a:tc>
                  <a:txBody>
                    <a:bodyPr/>
                    <a:lstStyle/>
                    <a:p>
                      <a:r>
                        <a:rPr lang="en-US" dirty="0" smtClean="0">
                          <a:solidFill>
                            <a:schemeClr val="tx1"/>
                          </a:solidFill>
                        </a:rPr>
                        <a:t>Progress to Date</a:t>
                      </a:r>
                      <a:endParaRPr lang="en-US" dirty="0">
                        <a:solidFill>
                          <a:schemeClr val="tx1"/>
                        </a:solidFill>
                      </a:endParaRPr>
                    </a:p>
                  </a:txBody>
                  <a:tcPr/>
                </a:tc>
              </a:tr>
              <a:tr h="868093">
                <a:tc>
                  <a:txBody>
                    <a:bodyPr/>
                    <a:lstStyle/>
                    <a:p>
                      <a:r>
                        <a:rPr lang="en-US" sz="1400" b="1" dirty="0" smtClean="0"/>
                        <a:t>Cost</a:t>
                      </a:r>
                      <a:endParaRPr lang="en-US"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$25/kg (representative automotive part – injection </a:t>
                      </a:r>
                      <a:r>
                        <a:rPr lang="en-US" sz="1400" dirty="0" err="1" smtClean="0">
                          <a:effectLst/>
                        </a:rPr>
                        <a:t>overmolded</a:t>
                      </a:r>
                      <a:r>
                        <a:rPr lang="en-US" sz="1400" dirty="0" smtClean="0">
                          <a:effectLst/>
                        </a:rPr>
                        <a:t>)</a:t>
                      </a:r>
                      <a:endParaRPr lang="en-US" sz="1600" dirty="0" smtClean="0">
                        <a:effectLst/>
                      </a:endParaRP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Carbon fiber cost reduced to $21.56/kg  (31% improved) for large tow carbon fiber produced by CFTF</a:t>
                      </a:r>
                      <a:endParaRPr lang="en-US" sz="1600" dirty="0" smtClean="0">
                        <a:effectLst/>
                      </a:endParaRPr>
                    </a:p>
                    <a:p>
                      <a:endParaRPr lang="en-US" sz="1400" dirty="0"/>
                    </a:p>
                  </a:txBody>
                  <a:tcPr/>
                </a:tc>
              </a:tr>
              <a:tr h="822960">
                <a:tc>
                  <a:txBody>
                    <a:bodyPr/>
                    <a:lstStyle/>
                    <a:p>
                      <a:r>
                        <a:rPr lang="en-US" sz="1400" b="1" dirty="0" smtClean="0"/>
                        <a:t>Embodied Energy</a:t>
                      </a:r>
                      <a:endParaRPr lang="en-US"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Embodied Energy: 94 MJ/kg (representative automotive part – injection </a:t>
                      </a:r>
                      <a:r>
                        <a:rPr lang="en-US" sz="1400" dirty="0" err="1" smtClean="0">
                          <a:effectLst/>
                        </a:rPr>
                        <a:t>overmolded</a:t>
                      </a:r>
                      <a:r>
                        <a:rPr lang="en-US" sz="1400" dirty="0" smtClean="0">
                          <a:effectLst/>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effectLst/>
                        </a:rPr>
                        <a:t>Research ongoing</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a:txBody>
                  <a:tcPr/>
                </a:tc>
              </a:tr>
            </a:tbl>
          </a:graphicData>
        </a:graphic>
      </p:graphicFrame>
    </p:spTree>
    <p:extLst>
      <p:ext uri="{BB962C8B-B14F-4D97-AF65-F5344CB8AC3E}">
        <p14:creationId xmlns:p14="http://schemas.microsoft.com/office/powerpoint/2010/main" val="2523420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Objectives </a:t>
            </a:r>
            <a:r>
              <a:rPr lang="en-US" sz="2800" dirty="0">
                <a:solidFill>
                  <a:schemeClr val="accent5"/>
                </a:solidFill>
              </a:rPr>
              <a:t>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smtClean="0">
                <a:solidFill>
                  <a:schemeClr val="tx1"/>
                </a:solidFill>
              </a:rPr>
              <a:t>Reduce </a:t>
            </a:r>
            <a:r>
              <a:rPr lang="en-US" dirty="0">
                <a:solidFill>
                  <a:schemeClr val="tx1"/>
                </a:solidFill>
              </a:rPr>
              <a:t>embodied energy and emissions.</a:t>
            </a: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25007"/>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TARGETS</a:t>
            </a:r>
            <a:endParaRPr lang="en-US" b="1" dirty="0">
              <a:solidFill>
                <a:schemeClr val="tx1"/>
              </a:solidFill>
            </a:endParaRPr>
          </a:p>
          <a:p>
            <a:r>
              <a:rPr lang="en-US" dirty="0">
                <a:solidFill>
                  <a:schemeClr val="tx1"/>
                </a:solidFill>
              </a:rPr>
              <a:t>Target 7.3: Develop manufacturing technologies that reduce the embodied energy and production-associated greenhouse gas (GHG) emissions of carbon fiber reinforced polymer (CFRP) by 75% compared to 2015 typical technology</a:t>
            </a:r>
            <a:r>
              <a:rPr lang="en-US" dirty="0" smtClean="0">
                <a:solidFill>
                  <a:schemeClr val="tx1"/>
                </a:solidFill>
              </a:rPr>
              <a:t>.</a:t>
            </a:r>
          </a:p>
          <a:p>
            <a:endParaRPr lang="en-US" dirty="0" smtClean="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48975278"/>
              </p:ext>
            </p:extLst>
          </p:nvPr>
        </p:nvGraphicFramePr>
        <p:xfrm>
          <a:off x="1219200" y="40386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solidFill>
                            <a:schemeClr val="tx1"/>
                          </a:solidFill>
                        </a:rPr>
                        <a:t>2015 Baseline</a:t>
                      </a:r>
                      <a:endParaRPr lang="en-US" dirty="0">
                        <a:solidFill>
                          <a:schemeClr val="tx1"/>
                        </a:solidFill>
                      </a:endParaRPr>
                    </a:p>
                  </a:txBody>
                  <a:tcPr/>
                </a:tc>
                <a:tc>
                  <a:txBody>
                    <a:bodyPr/>
                    <a:lstStyle/>
                    <a:p>
                      <a:r>
                        <a:rPr lang="en-US" dirty="0" smtClean="0">
                          <a:solidFill>
                            <a:schemeClr val="tx1"/>
                          </a:solidFill>
                        </a:rPr>
                        <a:t>Progress to Date</a:t>
                      </a:r>
                      <a:endParaRPr lang="en-US" dirty="0">
                        <a:solidFill>
                          <a:schemeClr val="tx1"/>
                        </a:solidFill>
                      </a:endParaRPr>
                    </a:p>
                  </a:txBody>
                  <a:tcPr/>
                </a:tc>
              </a:tr>
              <a:tr h="370840">
                <a:tc>
                  <a:txBody>
                    <a:bodyPr/>
                    <a:lstStyle/>
                    <a:p>
                      <a:r>
                        <a:rPr lang="en-US" b="1" dirty="0" smtClean="0"/>
                        <a:t>Auto</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1409 MJ/kg (carbon fiber)</a:t>
                      </a:r>
                      <a:endParaRPr lang="en-US" sz="2000" dirty="0" smtClean="0">
                        <a:effectLs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1004 MJ/kg (20% improved)</a:t>
                      </a:r>
                      <a:endParaRPr lang="en-US" sz="2000" dirty="0" smtClean="0">
                        <a:effectLst/>
                      </a:endParaRPr>
                    </a:p>
                  </a:txBody>
                  <a:tcPr/>
                </a:tc>
              </a:tr>
              <a:tr h="370840">
                <a:tc>
                  <a:txBody>
                    <a:bodyPr/>
                    <a:lstStyle/>
                    <a:p>
                      <a:r>
                        <a:rPr lang="en-US" b="1" dirty="0" smtClean="0"/>
                        <a:t>Wind</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1409 MJ/kg (carbon fiber)</a:t>
                      </a:r>
                      <a:endParaRPr lang="en-US" sz="2000" dirty="0" smtClean="0">
                        <a:effectLs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717 MJ/kg (23% improved)</a:t>
                      </a:r>
                      <a:endParaRPr lang="en-US" sz="2000" dirty="0" smtClean="0">
                        <a:effectLst/>
                      </a:endParaRPr>
                    </a:p>
                  </a:txBody>
                  <a:tcPr/>
                </a:tc>
              </a:tr>
              <a:tr h="370840">
                <a:tc>
                  <a:txBody>
                    <a:bodyPr/>
                    <a:lstStyle/>
                    <a:p>
                      <a:r>
                        <a:rPr lang="en-US" b="1" dirty="0" smtClean="0"/>
                        <a:t>Pressure Vessel</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2247 MJ/kg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Research ongoing</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1678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Composites Objectives </a:t>
            </a:r>
            <a:r>
              <a:rPr lang="en-US" sz="2800" dirty="0">
                <a:solidFill>
                  <a:schemeClr val="accent5"/>
                </a:solidFill>
              </a:rPr>
              <a:t>and Targets</a:t>
            </a:r>
          </a:p>
        </p:txBody>
      </p:sp>
      <p:sp>
        <p:nvSpPr>
          <p:cNvPr id="4" name="Rectangle: Rounded Corners 3">
            <a:extLst>
              <a:ext uri="{FF2B5EF4-FFF2-40B4-BE49-F238E27FC236}">
                <a16:creationId xmlns="" xmlns:a16="http://schemas.microsoft.com/office/drawing/2014/main" id="{46ADA786-E0F6-4D98-B093-8EAC761CC3EE}"/>
              </a:ext>
            </a:extLst>
          </p:cNvPr>
          <p:cNvSpPr/>
          <p:nvPr/>
        </p:nvSpPr>
        <p:spPr>
          <a:xfrm>
            <a:off x="457200" y="914400"/>
            <a:ext cx="7924800" cy="13716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smtClean="0">
                <a:solidFill>
                  <a:schemeClr val="tx1"/>
                </a:solidFill>
              </a:rPr>
              <a:t>Reduce </a:t>
            </a:r>
            <a:r>
              <a:rPr lang="en-US" dirty="0">
                <a:solidFill>
                  <a:schemeClr val="tx1"/>
                </a:solidFill>
              </a:rPr>
              <a:t>embodied energy and emissions.</a:t>
            </a:r>
          </a:p>
          <a:p>
            <a:pPr algn="ctr"/>
            <a:endParaRPr lang="en-US" dirty="0">
              <a:solidFill>
                <a:schemeClr val="tx1"/>
              </a:solidFill>
            </a:endParaRPr>
          </a:p>
        </p:txBody>
      </p:sp>
      <p:sp>
        <p:nvSpPr>
          <p:cNvPr id="5" name="Rectangle: Rounded Corners 4">
            <a:extLst>
              <a:ext uri="{FF2B5EF4-FFF2-40B4-BE49-F238E27FC236}">
                <a16:creationId xmlns="" xmlns:a16="http://schemas.microsoft.com/office/drawing/2014/main" id="{64B6DB81-0887-4A83-AAB3-486D2FF782C1}"/>
              </a:ext>
            </a:extLst>
          </p:cNvPr>
          <p:cNvSpPr/>
          <p:nvPr/>
        </p:nvSpPr>
        <p:spPr>
          <a:xfrm>
            <a:off x="457200" y="2425007"/>
            <a:ext cx="7924800" cy="39624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r>
              <a:rPr lang="en-US" b="1" dirty="0" smtClean="0">
                <a:solidFill>
                  <a:schemeClr val="tx1"/>
                </a:solidFill>
              </a:rPr>
              <a:t>TARGETS</a:t>
            </a:r>
            <a:endParaRPr lang="en-US" b="1" dirty="0">
              <a:solidFill>
                <a:schemeClr val="tx1"/>
              </a:solidFill>
            </a:endParaRPr>
          </a:p>
          <a:p>
            <a:endParaRPr lang="en-US" dirty="0" smtClean="0">
              <a:solidFill>
                <a:schemeClr val="tx1"/>
              </a:solidFill>
            </a:endParaRPr>
          </a:p>
          <a:p>
            <a:r>
              <a:rPr lang="en-US" dirty="0">
                <a:solidFill>
                  <a:schemeClr val="tx1"/>
                </a:solidFill>
              </a:rPr>
              <a:t>Target 7.4: Develop technologies that recycle or reuse &gt;95% of fiber reinforced polymer composites into useful components with projected cost and quality competitive with virgin </a:t>
            </a:r>
            <a:r>
              <a:rPr lang="en-US" dirty="0" smtClean="0">
                <a:solidFill>
                  <a:schemeClr val="tx1"/>
                </a:solidFill>
              </a:rPr>
              <a:t>materials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ctr"/>
            <a:endParaRPr lang="en-US"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15061895"/>
              </p:ext>
            </p:extLst>
          </p:nvPr>
        </p:nvGraphicFramePr>
        <p:xfrm>
          <a:off x="1295400" y="4191000"/>
          <a:ext cx="6096000" cy="18338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solidFill>
                            <a:schemeClr val="tx1"/>
                          </a:solidFill>
                        </a:rPr>
                        <a:t>2015 Baseline</a:t>
                      </a:r>
                      <a:endParaRPr lang="en-US" dirty="0">
                        <a:solidFill>
                          <a:schemeClr val="tx1"/>
                        </a:solidFill>
                      </a:endParaRPr>
                    </a:p>
                  </a:txBody>
                  <a:tcPr/>
                </a:tc>
                <a:tc>
                  <a:txBody>
                    <a:bodyPr/>
                    <a:lstStyle/>
                    <a:p>
                      <a:r>
                        <a:rPr lang="en-US" dirty="0" smtClean="0">
                          <a:solidFill>
                            <a:schemeClr val="tx1"/>
                          </a:solidFill>
                        </a:rPr>
                        <a:t>Progress to Date</a:t>
                      </a:r>
                      <a:endParaRPr lang="en-US" dirty="0">
                        <a:solidFill>
                          <a:schemeClr val="tx1"/>
                        </a:solidFill>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30% raw material scrap typical continuous fiber composites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r>
                        <a:rPr lang="en-US" sz="1800" dirty="0" smtClean="0">
                          <a:effectLst/>
                        </a:rPr>
                        <a:t>Carbon fiber recovered successfully from scrap materials. Research in progress to incorporate into components.</a:t>
                      </a:r>
                      <a:endParaRPr lang="en-US" dirty="0"/>
                    </a:p>
                  </a:txBody>
                  <a:tcPr/>
                </a:tc>
              </a:tr>
            </a:tbl>
          </a:graphicData>
        </a:graphic>
      </p:graphicFrame>
    </p:spTree>
    <p:extLst>
      <p:ext uri="{BB962C8B-B14F-4D97-AF65-F5344CB8AC3E}">
        <p14:creationId xmlns:p14="http://schemas.microsoft.com/office/powerpoint/2010/main" val="98413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Composites Portfolio and Activities</a:t>
            </a:r>
            <a:endParaRPr lang="en-US" sz="2800" dirty="0">
              <a:solidFill>
                <a:schemeClr val="accent5"/>
              </a:solidFill>
            </a:endParaRPr>
          </a:p>
        </p:txBody>
      </p:sp>
      <p:sp>
        <p:nvSpPr>
          <p:cNvPr id="3" name="TextBox 2"/>
          <p:cNvSpPr txBox="1"/>
          <p:nvPr/>
        </p:nvSpPr>
        <p:spPr>
          <a:xfrm>
            <a:off x="152400" y="812800"/>
            <a:ext cx="8610600" cy="649408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Manufacturing Demonstration Facility</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See previous presentation for </a:t>
            </a:r>
            <a:r>
              <a:rPr lang="en-US" sz="1600" dirty="0" smtClean="0">
                <a:solidFill>
                  <a:srgbClr val="50565C"/>
                </a:solidFill>
                <a:latin typeface="Franklin Gothic Book"/>
              </a:rPr>
              <a:t>details</a:t>
            </a:r>
            <a:endParaRPr lang="en-US" sz="1600" b="1" dirty="0" smtClean="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Institute for Advance Composites Manufacturing Innovation (IACMI)</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Collaborative Composites Solutions Corporation</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June 2015 to December 2020 with budget of $196M ($</a:t>
            </a:r>
            <a:r>
              <a:rPr lang="en-US" sz="1600" smtClean="0">
                <a:solidFill>
                  <a:srgbClr val="50565C"/>
                </a:solidFill>
                <a:latin typeface="Franklin Gothic Book"/>
              </a:rPr>
              <a:t>70M DOE)</a:t>
            </a:r>
            <a:endParaRPr lang="en-US" sz="1600" dirty="0" smtClean="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Beginning transition to self-sustaining, post initial DOE funding phase</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Public/private consortium</a:t>
            </a:r>
          </a:p>
          <a:p>
            <a:pPr marL="285750"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Innovative </a:t>
            </a:r>
            <a:r>
              <a:rPr lang="en-US" sz="1600" b="1" dirty="0">
                <a:solidFill>
                  <a:srgbClr val="50565C"/>
                </a:solidFill>
                <a:latin typeface="Franklin Gothic Book"/>
              </a:rPr>
              <a:t>High-feed Rate Additive Manufacturing Using Nano- Micro- Cellulose-Reinforced Thermoplastic Composites</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Oak Ridge National Lab &amp; University of </a:t>
            </a:r>
            <a:r>
              <a:rPr lang="en-US" sz="1600" dirty="0" smtClean="0">
                <a:solidFill>
                  <a:srgbClr val="50565C"/>
                </a:solidFill>
                <a:latin typeface="Franklin Gothic Book"/>
              </a:rPr>
              <a:t>Maine</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June 2019 to September 2022</a:t>
            </a:r>
          </a:p>
          <a:p>
            <a:pPr marL="742950" lvl="1" indent="-285750" fontAlgn="ctr">
              <a:spcBef>
                <a:spcPts val="0"/>
              </a:spcBef>
              <a:spcAft>
                <a:spcPts val="600"/>
              </a:spcAft>
              <a:buClr>
                <a:srgbClr val="7AC143"/>
              </a:buClr>
              <a:buFont typeface="Wingdings" panose="05000000000000000000" pitchFamily="2" charset="2"/>
              <a:buChar char="Ø"/>
            </a:pPr>
            <a:r>
              <a:rPr lang="en-US" sz="1600" dirty="0" smtClean="0">
                <a:solidFill>
                  <a:srgbClr val="50565C"/>
                </a:solidFill>
                <a:latin typeface="Franklin Gothic Book"/>
              </a:rPr>
              <a:t>FY20 DOE funding $6.6M</a:t>
            </a:r>
          </a:p>
          <a:p>
            <a:pPr marL="285750"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Carbon Fiber Technology Facility (CFTF)</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Oak Ridge National Lab</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$29.8M DOE funding FY16-FY20</a:t>
            </a:r>
          </a:p>
          <a:p>
            <a:pPr marL="742950" lvl="1" indent="-285750" fontAlgn="ctr">
              <a:spcBef>
                <a:spcPts val="0"/>
              </a:spcBef>
              <a:spcAft>
                <a:spcPts val="600"/>
              </a:spcAft>
              <a:buClr>
                <a:srgbClr val="7AC143"/>
              </a:buClr>
              <a:buFont typeface="Wingdings" panose="05000000000000000000" pitchFamily="2" charset="2"/>
              <a:buChar char="Ø"/>
            </a:pPr>
            <a:r>
              <a:rPr lang="en-US" sz="1600" dirty="0">
                <a:solidFill>
                  <a:srgbClr val="50565C"/>
                </a:solidFill>
                <a:latin typeface="Franklin Gothic Book"/>
              </a:rPr>
              <a:t>The Carbon Fiber Technology Facility (CFTF) serves as a national  resource to assist industry in overcoming the barriers of carbon fiber cost, technology scaling, and product and market development. CFTF is intended to be the bridge from R&amp;D to deployment and commercialization of low-cost carbon fiber</a:t>
            </a:r>
          </a:p>
          <a:p>
            <a:pPr marL="742950" lvl="1" indent="-285750" fontAlgn="ctr">
              <a:spcBef>
                <a:spcPts val="0"/>
              </a:spcBef>
              <a:spcAft>
                <a:spcPts val="600"/>
              </a:spcAft>
              <a:buClr>
                <a:srgbClr val="7AC143"/>
              </a:buClr>
              <a:buFont typeface="Wingdings" panose="05000000000000000000" pitchFamily="2" charset="2"/>
              <a:buChar char="Ø"/>
            </a:pPr>
            <a:endParaRPr lang="en-US" sz="1600" dirty="0">
              <a:solidFill>
                <a:srgbClr val="50565C"/>
              </a:solidFill>
              <a:latin typeface="Franklin Gothic Book"/>
            </a:endParaRPr>
          </a:p>
          <a:p>
            <a:pPr marL="1200150" lvl="2" indent="-285750" fontAlgn="ctr">
              <a:spcBef>
                <a:spcPts val="0"/>
              </a:spcBef>
              <a:spcAft>
                <a:spcPts val="600"/>
              </a:spcAft>
              <a:buClr>
                <a:srgbClr val="7AC143"/>
              </a:buClr>
              <a:buFont typeface="Wingdings" panose="05000000000000000000" pitchFamily="2" charset="2"/>
              <a:buChar char="Ø"/>
            </a:pPr>
            <a:endParaRPr lang="en-US" sz="1600" dirty="0" smtClean="0">
              <a:solidFill>
                <a:srgbClr val="50565C"/>
              </a:solidFill>
              <a:latin typeface="Franklin Gothic Book"/>
            </a:endParaRPr>
          </a:p>
        </p:txBody>
      </p:sp>
    </p:spTree>
    <p:extLst>
      <p:ext uri="{BB962C8B-B14F-4D97-AF65-F5344CB8AC3E}">
        <p14:creationId xmlns:p14="http://schemas.microsoft.com/office/powerpoint/2010/main" val="289789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55BD2-1C8E-4830-A9D3-4394BA87E297}">
  <ds:schemaRefs>
    <ds:schemaRef ds:uri="http://schemas.microsoft.com/office/2006/metadata/properties"/>
    <ds:schemaRef ds:uri="aae98916-b8dd-4dc4-bcb8-76c8688f57f5"/>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3.xml><?xml version="1.0" encoding="utf-8"?>
<ds:datastoreItem xmlns:ds="http://schemas.openxmlformats.org/officeDocument/2006/customXml" ds:itemID="{25601348-6F4F-45D0-98C3-B47D71934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27850</TotalTime>
  <Words>2049</Words>
  <Application>Microsoft Office PowerPoint</Application>
  <PresentationFormat>On-screen Show (4:3)</PresentationFormat>
  <Paragraphs>345</Paragraphs>
  <Slides>15</Slides>
  <Notes>14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15</vt:i4>
      </vt:variant>
    </vt:vector>
  </HeadingPairs>
  <TitlesOfParts>
    <vt:vector size="33" baseType="lpstr">
      <vt:lpstr>ＭＳ Ｐゴシック</vt:lpstr>
      <vt:lpstr>Arial</vt:lpstr>
      <vt:lpstr>Arial Narrow</vt:lpstr>
      <vt:lpstr>Calibri</vt:lpstr>
      <vt:lpstr>Courier New</vt:lpstr>
      <vt:lpstr>Franklin Gothic Book</vt:lpstr>
      <vt:lpstr>Franklin Gothic Medium</vt:lpstr>
      <vt:lpstr>Myriad Pro</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Composites Background</vt:lpstr>
      <vt:lpstr>Composites Challenges and Barriers</vt:lpstr>
      <vt:lpstr>Composites Objectives and Targets</vt:lpstr>
      <vt:lpstr>Composites Objectives and Targets</vt:lpstr>
      <vt:lpstr>Composites Objectives and Targets</vt:lpstr>
      <vt:lpstr>Composites Objectives and Targets</vt:lpstr>
      <vt:lpstr>Composites Objectives and Targets</vt:lpstr>
      <vt:lpstr>Composites Portfolio and Activities</vt:lpstr>
      <vt:lpstr>Composites Collaborations and Connections</vt:lpstr>
      <vt:lpstr>IACMI Overview</vt:lpstr>
      <vt:lpstr>CFTF Overview</vt:lpstr>
      <vt:lpstr>Composites Accomplishments/Successes</vt:lpstr>
      <vt:lpstr>Composites Accomplishments/Successes</vt:lpstr>
      <vt:lpstr>Composites Portfolio and Future Efforts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1110</cp:revision>
  <cp:lastPrinted>2019-10-30T16:02:12Z</cp:lastPrinted>
  <dcterms:created xsi:type="dcterms:W3CDTF">2011-06-04T16:38:42Z</dcterms:created>
  <dcterms:modified xsi:type="dcterms:W3CDTF">2020-05-29T20:19:49Z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