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ldx" ContentType="application/vnd.openxmlformats-officedocument.presentationml.slide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6" r:id="rId5"/>
    <p:sldMasterId id="2147483664" r:id="rId6"/>
  </p:sldMasterIdLst>
  <p:notesMasterIdLst>
    <p:notesMasterId r:id="rId22"/>
  </p:notesMasterIdLst>
  <p:handoutMasterIdLst>
    <p:handoutMasterId r:id="rId23"/>
  </p:handoutMasterIdLst>
  <p:sldIdLst>
    <p:sldId id="4158" r:id="rId7"/>
    <p:sldId id="4148" r:id="rId8"/>
    <p:sldId id="277" r:id="rId9"/>
    <p:sldId id="4333" r:id="rId10"/>
    <p:sldId id="4210" r:id="rId11"/>
    <p:sldId id="4350" r:id="rId12"/>
    <p:sldId id="4332" r:id="rId13"/>
    <p:sldId id="4331" r:id="rId14"/>
    <p:sldId id="4329" r:id="rId15"/>
    <p:sldId id="4334" r:id="rId16"/>
    <p:sldId id="4211" r:id="rId17"/>
    <p:sldId id="4208" r:id="rId18"/>
    <p:sldId id="427" r:id="rId19"/>
    <p:sldId id="4212" r:id="rId20"/>
    <p:sldId id="433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9663803-3FB3-FCB1-9427-7016DD9E9411}" name="Pompa, Courtney" initials="PC" userId="S::courtney.pompa@nnsa.doe.gov::01399050-7734-4f9c-97b9-d8ea831df01b" providerId="AD"/>
  <p188:author id="{0C7A1F08-CA02-90BF-F781-F3B8566523A9}" name="Doblado, Derrian" initials="DD" userId="S::derrian.doblado@nnsa.doe.gov::d44b9c59-14be-44f0-a33b-bdf5e22bb172" providerId="AD"/>
  <p188:author id="{4807E918-C302-F7F0-CD0D-FB0472D914F9}" name="Metcalf, Mike (CONTR)" initials="MM" userId="S::mike.metcalf@nnsa.doe.gov::65ebd48d-6da9-4161-b8ba-7b15836d9c8e" providerId="AD"/>
  <p188:author id="{E0D3C847-BA03-27C5-6779-5E2665F73FB0}" name="Fitzpatrick, Cash" initials="FC" userId="S::Cash.Fitzpatrick@nnsa.doe.gov::1a3beb78-be79-4a87-ae74-8d6478c05b45" providerId="AD"/>
  <p188:author id="{3E53165F-7E2D-6BEB-5326-F7B75106ACC2}" name="Deeney, Payton (CONTR)" initials="PD" userId="S::payton.deeney@nnsa.doe.gov::44ae866e-5032-442c-b708-7f80602fdb87" providerId="AD"/>
  <p188:author id="{09AC8AB7-4C78-AD5B-AEF8-9829AAD2C84D}" name="Lee, Hannah (CONTR)" initials="" userId="S::hannah.lee@nnsa.doe.gov::ca25a579-0c7e-4018-b819-55d12df904c5" providerId="AD"/>
  <p188:author id="{947B7BB8-9BA0-ECA6-FBB4-F10759C8C2C1}" name="Fitzpatrick, Cash" initials="FC" userId="S::cash.fitzpatrick@nnsa.doe.gov::1a3beb78-be79-4a87-ae74-8d6478c05b45" providerId="AD"/>
  <p188:author id="{E53640F7-F803-4B7A-7399-29176F6D9636}" name="Lucy, Amy" initials="AL" userId="S::amy.lucy@nnsa.doe.gov::1a2b34c0-8715-4e10-86c0-41fcb70ab38a" providerId="AD"/>
  <p188:author id="{2A18FCF7-D61E-32E7-0EC2-8EC904545DFF}" name="Codding, Victoria (CONTR)" initials="VC" userId="S::Victoria.Codding@nnsa.doe.gov::2689c370-aad5-43fa-974e-832bf91b697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1693"/>
    <a:srgbClr val="BD5B00"/>
    <a:srgbClr val="00754A"/>
    <a:srgbClr val="2A2E6C"/>
    <a:srgbClr val="767676"/>
    <a:srgbClr val="67319B"/>
    <a:srgbClr val="007FA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A0513A-2B2F-4A91-A99B-186EB0F6A62A}" v="2" dt="2026-08-06T13:51:53.233"/>
    <p1510:client id="{D50AEC10-3567-4001-8DD3-2F3A2303511A}" v="107" dt="2026-08-05T13:56:48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6" autoAdjust="0"/>
    <p:restoredTop sz="94660"/>
  </p:normalViewPr>
  <p:slideViewPr>
    <p:cSldViewPr snapToGrid="0">
      <p:cViewPr varScale="1">
        <p:scale>
          <a:sx n="88" d="100"/>
          <a:sy n="88" d="100"/>
        </p:scale>
        <p:origin x="3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E10C6D0-F9C8-D59A-EBD0-80EC3FCEE4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0F887B-2990-CD2A-747E-5AB0CAF476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EA71E-8EDC-4170-8E01-F79196C500A9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78547E-FE5F-AC0A-C660-CCC4A5B8B5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42FABF-77AE-4156-1514-4EFE361E49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20E67B-7C25-4254-BB63-DE19ACAC99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627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9A420E-99EB-478E-A025-84F12666905A}" type="datetimeFigureOut">
              <a:rPr lang="en-US" smtClean="0"/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65088-6882-4189-B166-A9DCEEC066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4544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.sldx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48.emf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.sldx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image" Target="../media/image48.emf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25FB7B-5866-48A8-A434-91C287DA14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618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56B44-14C6-43AC-8FC0-3977422813D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08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otes Placeholder"/>
          <p:cNvSpPr>
            <a:spLocks noGrp="1"/>
          </p:cNvSpPr>
          <p:nvPr>
            <p:ph type="body" idx="1"/>
          </p:nvPr>
        </p:nvSpPr>
        <p:spPr>
          <a:xfrm>
            <a:off x="547907" y="2552405"/>
            <a:ext cx="11505979" cy="24211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</a:pPr>
            <a:endParaRPr lang="en-US" altLang="en-US" sz="1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195" name="Object 1"/>
          <p:cNvGraphicFramePr>
            <a:graphicFrameLocks noChangeAspect="1"/>
          </p:cNvGraphicFramePr>
          <p:nvPr/>
        </p:nvGraphicFramePr>
        <p:xfrm>
          <a:off x="2114569" y="396489"/>
          <a:ext cx="8372654" cy="20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3" imgW="4570388" imgH="3427437" progId="PowerPoint.Slide.12">
                  <p:embed/>
                </p:oleObj>
              </mc:Choice>
              <mc:Fallback>
                <p:oleObj name="Slide" r:id="rId3" imgW="4570388" imgH="3427437" progId="PowerPoint.Slide.12">
                  <p:embed/>
                  <p:pic>
                    <p:nvPicPr>
                      <p:cNvPr id="819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69" y="396489"/>
                        <a:ext cx="8372654" cy="20191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1532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otes Placeholder"/>
          <p:cNvSpPr>
            <a:spLocks noGrp="1"/>
          </p:cNvSpPr>
          <p:nvPr>
            <p:ph type="body" idx="1"/>
          </p:nvPr>
        </p:nvSpPr>
        <p:spPr>
          <a:xfrm>
            <a:off x="547907" y="2552405"/>
            <a:ext cx="11505979" cy="242115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</a:pPr>
            <a:endParaRPr lang="en-US" altLang="en-US" sz="140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195" name="Object 1"/>
          <p:cNvGraphicFramePr>
            <a:graphicFrameLocks noChangeAspect="1"/>
          </p:cNvGraphicFramePr>
          <p:nvPr/>
        </p:nvGraphicFramePr>
        <p:xfrm>
          <a:off x="2114569" y="396489"/>
          <a:ext cx="8372654" cy="20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3" imgW="4570388" imgH="3427437" progId="PowerPoint.Slide.12">
                  <p:embed/>
                </p:oleObj>
              </mc:Choice>
              <mc:Fallback>
                <p:oleObj name="Slide" r:id="rId3" imgW="4570388" imgH="3427437" progId="PowerPoint.Slide.12">
                  <p:embed/>
                  <p:pic>
                    <p:nvPicPr>
                      <p:cNvPr id="819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4569" y="396489"/>
                        <a:ext cx="8372654" cy="20191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181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20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21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0.png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1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20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3.svg"/><Relationship Id="rId4" Type="http://schemas.openxmlformats.org/officeDocument/2006/relationships/image" Target="../media/image2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CB6B4F-B407-9DBE-0F1C-9AEA3EB62C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3"/>
            <a:ext cx="12192000" cy="6258605"/>
          </a:xfrm>
          <a:prstGeom prst="rect">
            <a:avLst/>
          </a:prstGeom>
          <a:gradFill flip="none" rotWithShape="1">
            <a:gsLst>
              <a:gs pos="28700">
                <a:srgbClr val="676A96"/>
              </a:gs>
              <a:gs pos="0">
                <a:srgbClr val="2A2E6C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4" name="Picture 13" descr="A blue and black swirl&#10;&#10;Description automatically generated with medium confidence">
            <a:extLst>
              <a:ext uri="{FF2B5EF4-FFF2-40B4-BE49-F238E27FC236}">
                <a16:creationId xmlns:a16="http://schemas.microsoft.com/office/drawing/2014/main" id="{5FF51A95-6EE5-E75D-1913-633B4BE9F74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789"/>
          <a:stretch/>
        </p:blipFill>
        <p:spPr>
          <a:xfrm>
            <a:off x="0" y="-42864"/>
            <a:ext cx="12192000" cy="10153405"/>
          </a:xfrm>
          <a:prstGeom prst="rect">
            <a:avLst/>
          </a:prstGeom>
        </p:spPr>
      </p:pic>
      <p:pic>
        <p:nvPicPr>
          <p:cNvPr id="5" name="Picture 4" descr="A blue and green striped object&#10;&#10;Description automatically generated with medium confidence">
            <a:extLst>
              <a:ext uri="{FF2B5EF4-FFF2-40B4-BE49-F238E27FC236}">
                <a16:creationId xmlns:a16="http://schemas.microsoft.com/office/drawing/2014/main" id="{4E0DDBE2-EDE5-24B6-5E2D-09611229E2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3" cstate="screen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 flipV="1">
            <a:off x="0" y="-42863"/>
            <a:ext cx="12192000" cy="4904793"/>
          </a:xfrm>
          <a:prstGeom prst="rect">
            <a:avLst/>
          </a:prstGeom>
        </p:spPr>
      </p:pic>
      <p:pic>
        <p:nvPicPr>
          <p:cNvPr id="12" name="Picture 11" descr="A blue and green striped object&#10;&#10;Description automatically generated with medium confidence">
            <a:extLst>
              <a:ext uri="{FF2B5EF4-FFF2-40B4-BE49-F238E27FC236}">
                <a16:creationId xmlns:a16="http://schemas.microsoft.com/office/drawing/2014/main" id="{23CE7907-01F1-CC54-278F-E9D37DAEE9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2863"/>
            <a:ext cx="12192000" cy="439077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492F81-209A-2856-E1EF-5C68F18A6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2" y="4429921"/>
            <a:ext cx="7085724" cy="138052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22C407-91EB-CEDE-F52D-CFDAFDDB4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2" y="2554289"/>
            <a:ext cx="7085724" cy="1793624"/>
          </a:xfrm>
        </p:spPr>
        <p:txBody>
          <a:bodyPr anchor="b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90D391-DB24-58CA-98A7-E946CF613F8F}"/>
              </a:ext>
            </a:extLst>
          </p:cNvPr>
          <p:cNvSpPr txBox="1"/>
          <p:nvPr userDrawn="1"/>
        </p:nvSpPr>
        <p:spPr>
          <a:xfrm>
            <a:off x="4700587" y="0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rgbClr val="FF0000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1649114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ligh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4492F81-209A-2856-E1EF-5C68F18A6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2" y="4429921"/>
            <a:ext cx="7085724" cy="138052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22C407-91EB-CEDE-F52D-CFDAFDDB4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2" y="2554289"/>
            <a:ext cx="7085724" cy="1793624"/>
          </a:xfrm>
        </p:spPr>
        <p:txBody>
          <a:bodyPr anchor="b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A blue and green lines on a black background&#10;&#10;Description automatically generated">
            <a:extLst>
              <a:ext uri="{FF2B5EF4-FFF2-40B4-BE49-F238E27FC236}">
                <a16:creationId xmlns:a16="http://schemas.microsoft.com/office/drawing/2014/main" id="{1AA70B3D-7932-B510-43C9-B294F3EA13B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4429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618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745DC-37E3-B4F1-1FF9-E7A8FB60CA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2"/>
            <a:ext cx="12192000" cy="1403576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5DFD95-1633-E4B7-6E2A-1B67DC7EFE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8999" y="-42862"/>
            <a:ext cx="7493001" cy="14167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E22811-D318-C5F9-7594-BF772116CD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3088"/>
            <a:ext cx="10515600" cy="1403576"/>
          </a:xfrm>
          <a:prstGeom prst="rect">
            <a:avLst/>
          </a:prstGeom>
          <a:gradFill flip="none" rotWithShape="1">
            <a:gsLst>
              <a:gs pos="46000">
                <a:srgbClr val="2A2E6C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C1D70-F752-CA2D-1357-FADBDC78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90"/>
            <a:ext cx="10515600" cy="995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3C6A-7DE5-0A18-44FC-A0BBA302C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2711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C06F8-3B8C-E4FC-95D0-1A64396C3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8"/>
            <a:ext cx="5181600" cy="419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0B57D-BFEF-BB4B-44EE-3BCB540FB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8"/>
            <a:ext cx="5181600" cy="419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C90160-2B76-2946-CD59-CA95B0706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2"/>
            <a:ext cx="12192000" cy="1403576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E46CC-9172-A415-9D6D-040247109EA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8999" y="-42862"/>
            <a:ext cx="7493001" cy="141673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A03B534-11B9-3B93-8D20-F6FFA3ED81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3088"/>
            <a:ext cx="10515600" cy="1403576"/>
          </a:xfrm>
          <a:prstGeom prst="rect">
            <a:avLst/>
          </a:prstGeom>
          <a:gradFill flip="none" rotWithShape="1">
            <a:gsLst>
              <a:gs pos="46000">
                <a:srgbClr val="2A2E6C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0549B9-0492-B6F4-E3EA-E40C2F5D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90"/>
            <a:ext cx="10515600" cy="995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94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0465E1-9D42-F1A1-F37C-ADA97417E6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2"/>
            <a:ext cx="12192000" cy="1403576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1349DA-F92B-E95A-EF08-86B47AE9BC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8999" y="-42862"/>
            <a:ext cx="7493001" cy="141673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1549BB-199C-F1E9-C904-F12D860484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3088"/>
            <a:ext cx="10515600" cy="1403576"/>
          </a:xfrm>
          <a:prstGeom prst="rect">
            <a:avLst/>
          </a:prstGeom>
          <a:gradFill flip="none" rotWithShape="1">
            <a:gsLst>
              <a:gs pos="46000">
                <a:srgbClr val="2A2E6C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13472D-4012-2296-430D-F4A8B4B80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90"/>
            <a:ext cx="10515600" cy="995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52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1567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4CB6B4F-B407-9DBE-0F1C-9AEA3EB62C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3"/>
            <a:ext cx="12192000" cy="6258605"/>
          </a:xfrm>
          <a:prstGeom prst="rect">
            <a:avLst/>
          </a:prstGeom>
          <a:gradFill flip="none" rotWithShape="1">
            <a:gsLst>
              <a:gs pos="28700">
                <a:srgbClr val="676A96"/>
              </a:gs>
              <a:gs pos="0">
                <a:srgbClr val="2A2E6C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797191-7E78-EB8B-9268-D93EBAFF44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2864"/>
            <a:ext cx="12192000" cy="62198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8B0E674-A747-62E9-7C6F-8F42777FE4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10800000">
            <a:off x="0" y="-37367"/>
            <a:ext cx="12192000" cy="621436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75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22C407-91EB-CEDE-F52D-CFDAFDDB4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2" y="2554289"/>
            <a:ext cx="7085724" cy="1793624"/>
          </a:xfrm>
        </p:spPr>
        <p:txBody>
          <a:bodyPr anchor="b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92F81-209A-2856-E1EF-5C68F18A6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2" y="4429921"/>
            <a:ext cx="7085724" cy="138052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6204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ligh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D7797191-7E78-EB8B-9268-D93EBAFF44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9" y="0"/>
            <a:ext cx="12192000" cy="6176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722C407-91EB-CEDE-F52D-CFDAFDDB4E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2" y="2554289"/>
            <a:ext cx="7085724" cy="1793624"/>
          </a:xfrm>
        </p:spPr>
        <p:txBody>
          <a:bodyPr anchor="b"/>
          <a:lstStyle>
            <a:lvl1pPr algn="l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492F81-209A-2856-E1EF-5C68F18A6C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838202" y="4429921"/>
            <a:ext cx="7085724" cy="1380527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02891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6745DC-37E3-B4F1-1FF9-E7A8FB60CA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2"/>
            <a:ext cx="12192000" cy="1403576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5DFD95-1633-E4B7-6E2A-1B67DC7EFE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8999" y="-42862"/>
            <a:ext cx="7493001" cy="14167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1E22811-D318-C5F9-7594-BF772116CD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772"/>
            <a:ext cx="10515600" cy="1403576"/>
          </a:xfrm>
          <a:prstGeom prst="rect">
            <a:avLst/>
          </a:prstGeom>
          <a:gradFill flip="none" rotWithShape="1">
            <a:gsLst>
              <a:gs pos="46000">
                <a:srgbClr val="2A2E6C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6C1D70-F752-CA2D-1357-FADBDC78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90"/>
            <a:ext cx="10515600" cy="995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3C6A-7DE5-0A18-44FC-A0BBA302C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C518312-0324-9271-F734-A06AB807F753}"/>
              </a:ext>
            </a:extLst>
          </p:cNvPr>
          <p:cNvSpPr txBox="1"/>
          <p:nvPr userDrawn="1"/>
        </p:nvSpPr>
        <p:spPr>
          <a:xfrm>
            <a:off x="4698999" y="-53735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CUI / PRE-DECISIONAL / DRAFT</a:t>
            </a:r>
          </a:p>
        </p:txBody>
      </p:sp>
    </p:spTree>
    <p:extLst>
      <p:ext uri="{BB962C8B-B14F-4D97-AF65-F5344CB8AC3E}">
        <p14:creationId xmlns:p14="http://schemas.microsoft.com/office/powerpoint/2010/main" val="1013185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C06F8-3B8C-E4FC-95D0-1A64396C3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8"/>
            <a:ext cx="5181600" cy="419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0B57D-BFEF-BB4B-44EE-3BCB540FB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8"/>
            <a:ext cx="5181600" cy="4194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FC90160-2B76-2946-CD59-CA95B07061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2"/>
            <a:ext cx="12192000" cy="1403576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405ADD4-4D4D-B635-1C05-144A44FA7C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8999" y="-42862"/>
            <a:ext cx="7493001" cy="141673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E11BE8D-1298-CD8E-5387-978C9DD8A5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772"/>
            <a:ext cx="10515600" cy="1403576"/>
          </a:xfrm>
          <a:prstGeom prst="rect">
            <a:avLst/>
          </a:prstGeom>
          <a:gradFill flip="none" rotWithShape="1">
            <a:gsLst>
              <a:gs pos="46000">
                <a:srgbClr val="2A2E6C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0549B9-0492-B6F4-E3EA-E40C2F5D4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90"/>
            <a:ext cx="10515600" cy="995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060650-F3EE-AB4D-32E7-031B2040CA5D}"/>
              </a:ext>
            </a:extLst>
          </p:cNvPr>
          <p:cNvSpPr txBox="1"/>
          <p:nvPr userDrawn="1"/>
        </p:nvSpPr>
        <p:spPr>
          <a:xfrm>
            <a:off x="4698999" y="-56016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CUI / PRE-DECISIONAL / DRAFT</a:t>
            </a:r>
          </a:p>
        </p:txBody>
      </p:sp>
    </p:spTree>
    <p:extLst>
      <p:ext uri="{BB962C8B-B14F-4D97-AF65-F5344CB8AC3E}">
        <p14:creationId xmlns:p14="http://schemas.microsoft.com/office/powerpoint/2010/main" val="2810515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0465E1-9D42-F1A1-F37C-ADA97417E6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862"/>
            <a:ext cx="12192000" cy="1403576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CBA8BFF-535D-9E7B-8F80-C5FCD55364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8999" y="-42862"/>
            <a:ext cx="7493001" cy="141673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4DE3AE-5F60-AEC8-A55C-FDA2EE1D08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-42772"/>
            <a:ext cx="10515600" cy="1403576"/>
          </a:xfrm>
          <a:prstGeom prst="rect">
            <a:avLst/>
          </a:prstGeom>
          <a:gradFill flip="none" rotWithShape="1">
            <a:gsLst>
              <a:gs pos="46000">
                <a:srgbClr val="2A2E6C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713472D-4012-2296-430D-F4A8B4B80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90"/>
            <a:ext cx="10515600" cy="99558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EA3D91B-CE07-B387-877E-AC92C599D785}"/>
              </a:ext>
            </a:extLst>
          </p:cNvPr>
          <p:cNvSpPr txBox="1"/>
          <p:nvPr userDrawn="1"/>
        </p:nvSpPr>
        <p:spPr>
          <a:xfrm>
            <a:off x="4698999" y="-56016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>
                <a:solidFill>
                  <a:srgbClr val="FF0000"/>
                </a:solidFill>
              </a:rPr>
              <a:t>CUI / PRE-DECISIONAL / DRAFT</a:t>
            </a:r>
          </a:p>
        </p:txBody>
      </p:sp>
    </p:spTree>
    <p:extLst>
      <p:ext uri="{BB962C8B-B14F-4D97-AF65-F5344CB8AC3E}">
        <p14:creationId xmlns:p14="http://schemas.microsoft.com/office/powerpoint/2010/main" val="2421555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6205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6443D8-4D58-AE44-BA74-4EAE877EBA25}"/>
              </a:ext>
            </a:extLst>
          </p:cNvPr>
          <p:cNvSpPr/>
          <p:nvPr/>
        </p:nvSpPr>
        <p:spPr>
          <a:xfrm>
            <a:off x="0" y="5391172"/>
            <a:ext cx="12192000" cy="1466828"/>
          </a:xfrm>
          <a:prstGeom prst="rect">
            <a:avLst/>
          </a:prstGeom>
          <a:gradFill>
            <a:gsLst>
              <a:gs pos="55000">
                <a:srgbClr val="28379C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79545D-C0B4-0D46-A5EE-00A935D30E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0369" y="5409188"/>
            <a:ext cx="10701631" cy="14765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E0153-FC25-EA48-80F6-7B2D74A12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7187" y="2229057"/>
            <a:ext cx="6589059" cy="1362347"/>
          </a:xfrm>
        </p:spPr>
        <p:txBody>
          <a:bodyPr anchor="b">
            <a:normAutofit/>
          </a:bodyPr>
          <a:lstStyle>
            <a:lvl1pPr algn="l">
              <a:defRPr sz="4800" b="1" i="0">
                <a:solidFill>
                  <a:srgbClr val="2837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F0B27-118D-004B-8DF8-85BCD9C2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7186" y="3779076"/>
            <a:ext cx="6589059" cy="55571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DECD7A-47C9-0C44-81A4-B2D7447CE7B4}"/>
              </a:ext>
            </a:extLst>
          </p:cNvPr>
          <p:cNvSpPr/>
          <p:nvPr/>
        </p:nvSpPr>
        <p:spPr>
          <a:xfrm>
            <a:off x="0" y="5363469"/>
            <a:ext cx="12192000" cy="45719"/>
          </a:xfrm>
          <a:prstGeom prst="rect">
            <a:avLst/>
          </a:prstGeom>
          <a:gradFill>
            <a:gsLst>
              <a:gs pos="55000">
                <a:schemeClr val="accent6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D7B655-DB35-654E-85CC-207904F14C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6760" y="5916524"/>
            <a:ext cx="1492619" cy="41751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AF61A9-4C6A-BF44-8F82-A5FD73A964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5611" y="5631894"/>
            <a:ext cx="986777" cy="98677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C4810F1-550A-A04A-925B-CA6CAD4907EF}"/>
              </a:ext>
            </a:extLst>
          </p:cNvPr>
          <p:cNvSpPr/>
          <p:nvPr/>
        </p:nvSpPr>
        <p:spPr>
          <a:xfrm>
            <a:off x="1035424" y="460280"/>
            <a:ext cx="11156575" cy="420953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49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14229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D1E1DFA-6ADD-8E44-9275-D3FCB68DACCA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3BF0E7-C2CE-A244-B872-DB5F8E1C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B6C39C-55B6-5449-83C9-9C9B498B6362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F428A-790F-8845-ACB0-2DACC13B6A73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6C8D4AC-C05F-7C40-8AF8-BB9A9A2EB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67750D-177D-9E46-B549-0E4C06D552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6D4E70-BE68-AD48-88BE-3BC3E83700D3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85215506-D035-E740-A2C5-B1AC61DF8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692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5174297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4E0924-6511-E74B-941E-B02074EFCD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2124" y="1546779"/>
            <a:ext cx="5174297" cy="463018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F6D5BC-54F1-3E4B-8F0E-3B4F0C3E52B9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069CB-1E87-EC41-99FA-07D27FAEF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1F2795-39B2-0D44-BD1D-DED198D9ADF0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472EA1-1029-A443-B3CE-859D89F2BDCB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CBCF099-102D-8A4A-A8E9-520C374F7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14753A-2099-EB4E-9260-2F69525929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BD1D4B7-08EA-FA4E-9F92-F6EB4BE0EF9D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E342595E-5B4A-C549-BF17-8D2E07585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4584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Thir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37855"/>
            <a:ext cx="3421828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4E0924-6511-E74B-941E-B02074EFCD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53666" y="1536021"/>
            <a:ext cx="6962755" cy="462686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D9D4B9-1A11-7D43-A351-136F413F7053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9EC2985-FB46-A04A-A576-51C5C19F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8D9E5C-FA77-C642-B683-E23855BA292E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C07266-518E-054D-962D-A2A9C6C8A019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7BB9442-C0B0-7944-8DE8-E027B0524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D46644-B685-CD4B-9546-4895093321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1110467-6B87-9D46-B814-2EBECA4B9777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40443B8-2E7F-994F-8232-8957EB41C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1977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Content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5B43A9-469D-7048-9BE9-60557E06C9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67" y="1216562"/>
            <a:ext cx="12171066" cy="56414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E381D1-6BD0-424F-82C1-4AF4A79148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787" r="-26479" b="-46393"/>
          <a:stretch/>
        </p:blipFill>
        <p:spPr>
          <a:xfrm rot="5400000">
            <a:off x="5937444" y="1357824"/>
            <a:ext cx="7898956" cy="461015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01E2B24-75A0-A74A-AF0D-339A089005AF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4943425-F9A4-8541-B47A-76AB684D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3BA03-9A9F-1E43-AE26-B6C78D136B86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1DF3C2-86F8-3440-8A44-2F930DDF5F2A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DA13504-3BB3-DE40-A0B3-D3F7A7594A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DED3071-7E7C-7C43-9C15-6CB2C9F13F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15881D7-91F5-D647-BD85-DD3545CA3989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AC672669-800E-F840-B684-F6E5AEA2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5583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Alterna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E364FA-D931-7A41-9FE9-552ADD0CEFFA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A9A583-A80B-FB41-BCB1-E37C6627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B4E224-08D6-3B4A-891C-D0A1CD3CF411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7969B2-B749-6345-9564-820962C81A93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DBECA32-BB8D-444C-AD12-505CF6ECE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A0775-AA43-2546-8706-DD7C791349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42C547-ADC6-2240-A826-FC4FA9E809E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0" y="1209094"/>
            <a:ext cx="12192000" cy="565637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70D69A6-3346-0A4A-969D-D5C5E21AC239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93A5DAB-6035-DA45-938A-0708F2A2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2270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Small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364FA-D931-7A41-9FE9-552ADD0CEFFA}"/>
              </a:ext>
            </a:extLst>
          </p:cNvPr>
          <p:cNvSpPr/>
          <p:nvPr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A9A583-A80B-FB41-BCB1-E37C6627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B4E224-08D6-3B4A-891C-D0A1CD3CF411}"/>
              </a:ext>
            </a:extLst>
          </p:cNvPr>
          <p:cNvSpPr/>
          <p:nvPr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7969B2-B749-6345-9564-820962C81A93}"/>
              </a:ext>
            </a:extLst>
          </p:cNvPr>
          <p:cNvSpPr/>
          <p:nvPr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DBECA32-BB8D-444C-AD12-505CF6ECEE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9479" y="1007174"/>
            <a:ext cx="2896859" cy="944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A0775-AA43-2546-8706-DD7C7913499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7468"/>
            <a:ext cx="12192000" cy="9141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42C547-ADC6-2240-A826-FC4FA9E809E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-1950" y="1209094"/>
            <a:ext cx="12192000" cy="565637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50360A-BF45-D543-9376-2A1E583B790A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C130E11-E085-9442-A302-C54E34D7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7445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288A12-B944-D34D-B4D4-81FCF7BB11F2}"/>
              </a:ext>
            </a:extLst>
          </p:cNvPr>
          <p:cNvSpPr/>
          <p:nvPr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48B814-E17D-2E4F-8746-E4B78411AC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-1950" y="1209094"/>
            <a:ext cx="12192000" cy="56563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C73F85-831E-504D-85F9-E4AF09999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193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35965-36EB-314C-9621-EB6BFF869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8165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3D3F03-7266-A347-9EDB-7D5F1B1C1C66}"/>
              </a:ext>
            </a:extLst>
          </p:cNvPr>
          <p:cNvSpPr/>
          <p:nvPr/>
        </p:nvSpPr>
        <p:spPr>
          <a:xfrm>
            <a:off x="0" y="-1"/>
            <a:ext cx="12192000" cy="953861"/>
          </a:xfrm>
          <a:prstGeom prst="rect">
            <a:avLst/>
          </a:prstGeom>
          <a:gradFill>
            <a:gsLst>
              <a:gs pos="55000">
                <a:srgbClr val="28379C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41ED0-A971-6A46-8324-1E6F8CC9841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0369" y="0"/>
            <a:ext cx="10701631" cy="9268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F9C7AC-5DF0-BB40-B4F8-0D284A244B49}"/>
              </a:ext>
            </a:extLst>
          </p:cNvPr>
          <p:cNvSpPr/>
          <p:nvPr/>
        </p:nvSpPr>
        <p:spPr>
          <a:xfrm>
            <a:off x="0" y="943381"/>
            <a:ext cx="12192000" cy="45719"/>
          </a:xfrm>
          <a:prstGeom prst="rect">
            <a:avLst/>
          </a:prstGeom>
          <a:gradFill>
            <a:gsLst>
              <a:gs pos="55000">
                <a:schemeClr val="accent6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D44E41-BDDB-9E40-B6F6-13FB0CAD5339}"/>
              </a:ext>
            </a:extLst>
          </p:cNvPr>
          <p:cNvSpPr/>
          <p:nvPr/>
        </p:nvSpPr>
        <p:spPr>
          <a:xfrm>
            <a:off x="1035424" y="6510105"/>
            <a:ext cx="11156575" cy="347895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A3972A-046D-3946-82BA-CA1F6FF8F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2331" y="6641069"/>
            <a:ext cx="2907355" cy="9446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4AECFF2-BA8C-394D-A424-34E875088E38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614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8F2137F-0D36-5F44-9C92-3DE18183B9E0}"/>
              </a:ext>
            </a:extLst>
          </p:cNvPr>
          <p:cNvSpPr/>
          <p:nvPr/>
        </p:nvSpPr>
        <p:spPr>
          <a:xfrm>
            <a:off x="0" y="490201"/>
            <a:ext cx="12192000" cy="636779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14995C-5965-444A-9BFC-40EF59E301F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0" y="1209094"/>
            <a:ext cx="12192000" cy="56563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3D8A82-4393-0C48-AB8A-B86B8ED52FF7}"/>
              </a:ext>
            </a:extLst>
          </p:cNvPr>
          <p:cNvSpPr/>
          <p:nvPr/>
        </p:nvSpPr>
        <p:spPr>
          <a:xfrm>
            <a:off x="0" y="0"/>
            <a:ext cx="12192000" cy="49097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083E6-085C-9148-A8DC-64789CE7CE8B}"/>
              </a:ext>
            </a:extLst>
          </p:cNvPr>
          <p:cNvSpPr/>
          <p:nvPr/>
        </p:nvSpPr>
        <p:spPr>
          <a:xfrm>
            <a:off x="0" y="49020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C29BFF-67C8-D343-9F0F-61E28D6E7624}"/>
              </a:ext>
            </a:extLst>
          </p:cNvPr>
          <p:cNvSpPr/>
          <p:nvPr/>
        </p:nvSpPr>
        <p:spPr>
          <a:xfrm>
            <a:off x="2971688" y="52052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59464C-E941-374A-ACC9-7CAF23EE4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9479" y="606124"/>
            <a:ext cx="2896859" cy="944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B03F9E-545F-C647-89A5-6DA2178736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-14810"/>
            <a:ext cx="12192000" cy="5278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581210-2E32-5441-95AB-8D130A204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4093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3698B-B8F3-6441-86D1-5AA43AF03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5696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B3E9B-3D1D-9E49-9533-18343170E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80880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DEF69-C23A-EA41-BD32-C0EBEB930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5696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BF681A-FD00-3C46-A550-F9F4C5C76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80880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C0EFD99-99FC-AB4B-B221-541C744B6FC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017CA16-9D2C-804D-9E78-E1EA022F78FE}"/>
              </a:ext>
            </a:extLst>
          </p:cNvPr>
          <p:cNvSpPr/>
          <p:nvPr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A50D86D-515C-CC43-965F-7B20E8963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04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D6443D8-4D58-AE44-BA74-4EAE877EBA25}"/>
              </a:ext>
            </a:extLst>
          </p:cNvPr>
          <p:cNvSpPr/>
          <p:nvPr userDrawn="1"/>
        </p:nvSpPr>
        <p:spPr>
          <a:xfrm>
            <a:off x="0" y="5391172"/>
            <a:ext cx="12192000" cy="1466828"/>
          </a:xfrm>
          <a:prstGeom prst="rect">
            <a:avLst/>
          </a:prstGeom>
          <a:gradFill>
            <a:gsLst>
              <a:gs pos="55000">
                <a:srgbClr val="28379C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79545D-C0B4-0D46-A5EE-00A935D30E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0369" y="5409188"/>
            <a:ext cx="10701631" cy="14765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EE0153-FC25-EA48-80F6-7B2D74A120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97187" y="2229057"/>
            <a:ext cx="6589059" cy="1362347"/>
          </a:xfrm>
        </p:spPr>
        <p:txBody>
          <a:bodyPr anchor="b">
            <a:normAutofit/>
          </a:bodyPr>
          <a:lstStyle>
            <a:lvl1pPr algn="l">
              <a:defRPr sz="4800" b="1" i="0">
                <a:solidFill>
                  <a:srgbClr val="28379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1F0B27-118D-004B-8DF8-85BCD9C2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97186" y="3779076"/>
            <a:ext cx="6589059" cy="555715"/>
          </a:xfrm>
        </p:spPr>
        <p:txBody>
          <a:bodyPr/>
          <a:lstStyle>
            <a:lvl1pPr marL="0" indent="0" algn="l">
              <a:buNone/>
              <a:defRPr sz="2400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3DECD7A-47C9-0C44-81A4-B2D7447CE7B4}"/>
              </a:ext>
            </a:extLst>
          </p:cNvPr>
          <p:cNvSpPr/>
          <p:nvPr userDrawn="1"/>
        </p:nvSpPr>
        <p:spPr>
          <a:xfrm>
            <a:off x="0" y="5363469"/>
            <a:ext cx="12192000" cy="45719"/>
          </a:xfrm>
          <a:prstGeom prst="rect">
            <a:avLst/>
          </a:prstGeom>
          <a:gradFill>
            <a:gsLst>
              <a:gs pos="55000">
                <a:schemeClr val="accent6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D7B655-DB35-654E-85CC-207904F14C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6760" y="5916524"/>
            <a:ext cx="1492619" cy="417516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B5AF61A9-4C6A-BF44-8F82-A5FD73A9647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5611" y="5631894"/>
            <a:ext cx="986777" cy="986777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C4810F1-550A-A04A-925B-CA6CAD4907EF}"/>
              </a:ext>
            </a:extLst>
          </p:cNvPr>
          <p:cNvSpPr/>
          <p:nvPr userDrawn="1"/>
        </p:nvSpPr>
        <p:spPr>
          <a:xfrm>
            <a:off x="1035424" y="460280"/>
            <a:ext cx="11156575" cy="420953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A05A03-66B0-4A42-AD31-7F42062F650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467058" y="617854"/>
            <a:ext cx="3517900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983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D1E1DFA-6ADD-8E44-9275-D3FCB68DACCA}"/>
              </a:ext>
            </a:extLst>
          </p:cNvPr>
          <p:cNvSpPr/>
          <p:nvPr userDrawn="1"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E3BF0E7-C2CE-A244-B872-DB5F8E1CA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B6C39C-55B6-5449-83C9-9C9B498B6362}"/>
              </a:ext>
            </a:extLst>
          </p:cNvPr>
          <p:cNvSpPr/>
          <p:nvPr userDrawn="1"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7F428A-790F-8845-ACB0-2DACC13B6A73}"/>
              </a:ext>
            </a:extLst>
          </p:cNvPr>
          <p:cNvSpPr/>
          <p:nvPr userDrawn="1"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6C8D4AC-C05F-7C40-8AF8-BB9A9A2EB1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467750D-177D-9E46-B549-0E4C06D552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466D4E70-BE68-AD48-88BE-3BC3E83700D3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85215506-D035-E740-A2C5-B1AC61DF8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408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5174297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4E0924-6511-E74B-941E-B02074EFCD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2124" y="1546779"/>
            <a:ext cx="5174297" cy="463018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F6D5BC-54F1-3E4B-8F0E-3B4F0C3E52B9}"/>
              </a:ext>
            </a:extLst>
          </p:cNvPr>
          <p:cNvSpPr/>
          <p:nvPr userDrawn="1"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2D069CB-1E87-EC41-99FA-07D27FAEF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B1F2795-39B2-0D44-BD1D-DED198D9ADF0}"/>
              </a:ext>
            </a:extLst>
          </p:cNvPr>
          <p:cNvSpPr/>
          <p:nvPr userDrawn="1"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472EA1-1029-A443-B3CE-859D89F2BDCB}"/>
              </a:ext>
            </a:extLst>
          </p:cNvPr>
          <p:cNvSpPr/>
          <p:nvPr userDrawn="1"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CBCF099-102D-8A4A-A8E9-520C374F7E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914753A-2099-EB4E-9260-2F6952592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BD1D4B7-08EA-FA4E-9F92-F6EB4BE0EF9D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E342595E-5B4A-C549-BF17-8D2E07585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11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Thir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37855"/>
            <a:ext cx="3421828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14E0924-6511-E74B-941E-B02074EFCD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53666" y="1536021"/>
            <a:ext cx="6962755" cy="4626864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D9D4B9-1A11-7D43-A351-136F413F7053}"/>
              </a:ext>
            </a:extLst>
          </p:cNvPr>
          <p:cNvSpPr/>
          <p:nvPr userDrawn="1"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29EC2985-FB46-A04A-A576-51C5C19F2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8D9E5C-FA77-C642-B683-E23855BA292E}"/>
              </a:ext>
            </a:extLst>
          </p:cNvPr>
          <p:cNvSpPr/>
          <p:nvPr userDrawn="1"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C07266-518E-054D-962D-A2A9C6C8A019}"/>
              </a:ext>
            </a:extLst>
          </p:cNvPr>
          <p:cNvSpPr/>
          <p:nvPr userDrawn="1"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7BB9442-C0B0-7944-8DE8-E027B05240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5D46644-B685-CD4B-9546-4895093321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21110467-6B87-9D46-B814-2EBECA4B9777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F40443B8-2E7F-994F-8232-8957EB41C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940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Content Backgrou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5B43A9-469D-7048-9BE9-60557E06C9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67" y="1216562"/>
            <a:ext cx="12171066" cy="564143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E381D1-6BD0-424F-82C1-4AF4A79148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5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787" r="-26479" b="-46393"/>
          <a:stretch/>
        </p:blipFill>
        <p:spPr>
          <a:xfrm rot="5400000">
            <a:off x="5937444" y="1357824"/>
            <a:ext cx="7898956" cy="461015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501E2B24-75A0-A74A-AF0D-339A089005AF}"/>
              </a:ext>
            </a:extLst>
          </p:cNvPr>
          <p:cNvSpPr/>
          <p:nvPr userDrawn="1"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4943425-F9A4-8541-B47A-76AB684D7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F63BA03-9A9F-1E43-AE26-B6C78D136B86}"/>
              </a:ext>
            </a:extLst>
          </p:cNvPr>
          <p:cNvSpPr/>
          <p:nvPr userDrawn="1"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E1DF3C2-86F8-3440-8A44-2F930DDF5F2A}"/>
              </a:ext>
            </a:extLst>
          </p:cNvPr>
          <p:cNvSpPr/>
          <p:nvPr userDrawn="1"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DA13504-3BB3-DE40-A0B3-D3F7A7594A1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DED3071-7E7C-7C43-9C15-6CB2C9F13F9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15881D7-91F5-D647-BD85-DD3545CA3989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AC672669-800E-F840-B684-F6E5AEA27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4169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Alterna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1E364FA-D931-7A41-9FE9-552ADD0CEFFA}"/>
              </a:ext>
            </a:extLst>
          </p:cNvPr>
          <p:cNvSpPr/>
          <p:nvPr userDrawn="1"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A9A583-A80B-FB41-BCB1-E37C6627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B4E224-08D6-3B4A-891C-D0A1CD3CF411}"/>
              </a:ext>
            </a:extLst>
          </p:cNvPr>
          <p:cNvSpPr/>
          <p:nvPr userDrawn="1"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7969B2-B749-6345-9564-820962C81A93}"/>
              </a:ext>
            </a:extLst>
          </p:cNvPr>
          <p:cNvSpPr/>
          <p:nvPr userDrawn="1"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DBECA32-BB8D-444C-AD12-505CF6ECEE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24429" y="1007888"/>
            <a:ext cx="3505200" cy="1143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A0775-AA43-2546-8706-DD7C791349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0"/>
            <a:ext cx="12192000" cy="9141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42C547-ADC6-2240-A826-FC4FA9E809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0" y="1209094"/>
            <a:ext cx="12192000" cy="565637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70D69A6-3346-0A4A-969D-D5C5E21AC239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F93A5DAB-6035-DA45-938A-0708F2A2D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07873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Small 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F40C3E3-6F10-ED4F-B1F0-532F7F1FF76C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BACFB-196F-1945-A63A-76819D05A4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7855"/>
            <a:ext cx="10515600" cy="4639108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364FA-D931-7A41-9FE9-552ADD0CEFFA}"/>
              </a:ext>
            </a:extLst>
          </p:cNvPr>
          <p:cNvSpPr/>
          <p:nvPr userDrawn="1"/>
        </p:nvSpPr>
        <p:spPr>
          <a:xfrm>
            <a:off x="0" y="0"/>
            <a:ext cx="12192000" cy="89202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BA9A583-A80B-FB41-BCB1-E37C6627E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57902"/>
            <a:ext cx="10515600" cy="68782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B4E224-08D6-3B4A-891C-D0A1CD3CF411}"/>
              </a:ext>
            </a:extLst>
          </p:cNvPr>
          <p:cNvSpPr/>
          <p:nvPr userDrawn="1"/>
        </p:nvSpPr>
        <p:spPr>
          <a:xfrm>
            <a:off x="0" y="89125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C7969B2-B749-6345-9564-820962C81A93}"/>
              </a:ext>
            </a:extLst>
          </p:cNvPr>
          <p:cNvSpPr/>
          <p:nvPr userDrawn="1"/>
        </p:nvSpPr>
        <p:spPr>
          <a:xfrm>
            <a:off x="2971688" y="92157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DBECA32-BB8D-444C-AD12-505CF6ECEE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79479" y="1007174"/>
            <a:ext cx="2896859" cy="9446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DBA0775-AA43-2546-8706-DD7C791349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7468"/>
            <a:ext cx="12192000" cy="91411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42C547-ADC6-2240-A826-FC4FA9E809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-1950" y="1209094"/>
            <a:ext cx="12192000" cy="5656374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34BC5ADE-0739-E04C-9624-640F44F9E5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550360A-BF45-D543-9376-2A1E583B790A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2C130E11-E085-9442-A302-C54E34D7D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511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288A12-B944-D34D-B4D4-81FCF7BB11F2}"/>
              </a:ext>
            </a:extLst>
          </p:cNvPr>
          <p:cNvSpPr/>
          <p:nvPr userDrawn="1"/>
        </p:nvSpPr>
        <p:spPr>
          <a:xfrm>
            <a:off x="0" y="891251"/>
            <a:ext cx="12192000" cy="596674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448B814-E17D-2E4F-8746-E4B78411A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-1950" y="1209094"/>
            <a:ext cx="12192000" cy="56563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C73F85-831E-504D-85F9-E4AF09999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0193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35965-36EB-314C-9621-EB6BFF869B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8165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3D3F03-7266-A347-9EDB-7D5F1B1C1C66}"/>
              </a:ext>
            </a:extLst>
          </p:cNvPr>
          <p:cNvSpPr/>
          <p:nvPr userDrawn="1"/>
        </p:nvSpPr>
        <p:spPr>
          <a:xfrm>
            <a:off x="0" y="-1"/>
            <a:ext cx="12192000" cy="953861"/>
          </a:xfrm>
          <a:prstGeom prst="rect">
            <a:avLst/>
          </a:prstGeom>
          <a:gradFill>
            <a:gsLst>
              <a:gs pos="55000">
                <a:srgbClr val="28379C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541ED0-A971-6A46-8324-1E6F8CC984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0369" y="0"/>
            <a:ext cx="10701631" cy="9268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FF9C7AC-5DF0-BB40-B4F8-0D284A244B49}"/>
              </a:ext>
            </a:extLst>
          </p:cNvPr>
          <p:cNvSpPr/>
          <p:nvPr userDrawn="1"/>
        </p:nvSpPr>
        <p:spPr>
          <a:xfrm>
            <a:off x="0" y="943381"/>
            <a:ext cx="12192000" cy="45719"/>
          </a:xfrm>
          <a:prstGeom prst="rect">
            <a:avLst/>
          </a:prstGeom>
          <a:gradFill>
            <a:gsLst>
              <a:gs pos="55000">
                <a:schemeClr val="accent6"/>
              </a:gs>
              <a:gs pos="7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D44E41-BDDB-9E40-B6F6-13FB0CAD5339}"/>
              </a:ext>
            </a:extLst>
          </p:cNvPr>
          <p:cNvSpPr/>
          <p:nvPr userDrawn="1"/>
        </p:nvSpPr>
        <p:spPr>
          <a:xfrm>
            <a:off x="1035424" y="6510105"/>
            <a:ext cx="11156575" cy="347895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A3972A-046D-3946-82BA-CA1F6FF8F7B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72331" y="6641069"/>
            <a:ext cx="2907355" cy="94463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04AECFF2-BA8C-394D-A424-34E875088E3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5263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8F2137F-0D36-5F44-9C92-3DE18183B9E0}"/>
              </a:ext>
            </a:extLst>
          </p:cNvPr>
          <p:cNvSpPr/>
          <p:nvPr userDrawn="1"/>
        </p:nvSpPr>
        <p:spPr>
          <a:xfrm>
            <a:off x="0" y="490201"/>
            <a:ext cx="12192000" cy="6367799"/>
          </a:xfrm>
          <a:prstGeom prst="rect">
            <a:avLst/>
          </a:prstGeom>
          <a:gradFill flip="none" rotWithShape="1">
            <a:gsLst>
              <a:gs pos="66000">
                <a:schemeClr val="bg1">
                  <a:lumMod val="85000"/>
                </a:schemeClr>
              </a:gs>
              <a:gs pos="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914995C-5965-444A-9BFC-40EF59E30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 flipH="1">
            <a:off x="0" y="1209094"/>
            <a:ext cx="12192000" cy="565637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F43D8A82-4393-0C48-AB8A-B86B8ED52FF7}"/>
              </a:ext>
            </a:extLst>
          </p:cNvPr>
          <p:cNvSpPr/>
          <p:nvPr userDrawn="1"/>
        </p:nvSpPr>
        <p:spPr>
          <a:xfrm>
            <a:off x="0" y="0"/>
            <a:ext cx="12192000" cy="490972"/>
          </a:xfrm>
          <a:prstGeom prst="rect">
            <a:avLst/>
          </a:prstGeom>
          <a:gradFill flip="none" rotWithShape="1">
            <a:gsLst>
              <a:gs pos="64000">
                <a:srgbClr val="28379C"/>
              </a:gs>
              <a:gs pos="0">
                <a:srgbClr val="28379C">
                  <a:alpha val="4997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13083E6-085C-9148-A8DC-64789CE7CE8B}"/>
              </a:ext>
            </a:extLst>
          </p:cNvPr>
          <p:cNvSpPr/>
          <p:nvPr userDrawn="1"/>
        </p:nvSpPr>
        <p:spPr>
          <a:xfrm>
            <a:off x="0" y="490201"/>
            <a:ext cx="12192000" cy="45719"/>
          </a:xfrm>
          <a:prstGeom prst="rect">
            <a:avLst/>
          </a:prstGeom>
          <a:gradFill flip="none" rotWithShape="1">
            <a:gsLst>
              <a:gs pos="66000">
                <a:schemeClr val="accent6"/>
              </a:gs>
              <a:gs pos="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C29BFF-67C8-D343-9F0F-61E28D6E7624}"/>
              </a:ext>
            </a:extLst>
          </p:cNvPr>
          <p:cNvSpPr/>
          <p:nvPr userDrawn="1"/>
        </p:nvSpPr>
        <p:spPr>
          <a:xfrm>
            <a:off x="2971688" y="520528"/>
            <a:ext cx="9220310" cy="287516"/>
          </a:xfrm>
          <a:prstGeom prst="rect">
            <a:avLst/>
          </a:prstGeom>
          <a:gradFill flip="none" rotWithShape="1">
            <a:gsLst>
              <a:gs pos="79000">
                <a:srgbClr val="FF781A"/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59464C-E941-374A-ACC9-7CAF23EE4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79479" y="606124"/>
            <a:ext cx="2896859" cy="944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B03F9E-545F-C647-89A5-6DA2178736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"/>
          <a:stretch/>
        </p:blipFill>
        <p:spPr>
          <a:xfrm>
            <a:off x="0" y="-14810"/>
            <a:ext cx="12192000" cy="5278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581210-2E32-5441-95AB-8D130A204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4093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3698B-B8F3-6441-86D1-5AA43AF038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35696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B3E9B-3D1D-9E49-9533-18343170E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80880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DEF69-C23A-EA41-BD32-C0EBEB930E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56968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BF681A-FD00-3C46-A550-F9F4C5C761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80880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3C0EFD99-99FC-AB4B-B221-541C744B6FC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5018" y="6342650"/>
            <a:ext cx="1237801" cy="35808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017CA16-9D2C-804D-9E78-E1EA022F78FE}"/>
              </a:ext>
            </a:extLst>
          </p:cNvPr>
          <p:cNvSpPr/>
          <p:nvPr userDrawn="1"/>
        </p:nvSpPr>
        <p:spPr>
          <a:xfrm>
            <a:off x="11425240" y="6394646"/>
            <a:ext cx="766757" cy="305452"/>
          </a:xfrm>
          <a:prstGeom prst="rect">
            <a:avLst/>
          </a:prstGeom>
          <a:gradFill flip="none" rotWithShape="1">
            <a:gsLst>
              <a:gs pos="79000">
                <a:schemeClr val="bg1">
                  <a:lumMod val="50000"/>
                </a:schemeClr>
              </a:gs>
              <a:gs pos="28000">
                <a:schemeClr val="bg1">
                  <a:alpha val="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1A50D86D-515C-CC43-965F-7B20E8963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5879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098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191FE1-558F-2AE0-18D9-6D9524161C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176967"/>
            <a:ext cx="12192000" cy="681037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4BE927-7204-4CF4-C6C5-057D86E003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09857"/>
            <a:ext cx="9670942" cy="432373"/>
          </a:xfrm>
          <a:prstGeom prst="rect">
            <a:avLst/>
          </a:prstGeom>
          <a:gradFill flip="none" rotWithShape="1">
            <a:gsLst>
              <a:gs pos="46000">
                <a:srgbClr val="00754A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B72D2-8861-34BD-29A6-CA72BC186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D482B8-C622-8DBA-68B3-6C70F877D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214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6E5211CF-94AE-A3E5-7E40-ED345911FF8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473" y="6289104"/>
            <a:ext cx="1540329" cy="4323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405526-32EF-D0B6-D03B-6697526C09DF}"/>
              </a:ext>
            </a:extLst>
          </p:cNvPr>
          <p:cNvSpPr txBox="1"/>
          <p:nvPr userDrawn="1"/>
        </p:nvSpPr>
        <p:spPr>
          <a:xfrm>
            <a:off x="4691062" y="-15684"/>
            <a:ext cx="22002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rgbClr val="FF0000"/>
                </a:solidFill>
              </a:rPr>
              <a:t>CUI</a:t>
            </a:r>
          </a:p>
        </p:txBody>
      </p:sp>
    </p:spTree>
    <p:extLst>
      <p:ext uri="{BB962C8B-B14F-4D97-AF65-F5344CB8AC3E}">
        <p14:creationId xmlns:p14="http://schemas.microsoft.com/office/powerpoint/2010/main" val="340013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52" r:id="rId4"/>
    <p:sldLayoutId id="2147483654" r:id="rId5"/>
    <p:sldLayoutId id="2147483655" r:id="rId6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191FE1-558F-2AE0-18D9-6D9524161C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176967"/>
            <a:ext cx="12192000" cy="681037"/>
          </a:xfrm>
          <a:prstGeom prst="rect">
            <a:avLst/>
          </a:prstGeom>
          <a:solidFill>
            <a:srgbClr val="2A2E6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4BE927-7204-4CF4-C6C5-057D86E003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09857"/>
            <a:ext cx="9670942" cy="432373"/>
          </a:xfrm>
          <a:prstGeom prst="rect">
            <a:avLst/>
          </a:prstGeom>
          <a:gradFill flip="none" rotWithShape="1">
            <a:gsLst>
              <a:gs pos="46000">
                <a:srgbClr val="BD5B00"/>
              </a:gs>
              <a:gs pos="100000">
                <a:srgbClr val="2A2E6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B72D2-8861-34BD-29A6-CA72BC186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D482B8-C622-8DBA-68B3-6C70F877DA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9"/>
            <a:ext cx="10515600" cy="4214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6E5211CF-94AE-A3E5-7E40-ED345911FF8A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473" y="6289104"/>
            <a:ext cx="1540329" cy="43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750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2" r:id="rId2"/>
    <p:sldLayoutId id="2147483658" r:id="rId3"/>
    <p:sldLayoutId id="2147483659" r:id="rId4"/>
    <p:sldLayoutId id="2147483660" r:id="rId5"/>
    <p:sldLayoutId id="2147483661" r:id="rId6"/>
  </p:sldLayoutIdLst>
  <p:hf sldNum="0"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3D9976-2D8B-8B4F-A93A-E8B444752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2111" y="1203959"/>
            <a:ext cx="590549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96A35-9C7B-8444-94D4-C0AFF055F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2112" y="2943225"/>
            <a:ext cx="5881687" cy="3233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8836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8379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4" Type="http://schemas.openxmlformats.org/officeDocument/2006/relationships/image" Target="../media/image2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hyperlink" Target="mailto:Charles.Loelius@nnsa.doe.gov" TargetMode="External"/><Relationship Id="rId7" Type="http://schemas.openxmlformats.org/officeDocument/2006/relationships/image" Target="../media/image41.sv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hyperlink" Target="mailto:deenriq@sandia.gov" TargetMode="External"/><Relationship Id="rId9" Type="http://schemas.openxmlformats.org/officeDocument/2006/relationships/image" Target="../media/image4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scop@nnsa.doe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06A0756-87AB-6A30-28EF-61E9D16EAB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alphaModFix amt="4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6675120" cy="534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>
            <a:extLst>
              <a:ext uri="{FF2B5EF4-FFF2-40B4-BE49-F238E27FC236}">
                <a16:creationId xmlns:a16="http://schemas.microsoft.com/office/drawing/2014/main" id="{156C3B1F-946E-440A-CA2D-34DCACA1B8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389" y="1477187"/>
            <a:ext cx="5141953" cy="2027081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2800" i="1"/>
              <a:t>Cost Estimating and Analysis Group (CEAG) Overview and Ways to Get Involved</a:t>
            </a:r>
          </a:p>
          <a:p>
            <a:pPr algn="r"/>
            <a:endParaRPr lang="en-US" sz="2800" i="1"/>
          </a:p>
          <a:p>
            <a:pPr algn="r"/>
            <a:r>
              <a:rPr lang="en-US" sz="1800"/>
              <a:t>August 11th,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0C8AEF-6FCC-7C9D-99E3-21FD3B70006E}"/>
              </a:ext>
            </a:extLst>
          </p:cNvPr>
          <p:cNvSpPr txBox="1"/>
          <p:nvPr/>
        </p:nvSpPr>
        <p:spPr>
          <a:xfrm>
            <a:off x="6803389" y="4011336"/>
            <a:ext cx="4698893" cy="15542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Cash Fitzpatrick</a:t>
            </a:r>
            <a:endParaRPr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pPr>
              <a:spcBef>
                <a:spcPts val="600"/>
              </a:spcBef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Director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NNSA’s Office of Program Analysis and Evaluation (PA&amp;E, NA-BA-40)</a:t>
            </a: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 </a:t>
            </a:r>
          </a:p>
          <a:p>
            <a:pPr>
              <a:spcBef>
                <a:spcPts val="600"/>
              </a:spcBef>
              <a:defRPr/>
            </a:pPr>
            <a:r>
              <a:rPr lang="en-US" sz="1600" b="1" dirty="0">
                <a:solidFill>
                  <a:prstClr val="white"/>
                </a:solidFill>
              </a:rPr>
              <a:t>CEAG Council Chair</a:t>
            </a:r>
          </a:p>
          <a:p>
            <a:pPr>
              <a:spcBef>
                <a:spcPts val="600"/>
              </a:spcBef>
              <a:defRPr/>
            </a:pPr>
            <a:endParaRPr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EBAEE8-2E45-F0DA-FD15-EF95D330412E}"/>
              </a:ext>
            </a:extLst>
          </p:cNvPr>
          <p:cNvSpPr txBox="1"/>
          <p:nvPr/>
        </p:nvSpPr>
        <p:spPr>
          <a:xfrm>
            <a:off x="545873" y="5646542"/>
            <a:ext cx="3901883" cy="10618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Unlimited Unrestricted Release (UUR)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May be exempt from public release under the Freedom of Information Act (5 U.S.C. 552). Department of Energy review required before public release.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Controlled by: </a:t>
            </a:r>
            <a:r>
              <a:rPr kumimoji="0" lang="en-US" sz="9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NA-BA-40, NNSA/DOE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UUR Category: </a:t>
            </a:r>
            <a:r>
              <a:rPr kumimoji="0" lang="en-US" sz="9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Name/Org: </a:t>
            </a:r>
            <a:r>
              <a:rPr kumimoji="0" lang="en-US" sz="9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Cash Fitzpatrick, NA-BA 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Date: </a:t>
            </a:r>
            <a:r>
              <a:rPr lang="en-US" sz="900" u="sng">
                <a:solidFill>
                  <a:prstClr val="white"/>
                </a:solidFill>
                <a:latin typeface="Calibri" panose="020F0502020204030204"/>
              </a:rPr>
              <a:t>7</a:t>
            </a:r>
            <a:r>
              <a:rPr kumimoji="0" lang="en-US" sz="9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/31/2026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Guidance (if applicable): </a:t>
            </a:r>
            <a:r>
              <a:rPr kumimoji="0" lang="en-US" sz="9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N/A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9824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EBC6D135-D9F8-BCD6-57FA-6C446211A162}"/>
              </a:ext>
            </a:extLst>
          </p:cNvPr>
          <p:cNvSpPr/>
          <p:nvPr/>
        </p:nvSpPr>
        <p:spPr>
          <a:xfrm>
            <a:off x="7159188" y="1379035"/>
            <a:ext cx="5032812" cy="5478965"/>
          </a:xfrm>
          <a:custGeom>
            <a:avLst/>
            <a:gdLst>
              <a:gd name="connsiteX0" fmla="*/ 4157718 w 5032812"/>
              <a:gd name="connsiteY0" fmla="*/ 0 h 5657579"/>
              <a:gd name="connsiteX1" fmla="*/ 5032812 w 5032812"/>
              <a:gd name="connsiteY1" fmla="*/ 0 h 5657579"/>
              <a:gd name="connsiteX2" fmla="*/ 5032812 w 5032812"/>
              <a:gd name="connsiteY2" fmla="*/ 461717 h 5657579"/>
              <a:gd name="connsiteX3" fmla="*/ 4848459 w 5032812"/>
              <a:gd name="connsiteY3" fmla="*/ 327908 h 5657579"/>
              <a:gd name="connsiteX4" fmla="*/ 4407169 w 5032812"/>
              <a:gd name="connsiteY4" fmla="*/ 91444 h 5657579"/>
              <a:gd name="connsiteX5" fmla="*/ 1298586 w 5032812"/>
              <a:gd name="connsiteY5" fmla="*/ 0 h 5657579"/>
              <a:gd name="connsiteX6" fmla="*/ 2507437 w 5032812"/>
              <a:gd name="connsiteY6" fmla="*/ 0 h 5657579"/>
              <a:gd name="connsiteX7" fmla="*/ 2257986 w 5032812"/>
              <a:gd name="connsiteY7" fmla="*/ 91444 h 5657579"/>
              <a:gd name="connsiteX8" fmla="*/ 571870 w 5032812"/>
              <a:gd name="connsiteY8" fmla="*/ 2639193 h 5657579"/>
              <a:gd name="connsiteX9" fmla="*/ 3332577 w 5032812"/>
              <a:gd name="connsiteY9" fmla="*/ 5404233 h 5657579"/>
              <a:gd name="connsiteX10" fmla="*/ 4917155 w 5032812"/>
              <a:gd name="connsiteY10" fmla="*/ 4903695 h 5657579"/>
              <a:gd name="connsiteX11" fmla="*/ 5032812 w 5032812"/>
              <a:gd name="connsiteY11" fmla="*/ 4816527 h 5657579"/>
              <a:gd name="connsiteX12" fmla="*/ 5032812 w 5032812"/>
              <a:gd name="connsiteY12" fmla="*/ 5505850 h 5657579"/>
              <a:gd name="connsiteX13" fmla="*/ 4921081 w 5032812"/>
              <a:gd name="connsiteY13" fmla="*/ 5573356 h 5657579"/>
              <a:gd name="connsiteX14" fmla="*/ 4754355 w 5032812"/>
              <a:gd name="connsiteY14" fmla="*/ 5657579 h 5657579"/>
              <a:gd name="connsiteX15" fmla="*/ 1918683 w 5032812"/>
              <a:gd name="connsiteY15" fmla="*/ 5657579 h 5657579"/>
              <a:gd name="connsiteX16" fmla="*/ 1744073 w 5032812"/>
              <a:gd name="connsiteY16" fmla="*/ 5573356 h 5657579"/>
              <a:gd name="connsiteX17" fmla="*/ 0 w 5032812"/>
              <a:gd name="connsiteY17" fmla="*/ 2639193 h 5657579"/>
              <a:gd name="connsiteX18" fmla="*/ 1212749 w 5032812"/>
              <a:gd name="connsiteY18" fmla="*/ 64271 h 565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32812" h="5657579">
                <a:moveTo>
                  <a:pt x="4157718" y="0"/>
                </a:moveTo>
                <a:lnTo>
                  <a:pt x="5032812" y="0"/>
                </a:lnTo>
                <a:lnTo>
                  <a:pt x="5032812" y="461717"/>
                </a:lnTo>
                <a:lnTo>
                  <a:pt x="4848459" y="327908"/>
                </a:lnTo>
                <a:cubicBezTo>
                  <a:pt x="4709596" y="236361"/>
                  <a:pt x="4561991" y="157031"/>
                  <a:pt x="4407169" y="91444"/>
                </a:cubicBezTo>
                <a:close/>
                <a:moveTo>
                  <a:pt x="1298586" y="0"/>
                </a:moveTo>
                <a:lnTo>
                  <a:pt x="2507437" y="0"/>
                </a:lnTo>
                <a:lnTo>
                  <a:pt x="2257986" y="91444"/>
                </a:lnTo>
                <a:cubicBezTo>
                  <a:pt x="1267127" y="511200"/>
                  <a:pt x="571870" y="1493877"/>
                  <a:pt x="571870" y="2639193"/>
                </a:cubicBezTo>
                <a:cubicBezTo>
                  <a:pt x="571870" y="4166282"/>
                  <a:pt x="1807881" y="5404233"/>
                  <a:pt x="3332577" y="5404233"/>
                </a:cubicBezTo>
                <a:cubicBezTo>
                  <a:pt x="3922206" y="5404233"/>
                  <a:pt x="4468661" y="5219096"/>
                  <a:pt x="4917155" y="4903695"/>
                </a:cubicBezTo>
                <a:lnTo>
                  <a:pt x="5032812" y="4816527"/>
                </a:lnTo>
                <a:lnTo>
                  <a:pt x="5032812" y="5505850"/>
                </a:lnTo>
                <a:lnTo>
                  <a:pt x="4921081" y="5573356"/>
                </a:lnTo>
                <a:lnTo>
                  <a:pt x="4754355" y="5657579"/>
                </a:lnTo>
                <a:lnTo>
                  <a:pt x="1918683" y="5657579"/>
                </a:lnTo>
                <a:lnTo>
                  <a:pt x="1744073" y="5573356"/>
                </a:lnTo>
                <a:cubicBezTo>
                  <a:pt x="705225" y="5008286"/>
                  <a:pt x="0" y="3906204"/>
                  <a:pt x="0" y="2639193"/>
                </a:cubicBezTo>
                <a:cubicBezTo>
                  <a:pt x="0" y="1602548"/>
                  <a:pt x="472093" y="676309"/>
                  <a:pt x="1212749" y="64271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8906BE86-1D32-63D3-516A-45FDDD3B1905}"/>
              </a:ext>
            </a:extLst>
          </p:cNvPr>
          <p:cNvSpPr/>
          <p:nvPr/>
        </p:nvSpPr>
        <p:spPr>
          <a:xfrm>
            <a:off x="8159322" y="1504136"/>
            <a:ext cx="4032679" cy="4670952"/>
          </a:xfrm>
          <a:custGeom>
            <a:avLst/>
            <a:gdLst>
              <a:gd name="connsiteX0" fmla="*/ 2332443 w 4032679"/>
              <a:gd name="connsiteY0" fmla="*/ 0 h 4670952"/>
              <a:gd name="connsiteX1" fmla="*/ 3981729 w 4032679"/>
              <a:gd name="connsiteY1" fmla="*/ 684045 h 4670952"/>
              <a:gd name="connsiteX2" fmla="*/ 4032679 w 4032679"/>
              <a:gd name="connsiteY2" fmla="*/ 740177 h 4670952"/>
              <a:gd name="connsiteX3" fmla="*/ 4032679 w 4032679"/>
              <a:gd name="connsiteY3" fmla="*/ 2050806 h 4670952"/>
              <a:gd name="connsiteX4" fmla="*/ 4022973 w 4032679"/>
              <a:gd name="connsiteY4" fmla="*/ 1987099 h 4670952"/>
              <a:gd name="connsiteX5" fmla="*/ 2332443 w 4032679"/>
              <a:gd name="connsiteY5" fmla="*/ 606856 h 4670952"/>
              <a:gd name="connsiteX6" fmla="*/ 606855 w 4032679"/>
              <a:gd name="connsiteY6" fmla="*/ 2335476 h 4670952"/>
              <a:gd name="connsiteX7" fmla="*/ 2332443 w 4032679"/>
              <a:gd name="connsiteY7" fmla="*/ 4064096 h 4670952"/>
              <a:gd name="connsiteX8" fmla="*/ 4022973 w 4032679"/>
              <a:gd name="connsiteY8" fmla="*/ 2683853 h 4670952"/>
              <a:gd name="connsiteX9" fmla="*/ 4032679 w 4032679"/>
              <a:gd name="connsiteY9" fmla="*/ 2620147 h 4670952"/>
              <a:gd name="connsiteX10" fmla="*/ 4032679 w 4032679"/>
              <a:gd name="connsiteY10" fmla="*/ 3930776 h 4670952"/>
              <a:gd name="connsiteX11" fmla="*/ 3981729 w 4032679"/>
              <a:gd name="connsiteY11" fmla="*/ 3986907 h 4670952"/>
              <a:gd name="connsiteX12" fmla="*/ 2332443 w 4032679"/>
              <a:gd name="connsiteY12" fmla="*/ 4670952 h 4670952"/>
              <a:gd name="connsiteX13" fmla="*/ 0 w 4032679"/>
              <a:gd name="connsiteY13" fmla="*/ 2335476 h 4670952"/>
              <a:gd name="connsiteX14" fmla="*/ 2332443 w 4032679"/>
              <a:gd name="connsiteY14" fmla="*/ 0 h 467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32679" h="4670952">
                <a:moveTo>
                  <a:pt x="2332443" y="0"/>
                </a:moveTo>
                <a:cubicBezTo>
                  <a:pt x="2976530" y="0"/>
                  <a:pt x="3559640" y="261407"/>
                  <a:pt x="3981729" y="684045"/>
                </a:cubicBezTo>
                <a:lnTo>
                  <a:pt x="4032679" y="740177"/>
                </a:lnTo>
                <a:lnTo>
                  <a:pt x="4032679" y="2050806"/>
                </a:lnTo>
                <a:lnTo>
                  <a:pt x="4022973" y="1987099"/>
                </a:lnTo>
                <a:cubicBezTo>
                  <a:pt x="3862069" y="1199396"/>
                  <a:pt x="3166332" y="606856"/>
                  <a:pt x="2332443" y="606856"/>
                </a:cubicBezTo>
                <a:cubicBezTo>
                  <a:pt x="1379427" y="606856"/>
                  <a:pt x="606855" y="1380786"/>
                  <a:pt x="606855" y="2335476"/>
                </a:cubicBezTo>
                <a:cubicBezTo>
                  <a:pt x="606855" y="3290166"/>
                  <a:pt x="1379427" y="4064096"/>
                  <a:pt x="2332443" y="4064096"/>
                </a:cubicBezTo>
                <a:cubicBezTo>
                  <a:pt x="3166332" y="4064096"/>
                  <a:pt x="3862069" y="3471556"/>
                  <a:pt x="4022973" y="2683853"/>
                </a:cubicBezTo>
                <a:lnTo>
                  <a:pt x="4032679" y="2620147"/>
                </a:lnTo>
                <a:lnTo>
                  <a:pt x="4032679" y="3930776"/>
                </a:lnTo>
                <a:lnTo>
                  <a:pt x="3981729" y="3986907"/>
                </a:lnTo>
                <a:cubicBezTo>
                  <a:pt x="3559640" y="4409545"/>
                  <a:pt x="2976530" y="4670952"/>
                  <a:pt x="2332443" y="4670952"/>
                </a:cubicBezTo>
                <a:cubicBezTo>
                  <a:pt x="1044270" y="4670952"/>
                  <a:pt x="0" y="3625324"/>
                  <a:pt x="0" y="2335476"/>
                </a:cubicBezTo>
                <a:cubicBezTo>
                  <a:pt x="0" y="1045628"/>
                  <a:pt x="1044270" y="0"/>
                  <a:pt x="233244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952D67CC-A8FE-1AAF-419E-23513232AABC}"/>
              </a:ext>
            </a:extLst>
          </p:cNvPr>
          <p:cNvSpPr/>
          <p:nvPr/>
        </p:nvSpPr>
        <p:spPr>
          <a:xfrm>
            <a:off x="9330347" y="2679079"/>
            <a:ext cx="2322836" cy="2325856"/>
          </a:xfrm>
          <a:prstGeom prst="donut">
            <a:avLst>
              <a:gd name="adj" fmla="val 22447"/>
            </a:avLst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0A99AEE-8ADF-436A-7845-72235960E289}"/>
              </a:ext>
            </a:extLst>
          </p:cNvPr>
          <p:cNvSpPr/>
          <p:nvPr/>
        </p:nvSpPr>
        <p:spPr>
          <a:xfrm>
            <a:off x="10213327" y="3561175"/>
            <a:ext cx="556874" cy="55687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C3BB0DB-B793-4784-62B2-6EEC90F1F1E6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7540792" y="2571538"/>
            <a:ext cx="2896624" cy="1230739"/>
          </a:xfrm>
          <a:prstGeom prst="line">
            <a:avLst/>
          </a:prstGeom>
          <a:ln w="28575">
            <a:solidFill>
              <a:srgbClr val="264478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0F40C368-7848-6A76-E596-4BCFD96EB718}"/>
              </a:ext>
            </a:extLst>
          </p:cNvPr>
          <p:cNvCxnSpPr>
            <a:cxnSpLocks/>
            <a:stCxn id="23" idx="3"/>
            <a:endCxn id="4" idx="7"/>
          </p:cNvCxnSpPr>
          <p:nvPr/>
        </p:nvCxnSpPr>
        <p:spPr>
          <a:xfrm>
            <a:off x="5911126" y="3495638"/>
            <a:ext cx="4597952" cy="306639"/>
          </a:xfrm>
          <a:prstGeom prst="line">
            <a:avLst/>
          </a:prstGeom>
          <a:ln w="28575">
            <a:solidFill>
              <a:srgbClr val="70AD4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0FA3917-A316-5CAB-1323-AECC71249CFA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6802207" y="3831961"/>
            <a:ext cx="3635209" cy="759075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DF34270F-34D3-B4C7-4F3D-F684A183386E}"/>
              </a:ext>
            </a:extLst>
          </p:cNvPr>
          <p:cNvSpPr txBox="1"/>
          <p:nvPr/>
        </p:nvSpPr>
        <p:spPr>
          <a:xfrm>
            <a:off x="2200809" y="3157010"/>
            <a:ext cx="354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Year in Recap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50FDA9B-DCF6-25AF-C42D-89382BCFD781}"/>
              </a:ext>
            </a:extLst>
          </p:cNvPr>
          <p:cNvSpPr txBox="1"/>
          <p:nvPr/>
        </p:nvSpPr>
        <p:spPr>
          <a:xfrm>
            <a:off x="1442841" y="4680930"/>
            <a:ext cx="44682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Ongoing Initiatives &amp; How to Get Involved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0C41BAE-F9A7-546D-E7A8-A65F158A6B0E}"/>
              </a:ext>
            </a:extLst>
          </p:cNvPr>
          <p:cNvSpPr txBox="1"/>
          <p:nvPr/>
        </p:nvSpPr>
        <p:spPr>
          <a:xfrm>
            <a:off x="1663230" y="1759182"/>
            <a:ext cx="56255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2400" dirty="0">
                <a:latin typeface="Arial"/>
                <a:cs typeface="Arial"/>
              </a:rPr>
              <a:t>Overview of NSE Cost Community</a:t>
            </a:r>
          </a:p>
        </p:txBody>
      </p:sp>
      <p:sp>
        <p:nvSpPr>
          <p:cNvPr id="116" name="Slide Number Placeholder 3">
            <a:extLst>
              <a:ext uri="{FF2B5EF4-FFF2-40B4-BE49-F238E27FC236}">
                <a16:creationId xmlns:a16="http://schemas.microsoft.com/office/drawing/2014/main" id="{CD648830-0436-6E38-3D32-0CAB5E348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19" name="Title 2">
            <a:extLst>
              <a:ext uri="{FF2B5EF4-FFF2-40B4-BE49-F238E27FC236}">
                <a16:creationId xmlns:a16="http://schemas.microsoft.com/office/drawing/2014/main" id="{A7228610-D6DB-1D8C-3F2C-192E80D87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317" y="358003"/>
            <a:ext cx="11065365" cy="687820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rial"/>
                <a:cs typeface="Arial"/>
              </a:rPr>
              <a:t>Welcome to CECOP X</a:t>
            </a:r>
            <a:endParaRPr lang="en-US"/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AF17B7E7-EDF7-87A4-998B-0E0473A3BBE1}"/>
              </a:ext>
            </a:extLst>
          </p:cNvPr>
          <p:cNvSpPr/>
          <p:nvPr/>
        </p:nvSpPr>
        <p:spPr>
          <a:xfrm rot="1497912">
            <a:off x="6325044" y="1977376"/>
            <a:ext cx="1275329" cy="650047"/>
          </a:xfrm>
          <a:prstGeom prst="chevron">
            <a:avLst>
              <a:gd name="adj" fmla="val 71735"/>
            </a:avLst>
          </a:prstGeom>
          <a:solidFill>
            <a:srgbClr val="264478">
              <a:alpha val="75000"/>
            </a:srgbClr>
          </a:solidFill>
          <a:ln>
            <a:solidFill>
              <a:srgbClr val="264478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7B571F11-2B84-0CBF-0DDB-4FDF4F02733A}"/>
              </a:ext>
            </a:extLst>
          </p:cNvPr>
          <p:cNvSpPr/>
          <p:nvPr/>
        </p:nvSpPr>
        <p:spPr>
          <a:xfrm rot="233297">
            <a:off x="4740404" y="3130874"/>
            <a:ext cx="1172071" cy="650047"/>
          </a:xfrm>
          <a:prstGeom prst="chevron">
            <a:avLst>
              <a:gd name="adj" fmla="val 71735"/>
            </a:avLst>
          </a:prstGeom>
          <a:solidFill>
            <a:srgbClr val="70AD47">
              <a:alpha val="75000"/>
            </a:srgbClr>
          </a:solidFill>
          <a:ln>
            <a:solidFill>
              <a:srgbClr val="70AD4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671ED21E-B66A-5459-FB11-1FAB29C689CF}"/>
              </a:ext>
            </a:extLst>
          </p:cNvPr>
          <p:cNvSpPr/>
          <p:nvPr/>
        </p:nvSpPr>
        <p:spPr>
          <a:xfrm rot="20792242">
            <a:off x="5876267" y="4376801"/>
            <a:ext cx="1172071" cy="650047"/>
          </a:xfrm>
          <a:prstGeom prst="chevron">
            <a:avLst>
              <a:gd name="adj" fmla="val 71735"/>
            </a:avLst>
          </a:prstGeom>
          <a:solidFill>
            <a:srgbClr val="FFC000">
              <a:alpha val="75000"/>
            </a:srgbClr>
          </a:solidFill>
          <a:ln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0A48796C-CFD1-C1DA-107C-97D7BE647404}"/>
              </a:ext>
            </a:extLst>
          </p:cNvPr>
          <p:cNvSpPr/>
          <p:nvPr/>
        </p:nvSpPr>
        <p:spPr>
          <a:xfrm>
            <a:off x="884850" y="1657728"/>
            <a:ext cx="752738" cy="752738"/>
          </a:xfrm>
          <a:prstGeom prst="ellipse">
            <a:avLst/>
          </a:prstGeom>
          <a:solidFill>
            <a:srgbClr val="264478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3D5BB8E0-21D5-6DF4-936A-D97FE2EEE7AE}"/>
              </a:ext>
            </a:extLst>
          </p:cNvPr>
          <p:cNvSpPr/>
          <p:nvPr/>
        </p:nvSpPr>
        <p:spPr>
          <a:xfrm>
            <a:off x="1275689" y="3057157"/>
            <a:ext cx="752738" cy="752738"/>
          </a:xfrm>
          <a:prstGeom prst="ellipse">
            <a:avLst/>
          </a:prstGeom>
          <a:solidFill>
            <a:srgbClr val="70AD47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86F4D337-6733-E50B-B2E3-A4CADDF25A72}"/>
              </a:ext>
            </a:extLst>
          </p:cNvPr>
          <p:cNvSpPr/>
          <p:nvPr/>
        </p:nvSpPr>
        <p:spPr>
          <a:xfrm>
            <a:off x="476062" y="4680930"/>
            <a:ext cx="752738" cy="75273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E300570-846E-F662-566F-75FB86393ECC}"/>
              </a:ext>
            </a:extLst>
          </p:cNvPr>
          <p:cNvSpPr/>
          <p:nvPr/>
        </p:nvSpPr>
        <p:spPr>
          <a:xfrm>
            <a:off x="10437416" y="3789982"/>
            <a:ext cx="83957" cy="83957"/>
          </a:xfrm>
          <a:prstGeom prst="ellipse">
            <a:avLst/>
          </a:prstGeom>
          <a:gradFill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42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/>
              <a:t>Overview of NSE Cost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071" y="1483997"/>
            <a:ext cx="8645689" cy="47542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u="sng">
                <a:solidFill>
                  <a:schemeClr val="tx1"/>
                </a:solidFill>
              </a:rPr>
              <a:t>Cost Estimating Analysis Group (CEAG)</a:t>
            </a:r>
          </a:p>
          <a:p>
            <a:pPr marL="0" indent="0">
              <a:buNone/>
            </a:pPr>
            <a:r>
              <a:rPr lang="en-US" sz="2000">
                <a:solidFill>
                  <a:schemeClr val="tx1"/>
                </a:solidFill>
              </a:rPr>
              <a:t>Collaborative NSE-wide entity focused on continuous improvement of NSE’s cost estimating capability.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Chaired by PA&amp;E with council reps from all 8 labs, plants, and sites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/>
                </a:solidFill>
              </a:rPr>
              <a:t>Technical working groups to jointly develop and share:</a:t>
            </a:r>
          </a:p>
          <a:p>
            <a:pPr lvl="1"/>
            <a:r>
              <a:rPr lang="en-US" sz="1700">
                <a:solidFill>
                  <a:schemeClr val="tx1"/>
                </a:solidFill>
              </a:rPr>
              <a:t>Historical data</a:t>
            </a:r>
          </a:p>
          <a:p>
            <a:pPr lvl="1"/>
            <a:r>
              <a:rPr lang="en-US" sz="1700">
                <a:solidFill>
                  <a:schemeClr val="tx1"/>
                </a:solidFill>
              </a:rPr>
              <a:t>Modeling techniques</a:t>
            </a:r>
          </a:p>
          <a:p>
            <a:pPr lvl="1"/>
            <a:r>
              <a:rPr lang="en-US" sz="1700">
                <a:solidFill>
                  <a:schemeClr val="tx1"/>
                </a:solidFill>
              </a:rPr>
              <a:t>Training</a:t>
            </a:r>
          </a:p>
          <a:p>
            <a:pPr marL="0" indent="0">
              <a:buNone/>
            </a:pPr>
            <a:endParaRPr lang="en-US" sz="20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b="1" u="sng">
                <a:solidFill>
                  <a:schemeClr val="tx1"/>
                </a:solidFill>
              </a:rPr>
              <a:t>Cost Estimating Community of Practice (CECOP)</a:t>
            </a:r>
            <a:endParaRPr lang="en-US" sz="2000">
              <a:solidFill>
                <a:schemeClr val="tx1"/>
              </a:solidFill>
            </a:endParaRPr>
          </a:p>
          <a:p>
            <a:r>
              <a:rPr lang="en-US" sz="2000">
                <a:solidFill>
                  <a:schemeClr val="tx1"/>
                </a:solidFill>
              </a:rPr>
              <a:t>Annual symposium focused on collaborative exchange best practices, methodologies, and community building.</a:t>
            </a:r>
          </a:p>
          <a:p>
            <a:r>
              <a:rPr lang="en-US" sz="2000">
                <a:solidFill>
                  <a:schemeClr val="tx1"/>
                </a:solidFill>
              </a:rPr>
              <a:t>Cost estimating and related practitioners</a:t>
            </a:r>
          </a:p>
          <a:p>
            <a:r>
              <a:rPr lang="en-US" sz="2000">
                <a:solidFill>
                  <a:schemeClr val="tx1"/>
                </a:solidFill>
              </a:rPr>
              <a:t>Open externally and routinely attended by DOE, DoD, NASA, and GAO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8979" y="2016235"/>
            <a:ext cx="2991631" cy="11959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8965" y="4077580"/>
            <a:ext cx="1869357" cy="1937725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581A35E8-2EFD-5294-9F4A-38ECDBFA3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35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55679-60C3-4DAC-9878-B3707D357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5CD75C83-7B55-7D76-1054-0806593AA248}"/>
              </a:ext>
            </a:extLst>
          </p:cNvPr>
          <p:cNvSpPr/>
          <p:nvPr/>
        </p:nvSpPr>
        <p:spPr>
          <a:xfrm>
            <a:off x="7159188" y="1379035"/>
            <a:ext cx="5032812" cy="5478965"/>
          </a:xfrm>
          <a:custGeom>
            <a:avLst/>
            <a:gdLst>
              <a:gd name="connsiteX0" fmla="*/ 4157718 w 5032812"/>
              <a:gd name="connsiteY0" fmla="*/ 0 h 5657579"/>
              <a:gd name="connsiteX1" fmla="*/ 5032812 w 5032812"/>
              <a:gd name="connsiteY1" fmla="*/ 0 h 5657579"/>
              <a:gd name="connsiteX2" fmla="*/ 5032812 w 5032812"/>
              <a:gd name="connsiteY2" fmla="*/ 461717 h 5657579"/>
              <a:gd name="connsiteX3" fmla="*/ 4848459 w 5032812"/>
              <a:gd name="connsiteY3" fmla="*/ 327908 h 5657579"/>
              <a:gd name="connsiteX4" fmla="*/ 4407169 w 5032812"/>
              <a:gd name="connsiteY4" fmla="*/ 91444 h 5657579"/>
              <a:gd name="connsiteX5" fmla="*/ 1298586 w 5032812"/>
              <a:gd name="connsiteY5" fmla="*/ 0 h 5657579"/>
              <a:gd name="connsiteX6" fmla="*/ 2507437 w 5032812"/>
              <a:gd name="connsiteY6" fmla="*/ 0 h 5657579"/>
              <a:gd name="connsiteX7" fmla="*/ 2257986 w 5032812"/>
              <a:gd name="connsiteY7" fmla="*/ 91444 h 5657579"/>
              <a:gd name="connsiteX8" fmla="*/ 571870 w 5032812"/>
              <a:gd name="connsiteY8" fmla="*/ 2639193 h 5657579"/>
              <a:gd name="connsiteX9" fmla="*/ 3332577 w 5032812"/>
              <a:gd name="connsiteY9" fmla="*/ 5404233 h 5657579"/>
              <a:gd name="connsiteX10" fmla="*/ 4917155 w 5032812"/>
              <a:gd name="connsiteY10" fmla="*/ 4903695 h 5657579"/>
              <a:gd name="connsiteX11" fmla="*/ 5032812 w 5032812"/>
              <a:gd name="connsiteY11" fmla="*/ 4816527 h 5657579"/>
              <a:gd name="connsiteX12" fmla="*/ 5032812 w 5032812"/>
              <a:gd name="connsiteY12" fmla="*/ 5505850 h 5657579"/>
              <a:gd name="connsiteX13" fmla="*/ 4921081 w 5032812"/>
              <a:gd name="connsiteY13" fmla="*/ 5573356 h 5657579"/>
              <a:gd name="connsiteX14" fmla="*/ 4754355 w 5032812"/>
              <a:gd name="connsiteY14" fmla="*/ 5657579 h 5657579"/>
              <a:gd name="connsiteX15" fmla="*/ 1918683 w 5032812"/>
              <a:gd name="connsiteY15" fmla="*/ 5657579 h 5657579"/>
              <a:gd name="connsiteX16" fmla="*/ 1744073 w 5032812"/>
              <a:gd name="connsiteY16" fmla="*/ 5573356 h 5657579"/>
              <a:gd name="connsiteX17" fmla="*/ 0 w 5032812"/>
              <a:gd name="connsiteY17" fmla="*/ 2639193 h 5657579"/>
              <a:gd name="connsiteX18" fmla="*/ 1212749 w 5032812"/>
              <a:gd name="connsiteY18" fmla="*/ 64271 h 565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32812" h="5657579">
                <a:moveTo>
                  <a:pt x="4157718" y="0"/>
                </a:moveTo>
                <a:lnTo>
                  <a:pt x="5032812" y="0"/>
                </a:lnTo>
                <a:lnTo>
                  <a:pt x="5032812" y="461717"/>
                </a:lnTo>
                <a:lnTo>
                  <a:pt x="4848459" y="327908"/>
                </a:lnTo>
                <a:cubicBezTo>
                  <a:pt x="4709596" y="236361"/>
                  <a:pt x="4561991" y="157031"/>
                  <a:pt x="4407169" y="91444"/>
                </a:cubicBezTo>
                <a:close/>
                <a:moveTo>
                  <a:pt x="1298586" y="0"/>
                </a:moveTo>
                <a:lnTo>
                  <a:pt x="2507437" y="0"/>
                </a:lnTo>
                <a:lnTo>
                  <a:pt x="2257986" y="91444"/>
                </a:lnTo>
                <a:cubicBezTo>
                  <a:pt x="1267127" y="511200"/>
                  <a:pt x="571870" y="1493877"/>
                  <a:pt x="571870" y="2639193"/>
                </a:cubicBezTo>
                <a:cubicBezTo>
                  <a:pt x="571870" y="4166282"/>
                  <a:pt x="1807881" y="5404233"/>
                  <a:pt x="3332577" y="5404233"/>
                </a:cubicBezTo>
                <a:cubicBezTo>
                  <a:pt x="3922206" y="5404233"/>
                  <a:pt x="4468661" y="5219096"/>
                  <a:pt x="4917155" y="4903695"/>
                </a:cubicBezTo>
                <a:lnTo>
                  <a:pt x="5032812" y="4816527"/>
                </a:lnTo>
                <a:lnTo>
                  <a:pt x="5032812" y="5505850"/>
                </a:lnTo>
                <a:lnTo>
                  <a:pt x="4921081" y="5573356"/>
                </a:lnTo>
                <a:lnTo>
                  <a:pt x="4754355" y="5657579"/>
                </a:lnTo>
                <a:lnTo>
                  <a:pt x="1918683" y="5657579"/>
                </a:lnTo>
                <a:lnTo>
                  <a:pt x="1744073" y="5573356"/>
                </a:lnTo>
                <a:cubicBezTo>
                  <a:pt x="705225" y="5008286"/>
                  <a:pt x="0" y="3906204"/>
                  <a:pt x="0" y="2639193"/>
                </a:cubicBezTo>
                <a:cubicBezTo>
                  <a:pt x="0" y="1602548"/>
                  <a:pt x="472093" y="676309"/>
                  <a:pt x="1212749" y="64271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7146D87E-861D-0D0C-F70E-2E87065A9270}"/>
              </a:ext>
            </a:extLst>
          </p:cNvPr>
          <p:cNvSpPr/>
          <p:nvPr/>
        </p:nvSpPr>
        <p:spPr>
          <a:xfrm>
            <a:off x="8159322" y="1504136"/>
            <a:ext cx="4032679" cy="4670952"/>
          </a:xfrm>
          <a:custGeom>
            <a:avLst/>
            <a:gdLst>
              <a:gd name="connsiteX0" fmla="*/ 2332443 w 4032679"/>
              <a:gd name="connsiteY0" fmla="*/ 0 h 4670952"/>
              <a:gd name="connsiteX1" fmla="*/ 3981729 w 4032679"/>
              <a:gd name="connsiteY1" fmla="*/ 684045 h 4670952"/>
              <a:gd name="connsiteX2" fmla="*/ 4032679 w 4032679"/>
              <a:gd name="connsiteY2" fmla="*/ 740177 h 4670952"/>
              <a:gd name="connsiteX3" fmla="*/ 4032679 w 4032679"/>
              <a:gd name="connsiteY3" fmla="*/ 2050806 h 4670952"/>
              <a:gd name="connsiteX4" fmla="*/ 4022973 w 4032679"/>
              <a:gd name="connsiteY4" fmla="*/ 1987099 h 4670952"/>
              <a:gd name="connsiteX5" fmla="*/ 2332443 w 4032679"/>
              <a:gd name="connsiteY5" fmla="*/ 606856 h 4670952"/>
              <a:gd name="connsiteX6" fmla="*/ 606855 w 4032679"/>
              <a:gd name="connsiteY6" fmla="*/ 2335476 h 4670952"/>
              <a:gd name="connsiteX7" fmla="*/ 2332443 w 4032679"/>
              <a:gd name="connsiteY7" fmla="*/ 4064096 h 4670952"/>
              <a:gd name="connsiteX8" fmla="*/ 4022973 w 4032679"/>
              <a:gd name="connsiteY8" fmla="*/ 2683853 h 4670952"/>
              <a:gd name="connsiteX9" fmla="*/ 4032679 w 4032679"/>
              <a:gd name="connsiteY9" fmla="*/ 2620147 h 4670952"/>
              <a:gd name="connsiteX10" fmla="*/ 4032679 w 4032679"/>
              <a:gd name="connsiteY10" fmla="*/ 3930776 h 4670952"/>
              <a:gd name="connsiteX11" fmla="*/ 3981729 w 4032679"/>
              <a:gd name="connsiteY11" fmla="*/ 3986907 h 4670952"/>
              <a:gd name="connsiteX12" fmla="*/ 2332443 w 4032679"/>
              <a:gd name="connsiteY12" fmla="*/ 4670952 h 4670952"/>
              <a:gd name="connsiteX13" fmla="*/ 0 w 4032679"/>
              <a:gd name="connsiteY13" fmla="*/ 2335476 h 4670952"/>
              <a:gd name="connsiteX14" fmla="*/ 2332443 w 4032679"/>
              <a:gd name="connsiteY14" fmla="*/ 0 h 467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32679" h="4670952">
                <a:moveTo>
                  <a:pt x="2332443" y="0"/>
                </a:moveTo>
                <a:cubicBezTo>
                  <a:pt x="2976530" y="0"/>
                  <a:pt x="3559640" y="261407"/>
                  <a:pt x="3981729" y="684045"/>
                </a:cubicBezTo>
                <a:lnTo>
                  <a:pt x="4032679" y="740177"/>
                </a:lnTo>
                <a:lnTo>
                  <a:pt x="4032679" y="2050806"/>
                </a:lnTo>
                <a:lnTo>
                  <a:pt x="4022973" y="1987099"/>
                </a:lnTo>
                <a:cubicBezTo>
                  <a:pt x="3862069" y="1199396"/>
                  <a:pt x="3166332" y="606856"/>
                  <a:pt x="2332443" y="606856"/>
                </a:cubicBezTo>
                <a:cubicBezTo>
                  <a:pt x="1379427" y="606856"/>
                  <a:pt x="606855" y="1380786"/>
                  <a:pt x="606855" y="2335476"/>
                </a:cubicBezTo>
                <a:cubicBezTo>
                  <a:pt x="606855" y="3290166"/>
                  <a:pt x="1379427" y="4064096"/>
                  <a:pt x="2332443" y="4064096"/>
                </a:cubicBezTo>
                <a:cubicBezTo>
                  <a:pt x="3166332" y="4064096"/>
                  <a:pt x="3862069" y="3471556"/>
                  <a:pt x="4022973" y="2683853"/>
                </a:cubicBezTo>
                <a:lnTo>
                  <a:pt x="4032679" y="2620147"/>
                </a:lnTo>
                <a:lnTo>
                  <a:pt x="4032679" y="3930776"/>
                </a:lnTo>
                <a:lnTo>
                  <a:pt x="3981729" y="3986907"/>
                </a:lnTo>
                <a:cubicBezTo>
                  <a:pt x="3559640" y="4409545"/>
                  <a:pt x="2976530" y="4670952"/>
                  <a:pt x="2332443" y="4670952"/>
                </a:cubicBezTo>
                <a:cubicBezTo>
                  <a:pt x="1044270" y="4670952"/>
                  <a:pt x="0" y="3625324"/>
                  <a:pt x="0" y="2335476"/>
                </a:cubicBezTo>
                <a:cubicBezTo>
                  <a:pt x="0" y="1045628"/>
                  <a:pt x="1044270" y="0"/>
                  <a:pt x="233244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AE4B9E7A-43DD-0A7E-42D4-A6711D503AC0}"/>
              </a:ext>
            </a:extLst>
          </p:cNvPr>
          <p:cNvSpPr/>
          <p:nvPr/>
        </p:nvSpPr>
        <p:spPr>
          <a:xfrm>
            <a:off x="9330347" y="2679079"/>
            <a:ext cx="2322836" cy="2325856"/>
          </a:xfrm>
          <a:prstGeom prst="donut">
            <a:avLst>
              <a:gd name="adj" fmla="val 22447"/>
            </a:avLst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F57DA6E-6CD1-5D4C-ED36-19D272A24C95}"/>
              </a:ext>
            </a:extLst>
          </p:cNvPr>
          <p:cNvSpPr/>
          <p:nvPr/>
        </p:nvSpPr>
        <p:spPr>
          <a:xfrm>
            <a:off x="10213327" y="3561175"/>
            <a:ext cx="556874" cy="55687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2778640-DFD6-E341-E01D-A1715D0C1D58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7540792" y="2571538"/>
            <a:ext cx="2896624" cy="1230739"/>
          </a:xfrm>
          <a:prstGeom prst="line">
            <a:avLst/>
          </a:prstGeom>
          <a:ln w="28575">
            <a:solidFill>
              <a:srgbClr val="264478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BA4B830F-F3A3-56CB-A1C3-38102ACE529B}"/>
              </a:ext>
            </a:extLst>
          </p:cNvPr>
          <p:cNvCxnSpPr>
            <a:cxnSpLocks/>
            <a:stCxn id="23" idx="3"/>
            <a:endCxn id="4" idx="7"/>
          </p:cNvCxnSpPr>
          <p:nvPr/>
        </p:nvCxnSpPr>
        <p:spPr>
          <a:xfrm>
            <a:off x="5911126" y="3495638"/>
            <a:ext cx="4597952" cy="306639"/>
          </a:xfrm>
          <a:prstGeom prst="line">
            <a:avLst/>
          </a:prstGeom>
          <a:ln w="28575">
            <a:solidFill>
              <a:srgbClr val="70AD4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1E9D28E-BA91-2570-F621-7AB5BB29579B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6802207" y="3831961"/>
            <a:ext cx="3635209" cy="759075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921E8721-710A-E4EF-C078-A3B5052192CD}"/>
              </a:ext>
            </a:extLst>
          </p:cNvPr>
          <p:cNvSpPr txBox="1"/>
          <p:nvPr/>
        </p:nvSpPr>
        <p:spPr>
          <a:xfrm>
            <a:off x="2200809" y="3157010"/>
            <a:ext cx="354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Year in Recap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573D644-94EB-C05A-213E-DE45E31FD617}"/>
              </a:ext>
            </a:extLst>
          </p:cNvPr>
          <p:cNvSpPr txBox="1"/>
          <p:nvPr/>
        </p:nvSpPr>
        <p:spPr>
          <a:xfrm>
            <a:off x="1442841" y="4680930"/>
            <a:ext cx="44682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Ongoing Initiatives &amp; How to Get Involved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A150849-752B-DE63-776D-5F1D7615BB37}"/>
              </a:ext>
            </a:extLst>
          </p:cNvPr>
          <p:cNvSpPr txBox="1"/>
          <p:nvPr/>
        </p:nvSpPr>
        <p:spPr>
          <a:xfrm>
            <a:off x="1663230" y="1759182"/>
            <a:ext cx="56255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Overview of NSE Cost Community</a:t>
            </a:r>
          </a:p>
        </p:txBody>
      </p:sp>
      <p:sp>
        <p:nvSpPr>
          <p:cNvPr id="116" name="Slide Number Placeholder 3">
            <a:extLst>
              <a:ext uri="{FF2B5EF4-FFF2-40B4-BE49-F238E27FC236}">
                <a16:creationId xmlns:a16="http://schemas.microsoft.com/office/drawing/2014/main" id="{BF613866-665D-029C-5802-B28D2B890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DE5EF1A6-9F5D-537E-85D6-9A23EE633A21}"/>
              </a:ext>
            </a:extLst>
          </p:cNvPr>
          <p:cNvSpPr/>
          <p:nvPr/>
        </p:nvSpPr>
        <p:spPr>
          <a:xfrm rot="1497912">
            <a:off x="6325044" y="1977376"/>
            <a:ext cx="1275329" cy="650047"/>
          </a:xfrm>
          <a:prstGeom prst="chevron">
            <a:avLst>
              <a:gd name="adj" fmla="val 71735"/>
            </a:avLst>
          </a:prstGeom>
          <a:solidFill>
            <a:srgbClr val="264478">
              <a:alpha val="75000"/>
            </a:srgbClr>
          </a:solidFill>
          <a:ln>
            <a:solidFill>
              <a:srgbClr val="264478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1043C49F-024D-731C-B18F-8A9901158838}"/>
              </a:ext>
            </a:extLst>
          </p:cNvPr>
          <p:cNvSpPr/>
          <p:nvPr/>
        </p:nvSpPr>
        <p:spPr>
          <a:xfrm rot="233297">
            <a:off x="4740404" y="3130874"/>
            <a:ext cx="1172071" cy="650047"/>
          </a:xfrm>
          <a:prstGeom prst="chevron">
            <a:avLst>
              <a:gd name="adj" fmla="val 71735"/>
            </a:avLst>
          </a:prstGeom>
          <a:solidFill>
            <a:srgbClr val="70AD47">
              <a:alpha val="75000"/>
            </a:srgbClr>
          </a:solidFill>
          <a:ln>
            <a:solidFill>
              <a:srgbClr val="70AD4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C081A71D-4962-CBDE-EEA1-E8CC8E6708A7}"/>
              </a:ext>
            </a:extLst>
          </p:cNvPr>
          <p:cNvSpPr/>
          <p:nvPr/>
        </p:nvSpPr>
        <p:spPr>
          <a:xfrm rot="20792242">
            <a:off x="5876267" y="4376801"/>
            <a:ext cx="1172071" cy="650047"/>
          </a:xfrm>
          <a:prstGeom prst="chevron">
            <a:avLst>
              <a:gd name="adj" fmla="val 71735"/>
            </a:avLst>
          </a:prstGeom>
          <a:solidFill>
            <a:srgbClr val="FFC000">
              <a:alpha val="75000"/>
            </a:srgbClr>
          </a:solidFill>
          <a:ln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E7380911-F8D5-4862-E4E3-0CEBDBB98A39}"/>
              </a:ext>
            </a:extLst>
          </p:cNvPr>
          <p:cNvSpPr/>
          <p:nvPr/>
        </p:nvSpPr>
        <p:spPr>
          <a:xfrm>
            <a:off x="884850" y="1657728"/>
            <a:ext cx="752738" cy="752738"/>
          </a:xfrm>
          <a:prstGeom prst="ellipse">
            <a:avLst/>
          </a:prstGeom>
          <a:solidFill>
            <a:srgbClr val="264478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2CA6D397-A7ED-F4D0-DA45-CA01CB7DEF0F}"/>
              </a:ext>
            </a:extLst>
          </p:cNvPr>
          <p:cNvSpPr/>
          <p:nvPr/>
        </p:nvSpPr>
        <p:spPr>
          <a:xfrm>
            <a:off x="1275689" y="3057157"/>
            <a:ext cx="752738" cy="752738"/>
          </a:xfrm>
          <a:prstGeom prst="ellipse">
            <a:avLst/>
          </a:prstGeom>
          <a:solidFill>
            <a:srgbClr val="70AD47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1641DFE6-D846-87D9-0E45-3CD225511950}"/>
              </a:ext>
            </a:extLst>
          </p:cNvPr>
          <p:cNvSpPr/>
          <p:nvPr/>
        </p:nvSpPr>
        <p:spPr>
          <a:xfrm>
            <a:off x="476062" y="4680930"/>
            <a:ext cx="752738" cy="75273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FF75B4F-23A2-EB8F-2E50-EF0B7D39E2E4}"/>
              </a:ext>
            </a:extLst>
          </p:cNvPr>
          <p:cNvSpPr/>
          <p:nvPr/>
        </p:nvSpPr>
        <p:spPr>
          <a:xfrm>
            <a:off x="10437416" y="3789982"/>
            <a:ext cx="83957" cy="83957"/>
          </a:xfrm>
          <a:prstGeom prst="ellipse">
            <a:avLst/>
          </a:prstGeom>
          <a:gradFill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B8CD897-C0F1-E038-0176-7E225F3486CE}"/>
              </a:ext>
            </a:extLst>
          </p:cNvPr>
          <p:cNvSpPr/>
          <p:nvPr/>
        </p:nvSpPr>
        <p:spPr>
          <a:xfrm>
            <a:off x="768927" y="2842100"/>
            <a:ext cx="3783600" cy="1187640"/>
          </a:xfrm>
          <a:prstGeom prst="round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97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93669E-505D-7F41-6580-B4455518C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Year in Recap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9744B-1337-C812-1B62-2394BFEA8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7E6B82-7A9E-EBBA-37E6-93BA4160D79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" y="1424993"/>
            <a:ext cx="6617368" cy="437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2400" b="1" i="1">
                <a:solidFill>
                  <a:schemeClr val="tx1"/>
                </a:solidFill>
              </a:rPr>
              <a:t>Lots of wins this year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/>
              <a:t>Big GAO shoutout on CEAG’s standard cost guidance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/>
              <a:t>“</a:t>
            </a:r>
            <a:r>
              <a:rPr lang="en-US" sz="1400" i="1"/>
              <a:t>We found the framework met or substantially met the 12 steps to develop a high quality and reliable cost estimate process described in the GAO Cost Estimating and Assessment Guide.</a:t>
            </a:r>
            <a:r>
              <a:rPr lang="en-US" sz="1400"/>
              <a:t>” *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180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/>
              <a:t>Weapons programs continue to build on their successes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latin typeface="Arial"/>
                <a:cs typeface="Arial"/>
              </a:rPr>
              <a:t>Successfully piloted new estimate methodology on W80-5 WDCR, shortening delivery timeline by ~1 year</a:t>
            </a:r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1800"/>
          </a:p>
          <a:p>
            <a:pPr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/>
              <a:t>Capital line-items are beginning to deploy improvements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/>
              <a:t>CEAG’s standard cost guidance (CAEF) successfully piloted on two large projects at SNL and LANL.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/>
              <a:t>CEAG completed cost reviews for two large line-items (SRPPF at Savannah River, CREST at SNL).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US" sz="1400"/>
          </a:p>
        </p:txBody>
      </p:sp>
      <p:sp>
        <p:nvSpPr>
          <p:cNvPr id="2" name="Content Placeholder 4">
            <a:extLst>
              <a:ext uri="{FF2B5EF4-FFF2-40B4-BE49-F238E27FC236}">
                <a16:creationId xmlns:a16="http://schemas.microsoft.com/office/drawing/2014/main" id="{1F20E318-911E-574C-1398-C75A250B7378}"/>
              </a:ext>
            </a:extLst>
          </p:cNvPr>
          <p:cNvSpPr txBox="1">
            <a:spLocks/>
          </p:cNvSpPr>
          <p:nvPr/>
        </p:nvSpPr>
        <p:spPr>
          <a:xfrm>
            <a:off x="7098633" y="1338617"/>
            <a:ext cx="5093367" cy="472642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i="1">
                <a:solidFill>
                  <a:schemeClr val="tx1"/>
                </a:solidFill>
              </a:rPr>
              <a:t>…But challenges remain</a:t>
            </a:r>
          </a:p>
          <a:p>
            <a:r>
              <a:rPr lang="en-US" sz="1600">
                <a:solidFill>
                  <a:schemeClr val="tx1"/>
                </a:solidFill>
              </a:rPr>
              <a:t>Rapid and continued expansion of the program of record. </a:t>
            </a:r>
            <a:r>
              <a:rPr lang="en-US" sz="1600" i="1">
                <a:solidFill>
                  <a:schemeClr val="tx1"/>
                </a:solidFill>
              </a:rPr>
              <a:t>“Do more systems more quickly”</a:t>
            </a:r>
          </a:p>
          <a:p>
            <a:endParaRPr lang="en-US" sz="1600">
              <a:solidFill>
                <a:schemeClr val="tx1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Large construction projects continue to experience significant cost &amp; schedule growth</a:t>
            </a:r>
          </a:p>
          <a:p>
            <a:endParaRPr lang="en-US" sz="1600">
              <a:solidFill>
                <a:schemeClr val="tx1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Execution and carryover challenges </a:t>
            </a:r>
          </a:p>
          <a:p>
            <a:pPr marL="0" indent="0">
              <a:buNone/>
            </a:pPr>
            <a:endParaRPr lang="en-US" sz="180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b="1" i="1">
                <a:solidFill>
                  <a:schemeClr val="tx1"/>
                </a:solidFill>
              </a:rPr>
              <a:t>Which is causing</a:t>
            </a:r>
            <a:endParaRPr lang="en-US" sz="2400">
              <a:solidFill>
                <a:srgbClr val="FF0000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Increased scrutiny from Congress and OMB</a:t>
            </a:r>
          </a:p>
          <a:p>
            <a:pPr marL="0" indent="0">
              <a:buNone/>
            </a:pPr>
            <a:endParaRPr lang="en-US" sz="1600">
              <a:solidFill>
                <a:srgbClr val="FF0000"/>
              </a:solidFill>
            </a:endParaRPr>
          </a:p>
          <a:p>
            <a:r>
              <a:rPr lang="en-US" sz="1600">
                <a:solidFill>
                  <a:schemeClr val="tx1"/>
                </a:solidFill>
              </a:rPr>
              <a:t>Difficult decisions during programming (e.g. growth in large projects cause deferments or cancellations)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B5B15E-AB28-531C-6FE9-4FB7D3D55725}"/>
              </a:ext>
            </a:extLst>
          </p:cNvPr>
          <p:cNvCxnSpPr>
            <a:cxnSpLocks/>
          </p:cNvCxnSpPr>
          <p:nvPr/>
        </p:nvCxnSpPr>
        <p:spPr>
          <a:xfrm>
            <a:off x="6764422" y="1546910"/>
            <a:ext cx="0" cy="4608441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D245A21-3F13-1FB5-7992-38E80636396D}"/>
              </a:ext>
            </a:extLst>
          </p:cNvPr>
          <p:cNvSpPr txBox="1"/>
          <p:nvPr/>
        </p:nvSpPr>
        <p:spPr>
          <a:xfrm>
            <a:off x="0" y="6300951"/>
            <a:ext cx="543827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100"/>
              <a:t>Source: GAO Report: </a:t>
            </a:r>
            <a:r>
              <a:rPr lang="en-US" sz="1100" i="1"/>
              <a:t>Additional Actions Needed to Plan for Science, Technology, and Engineering Facilities and Workforce Investments</a:t>
            </a:r>
            <a:r>
              <a:rPr lang="en-US" sz="1100"/>
              <a:t>. July 2026. GAO-26-107904</a:t>
            </a:r>
          </a:p>
        </p:txBody>
      </p:sp>
    </p:spTree>
    <p:extLst>
      <p:ext uri="{BB962C8B-B14F-4D97-AF65-F5344CB8AC3E}">
        <p14:creationId xmlns:p14="http://schemas.microsoft.com/office/powerpoint/2010/main" val="209588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AAFA0-0007-9973-0534-0AD214E2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174290"/>
            <a:ext cx="11585782" cy="995589"/>
          </a:xfrm>
        </p:spPr>
        <p:txBody>
          <a:bodyPr>
            <a:noAutofit/>
          </a:bodyPr>
          <a:lstStyle/>
          <a:p>
            <a:r>
              <a:rPr lang="en-US" sz="3600"/>
              <a:t>Tracking Cost and Schedule Growth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684606-898C-30B8-FABB-22834E840485}"/>
              </a:ext>
            </a:extLst>
          </p:cNvPr>
          <p:cNvSpPr/>
          <p:nvPr/>
        </p:nvSpPr>
        <p:spPr>
          <a:xfrm>
            <a:off x="196643" y="5052262"/>
            <a:ext cx="5084143" cy="685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Continue tracking cost &amp; schedule growth on all large projects</a:t>
            </a:r>
          </a:p>
        </p:txBody>
      </p:sp>
      <p:sp>
        <p:nvSpPr>
          <p:cNvPr id="4" name="Slide Number Placeholder 8">
            <a:extLst>
              <a:ext uri="{FF2B5EF4-FFF2-40B4-BE49-F238E27FC236}">
                <a16:creationId xmlns:a16="http://schemas.microsoft.com/office/drawing/2014/main" id="{3CD9A9E5-ACD2-9FE3-BD61-6BB816C497B6}"/>
              </a:ext>
            </a:extLst>
          </p:cNvPr>
          <p:cNvSpPr txBox="1">
            <a:spLocks/>
          </p:cNvSpPr>
          <p:nvPr/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6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92EAA-F312-18BA-E999-D028E5F45AB8}"/>
              </a:ext>
            </a:extLst>
          </p:cNvPr>
          <p:cNvSpPr txBox="1"/>
          <p:nvPr/>
        </p:nvSpPr>
        <p:spPr>
          <a:xfrm>
            <a:off x="108202" y="1370770"/>
            <a:ext cx="1120851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/>
              <a:t>NNSA continues to track cost &amp; schedule growth for both weapons and construction acquisitions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11E05A-CC16-C4BC-9F73-11B0A0104C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71" y="1952950"/>
            <a:ext cx="2746580" cy="16412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672C7A-8F60-2426-014F-5BAB6778D7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8385" y="3156239"/>
            <a:ext cx="3120533" cy="181153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819103F-A9B4-0692-675F-44C40C468DCE}"/>
              </a:ext>
            </a:extLst>
          </p:cNvPr>
          <p:cNvSpPr/>
          <p:nvPr/>
        </p:nvSpPr>
        <p:spPr>
          <a:xfrm>
            <a:off x="6451883" y="5441766"/>
            <a:ext cx="5084143" cy="6857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/>
              <a:t>[New] Summary portfolio metrics of large acquisitions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CDB7F9-D45F-7635-6C7A-BA080DE9D55B}"/>
              </a:ext>
            </a:extLst>
          </p:cNvPr>
          <p:cNvCxnSpPr>
            <a:cxnSpLocks/>
          </p:cNvCxnSpPr>
          <p:nvPr/>
        </p:nvCxnSpPr>
        <p:spPr>
          <a:xfrm>
            <a:off x="5702710" y="1952950"/>
            <a:ext cx="0" cy="40152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F1CF85C9-0E2D-F15C-8F84-5758DCF9001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5556" y="2446019"/>
            <a:ext cx="3607098" cy="27713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6C1063-B6EA-BB46-7922-B78A754EC90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394" y="2443751"/>
            <a:ext cx="3370186" cy="258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31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A0355-05E0-1C25-1900-FC3FFF78B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78" y="215977"/>
            <a:ext cx="12191999" cy="995589"/>
          </a:xfrm>
        </p:spPr>
        <p:txBody>
          <a:bodyPr>
            <a:noAutofit/>
          </a:bodyPr>
          <a:lstStyle/>
          <a:p>
            <a:r>
              <a:rPr lang="en-US" sz="3600" dirty="0"/>
              <a:t>Cost Estimating Improvements to Weapons Modernization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13FF1-16B2-52CC-C9EF-D3D06859C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80" y="1420956"/>
            <a:ext cx="6411434" cy="44790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latin typeface="Arial"/>
                <a:cs typeface="Arial"/>
              </a:rPr>
              <a:t>Successful pilot on accelerating acquisition schedule</a:t>
            </a:r>
            <a:endParaRPr lang="en-US">
              <a:latin typeface="Arial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>
                <a:latin typeface="Arial"/>
                <a:cs typeface="Arial"/>
              </a:rPr>
              <a:t>Shortened W80-5 WDCR timeline to 6 months vs 18-24 months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>
                <a:latin typeface="Arial"/>
                <a:cs typeface="Arial"/>
              </a:rPr>
              <a:t>Accelerated program schedule &amp; reduced costs</a:t>
            </a:r>
            <a:endParaRPr lang="en-US" sz="1600"/>
          </a:p>
          <a:p>
            <a:r>
              <a:rPr lang="en-US" sz="2000">
                <a:latin typeface="Arial"/>
                <a:cs typeface="Arial"/>
              </a:rPr>
              <a:t>SCURA-thon 2026 </a:t>
            </a:r>
          </a:p>
          <a:p>
            <a:pPr lvl="1"/>
            <a:r>
              <a:rPr lang="en-US" sz="1600">
                <a:latin typeface="Arial"/>
                <a:cs typeface="Arial"/>
              </a:rPr>
              <a:t>Six teams across the NSE</a:t>
            </a:r>
          </a:p>
          <a:p>
            <a:pPr lvl="1"/>
            <a:r>
              <a:rPr lang="en-US" sz="1600">
                <a:latin typeface="Arial"/>
                <a:cs typeface="Arial"/>
              </a:rPr>
              <a:t>Develop and standardize best practices to improve risk analysis storytelling, enhance stakeholder communication, and proactively support leadership decision‑making</a:t>
            </a:r>
            <a:endParaRPr lang="en-US" sz="1200"/>
          </a:p>
          <a:p>
            <a:r>
              <a:rPr lang="en-US" sz="2000">
                <a:latin typeface="Arial"/>
                <a:cs typeface="Arial"/>
              </a:rPr>
              <a:t>Improved weapons estimate reviews</a:t>
            </a:r>
            <a:endParaRPr lang="en-US" sz="160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>
                <a:latin typeface="Arial"/>
                <a:cs typeface="Arial"/>
              </a:rPr>
              <a:t>Implemented robust training, review, and feedback mechanisms for W93 WDCR and W80-5 BCR</a:t>
            </a:r>
            <a:endParaRPr lang="en-US" sz="1600"/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n-US" sz="1600">
                <a:latin typeface="Arial"/>
                <a:cs typeface="Arial"/>
              </a:rPr>
              <a:t>Deployed “Component Benchmarking Tool” to better evaluate site inputs</a:t>
            </a:r>
            <a:endParaRPr lang="en-US" sz="1600"/>
          </a:p>
          <a:p>
            <a:pPr marL="1200126" lvl="2" indent="-285750"/>
            <a:r>
              <a:rPr lang="en-US" sz="1200" i="1">
                <a:latin typeface="Arial"/>
                <a:cs typeface="Arial"/>
              </a:rPr>
              <a:t>See more at "Reviews You Can Use" CECOP presentation</a:t>
            </a:r>
            <a:r>
              <a:rPr lang="en-US" sz="1200" i="1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sz="1200" i="1">
              <a:solidFill>
                <a:srgbClr val="FF0000"/>
              </a:solidFill>
            </a:endParaRPr>
          </a:p>
          <a:p>
            <a:endParaRPr lang="en-US" sz="140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D0B9B51-B47C-DB41-E987-F3E02C9B0424}"/>
              </a:ext>
            </a:extLst>
          </p:cNvPr>
          <p:cNvSpPr/>
          <p:nvPr/>
        </p:nvSpPr>
        <p:spPr>
          <a:xfrm>
            <a:off x="106878" y="5684569"/>
            <a:ext cx="7031523" cy="430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/>
              <a:t>NNSA continues to elevate weapons cost estimating</a:t>
            </a:r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F5E7E691-B204-F123-7CEF-9D7CCCFE4D03}"/>
              </a:ext>
            </a:extLst>
          </p:cNvPr>
          <p:cNvSpPr txBox="1">
            <a:spLocks/>
          </p:cNvSpPr>
          <p:nvPr/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7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6D9A64-9E2F-60AA-A240-210631E54AA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0853" y="3555942"/>
            <a:ext cx="3426240" cy="1946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86DA4B-25A1-3373-215E-6778B12FC6BC}"/>
              </a:ext>
            </a:extLst>
          </p:cNvPr>
          <p:cNvSpPr txBox="1"/>
          <p:nvPr/>
        </p:nvSpPr>
        <p:spPr>
          <a:xfrm>
            <a:off x="7498798" y="5508303"/>
            <a:ext cx="4586324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lvl="1" algn="ctr">
              <a:spcBef>
                <a:spcPts val="1200"/>
              </a:spcBef>
            </a:pPr>
            <a:r>
              <a:rPr lang="en-US" sz="1100" i="1"/>
              <a:t>Mock version of Component Benchmarking Tool for W93 WDCR. Mar 2026.</a:t>
            </a:r>
            <a:endParaRPr 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0281361-9D21-8FFA-86A2-A1BF33B1A5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2749" y="1634435"/>
            <a:ext cx="2942448" cy="149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35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D309-8E1A-3FE8-F26B-1DDA1372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Infrastructure Modernization and Cost Estimating Are NNSA’s Highest Risk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FB620-F981-F72C-BC73-726B3AEDE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53" y="1436422"/>
            <a:ext cx="6609347" cy="4214813"/>
          </a:xfrm>
        </p:spPr>
        <p:txBody>
          <a:bodyPr>
            <a:normAutofit/>
          </a:bodyPr>
          <a:lstStyle/>
          <a:p>
            <a:r>
              <a:rPr lang="en-US" sz="2400"/>
              <a:t>NNSA required to report its most significant risks annually to White House </a:t>
            </a:r>
            <a:r>
              <a:rPr lang="en-US" sz="2400" baseline="30000"/>
              <a:t>1</a:t>
            </a:r>
          </a:p>
          <a:p>
            <a:pPr marL="0" indent="0">
              <a:buNone/>
            </a:pPr>
            <a:endParaRPr lang="en-US" sz="1400"/>
          </a:p>
          <a:p>
            <a:r>
              <a:rPr lang="en-US" sz="2400"/>
              <a:t>Includes cost estimating in top two risks:</a:t>
            </a:r>
          </a:p>
          <a:p>
            <a:endParaRPr lang="en-US" sz="1800"/>
          </a:p>
          <a:p>
            <a:pPr lvl="1"/>
            <a:endParaRPr lang="en-US"/>
          </a:p>
          <a:p>
            <a:pPr lvl="1"/>
            <a:endParaRPr lang="en-US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FE637E-DE1C-48B8-F715-BC86A8A015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3644" y="1395334"/>
            <a:ext cx="2088708" cy="11948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637FB2-FFAF-4A44-9DC3-86C50CE9C4CA}"/>
              </a:ext>
            </a:extLst>
          </p:cNvPr>
          <p:cNvSpPr txBox="1"/>
          <p:nvPr/>
        </p:nvSpPr>
        <p:spPr>
          <a:xfrm>
            <a:off x="8305488" y="2590161"/>
            <a:ext cx="259583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100" i="1"/>
              <a:t>FY26 Risk Profile. Published March 2026.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7B22D8-E852-0AC9-7565-DCB0AA15142B}"/>
              </a:ext>
            </a:extLst>
          </p:cNvPr>
          <p:cNvSpPr txBox="1"/>
          <p:nvPr/>
        </p:nvSpPr>
        <p:spPr>
          <a:xfrm>
            <a:off x="0" y="5917778"/>
            <a:ext cx="68523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200" i="1"/>
              <a:t>1: OMB Circular A-123, Management’s Responsibility for Enterprise Risk Management and Internal Control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647CB6A-A6C7-E919-B55D-AAB7AB8A46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8843714"/>
              </p:ext>
            </p:extLst>
          </p:nvPr>
        </p:nvGraphicFramePr>
        <p:xfrm>
          <a:off x="308690" y="3077227"/>
          <a:ext cx="11551920" cy="27724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590308">
                  <a:extLst>
                    <a:ext uri="{9D8B030D-6E8A-4147-A177-3AD203B41FA5}">
                      <a16:colId xmlns:a16="http://schemas.microsoft.com/office/drawing/2014/main" val="2487682600"/>
                    </a:ext>
                  </a:extLst>
                </a:gridCol>
                <a:gridCol w="8961612">
                  <a:extLst>
                    <a:ext uri="{9D8B030D-6E8A-4147-A177-3AD203B41FA5}">
                      <a16:colId xmlns:a16="http://schemas.microsoft.com/office/drawing/2014/main" val="2909850808"/>
                    </a:ext>
                  </a:extLst>
                </a:gridCol>
              </a:tblGrid>
              <a:tr h="798878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/>
                        <a:t>Risk #1: Infrastructure Modernization</a:t>
                      </a:r>
                      <a:endParaRPr lang="en-US" sz="1600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/>
                        <a:t>“Focus on </a:t>
                      </a:r>
                      <a:r>
                        <a:rPr lang="en-US" sz="1600" b="1" i="1">
                          <a:solidFill>
                            <a:srgbClr val="00B0F0"/>
                          </a:solidFill>
                        </a:rPr>
                        <a:t>improving planning and execution of large line-items. This includes continuing to execute the agency’s implementation plan to improve line-item cost estimate quality and an additional effort to improve project management</a:t>
                      </a:r>
                      <a:r>
                        <a:rPr lang="en-US" sz="1400" b="0" i="1"/>
                        <a:t>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763740"/>
                  </a:ext>
                </a:extLst>
              </a:tr>
              <a:tr h="1949516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/>
                        <a:t>Risk #2 Program and Project Management</a:t>
                      </a:r>
                      <a:endParaRPr lang="en-US" sz="1600" b="1" i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/>
                        <a:t>“If NNSA cannot sustain </a:t>
                      </a:r>
                      <a:r>
                        <a:rPr lang="en-US" sz="1600" b="1" i="1">
                          <a:solidFill>
                            <a:srgbClr val="00B0F0"/>
                          </a:solidFill>
                        </a:rPr>
                        <a:t>effective program and project management capabilities including cost estimating</a:t>
                      </a:r>
                      <a:r>
                        <a:rPr lang="en-US" sz="1400" i="1"/>
                        <a:t>, then cost, product quality, and mission delivery schedules may be adversely affected, and NNSA may be unable to achieve its mission goals and objectives.”</a:t>
                      </a:r>
                    </a:p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/>
                    </a:p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1"/>
                        <a:t>“NNSA’s very large projects which are forecasted to cost billions of dollars and take as long as a decade to complete, are </a:t>
                      </a:r>
                      <a:r>
                        <a:rPr lang="en-US" sz="1600" b="1" i="1">
                          <a:solidFill>
                            <a:srgbClr val="00B0F0"/>
                          </a:solidFill>
                        </a:rPr>
                        <a:t>not being completed on time and are experiencing significant cost growth. Two root causes, improper cost-forecasting and sub-optimal project management</a:t>
                      </a:r>
                      <a:r>
                        <a:rPr lang="en-US" sz="1400" i="1"/>
                        <a:t>, </a:t>
                      </a:r>
                      <a:r>
                        <a:rPr lang="en-US" sz="1400" b="0" i="1"/>
                        <a:t>are being addressed. We need to improve project planning… including the interrelated areas of scope, schedule, and risk.”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12546"/>
                  </a:ext>
                </a:extLst>
              </a:tr>
            </a:tbl>
          </a:graphicData>
        </a:graphic>
      </p:graphicFrame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F94F7CB-35EC-2249-5BE5-1B67783506CB}"/>
              </a:ext>
            </a:extLst>
          </p:cNvPr>
          <p:cNvSpPr txBox="1">
            <a:spLocks/>
          </p:cNvSpPr>
          <p:nvPr/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934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BB05E-FC47-9A2B-4FB6-88E5BA7BD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74290"/>
            <a:ext cx="10781371" cy="995589"/>
          </a:xfrm>
        </p:spPr>
        <p:txBody>
          <a:bodyPr>
            <a:normAutofit/>
          </a:bodyPr>
          <a:lstStyle/>
          <a:p>
            <a:r>
              <a:rPr lang="en-US" sz="3600"/>
              <a:t>New Portfolio Level Tools for Infrastructure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14BF3-186D-1ED7-58D2-14554499E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74" y="1463754"/>
            <a:ext cx="5377621" cy="4090423"/>
          </a:xfrm>
        </p:spPr>
        <p:txBody>
          <a:bodyPr>
            <a:normAutofit/>
          </a:bodyPr>
          <a:lstStyle/>
          <a:p>
            <a:r>
              <a:rPr lang="en-US" sz="1800"/>
              <a:t>Developed through Integrated Infrastructure Planning (IIP)</a:t>
            </a:r>
          </a:p>
          <a:p>
            <a:endParaRPr lang="en-US" sz="1800"/>
          </a:p>
          <a:p>
            <a:r>
              <a:rPr lang="en-US" sz="1800"/>
              <a:t>Underpins infrastructure plans for strategic initiatives</a:t>
            </a:r>
          </a:p>
          <a:p>
            <a:endParaRPr lang="en-US" sz="1800"/>
          </a:p>
          <a:p>
            <a:r>
              <a:rPr lang="en-US" sz="1800"/>
              <a:t>Promotes portfolio thinking, i.e. “if we approve this new scope, what are we </a:t>
            </a:r>
            <a:r>
              <a:rPr lang="en-US" sz="1800" i="1" u="sng"/>
              <a:t>not</a:t>
            </a:r>
            <a:r>
              <a:rPr lang="en-US" sz="1800"/>
              <a:t> going to do?”</a:t>
            </a:r>
          </a:p>
          <a:p>
            <a:pPr marL="0" indent="0">
              <a:buNone/>
            </a:pPr>
            <a:endParaRPr lang="en-US" sz="1800"/>
          </a:p>
          <a:p>
            <a:r>
              <a:rPr lang="en-US" sz="1800"/>
              <a:t>Future applications</a:t>
            </a:r>
          </a:p>
          <a:p>
            <a:pPr lvl="1"/>
            <a:r>
              <a:rPr lang="en-US" sz="1800"/>
              <a:t>Integrated PPBE infrastructure planning</a:t>
            </a:r>
          </a:p>
          <a:p>
            <a:pPr lvl="1"/>
            <a:r>
              <a:rPr lang="en-US" sz="1800"/>
              <a:t>AoAs and future acquisition decisions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2168C79-BE0A-6205-53F8-288FE18165D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2981" y="3631144"/>
            <a:ext cx="2419482" cy="12971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CEE3C8-39E2-2BD1-95D1-EF3BEAB0F4B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2135" y="3673385"/>
            <a:ext cx="2419482" cy="1219237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BB11CFA2-1C24-F4E1-8598-327AC2DA6202}"/>
              </a:ext>
            </a:extLst>
          </p:cNvPr>
          <p:cNvSpPr/>
          <p:nvPr/>
        </p:nvSpPr>
        <p:spPr>
          <a:xfrm>
            <a:off x="8467368" y="3916724"/>
            <a:ext cx="884957" cy="3123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8A24D6-0A6B-A2FF-262C-CCF2AF2FC37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3314" y="1429240"/>
            <a:ext cx="1120104" cy="14701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05A681D-3B95-7E8D-40AB-7C1723F1B284}"/>
              </a:ext>
            </a:extLst>
          </p:cNvPr>
          <p:cNvSpPr/>
          <p:nvPr/>
        </p:nvSpPr>
        <p:spPr>
          <a:xfrm>
            <a:off x="114300" y="5679341"/>
            <a:ext cx="11963399" cy="5034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/>
              <a:t>New portfolio level tools enable integrated infrastructure decisions balancing work across sites and programs.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5C4192-EB4B-E9C5-75C0-498BF1F9E7F1}"/>
              </a:ext>
            </a:extLst>
          </p:cNvPr>
          <p:cNvSpPr txBox="1"/>
          <p:nvPr/>
        </p:nvSpPr>
        <p:spPr>
          <a:xfrm>
            <a:off x="5837957" y="2901510"/>
            <a:ext cx="23155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100" i="1"/>
              <a:t>Integrated Plan for Revitalization of NNSA ST&amp;E (2024)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DF7E17-01DF-AE26-3EFF-F1225DA4E47B}"/>
              </a:ext>
            </a:extLst>
          </p:cNvPr>
          <p:cNvSpPr txBox="1"/>
          <p:nvPr/>
        </p:nvSpPr>
        <p:spPr>
          <a:xfrm>
            <a:off x="6576929" y="4869799"/>
            <a:ext cx="37808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100" i="1"/>
              <a:t>Models and tools allow for site and leadership priorities to create stable, predictable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C55811-84A4-504B-9A71-9F435AD2C99D}"/>
              </a:ext>
            </a:extLst>
          </p:cNvPr>
          <p:cNvSpPr txBox="1"/>
          <p:nvPr/>
        </p:nvSpPr>
        <p:spPr>
          <a:xfrm>
            <a:off x="8194556" y="2929119"/>
            <a:ext cx="23155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100" i="1"/>
              <a:t>Enterprise Blueprint (2024)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B85DC2E1-E1F2-1807-814C-176C9180B38F}"/>
              </a:ext>
            </a:extLst>
          </p:cNvPr>
          <p:cNvSpPr txBox="1">
            <a:spLocks/>
          </p:cNvSpPr>
          <p:nvPr/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9</a:t>
            </a:fld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4D7ADB-0DDB-45B2-A243-605112553AF7}"/>
              </a:ext>
            </a:extLst>
          </p:cNvPr>
          <p:cNvGrpSpPr/>
          <p:nvPr/>
        </p:nvGrpSpPr>
        <p:grpSpPr>
          <a:xfrm>
            <a:off x="10432238" y="1453121"/>
            <a:ext cx="1347541" cy="1470137"/>
            <a:chOff x="1017421" y="3091911"/>
            <a:chExt cx="2510335" cy="2533973"/>
          </a:xfrm>
          <a:effectLst>
            <a:outerShdw blurRad="50800" dist="50800" dir="5400000" algn="ctr" rotWithShape="0">
              <a:srgbClr val="000000"/>
            </a:outerShdw>
          </a:effectLst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C452D9A-4CF5-3494-6EE7-C42DB7ACB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7421" y="3091911"/>
              <a:ext cx="2510335" cy="253397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17E7721-6094-34E1-F736-842056385D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8582" y="5339685"/>
              <a:ext cx="1765053" cy="89773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ED142127-F6A8-DAD8-8096-88A3314B41F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3554" y="1485855"/>
            <a:ext cx="1428125" cy="141303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AF716B7-B283-F32C-27DD-4A82506839BB}"/>
              </a:ext>
            </a:extLst>
          </p:cNvPr>
          <p:cNvSpPr txBox="1"/>
          <p:nvPr/>
        </p:nvSpPr>
        <p:spPr>
          <a:xfrm>
            <a:off x="10234591" y="2922188"/>
            <a:ext cx="19161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100" i="1"/>
              <a:t>Enterprise Blueprint 2.0 (2027)</a:t>
            </a:r>
          </a:p>
        </p:txBody>
      </p:sp>
    </p:spTree>
    <p:extLst>
      <p:ext uri="{BB962C8B-B14F-4D97-AF65-F5344CB8AC3E}">
        <p14:creationId xmlns:p14="http://schemas.microsoft.com/office/powerpoint/2010/main" val="326326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180A6-23AC-1DC1-EFB5-9CBF4905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B55F44BB-1DA4-939C-F7BA-032C7E6D3FF0}"/>
              </a:ext>
            </a:extLst>
          </p:cNvPr>
          <p:cNvSpPr/>
          <p:nvPr/>
        </p:nvSpPr>
        <p:spPr>
          <a:xfrm>
            <a:off x="7159188" y="1379035"/>
            <a:ext cx="5032812" cy="5478965"/>
          </a:xfrm>
          <a:custGeom>
            <a:avLst/>
            <a:gdLst>
              <a:gd name="connsiteX0" fmla="*/ 4157718 w 5032812"/>
              <a:gd name="connsiteY0" fmla="*/ 0 h 5657579"/>
              <a:gd name="connsiteX1" fmla="*/ 5032812 w 5032812"/>
              <a:gd name="connsiteY1" fmla="*/ 0 h 5657579"/>
              <a:gd name="connsiteX2" fmla="*/ 5032812 w 5032812"/>
              <a:gd name="connsiteY2" fmla="*/ 461717 h 5657579"/>
              <a:gd name="connsiteX3" fmla="*/ 4848459 w 5032812"/>
              <a:gd name="connsiteY3" fmla="*/ 327908 h 5657579"/>
              <a:gd name="connsiteX4" fmla="*/ 4407169 w 5032812"/>
              <a:gd name="connsiteY4" fmla="*/ 91444 h 5657579"/>
              <a:gd name="connsiteX5" fmla="*/ 1298586 w 5032812"/>
              <a:gd name="connsiteY5" fmla="*/ 0 h 5657579"/>
              <a:gd name="connsiteX6" fmla="*/ 2507437 w 5032812"/>
              <a:gd name="connsiteY6" fmla="*/ 0 h 5657579"/>
              <a:gd name="connsiteX7" fmla="*/ 2257986 w 5032812"/>
              <a:gd name="connsiteY7" fmla="*/ 91444 h 5657579"/>
              <a:gd name="connsiteX8" fmla="*/ 571870 w 5032812"/>
              <a:gd name="connsiteY8" fmla="*/ 2639193 h 5657579"/>
              <a:gd name="connsiteX9" fmla="*/ 3332577 w 5032812"/>
              <a:gd name="connsiteY9" fmla="*/ 5404233 h 5657579"/>
              <a:gd name="connsiteX10" fmla="*/ 4917155 w 5032812"/>
              <a:gd name="connsiteY10" fmla="*/ 4903695 h 5657579"/>
              <a:gd name="connsiteX11" fmla="*/ 5032812 w 5032812"/>
              <a:gd name="connsiteY11" fmla="*/ 4816527 h 5657579"/>
              <a:gd name="connsiteX12" fmla="*/ 5032812 w 5032812"/>
              <a:gd name="connsiteY12" fmla="*/ 5505850 h 5657579"/>
              <a:gd name="connsiteX13" fmla="*/ 4921081 w 5032812"/>
              <a:gd name="connsiteY13" fmla="*/ 5573356 h 5657579"/>
              <a:gd name="connsiteX14" fmla="*/ 4754355 w 5032812"/>
              <a:gd name="connsiteY14" fmla="*/ 5657579 h 5657579"/>
              <a:gd name="connsiteX15" fmla="*/ 1918683 w 5032812"/>
              <a:gd name="connsiteY15" fmla="*/ 5657579 h 5657579"/>
              <a:gd name="connsiteX16" fmla="*/ 1744073 w 5032812"/>
              <a:gd name="connsiteY16" fmla="*/ 5573356 h 5657579"/>
              <a:gd name="connsiteX17" fmla="*/ 0 w 5032812"/>
              <a:gd name="connsiteY17" fmla="*/ 2639193 h 5657579"/>
              <a:gd name="connsiteX18" fmla="*/ 1212749 w 5032812"/>
              <a:gd name="connsiteY18" fmla="*/ 64271 h 565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032812" h="5657579">
                <a:moveTo>
                  <a:pt x="4157718" y="0"/>
                </a:moveTo>
                <a:lnTo>
                  <a:pt x="5032812" y="0"/>
                </a:lnTo>
                <a:lnTo>
                  <a:pt x="5032812" y="461717"/>
                </a:lnTo>
                <a:lnTo>
                  <a:pt x="4848459" y="327908"/>
                </a:lnTo>
                <a:cubicBezTo>
                  <a:pt x="4709596" y="236361"/>
                  <a:pt x="4561991" y="157031"/>
                  <a:pt x="4407169" y="91444"/>
                </a:cubicBezTo>
                <a:close/>
                <a:moveTo>
                  <a:pt x="1298586" y="0"/>
                </a:moveTo>
                <a:lnTo>
                  <a:pt x="2507437" y="0"/>
                </a:lnTo>
                <a:lnTo>
                  <a:pt x="2257986" y="91444"/>
                </a:lnTo>
                <a:cubicBezTo>
                  <a:pt x="1267127" y="511200"/>
                  <a:pt x="571870" y="1493877"/>
                  <a:pt x="571870" y="2639193"/>
                </a:cubicBezTo>
                <a:cubicBezTo>
                  <a:pt x="571870" y="4166282"/>
                  <a:pt x="1807881" y="5404233"/>
                  <a:pt x="3332577" y="5404233"/>
                </a:cubicBezTo>
                <a:cubicBezTo>
                  <a:pt x="3922206" y="5404233"/>
                  <a:pt x="4468661" y="5219096"/>
                  <a:pt x="4917155" y="4903695"/>
                </a:cubicBezTo>
                <a:lnTo>
                  <a:pt x="5032812" y="4816527"/>
                </a:lnTo>
                <a:lnTo>
                  <a:pt x="5032812" y="5505850"/>
                </a:lnTo>
                <a:lnTo>
                  <a:pt x="4921081" y="5573356"/>
                </a:lnTo>
                <a:lnTo>
                  <a:pt x="4754355" y="5657579"/>
                </a:lnTo>
                <a:lnTo>
                  <a:pt x="1918683" y="5657579"/>
                </a:lnTo>
                <a:lnTo>
                  <a:pt x="1744073" y="5573356"/>
                </a:lnTo>
                <a:cubicBezTo>
                  <a:pt x="705225" y="5008286"/>
                  <a:pt x="0" y="3906204"/>
                  <a:pt x="0" y="2639193"/>
                </a:cubicBezTo>
                <a:cubicBezTo>
                  <a:pt x="0" y="1602548"/>
                  <a:pt x="472093" y="676309"/>
                  <a:pt x="1212749" y="64271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  <a:alpha val="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ADCF387-C147-A1A5-1DDE-8DAC7DD2D130}"/>
              </a:ext>
            </a:extLst>
          </p:cNvPr>
          <p:cNvSpPr/>
          <p:nvPr/>
        </p:nvSpPr>
        <p:spPr>
          <a:xfrm>
            <a:off x="8159322" y="1504136"/>
            <a:ext cx="4032679" cy="4670952"/>
          </a:xfrm>
          <a:custGeom>
            <a:avLst/>
            <a:gdLst>
              <a:gd name="connsiteX0" fmla="*/ 2332443 w 4032679"/>
              <a:gd name="connsiteY0" fmla="*/ 0 h 4670952"/>
              <a:gd name="connsiteX1" fmla="*/ 3981729 w 4032679"/>
              <a:gd name="connsiteY1" fmla="*/ 684045 h 4670952"/>
              <a:gd name="connsiteX2" fmla="*/ 4032679 w 4032679"/>
              <a:gd name="connsiteY2" fmla="*/ 740177 h 4670952"/>
              <a:gd name="connsiteX3" fmla="*/ 4032679 w 4032679"/>
              <a:gd name="connsiteY3" fmla="*/ 2050806 h 4670952"/>
              <a:gd name="connsiteX4" fmla="*/ 4022973 w 4032679"/>
              <a:gd name="connsiteY4" fmla="*/ 1987099 h 4670952"/>
              <a:gd name="connsiteX5" fmla="*/ 2332443 w 4032679"/>
              <a:gd name="connsiteY5" fmla="*/ 606856 h 4670952"/>
              <a:gd name="connsiteX6" fmla="*/ 606855 w 4032679"/>
              <a:gd name="connsiteY6" fmla="*/ 2335476 h 4670952"/>
              <a:gd name="connsiteX7" fmla="*/ 2332443 w 4032679"/>
              <a:gd name="connsiteY7" fmla="*/ 4064096 h 4670952"/>
              <a:gd name="connsiteX8" fmla="*/ 4022973 w 4032679"/>
              <a:gd name="connsiteY8" fmla="*/ 2683853 h 4670952"/>
              <a:gd name="connsiteX9" fmla="*/ 4032679 w 4032679"/>
              <a:gd name="connsiteY9" fmla="*/ 2620147 h 4670952"/>
              <a:gd name="connsiteX10" fmla="*/ 4032679 w 4032679"/>
              <a:gd name="connsiteY10" fmla="*/ 3930776 h 4670952"/>
              <a:gd name="connsiteX11" fmla="*/ 3981729 w 4032679"/>
              <a:gd name="connsiteY11" fmla="*/ 3986907 h 4670952"/>
              <a:gd name="connsiteX12" fmla="*/ 2332443 w 4032679"/>
              <a:gd name="connsiteY12" fmla="*/ 4670952 h 4670952"/>
              <a:gd name="connsiteX13" fmla="*/ 0 w 4032679"/>
              <a:gd name="connsiteY13" fmla="*/ 2335476 h 4670952"/>
              <a:gd name="connsiteX14" fmla="*/ 2332443 w 4032679"/>
              <a:gd name="connsiteY14" fmla="*/ 0 h 46709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32679" h="4670952">
                <a:moveTo>
                  <a:pt x="2332443" y="0"/>
                </a:moveTo>
                <a:cubicBezTo>
                  <a:pt x="2976530" y="0"/>
                  <a:pt x="3559640" y="261407"/>
                  <a:pt x="3981729" y="684045"/>
                </a:cubicBezTo>
                <a:lnTo>
                  <a:pt x="4032679" y="740177"/>
                </a:lnTo>
                <a:lnTo>
                  <a:pt x="4032679" y="2050806"/>
                </a:lnTo>
                <a:lnTo>
                  <a:pt x="4022973" y="1987099"/>
                </a:lnTo>
                <a:cubicBezTo>
                  <a:pt x="3862069" y="1199396"/>
                  <a:pt x="3166332" y="606856"/>
                  <a:pt x="2332443" y="606856"/>
                </a:cubicBezTo>
                <a:cubicBezTo>
                  <a:pt x="1379427" y="606856"/>
                  <a:pt x="606855" y="1380786"/>
                  <a:pt x="606855" y="2335476"/>
                </a:cubicBezTo>
                <a:cubicBezTo>
                  <a:pt x="606855" y="3290166"/>
                  <a:pt x="1379427" y="4064096"/>
                  <a:pt x="2332443" y="4064096"/>
                </a:cubicBezTo>
                <a:cubicBezTo>
                  <a:pt x="3166332" y="4064096"/>
                  <a:pt x="3862069" y="3471556"/>
                  <a:pt x="4022973" y="2683853"/>
                </a:cubicBezTo>
                <a:lnTo>
                  <a:pt x="4032679" y="2620147"/>
                </a:lnTo>
                <a:lnTo>
                  <a:pt x="4032679" y="3930776"/>
                </a:lnTo>
                <a:lnTo>
                  <a:pt x="3981729" y="3986907"/>
                </a:lnTo>
                <a:cubicBezTo>
                  <a:pt x="3559640" y="4409545"/>
                  <a:pt x="2976530" y="4670952"/>
                  <a:pt x="2332443" y="4670952"/>
                </a:cubicBezTo>
                <a:cubicBezTo>
                  <a:pt x="1044270" y="4670952"/>
                  <a:pt x="0" y="3625324"/>
                  <a:pt x="0" y="2335476"/>
                </a:cubicBezTo>
                <a:cubicBezTo>
                  <a:pt x="0" y="1045628"/>
                  <a:pt x="1044270" y="0"/>
                  <a:pt x="233244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ircle: Hollow 11">
            <a:extLst>
              <a:ext uri="{FF2B5EF4-FFF2-40B4-BE49-F238E27FC236}">
                <a16:creationId xmlns:a16="http://schemas.microsoft.com/office/drawing/2014/main" id="{883708F3-4750-734A-9165-D635147A1AA2}"/>
              </a:ext>
            </a:extLst>
          </p:cNvPr>
          <p:cNvSpPr/>
          <p:nvPr/>
        </p:nvSpPr>
        <p:spPr>
          <a:xfrm>
            <a:off x="9330347" y="2679079"/>
            <a:ext cx="2322836" cy="2325856"/>
          </a:xfrm>
          <a:prstGeom prst="donut">
            <a:avLst>
              <a:gd name="adj" fmla="val 22447"/>
            </a:avLst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42060BC-445B-B3B5-9CEA-FAA1CFDA5F5F}"/>
              </a:ext>
            </a:extLst>
          </p:cNvPr>
          <p:cNvSpPr/>
          <p:nvPr/>
        </p:nvSpPr>
        <p:spPr>
          <a:xfrm>
            <a:off x="10213327" y="3561175"/>
            <a:ext cx="556874" cy="556874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8CABBA8-39B6-8C7F-5B58-9F42367F3F46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7540792" y="2571538"/>
            <a:ext cx="2896624" cy="1230739"/>
          </a:xfrm>
          <a:prstGeom prst="line">
            <a:avLst/>
          </a:prstGeom>
          <a:ln w="28575">
            <a:solidFill>
              <a:srgbClr val="264478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15EA43D-8639-BF99-694D-767F4233D71E}"/>
              </a:ext>
            </a:extLst>
          </p:cNvPr>
          <p:cNvCxnSpPr>
            <a:cxnSpLocks/>
            <a:stCxn id="23" idx="3"/>
            <a:endCxn id="4" idx="7"/>
          </p:cNvCxnSpPr>
          <p:nvPr/>
        </p:nvCxnSpPr>
        <p:spPr>
          <a:xfrm>
            <a:off x="5911126" y="3495638"/>
            <a:ext cx="4597952" cy="306639"/>
          </a:xfrm>
          <a:prstGeom prst="line">
            <a:avLst/>
          </a:prstGeom>
          <a:ln w="28575">
            <a:solidFill>
              <a:srgbClr val="70AD4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30BDCB5-53AF-8BFB-6281-F4E92F177DCE}"/>
              </a:ext>
            </a:extLst>
          </p:cNvPr>
          <p:cNvCxnSpPr>
            <a:cxnSpLocks/>
            <a:endCxn id="4" idx="2"/>
          </p:cNvCxnSpPr>
          <p:nvPr/>
        </p:nvCxnSpPr>
        <p:spPr>
          <a:xfrm flipV="1">
            <a:off x="6802207" y="3831961"/>
            <a:ext cx="3635209" cy="759075"/>
          </a:xfrm>
          <a:prstGeom prst="line">
            <a:avLst/>
          </a:prstGeom>
          <a:ln w="28575"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DF3B6D6-9BCF-506F-2D88-78373BFC6301}"/>
              </a:ext>
            </a:extLst>
          </p:cNvPr>
          <p:cNvSpPr txBox="1"/>
          <p:nvPr/>
        </p:nvSpPr>
        <p:spPr>
          <a:xfrm>
            <a:off x="2200809" y="3157010"/>
            <a:ext cx="35431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Year in Recap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23DABFC-59D1-B28A-69CA-E106479C29B7}"/>
              </a:ext>
            </a:extLst>
          </p:cNvPr>
          <p:cNvSpPr txBox="1"/>
          <p:nvPr/>
        </p:nvSpPr>
        <p:spPr>
          <a:xfrm>
            <a:off x="1442841" y="4680930"/>
            <a:ext cx="44682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Ongoing Initiatives &amp; How to Get Involved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751C9F1-89E6-6FF1-D750-0B5D0A4F7007}"/>
              </a:ext>
            </a:extLst>
          </p:cNvPr>
          <p:cNvSpPr txBox="1"/>
          <p:nvPr/>
        </p:nvSpPr>
        <p:spPr>
          <a:xfrm>
            <a:off x="1663230" y="1759182"/>
            <a:ext cx="5625555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buNone/>
            </a:pPr>
            <a:r>
              <a:rPr lang="en-US" sz="2400">
                <a:latin typeface="Arial"/>
                <a:cs typeface="Arial"/>
              </a:rPr>
              <a:t>Overview of NSE Cost Community</a:t>
            </a:r>
          </a:p>
        </p:txBody>
      </p:sp>
      <p:sp>
        <p:nvSpPr>
          <p:cNvPr id="116" name="Slide Number Placeholder 3">
            <a:extLst>
              <a:ext uri="{FF2B5EF4-FFF2-40B4-BE49-F238E27FC236}">
                <a16:creationId xmlns:a16="http://schemas.microsoft.com/office/drawing/2014/main" id="{E1EEDAA2-B15F-4B71-147C-AFDF5448C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10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7BD0E2AC-1A0E-50C8-4680-EDDF871BC3F2}"/>
              </a:ext>
            </a:extLst>
          </p:cNvPr>
          <p:cNvSpPr/>
          <p:nvPr/>
        </p:nvSpPr>
        <p:spPr>
          <a:xfrm rot="1497912">
            <a:off x="6325044" y="1977376"/>
            <a:ext cx="1275329" cy="650047"/>
          </a:xfrm>
          <a:prstGeom prst="chevron">
            <a:avLst>
              <a:gd name="adj" fmla="val 71735"/>
            </a:avLst>
          </a:prstGeom>
          <a:solidFill>
            <a:srgbClr val="264478">
              <a:alpha val="75000"/>
            </a:srgbClr>
          </a:solidFill>
          <a:ln>
            <a:solidFill>
              <a:srgbClr val="264478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hevron 22">
            <a:extLst>
              <a:ext uri="{FF2B5EF4-FFF2-40B4-BE49-F238E27FC236}">
                <a16:creationId xmlns:a16="http://schemas.microsoft.com/office/drawing/2014/main" id="{8CBAA38D-A3B9-89A2-4B7A-6538CDBB9C71}"/>
              </a:ext>
            </a:extLst>
          </p:cNvPr>
          <p:cNvSpPr/>
          <p:nvPr/>
        </p:nvSpPr>
        <p:spPr>
          <a:xfrm rot="233297">
            <a:off x="4740404" y="3130874"/>
            <a:ext cx="1172071" cy="650047"/>
          </a:xfrm>
          <a:prstGeom prst="chevron">
            <a:avLst>
              <a:gd name="adj" fmla="val 71735"/>
            </a:avLst>
          </a:prstGeom>
          <a:solidFill>
            <a:srgbClr val="70AD47">
              <a:alpha val="75000"/>
            </a:srgbClr>
          </a:solidFill>
          <a:ln>
            <a:solidFill>
              <a:srgbClr val="70AD47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EBDA1231-1978-A331-2A1E-BAB71A29B20E}"/>
              </a:ext>
            </a:extLst>
          </p:cNvPr>
          <p:cNvSpPr/>
          <p:nvPr/>
        </p:nvSpPr>
        <p:spPr>
          <a:xfrm rot="20792242">
            <a:off x="5876267" y="4376801"/>
            <a:ext cx="1172071" cy="650047"/>
          </a:xfrm>
          <a:prstGeom prst="chevron">
            <a:avLst>
              <a:gd name="adj" fmla="val 71735"/>
            </a:avLst>
          </a:prstGeom>
          <a:solidFill>
            <a:srgbClr val="FFC000">
              <a:alpha val="75000"/>
            </a:srgbClr>
          </a:solidFill>
          <a:ln>
            <a:solidFill>
              <a:srgbClr val="FFC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B41A845-27D5-A220-4FB0-E792C5CB3BCD}"/>
              </a:ext>
            </a:extLst>
          </p:cNvPr>
          <p:cNvSpPr/>
          <p:nvPr/>
        </p:nvSpPr>
        <p:spPr>
          <a:xfrm>
            <a:off x="884850" y="1657728"/>
            <a:ext cx="752738" cy="752738"/>
          </a:xfrm>
          <a:prstGeom prst="ellipse">
            <a:avLst/>
          </a:prstGeom>
          <a:solidFill>
            <a:srgbClr val="264478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D78E1040-A941-372B-A032-D6CA850AFA56}"/>
              </a:ext>
            </a:extLst>
          </p:cNvPr>
          <p:cNvSpPr/>
          <p:nvPr/>
        </p:nvSpPr>
        <p:spPr>
          <a:xfrm>
            <a:off x="1275689" y="3057157"/>
            <a:ext cx="752738" cy="752738"/>
          </a:xfrm>
          <a:prstGeom prst="ellipse">
            <a:avLst/>
          </a:prstGeom>
          <a:solidFill>
            <a:srgbClr val="70AD47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C3BB22F9-460B-A903-EC02-257585927F26}"/>
              </a:ext>
            </a:extLst>
          </p:cNvPr>
          <p:cNvSpPr/>
          <p:nvPr/>
        </p:nvSpPr>
        <p:spPr>
          <a:xfrm>
            <a:off x="476062" y="4680930"/>
            <a:ext cx="752738" cy="752738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1635AC6-DA59-1812-A88D-07D90E02828D}"/>
              </a:ext>
            </a:extLst>
          </p:cNvPr>
          <p:cNvSpPr/>
          <p:nvPr/>
        </p:nvSpPr>
        <p:spPr>
          <a:xfrm>
            <a:off x="10437416" y="3789982"/>
            <a:ext cx="83957" cy="83957"/>
          </a:xfrm>
          <a:prstGeom prst="ellipse">
            <a:avLst/>
          </a:prstGeom>
          <a:gradFill>
            <a:gsLst>
              <a:gs pos="0">
                <a:schemeClr val="bg2">
                  <a:lumMod val="25000"/>
                  <a:tint val="66000"/>
                  <a:satMod val="160000"/>
                </a:schemeClr>
              </a:gs>
              <a:gs pos="50000">
                <a:schemeClr val="bg2">
                  <a:lumMod val="25000"/>
                  <a:tint val="44500"/>
                  <a:satMod val="160000"/>
                </a:schemeClr>
              </a:gs>
              <a:gs pos="100000">
                <a:schemeClr val="bg2">
                  <a:lumMod val="25000"/>
                  <a:tint val="23500"/>
                  <a:satMod val="16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0908EF-9A1E-812C-6196-80F20962182C}"/>
              </a:ext>
            </a:extLst>
          </p:cNvPr>
          <p:cNvSpPr/>
          <p:nvPr/>
        </p:nvSpPr>
        <p:spPr>
          <a:xfrm>
            <a:off x="257807" y="4502608"/>
            <a:ext cx="5507610" cy="1187640"/>
          </a:xfrm>
          <a:prstGeom prst="round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752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Razia Sahi - Research">
            <a:extLst>
              <a:ext uri="{FF2B5EF4-FFF2-40B4-BE49-F238E27FC236}">
                <a16:creationId xmlns:a16="http://schemas.microsoft.com/office/drawing/2014/main" id="{8A008D68-D3B6-6E45-5C56-356AC8BA0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28999" y="2763473"/>
            <a:ext cx="1645648" cy="1633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C13D02-2B8F-1D12-8318-BFBC9607F6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306" y="1400601"/>
            <a:ext cx="8035643" cy="41837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u="sng">
                <a:solidFill>
                  <a:schemeClr val="tx1"/>
                </a:solidFill>
              </a:rPr>
              <a:t>Modeling Working Group </a:t>
            </a:r>
            <a:r>
              <a:rPr lang="en-US" sz="1400">
                <a:solidFill>
                  <a:schemeClr val="tx1"/>
                </a:solidFill>
              </a:rPr>
              <a:t>(Lead: Charlie Loelius, </a:t>
            </a:r>
            <a:r>
              <a:rPr lang="en-US" sz="1400">
                <a:solidFill>
                  <a:schemeClr val="tx1"/>
                </a:solidFill>
                <a:hlinkClick r:id="rId3"/>
              </a:rPr>
              <a:t>Charles.Loelius@nnsa.doe.gov</a:t>
            </a:r>
            <a:r>
              <a:rPr lang="en-US" sz="1400">
                <a:solidFill>
                  <a:schemeClr val="tx1"/>
                </a:solidFill>
              </a:rPr>
              <a:t>)</a:t>
            </a:r>
            <a:endParaRPr lang="en-US" sz="1800">
              <a:solidFill>
                <a:schemeClr val="tx1"/>
              </a:solidFill>
            </a:endParaRPr>
          </a:p>
          <a:p>
            <a:pPr lvl="1"/>
            <a:r>
              <a:rPr lang="en-US" sz="1600">
                <a:solidFill>
                  <a:schemeClr val="tx1"/>
                </a:solidFill>
              </a:rPr>
              <a:t>NSE wide group sharing modeling methods &amp; tools</a:t>
            </a:r>
          </a:p>
          <a:p>
            <a:pPr lvl="1"/>
            <a:r>
              <a:rPr lang="en-US" sz="1600">
                <a:solidFill>
                  <a:schemeClr val="tx1"/>
                </a:solidFill>
              </a:rPr>
              <a:t>Key activities: </a:t>
            </a:r>
            <a:r>
              <a:rPr lang="en-US" sz="1600">
                <a:solidFill>
                  <a:srgbClr val="00B0F0"/>
                </a:solidFill>
              </a:rPr>
              <a:t>escalation methods, cost estimate growth analysis, glovebox cost modeling, pit production modeling</a:t>
            </a:r>
            <a:endParaRPr lang="en-US" sz="160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US" sz="1800"/>
          </a:p>
          <a:p>
            <a:pPr marL="0" indent="0">
              <a:buNone/>
            </a:pPr>
            <a:r>
              <a:rPr lang="en-US" sz="1800" u="sng">
                <a:solidFill>
                  <a:schemeClr val="tx1"/>
                </a:solidFill>
              </a:rPr>
              <a:t>Historical Data Working Group </a:t>
            </a:r>
            <a:r>
              <a:rPr lang="en-US" sz="1400">
                <a:solidFill>
                  <a:schemeClr val="tx1"/>
                </a:solidFill>
              </a:rPr>
              <a:t>(Lead: Charlie Loelius, </a:t>
            </a:r>
            <a:r>
              <a:rPr lang="en-US" sz="1400">
                <a:solidFill>
                  <a:schemeClr val="tx1"/>
                </a:solidFill>
                <a:hlinkClick r:id="rId3"/>
              </a:rPr>
              <a:t>Charles.Loelius@nnsa.doe.gov</a:t>
            </a:r>
            <a:r>
              <a:rPr lang="en-US" sz="1400">
                <a:solidFill>
                  <a:schemeClr val="tx1"/>
                </a:solidFill>
              </a:rPr>
              <a:t>)</a:t>
            </a:r>
            <a:endParaRPr lang="en-US" sz="1400" u="sng">
              <a:solidFill>
                <a:schemeClr val="tx1"/>
              </a:solidFill>
            </a:endParaRPr>
          </a:p>
          <a:p>
            <a:pPr lvl="1"/>
            <a:r>
              <a:rPr lang="en-US" sz="1600">
                <a:solidFill>
                  <a:schemeClr val="tx1"/>
                </a:solidFill>
              </a:rPr>
              <a:t>NSE wide group sharing data gathering methods and dissemination</a:t>
            </a:r>
          </a:p>
          <a:p>
            <a:pPr lvl="1"/>
            <a:r>
              <a:rPr lang="en-US" sz="1600">
                <a:solidFill>
                  <a:schemeClr val="tx1"/>
                </a:solidFill>
              </a:rPr>
              <a:t>Key activities: </a:t>
            </a:r>
            <a:r>
              <a:rPr lang="en-US" sz="1600">
                <a:solidFill>
                  <a:srgbClr val="00B0F0"/>
                </a:solidFill>
              </a:rPr>
              <a:t>weapons cost data, databases, dashboards</a:t>
            </a:r>
          </a:p>
          <a:p>
            <a:pPr marL="514350" indent="-514350">
              <a:buFont typeface="+mj-lt"/>
              <a:buAutoNum type="arabicPeriod"/>
            </a:pPr>
            <a:endParaRPr lang="en-US" sz="1800" u="sng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1800" u="sng">
                <a:solidFill>
                  <a:schemeClr val="tx1"/>
                </a:solidFill>
              </a:rPr>
              <a:t>Training Working Group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(Lead: Daniel McCollom,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Deenriq@sandia.gov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lang="en-US" sz="1800" u="sng">
              <a:solidFill>
                <a:schemeClr val="tx1"/>
              </a:solidFill>
            </a:endParaRPr>
          </a:p>
          <a:p>
            <a:pPr lvl="1"/>
            <a:r>
              <a:rPr lang="en-US" sz="1600">
                <a:solidFill>
                  <a:schemeClr val="tx1"/>
                </a:solidFill>
              </a:rPr>
              <a:t>NSE wide group identifying &amp; sharing training opportunities</a:t>
            </a:r>
          </a:p>
          <a:p>
            <a:pPr lvl="1"/>
            <a:r>
              <a:rPr lang="en-US" sz="1600">
                <a:solidFill>
                  <a:schemeClr val="tx1"/>
                </a:solidFill>
              </a:rPr>
              <a:t>Key activities: </a:t>
            </a:r>
            <a:r>
              <a:rPr lang="en-US" sz="1600">
                <a:solidFill>
                  <a:srgbClr val="00B0F0"/>
                </a:solidFill>
              </a:rPr>
              <a:t>leverage existing expertise, identify common core materials</a:t>
            </a:r>
          </a:p>
          <a:p>
            <a:pPr lvl="1"/>
            <a:endParaRPr lang="en-US" sz="1600">
              <a:solidFill>
                <a:srgbClr val="00B0F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8D8C6A-272E-A10B-9B7D-C0F5EFAC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/>
              <a:t>CEAG Working Groups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0C7596-E8BC-4865-B6C2-878CD17EE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11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AB8A863-4344-04D2-2DB5-48861AEE1F06}"/>
              </a:ext>
            </a:extLst>
          </p:cNvPr>
          <p:cNvSpPr/>
          <p:nvPr/>
        </p:nvSpPr>
        <p:spPr>
          <a:xfrm>
            <a:off x="316872" y="5698939"/>
            <a:ext cx="11308168" cy="4571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/>
              <a:t>Actively looking for new members. </a:t>
            </a:r>
            <a:r>
              <a:rPr lang="en-US" sz="2000" b="1" i="1">
                <a:solidFill>
                  <a:schemeClr val="bg1"/>
                </a:solidFill>
              </a:rPr>
              <a:t>Contact working group leads!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5CC30C-2E21-AB9C-4BDA-0D8AE3F04A4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76684" y="1483732"/>
            <a:ext cx="1898222" cy="13466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F89EDB-B1D0-9159-C7A3-BBA582D59D69}"/>
              </a:ext>
            </a:extLst>
          </p:cNvPr>
          <p:cNvSpPr txBox="1"/>
          <p:nvPr/>
        </p:nvSpPr>
        <p:spPr>
          <a:xfrm>
            <a:off x="-1" y="-52354"/>
            <a:ext cx="3359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00B0F0"/>
                </a:solidFill>
                <a:latin typeface="Arial"/>
                <a:cs typeface="Arial"/>
              </a:rPr>
              <a:t>Opportunity to Get Involved</a:t>
            </a:r>
            <a:endParaRPr lang="en-US" b="1">
              <a:solidFill>
                <a:srgbClr val="00B0F0"/>
              </a:solidFill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DE2A051A-DB60-1B76-F84C-99F1CD74BE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16667" y="4127464"/>
            <a:ext cx="2176024" cy="1346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 descr="Hierarchy">
            <a:extLst>
              <a:ext uri="{FF2B5EF4-FFF2-40B4-BE49-F238E27FC236}">
                <a16:creationId xmlns:a16="http://schemas.microsoft.com/office/drawing/2014/main" id="{9C2C93C4-8FBB-27D2-0157-BB32E9AB1DD7}"/>
              </a:ext>
            </a:extLst>
          </p:cNvPr>
          <p:cNvSpPr/>
          <p:nvPr/>
        </p:nvSpPr>
        <p:spPr>
          <a:xfrm>
            <a:off x="103212" y="1349019"/>
            <a:ext cx="651094" cy="65045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 descr="Bullseye">
            <a:extLst>
              <a:ext uri="{FF2B5EF4-FFF2-40B4-BE49-F238E27FC236}">
                <a16:creationId xmlns:a16="http://schemas.microsoft.com/office/drawing/2014/main" id="{2442CFBF-2A7E-B54E-A126-AA849857A1FD}"/>
              </a:ext>
            </a:extLst>
          </p:cNvPr>
          <p:cNvSpPr/>
          <p:nvPr/>
        </p:nvSpPr>
        <p:spPr>
          <a:xfrm>
            <a:off x="92776" y="2798184"/>
            <a:ext cx="651094" cy="65045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Rectangle 20" descr="Users">
            <a:extLst>
              <a:ext uri="{FF2B5EF4-FFF2-40B4-BE49-F238E27FC236}">
                <a16:creationId xmlns:a16="http://schemas.microsoft.com/office/drawing/2014/main" id="{F2154A34-8927-6131-9B43-463950A34D10}"/>
              </a:ext>
            </a:extLst>
          </p:cNvPr>
          <p:cNvSpPr/>
          <p:nvPr/>
        </p:nvSpPr>
        <p:spPr>
          <a:xfrm>
            <a:off x="117353" y="4127464"/>
            <a:ext cx="651094" cy="650458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D9A8D70-EB04-01D2-3F95-AA770EE80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195" y="266054"/>
            <a:ext cx="10515600" cy="995589"/>
          </a:xfrm>
        </p:spPr>
        <p:txBody>
          <a:bodyPr>
            <a:noAutofit/>
          </a:bodyPr>
          <a:lstStyle/>
          <a:p>
            <a:r>
              <a:rPr lang="en-US" sz="3200"/>
              <a:t>Schedule Community of Practice</a:t>
            </a:r>
            <a:endParaRPr lang="en-US" sz="3000"/>
          </a:p>
        </p:txBody>
      </p:sp>
      <p:sp>
        <p:nvSpPr>
          <p:cNvPr id="65" name="Slide Number Placeholder 3">
            <a:extLst>
              <a:ext uri="{FF2B5EF4-FFF2-40B4-BE49-F238E27FC236}">
                <a16:creationId xmlns:a16="http://schemas.microsoft.com/office/drawing/2014/main" id="{F0D62857-8E19-4D35-4A62-D7F551D62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12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76CF4F6-469E-41ED-0718-61A35CA3C4F0}"/>
              </a:ext>
            </a:extLst>
          </p:cNvPr>
          <p:cNvSpPr/>
          <p:nvPr/>
        </p:nvSpPr>
        <p:spPr>
          <a:xfrm>
            <a:off x="0" y="6183216"/>
            <a:ext cx="8361101" cy="6747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i="1"/>
              <a:t>Actively looking for new members. </a:t>
            </a:r>
            <a:r>
              <a:rPr lang="en-US" sz="1800" b="1" i="1">
                <a:solidFill>
                  <a:schemeClr val="bg1"/>
                </a:solidFill>
              </a:rPr>
              <a:t>Contact leads!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6A64D5-E8D0-A2F3-3944-8DC3F50A658A}"/>
              </a:ext>
            </a:extLst>
          </p:cNvPr>
          <p:cNvSpPr txBox="1"/>
          <p:nvPr/>
        </p:nvSpPr>
        <p:spPr>
          <a:xfrm>
            <a:off x="-1" y="-52354"/>
            <a:ext cx="3359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00B0F0"/>
                </a:solidFill>
                <a:latin typeface="Arial"/>
                <a:cs typeface="Arial"/>
              </a:rPr>
              <a:t>Opportunity to Get Involved</a:t>
            </a:r>
            <a:endParaRPr lang="en-US" b="1">
              <a:solidFill>
                <a:srgbClr val="00B0F0"/>
              </a:solidFill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F6E0EE2-1A2D-A9EA-3E8F-63CB8C98C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071" y="1483997"/>
            <a:ext cx="8645689" cy="475424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u="sng">
                <a:latin typeface="Arial"/>
                <a:cs typeface="Arial"/>
              </a:rPr>
              <a:t>Schedule Community of Practice (SCOP)</a:t>
            </a:r>
            <a:endParaRPr lang="en-US" sz="2000" b="1" u="sng"/>
          </a:p>
          <a:p>
            <a:pPr marL="227965" indent="-227965">
              <a:buNone/>
            </a:pPr>
            <a:r>
              <a:rPr lang="en-US" sz="2000">
                <a:highlight>
                  <a:srgbClr val="FFFFFF"/>
                </a:highlight>
                <a:latin typeface="Arial"/>
                <a:cs typeface="Arial"/>
              </a:rPr>
              <a:t>The Schedule Community of Practice (SCOP) is a dynamic forum dedicated to the exchange of scheduling principles, best practices, and critical knowledge.</a:t>
            </a:r>
            <a:endParaRPr lang="en-US" sz="2000">
              <a:latin typeface="Arial"/>
              <a:cs typeface="Arial"/>
            </a:endParaRPr>
          </a:p>
          <a:p>
            <a:pPr marL="227965" indent="-227965">
              <a:buNone/>
            </a:pPr>
            <a:r>
              <a:rPr lang="en-US" sz="2000">
                <a:highlight>
                  <a:srgbClr val="FFFFFF"/>
                </a:highlight>
                <a:latin typeface="Arial"/>
                <a:cs typeface="Arial"/>
              </a:rPr>
              <a:t>Our mission is to elevate the performance of programs and projects by fostering a collaborative environment for continuous learning and improvement.</a:t>
            </a:r>
            <a:endParaRPr lang="en-US" sz="200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b="1" u="sng">
                <a:latin typeface="Arial"/>
                <a:cs typeface="Arial"/>
              </a:rPr>
              <a:t>Integration with CEAG</a:t>
            </a:r>
            <a:endParaRPr lang="en-US" sz="2000">
              <a:solidFill>
                <a:schemeClr val="tx1"/>
              </a:solidFill>
            </a:endParaRPr>
          </a:p>
          <a:p>
            <a:pPr marL="227965" indent="-227965"/>
            <a:r>
              <a:rPr lang="en-US" sz="2000">
                <a:latin typeface="Arial"/>
                <a:cs typeface="Arial"/>
              </a:rPr>
              <a:t>Support for Infrastructure Reviews</a:t>
            </a:r>
          </a:p>
          <a:p>
            <a:pPr marL="227965" indent="-227965"/>
            <a:r>
              <a:rPr lang="en-US" sz="2000">
                <a:latin typeface="Arial"/>
                <a:cs typeface="Arial"/>
              </a:rPr>
              <a:t>Support for Weapon Program Reviews</a:t>
            </a:r>
            <a:endParaRPr lang="en-US" sz="2000"/>
          </a:p>
          <a:p>
            <a:pPr marL="227965" indent="-227965"/>
            <a:r>
              <a:rPr lang="en-US" sz="2000">
                <a:latin typeface="Arial"/>
                <a:cs typeface="Arial"/>
              </a:rPr>
              <a:t>Merge with existing working groups</a:t>
            </a:r>
          </a:p>
          <a:p>
            <a:pPr marL="0" indent="0">
              <a:buNone/>
            </a:pPr>
            <a:r>
              <a:rPr lang="en-US" sz="2000">
                <a:latin typeface="Arial"/>
                <a:cs typeface="Arial"/>
              </a:rPr>
              <a:t>For more information contact </a:t>
            </a:r>
            <a:r>
              <a:rPr lang="en-US" sz="2000">
                <a:latin typeface="Arial"/>
                <a:cs typeface="Arial"/>
                <a:hlinkClick r:id="rId3"/>
              </a:rPr>
              <a:t>scop@nnsa.doe.gov</a:t>
            </a:r>
            <a:r>
              <a:rPr lang="en-US" sz="2000">
                <a:latin typeface="Arial"/>
                <a:cs typeface="Arial"/>
              </a:rPr>
              <a:t> </a:t>
            </a:r>
          </a:p>
          <a:p>
            <a:pPr marL="0" indent="0">
              <a:buNone/>
            </a:pPr>
            <a:endParaRPr lang="en-US" sz="2000">
              <a:latin typeface="Arial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1217AA9-3A66-4D70-C35E-638748AF935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8019" y="2282973"/>
            <a:ext cx="3147381" cy="315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56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80EF71-798C-BF44-83EE-74AC2D0A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13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E0B80B-FA1C-4026-AC85-6C6AC1E5E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523" y="1445864"/>
            <a:ext cx="5814169" cy="438069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2400">
                <a:solidFill>
                  <a:schemeClr val="tx1"/>
                </a:solidFill>
                <a:latin typeface="Arial"/>
                <a:cs typeface="Arial"/>
              </a:rPr>
              <a:t>CEAG maintains list of Subject Matter Experts to support future: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Estimate reviews </a:t>
            </a:r>
            <a:r>
              <a:rPr lang="en-US" sz="2000">
                <a:latin typeface="Arial"/>
                <a:cs typeface="Arial"/>
              </a:rPr>
              <a:t>(W</a:t>
            </a: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eapons and/or capital acquisitions)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endParaRPr lang="en-US" sz="2000">
              <a:latin typeface="Arial"/>
              <a:cs typeface="Arial"/>
            </a:endParaRP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Drafting </a:t>
            </a:r>
            <a:r>
              <a:rPr lang="en-US" sz="2000">
                <a:latin typeface="Arial"/>
                <a:cs typeface="Arial"/>
              </a:rPr>
              <a:t>and/or reviewing c</a:t>
            </a: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ost policies</a:t>
            </a:r>
          </a:p>
          <a:p>
            <a:pPr lvl="1">
              <a:lnSpc>
                <a:spcPct val="107000"/>
              </a:lnSpc>
              <a:spcBef>
                <a:spcPts val="600"/>
              </a:spcBef>
            </a:pPr>
            <a:endParaRPr lang="en-US" sz="2000">
              <a:latin typeface="Arial"/>
              <a:cs typeface="Arial"/>
            </a:endParaRPr>
          </a:p>
          <a:p>
            <a:pPr lvl="1">
              <a:lnSpc>
                <a:spcPct val="107000"/>
              </a:lnSpc>
              <a:spcBef>
                <a:spcPts val="600"/>
              </a:spcBef>
            </a:pPr>
            <a:r>
              <a:rPr lang="en-US" sz="2000">
                <a:solidFill>
                  <a:schemeClr val="tx1"/>
                </a:solidFill>
                <a:latin typeface="Arial"/>
                <a:cs typeface="Arial"/>
              </a:rPr>
              <a:t>Developing guides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0B61E4-3628-0398-BBAC-13B21B2F2A1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637" y="1558796"/>
            <a:ext cx="1296501" cy="174334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CBB74D-C7BC-0CFA-A6E5-C778EEC1A380}"/>
              </a:ext>
            </a:extLst>
          </p:cNvPr>
          <p:cNvSpPr txBox="1"/>
          <p:nvPr/>
        </p:nvSpPr>
        <p:spPr>
          <a:xfrm>
            <a:off x="5959692" y="3403359"/>
            <a:ext cx="3066608" cy="5366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latin typeface="Arial"/>
                <a:cs typeface="Arial"/>
              </a:rPr>
              <a:t>CEAG periodically updates cost estimating products (e.g. guides)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6648ED1A-1651-AA83-CFCB-070A5961D87F}"/>
              </a:ext>
            </a:extLst>
          </p:cNvPr>
          <p:cNvSpPr txBox="1">
            <a:spLocks/>
          </p:cNvSpPr>
          <p:nvPr/>
        </p:nvSpPr>
        <p:spPr>
          <a:xfrm>
            <a:off x="584795" y="593977"/>
            <a:ext cx="11022409" cy="6878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b="0"/>
              <a:t>Other Upcoming CEAG Efforts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CD42F8D-25BF-CFE0-708F-C8929091588C}"/>
              </a:ext>
            </a:extLst>
          </p:cNvPr>
          <p:cNvSpPr/>
          <p:nvPr/>
        </p:nvSpPr>
        <p:spPr>
          <a:xfrm>
            <a:off x="0" y="6159317"/>
            <a:ext cx="9116263" cy="6986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/>
              <a:t>Contact your CEAG representative to get involved!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2C2E34-F5A1-8546-9D0F-E802BE801B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1108" y="3302142"/>
            <a:ext cx="1318192" cy="1687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C151CE-C3DB-D7A2-306D-4830995E6D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0250" y="4417888"/>
            <a:ext cx="1892326" cy="11268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0079D88-276E-D60E-95A1-548BE19DDD35}"/>
              </a:ext>
            </a:extLst>
          </p:cNvPr>
          <p:cNvSpPr txBox="1"/>
          <p:nvPr/>
        </p:nvSpPr>
        <p:spPr>
          <a:xfrm>
            <a:off x="9253728" y="5544689"/>
            <a:ext cx="2938272" cy="5366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>
                <a:latin typeface="Arial"/>
                <a:cs typeface="Arial"/>
              </a:rPr>
              <a:t>Opportunity to review draft NNSA cost policies and materials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2D6C0C-81C3-98DA-1DB9-B13CEBC08B35}"/>
              </a:ext>
            </a:extLst>
          </p:cNvPr>
          <p:cNvSpPr txBox="1"/>
          <p:nvPr/>
        </p:nvSpPr>
        <p:spPr>
          <a:xfrm>
            <a:off x="-1" y="-52354"/>
            <a:ext cx="3359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>
                <a:solidFill>
                  <a:srgbClr val="00B0F0"/>
                </a:solidFill>
                <a:latin typeface="Arial"/>
                <a:cs typeface="Arial"/>
              </a:rPr>
              <a:t>Opportunity to Get Involved</a:t>
            </a:r>
            <a:endParaRPr lang="en-US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732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1862E6-3ED4-9C8C-E0E5-2AC4EBB00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841"/>
            <a:ext cx="10515600" cy="995589"/>
          </a:xfrm>
        </p:spPr>
        <p:txBody>
          <a:bodyPr>
            <a:normAutofit fontScale="90000"/>
          </a:bodyPr>
          <a:lstStyle/>
          <a:p>
            <a:r>
              <a:rPr lang="en-US" sz="4000"/>
              <a:t>Questions?</a:t>
            </a:r>
            <a:br>
              <a:rPr lang="en-US"/>
            </a:br>
            <a:br>
              <a:rPr lang="en-US" sz="1300"/>
            </a:br>
            <a:r>
              <a:rPr lang="en-US" sz="1300"/>
              <a:t>Speaker: Cash Fitzpatrick</a:t>
            </a:r>
            <a:br>
              <a:rPr lang="en-US" sz="1300"/>
            </a:br>
            <a:r>
              <a:rPr lang="en-US" sz="1300"/>
              <a:t>Director, Office of Program Analysis and Evaluation (PA&amp;E, BA-90) </a:t>
            </a:r>
            <a:br>
              <a:rPr lang="en-US" sz="1100"/>
            </a:br>
            <a:endParaRPr lang="en-US" sz="11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C9472E-6935-DA6E-403C-52C9EDF98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14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3CCE3C7-9BCF-1BCD-C2F3-26B7FEA19900}"/>
              </a:ext>
            </a:extLst>
          </p:cNvPr>
          <p:cNvSpPr/>
          <p:nvPr/>
        </p:nvSpPr>
        <p:spPr>
          <a:xfrm>
            <a:off x="1" y="6159480"/>
            <a:ext cx="9698838" cy="698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/>
              <a:t>Contact your representatives to get more involved!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B3B5E-3BDE-5042-0C20-86DC8311E4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72335" y="1585117"/>
            <a:ext cx="2991631" cy="11959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12D762-5771-A74D-CCDA-10ADE21771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6242" y="4009594"/>
            <a:ext cx="1869357" cy="1937725"/>
          </a:xfrm>
          <a:prstGeom prst="rect">
            <a:avLst/>
          </a:prstGeom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BA0AEF3-2B80-E0C1-7727-1ED49E052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842970"/>
              </p:ext>
            </p:extLst>
          </p:nvPr>
        </p:nvGraphicFramePr>
        <p:xfrm>
          <a:off x="789083" y="1555874"/>
          <a:ext cx="4263673" cy="2228850"/>
        </p:xfrm>
        <a:graphic>
          <a:graphicData uri="http://schemas.openxmlformats.org/drawingml/2006/table">
            <a:tbl>
              <a:tblPr/>
              <a:tblGrid>
                <a:gridCol w="2818874">
                  <a:extLst>
                    <a:ext uri="{9D8B030D-6E8A-4147-A177-3AD203B41FA5}">
                      <a16:colId xmlns:a16="http://schemas.microsoft.com/office/drawing/2014/main" val="629347132"/>
                    </a:ext>
                  </a:extLst>
                </a:gridCol>
                <a:gridCol w="1444799">
                  <a:extLst>
                    <a:ext uri="{9D8B030D-6E8A-4147-A177-3AD203B41FA5}">
                      <a16:colId xmlns:a16="http://schemas.microsoft.com/office/drawing/2014/main" val="4089219276"/>
                    </a:ext>
                  </a:extLst>
                </a:gridCol>
              </a:tblGrid>
              <a:tr h="228600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Inherit"/>
                        </a:rPr>
                        <a:t>CEAG COUNCIL MEMBERS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3301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Cash Fitzpatrick - CEAG Chair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NNSA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766048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Eric White 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Y-12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449657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Nathalie Lemmon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PX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993279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Tim Hogan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KCNSC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250638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Todd Proffitt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LANL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56788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Carol Meyers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LLNL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867314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John Ball Jr.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NNSS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19172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Blair DuBois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SNL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20394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John Salter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SRS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464146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6EDBF5F-D710-8565-A46E-5C89DE5B29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134546"/>
              </p:ext>
            </p:extLst>
          </p:nvPr>
        </p:nvGraphicFramePr>
        <p:xfrm>
          <a:off x="6636313" y="2733366"/>
          <a:ext cx="4263674" cy="3295650"/>
        </p:xfrm>
        <a:graphic>
          <a:graphicData uri="http://schemas.openxmlformats.org/drawingml/2006/table">
            <a:tbl>
              <a:tblPr/>
              <a:tblGrid>
                <a:gridCol w="2818875">
                  <a:extLst>
                    <a:ext uri="{9D8B030D-6E8A-4147-A177-3AD203B41FA5}">
                      <a16:colId xmlns:a16="http://schemas.microsoft.com/office/drawing/2014/main" val="3172340779"/>
                    </a:ext>
                  </a:extLst>
                </a:gridCol>
                <a:gridCol w="1444799">
                  <a:extLst>
                    <a:ext uri="{9D8B030D-6E8A-4147-A177-3AD203B41FA5}">
                      <a16:colId xmlns:a16="http://schemas.microsoft.com/office/drawing/2014/main" val="3340319129"/>
                    </a:ext>
                  </a:extLst>
                </a:gridCol>
              </a:tblGrid>
              <a:tr h="228600">
                <a:tc grid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400" b="1" i="0" u="none" strike="noStrike">
                          <a:solidFill>
                            <a:schemeClr val="tx1"/>
                          </a:solidFill>
                          <a:effectLst/>
                          <a:latin typeface="Inherit"/>
                        </a:rPr>
                        <a:t>CEAG SITE REPRESENTATIVES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05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Steve Blake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KCNSC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736410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Clint Bowman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KCNSC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47097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Gabe Andrade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LANL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765071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Elliot Sondheim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LANL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02082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Hannah Goldstein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LLNL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50846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Amanda Walton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NNSS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3364603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Chris Nesbit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SNL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44448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Carla Moncayo Jordan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SNL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399982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Rhonda Tiller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SRS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09124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Russ Howell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PX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53556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Keith Burd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PX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467070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Randy Miller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Y-12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6782974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Julie Anderson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NNSA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15383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200" b="1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Charlie Loelius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200" b="0" i="0" u="none" strike="noStrike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</a:rPr>
                        <a:t>NNSA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76057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80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80EF71-798C-BF44-83EE-74AC2D0A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0610" y="6415853"/>
            <a:ext cx="545431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50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1300DEA-5D50-3E48-89ED-3C97A4BD0F95}" type="slidenum">
              <a:rPr lang="en-US" smtClean="0">
                <a:solidFill>
                  <a:schemeClr val="bg1"/>
                </a:solidFill>
              </a:rPr>
              <a:pPr/>
              <a:t>15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B643AC6C-77F5-0CEE-4B78-1AEC2A9E2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769" y="334050"/>
            <a:ext cx="10260528" cy="68782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600" dirty="0"/>
              <a:t>Cost Estimating Improvements to Infrastructure Modernization</a:t>
            </a:r>
            <a:endParaRPr lang="en-US" sz="36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BC347AD-0DBA-AB0F-15A3-0306E9B6F9F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6674" y="2328933"/>
            <a:ext cx="6572600" cy="2853455"/>
          </a:xfrm>
          <a:prstGeom prst="rect">
            <a:avLst/>
          </a:prstGeom>
        </p:spPr>
      </p:pic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6E97C658-BD73-2D9F-B26D-04D490053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007" y="1384443"/>
            <a:ext cx="6183398" cy="398637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1400" b="1">
                <a:solidFill>
                  <a:schemeClr val="tx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BACKGROUND</a:t>
            </a:r>
          </a:p>
          <a:p>
            <a:pPr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solidFill>
                  <a:schemeClr val="tx1"/>
                </a:solidFill>
                <a:latin typeface="Arial"/>
                <a:ea typeface="Calibri" panose="020F0502020204030204" pitchFamily="34" charset="0"/>
                <a:cs typeface="Arial"/>
              </a:rPr>
              <a:t>2023: Institute for Defense Analysis (IDA) report on NNSA line-item cost estimating</a:t>
            </a:r>
          </a:p>
          <a:p>
            <a:pPr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solidFill>
                  <a:schemeClr val="tx1"/>
                </a:solidFill>
                <a:latin typeface="Arial"/>
                <a:ea typeface="Calibri" panose="020F0502020204030204" pitchFamily="34" charset="0"/>
                <a:cs typeface="Arial"/>
              </a:rPr>
              <a:t>2023: OMB directs NNSA develop an </a:t>
            </a:r>
            <a:r>
              <a:rPr lang="en-US" sz="1400" i="1">
                <a:solidFill>
                  <a:schemeClr val="tx1"/>
                </a:solidFill>
                <a:latin typeface="Arial"/>
                <a:ea typeface="Calibri" panose="020F0502020204030204" pitchFamily="34" charset="0"/>
                <a:cs typeface="Arial"/>
              </a:rPr>
              <a:t>Implementation Plan</a:t>
            </a:r>
            <a:endParaRPr lang="en-US" sz="1400">
              <a:solidFill>
                <a:schemeClr val="tx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latin typeface="Arial"/>
                <a:ea typeface="Calibri" panose="020F0502020204030204" pitchFamily="34" charset="0"/>
                <a:cs typeface="Arial"/>
              </a:rPr>
              <a:t>2024: NNSA delivers plan to OMB</a:t>
            </a:r>
          </a:p>
          <a:p>
            <a:pPr>
              <a:lnSpc>
                <a:spcPct val="107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400">
                <a:solidFill>
                  <a:schemeClr val="tx1"/>
                </a:solidFill>
                <a:latin typeface="Arial"/>
                <a:ea typeface="Calibri" panose="020F0502020204030204" pitchFamily="34" charset="0"/>
                <a:cs typeface="Arial"/>
              </a:rPr>
              <a:t>2024 – Now: Execution with annual updates to OMB</a:t>
            </a:r>
          </a:p>
          <a:p>
            <a:pPr marL="0" indent="0">
              <a:lnSpc>
                <a:spcPct val="107000"/>
              </a:lnSpc>
              <a:spcBef>
                <a:spcPts val="600"/>
              </a:spcBef>
              <a:buNone/>
            </a:pPr>
            <a:endParaRPr lang="en-US" sz="700" b="1">
              <a:solidFill>
                <a:schemeClr val="tx1"/>
              </a:solidFill>
              <a:latin typeface="Arial"/>
              <a:ea typeface="Calibri" panose="020F0502020204030204" pitchFamily="34" charset="0"/>
              <a:cs typeface="Arial"/>
            </a:endParaRPr>
          </a:p>
          <a:p>
            <a:pPr marL="0" marR="0" lvl="0" indent="0">
              <a:lnSpc>
                <a:spcPct val="107000"/>
              </a:lnSpc>
              <a:spcBef>
                <a:spcPts val="600"/>
              </a:spcBef>
              <a:buNone/>
            </a:pPr>
            <a:r>
              <a:rPr lang="en-US" sz="1400" b="1">
                <a:solidFill>
                  <a:schemeClr val="tx1"/>
                </a:solidFill>
                <a:latin typeface="Arial"/>
                <a:ea typeface="Calibri" panose="020F0502020204030204" pitchFamily="34" charset="0"/>
                <a:cs typeface="Arial"/>
              </a:rPr>
              <a:t>APPROACH</a:t>
            </a:r>
            <a:endParaRPr lang="en-US" sz="1400" b="1">
              <a:solidFill>
                <a:schemeClr val="tx1"/>
              </a:solidFill>
              <a:effectLst/>
              <a:latin typeface="Arial"/>
              <a:ea typeface="Calibri" panose="020F0502020204030204" pitchFamily="34" charset="0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sz="1400"/>
              <a:t>Joint PA&amp;E, CEPE, Office of Infrastructure implementation</a:t>
            </a:r>
            <a:endParaRPr lang="en-US" sz="1400">
              <a:solidFill>
                <a:srgbClr val="FF0000"/>
              </a:solidFill>
              <a:latin typeface="Arial"/>
              <a:cs typeface="Arial"/>
            </a:endParaRPr>
          </a:p>
          <a:p>
            <a:pPr>
              <a:spcBef>
                <a:spcPts val="600"/>
              </a:spcBef>
            </a:pPr>
            <a:r>
              <a:rPr lang="en-US" sz="1400"/>
              <a:t>5 functional areas: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Policy &amp; Directives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Cost Guidance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Studies, Analyses, and Methodologies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Standardization of Practices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Data and Modeling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3F3BD8-B2A3-3851-EFAF-AD0928874F50}"/>
              </a:ext>
            </a:extLst>
          </p:cNvPr>
          <p:cNvSpPr txBox="1"/>
          <p:nvPr/>
        </p:nvSpPr>
        <p:spPr>
          <a:xfrm>
            <a:off x="6044917" y="5185337"/>
            <a:ext cx="581569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indent="0">
              <a:spcBef>
                <a:spcPts val="1200"/>
              </a:spcBef>
              <a:buNone/>
            </a:pPr>
            <a:r>
              <a:rPr lang="en-US" sz="1100" i="1"/>
              <a:t>Excerpt from “Implementation Plan to Improve Line-Item Cost Estimate Quality” Brief. 2024.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6CBB30C-0110-ADE3-8D91-D58C28D638F1}"/>
              </a:ext>
            </a:extLst>
          </p:cNvPr>
          <p:cNvSpPr/>
          <p:nvPr/>
        </p:nvSpPr>
        <p:spPr>
          <a:xfrm>
            <a:off x="2340977" y="5756004"/>
            <a:ext cx="7667626" cy="4308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/>
              <a:t>NNSA continues to mature capital line-item cost estimating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948049-8A7C-8DA6-F03E-67D87D55CBB0}"/>
              </a:ext>
            </a:extLst>
          </p:cNvPr>
          <p:cNvSpPr txBox="1"/>
          <p:nvPr/>
        </p:nvSpPr>
        <p:spPr>
          <a:xfrm>
            <a:off x="10008603" y="990695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79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B7AE63A09C47459AA4B25F0F3DCE93" ma:contentTypeVersion="4" ma:contentTypeDescription="Create a new document." ma:contentTypeScope="" ma:versionID="0a5c624afb28d78bc65b9952f57c2e3a">
  <xsd:schema xmlns:xsd="http://www.w3.org/2001/XMLSchema" xmlns:xs="http://www.w3.org/2001/XMLSchema" xmlns:p="http://schemas.microsoft.com/office/2006/metadata/properties" xmlns:ns2="f6d72316-a743-4cd1-bf2d-d950ac85e3d7" targetNamespace="http://schemas.microsoft.com/office/2006/metadata/properties" ma:root="true" ma:fieldsID="8dd71372497e91f4545790a9eddcbc8e" ns2:_="">
    <xsd:import namespace="f6d72316-a743-4cd1-bf2d-d950ac85e3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d72316-a743-4cd1-bf2d-d950ac85e3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AF56EAD-D5D6-4002-8ECC-8CB8CB0F0361}">
  <ds:schemaRefs>
    <ds:schemaRef ds:uri="f6d72316-a743-4cd1-bf2d-d950ac85e3d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4B99797-AF35-4F1E-B311-F6ED8D8101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69C032-7840-46EE-B95C-7397337B0EAF}">
  <ds:schemaRefs>
    <ds:schemaRef ds:uri="f6d72316-a743-4cd1-bf2d-d950ac85e3d7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</TotalTime>
  <Words>1487</Words>
  <Application>Microsoft Office PowerPoint</Application>
  <PresentationFormat>Widescreen</PresentationFormat>
  <Paragraphs>232</Paragraphs>
  <Slides>15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Aptos</vt:lpstr>
      <vt:lpstr>Arial</vt:lpstr>
      <vt:lpstr>Calibri</vt:lpstr>
      <vt:lpstr>Inherit</vt:lpstr>
      <vt:lpstr>Segoe UI</vt:lpstr>
      <vt:lpstr>Wingdings</vt:lpstr>
      <vt:lpstr>Office Theme</vt:lpstr>
      <vt:lpstr>1_Office Theme</vt:lpstr>
      <vt:lpstr>2_Office Theme</vt:lpstr>
      <vt:lpstr>Slide</vt:lpstr>
      <vt:lpstr>PowerPoint Presentation</vt:lpstr>
      <vt:lpstr>Welcome to CECOP X</vt:lpstr>
      <vt:lpstr>Overview of NSE Cost Community</vt:lpstr>
      <vt:lpstr>PowerPoint Presentation</vt:lpstr>
      <vt:lpstr>Year in Recap</vt:lpstr>
      <vt:lpstr>Tracking Cost and Schedule Growth</vt:lpstr>
      <vt:lpstr>Cost Estimating Improvements to Weapons Modernization</vt:lpstr>
      <vt:lpstr>Infrastructure Modernization and Cost Estimating Are NNSA’s Highest Risk</vt:lpstr>
      <vt:lpstr>New Portfolio Level Tools for Infrastructure Planning</vt:lpstr>
      <vt:lpstr>PowerPoint Presentation</vt:lpstr>
      <vt:lpstr>CEAG Working Groups</vt:lpstr>
      <vt:lpstr>Schedule Community of Practice</vt:lpstr>
      <vt:lpstr>PowerPoint Presentation</vt:lpstr>
      <vt:lpstr>Questions?  Speaker: Cash Fitzpatrick Director, Office of Program Analysis and Evaluation (PA&amp;E, BA-90)  </vt:lpstr>
      <vt:lpstr>Cost Estimating Improvements to Infrastructure Modernization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Noonan, Morgan L.</dc:creator>
  <cp:lastModifiedBy>Fitzpatrick, Cash</cp:lastModifiedBy>
  <cp:revision>1</cp:revision>
  <dcterms:created xsi:type="dcterms:W3CDTF">2024-04-09T17:38:48Z</dcterms:created>
  <dcterms:modified xsi:type="dcterms:W3CDTF">2026-08-06T13:51:53Z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0x01010014B7AE63A09C47459AA4B25F0F3DCE93</vt:lpwstr>
  </property>
</Properties>
</file>