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etharaman, Sridhar" initials="SS" lastIdx="2" clrIdx="0">
    <p:extLst>
      <p:ext uri="{19B8F6BF-5375-455C-9EA6-DF929625EA0E}">
        <p15:presenceInfo xmlns:p15="http://schemas.microsoft.com/office/powerpoint/2012/main" userId="S-1-5-21-2844929807-1687724802-988633214-2010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5" autoAdjust="0"/>
    <p:restoredTop sz="94660"/>
  </p:normalViewPr>
  <p:slideViewPr>
    <p:cSldViewPr snapToGrid="0">
      <p:cViewPr varScale="1">
        <p:scale>
          <a:sx n="48" d="100"/>
          <a:sy n="48" d="100"/>
        </p:scale>
        <p:origin x="75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E2A3-4CFE-4EAC-8FDA-93DC1458E16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0999-0BDC-4811-BFFE-7611A59A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4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E2A3-4CFE-4EAC-8FDA-93DC1458E16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0999-0BDC-4811-BFFE-7611A59A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23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E2A3-4CFE-4EAC-8FDA-93DC1458E16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0999-0BDC-4811-BFFE-7611A59A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73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E2A3-4CFE-4EAC-8FDA-93DC1458E16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0999-0BDC-4811-BFFE-7611A59A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79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E2A3-4CFE-4EAC-8FDA-93DC1458E16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0999-0BDC-4811-BFFE-7611A59A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29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E2A3-4CFE-4EAC-8FDA-93DC1458E16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0999-0BDC-4811-BFFE-7611A59A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9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E2A3-4CFE-4EAC-8FDA-93DC1458E16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0999-0BDC-4811-BFFE-7611A59A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52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E2A3-4CFE-4EAC-8FDA-93DC1458E16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0999-0BDC-4811-BFFE-7611A59A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7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E2A3-4CFE-4EAC-8FDA-93DC1458E16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0999-0BDC-4811-BFFE-7611A59A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2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E2A3-4CFE-4EAC-8FDA-93DC1458E16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0999-0BDC-4811-BFFE-7611A59A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68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E2A3-4CFE-4EAC-8FDA-93DC1458E16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0999-0BDC-4811-BFFE-7611A59A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70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FE2A3-4CFE-4EAC-8FDA-93DC1458E16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F0999-0BDC-4811-BFFE-7611A59A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29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544" y="2023237"/>
            <a:ext cx="10515600" cy="1325563"/>
          </a:xfrm>
        </p:spPr>
        <p:txBody>
          <a:bodyPr/>
          <a:lstStyle/>
          <a:p>
            <a:r>
              <a:rPr lang="en-US" dirty="0" smtClean="0"/>
              <a:t>Title: </a:t>
            </a:r>
            <a:r>
              <a:rPr lang="en-US" b="1" i="1" dirty="0"/>
              <a:t>I</a:t>
            </a:r>
            <a:r>
              <a:rPr lang="en-US" b="1" i="1" dirty="0" smtClean="0"/>
              <a:t>dentifying </a:t>
            </a:r>
            <a:r>
              <a:rPr lang="en-US" b="1" i="1" dirty="0"/>
              <a:t>technical R&amp;D challenges for clean water production</a:t>
            </a:r>
          </a:p>
        </p:txBody>
      </p:sp>
    </p:spTree>
    <p:extLst>
      <p:ext uri="{BB962C8B-B14F-4D97-AF65-F5344CB8AC3E}">
        <p14:creationId xmlns:p14="http://schemas.microsoft.com/office/powerpoint/2010/main" val="1803972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07" y="-210588"/>
            <a:ext cx="10515600" cy="1325563"/>
          </a:xfrm>
        </p:spPr>
        <p:txBody>
          <a:bodyPr/>
          <a:lstStyle/>
          <a:p>
            <a:r>
              <a:rPr lang="en-US" dirty="0"/>
              <a:t>What do we want to get out of this?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216" y="2506662"/>
            <a:ext cx="10183368" cy="43513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Define targets (see table on the left?)</a:t>
            </a:r>
          </a:p>
          <a:p>
            <a:pPr lvl="1"/>
            <a:r>
              <a:rPr lang="en-US" dirty="0" smtClean="0"/>
              <a:t>Saline to pipe parity</a:t>
            </a:r>
          </a:p>
          <a:p>
            <a:pPr lvl="1"/>
            <a:r>
              <a:rPr lang="en-US" dirty="0" smtClean="0"/>
              <a:t>Brackish to pipe parity</a:t>
            </a:r>
          </a:p>
          <a:p>
            <a:pPr lvl="1"/>
            <a:r>
              <a:rPr lang="en-US" dirty="0" smtClean="0"/>
              <a:t>Produced water to avoid re-injection?</a:t>
            </a:r>
          </a:p>
          <a:p>
            <a:r>
              <a:rPr lang="en-US" sz="2400" dirty="0" smtClean="0"/>
              <a:t>For defined targets of supplying water fit for purpose from a variety of sources, what are the technical challenges preventing us from reaching a goal (water processing, component/plant cost &amp; maintenance etc.) ?</a:t>
            </a:r>
          </a:p>
          <a:p>
            <a:r>
              <a:rPr lang="en-US" sz="2400" dirty="0" smtClean="0"/>
              <a:t>What promising research points at possible solutions?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465085"/>
              </p:ext>
            </p:extLst>
          </p:nvPr>
        </p:nvGraphicFramePr>
        <p:xfrm>
          <a:off x="5448807" y="1048850"/>
          <a:ext cx="6526785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2681"/>
                <a:gridCol w="1304544"/>
                <a:gridCol w="1488846"/>
                <a:gridCol w="1510386"/>
                <a:gridCol w="110032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Water Source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Target</a:t>
                      </a:r>
                      <a:r>
                        <a:rPr lang="en-US" baseline="0" dirty="0" smtClean="0"/>
                        <a:t> 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Energy</a:t>
                      </a:r>
                      <a:r>
                        <a:rPr lang="en-US" baseline="0" dirty="0" smtClean="0"/>
                        <a:t>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Pipe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$0.50/m</a:t>
                      </a:r>
                      <a:r>
                        <a:rPr lang="en-US" sz="1800" b="1" i="1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kWh/m</a:t>
                      </a:r>
                      <a:r>
                        <a:rPr lang="en-US" sz="1800" b="1" i="1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Brackish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$0.10/m</a:t>
                      </a:r>
                      <a:r>
                        <a:rPr lang="en-US" sz="1800" b="1" i="1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 kWh/m</a:t>
                      </a:r>
                      <a:r>
                        <a:rPr lang="en-US" sz="1800" b="1" i="1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Produced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Industrial?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$1/m</a:t>
                      </a:r>
                      <a:r>
                        <a:rPr lang="en-US" sz="1800" b="1" i="1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kWh/m</a:t>
                      </a:r>
                      <a:r>
                        <a:rPr lang="en-US" sz="1800" b="1" i="1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432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950" y="88036"/>
            <a:ext cx="2670977" cy="1325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Breakout sessions</a:t>
            </a:r>
            <a:endParaRPr lang="en-US" sz="3600" dirty="0"/>
          </a:p>
        </p:txBody>
      </p:sp>
      <p:sp>
        <p:nvSpPr>
          <p:cNvPr id="62" name="Rounded Rectangle 61"/>
          <p:cNvSpPr/>
          <p:nvPr/>
        </p:nvSpPr>
        <p:spPr>
          <a:xfrm>
            <a:off x="4422638" y="1489400"/>
            <a:ext cx="5589116" cy="2181763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2815503" y="1489400"/>
            <a:ext cx="1270090" cy="2131403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4" name="Striped Right Arrow 63"/>
          <p:cNvSpPr/>
          <p:nvPr/>
        </p:nvSpPr>
        <p:spPr>
          <a:xfrm>
            <a:off x="3990998" y="2313791"/>
            <a:ext cx="538352" cy="647932"/>
          </a:xfrm>
          <a:prstGeom prst="stripedRightArrow">
            <a:avLst/>
          </a:prstGeom>
          <a:solidFill>
            <a:schemeClr val="bg1">
              <a:lumMod val="9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029308" y="1510453"/>
            <a:ext cx="82003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Water</a:t>
            </a:r>
          </a:p>
          <a:p>
            <a:r>
              <a:rPr lang="en-US" sz="15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Sources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629080" y="1984758"/>
            <a:ext cx="75693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Output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743649" y="1780089"/>
            <a:ext cx="15570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137160">
              <a:buFont typeface="Arial" panose="020B0604020202020204" pitchFamily="34" charset="0"/>
              <a:buChar char="•"/>
            </a:pPr>
            <a:endParaRPr lang="en-US" sz="135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257175" indent="-137160">
              <a:buFont typeface="Arial" panose="020B0604020202020204" pitchFamily="34" charset="0"/>
              <a:buChar char="•"/>
            </a:pPr>
            <a:r>
              <a:rPr lang="en-US" sz="135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Seawater</a:t>
            </a:r>
          </a:p>
          <a:p>
            <a:pPr marL="257175" indent="-137160">
              <a:buFont typeface="Arial" panose="020B0604020202020204" pitchFamily="34" charset="0"/>
              <a:buChar char="•"/>
            </a:pPr>
            <a:r>
              <a:rPr lang="en-US" sz="135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Surface</a:t>
            </a:r>
          </a:p>
          <a:p>
            <a:pPr marL="257175" indent="-137160">
              <a:buFont typeface="Arial" panose="020B0604020202020204" pitchFamily="34" charset="0"/>
              <a:buChar char="•"/>
            </a:pPr>
            <a:r>
              <a:rPr lang="en-US" sz="135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Lake</a:t>
            </a:r>
          </a:p>
          <a:p>
            <a:pPr marL="257175" indent="-137160">
              <a:buFont typeface="Arial" panose="020B0604020202020204" pitchFamily="34" charset="0"/>
              <a:buChar char="•"/>
            </a:pPr>
            <a:r>
              <a:rPr lang="en-US" sz="135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Brackish</a:t>
            </a:r>
          </a:p>
          <a:p>
            <a:pPr marL="257175" indent="-137160">
              <a:buFont typeface="Arial" panose="020B0604020202020204" pitchFamily="34" charset="0"/>
              <a:buChar char="•"/>
            </a:pPr>
            <a:r>
              <a:rPr lang="en-US" sz="135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Processes </a:t>
            </a:r>
          </a:p>
          <a:p>
            <a:pPr marL="257175" indent="-137160">
              <a:buFont typeface="Arial" panose="020B0604020202020204" pitchFamily="34" charset="0"/>
              <a:buChar char="•"/>
            </a:pPr>
            <a:r>
              <a:rPr lang="en-US" sz="135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Produced</a:t>
            </a:r>
          </a:p>
          <a:p>
            <a:pPr marL="257175" indent="-137160">
              <a:buFont typeface="Arial" panose="020B0604020202020204" pitchFamily="34" charset="0"/>
              <a:buChar char="•"/>
            </a:pPr>
            <a:r>
              <a:rPr lang="en-US" sz="135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Extracted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378944" y="2295114"/>
            <a:ext cx="1534134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137160">
              <a:buFont typeface="Arial" panose="020B0604020202020204" pitchFamily="34" charset="0"/>
              <a:buChar char="•"/>
            </a:pPr>
            <a:r>
              <a:rPr lang="en-US" sz="135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Municipal </a:t>
            </a:r>
          </a:p>
          <a:p>
            <a:pPr marL="257175" indent="-137160">
              <a:buFont typeface="Arial" panose="020B0604020202020204" pitchFamily="34" charset="0"/>
              <a:buChar char="•"/>
            </a:pPr>
            <a:r>
              <a:rPr lang="en-US" sz="135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Industrial</a:t>
            </a:r>
          </a:p>
          <a:p>
            <a:pPr marL="257175" indent="-137160">
              <a:buFont typeface="Arial" panose="020B0604020202020204" pitchFamily="34" charset="0"/>
              <a:buChar char="•"/>
            </a:pPr>
            <a:r>
              <a:rPr lang="en-US" sz="135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Agricultural 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5263896" y="347293"/>
            <a:ext cx="4035073" cy="701206"/>
          </a:xfrm>
          <a:prstGeom prst="round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1" name="Striped Right Arrow 70"/>
          <p:cNvSpPr/>
          <p:nvPr/>
        </p:nvSpPr>
        <p:spPr>
          <a:xfrm rot="5400000">
            <a:off x="6904352" y="855695"/>
            <a:ext cx="628576" cy="861486"/>
          </a:xfrm>
          <a:prstGeom prst="stripedRightArrow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263897" y="384423"/>
            <a:ext cx="403507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1. Energy </a:t>
            </a:r>
            <a:r>
              <a:rPr lang="en-US" sz="1600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Flexibility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Electricity, Fossil, Renewable, Waste Heat</a:t>
            </a:r>
            <a:endParaRPr lang="en-US" sz="1600" u="sng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10468127" y="1695857"/>
            <a:ext cx="1287050" cy="1571771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4" name="Striped Right Arrow 73"/>
          <p:cNvSpPr/>
          <p:nvPr/>
        </p:nvSpPr>
        <p:spPr>
          <a:xfrm>
            <a:off x="9846548" y="2295883"/>
            <a:ext cx="600536" cy="658854"/>
          </a:xfrm>
          <a:prstGeom prst="stripedRightArrow">
            <a:avLst/>
          </a:prstGeom>
          <a:solidFill>
            <a:schemeClr val="bg1">
              <a:lumMod val="9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6573547" y="1835668"/>
            <a:ext cx="1271410" cy="1540362"/>
          </a:xfrm>
          <a:prstGeom prst="round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4913041" y="1844257"/>
            <a:ext cx="1271410" cy="154036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92D05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924155" y="2002600"/>
            <a:ext cx="12723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 Water Intake and pre-treatment</a:t>
            </a:r>
            <a:endParaRPr lang="en-US" sz="1600" dirty="0"/>
          </a:p>
        </p:txBody>
      </p:sp>
      <p:sp>
        <p:nvSpPr>
          <p:cNvPr id="86" name="TextBox 85"/>
          <p:cNvSpPr txBox="1"/>
          <p:nvPr/>
        </p:nvSpPr>
        <p:spPr>
          <a:xfrm>
            <a:off x="6571238" y="1908502"/>
            <a:ext cx="12773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3</a:t>
            </a:r>
            <a:r>
              <a:rPr lang="en-US" sz="1600" dirty="0" smtClean="0"/>
              <a:t>. Water </a:t>
            </a:r>
            <a:r>
              <a:rPr lang="en-US" sz="1600" dirty="0"/>
              <a:t>Purification (including desalination</a:t>
            </a:r>
            <a:r>
              <a:rPr lang="en-US" sz="1600" dirty="0" smtClean="0"/>
              <a:t>)</a:t>
            </a:r>
          </a:p>
          <a:p>
            <a:pPr algn="ctr"/>
            <a:r>
              <a:rPr lang="en-US" sz="1600" dirty="0" smtClean="0"/>
              <a:t>Parts I and II</a:t>
            </a:r>
            <a:endParaRPr lang="en-US" sz="1600" dirty="0"/>
          </a:p>
        </p:txBody>
      </p:sp>
      <p:sp>
        <p:nvSpPr>
          <p:cNvPr id="88" name="Rounded Rectangle 87"/>
          <p:cNvSpPr/>
          <p:nvPr/>
        </p:nvSpPr>
        <p:spPr>
          <a:xfrm>
            <a:off x="8215809" y="1808199"/>
            <a:ext cx="1271410" cy="1540362"/>
          </a:xfrm>
          <a:prstGeom prst="round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8164155" y="1941793"/>
            <a:ext cx="13329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4. Post </a:t>
            </a:r>
            <a:r>
              <a:rPr lang="en-US" sz="1600" dirty="0"/>
              <a:t>treatment and </a:t>
            </a:r>
            <a:r>
              <a:rPr lang="en-US" sz="1600" dirty="0" smtClean="0"/>
              <a:t>Concentrate handling </a:t>
            </a:r>
            <a:endParaRPr lang="en-US" sz="1600" dirty="0"/>
          </a:p>
        </p:txBody>
      </p:sp>
      <p:sp>
        <p:nvSpPr>
          <p:cNvPr id="91" name="Right Arrow 90"/>
          <p:cNvSpPr/>
          <p:nvPr/>
        </p:nvSpPr>
        <p:spPr>
          <a:xfrm>
            <a:off x="6208834" y="2404487"/>
            <a:ext cx="389096" cy="3063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ight Arrow 91"/>
          <p:cNvSpPr/>
          <p:nvPr/>
        </p:nvSpPr>
        <p:spPr>
          <a:xfrm>
            <a:off x="7871749" y="2330718"/>
            <a:ext cx="343507" cy="3435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348732" y="88036"/>
            <a:ext cx="34737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2. System Integration</a:t>
            </a:r>
            <a:endParaRPr lang="en-US" sz="1600" dirty="0"/>
          </a:p>
        </p:txBody>
      </p:sp>
      <p:sp>
        <p:nvSpPr>
          <p:cNvPr id="32" name="Rounded Rectangle 31"/>
          <p:cNvSpPr/>
          <p:nvPr/>
        </p:nvSpPr>
        <p:spPr>
          <a:xfrm>
            <a:off x="2584703" y="106499"/>
            <a:ext cx="9375649" cy="3803905"/>
          </a:xfrm>
          <a:prstGeom prst="round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821" y="4017431"/>
            <a:ext cx="1178753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Energy Flexibility:  This refers to the use of alternate energy sources such as renewable power, concentrated solar power, to provide cost-effective energy for the processes used in water purification.  In conventional water purification systems, such sources are yet to be leveraged at scale.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Systems Integration:  This includes the broad challenge of reducing the cost of water processing by combining technologies and sub-systems in novel ways (to include integration of sensors and controls) for improved energy </a:t>
            </a:r>
            <a:r>
              <a:rPr lang="en-US" sz="1200" dirty="0" smtClean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efficiency, for ability to cope with changing conditions and for integration with renewable power.  </a:t>
            </a:r>
            <a:r>
              <a:rPr lang="en-US" sz="1200" dirty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specific technologies and sub-systems may be sourced from different applications and industries.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Purification:  This encompasses the core processes in the “Water Purification System” such as membrane-based water purification.  Current state of the art, as one example of purification technology, is Reverse </a:t>
            </a:r>
            <a:r>
              <a:rPr lang="en-US" sz="1200" dirty="0" smtClean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Osmosis which is energy efficient but limited in terms of reliability.  </a:t>
            </a:r>
            <a:r>
              <a:rPr lang="en-US" sz="1200" dirty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technologies in development include Forward Osmosis/Membrane Distillation (that work in specific ranges of TDS).  Novel membranes and cost-effective manufacturing processes can enable new paradigms in Purification</a:t>
            </a:r>
            <a:r>
              <a:rPr lang="en-US" sz="1200" dirty="0" smtClean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Entirely novel concepts, not based on membranes are also of interest.  Non-TDS related impurities are also of interest, e.g. heavy metals, hydro carbons, bio-contaminants etc.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 treatment, transport, and effluent treatment:  This category includes the post-processing steps after the purification step.  As the overall cost and energy of the water processing system is determined by these steps as well, it is important that there be a closer examination of the costs and technologies to investigate better methods of transport (for example with more efficient pumps) and effluent treatment.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60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0719" y="-345161"/>
            <a:ext cx="5792129" cy="1325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Possible Questions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230719" y="1166511"/>
            <a:ext cx="1222683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send your comments/suggestions on the following questions for breakouts: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 for the breakout sessions (can be further refined):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current state of the art/practice with the relevant technology?  Describe the technology in quantitative terms and with respect to relevant metrics such as cost etc.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are the scientific and technical challenges with existing technology?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science/technology needs to be developed (or further developed) to address limitations of current practice?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quantitative targets (technical metrics) are possible in the near term and far term?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 possible pathways to address the goals and targets.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are some of the opportunities with a collaborative effort and what capabilities can we leverage from DOE Labs and other organizations?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Industry willing to cost share in a collaborative partnership with the federal government?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75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232</Words>
  <Application>Microsoft Office PowerPoint</Application>
  <PresentationFormat>Widescreen</PresentationFormat>
  <Paragraphs>71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Title: Identifying technical R&amp;D challenges for clean water production</vt:lpstr>
      <vt:lpstr>What do we want to get out of this?</vt:lpstr>
      <vt:lpstr>Breakout sessions</vt:lpstr>
      <vt:lpstr>Possible Questions</vt:lpstr>
    </vt:vector>
  </TitlesOfParts>
  <Company>U.S. Department of Energy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“Manufacture” of Clean Water</dc:title>
  <dc:creator>Seetharaman, Sridhar</dc:creator>
  <cp:lastModifiedBy>Carr, Shahaley (CONTR)</cp:lastModifiedBy>
  <cp:revision>24</cp:revision>
  <dcterms:created xsi:type="dcterms:W3CDTF">2017-05-22T18:45:09Z</dcterms:created>
  <dcterms:modified xsi:type="dcterms:W3CDTF">2017-08-08T19:53:10Z</dcterms:modified>
</cp:coreProperties>
</file>