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0" r:id="rId5"/>
    <p:sldMasterId id="2147483672" r:id="rId6"/>
    <p:sldMasterId id="2147483684" r:id="rId7"/>
  </p:sldMasterIdLst>
  <p:notesMasterIdLst>
    <p:notesMasterId r:id="rId29"/>
  </p:notesMasterIdLst>
  <p:handoutMasterIdLst>
    <p:handoutMasterId r:id="rId30"/>
  </p:handoutMasterIdLst>
  <p:sldIdLst>
    <p:sldId id="260" r:id="rId8"/>
    <p:sldId id="292" r:id="rId9"/>
    <p:sldId id="293" r:id="rId10"/>
    <p:sldId id="263" r:id="rId11"/>
    <p:sldId id="262" r:id="rId12"/>
    <p:sldId id="264" r:id="rId13"/>
    <p:sldId id="294" r:id="rId14"/>
    <p:sldId id="295" r:id="rId15"/>
    <p:sldId id="297" r:id="rId16"/>
    <p:sldId id="290" r:id="rId17"/>
    <p:sldId id="266" r:id="rId18"/>
    <p:sldId id="267" r:id="rId19"/>
    <p:sldId id="287" r:id="rId20"/>
    <p:sldId id="268" r:id="rId21"/>
    <p:sldId id="291" r:id="rId22"/>
    <p:sldId id="288" r:id="rId23"/>
    <p:sldId id="270" r:id="rId24"/>
    <p:sldId id="271" r:id="rId25"/>
    <p:sldId id="289" r:id="rId26"/>
    <p:sldId id="272" r:id="rId27"/>
    <p:sldId id="27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E05EBFA-355E-4597-A10F-A2BB09AA9921}">
          <p14:sldIdLst>
            <p14:sldId id="260"/>
            <p14:sldId id="292"/>
            <p14:sldId id="293"/>
            <p14:sldId id="263"/>
            <p14:sldId id="262"/>
            <p14:sldId id="264"/>
            <p14:sldId id="294"/>
            <p14:sldId id="295"/>
            <p14:sldId id="297"/>
            <p14:sldId id="290"/>
            <p14:sldId id="266"/>
            <p14:sldId id="267"/>
            <p14:sldId id="287"/>
            <p14:sldId id="268"/>
            <p14:sldId id="291"/>
            <p14:sldId id="288"/>
            <p14:sldId id="270"/>
            <p14:sldId id="271"/>
            <p14:sldId id="289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BF56144-8E64-5EA7-C932-812D6E974A1C}" name="Matheson, Zachary" initials="ZM" userId="S::zachary.matheson@nnsa.doe.gov::159c34bb-3ce1-4444-9c14-8ece16148612" providerId="AD"/>
  <p188:author id="{3E53165F-7E2D-6BEB-5326-F7B75106ACC2}" name="Deeney, Payton (CONTR)" initials="PD" userId="S::payton.deeney@nnsa.doe.gov::44ae866e-5032-442c-b708-7f80602fdb87" providerId="AD"/>
  <p188:author id="{CC245567-1FA4-AC2D-365C-B8FFA3C40E86}" name="Hartley-sanguinett, Logan (CONTR)" initials="LH" userId="S::logan.hartley-sanguinett@nnsa.doe.gov::8fc9c00c-2376-4f16-b47e-faa9ae73913d" providerId="AD"/>
  <p188:author id="{558CDB70-6C1B-F01C-1CC1-E3C8C17704E7}" name="Wekluk, Raymond (CONTR)" initials="RW" userId="S::raymond.wekluk@hq.doe.gov::0f09f01c-4c53-4e82-9c7d-daab127dd3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1E42"/>
    <a:srgbClr val="C50E3D"/>
    <a:srgbClr val="520214"/>
    <a:srgbClr val="081F3F"/>
    <a:srgbClr val="ED1846"/>
    <a:srgbClr val="252849"/>
    <a:srgbClr val="081E40"/>
    <a:srgbClr val="002164"/>
    <a:srgbClr val="004E7F"/>
    <a:srgbClr val="C32E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2501D7-5ED9-4F31-9F13-21DBD63CFD4E}" v="54" dt="2026-07-30T20:12:24.1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777" autoAdjust="0"/>
  </p:normalViewPr>
  <p:slideViewPr>
    <p:cSldViewPr snapToGrid="0">
      <p:cViewPr varScale="1">
        <p:scale>
          <a:sx n="84" d="100"/>
          <a:sy n="84" d="100"/>
        </p:scale>
        <p:origin x="159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574712-A789-43A7-FBAC-2D24126152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505B31-9C66-2C05-0D4B-0A13359A31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1E7811-47B7-3247-BD43-9CD9FA031622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A9BCD9-BEF4-D08A-1D2D-ECB2496858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D86FA5-5B3F-AEA4-822C-EBF38CC5B5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762EC-5F52-774C-85ED-C04950496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13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34CDC-939C-42B4-AB35-6498F5FC3D90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B1E5A-81D1-4464-9466-D55578AD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77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12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95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74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549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228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112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263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024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14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272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5F30B6-1D21-6788-7A5F-81A8D2D0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8BB47-30F3-74F7-EF97-81404D137C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E376C-4BF2-9728-485A-BABD48D5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7A18E-B2A6-0795-0415-938A3231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18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9FEC8-5E1A-389F-CEB8-2545597C0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C366E-3D17-A51C-6A23-E5FF033F6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3F142-5014-6A49-BA68-F7767A20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A69DD-70B0-578A-4060-D0493714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1B48F-7AAC-CF8D-E05C-9302F2E9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2441" y="6261243"/>
            <a:ext cx="2743200" cy="3651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DD3EB71B-0E20-644D-98EB-4348420301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20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A4AEB-3DFA-E318-8620-D25BFDD95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76F1B-F30E-6571-54DF-9EE72DF0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EC31A-FAFF-F59B-C947-3C0661FC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19646-3657-CB06-E99A-4A5DA1F99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C52A0-3E67-2777-2612-DE45CFF3C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8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01B2-D977-5C19-F4E3-F3652775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E7E83-B1FC-CDD7-CE93-D5FE574D6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18198C-262F-A73B-419F-17C8634F2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07737-EFD8-819B-9EA2-9CA32BC1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86624-96DC-6237-2FCF-105CA78B5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2C644-B491-490F-4868-6E908A68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78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7874-A87D-9998-FDD0-BDB565290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18EEC-DF2F-9670-4C39-FFFFE8058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513F85-056D-AEC2-98DA-936AC487C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59FB38-9D26-1131-91CA-9970CDDC4D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F96DFF-510D-3824-657F-B1E418FCC4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ACF79A-2E68-2C39-C0B8-737220A9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0EF024-9CD5-0D79-8738-EA455C791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E11ED6-0C3C-8B37-4562-A2C4E7695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01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FCD82-C2DB-2531-0B66-D4ADCBDE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3B0BF-1459-3BF2-19D3-FD3271783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C02B6-746F-A6EB-5A55-C90602E9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9DCC2C-6B18-2C7F-59E2-874997AA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0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1D1EC4-B9D2-7B34-DFB2-365F1003BD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A1D714-575C-81C1-B1D1-8284DF6E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0A673-00B0-3A5A-ED73-67FDFC75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F888-E805-3843-04A3-D6075729A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8F4AE-8F5B-019B-0BA7-35DEF8CE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98E3E-3BE2-643E-7930-A715B5175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020AD-025A-9F56-B61E-8A9515BE1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28990-F041-CE5B-F30B-9DDEC1DDB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3888D-F2CA-C167-E87E-F5F38ED7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3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1B725-DC07-93AD-5878-302381FD3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CDA040-878B-3C92-A5D7-6B71C2884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9F927-7BB9-E952-1808-734156A37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5E90D4-B38D-BE5F-676D-33246137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5E6CC-7821-065B-86E5-CCE80C1D3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68C3A-5069-6C20-029C-446F2CCF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73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5F30B6-1D21-6788-7A5F-81A8D2D0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8BB47-30F3-74F7-EF97-81404D137C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E376C-4BF2-9728-485A-BABD48D5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7A18E-B2A6-0795-0415-938A3231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80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9FEC8-5E1A-389F-CEB8-2545597C0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C366E-3D17-A51C-6A23-E5FF033F6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3F142-5014-6A49-BA68-F7767A20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A69DD-70B0-578A-4060-D0493714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1B48F-7AAC-CF8D-E05C-9302F2E9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37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A4AEB-3DFA-E318-8620-D25BFDD95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76F1B-F30E-6571-54DF-9EE72DF0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EC31A-FAFF-F59B-C947-3C0661FC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19646-3657-CB06-E99A-4A5DA1F99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C52A0-3E67-2777-2612-DE45CFF3C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71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01B2-D977-5C19-F4E3-F3652775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E7E83-B1FC-CDD7-CE93-D5FE574D6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18198C-262F-A73B-419F-17C8634F2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07737-EFD8-819B-9EA2-9CA32BC1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86624-96DC-6237-2FCF-105CA78B5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2C644-B491-490F-4868-6E908A68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36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7874-A87D-9998-FDD0-BDB565290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18EEC-DF2F-9670-4C39-FFFFE8058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513F85-056D-AEC2-98DA-936AC487C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59FB38-9D26-1131-91CA-9970CDDC4D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F96DFF-510D-3824-657F-B1E418FCC4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ACF79A-2E68-2C39-C0B8-737220A9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0EF024-9CD5-0D79-8738-EA455C791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E11ED6-0C3C-8B37-4562-A2C4E7695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6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FCD82-C2DB-2531-0B66-D4ADCBDE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3B0BF-1459-3BF2-19D3-FD3271783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C02B6-746F-A6EB-5A55-C90602E9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9DCC2C-6B18-2C7F-59E2-874997AA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77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1D1EC4-B9D2-7B34-DFB2-365F1003BD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A1D714-575C-81C1-B1D1-8284DF6E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0A673-00B0-3A5A-ED73-67FDFC75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66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F888-E805-3843-04A3-D6075729A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8F4AE-8F5B-019B-0BA7-35DEF8CE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98E3E-3BE2-643E-7930-A715B5175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020AD-025A-9F56-B61E-8A9515BE1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28990-F041-CE5B-F30B-9DDEC1DDB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3888D-F2CA-C167-E87E-F5F38ED7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149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1B725-DC07-93AD-5878-302381FD3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CDA040-878B-3C92-A5D7-6B71C2884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9F927-7BB9-E952-1808-734156A37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5E90D4-B38D-BE5F-676D-33246137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5E6CC-7821-065B-86E5-CCE80C1D3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68C3A-5069-6C20-029C-446F2CCF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549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569" y="1041400"/>
            <a:ext cx="6941905" cy="2387600"/>
          </a:xfrm>
          <a:prstGeom prst="rect">
            <a:avLst/>
          </a:prstGeom>
        </p:spPr>
        <p:txBody>
          <a:bodyPr anchor="b"/>
          <a:lstStyle>
            <a:lvl1pPr algn="l">
              <a:defRPr sz="6000" b="1">
                <a:latin typeface="Montserrat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94436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569" y="606176"/>
            <a:ext cx="10969375" cy="1397285"/>
          </a:xfrm>
          <a:prstGeom prst="rect">
            <a:avLst/>
          </a:prstGeom>
        </p:spPr>
        <p:txBody>
          <a:bodyPr anchor="b"/>
          <a:lstStyle>
            <a:lvl1pPr algn="l">
              <a:defRPr sz="6000" b="1">
                <a:solidFill>
                  <a:srgbClr val="021E42"/>
                </a:solidFill>
                <a:latin typeface="Montserrat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8381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EAC3C-A2F3-4508-2817-B155E8A22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4034" y="56166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3EB71B-0E20-644D-98EB-4348420301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F140BE-57F8-C5F5-1132-D7ABA2D29D21}"/>
              </a:ext>
            </a:extLst>
          </p:cNvPr>
          <p:cNvSpPr/>
          <p:nvPr userDrawn="1"/>
        </p:nvSpPr>
        <p:spPr>
          <a:xfrm>
            <a:off x="0" y="0"/>
            <a:ext cx="12192000" cy="127765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F30497-342B-5A83-27A3-3C260E64904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7010400" y="-8873"/>
            <a:ext cx="5181600" cy="12954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BC9C23-350F-2819-7ED2-FB9A07F2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0D493-5D93-C6FB-8137-14EFBC39E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0462D4-7EED-F678-B986-CA5AFD070ABC}"/>
              </a:ext>
            </a:extLst>
          </p:cNvPr>
          <p:cNvSpPr/>
          <p:nvPr userDrawn="1"/>
        </p:nvSpPr>
        <p:spPr>
          <a:xfrm>
            <a:off x="7421" y="6111832"/>
            <a:ext cx="12192000" cy="75825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171E5CF7-AE7D-7185-CABF-0AB10F0BDF8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387245" y="6246341"/>
            <a:ext cx="1654629" cy="4741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07DA46-1E84-3F7F-FB3B-62E88707977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0350847" y="6293735"/>
            <a:ext cx="1369791" cy="384502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31F921DB-3352-EB00-5894-82833B8BDDA6}"/>
              </a:ext>
            </a:extLst>
          </p:cNvPr>
          <p:cNvSpPr txBox="1">
            <a:spLocks/>
          </p:cNvSpPr>
          <p:nvPr userDrawn="1"/>
        </p:nvSpPr>
        <p:spPr>
          <a:xfrm>
            <a:off x="838200" y="6111831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</p:spTree>
    <p:extLst>
      <p:ext uri="{BB962C8B-B14F-4D97-AF65-F5344CB8AC3E}">
        <p14:creationId xmlns:p14="http://schemas.microsoft.com/office/powerpoint/2010/main" val="10248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Montserrat" pitchFamily="2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FF140BE-57F8-C5F5-1132-D7ABA2D29D21}"/>
              </a:ext>
            </a:extLst>
          </p:cNvPr>
          <p:cNvSpPr/>
          <p:nvPr userDrawn="1"/>
        </p:nvSpPr>
        <p:spPr>
          <a:xfrm>
            <a:off x="0" y="0"/>
            <a:ext cx="12192000" cy="127765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EAC3C-A2F3-4508-2817-B155E8A22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4034" y="56166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3EB71B-0E20-644D-98EB-4348420301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BC9C23-350F-2819-7ED2-FB9A07F2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0D493-5D93-C6FB-8137-14EFBC39E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0462D4-7EED-F678-B986-CA5AFD070ABC}"/>
              </a:ext>
            </a:extLst>
          </p:cNvPr>
          <p:cNvSpPr/>
          <p:nvPr userDrawn="1"/>
        </p:nvSpPr>
        <p:spPr>
          <a:xfrm>
            <a:off x="7421" y="6111832"/>
            <a:ext cx="12192000" cy="75825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95ED5-62B8-36C2-AB69-88FDA7BD82A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7010400" y="-8873"/>
            <a:ext cx="5181600" cy="1295400"/>
          </a:xfrm>
          <a:prstGeom prst="rect">
            <a:avLst/>
          </a:prstGeom>
        </p:spPr>
      </p:pic>
      <p:pic>
        <p:nvPicPr>
          <p:cNvPr id="10" name="Picture 9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171E5CF7-AE7D-7185-CABF-0AB10F0BDF8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387245" y="6246341"/>
            <a:ext cx="1654629" cy="4741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07DA46-1E84-3F7F-FB3B-62E88707977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0350847" y="6293735"/>
            <a:ext cx="1369791" cy="384502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20B4B526-EF33-C752-4091-14E9ECC948CF}"/>
              </a:ext>
            </a:extLst>
          </p:cNvPr>
          <p:cNvSpPr txBox="1">
            <a:spLocks/>
          </p:cNvSpPr>
          <p:nvPr userDrawn="1"/>
        </p:nvSpPr>
        <p:spPr>
          <a:xfrm>
            <a:off x="838200" y="6111831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</p:spTree>
    <p:extLst>
      <p:ext uri="{BB962C8B-B14F-4D97-AF65-F5344CB8AC3E}">
        <p14:creationId xmlns:p14="http://schemas.microsoft.com/office/powerpoint/2010/main" val="133284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Montserrat" pitchFamily="2" charset="0"/>
          <a:ea typeface="+mj-ea"/>
          <a:cs typeface="Arial" panose="020B0604020202020204" pitchFamily="34" charset="0"/>
        </a:defRPr>
      </a:lvl1pPr>
    </p:titleStyle>
    <p:bodyStyle>
      <a:lvl1pPr marL="347663" indent="-338138" algn="l" defTabSz="914400" rtl="0" eaLnBrk="1" latinLnBrk="0" hangingPunct="1">
        <a:lnSpc>
          <a:spcPct val="90000"/>
        </a:lnSpc>
        <a:spcBef>
          <a:spcPts val="1000"/>
        </a:spcBef>
        <a:buClr>
          <a:srgbClr val="C50E3D"/>
        </a:buClr>
        <a:buFont typeface="Wingdings" panose="05000000000000000000" pitchFamily="2" charset="2"/>
        <a:buChar char="«"/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BE351B-1D9E-ED4F-A0EA-931F8B085416}"/>
              </a:ext>
            </a:extLst>
          </p:cNvPr>
          <p:cNvSpPr/>
          <p:nvPr userDrawn="1"/>
        </p:nvSpPr>
        <p:spPr>
          <a:xfrm>
            <a:off x="1524" y="0"/>
            <a:ext cx="12188952" cy="5879592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-up of a logo&#10;&#10;AI-generated content may be incorrect.">
            <a:extLst>
              <a:ext uri="{FF2B5EF4-FFF2-40B4-BE49-F238E27FC236}">
                <a16:creationId xmlns:a16="http://schemas.microsoft.com/office/drawing/2014/main" id="{0E6D0458-8C03-2C2E-6851-612DA12D93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1922" y="6145805"/>
            <a:ext cx="2060447" cy="531400"/>
          </a:xfrm>
          <a:prstGeom prst="rect">
            <a:avLst/>
          </a:prstGeom>
        </p:spPr>
      </p:pic>
      <p:pic>
        <p:nvPicPr>
          <p:cNvPr id="3" name="Picture 2" descr="A blue and black logo&#10;&#10;AI-generated content may be incorrect.">
            <a:extLst>
              <a:ext uri="{FF2B5EF4-FFF2-40B4-BE49-F238E27FC236}">
                <a16:creationId xmlns:a16="http://schemas.microsoft.com/office/drawing/2014/main" id="{EE77629E-41B2-22BA-A255-FB02E0872B6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28000" y="6241617"/>
            <a:ext cx="1491065" cy="411534"/>
          </a:xfrm>
          <a:prstGeom prst="rect">
            <a:avLst/>
          </a:prstGeom>
        </p:spPr>
      </p:pic>
      <p:pic>
        <p:nvPicPr>
          <p:cNvPr id="7" name="Picture 6" descr="A black and white image of a person&#10;&#10;AI-generated content may be incorrect.">
            <a:extLst>
              <a:ext uri="{FF2B5EF4-FFF2-40B4-BE49-F238E27FC236}">
                <a16:creationId xmlns:a16="http://schemas.microsoft.com/office/drawing/2014/main" id="{907FD5D8-27D9-56A5-127C-56F3851DE00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511" y="1197859"/>
            <a:ext cx="12188977" cy="44622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C63FEF-36B9-7DA6-0155-D1C4809EA843}"/>
              </a:ext>
            </a:extLst>
          </p:cNvPr>
          <p:cNvSpPr/>
          <p:nvPr userDrawn="1"/>
        </p:nvSpPr>
        <p:spPr>
          <a:xfrm>
            <a:off x="0" y="842480"/>
            <a:ext cx="6185043" cy="2774023"/>
          </a:xfrm>
          <a:prstGeom prst="rect">
            <a:avLst/>
          </a:prstGeom>
          <a:solidFill>
            <a:srgbClr val="C50E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3DDE3A7-859C-9DCE-339F-7BE8FD8828D6}"/>
              </a:ext>
            </a:extLst>
          </p:cNvPr>
          <p:cNvSpPr txBox="1">
            <a:spLocks/>
          </p:cNvSpPr>
          <p:nvPr userDrawn="1"/>
        </p:nvSpPr>
        <p:spPr>
          <a:xfrm>
            <a:off x="330200" y="6038420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</p:spTree>
    <p:extLst>
      <p:ext uri="{BB962C8B-B14F-4D97-AF65-F5344CB8AC3E}">
        <p14:creationId xmlns:p14="http://schemas.microsoft.com/office/powerpoint/2010/main" val="4143028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7663" indent="-338138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6"/>
        </a:buBlip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-up of a logo&#10;&#10;AI-generated content may be incorrect.">
            <a:extLst>
              <a:ext uri="{FF2B5EF4-FFF2-40B4-BE49-F238E27FC236}">
                <a16:creationId xmlns:a16="http://schemas.microsoft.com/office/drawing/2014/main" id="{0E6D0458-8C03-2C2E-6851-612DA12D93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1922" y="6145805"/>
            <a:ext cx="2060447" cy="531400"/>
          </a:xfrm>
          <a:prstGeom prst="rect">
            <a:avLst/>
          </a:prstGeom>
        </p:spPr>
      </p:pic>
      <p:pic>
        <p:nvPicPr>
          <p:cNvPr id="2" name="Picture 1" descr="A close-up of a person holding a spray object&#10;&#10;AI-generated content may be incorrect.">
            <a:extLst>
              <a:ext uri="{FF2B5EF4-FFF2-40B4-BE49-F238E27FC236}">
                <a16:creationId xmlns:a16="http://schemas.microsoft.com/office/drawing/2014/main" id="{CE7CACEA-28E8-9745-D367-2DE90F22E6E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" t="9630" b="8802"/>
          <a:stretch>
            <a:fillRect/>
          </a:stretch>
        </p:blipFill>
        <p:spPr>
          <a:xfrm>
            <a:off x="1" y="1254072"/>
            <a:ext cx="12199420" cy="4945806"/>
          </a:xfrm>
          <a:prstGeom prst="rect">
            <a:avLst/>
          </a:prstGeom>
        </p:spPr>
      </p:pic>
      <p:pic>
        <p:nvPicPr>
          <p:cNvPr id="3" name="Picture 2" descr="A blue and black logo&#10;&#10;AI-generated content may be incorrect.">
            <a:extLst>
              <a:ext uri="{FF2B5EF4-FFF2-40B4-BE49-F238E27FC236}">
                <a16:creationId xmlns:a16="http://schemas.microsoft.com/office/drawing/2014/main" id="{364BE2B4-46A3-64C3-22E8-7A41C70F7AD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28000" y="6241617"/>
            <a:ext cx="1491065" cy="411534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2E40129-09F6-3E5B-0BD7-889595C90618}"/>
              </a:ext>
            </a:extLst>
          </p:cNvPr>
          <p:cNvSpPr txBox="1">
            <a:spLocks/>
          </p:cNvSpPr>
          <p:nvPr userDrawn="1"/>
        </p:nvSpPr>
        <p:spPr>
          <a:xfrm>
            <a:off x="330200" y="6038420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</p:spTree>
    <p:extLst>
      <p:ext uri="{BB962C8B-B14F-4D97-AF65-F5344CB8AC3E}">
        <p14:creationId xmlns:p14="http://schemas.microsoft.com/office/powerpoint/2010/main" val="19803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7663" indent="-338138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6"/>
        </a:buBlip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44822-5222-7DA8-BC59-ECAB7BA53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60D530EE-B523-AFA1-6D00-725FAECFD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62101"/>
            <a:ext cx="6371303" cy="1701800"/>
          </a:xfrm>
        </p:spPr>
        <p:txBody>
          <a:bodyPr/>
          <a:lstStyle/>
          <a:p>
            <a:r>
              <a:rPr lang="en-US" sz="5400" b="1" dirty="0">
                <a:latin typeface="Montserrat" pitchFamily="2" charset="0"/>
              </a:rPr>
              <a:t>To the BAT-CAIV!</a:t>
            </a:r>
            <a:br>
              <a:rPr lang="en-US" b="1" dirty="0">
                <a:latin typeface="Montserrat" pitchFamily="2" charset="0"/>
              </a:rPr>
            </a:br>
            <a:r>
              <a:rPr lang="en-US" sz="3200" b="1" dirty="0">
                <a:latin typeface="Montserrat" pitchFamily="2" charset="0"/>
              </a:rPr>
              <a:t>A Practical Guide for Building to Cost Targets</a:t>
            </a:r>
            <a:endParaRPr lang="en-US" b="1" dirty="0">
              <a:latin typeface="Montserrat" pitchFamily="2" charset="0"/>
            </a:endParaRPr>
          </a:p>
        </p:txBody>
      </p:sp>
      <p:sp>
        <p:nvSpPr>
          <p:cNvPr id="3" name="Title 15">
            <a:extLst>
              <a:ext uri="{FF2B5EF4-FFF2-40B4-BE49-F238E27FC236}">
                <a16:creationId xmlns:a16="http://schemas.microsoft.com/office/drawing/2014/main" id="{B51B5C85-BC02-54B1-D01C-2FEC62EF6780}"/>
              </a:ext>
            </a:extLst>
          </p:cNvPr>
          <p:cNvSpPr txBox="1">
            <a:spLocks/>
          </p:cNvSpPr>
          <p:nvPr/>
        </p:nvSpPr>
        <p:spPr>
          <a:xfrm>
            <a:off x="15240" y="2994660"/>
            <a:ext cx="6230333" cy="66294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00" dirty="0"/>
              <a:t>August 12, 2026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91851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3FB68C-ABCB-82C6-33BA-D9CCDBAAE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Meet the Authors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6B4EBB4-9627-BC08-4F74-43B7EBE6ABCB}"/>
              </a:ext>
            </a:extLst>
          </p:cNvPr>
          <p:cNvSpPr/>
          <p:nvPr/>
        </p:nvSpPr>
        <p:spPr>
          <a:xfrm>
            <a:off x="1687139" y="1450097"/>
            <a:ext cx="1667160" cy="1969336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5202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577A8D1-28B2-4EBE-A08D-3676C931A6F7}"/>
              </a:ext>
            </a:extLst>
          </p:cNvPr>
          <p:cNvSpPr/>
          <p:nvPr/>
        </p:nvSpPr>
        <p:spPr>
          <a:xfrm>
            <a:off x="5262420" y="1450097"/>
            <a:ext cx="1667160" cy="1969336"/>
          </a:xfrm>
          <a:prstGeom prst="ellipse">
            <a:avLst/>
          </a:prstGeom>
          <a:blipFill dpi="0" rotWithShape="1">
            <a:blip r:embed="rId4"/>
            <a:srcRect/>
            <a:tile tx="0" ty="0" sx="100000" sy="100000" flip="none" algn="ctr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521E94F-C877-6DC7-32CB-88B0F35AE678}"/>
              </a:ext>
            </a:extLst>
          </p:cNvPr>
          <p:cNvSpPr/>
          <p:nvPr/>
        </p:nvSpPr>
        <p:spPr>
          <a:xfrm>
            <a:off x="8837701" y="1450097"/>
            <a:ext cx="1667160" cy="1969336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AC2754-C43A-A547-4329-7D0C8AF49CF8}"/>
              </a:ext>
            </a:extLst>
          </p:cNvPr>
          <p:cNvSpPr txBox="1"/>
          <p:nvPr/>
        </p:nvSpPr>
        <p:spPr>
          <a:xfrm>
            <a:off x="1096100" y="3493310"/>
            <a:ext cx="284923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Logan Hartley, CCEA®</a:t>
            </a:r>
          </a:p>
          <a:p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Logan has extensive technical experience in working with data via model development, programmatic data analysis, and tool building.</a:t>
            </a:r>
          </a:p>
          <a:p>
            <a:r>
              <a:rPr lang="en-US"/>
              <a:t>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D48EA6-49B5-F62C-F7A5-CC41A75BBF61}"/>
              </a:ext>
            </a:extLst>
          </p:cNvPr>
          <p:cNvSpPr txBox="1"/>
          <p:nvPr/>
        </p:nvSpPr>
        <p:spPr>
          <a:xfrm>
            <a:off x="4671380" y="3498423"/>
            <a:ext cx="284923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Zachary Matheson</a:t>
            </a: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Zachary is an analyst in the National Nuclear Security Administration Office of Programming, Analysis, and Evaluation (PA&amp;E).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DD653C-0F81-A585-70C3-E63C3EC24E19}"/>
              </a:ext>
            </a:extLst>
          </p:cNvPr>
          <p:cNvSpPr txBox="1"/>
          <p:nvPr/>
        </p:nvSpPr>
        <p:spPr>
          <a:xfrm>
            <a:off x="8171260" y="3493310"/>
            <a:ext cx="300004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Payton Deeney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Payton Deeney supports PA&amp;E through project coordination, cost estimation, and the development of analytical methods and models using VBA programming.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389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7013B-6023-4EC3-49D1-2A3172349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C43933-970F-2BBF-1775-F8AA57F6D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3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3C7E2D-F1F2-DB6E-A08F-6DBE8631323C}"/>
              </a:ext>
            </a:extLst>
          </p:cNvPr>
          <p:cNvSpPr txBox="1"/>
          <p:nvPr/>
        </p:nvSpPr>
        <p:spPr>
          <a:xfrm>
            <a:off x="6991760" y="1803655"/>
            <a:ext cx="399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525F35-4BEC-56A1-6E1E-561B6224146C}"/>
              </a:ext>
            </a:extLst>
          </p:cNvPr>
          <p:cNvSpPr txBox="1"/>
          <p:nvPr/>
        </p:nvSpPr>
        <p:spPr>
          <a:xfrm>
            <a:off x="6991761" y="2499506"/>
            <a:ext cx="399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Theory and Methodology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805A2A-7D95-C006-6437-BA035A270A14}"/>
              </a:ext>
            </a:extLst>
          </p:cNvPr>
          <p:cNvSpPr txBox="1"/>
          <p:nvPr/>
        </p:nvSpPr>
        <p:spPr>
          <a:xfrm>
            <a:off x="6991760" y="3195357"/>
            <a:ext cx="399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BAT-CAIV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BD2E6A-7F16-9A97-5F07-DAAA9A9274BE}"/>
              </a:ext>
            </a:extLst>
          </p:cNvPr>
          <p:cNvSpPr txBox="1"/>
          <p:nvPr/>
        </p:nvSpPr>
        <p:spPr>
          <a:xfrm>
            <a:off x="6990387" y="3891208"/>
            <a:ext cx="150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Case Study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1AE14F-262B-F6E7-4464-325971826A2F}"/>
              </a:ext>
            </a:extLst>
          </p:cNvPr>
          <p:cNvSpPr txBox="1"/>
          <p:nvPr/>
        </p:nvSpPr>
        <p:spPr>
          <a:xfrm>
            <a:off x="6991760" y="5196060"/>
            <a:ext cx="399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2D746B-89B3-E069-E6F7-3EC243F44206}"/>
              </a:ext>
            </a:extLst>
          </p:cNvPr>
          <p:cNvSpPr txBox="1"/>
          <p:nvPr/>
        </p:nvSpPr>
        <p:spPr>
          <a:xfrm>
            <a:off x="6990387" y="4543634"/>
            <a:ext cx="1976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Improvements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5859B6-D421-393E-9AB0-D9D50AFF1245}"/>
              </a:ext>
            </a:extLst>
          </p:cNvPr>
          <p:cNvCxnSpPr>
            <a:cxnSpLocks/>
          </p:cNvCxnSpPr>
          <p:nvPr/>
        </p:nvCxnSpPr>
        <p:spPr>
          <a:xfrm>
            <a:off x="6334656" y="1229032"/>
            <a:ext cx="0" cy="4955458"/>
          </a:xfrm>
          <a:prstGeom prst="line">
            <a:avLst/>
          </a:prstGeom>
          <a:ln>
            <a:solidFill>
              <a:srgbClr val="021E4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D388A6D7-D594-7C50-C327-8C96AE275DFC}"/>
              </a:ext>
            </a:extLst>
          </p:cNvPr>
          <p:cNvSpPr/>
          <p:nvPr/>
        </p:nvSpPr>
        <p:spPr>
          <a:xfrm>
            <a:off x="6152759" y="1803655"/>
            <a:ext cx="363794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8CE2B2-C456-26C5-1F2D-6B981D61847F}"/>
              </a:ext>
            </a:extLst>
          </p:cNvPr>
          <p:cNvSpPr/>
          <p:nvPr/>
        </p:nvSpPr>
        <p:spPr>
          <a:xfrm>
            <a:off x="6147843" y="3244334"/>
            <a:ext cx="363794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C2A274C-1905-B9E2-7A04-2BE78C33EC81}"/>
              </a:ext>
            </a:extLst>
          </p:cNvPr>
          <p:cNvSpPr/>
          <p:nvPr/>
        </p:nvSpPr>
        <p:spPr>
          <a:xfrm>
            <a:off x="6147843" y="3890174"/>
            <a:ext cx="363794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90A181A-6E7A-CBD9-9034-D879B569E5A4}"/>
              </a:ext>
            </a:extLst>
          </p:cNvPr>
          <p:cNvSpPr/>
          <p:nvPr/>
        </p:nvSpPr>
        <p:spPr>
          <a:xfrm>
            <a:off x="6147843" y="4550805"/>
            <a:ext cx="363794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53DB836-8DA5-3A18-2CE1-F4FA66C79CC8}"/>
              </a:ext>
            </a:extLst>
          </p:cNvPr>
          <p:cNvSpPr/>
          <p:nvPr/>
        </p:nvSpPr>
        <p:spPr>
          <a:xfrm>
            <a:off x="6147843" y="5182981"/>
            <a:ext cx="363794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0F53977-3C00-46CF-439E-0F964BAA46AF}"/>
              </a:ext>
            </a:extLst>
          </p:cNvPr>
          <p:cNvSpPr/>
          <p:nvPr/>
        </p:nvSpPr>
        <p:spPr>
          <a:xfrm>
            <a:off x="6147843" y="2498025"/>
            <a:ext cx="363794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442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10F6E-FBC9-B4A8-8633-B7D248DE8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9984568F-0F6C-2882-FADC-515B18ABD8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2281054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1BBAD-8E3C-70E9-DCB1-38860A088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58ED068-5057-B8E0-1D8C-8F8BD95EF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and Background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493DC99-57E9-07BA-A855-02B3F032F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67" y="1447835"/>
            <a:ext cx="5345943" cy="435133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Technical scope uncertainty is a key contributor to cost, schedule, and scope growth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Occurs most often when requirements and scope decisions are made independently of potential cost impacts.</a:t>
            </a:r>
          </a:p>
          <a:p>
            <a:pPr>
              <a:lnSpc>
                <a:spcPct val="120000"/>
              </a:lnSpc>
            </a:pPr>
            <a:r>
              <a:rPr lang="en-US" dirty="0">
                <a:sym typeface="Wingdings" panose="05000000000000000000" pitchFamily="2" charset="2"/>
              </a:rPr>
              <a:t>M</a:t>
            </a:r>
            <a:r>
              <a:rPr lang="en-US" dirty="0"/>
              <a:t>ethodologies that explicitly consider cost during requirements development could reduce growth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CAIV may be the solution to the iterative process on the right</a:t>
            </a:r>
          </a:p>
          <a:p>
            <a:pPr>
              <a:lnSpc>
                <a:spcPct val="120000"/>
              </a:lnSpc>
            </a:pPr>
            <a:r>
              <a:rPr lang="en-US" dirty="0"/>
              <a:t>Cost As an Independent Variable (CAIV) treats cost as a fixed constraint, rather than a variable outcome.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Allows cost to dictate requirements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5779B7-F7D2-25C1-1A01-27B5D25D0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67608A-65F6-9333-50A1-BD422E7C4EA2}"/>
              </a:ext>
            </a:extLst>
          </p:cNvPr>
          <p:cNvSpPr txBox="1"/>
          <p:nvPr/>
        </p:nvSpPr>
        <p:spPr>
          <a:xfrm>
            <a:off x="6096000" y="4869180"/>
            <a:ext cx="55577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1000"/>
              </a:spcAft>
              <a:buNone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Overview of cost-constrained design analysis process; Extracted from </a:t>
            </a:r>
            <a:r>
              <a:rPr lang="en-US" sz="12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Sukley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(2023)</a:t>
            </a:r>
            <a:endParaRPr lang="en-US" sz="1100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2A32986-6FF6-A561-2B6A-7CF75735C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086" y="1376220"/>
            <a:ext cx="6209706" cy="349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84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C4C3C-DE49-B9B3-C2F1-67DBD866C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598CFBB-8BE7-946D-A88C-9EF869713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Theory and Methodology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1CAF36D-1756-F5D1-4D3D-00842E608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733" y="1341413"/>
            <a:ext cx="11215869" cy="180519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dirty="0"/>
              <a:t>CAIV methodology relies on parametric estimating relationships, and can be created via two primary ways:</a:t>
            </a:r>
          </a:p>
          <a:p>
            <a:pPr lvl="1">
              <a:lnSpc>
                <a:spcPct val="100000"/>
              </a:lnSpc>
            </a:pPr>
            <a:r>
              <a:rPr lang="en-US" sz="1800" b="1" dirty="0"/>
              <a:t>Option 1: </a:t>
            </a:r>
            <a:r>
              <a:rPr lang="en-US" sz="1800" dirty="0"/>
              <a:t>Transforming an existing Cost Estimating Relationship (CER) </a:t>
            </a:r>
          </a:p>
          <a:p>
            <a:pPr lvl="1">
              <a:lnSpc>
                <a:spcPct val="100000"/>
              </a:lnSpc>
            </a:pPr>
            <a:r>
              <a:rPr lang="en-US" sz="1800" b="1" dirty="0"/>
              <a:t>Option 2: </a:t>
            </a:r>
            <a:r>
              <a:rPr lang="en-US" sz="1800" dirty="0"/>
              <a:t>Performing regression analysis (more statistically sound)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CAIV is most effective during the early stages of a project, where tradeoffs in scope are most often communicated and actionable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5F316D-666B-B94A-AA0B-718959682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B6666-1176-5E90-22B7-821C77048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629" y="3274265"/>
            <a:ext cx="6119440" cy="260523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A22CD62-2170-02C6-90FD-A5DC7CC4ED04}"/>
              </a:ext>
            </a:extLst>
          </p:cNvPr>
          <p:cNvSpPr/>
          <p:nvPr/>
        </p:nvSpPr>
        <p:spPr>
          <a:xfrm>
            <a:off x="2736504" y="3274266"/>
            <a:ext cx="3050980" cy="21942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7522FE-4221-2BC1-C808-3AEF77FACBD5}"/>
              </a:ext>
            </a:extLst>
          </p:cNvPr>
          <p:cNvSpPr txBox="1"/>
          <p:nvPr/>
        </p:nvSpPr>
        <p:spPr>
          <a:xfrm>
            <a:off x="2734629" y="5879500"/>
            <a:ext cx="61194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1000"/>
              </a:spcAft>
              <a:buNone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Technology and Logistics Life Cycle Management Chart, Defense Acquisition University (DAU)</a:t>
            </a:r>
            <a:endParaRPr lang="en-US" sz="1100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BA83F3-A13D-656F-E554-6922D654B26B}"/>
              </a:ext>
            </a:extLst>
          </p:cNvPr>
          <p:cNvSpPr txBox="1"/>
          <p:nvPr/>
        </p:nvSpPr>
        <p:spPr>
          <a:xfrm>
            <a:off x="3141522" y="293751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CD-0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F686F-9150-7B20-5C4F-1CE9F6502021}"/>
              </a:ext>
            </a:extLst>
          </p:cNvPr>
          <p:cNvSpPr txBox="1"/>
          <p:nvPr/>
        </p:nvSpPr>
        <p:spPr>
          <a:xfrm>
            <a:off x="4631728" y="2960370"/>
            <a:ext cx="689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CD-1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D7FB9-5EF4-E201-0426-FA4C286F666B}"/>
              </a:ext>
            </a:extLst>
          </p:cNvPr>
          <p:cNvSpPr txBox="1"/>
          <p:nvPr/>
        </p:nvSpPr>
        <p:spPr>
          <a:xfrm>
            <a:off x="6014260" y="2960370"/>
            <a:ext cx="926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CD-2/3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576FC9-96F0-EB9F-918E-25BB5E8CE9D5}"/>
              </a:ext>
            </a:extLst>
          </p:cNvPr>
          <p:cNvSpPr txBox="1"/>
          <p:nvPr/>
        </p:nvSpPr>
        <p:spPr>
          <a:xfrm>
            <a:off x="7633936" y="2960370"/>
            <a:ext cx="75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CD-4</a:t>
            </a:r>
          </a:p>
        </p:txBody>
      </p:sp>
    </p:spTree>
    <p:extLst>
      <p:ext uri="{BB962C8B-B14F-4D97-AF65-F5344CB8AC3E}">
        <p14:creationId xmlns:p14="http://schemas.microsoft.com/office/powerpoint/2010/main" val="3699560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E4833-7B36-D3C7-9ECC-48F96E22A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657"/>
            <a:ext cx="10813869" cy="1325563"/>
          </a:xfrm>
        </p:spPr>
        <p:txBody>
          <a:bodyPr/>
          <a:lstStyle/>
          <a:p>
            <a:r>
              <a:rPr lang="en-US"/>
              <a:t>Theory and Methodology – Option 1: Transformation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35C2F-ACC8-5580-41DE-4A949BC5D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3077"/>
            <a:ext cx="5342366" cy="1487012"/>
          </a:xfrm>
        </p:spPr>
        <p:txBody>
          <a:bodyPr>
            <a:normAutofit/>
          </a:bodyPr>
          <a:lstStyle/>
          <a:p>
            <a:r>
              <a:rPr lang="en-US" sz="2400" dirty="0"/>
              <a:t>CER transformation involves solving for a technical variable in an existing parametric and making cost the independent variable.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BCDAD-1E17-169C-3B80-90B43879A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F54136-6359-8635-6477-C1DE612D3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1641" y="1828735"/>
            <a:ext cx="4361600" cy="13016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D4C6D4-2315-4EE6-8065-E3C686D9F4C0}"/>
              </a:ext>
            </a:extLst>
          </p:cNvPr>
          <p:cNvSpPr txBox="1"/>
          <p:nvPr/>
        </p:nvSpPr>
        <p:spPr>
          <a:xfrm>
            <a:off x="6416840" y="3149371"/>
            <a:ext cx="57912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Aft>
                <a:spcPts val="1000"/>
              </a:spcAft>
              <a:buNone/>
            </a:pPr>
            <a:r>
              <a:rPr lang="en-US" sz="11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Tests of statistical significance show that predictiveness of parameters can change in power upon transformation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3B1E4E-BD4C-A5F0-167D-F29A70ACFDB9}"/>
              </a:ext>
            </a:extLst>
          </p:cNvPr>
          <p:cNvSpPr/>
          <p:nvPr/>
        </p:nvSpPr>
        <p:spPr>
          <a:xfrm>
            <a:off x="679752" y="5572315"/>
            <a:ext cx="10715203" cy="4743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An analyst should only transform a parametric when faced with inadequate data or simple equations. Otherwise, a regression analysis should always be conducted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BAC5DA4-5FF4-5DA7-E59E-7EEF06F33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754111"/>
              </p:ext>
            </p:extLst>
          </p:nvPr>
        </p:nvGraphicFramePr>
        <p:xfrm>
          <a:off x="894596" y="2875076"/>
          <a:ext cx="5285970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2985">
                  <a:extLst>
                    <a:ext uri="{9D8B030D-6E8A-4147-A177-3AD203B41FA5}">
                      <a16:colId xmlns:a16="http://schemas.microsoft.com/office/drawing/2014/main" val="641579927"/>
                    </a:ext>
                  </a:extLst>
                </a:gridCol>
                <a:gridCol w="2642985">
                  <a:extLst>
                    <a:ext uri="{9D8B030D-6E8A-4147-A177-3AD203B41FA5}">
                      <a16:colId xmlns:a16="http://schemas.microsoft.com/office/drawing/2014/main" val="980534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68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Simple and quick to perform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Possible loss of predictive power for existing variables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10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Works well for bi-variates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Only works reliably for linear models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21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Good substitute when data not readily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Inaccurate error terms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6285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D492DAF-2131-D3A4-3EA3-8E4FF153A5DE}"/>
                  </a:ext>
                </a:extLst>
              </p:cNvPr>
              <p:cNvSpPr txBox="1"/>
              <p:nvPr/>
            </p:nvSpPr>
            <p:spPr>
              <a:xfrm>
                <a:off x="6564782" y="3607705"/>
                <a:ext cx="516335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𝑪𝑬𝑹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𝐶𝑜𝑠𝑡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4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d>
                      <m:r>
                        <a:rPr lang="en-US" sz="1400" b="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𝐷𝑟𝑖𝑣𝑒𝑟</m:t>
                      </m:r>
                      <m:r>
                        <m:rPr>
                          <m:lit/>
                        </m:rPr>
                        <a:rPr lang="en-US" sz="1400" b="0" i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𝐷𝑟𝑖𝑣𝑒𝑟</m:t>
                      </m:r>
                      <m:r>
                        <m:rPr>
                          <m:lit/>
                        </m:rPr>
                        <a:rPr lang="en-US" sz="1400" b="0" i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2+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D492DAF-2131-D3A4-3EA3-8E4FF153A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782" y="3607705"/>
                <a:ext cx="5163351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A9738F4-D7FB-795C-4026-FD35453F43F3}"/>
                  </a:ext>
                </a:extLst>
              </p:cNvPr>
              <p:cNvSpPr txBox="1"/>
              <p:nvPr/>
            </p:nvSpPr>
            <p:spPr>
              <a:xfrm>
                <a:off x="6564782" y="4721587"/>
                <a:ext cx="528597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𝑪𝑨𝑰𝑽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𝑴𝒐𝒅𝒆𝒍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1" i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𝐷𝑟𝑖𝑣𝑒𝑟</m:t>
                      </m:r>
                      <m:r>
                        <m:rPr>
                          <m:lit/>
                        </m:rPr>
                        <a:rPr lang="en-US" sz="1400" b="0" i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1=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𝐶𝑜𝑠𝑡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+  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A9738F4-D7FB-795C-4026-FD35453F4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782" y="4721587"/>
                <a:ext cx="528597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934F113-6812-B877-CDA1-37C10F99C680}"/>
                  </a:ext>
                </a:extLst>
              </p:cNvPr>
              <p:cNvSpPr txBox="1"/>
              <p:nvPr/>
            </p:nvSpPr>
            <p:spPr>
              <a:xfrm>
                <a:off x="6626866" y="4076169"/>
                <a:ext cx="537115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𝑪𝑨𝑰𝑽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𝑴𝒐𝒅𝒆𝒍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US" sz="14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𝐷𝑟𝑖𝑣𝑒𝑟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_1=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𝐶𝑜𝑠𝑡</m:t>
                      </m:r>
                      <m:r>
                        <a:rPr lang="en-US" sz="140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40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𝐷𝑟𝑖𝑣𝑒𝑟</m:t>
                      </m:r>
                      <m:r>
                        <m:rPr>
                          <m:lit/>
                        </m:rPr>
                        <a:rPr lang="en-US" sz="140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sz="1400">
                          <a:latin typeface="Cambria Math" panose="02040503050406030204" pitchFamily="18" charset="0"/>
                        </a:rPr>
                        <m:t>2 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𝑵𝒐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𝑳𝒐𝒏𝒈𝒆𝒓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𝑺𝒊𝒈𝒏𝒊𝒇𝒊𝒄𝒂𝒏𝒕</m:t>
                          </m:r>
                        </m:e>
                      </m:d>
                      <m:r>
                        <a:rPr lang="en-US" sz="140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934F113-6812-B877-CDA1-37C10F99C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866" y="4076169"/>
                <a:ext cx="5371150" cy="430887"/>
              </a:xfrm>
              <a:prstGeom prst="rect">
                <a:avLst/>
              </a:prstGeom>
              <a:blipFill>
                <a:blip r:embed="rId7"/>
                <a:stretch>
                  <a:fillRect l="-1135" b="-1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0514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CC064-2471-2309-4CCB-30420AD6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657"/>
            <a:ext cx="10970623" cy="1325563"/>
          </a:xfrm>
        </p:spPr>
        <p:txBody>
          <a:bodyPr/>
          <a:lstStyle/>
          <a:p>
            <a:r>
              <a:rPr lang="en-US" dirty="0"/>
              <a:t>Theory and Methodology – Option 2: Regression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5DCAB0-FE72-40C9-C6DD-89D3AC157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D4C4DF-5756-BB70-DC45-83BD30D42C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457716"/>
              </p:ext>
            </p:extLst>
          </p:nvPr>
        </p:nvGraphicFramePr>
        <p:xfrm>
          <a:off x="1037540" y="3010465"/>
          <a:ext cx="5285970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2985">
                  <a:extLst>
                    <a:ext uri="{9D8B030D-6E8A-4147-A177-3AD203B41FA5}">
                      <a16:colId xmlns:a16="http://schemas.microsoft.com/office/drawing/2014/main" val="641579927"/>
                    </a:ext>
                  </a:extLst>
                </a:gridCol>
                <a:gridCol w="2642985">
                  <a:extLst>
                    <a:ext uri="{9D8B030D-6E8A-4147-A177-3AD203B41FA5}">
                      <a16:colId xmlns:a16="http://schemas.microsoft.com/office/drawing/2014/main" val="980534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68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Statistically validated predictor 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Time consuming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10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Representative error terms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Limited data availability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21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Functional across multiple spaces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May result in no viable parametric models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62851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0D7725EA-E49B-1EC9-4A98-D0D55A95F442}"/>
              </a:ext>
            </a:extLst>
          </p:cNvPr>
          <p:cNvSpPr/>
          <p:nvPr/>
        </p:nvSpPr>
        <p:spPr>
          <a:xfrm>
            <a:off x="738398" y="5609463"/>
            <a:ext cx="10715203" cy="4743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CAIV parametrics derived by regression analysis are the recommended approach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26EF434-1021-1C14-C36C-07EACCE52777}"/>
              </a:ext>
            </a:extLst>
          </p:cNvPr>
          <p:cNvSpPr txBox="1">
            <a:spLocks/>
          </p:cNvSpPr>
          <p:nvPr/>
        </p:nvSpPr>
        <p:spPr>
          <a:xfrm>
            <a:off x="838200" y="1453076"/>
            <a:ext cx="5814060" cy="155738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dirty="0"/>
              <a:t>Deriving a CAIV parametric via regression analysis follows the same process as any other regression test and carries many of the same implications.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761AB5C-B162-38A1-3140-5135DCFB1FD9}"/>
                  </a:ext>
                </a:extLst>
              </p:cNvPr>
              <p:cNvSpPr txBox="1"/>
              <p:nvPr/>
            </p:nvSpPr>
            <p:spPr>
              <a:xfrm>
                <a:off x="7142940" y="5278191"/>
                <a:ext cx="433900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𝑺𝒊𝒛𝒆</m:t>
                      </m:r>
                      <m:r>
                        <a:rPr lang="en-US" sz="1400" b="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Cost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 ∗ 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HC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 # ∗32961−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761AB5C-B162-38A1-3140-5135DCFB1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40" y="5278191"/>
                <a:ext cx="4339001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43DB1569-1011-ADC6-CCE0-D2C621524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443" y="1289202"/>
            <a:ext cx="3897017" cy="2156729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AFFEE2D-DB8D-FD0E-1740-5B748C736C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998075"/>
              </p:ext>
            </p:extLst>
          </p:nvPr>
        </p:nvGraphicFramePr>
        <p:xfrm>
          <a:off x="7224751" y="3557939"/>
          <a:ext cx="3962400" cy="1743075"/>
        </p:xfrm>
        <a:graphic>
          <a:graphicData uri="http://schemas.openxmlformats.org/drawingml/2006/table">
            <a:tbl>
              <a:tblPr/>
              <a:tblGrid>
                <a:gridCol w="723900">
                  <a:extLst>
                    <a:ext uri="{9D8B030D-6E8A-4147-A177-3AD203B41FA5}">
                      <a16:colId xmlns:a16="http://schemas.microsoft.com/office/drawing/2014/main" val="1083836142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206260791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70038115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94847969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1441644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4597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Regression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3.60935E+11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1.8E+11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74.10582427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24637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Residual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63316885179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2.44E+09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893037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4.24251E+11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151587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78365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Coefficients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Standard Error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 Stat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P-value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1658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Intercept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7100.896676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-3.54528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0.00151163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360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2.13737E-05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12.00748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4.13411E-12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346283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HC #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32961.49803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6438.249576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5.119637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2.45138E-05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197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1222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252EA-72C9-1159-F195-34B282896C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BAT-CAIV</a:t>
            </a:r>
          </a:p>
        </p:txBody>
      </p:sp>
    </p:spTree>
    <p:extLst>
      <p:ext uri="{BB962C8B-B14F-4D97-AF65-F5344CB8AC3E}">
        <p14:creationId xmlns:p14="http://schemas.microsoft.com/office/powerpoint/2010/main" val="3668844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7895C-08CF-417E-415A-9888D0D7C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A6BB70C-74E1-4CD4-385A-C5BDDB928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BAT-CAIV Background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7C8DC2B-DB02-D6BF-43C6-81529C31E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447835"/>
            <a:ext cx="6206490" cy="263535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00" dirty="0"/>
              <a:t>Given a set of particular budgetary constraints, PA&amp;E was tasked with estimating the size of a new office building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The following section details the development of a CAIV model for office buildings, which was developed to support programmatic requests for rightsizing new office space.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04D353-DBD0-3EF6-8A64-B3D6D86C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7DD0EC-8DC3-3F59-C804-E3E1C17C60B7}"/>
              </a:ext>
            </a:extLst>
          </p:cNvPr>
          <p:cNvSpPr txBox="1"/>
          <p:nvPr/>
        </p:nvSpPr>
        <p:spPr>
          <a:xfrm>
            <a:off x="7619975" y="3706429"/>
            <a:ext cx="36709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Aft>
                <a:spcPts val="1000"/>
              </a:spcAft>
              <a:buNone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Alamos National Lab (LANL) Office Building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20D65C-417C-8C64-E365-983304D4E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3636" y="1537180"/>
            <a:ext cx="5083629" cy="211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20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591F2-2165-B85B-08E7-918C65631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B25D9B9-E123-4DC5-01A0-718A1B5AE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BAT-CAIV – Data Collection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94F5283-6005-53B8-C949-BAA69DFF1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66" y="1447835"/>
            <a:ext cx="5977544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200" dirty="0"/>
              <a:t>Data was collected from DOE databases (G2 and FIMS) for office facilities constructed from 2005 to 2024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Data included Gross Square Feet (GSF), Total Estimated Cost (TEC), and number of occupants.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Project costs normalized to Base Year 2024 dollars (BY 2024$) using the Engineering News-Record Construction Cost Index (ENR-CCI)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Locality-based cost impacts were accounted for by using RSMeans location-adjustment factors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FC3EBC-EC87-93C3-B489-8A9638526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0B473CC-DE52-26F1-1E20-2133873CB4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425708"/>
              </p:ext>
            </p:extLst>
          </p:nvPr>
        </p:nvGraphicFramePr>
        <p:xfrm>
          <a:off x="7393047" y="2185063"/>
          <a:ext cx="3520376" cy="23011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12226">
                  <a:extLst>
                    <a:ext uri="{9D8B030D-6E8A-4147-A177-3AD203B41FA5}">
                      <a16:colId xmlns:a16="http://schemas.microsoft.com/office/drawing/2014/main" val="3660744527"/>
                    </a:ext>
                  </a:extLst>
                </a:gridCol>
                <a:gridCol w="1408150">
                  <a:extLst>
                    <a:ext uri="{9D8B030D-6E8A-4147-A177-3AD203B41FA5}">
                      <a16:colId xmlns:a16="http://schemas.microsoft.com/office/drawing/2014/main" val="2144732261"/>
                    </a:ext>
                  </a:extLst>
                </a:gridCol>
              </a:tblGrid>
              <a:tr h="28764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Metric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 Quantity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2207957"/>
                  </a:ext>
                </a:extLst>
              </a:tr>
              <a:tr h="28764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Count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14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4842597"/>
                  </a:ext>
                </a:extLst>
              </a:tr>
              <a:tr h="28764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Min GSF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~3,000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5594863"/>
                  </a:ext>
                </a:extLst>
              </a:tr>
              <a:tr h="28764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Max GSF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~350,000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8518825"/>
                  </a:ext>
                </a:extLst>
              </a:tr>
              <a:tr h="28764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Min TEC (BY24$)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~$3M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4849195"/>
                  </a:ext>
                </a:extLst>
              </a:tr>
              <a:tr h="28764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Max TEC (BY24$)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~$200M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069523"/>
                  </a:ext>
                </a:extLst>
              </a:tr>
              <a:tr h="28764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Min Occupants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16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5562603"/>
                  </a:ext>
                </a:extLst>
              </a:tr>
              <a:tr h="28764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Max Occupants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991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493791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C43E648-1E3A-C555-AC60-B32FACAF018F}"/>
              </a:ext>
            </a:extLst>
          </p:cNvPr>
          <p:cNvSpPr txBox="1"/>
          <p:nvPr/>
        </p:nvSpPr>
        <p:spPr>
          <a:xfrm>
            <a:off x="6091084" y="4557870"/>
            <a:ext cx="61009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Aft>
                <a:spcPts val="1000"/>
              </a:spcAft>
              <a:buNone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Summary Statistics of data used for BAT-CAIV Development.</a:t>
            </a:r>
          </a:p>
        </p:txBody>
      </p:sp>
    </p:spTree>
    <p:extLst>
      <p:ext uri="{BB962C8B-B14F-4D97-AF65-F5344CB8AC3E}">
        <p14:creationId xmlns:p14="http://schemas.microsoft.com/office/powerpoint/2010/main" val="1088859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F9779-003D-85A2-8C96-564E6BB3D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22118A9-3975-0F43-35ED-F12CA3866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BAT-CAIV – Model Development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27414FEC-888E-AFE8-5518-E52C3F9DE0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4766" y="1447835"/>
                <a:ext cx="5849724" cy="4351338"/>
              </a:xfrm>
            </p:spPr>
            <p:txBody>
              <a:bodyPr>
                <a:normAutofit fontScale="6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dirty="0"/>
                  <a:t>Linear and log-linear relationships were evaluated using Ordinary Least Squares (OLS) regression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Facility size (GSF), Cost/GSF, and number of occupants were assessed as dependent variables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Independent variable options included cost, number of floors, and number of occupants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Log-linear models found to have better performance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Backwards elimination was used to evaluate variable strength, resulting in the following model: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𝐺𝑆𝐹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𝐶𝑜𝑠𝑡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($)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Model is maintained as the Business Center Analytical Toolkit – Cost As an Independent Variable (BAT-CAIV)</a:t>
                </a:r>
              </a:p>
            </p:txBody>
          </p:sp>
        </mc:Choice>
        <mc:Fallback xmlns="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27414FEC-888E-AFE8-5518-E52C3F9DE0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4766" y="1447835"/>
                <a:ext cx="5849724" cy="4351338"/>
              </a:xfrm>
              <a:blipFill>
                <a:blip r:embed="rId4"/>
                <a:stretch>
                  <a:fillRect l="-729" t="-842" r="-3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E047CA-7686-E2BD-9B91-07D359A52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C44B44-6405-D8F3-188E-01891D22D9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9906" y="1822883"/>
            <a:ext cx="5319251" cy="32122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B997F7-8A9B-EA9A-36C6-B4BD19E67A6B}"/>
              </a:ext>
            </a:extLst>
          </p:cNvPr>
          <p:cNvSpPr txBox="1"/>
          <p:nvPr/>
        </p:nvSpPr>
        <p:spPr>
          <a:xfrm>
            <a:off x="6184490" y="5035116"/>
            <a:ext cx="61009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BAT-CAIV with a 60 percent prediction interval, with markers indicating both training and validation data points.</a:t>
            </a:r>
            <a:endParaRPr lang="en-US" sz="1000" i="1"/>
          </a:p>
        </p:txBody>
      </p:sp>
    </p:spTree>
    <p:extLst>
      <p:ext uri="{BB962C8B-B14F-4D97-AF65-F5344CB8AC3E}">
        <p14:creationId xmlns:p14="http://schemas.microsoft.com/office/powerpoint/2010/main" val="3221046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65BA5-44AB-DC6D-5100-23D9EFD83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242D3F83-DE76-9CB0-476E-CDEDADB926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/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378245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A29D9-E905-BBFC-C365-519ECD03A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9B26685-BF6A-F715-F6B1-652060EFB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Background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34096D1-9721-606E-1D1F-1C4DBA13E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617" y="1305605"/>
            <a:ext cx="5784384" cy="468203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In recent years, an increasing number of staff at production and research sites has required the NNSA to dedicate more resources to fund the construction of office space</a:t>
            </a:r>
          </a:p>
          <a:p>
            <a:pPr>
              <a:lnSpc>
                <a:spcPct val="120000"/>
              </a:lnSpc>
            </a:pPr>
            <a:r>
              <a:rPr lang="en-US" dirty="0"/>
              <a:t>Two traditional approaches have been explored: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Trailers (cheaper, shorter lifespan, hard to attract workers)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Office Buildings (limited by cost and oversight obstacles)</a:t>
            </a:r>
          </a:p>
          <a:p>
            <a:pPr>
              <a:lnSpc>
                <a:spcPct val="120000"/>
              </a:lnSpc>
            </a:pPr>
            <a:r>
              <a:rPr lang="en-US" dirty="0"/>
              <a:t>Potential solution: Standardized Acquisition and Recapitalization (STAR) Buildings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Cheaper and built to standardized specifications (designed to fall below a certain cost threshold)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Can be built and operational within 2-4 years</a:t>
            </a:r>
          </a:p>
          <a:p>
            <a:pPr>
              <a:lnSpc>
                <a:spcPct val="120000"/>
              </a:lnSpc>
            </a:pPr>
            <a:r>
              <a:rPr lang="en-US" dirty="0"/>
              <a:t>The BAT-CAIV model was used to analyze the viability of STAR buildings as a long-term option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43130F-FA5C-37FA-A7AE-907416079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7F32F1-6483-8763-3451-9CB546A27407}"/>
              </a:ext>
            </a:extLst>
          </p:cNvPr>
          <p:cNvSpPr txBox="1"/>
          <p:nvPr/>
        </p:nvSpPr>
        <p:spPr>
          <a:xfrm>
            <a:off x="6855225" y="4399647"/>
            <a:ext cx="4498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Mercury Building, located at NNSS, was one of the first STAR buildings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AC7F78-60D6-38B3-BB23-64721BFEB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5226" y="1879089"/>
            <a:ext cx="4498574" cy="252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901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72918-59D8-EADE-080F-BE40321B4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B0200A9-2BC8-BFEC-19DF-D333B4EF3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Results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F643A81-0D7C-7136-5C23-9EE23224B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67" y="1447835"/>
            <a:ext cx="5761234" cy="468203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Maximum size of STAR buildings is 22,000 GSF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This was used as the baseline for this analysis</a:t>
            </a:r>
          </a:p>
          <a:p>
            <a:pPr>
              <a:lnSpc>
                <a:spcPct val="120000"/>
              </a:lnSpc>
            </a:pPr>
            <a:r>
              <a:rPr lang="en-US" dirty="0"/>
              <a:t>Using the Minor Construction ($34M) threshold as the IV, among NNSA’s seven major laboratories, plants, and sites (LPS), only 2 are unable to meet the technical sizing requirement of a STAR building past 2030 and 2033, respectively</a:t>
            </a:r>
          </a:p>
          <a:p>
            <a:pPr>
              <a:lnSpc>
                <a:spcPct val="120000"/>
              </a:lnSpc>
            </a:pPr>
            <a:r>
              <a:rPr lang="en-US" dirty="0"/>
              <a:t>All other sites are able to affordably build STAR buildings with costs falling below the threshold until at least 2038</a:t>
            </a:r>
          </a:p>
          <a:p>
            <a:pPr>
              <a:lnSpc>
                <a:spcPct val="120000"/>
              </a:lnSpc>
            </a:pPr>
            <a:r>
              <a:rPr lang="en-US" dirty="0"/>
              <a:t>Conclusion: STAR buildings are a viable option for quickly and cheaply supporting mission needs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55554E-8FB2-6B6E-D8D0-609B4EB3D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2B4499-5421-ABFC-D985-B596DF110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376" y="1819516"/>
            <a:ext cx="5767316" cy="32189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8CA600-C9BB-F2EF-4A5B-8405FE29A20A}"/>
              </a:ext>
            </a:extLst>
          </p:cNvPr>
          <p:cNvSpPr txBox="1"/>
          <p:nvPr/>
        </p:nvSpPr>
        <p:spPr>
          <a:xfrm>
            <a:off x="6230376" y="5038483"/>
            <a:ext cx="60979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Lines indicate each site’s relative buying power in terms of GSF year over year.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137844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5A98E-77B6-A1DC-697D-74BF14E5A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E23F63EE-B08E-703E-0833-25EBF2FCA4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/>
              <a:t>Future Improvements and Applications</a:t>
            </a:r>
          </a:p>
        </p:txBody>
      </p:sp>
    </p:spTree>
    <p:extLst>
      <p:ext uri="{BB962C8B-B14F-4D97-AF65-F5344CB8AC3E}">
        <p14:creationId xmlns:p14="http://schemas.microsoft.com/office/powerpoint/2010/main" val="1015716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53B98-5666-96B3-BFEE-D2115D5E4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044D349-5C9F-A180-D437-919D6E94C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Improvements to BAT-CAIV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9E31EFF-3F99-B69A-4F6A-D208E72C6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66" y="1447835"/>
            <a:ext cx="11522468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PA&amp;E has identified several ways in which BAT-CAIV can be improved upon and expanded</a:t>
            </a:r>
          </a:p>
          <a:p>
            <a:pPr lvl="1">
              <a:lnSpc>
                <a:spcPct val="100000"/>
              </a:lnSpc>
            </a:pPr>
            <a:r>
              <a:rPr lang="en-US" b="1" dirty="0"/>
              <a:t>Average Gross Square Footage Per Occupant Deep Dive: </a:t>
            </a:r>
            <a:r>
              <a:rPr lang="en-US" dirty="0"/>
              <a:t>Investigate correlation between GSF and number of occupants</a:t>
            </a:r>
          </a:p>
          <a:p>
            <a:pPr lvl="1">
              <a:lnSpc>
                <a:spcPct val="100000"/>
              </a:lnSpc>
            </a:pPr>
            <a:r>
              <a:rPr lang="en-US" b="1" dirty="0"/>
              <a:t>Amenities: </a:t>
            </a:r>
            <a:r>
              <a:rPr lang="en-US" dirty="0"/>
              <a:t>Study how the inclusion of amenities such as cafeterias, auditoriums, general stores, and post offices affects facility construction cost</a:t>
            </a:r>
          </a:p>
          <a:p>
            <a:pPr lvl="1">
              <a:lnSpc>
                <a:spcPct val="100000"/>
              </a:lnSpc>
            </a:pPr>
            <a:r>
              <a:rPr lang="en-US" b="1" dirty="0"/>
              <a:t>Limited Areas and SCIFs:</a:t>
            </a:r>
            <a:r>
              <a:rPr lang="en-US" dirty="0"/>
              <a:t> Quantify the construction cost impacts of classified space requirements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426E32-69CF-CD51-9987-7EA1B5F33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72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89587-AE63-B786-46CA-8C8166D5B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2CF9356-4AD6-D169-FF51-047EACF24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66" y="50657"/>
            <a:ext cx="11019034" cy="1325563"/>
          </a:xfrm>
        </p:spPr>
        <p:txBody>
          <a:bodyPr/>
          <a:lstStyle/>
          <a:p>
            <a:r>
              <a:rPr lang="en-US"/>
              <a:t>Future Application within the NNSA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378D920-800E-19D1-DBB4-67CE13A7A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66" y="1447835"/>
            <a:ext cx="11522468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NNSA has experienced a recent history of growth in </a:t>
            </a:r>
            <a:r>
              <a:rPr lang="en-US"/>
              <a:t>large major acquisition </a:t>
            </a:r>
            <a:r>
              <a:rPr lang="en-US" dirty="0"/>
              <a:t>projects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CAIV may be used to inform or validate requirements for these projects</a:t>
            </a:r>
          </a:p>
          <a:p>
            <a:pPr>
              <a:lnSpc>
                <a:spcPct val="100000"/>
              </a:lnSpc>
            </a:pPr>
            <a:r>
              <a:rPr lang="en-US" dirty="0"/>
              <a:t>Explore CAIV approaches using other variables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Independent variable candidates: locality, mission capability, facility type, or nuclear designation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Dependent variable candidates: GSF, programmatic equipment capacity, throughput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875B31-EF67-8E95-DF17-196E6BCA1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62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213B8-A526-BE69-9166-DA563542E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C4863499-B10F-4518-260C-FAD5E55A2D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8667000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2CA0E-FECB-DEFC-4173-C86F553C2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E30EA83-0891-95E7-1D0E-890EA10D4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95B9FBA-2BEE-F046-F45A-4F001473C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66" y="1447835"/>
            <a:ext cx="11598154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CAIV as a methodology has potential within NNSA and across industry</a:t>
            </a:r>
          </a:p>
          <a:p>
            <a:pPr lvl="1">
              <a:lnSpc>
                <a:spcPct val="100000"/>
              </a:lnSpc>
            </a:pPr>
            <a:r>
              <a:rPr lang="en-US"/>
              <a:t>May be used to prevent future cost growth across portfolios</a:t>
            </a:r>
          </a:p>
          <a:p>
            <a:pPr lvl="1">
              <a:lnSpc>
                <a:spcPct val="100000"/>
              </a:lnSpc>
            </a:pPr>
            <a:r>
              <a:rPr lang="en-US"/>
              <a:t>BAT-CAIV serves as an example of applied and defensible use of CAIV for future applications</a:t>
            </a:r>
          </a:p>
          <a:p>
            <a:pPr>
              <a:lnSpc>
                <a:spcPct val="100000"/>
              </a:lnSpc>
            </a:pPr>
            <a:r>
              <a:rPr lang="en-US"/>
              <a:t>Cost-constrained thinking is a decision-making framework that uses cost targets to set constraints on the decision space, which can inform requirements, provide more realistic cost objectives, and support the cost management process</a:t>
            </a:r>
          </a:p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EE31A4-F62A-B255-9366-487DC07EA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19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DADCF-64C1-6E4C-3273-06BEEC380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C994351-FA97-E807-606D-416799A596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188419-BFAB-5E2C-4323-6224548E293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5616575"/>
            <a:ext cx="2743200" cy="365125"/>
          </a:xfrm>
          <a:prstGeom prst="rect">
            <a:avLst/>
          </a:prstGeom>
        </p:spPr>
        <p:txBody>
          <a:bodyPr/>
          <a:lstStyle/>
          <a:p>
            <a:fld id="{DD3EB71B-0E20-644D-98EB-43484203013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911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NSA Brand 2025">
      <a:dk1>
        <a:sysClr val="windowText" lastClr="000000"/>
      </a:dk1>
      <a:lt1>
        <a:sysClr val="window" lastClr="FFFFFF"/>
      </a:lt1>
      <a:dk2>
        <a:srgbClr val="021E42"/>
      </a:dk2>
      <a:lt2>
        <a:srgbClr val="E3E0DE"/>
      </a:lt2>
      <a:accent1>
        <a:srgbClr val="C50E3D"/>
      </a:accent1>
      <a:accent2>
        <a:srgbClr val="064472"/>
      </a:accent2>
      <a:accent3>
        <a:srgbClr val="911A39"/>
      </a:accent3>
      <a:accent4>
        <a:srgbClr val="AFAEAE"/>
      </a:accent4>
      <a:accent5>
        <a:srgbClr val="C50E3D"/>
      </a:accent5>
      <a:accent6>
        <a:srgbClr val="E3E0D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NNSA Brand 2025">
      <a:dk1>
        <a:sysClr val="windowText" lastClr="000000"/>
      </a:dk1>
      <a:lt1>
        <a:sysClr val="window" lastClr="FFFFFF"/>
      </a:lt1>
      <a:dk2>
        <a:srgbClr val="021E42"/>
      </a:dk2>
      <a:lt2>
        <a:srgbClr val="E3E0DE"/>
      </a:lt2>
      <a:accent1>
        <a:srgbClr val="C50E3D"/>
      </a:accent1>
      <a:accent2>
        <a:srgbClr val="064472"/>
      </a:accent2>
      <a:accent3>
        <a:srgbClr val="911A39"/>
      </a:accent3>
      <a:accent4>
        <a:srgbClr val="AFAEAE"/>
      </a:accent4>
      <a:accent5>
        <a:srgbClr val="C50E3D"/>
      </a:accent5>
      <a:accent6>
        <a:srgbClr val="E3E0D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NNSA Brand 2025">
      <a:dk1>
        <a:sysClr val="windowText" lastClr="000000"/>
      </a:dk1>
      <a:lt1>
        <a:sysClr val="window" lastClr="FFFFFF"/>
      </a:lt1>
      <a:dk2>
        <a:srgbClr val="021E42"/>
      </a:dk2>
      <a:lt2>
        <a:srgbClr val="E3E0DE"/>
      </a:lt2>
      <a:accent1>
        <a:srgbClr val="C50E3D"/>
      </a:accent1>
      <a:accent2>
        <a:srgbClr val="064472"/>
      </a:accent2>
      <a:accent3>
        <a:srgbClr val="911A39"/>
      </a:accent3>
      <a:accent4>
        <a:srgbClr val="AFAEAE"/>
      </a:accent4>
      <a:accent5>
        <a:srgbClr val="C50E3D"/>
      </a:accent5>
      <a:accent6>
        <a:srgbClr val="E3E0D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Office Theme">
  <a:themeElements>
    <a:clrScheme name="NNSA Brand 2025">
      <a:dk1>
        <a:sysClr val="windowText" lastClr="000000"/>
      </a:dk1>
      <a:lt1>
        <a:sysClr val="window" lastClr="FFFFFF"/>
      </a:lt1>
      <a:dk2>
        <a:srgbClr val="021E42"/>
      </a:dk2>
      <a:lt2>
        <a:srgbClr val="E3E0DE"/>
      </a:lt2>
      <a:accent1>
        <a:srgbClr val="C50E3D"/>
      </a:accent1>
      <a:accent2>
        <a:srgbClr val="064472"/>
      </a:accent2>
      <a:accent3>
        <a:srgbClr val="911A39"/>
      </a:accent3>
      <a:accent4>
        <a:srgbClr val="AFAEAE"/>
      </a:accent4>
      <a:accent5>
        <a:srgbClr val="C50E3D"/>
      </a:accent5>
      <a:accent6>
        <a:srgbClr val="E3E0D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leType xmlns="33b7c0c5-003e-4b19-a9f0-2bdaa7684dfd" xsi:nil="true"/>
    <InO_x003a_Drive xmlns="33b7c0c5-003e-4b19-a9f0-2bdaa7684dfd">true</InO_x003a_Drive>
    <lcf76f155ced4ddcb4097134ff3c332f xmlns="33b7c0c5-003e-4b19-a9f0-2bdaa7684dfd">
      <Terms xmlns="http://schemas.microsoft.com/office/infopath/2007/PartnerControls"/>
    </lcf76f155ced4ddcb4097134ff3c332f>
    <RecommendedReferences xmlns="33b7c0c5-003e-4b19-a9f0-2bdaa7684dfd" xsi:nil="true"/>
    <TaxCatchAll xmlns="939ae3aa-5a0c-41c3-b3c7-e1a67748af54" xsi:nil="true"/>
    <Notes xmlns="33b7c0c5-003e-4b19-a9f0-2bdaa7684dfd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FFDA78FB360847ADB98A04EBDAA893" ma:contentTypeVersion="25" ma:contentTypeDescription="Create a new document." ma:contentTypeScope="" ma:versionID="5fbfa123828cb30ffc3b24c215855f53">
  <xsd:schema xmlns:xsd="http://www.w3.org/2001/XMLSchema" xmlns:xs="http://www.w3.org/2001/XMLSchema" xmlns:p="http://schemas.microsoft.com/office/2006/metadata/properties" xmlns:ns1="http://schemas.microsoft.com/sharepoint/v3" xmlns:ns2="33b7c0c5-003e-4b19-a9f0-2bdaa7684dfd" xmlns:ns3="939ae3aa-5a0c-41c3-b3c7-e1a67748af54" targetNamespace="http://schemas.microsoft.com/office/2006/metadata/properties" ma:root="true" ma:fieldsID="0fbd5911ed023305ee0e489ae1dd1e4e" ns1:_="" ns2:_="" ns3:_="">
    <xsd:import namespace="http://schemas.microsoft.com/sharepoint/v3"/>
    <xsd:import namespace="33b7c0c5-003e-4b19-a9f0-2bdaa7684dfd"/>
    <xsd:import namespace="939ae3aa-5a0c-41c3-b3c7-e1a67748af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FileType" minOccurs="0"/>
                <xsd:element ref="ns2:RecommendedReferences" minOccurs="0"/>
                <xsd:element ref="ns2:InO_x003a_Drive" minOccurs="0"/>
                <xsd:element ref="ns2:MediaServiceBillingMetadata" minOccurs="0"/>
                <xsd:element ref="ns2:Notes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b7c0c5-003e-4b19-a9f0-2bdaa7684d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6d46bd7-4a58-4bc0-a217-7245e6e704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FileType" ma:index="22" nillable="true" ma:displayName="File Type" ma:description="Type of eDOCS File" ma:format="Dropdown" ma:internalName="FileType">
      <xsd:simpleType>
        <xsd:union memberTypes="dms:Text">
          <xsd:simpleType>
            <xsd:restriction base="dms:Choice">
              <xsd:enumeration value="Action Doc"/>
              <xsd:enumeration value="Background"/>
              <xsd:enumeration value="Comment Doc"/>
              <xsd:enumeration value="Response"/>
            </xsd:restriction>
          </xsd:simpleType>
        </xsd:union>
      </xsd:simpleType>
    </xsd:element>
    <xsd:element name="RecommendedReferences" ma:index="23" nillable="true" ma:displayName="Recommended References" ma:format="Dropdown" ma:internalName="RecommendedReferences">
      <xsd:simpleType>
        <xsd:restriction base="dms:Choice">
          <xsd:enumeration value="Recommended"/>
          <xsd:enumeration value="Choice 2"/>
          <xsd:enumeration value="Choice 3"/>
        </xsd:restriction>
      </xsd:simpleType>
    </xsd:element>
    <xsd:element name="InO_x003a_Drive" ma:index="24" nillable="true" ma:displayName="In O: Drive" ma:default="1" ma:format="Dropdown" ma:internalName="InO_x003a_Drive">
      <xsd:simpleType>
        <xsd:restriction base="dms:Boolean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tes" ma:index="26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ServiceLocation" ma:index="2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9ae3aa-5a0c-41c3-b3c7-e1a67748af5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bd62177-fa1c-4147-bdfe-1d72b77a6d91}" ma:internalName="TaxCatchAll" ma:showField="CatchAllData" ma:web="939ae3aa-5a0c-41c3-b3c7-e1a67748af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80D5D3-E0CD-44B0-8E37-C3630286E9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BEE2B8-ED5C-4B5D-8FC7-A251AE9BE165}">
  <ds:schemaRefs>
    <ds:schemaRef ds:uri="http://schemas.microsoft.com/sharepoint/v3"/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939ae3aa-5a0c-41c3-b3c7-e1a67748af54"/>
    <ds:schemaRef ds:uri="33b7c0c5-003e-4b19-a9f0-2bdaa7684dfd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F0F57CDA-87D0-40DA-BD9E-6CE17F3DD282}">
  <ds:schemaRefs>
    <ds:schemaRef ds:uri="33b7c0c5-003e-4b19-a9f0-2bdaa7684dfd"/>
    <ds:schemaRef ds:uri="939ae3aa-5a0c-41c3-b3c7-e1a67748af5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1346</Words>
  <Application>Microsoft Office PowerPoint</Application>
  <PresentationFormat>Widescreen</PresentationFormat>
  <Paragraphs>203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Aptos</vt:lpstr>
      <vt:lpstr>Arial</vt:lpstr>
      <vt:lpstr>Calibri</vt:lpstr>
      <vt:lpstr>Cambria Math</vt:lpstr>
      <vt:lpstr>Montserrat</vt:lpstr>
      <vt:lpstr>Wingdings</vt:lpstr>
      <vt:lpstr>Office Theme</vt:lpstr>
      <vt:lpstr>1_Office Theme</vt:lpstr>
      <vt:lpstr>2_Office Theme</vt:lpstr>
      <vt:lpstr>3_Office Theme</vt:lpstr>
      <vt:lpstr>To the BAT-CAIV! A Practical Guide for Building to Cost Targets</vt:lpstr>
      <vt:lpstr>Meet the Authors</vt:lpstr>
      <vt:lpstr>Agenda</vt:lpstr>
      <vt:lpstr>Background</vt:lpstr>
      <vt:lpstr>Introduction and Background</vt:lpstr>
      <vt:lpstr>Theory and Methodology</vt:lpstr>
      <vt:lpstr>Theory and Methodology – Option 1: Transformation</vt:lpstr>
      <vt:lpstr>Theory and Methodology – Option 2: Regression Analysis</vt:lpstr>
      <vt:lpstr>BAT-CAIV</vt:lpstr>
      <vt:lpstr>BAT-CAIV Background</vt:lpstr>
      <vt:lpstr>BAT-CAIV – Data Collection</vt:lpstr>
      <vt:lpstr>BAT-CAIV – Model Development</vt:lpstr>
      <vt:lpstr>Case Study</vt:lpstr>
      <vt:lpstr>Case Study Background</vt:lpstr>
      <vt:lpstr>Case Study Results</vt:lpstr>
      <vt:lpstr>Future Improvements and Applications</vt:lpstr>
      <vt:lpstr>Improvements to BAT-CAIV</vt:lpstr>
      <vt:lpstr>Future Application within the NNSA</vt:lpstr>
      <vt:lpstr>Conclusion</vt:lpstr>
      <vt:lpstr>Conclusion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Valerie Levine</dc:creator>
  <cp:lastModifiedBy>Hartley-sanguinett, Logan (CONTR)</cp:lastModifiedBy>
  <cp:revision>2</cp:revision>
  <cp:lastPrinted>2025-09-12T16:13:46Z</cp:lastPrinted>
  <dcterms:created xsi:type="dcterms:W3CDTF">2025-09-10T18:06:41Z</dcterms:created>
  <dcterms:modified xsi:type="dcterms:W3CDTF">2026-07-30T20:36:29Z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0x01010054FFDA78FB360847ADB98A04EBDAA893</vt:lpwstr>
  </property>
</Properties>
</file>