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1"/>
  </p:notesMasterIdLst>
  <p:sldIdLst>
    <p:sldId id="264" r:id="rId2"/>
    <p:sldId id="257" r:id="rId3"/>
    <p:sldId id="859" r:id="rId4"/>
    <p:sldId id="877" r:id="rId5"/>
    <p:sldId id="265" r:id="rId6"/>
    <p:sldId id="872" r:id="rId7"/>
    <p:sldId id="878" r:id="rId8"/>
    <p:sldId id="879" r:id="rId9"/>
    <p:sldId id="88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uer, Diana" initials="BD" lastIdx="13" clrIdx="0">
    <p:extLst>
      <p:ext uri="{19B8F6BF-5375-455C-9EA6-DF929625EA0E}">
        <p15:presenceInfo xmlns:p15="http://schemas.microsoft.com/office/powerpoint/2012/main" userId="S-1-5-21-2844929807-1687724802-988633214-70958" providerId="AD"/>
      </p:ext>
    </p:extLst>
  </p:cmAuthor>
  <p:cmAuthor id="2" name="Solomon, Nebiat (CONTR)" initials="SN(" lastIdx="4" clrIdx="1">
    <p:extLst>
      <p:ext uri="{19B8F6BF-5375-455C-9EA6-DF929625EA0E}">
        <p15:presenceInfo xmlns:p15="http://schemas.microsoft.com/office/powerpoint/2012/main" userId="S-1-5-21-2844929807-1687724802-988633214-823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1" autoAdjust="0"/>
    <p:restoredTop sz="94660"/>
  </p:normalViewPr>
  <p:slideViewPr>
    <p:cSldViewPr snapToGrid="0">
      <p:cViewPr varScale="1">
        <p:scale>
          <a:sx n="60" d="100"/>
          <a:sy n="60" d="100"/>
        </p:scale>
        <p:origin x="9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D3E135-1FE9-45A5-AF7E-7DDAA7801248}" type="datetimeFigureOut">
              <a:rPr lang="en-US" smtClean="0"/>
              <a:t>6/1/2020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29A5D5-7B36-498C-9CC2-0BC8C1704A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905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6928C-D7D8-4783-9662-1B7C2A8FDA2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746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5E4F5A-D7DD-4B3F-8D26-2BB23556C96C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310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5E4F5A-D7DD-4B3F-8D26-2BB23556C96C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95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5E4F5A-D7DD-4B3F-8D26-2BB23556C96C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55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EERE Black Slide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9"/>
          <p:cNvSpPr/>
          <p:nvPr userDrawn="1"/>
        </p:nvSpPr>
        <p:spPr>
          <a:xfrm>
            <a:off x="0" y="0"/>
            <a:ext cx="12192000" cy="3276600"/>
          </a:xfrm>
          <a:prstGeom prst="rect">
            <a:avLst/>
          </a:prstGeom>
          <a:solidFill>
            <a:srgbClr val="0085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9" name="Rectangle 9"/>
          <p:cNvSpPr/>
          <p:nvPr userDrawn="1"/>
        </p:nvSpPr>
        <p:spPr>
          <a:xfrm flipH="1">
            <a:off x="7112000" y="3276600"/>
            <a:ext cx="5080000" cy="33655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11" name="Rectangle 6"/>
          <p:cNvSpPr/>
          <p:nvPr userDrawn="1"/>
        </p:nvSpPr>
        <p:spPr>
          <a:xfrm flipH="1">
            <a:off x="0" y="1905000"/>
            <a:ext cx="12192000" cy="1371600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pic>
        <p:nvPicPr>
          <p:cNvPr id="15" name="Picture 16" descr="volt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3"/>
            <a:ext cx="2844800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3" descr="Oneturbine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1524000"/>
            <a:ext cx="2540000" cy="175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4" descr="pumpwithleaves.JPG"/>
          <p:cNvPicPr>
            <a:picLocks noChangeAspect="1"/>
          </p:cNvPicPr>
          <p:nvPr userDrawn="1"/>
        </p:nvPicPr>
        <p:blipFill rotWithShape="1">
          <a:blip r:embed="rId4"/>
          <a:srcRect r="22222"/>
          <a:stretch/>
        </p:blipFill>
        <p:spPr bwMode="auto">
          <a:xfrm>
            <a:off x="7112000" y="1524003"/>
            <a:ext cx="284480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24000" cy="15240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69" r="9478"/>
          <a:stretch/>
        </p:blipFill>
        <p:spPr>
          <a:xfrm>
            <a:off x="9956800" y="1524000"/>
            <a:ext cx="2235200" cy="1762124"/>
          </a:xfrm>
          <a:prstGeom prst="rect">
            <a:avLst/>
          </a:prstGeom>
        </p:spPr>
      </p:pic>
      <p:pic>
        <p:nvPicPr>
          <p:cNvPr id="13" name="Picture 12" descr="led.JPG"/>
          <p:cNvPicPr>
            <a:picLocks noChangeAspect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1422400" y="3"/>
            <a:ext cx="2844800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insulate.JPG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4267200" y="1524000"/>
            <a:ext cx="2844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2"/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41"/>
          <a:stretch/>
        </p:blipFill>
        <p:spPr>
          <a:xfrm>
            <a:off x="1422400" y="1523144"/>
            <a:ext cx="2844800" cy="175345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80"/>
          <a:stretch/>
        </p:blipFill>
        <p:spPr>
          <a:xfrm>
            <a:off x="0" y="1523144"/>
            <a:ext cx="1422400" cy="1753456"/>
          </a:xfrm>
          <a:prstGeom prst="rect">
            <a:avLst/>
          </a:prstGeom>
        </p:spPr>
      </p:pic>
      <p:sp>
        <p:nvSpPr>
          <p:cNvPr id="6" name="Rectangle 15"/>
          <p:cNvSpPr/>
          <p:nvPr/>
        </p:nvSpPr>
        <p:spPr>
          <a:xfrm>
            <a:off x="0" y="6610350"/>
            <a:ext cx="12192000" cy="247650"/>
          </a:xfrm>
          <a:prstGeom prst="rect">
            <a:avLst/>
          </a:prstGeom>
          <a:solidFill>
            <a:srgbClr val="0085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7" name="Text Placeholder 9"/>
          <p:cNvSpPr txBox="1">
            <a:spLocks/>
          </p:cNvSpPr>
          <p:nvPr/>
        </p:nvSpPr>
        <p:spPr>
          <a:xfrm>
            <a:off x="173567" y="6616700"/>
            <a:ext cx="9715500" cy="2413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257175" indent="-257175" defTabSz="342900">
              <a:spcBef>
                <a:spcPct val="20000"/>
              </a:spcBef>
              <a:buFont typeface="Arial"/>
              <a:buNone/>
              <a:defRPr/>
            </a:pPr>
            <a:fld id="{24289C06-C21E-485E-9AAF-A99C6B017E3B}" type="slidenum">
              <a:rPr lang="en-US" sz="750" smtClean="0">
                <a:solidFill>
                  <a:prstClr val="white"/>
                </a:solidFill>
                <a:latin typeface="Calibri"/>
                <a:cs typeface="Calibri"/>
              </a:rPr>
              <a:pPr marL="257175" indent="-257175" defTabSz="342900">
                <a:spcBef>
                  <a:spcPct val="20000"/>
                </a:spcBef>
                <a:buFont typeface="Arial"/>
                <a:buNone/>
                <a:defRPr/>
              </a:pPr>
              <a:t>‹#›</a:t>
            </a:fld>
            <a:r>
              <a:rPr lang="en-US" sz="750" dirty="0">
                <a:solidFill>
                  <a:prstClr val="white"/>
                </a:solidFill>
                <a:latin typeface="Calibri"/>
                <a:cs typeface="Calibri"/>
              </a:rPr>
              <a:t> | Energy Efficiency and Renewable Energy</a:t>
            </a:r>
          </a:p>
        </p:txBody>
      </p:sp>
      <p:sp>
        <p:nvSpPr>
          <p:cNvPr id="8" name="Text Placeholder 9"/>
          <p:cNvSpPr txBox="1">
            <a:spLocks/>
          </p:cNvSpPr>
          <p:nvPr/>
        </p:nvSpPr>
        <p:spPr>
          <a:xfrm>
            <a:off x="7302502" y="6616700"/>
            <a:ext cx="4889500" cy="2413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257175" indent="-257175" algn="r" defTabSz="342900">
              <a:spcBef>
                <a:spcPct val="20000"/>
              </a:spcBef>
              <a:buFont typeface="Arial"/>
              <a:buNone/>
              <a:defRPr/>
            </a:pPr>
            <a:r>
              <a:rPr lang="en-US" sz="750" dirty="0">
                <a:solidFill>
                  <a:prstClr val="white"/>
                </a:solidFill>
                <a:latin typeface="Calibri"/>
                <a:cs typeface="Calibri"/>
              </a:rPr>
              <a:t>eere.energy.gov</a:t>
            </a: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800" y="477004"/>
            <a:ext cx="4470400" cy="49272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892818"/>
            <a:ext cx="6400800" cy="52678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0"/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04800" y="4477722"/>
            <a:ext cx="6400800" cy="52678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800" b="0"/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27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7518400" y="3886200"/>
            <a:ext cx="4267200" cy="4572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7518400" y="4495800"/>
            <a:ext cx="4267200" cy="4572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5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</p:spTree>
    <p:extLst>
      <p:ext uri="{BB962C8B-B14F-4D97-AF65-F5344CB8AC3E}">
        <p14:creationId xmlns:p14="http://schemas.microsoft.com/office/powerpoint/2010/main" val="4064140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609600" y="914400"/>
            <a:ext cx="10769600" cy="5257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9975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4409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068" y="0"/>
            <a:ext cx="11751733" cy="9017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04206548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068" y="0"/>
            <a:ext cx="11751733" cy="9017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6251553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068" y="0"/>
            <a:ext cx="11751733" cy="9017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27686981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D60DE3-04F5-45A8-A905-9E777AE25D70}" type="datetimeFigureOut">
              <a:rPr lang="en-US" smtClean="0"/>
              <a:t>6/1/2020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7C4584-747B-401A-B27B-5BD9EA7CB4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71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EERE Black Slide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9"/>
          <p:cNvSpPr/>
          <p:nvPr userDrawn="1"/>
        </p:nvSpPr>
        <p:spPr>
          <a:xfrm>
            <a:off x="0" y="0"/>
            <a:ext cx="12192000" cy="3276600"/>
          </a:xfrm>
          <a:prstGeom prst="rect">
            <a:avLst/>
          </a:prstGeom>
          <a:solidFill>
            <a:srgbClr val="0085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9" name="Rectangle 9"/>
          <p:cNvSpPr/>
          <p:nvPr userDrawn="1"/>
        </p:nvSpPr>
        <p:spPr>
          <a:xfrm flipH="1">
            <a:off x="7112000" y="3276600"/>
            <a:ext cx="5080000" cy="33655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11" name="Rectangle 6"/>
          <p:cNvSpPr/>
          <p:nvPr userDrawn="1"/>
        </p:nvSpPr>
        <p:spPr>
          <a:xfrm flipH="1">
            <a:off x="0" y="1905000"/>
            <a:ext cx="12192000" cy="1371600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pic>
        <p:nvPicPr>
          <p:cNvPr id="15" name="Picture 16" descr="volt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3"/>
            <a:ext cx="2844800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3" descr="Oneturbine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1524000"/>
            <a:ext cx="2540000" cy="175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4" descr="pumpwithleaves.JPG"/>
          <p:cNvPicPr>
            <a:picLocks noChangeAspect="1"/>
          </p:cNvPicPr>
          <p:nvPr userDrawn="1"/>
        </p:nvPicPr>
        <p:blipFill rotWithShape="1">
          <a:blip r:embed="rId4"/>
          <a:srcRect r="22222"/>
          <a:stretch/>
        </p:blipFill>
        <p:spPr bwMode="auto">
          <a:xfrm>
            <a:off x="7112000" y="1524003"/>
            <a:ext cx="284480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24000" cy="15240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69" r="9478"/>
          <a:stretch/>
        </p:blipFill>
        <p:spPr>
          <a:xfrm>
            <a:off x="9956800" y="1524000"/>
            <a:ext cx="2235200" cy="1762124"/>
          </a:xfrm>
          <a:prstGeom prst="rect">
            <a:avLst/>
          </a:prstGeom>
        </p:spPr>
      </p:pic>
      <p:pic>
        <p:nvPicPr>
          <p:cNvPr id="13" name="Picture 12" descr="led.JPG"/>
          <p:cNvPicPr>
            <a:picLocks noChangeAspect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1422400" y="3"/>
            <a:ext cx="2844800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0" descr="insulate.JPG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4267200" y="1524000"/>
            <a:ext cx="2844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2"/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41"/>
          <a:stretch/>
        </p:blipFill>
        <p:spPr>
          <a:xfrm>
            <a:off x="1422400" y="1523144"/>
            <a:ext cx="2844800" cy="175345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80"/>
          <a:stretch/>
        </p:blipFill>
        <p:spPr>
          <a:xfrm>
            <a:off x="0" y="1523144"/>
            <a:ext cx="1422400" cy="1753456"/>
          </a:xfrm>
          <a:prstGeom prst="rect">
            <a:avLst/>
          </a:prstGeom>
        </p:spPr>
      </p:pic>
      <p:sp>
        <p:nvSpPr>
          <p:cNvPr id="6" name="Rectangle 15"/>
          <p:cNvSpPr/>
          <p:nvPr/>
        </p:nvSpPr>
        <p:spPr>
          <a:xfrm>
            <a:off x="0" y="6610350"/>
            <a:ext cx="12192000" cy="247650"/>
          </a:xfrm>
          <a:prstGeom prst="rect">
            <a:avLst/>
          </a:prstGeom>
          <a:solidFill>
            <a:srgbClr val="0085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7" name="Text Placeholder 9"/>
          <p:cNvSpPr txBox="1">
            <a:spLocks/>
          </p:cNvSpPr>
          <p:nvPr/>
        </p:nvSpPr>
        <p:spPr>
          <a:xfrm>
            <a:off x="173567" y="6616700"/>
            <a:ext cx="9715500" cy="2413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257175" indent="-257175" defTabSz="342900">
              <a:spcBef>
                <a:spcPct val="20000"/>
              </a:spcBef>
              <a:buFont typeface="Arial"/>
              <a:buNone/>
              <a:defRPr/>
            </a:pPr>
            <a:fld id="{24289C06-C21E-485E-9AAF-A99C6B017E3B}" type="slidenum">
              <a:rPr lang="en-US" sz="750" smtClean="0">
                <a:solidFill>
                  <a:prstClr val="white"/>
                </a:solidFill>
                <a:latin typeface="Calibri"/>
                <a:cs typeface="Calibri"/>
              </a:rPr>
              <a:pPr marL="257175" indent="-257175" defTabSz="342900">
                <a:spcBef>
                  <a:spcPct val="20000"/>
                </a:spcBef>
                <a:buFont typeface="Arial"/>
                <a:buNone/>
                <a:defRPr/>
              </a:pPr>
              <a:t>‹#›</a:t>
            </a:fld>
            <a:r>
              <a:rPr lang="en-US" sz="750" dirty="0">
                <a:solidFill>
                  <a:prstClr val="white"/>
                </a:solidFill>
                <a:latin typeface="Calibri"/>
                <a:cs typeface="Calibri"/>
              </a:rPr>
              <a:t> | Energy Efficiency and Renewable Energy</a:t>
            </a:r>
          </a:p>
        </p:txBody>
      </p:sp>
      <p:sp>
        <p:nvSpPr>
          <p:cNvPr id="8" name="Text Placeholder 9"/>
          <p:cNvSpPr txBox="1">
            <a:spLocks/>
          </p:cNvSpPr>
          <p:nvPr/>
        </p:nvSpPr>
        <p:spPr>
          <a:xfrm>
            <a:off x="7302502" y="6616700"/>
            <a:ext cx="4889500" cy="2413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None/>
              <a:defRPr sz="1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257175" indent="-257175" algn="r" defTabSz="342900">
              <a:spcBef>
                <a:spcPct val="20000"/>
              </a:spcBef>
              <a:buFont typeface="Arial"/>
              <a:buNone/>
              <a:defRPr/>
            </a:pPr>
            <a:r>
              <a:rPr lang="en-US" sz="750" dirty="0">
                <a:solidFill>
                  <a:prstClr val="white"/>
                </a:solidFill>
                <a:latin typeface="Calibri"/>
                <a:cs typeface="Calibri"/>
              </a:rPr>
              <a:t>eere.energy.gov</a:t>
            </a: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800" y="477004"/>
            <a:ext cx="4470400" cy="49272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892818"/>
            <a:ext cx="6400800" cy="52678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0"/>
            </a:lvl1pPr>
          </a:lstStyle>
          <a:p>
            <a:pPr lvl="0"/>
            <a:r>
              <a:rPr lang="en-US" dirty="0"/>
              <a:t>Headline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304800" y="4477722"/>
            <a:ext cx="6400800" cy="52678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1800" b="0"/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27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7518400" y="3886200"/>
            <a:ext cx="4267200" cy="4572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7518400" y="4495800"/>
            <a:ext cx="4267200" cy="4572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5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Position</a:t>
            </a:r>
          </a:p>
        </p:txBody>
      </p:sp>
    </p:spTree>
    <p:extLst>
      <p:ext uri="{BB962C8B-B14F-4D97-AF65-F5344CB8AC3E}">
        <p14:creationId xmlns:p14="http://schemas.microsoft.com/office/powerpoint/2010/main" val="3406612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21"/>
          <p:cNvGrpSpPr>
            <a:grpSpLocks/>
          </p:cNvGrpSpPr>
          <p:nvPr userDrawn="1"/>
        </p:nvGrpSpPr>
        <p:grpSpPr bwMode="auto">
          <a:xfrm flipH="1" flipV="1">
            <a:off x="0" y="656990"/>
            <a:ext cx="12192000" cy="55563"/>
            <a:chOff x="0" y="832104"/>
            <a:chExt cx="9144000" cy="54864"/>
          </a:xfrm>
          <a:solidFill>
            <a:schemeClr val="accent5"/>
          </a:solidFill>
        </p:grpSpPr>
        <p:sp>
          <p:nvSpPr>
            <p:cNvPr id="14" name="Rectangle 13"/>
            <p:cNvSpPr/>
            <p:nvPr userDrawn="1"/>
          </p:nvSpPr>
          <p:spPr>
            <a:xfrm>
              <a:off x="4572000" y="832104"/>
              <a:ext cx="4572000" cy="548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 defTabSz="342900" fontAlgn="base">
                <a:spcBef>
                  <a:spcPct val="0"/>
                </a:spcBef>
                <a:spcAft>
                  <a:spcPct val="0"/>
                </a:spcAft>
              </a:pPr>
              <a:endParaRPr lang="en-US" sz="1350" dirty="0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309937" y="832104"/>
              <a:ext cx="1262063" cy="548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 defTabSz="342900" fontAlgn="base">
                <a:spcBef>
                  <a:spcPct val="0"/>
                </a:spcBef>
                <a:spcAft>
                  <a:spcPct val="0"/>
                </a:spcAft>
              </a:pPr>
              <a:endParaRPr lang="en-US" sz="1350" dirty="0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0" y="832104"/>
              <a:ext cx="3309937" cy="54864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 defTabSz="342900" fontAlgn="base">
                <a:spcBef>
                  <a:spcPct val="0"/>
                </a:spcBef>
                <a:spcAft>
                  <a:spcPct val="0"/>
                </a:spcAft>
              </a:pPr>
              <a:endParaRPr lang="en-US" sz="1350" dirty="0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21" name="Text Placeholder 9"/>
          <p:cNvSpPr txBox="1">
            <a:spLocks/>
          </p:cNvSpPr>
          <p:nvPr userDrawn="1"/>
        </p:nvSpPr>
        <p:spPr>
          <a:xfrm>
            <a:off x="56448" y="6532122"/>
            <a:ext cx="603077" cy="241300"/>
          </a:xfrm>
          <a:prstGeom prst="rect">
            <a:avLst/>
          </a:prstGeom>
        </p:spPr>
        <p:txBody>
          <a:bodyPr>
            <a:prstTxWarp prst="textNoShape">
              <a:avLst/>
            </a:prstTxWarp>
            <a:normAutofit/>
          </a:bodyPr>
          <a:lstStyle/>
          <a:p>
            <a:pPr marL="257175" indent="-257175" algn="ctr" defTabSz="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itchFamily="-106" charset="0"/>
              <a:buNone/>
            </a:pPr>
            <a:fld id="{1EF35371-194E-174F-9528-630C4585B8CC}" type="slidenum">
              <a:rPr lang="en-US" sz="750">
                <a:solidFill>
                  <a:srgbClr val="50565C"/>
                </a:solidFill>
                <a:ea typeface="Arial" pitchFamily="-106" charset="0"/>
                <a:cs typeface="Calibri"/>
              </a:rPr>
              <a:pPr marL="257175" indent="-257175" algn="ctr" defTabSz="342900"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Font typeface="Arial" pitchFamily="-106" charset="0"/>
                <a:buNone/>
              </a:pPr>
              <a:t>‹#›</a:t>
            </a:fld>
            <a:endParaRPr lang="en-US" sz="750" dirty="0">
              <a:solidFill>
                <a:srgbClr val="50565C"/>
              </a:solidFill>
              <a:ea typeface="Arial" pitchFamily="-106" charset="0"/>
              <a:cs typeface="Calibri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Content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11" y="6308608"/>
            <a:ext cx="3657620" cy="402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67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7" r:id="rId5"/>
    <p:sldLayoutId id="2147483668" r:id="rId6"/>
    <p:sldLayoutId id="2147483669" r:id="rId7"/>
    <p:sldLayoutId id="2147483660" r:id="rId8"/>
  </p:sldLayoutIdLst>
  <p:hf sldNum="0" hdr="0" dt="0"/>
  <p:txStyles>
    <p:titleStyle>
      <a:lvl1pPr algn="l" defTabSz="342900" rtl="0" eaLnBrk="0" fontAlgn="base" hangingPunct="0">
        <a:lnSpc>
          <a:spcPts val="2100"/>
        </a:lnSpc>
        <a:spcBef>
          <a:spcPct val="0"/>
        </a:spcBef>
        <a:spcAft>
          <a:spcPct val="0"/>
        </a:spcAft>
        <a:defRPr sz="2100" b="1" i="0" kern="1200">
          <a:solidFill>
            <a:srgbClr val="282B2E"/>
          </a:solidFill>
          <a:latin typeface="Calibri"/>
          <a:ea typeface="+mj-ea"/>
          <a:cs typeface="Calibri"/>
        </a:defRPr>
      </a:lvl1pPr>
      <a:lvl2pPr algn="l" defTabSz="342900" rtl="0" eaLnBrk="0" fontAlgn="base" hangingPunct="0">
        <a:lnSpc>
          <a:spcPts val="2100"/>
        </a:lnSpc>
        <a:spcBef>
          <a:spcPct val="0"/>
        </a:spcBef>
        <a:spcAft>
          <a:spcPct val="0"/>
        </a:spcAft>
        <a:defRPr sz="1950">
          <a:solidFill>
            <a:srgbClr val="FFFFFF"/>
          </a:solidFill>
          <a:latin typeface="Arial" charset="0"/>
        </a:defRPr>
      </a:lvl2pPr>
      <a:lvl3pPr algn="l" defTabSz="342900" rtl="0" eaLnBrk="0" fontAlgn="base" hangingPunct="0">
        <a:lnSpc>
          <a:spcPts val="2100"/>
        </a:lnSpc>
        <a:spcBef>
          <a:spcPct val="0"/>
        </a:spcBef>
        <a:spcAft>
          <a:spcPct val="0"/>
        </a:spcAft>
        <a:defRPr sz="1950">
          <a:solidFill>
            <a:srgbClr val="FFFFFF"/>
          </a:solidFill>
          <a:latin typeface="Arial" charset="0"/>
        </a:defRPr>
      </a:lvl3pPr>
      <a:lvl4pPr algn="l" defTabSz="342900" rtl="0" eaLnBrk="0" fontAlgn="base" hangingPunct="0">
        <a:lnSpc>
          <a:spcPts val="2100"/>
        </a:lnSpc>
        <a:spcBef>
          <a:spcPct val="0"/>
        </a:spcBef>
        <a:spcAft>
          <a:spcPct val="0"/>
        </a:spcAft>
        <a:defRPr sz="1950">
          <a:solidFill>
            <a:srgbClr val="FFFFFF"/>
          </a:solidFill>
          <a:latin typeface="Arial" charset="0"/>
        </a:defRPr>
      </a:lvl4pPr>
      <a:lvl5pPr algn="l" defTabSz="342900" rtl="0" eaLnBrk="0" fontAlgn="base" hangingPunct="0">
        <a:lnSpc>
          <a:spcPts val="2100"/>
        </a:lnSpc>
        <a:spcBef>
          <a:spcPct val="0"/>
        </a:spcBef>
        <a:spcAft>
          <a:spcPct val="0"/>
        </a:spcAft>
        <a:defRPr sz="1950">
          <a:solidFill>
            <a:srgbClr val="FFFFFF"/>
          </a:solidFill>
          <a:latin typeface="Arial" charset="0"/>
        </a:defRPr>
      </a:lvl5pPr>
      <a:lvl6pPr marL="342900" algn="l" defTabSz="342900" rtl="0" fontAlgn="base">
        <a:lnSpc>
          <a:spcPts val="2100"/>
        </a:lnSpc>
        <a:spcBef>
          <a:spcPct val="0"/>
        </a:spcBef>
        <a:spcAft>
          <a:spcPct val="0"/>
        </a:spcAft>
        <a:defRPr sz="1950">
          <a:solidFill>
            <a:srgbClr val="FFFFFF"/>
          </a:solidFill>
          <a:latin typeface="Arial" charset="0"/>
        </a:defRPr>
      </a:lvl6pPr>
      <a:lvl7pPr marL="685800" algn="l" defTabSz="342900" rtl="0" fontAlgn="base">
        <a:lnSpc>
          <a:spcPts val="2100"/>
        </a:lnSpc>
        <a:spcBef>
          <a:spcPct val="0"/>
        </a:spcBef>
        <a:spcAft>
          <a:spcPct val="0"/>
        </a:spcAft>
        <a:defRPr sz="1950">
          <a:solidFill>
            <a:srgbClr val="FFFFFF"/>
          </a:solidFill>
          <a:latin typeface="Arial" charset="0"/>
        </a:defRPr>
      </a:lvl7pPr>
      <a:lvl8pPr marL="1028700" algn="l" defTabSz="342900" rtl="0" fontAlgn="base">
        <a:lnSpc>
          <a:spcPts val="2100"/>
        </a:lnSpc>
        <a:spcBef>
          <a:spcPct val="0"/>
        </a:spcBef>
        <a:spcAft>
          <a:spcPct val="0"/>
        </a:spcAft>
        <a:defRPr sz="1950">
          <a:solidFill>
            <a:srgbClr val="FFFFFF"/>
          </a:solidFill>
          <a:latin typeface="Arial" charset="0"/>
        </a:defRPr>
      </a:lvl8pPr>
      <a:lvl9pPr marL="1371600" algn="l" defTabSz="342900" rtl="0" fontAlgn="base">
        <a:lnSpc>
          <a:spcPts val="2100"/>
        </a:lnSpc>
        <a:spcBef>
          <a:spcPct val="0"/>
        </a:spcBef>
        <a:spcAft>
          <a:spcPct val="0"/>
        </a:spcAft>
        <a:defRPr sz="1950">
          <a:solidFill>
            <a:srgbClr val="FFFFFF"/>
          </a:solidFill>
          <a:latin typeface="Arial" charset="0"/>
        </a:defRPr>
      </a:lvl9pPr>
    </p:titleStyle>
    <p:bodyStyle>
      <a:lvl1pPr marL="257175" indent="-257175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>
              <a:lumMod val="50000"/>
            </a:schemeClr>
          </a:solidFill>
          <a:latin typeface="Calibri"/>
          <a:ea typeface="+mn-ea"/>
          <a:cs typeface="Calibri"/>
        </a:defRPr>
      </a:lvl1pPr>
      <a:lvl2pPr marL="557213" indent="-214313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>
              <a:lumMod val="50000"/>
            </a:schemeClr>
          </a:solidFill>
          <a:latin typeface="Calibri"/>
          <a:ea typeface="+mn-ea"/>
          <a:cs typeface="Calibri"/>
        </a:defRPr>
      </a:lvl2pPr>
      <a:lvl3pPr marL="8572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>
              <a:lumMod val="50000"/>
            </a:schemeClr>
          </a:solidFill>
          <a:latin typeface="Calibri"/>
          <a:ea typeface="+mn-ea"/>
          <a:cs typeface="Calibri"/>
        </a:defRPr>
      </a:lvl3pPr>
      <a:lvl4pPr marL="12001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>
              <a:lumMod val="50000"/>
            </a:schemeClr>
          </a:solidFill>
          <a:latin typeface="Calibri"/>
          <a:ea typeface="+mn-ea"/>
          <a:cs typeface="Calibri"/>
        </a:defRPr>
      </a:lvl4pPr>
      <a:lvl5pPr marL="1543050" indent="-171450" algn="l" defTabSz="3429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>
              <a:lumMod val="50000"/>
            </a:schemeClr>
          </a:solidFill>
          <a:latin typeface="Calibri"/>
          <a:ea typeface="+mn-ea"/>
          <a:cs typeface="Calibri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28337" y="3892818"/>
            <a:ext cx="6930189" cy="526785"/>
          </a:xfrm>
        </p:spPr>
        <p:txBody>
          <a:bodyPr/>
          <a:lstStyle/>
          <a:p>
            <a:r>
              <a:rPr lang="en-US" sz="2800" dirty="0"/>
              <a:t>AMO Education and Workforce Development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04800" y="4748462"/>
            <a:ext cx="6400800" cy="1315454"/>
          </a:xfrm>
        </p:spPr>
        <p:txBody>
          <a:bodyPr/>
          <a:lstStyle/>
          <a:p>
            <a:endParaRPr lang="en-US" dirty="0"/>
          </a:p>
          <a:p>
            <a:pPr algn="r"/>
            <a:r>
              <a:rPr lang="en-US" sz="2800" b="1" dirty="0" smtClean="0"/>
              <a:t>Steve Shooter</a:t>
            </a:r>
          </a:p>
          <a:p>
            <a:pPr algn="r"/>
            <a:r>
              <a:rPr lang="en-US" sz="2800" b="1" dirty="0" smtClean="0"/>
              <a:t>Nebiat Solomon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105834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AMO Education and Workforce Development Vision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defTabSz="914400" eaLnBrk="1" fontAlgn="ctr" hangingPunct="1">
              <a:spcBef>
                <a:spcPts val="0"/>
              </a:spcBef>
              <a:spcAft>
                <a:spcPts val="600"/>
              </a:spcAft>
              <a:buClr>
                <a:srgbClr val="7AC143"/>
              </a:buClr>
              <a:buNone/>
            </a:pPr>
            <a:endParaRPr lang="en-US" sz="3200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marL="0" lvl="0" indent="0" algn="ctr" defTabSz="914400" eaLnBrk="1" fontAlgn="ctr" hangingPunct="1">
              <a:spcBef>
                <a:spcPts val="0"/>
              </a:spcBef>
              <a:spcAft>
                <a:spcPts val="600"/>
              </a:spcAft>
              <a:buClr>
                <a:srgbClr val="7AC143"/>
              </a:buClr>
              <a:buNone/>
            </a:pPr>
            <a:r>
              <a:rPr lang="en-US" sz="32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Develop the workforce to enable the future of manufacturing and an energy efficient economy for the nation.</a:t>
            </a:r>
            <a:endParaRPr lang="en-US" sz="3200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297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0700" y="0"/>
            <a:ext cx="8724900" cy="812800"/>
          </a:xfrm>
        </p:spPr>
        <p:txBody>
          <a:bodyPr/>
          <a:lstStyle/>
          <a:p>
            <a:r>
              <a:rPr lang="en-US" sz="2800" dirty="0">
                <a:solidFill>
                  <a:schemeClr val="accent5"/>
                </a:solidFill>
              </a:rPr>
              <a:t>Education and Workforce development Background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52600" y="1002298"/>
            <a:ext cx="8305800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endParaRPr lang="en-US" sz="1400" dirty="0">
              <a:solidFill>
                <a:srgbClr val="50565C"/>
              </a:solidFill>
              <a:latin typeface="Franklin Gothic Book"/>
            </a:endParaRPr>
          </a:p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50565C"/>
                </a:solidFill>
                <a:latin typeface="Franklin Gothic Book"/>
              </a:rPr>
              <a:t>Background</a:t>
            </a:r>
          </a:p>
          <a:p>
            <a:pPr marL="742950" lvl="1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50565C"/>
                </a:solidFill>
                <a:latin typeface="Franklin Gothic Book"/>
              </a:rPr>
              <a:t>Education and workforce </a:t>
            </a:r>
            <a:r>
              <a:rPr lang="en-US" dirty="0" smtClean="0">
                <a:solidFill>
                  <a:srgbClr val="50565C"/>
                </a:solidFill>
                <a:latin typeface="Franklin Gothic Book"/>
              </a:rPr>
              <a:t>development (EWD) </a:t>
            </a:r>
            <a:r>
              <a:rPr lang="en-US" dirty="0">
                <a:solidFill>
                  <a:srgbClr val="50565C"/>
                </a:solidFill>
                <a:latin typeface="Franklin Gothic Book"/>
              </a:rPr>
              <a:t>activities within AMO are those programs with a focus on providing training related to R&amp;D innovation topics</a:t>
            </a:r>
          </a:p>
          <a:p>
            <a:pPr marL="742950" lvl="1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50565C"/>
                </a:solidFill>
                <a:latin typeface="Franklin Gothic Book"/>
              </a:rPr>
              <a:t>There are EWD activities in Technical Partnerships, R&amp;D projects and Consortia pillars</a:t>
            </a:r>
          </a:p>
          <a:p>
            <a:pPr marL="742950" lvl="1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50565C"/>
                </a:solidFill>
                <a:latin typeface="Franklin Gothic Book"/>
              </a:rPr>
              <a:t>These programs serve Undergraduate students, graduate students, professors, incumbent workers, innovators and much more</a:t>
            </a:r>
          </a:p>
          <a:p>
            <a:pPr marL="1200150" lvl="2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endParaRPr lang="en-US" dirty="0">
              <a:solidFill>
                <a:srgbClr val="50565C"/>
              </a:solidFill>
              <a:latin typeface="Franklin Gothic Book"/>
            </a:endParaRPr>
          </a:p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50565C"/>
                </a:solidFill>
                <a:latin typeface="Franklin Gothic Book"/>
              </a:rPr>
              <a:t>AMOs role in EWD</a:t>
            </a:r>
          </a:p>
          <a:p>
            <a:pPr marL="742950" lvl="1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latin typeface="Franklin Gothic Book"/>
              </a:rPr>
              <a:t>B</a:t>
            </a:r>
            <a:r>
              <a:rPr lang="en-US" dirty="0" smtClean="0">
                <a:latin typeface="Franklin Gothic Book"/>
              </a:rPr>
              <a:t>uild </a:t>
            </a:r>
            <a:r>
              <a:rPr lang="en-US" dirty="0">
                <a:latin typeface="Franklin Gothic Book"/>
              </a:rPr>
              <a:t>capacity to pursue energy efficiency across the manufacturing </a:t>
            </a:r>
            <a:r>
              <a:rPr lang="en-US" dirty="0" smtClean="0">
                <a:latin typeface="Franklin Gothic Book"/>
              </a:rPr>
              <a:t>sector </a:t>
            </a:r>
          </a:p>
          <a:p>
            <a:pPr marL="742950" lvl="1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latin typeface="Franklin Gothic Book"/>
              </a:rPr>
              <a:t>Support capacity building </a:t>
            </a:r>
            <a:r>
              <a:rPr lang="en-US" dirty="0">
                <a:latin typeface="Franklin Gothic Book"/>
              </a:rPr>
              <a:t>for </a:t>
            </a:r>
            <a:r>
              <a:rPr lang="en-US" dirty="0" smtClean="0">
                <a:latin typeface="Franklin Gothic Book"/>
              </a:rPr>
              <a:t>technology and </a:t>
            </a:r>
            <a:r>
              <a:rPr lang="en-US" dirty="0">
                <a:latin typeface="Franklin Gothic Book"/>
              </a:rPr>
              <a:t>process innovation related </a:t>
            </a:r>
            <a:r>
              <a:rPr lang="en-US" dirty="0" smtClean="0">
                <a:latin typeface="Franklin Gothic Book"/>
              </a:rPr>
              <a:t>to energy and </a:t>
            </a:r>
            <a:r>
              <a:rPr lang="en-US" dirty="0">
                <a:latin typeface="Franklin Gothic Book"/>
              </a:rPr>
              <a:t>resource </a:t>
            </a:r>
            <a:r>
              <a:rPr lang="en-US" dirty="0" smtClean="0">
                <a:latin typeface="Franklin Gothic Book"/>
              </a:rPr>
              <a:t>efficiency in manufacturing</a:t>
            </a:r>
          </a:p>
          <a:p>
            <a:pPr lvl="1" fontAlgn="ctr">
              <a:spcAft>
                <a:spcPts val="600"/>
              </a:spcAft>
              <a:buClr>
                <a:srgbClr val="7AC143"/>
              </a:buClr>
            </a:pPr>
            <a:endParaRPr lang="en-US" sz="1600" dirty="0">
              <a:solidFill>
                <a:schemeClr val="tx1">
                  <a:lumMod val="50000"/>
                </a:schemeClr>
              </a:solidFill>
              <a:latin typeface="Franklin Gothic Book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9180" y="5680085"/>
            <a:ext cx="74274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ctr">
              <a:spcAft>
                <a:spcPts val="600"/>
              </a:spcAft>
              <a:buClr>
                <a:srgbClr val="7AC143"/>
              </a:buClr>
            </a:pPr>
            <a:r>
              <a:rPr lang="en-US" sz="1600" i="1" dirty="0">
                <a:solidFill>
                  <a:srgbClr val="50565C"/>
                </a:solidFill>
                <a:latin typeface="Franklin Gothic Book"/>
              </a:rPr>
              <a:t>Industry partners are confident of the availability of workforce familiar with new technologies and training for their staff</a:t>
            </a:r>
          </a:p>
        </p:txBody>
      </p:sp>
    </p:spTree>
    <p:extLst>
      <p:ext uri="{BB962C8B-B14F-4D97-AF65-F5344CB8AC3E}">
        <p14:creationId xmlns:p14="http://schemas.microsoft.com/office/powerpoint/2010/main" val="3228210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 EWD Focus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Technical </a:t>
            </a:r>
            <a:r>
              <a:rPr lang="en-US" sz="24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Partnerships: </a:t>
            </a:r>
            <a:r>
              <a:rPr lang="en-US" sz="2400" dirty="0">
                <a:solidFill>
                  <a:schemeClr val="tx1"/>
                </a:solidFill>
                <a:latin typeface="Franklin Gothic Book" panose="020B0503020102020204" pitchFamily="34" charset="0"/>
              </a:rPr>
              <a:t>primarily focus on addressing energy efficiency in existing manufacturing facilities across different trainee profiles.  </a:t>
            </a:r>
            <a:endParaRPr lang="en-US" sz="2400" dirty="0" smtClean="0">
              <a:solidFill>
                <a:schemeClr val="tx1"/>
              </a:solidFill>
              <a:latin typeface="Franklin Gothic Book" panose="020B05030201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Consortia</a:t>
            </a:r>
            <a:r>
              <a:rPr lang="en-US" sz="24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: primarily </a:t>
            </a:r>
            <a:r>
              <a:rPr lang="en-US" sz="2400" dirty="0">
                <a:solidFill>
                  <a:schemeClr val="tx1"/>
                </a:solidFill>
                <a:latin typeface="Franklin Gothic Book" panose="020B0503020102020204" pitchFamily="34" charset="0"/>
              </a:rPr>
              <a:t>focus on developing </a:t>
            </a:r>
            <a:r>
              <a:rPr lang="en-US" sz="24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workforce relevant to the technology area and trainee level that is most needed by the technology sector that is the primary focus of the consortia R&amp;D effort.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R&amp;D projects:</a:t>
            </a:r>
            <a:r>
              <a:rPr lang="en-US" sz="24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Franklin Gothic Book" panose="020B0503020102020204" pitchFamily="34" charset="0"/>
              </a:rPr>
              <a:t>focus on </a:t>
            </a:r>
            <a:r>
              <a:rPr lang="en-US" sz="24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specialized training developing </a:t>
            </a:r>
            <a:r>
              <a:rPr lang="en-US" sz="2400" dirty="0">
                <a:solidFill>
                  <a:schemeClr val="tx1"/>
                </a:solidFill>
                <a:latin typeface="Franklin Gothic Book" panose="020B0503020102020204" pitchFamily="34" charset="0"/>
              </a:rPr>
              <a:t>the next </a:t>
            </a:r>
            <a:r>
              <a:rPr lang="en-US" sz="24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generation of </a:t>
            </a:r>
            <a:r>
              <a:rPr lang="en-US" sz="24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workers for the innovation that is funded by AMO.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Direct Lab Engagement:  </a:t>
            </a:r>
            <a:r>
              <a:rPr lang="en-US" sz="2400" dirty="0" smtClean="0">
                <a:solidFill>
                  <a:schemeClr val="tx1"/>
                </a:solidFill>
                <a:latin typeface="Franklin Gothic Book" panose="020B0503020102020204" pitchFamily="34" charset="0"/>
              </a:rPr>
              <a:t>primarily focus on engaging future workforce in domains directly relevant to AMO innovation at the national labs.</a:t>
            </a:r>
            <a:endParaRPr lang="en-US" sz="2400" b="1" dirty="0">
              <a:solidFill>
                <a:schemeClr val="tx1"/>
              </a:solidFill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727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AMO EWD Program (a sample of current projects by trainee type)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9320766"/>
              </p:ext>
            </p:extLst>
          </p:nvPr>
        </p:nvGraphicFramePr>
        <p:xfrm>
          <a:off x="449179" y="850100"/>
          <a:ext cx="11325726" cy="53203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51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616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277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196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5152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46274">
                <a:tc>
                  <a:txBody>
                    <a:bodyPr/>
                    <a:lstStyle/>
                    <a:p>
                      <a:r>
                        <a:rPr lang="en-US" sz="1800" dirty="0"/>
                        <a:t>Graduate Student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Undergraduate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Incumbent Worker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Innovators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Community Colleges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360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CHP TAPS 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7030A0"/>
                          </a:solidFill>
                        </a:rPr>
                        <a:t>IACMI EWD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Better </a:t>
                      </a:r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Plants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Build 4 Scale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7030A0"/>
                          </a:solidFill>
                        </a:rPr>
                        <a:t>CESMII EWD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3604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0070C0"/>
                          </a:solidFill>
                        </a:rPr>
                        <a:t>Power</a:t>
                      </a:r>
                      <a:r>
                        <a:rPr lang="en-US" sz="1800" baseline="0" dirty="0">
                          <a:solidFill>
                            <a:srgbClr val="0070C0"/>
                          </a:solidFill>
                        </a:rPr>
                        <a:t> Electronics Traineeship</a:t>
                      </a:r>
                      <a:endParaRPr lang="en-US" sz="18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7030A0"/>
                          </a:solidFill>
                        </a:rPr>
                        <a:t>Power</a:t>
                      </a:r>
                      <a:r>
                        <a:rPr lang="en-US" sz="1800" baseline="0" dirty="0">
                          <a:solidFill>
                            <a:srgbClr val="7030A0"/>
                          </a:solidFill>
                        </a:rPr>
                        <a:t> America EWD</a:t>
                      </a:r>
                      <a:endParaRPr lang="en-US" sz="1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C00000"/>
                          </a:solidFill>
                        </a:rPr>
                        <a:t>CHP TAPS 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Laboratory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Embedded Entrepreneurship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dirty="0" smtClean="0"/>
                        <a:t>Program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7030A0"/>
                          </a:solidFill>
                        </a:rPr>
                        <a:t>IACMI EWD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086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7030A0"/>
                          </a:solidFill>
                        </a:rPr>
                        <a:t>RAPID EWD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7030A0"/>
                          </a:solidFill>
                        </a:rPr>
                        <a:t>RAPID EWD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7030A0"/>
                          </a:solidFill>
                        </a:rPr>
                        <a:t>RAPID EWD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76577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7030A0"/>
                          </a:solidFill>
                        </a:rPr>
                        <a:t>IACMI EWD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70C0"/>
                          </a:solidFill>
                        </a:rPr>
                        <a:t>Enhanced Preparation for Intelligent Cyber manufacturing Systems(EPICS)</a:t>
                      </a:r>
                      <a:endParaRPr lang="en-US" sz="18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7030A0"/>
                          </a:solidFill>
                        </a:rPr>
                        <a:t>IACMI EWD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76577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7030A0"/>
                          </a:solidFill>
                        </a:rPr>
                        <a:t>Power</a:t>
                      </a:r>
                      <a:r>
                        <a:rPr lang="en-US" sz="1800" baseline="0" dirty="0">
                          <a:solidFill>
                            <a:srgbClr val="7030A0"/>
                          </a:solidFill>
                        </a:rPr>
                        <a:t> America EWD</a:t>
                      </a:r>
                      <a:endParaRPr lang="en-US" sz="1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70C0"/>
                          </a:solidFill>
                        </a:rPr>
                        <a:t>MS and MENG in Advanced Manufacturing for Energy Systems</a:t>
                      </a:r>
                      <a:endParaRPr lang="en-US" sz="18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6274">
                <a:tc>
                  <a:txBody>
                    <a:bodyPr/>
                    <a:lstStyle/>
                    <a:p>
                      <a:r>
                        <a:rPr lang="en-US" sz="1800" dirty="0"/>
                        <a:t>Robotics</a:t>
                      </a:r>
                      <a:r>
                        <a:rPr lang="en-US" sz="1800" baseline="0" dirty="0"/>
                        <a:t> internships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Robotics Internships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627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IAC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IAC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49179" y="6328778"/>
            <a:ext cx="6918158" cy="529222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Technical Partnership, </a:t>
            </a:r>
            <a:r>
              <a:rPr lang="en-US" dirty="0" smtClean="0">
                <a:solidFill>
                  <a:srgbClr val="0070C0"/>
                </a:solidFill>
              </a:rPr>
              <a:t>R&amp;D projects, </a:t>
            </a:r>
            <a:r>
              <a:rPr lang="en-US" dirty="0" smtClean="0">
                <a:solidFill>
                  <a:srgbClr val="7030A0"/>
                </a:solidFill>
              </a:rPr>
              <a:t>Consortia, </a:t>
            </a:r>
            <a:r>
              <a:rPr lang="en-US" dirty="0" smtClean="0"/>
              <a:t>Direct Lab Engagement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018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0"/>
            <a:ext cx="8839200" cy="812800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5"/>
                </a:solidFill>
              </a:rPr>
              <a:t>EWD Accomplishments/Successes</a:t>
            </a:r>
            <a:endParaRPr lang="en-US" sz="2800" dirty="0">
              <a:solidFill>
                <a:schemeClr val="accent5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0442" y="990600"/>
            <a:ext cx="10106526" cy="487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>
              <a:spcAft>
                <a:spcPts val="600"/>
              </a:spcAft>
              <a:buClr>
                <a:srgbClr val="7AC143"/>
              </a:buClr>
            </a:pPr>
            <a:endParaRPr lang="en-US" sz="1600" dirty="0">
              <a:solidFill>
                <a:srgbClr val="50565C"/>
              </a:solidFill>
              <a:latin typeface="Franklin Gothic Book"/>
            </a:endParaRPr>
          </a:p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Industrial Assessment Center: </a:t>
            </a:r>
            <a:r>
              <a:rPr lang="en-US" sz="2400" dirty="0" smtClean="0"/>
              <a:t>Nearly </a:t>
            </a:r>
            <a:r>
              <a:rPr lang="en-US" sz="2400" dirty="0"/>
              <a:t>60 percent of IAC graduates go on to careers in the energy industry. John would have statistics for how many students have passed through the program. </a:t>
            </a:r>
            <a:endParaRPr lang="en-US" sz="2400" dirty="0" smtClean="0"/>
          </a:p>
          <a:p>
            <a:pPr fontAlgn="ctr">
              <a:spcAft>
                <a:spcPts val="600"/>
              </a:spcAft>
              <a:buClr>
                <a:srgbClr val="7AC143"/>
              </a:buClr>
            </a:pPr>
            <a:endParaRPr lang="en-US" sz="2400" dirty="0"/>
          </a:p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Better </a:t>
            </a:r>
            <a:r>
              <a:rPr lang="en-US" sz="2400" dirty="0" smtClean="0"/>
              <a:t>Plants: </a:t>
            </a:r>
            <a:r>
              <a:rPr lang="en-US" sz="2400" dirty="0" smtClean="0"/>
              <a:t>Technical </a:t>
            </a:r>
            <a:r>
              <a:rPr lang="en-US" sz="2400" dirty="0"/>
              <a:t>expertise gained through the INPLTs help companies overcome common, critical barriers to adopting energy management practices and technologies. We’ve conducted over 120 in-plants, training over 2,100 workers since the start of the program. </a:t>
            </a:r>
            <a:endParaRPr lang="en-US" sz="2400" dirty="0" smtClean="0"/>
          </a:p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endParaRPr lang="en-US" sz="1600" dirty="0">
              <a:solidFill>
                <a:srgbClr val="50565C"/>
              </a:solidFill>
              <a:latin typeface="Franklin Gothic Book"/>
            </a:endParaRPr>
          </a:p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endParaRPr lang="en-US" sz="1600" dirty="0">
              <a:solidFill>
                <a:srgbClr val="50565C"/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3162001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0"/>
            <a:ext cx="8839200" cy="812800"/>
          </a:xfrm>
        </p:spPr>
        <p:txBody>
          <a:bodyPr/>
          <a:lstStyle/>
          <a:p>
            <a:r>
              <a:rPr lang="en-US" sz="2800" dirty="0">
                <a:solidFill>
                  <a:schemeClr val="accent5"/>
                </a:solidFill>
              </a:rPr>
              <a:t>EERE National Robotics Internship Program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3046" y="990600"/>
            <a:ext cx="973015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50565C"/>
                </a:solidFill>
                <a:latin typeface="Franklin Gothic Book"/>
              </a:rPr>
              <a:t>Places Undergraduate and Graduate Students in 10 week internship program with a mentor at National Labs</a:t>
            </a:r>
          </a:p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50565C"/>
                </a:solidFill>
                <a:latin typeface="Franklin Gothic Book"/>
              </a:rPr>
              <a:t>Re-started program for summer 2019</a:t>
            </a:r>
          </a:p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50565C"/>
                </a:solidFill>
                <a:latin typeface="Franklin Gothic Book"/>
              </a:rPr>
              <a:t>Had over 490 applicants for 22 positions </a:t>
            </a:r>
          </a:p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50565C"/>
                </a:solidFill>
                <a:latin typeface="Franklin Gothic Book"/>
              </a:rPr>
              <a:t>Mentors supply project descriptions</a:t>
            </a:r>
          </a:p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50565C"/>
                </a:solidFill>
                <a:latin typeface="Franklin Gothic Book"/>
              </a:rPr>
              <a:t>Intern applicants rank projects in order of interest</a:t>
            </a:r>
          </a:p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50565C"/>
                </a:solidFill>
                <a:latin typeface="Franklin Gothic Book"/>
              </a:rPr>
              <a:t>Mentors select interns from applications</a:t>
            </a:r>
          </a:p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50565C"/>
                </a:solidFill>
                <a:latin typeface="Franklin Gothic Book"/>
              </a:rPr>
              <a:t>Interns prepare a final report and presentation on their project AND the impact of the experience on their education and career plans</a:t>
            </a:r>
          </a:p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50565C"/>
                </a:solidFill>
                <a:latin typeface="Franklin Gothic Book"/>
              </a:rPr>
              <a:t>Process facilitated by the Oak Ridge Institute for Science and Education</a:t>
            </a:r>
          </a:p>
          <a:p>
            <a:pPr marL="285750" indent="-285750" fontAlgn="ctr"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endParaRPr lang="en-US" sz="1600" dirty="0">
              <a:solidFill>
                <a:srgbClr val="50565C"/>
              </a:solidFill>
              <a:latin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123128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77981E-8730-4B70-AEF4-4BE65BA0F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" y="736464"/>
            <a:ext cx="11795760" cy="1492718"/>
          </a:xfrm>
        </p:spPr>
        <p:txBody>
          <a:bodyPr>
            <a:normAutofit fontScale="90000"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>
                <a:latin typeface="Franklin Gothic Book" panose="020B0503020102020204" pitchFamily="34" charset="0"/>
              </a:rPr>
              <a:t>Elizabeth </a:t>
            </a:r>
            <a:r>
              <a:rPr lang="en-US" sz="2400" dirty="0" err="1">
                <a:latin typeface="Franklin Gothic Book" panose="020B0503020102020204" pitchFamily="34" charset="0"/>
              </a:rPr>
              <a:t>Andreyka</a:t>
            </a:r>
            <a:r>
              <a:rPr lang="en-US" sz="2400" dirty="0">
                <a:latin typeface="Franklin Gothic Book" panose="020B0503020102020204" pitchFamily="34" charset="0"/>
              </a:rPr>
              <a:t> – </a:t>
            </a:r>
            <a:r>
              <a:rPr lang="en-US" sz="2400" dirty="0" smtClean="0">
                <a:latin typeface="Franklin Gothic Book" panose="020B0503020102020204" pitchFamily="34" charset="0"/>
              </a:rPr>
              <a:t/>
            </a:r>
            <a:br>
              <a:rPr lang="en-US" sz="2400" dirty="0" smtClean="0">
                <a:latin typeface="Franklin Gothic Book" panose="020B0503020102020204" pitchFamily="34" charset="0"/>
              </a:rPr>
            </a:br>
            <a:r>
              <a:rPr lang="en-US" sz="2400" dirty="0" smtClean="0">
                <a:latin typeface="Franklin Gothic Book" panose="020B0503020102020204" pitchFamily="34" charset="0"/>
              </a:rPr>
              <a:t/>
            </a:r>
            <a:br>
              <a:rPr lang="en-US" sz="2400" dirty="0" smtClean="0">
                <a:latin typeface="Franklin Gothic Book" panose="020B0503020102020204" pitchFamily="34" charset="0"/>
              </a:rPr>
            </a:br>
            <a:r>
              <a:rPr lang="en-US" sz="2400" dirty="0" smtClean="0">
                <a:latin typeface="Franklin Gothic Book" panose="020B0503020102020204" pitchFamily="34" charset="0"/>
              </a:rPr>
              <a:t>Mentor </a:t>
            </a:r>
            <a:r>
              <a:rPr lang="en-US" sz="2400" dirty="0">
                <a:latin typeface="Franklin Gothic Book" panose="020B0503020102020204" pitchFamily="34" charset="0"/>
              </a:rPr>
              <a:t>– Amy Elliott at Oak Ridge National </a:t>
            </a:r>
            <a:r>
              <a:rPr lang="en-US" sz="2400" dirty="0" smtClean="0">
                <a:latin typeface="Franklin Gothic Book" panose="020B0503020102020204" pitchFamily="34" charset="0"/>
              </a:rPr>
              <a:t>Lab</a:t>
            </a:r>
            <a:r>
              <a:rPr lang="en-US" sz="2400" dirty="0">
                <a:latin typeface="Franklin Gothic Book" panose="020B0503020102020204" pitchFamily="34" charset="0"/>
              </a:rPr>
              <a:t/>
            </a:r>
            <a:br>
              <a:rPr lang="en-US" sz="2400" dirty="0">
                <a:latin typeface="Franklin Gothic Book" panose="020B0503020102020204" pitchFamily="34" charset="0"/>
              </a:rPr>
            </a:br>
            <a:r>
              <a:rPr lang="en-US" sz="2400" b="0" dirty="0">
                <a:latin typeface="Franklin Gothic Book" panose="020B0503020102020204" pitchFamily="34" charset="0"/>
              </a:rPr>
              <a:t>Continuous Conveyor Belt 3D Printing on Mechanically Captive Build Platform</a:t>
            </a:r>
            <a:br>
              <a:rPr lang="en-US" sz="2400" b="0" dirty="0">
                <a:latin typeface="Franklin Gothic Book" panose="020B0503020102020204" pitchFamily="34" charset="0"/>
              </a:rPr>
            </a:br>
            <a:r>
              <a:rPr lang="en-US" sz="2400" b="0" dirty="0">
                <a:latin typeface="Franklin Gothic Book" panose="020B0503020102020204" pitchFamily="34" charset="0"/>
              </a:rPr>
              <a:t>Junior in Mechanical and Manufacturing Engineering at Oregon State University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xmlns="" id="{385B61BD-A8A3-4951-8D50-AB94825863DD}"/>
              </a:ext>
            </a:extLst>
          </p:cNvPr>
          <p:cNvSpPr txBox="1">
            <a:spLocks/>
          </p:cNvSpPr>
          <p:nvPr/>
        </p:nvSpPr>
        <p:spPr>
          <a:xfrm>
            <a:off x="1676400" y="0"/>
            <a:ext cx="8839200" cy="812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342900" rtl="0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 sz="2100" b="1" i="0" kern="1200">
                <a:solidFill>
                  <a:srgbClr val="282B2E"/>
                </a:solidFill>
                <a:latin typeface="Calibri"/>
                <a:ea typeface="+mj-ea"/>
                <a:cs typeface="Calibri"/>
              </a:defRPr>
            </a:lvl1pPr>
            <a:lvl2pPr algn="l" defTabSz="342900" rtl="0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 sz="1950">
                <a:solidFill>
                  <a:srgbClr val="FFFFFF"/>
                </a:solidFill>
                <a:latin typeface="Arial" charset="0"/>
              </a:defRPr>
            </a:lvl2pPr>
            <a:lvl3pPr algn="l" defTabSz="342900" rtl="0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 sz="1950">
                <a:solidFill>
                  <a:srgbClr val="FFFFFF"/>
                </a:solidFill>
                <a:latin typeface="Arial" charset="0"/>
              </a:defRPr>
            </a:lvl3pPr>
            <a:lvl4pPr algn="l" defTabSz="342900" rtl="0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 sz="1950">
                <a:solidFill>
                  <a:srgbClr val="FFFFFF"/>
                </a:solidFill>
                <a:latin typeface="Arial" charset="0"/>
              </a:defRPr>
            </a:lvl4pPr>
            <a:lvl5pPr algn="l" defTabSz="342900" rtl="0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 sz="1950">
                <a:solidFill>
                  <a:srgbClr val="FFFFFF"/>
                </a:solidFill>
                <a:latin typeface="Arial" charset="0"/>
              </a:defRPr>
            </a:lvl5pPr>
            <a:lvl6pPr marL="342900" algn="l" defTabSz="342900" rtl="0"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 sz="1950">
                <a:solidFill>
                  <a:srgbClr val="FFFFFF"/>
                </a:solidFill>
                <a:latin typeface="Arial" charset="0"/>
              </a:defRPr>
            </a:lvl6pPr>
            <a:lvl7pPr marL="685800" algn="l" defTabSz="342900" rtl="0"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 sz="1950">
                <a:solidFill>
                  <a:srgbClr val="FFFFFF"/>
                </a:solidFill>
                <a:latin typeface="Arial" charset="0"/>
              </a:defRPr>
            </a:lvl7pPr>
            <a:lvl8pPr marL="1028700" algn="l" defTabSz="342900" rtl="0"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 sz="1950">
                <a:solidFill>
                  <a:srgbClr val="FFFFFF"/>
                </a:solidFill>
                <a:latin typeface="Arial" charset="0"/>
              </a:defRPr>
            </a:lvl8pPr>
            <a:lvl9pPr marL="1371600" algn="l" defTabSz="342900" rtl="0" fontAlgn="base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 sz="1950">
                <a:solidFill>
                  <a:srgbClr val="FFFFFF"/>
                </a:solidFill>
                <a:latin typeface="Arial" charset="0"/>
              </a:defRPr>
            </a:lvl9pPr>
          </a:lstStyle>
          <a:p>
            <a:r>
              <a:rPr lang="en-US" sz="2800" dirty="0">
                <a:solidFill>
                  <a:srgbClr val="00853F"/>
                </a:solidFill>
              </a:rPr>
              <a:t>EERE National Robotics Internship Program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67EB777-5020-48D0-B1BA-AAC0450D7BFD}"/>
              </a:ext>
            </a:extLst>
          </p:cNvPr>
          <p:cNvSpPr txBox="1"/>
          <p:nvPr/>
        </p:nvSpPr>
        <p:spPr>
          <a:xfrm>
            <a:off x="1889760" y="2275840"/>
            <a:ext cx="3027680" cy="3241040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defTabSz="457200">
              <a:spcBef>
                <a:spcPct val="20000"/>
              </a:spcBef>
              <a:buFont typeface="Arial"/>
              <a:buNone/>
            </a:pPr>
            <a:endParaRPr lang="en-US" sz="2323" b="1" dirty="0">
              <a:solidFill>
                <a:srgbClr val="FFFFFF"/>
              </a:solidFill>
              <a:latin typeface="Arial Narrow"/>
              <a:cs typeface="Arial Narrow"/>
            </a:endParaRPr>
          </a:p>
        </p:txBody>
      </p:sp>
      <p:pic>
        <p:nvPicPr>
          <p:cNvPr id="12" name="Picture 11" descr="A picture containing indoor, table, desk, computer&#10;&#10;Description automatically generated">
            <a:extLst>
              <a:ext uri="{FF2B5EF4-FFF2-40B4-BE49-F238E27FC236}">
                <a16:creationId xmlns:a16="http://schemas.microsoft.com/office/drawing/2014/main" xmlns="" id="{B1E7B520-B931-4DC1-8FDC-930064F73A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160" y="2406316"/>
            <a:ext cx="3406472" cy="427522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1B8A25B-01E6-4B5C-855C-6396330DC66B}"/>
              </a:ext>
            </a:extLst>
          </p:cNvPr>
          <p:cNvSpPr txBox="1"/>
          <p:nvPr/>
        </p:nvSpPr>
        <p:spPr>
          <a:xfrm>
            <a:off x="6187440" y="2824480"/>
            <a:ext cx="45719" cy="45719"/>
          </a:xfrm>
          <a:prstGeom prst="rect">
            <a:avLst/>
          </a:prstGeom>
        </p:spPr>
        <p:txBody>
          <a:bodyPr vert="horz" wrap="square" lIns="91440" tIns="45720" rIns="91440" bIns="45720" rtlCol="0">
            <a:normAutofit fontScale="25000" lnSpcReduction="20000"/>
          </a:bodyPr>
          <a:lstStyle/>
          <a:p>
            <a:pPr defTabSz="457200">
              <a:spcBef>
                <a:spcPct val="20000"/>
              </a:spcBef>
              <a:buFont typeface="Arial"/>
              <a:buNone/>
            </a:pPr>
            <a:endParaRPr lang="en-US" sz="2323" b="1" dirty="0">
              <a:solidFill>
                <a:srgbClr val="FFFFFF"/>
              </a:solidFill>
              <a:latin typeface="Arial Narrow"/>
              <a:cs typeface="Arial Narrow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7909EA26-B0C9-4DD0-8C83-11F237C70795}"/>
              </a:ext>
            </a:extLst>
          </p:cNvPr>
          <p:cNvSpPr txBox="1"/>
          <p:nvPr/>
        </p:nvSpPr>
        <p:spPr>
          <a:xfrm>
            <a:off x="3007360" y="3403601"/>
            <a:ext cx="2519680" cy="492759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defTabSz="457200">
              <a:spcBef>
                <a:spcPct val="20000"/>
              </a:spcBef>
              <a:buFont typeface="Arial"/>
              <a:buNone/>
            </a:pPr>
            <a:endParaRPr lang="en-US" sz="2323" b="1" dirty="0">
              <a:solidFill>
                <a:srgbClr val="000000"/>
              </a:solidFill>
              <a:latin typeface="Arial Narrow"/>
              <a:cs typeface="Arial Narrow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F26741D9-8BDB-4F7A-93B6-6BDA5F971D1D}"/>
              </a:ext>
            </a:extLst>
          </p:cNvPr>
          <p:cNvSpPr/>
          <p:nvPr/>
        </p:nvSpPr>
        <p:spPr>
          <a:xfrm>
            <a:off x="5902960" y="2811642"/>
            <a:ext cx="5892800" cy="326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Bef>
                <a:spcPct val="20000"/>
              </a:spcBef>
            </a:pPr>
            <a:r>
              <a:rPr lang="en-US" sz="2400" b="1" dirty="0">
                <a:solidFill>
                  <a:srgbClr val="00853F"/>
                </a:solidFill>
                <a:latin typeface="Franklin Gothic Book" panose="020B0503020102020204" pitchFamily="34" charset="0"/>
                <a:cs typeface="Arial Narrow"/>
              </a:rPr>
              <a:t>Impact</a:t>
            </a:r>
          </a:p>
          <a:p>
            <a:pPr defTabSz="457200">
              <a:spcBef>
                <a:spcPct val="20000"/>
              </a:spcBef>
            </a:pPr>
            <a:r>
              <a:rPr lang="en-US" sz="2400" dirty="0">
                <a:solidFill>
                  <a:srgbClr val="000000"/>
                </a:solidFill>
                <a:latin typeface="Franklin Gothic Book" panose="020B0503020102020204" pitchFamily="34" charset="0"/>
                <a:cs typeface="Arial Narrow"/>
              </a:rPr>
              <a:t>Elizabeth had done undergraduate research in robotics at OSU</a:t>
            </a:r>
          </a:p>
          <a:p>
            <a:pPr defTabSz="457200">
              <a:spcBef>
                <a:spcPct val="20000"/>
              </a:spcBef>
            </a:pPr>
            <a:r>
              <a:rPr lang="en-US" sz="2400" dirty="0">
                <a:solidFill>
                  <a:srgbClr val="000000"/>
                </a:solidFill>
                <a:latin typeface="Franklin Gothic Book" panose="020B0503020102020204" pitchFamily="34" charset="0"/>
                <a:cs typeface="Arial Narrow"/>
              </a:rPr>
              <a:t>She reported that she was not aware of the national labs and research opportunities there</a:t>
            </a:r>
          </a:p>
          <a:p>
            <a:pPr defTabSz="457200">
              <a:spcBef>
                <a:spcPct val="20000"/>
              </a:spcBef>
            </a:pPr>
            <a:r>
              <a:rPr lang="en-US" sz="2400" dirty="0">
                <a:solidFill>
                  <a:srgbClr val="000000"/>
                </a:solidFill>
                <a:latin typeface="Franklin Gothic Book" panose="020B0503020102020204" pitchFamily="34" charset="0"/>
                <a:cs typeface="Arial Narrow"/>
              </a:rPr>
              <a:t>She now plans to go to graduate school to study robotics</a:t>
            </a:r>
          </a:p>
        </p:txBody>
      </p:sp>
    </p:spTree>
    <p:extLst>
      <p:ext uri="{BB962C8B-B14F-4D97-AF65-F5344CB8AC3E}">
        <p14:creationId xmlns:p14="http://schemas.microsoft.com/office/powerpoint/2010/main" val="3958248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&amp; Next Steps in EWD for AMO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499393"/>
            <a:ext cx="10535653" cy="2762418"/>
          </a:xfrm>
        </p:spPr>
        <p:txBody>
          <a:bodyPr/>
          <a:lstStyle/>
          <a:p>
            <a:pPr marL="0" lvl="0" indent="0" defTabSz="914400" eaLnBrk="1" fontAlgn="ctr" hangingPunct="1">
              <a:spcBef>
                <a:spcPts val="0"/>
              </a:spcBef>
              <a:spcAft>
                <a:spcPts val="600"/>
              </a:spcAft>
              <a:buClr>
                <a:srgbClr val="7AC143"/>
              </a:buClr>
              <a:buNone/>
            </a:pPr>
            <a:r>
              <a:rPr lang="en-US" sz="2400" b="1" dirty="0" smtClean="0">
                <a:solidFill>
                  <a:srgbClr val="50565C"/>
                </a:solidFill>
                <a:cs typeface="+mn-cs"/>
              </a:rPr>
              <a:t>Next Steps:</a:t>
            </a:r>
          </a:p>
          <a:p>
            <a:pPr marL="0" lvl="0" indent="0" defTabSz="914400" eaLnBrk="1" fontAlgn="ctr" hangingPunct="1">
              <a:spcBef>
                <a:spcPts val="0"/>
              </a:spcBef>
              <a:spcAft>
                <a:spcPts val="600"/>
              </a:spcAft>
              <a:buClr>
                <a:srgbClr val="7AC143"/>
              </a:buClr>
              <a:buNone/>
            </a:pPr>
            <a:endParaRPr lang="en-US" sz="2400" dirty="0" smtClean="0">
              <a:solidFill>
                <a:srgbClr val="50565C"/>
              </a:solidFill>
              <a:cs typeface="+mn-cs"/>
            </a:endParaRPr>
          </a:p>
          <a:p>
            <a:pPr marL="285750" lvl="0" indent="-285750" defTabSz="914400" eaLnBrk="1" fontAlgn="ctr" hangingPunct="1">
              <a:spcBef>
                <a:spcPts val="0"/>
              </a:spcBef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50565C"/>
                </a:solidFill>
                <a:cs typeface="+mn-cs"/>
              </a:rPr>
              <a:t>Currently reviewing the complete education and workforce development portfolio in relation to AMO mission. </a:t>
            </a:r>
          </a:p>
          <a:p>
            <a:pPr marL="285750" lvl="0" indent="-285750" defTabSz="914400" eaLnBrk="1" fontAlgn="ctr" hangingPunct="1">
              <a:spcBef>
                <a:spcPts val="0"/>
              </a:spcBef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50565C"/>
                </a:solidFill>
                <a:cs typeface="+mn-cs"/>
              </a:rPr>
              <a:t>Revise, supplement and coordinate the portfolio based on analysis.</a:t>
            </a:r>
          </a:p>
          <a:p>
            <a:pPr marL="285750" lvl="0" indent="-285750" defTabSz="914400" eaLnBrk="1" fontAlgn="ctr" hangingPunct="1">
              <a:spcBef>
                <a:spcPts val="0"/>
              </a:spcBef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50565C"/>
              </a:solidFill>
              <a:cs typeface="+mn-cs"/>
            </a:endParaRPr>
          </a:p>
          <a:p>
            <a:pPr marL="285750" lvl="0" indent="-285750" defTabSz="914400" eaLnBrk="1" fontAlgn="ctr" hangingPunct="1">
              <a:spcBef>
                <a:spcPts val="0"/>
              </a:spcBef>
              <a:spcAft>
                <a:spcPts val="600"/>
              </a:spcAft>
              <a:buClr>
                <a:srgbClr val="7AC143"/>
              </a:buClr>
              <a:buFont typeface="Wingdings" panose="05000000000000000000" pitchFamily="2" charset="2"/>
              <a:buChar char="Ø"/>
            </a:pPr>
            <a:endParaRPr lang="en-US" sz="2400" dirty="0" smtClean="0">
              <a:solidFill>
                <a:srgbClr val="50565C"/>
              </a:solidFill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89910" y="1183676"/>
            <a:ext cx="87750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ctr">
              <a:spcAft>
                <a:spcPts val="600"/>
              </a:spcAft>
              <a:buClr>
                <a:srgbClr val="7AC143"/>
              </a:buClr>
            </a:pPr>
            <a:r>
              <a:rPr lang="en-US" sz="2800" i="1" dirty="0">
                <a:solidFill>
                  <a:srgbClr val="50565C"/>
                </a:solidFill>
              </a:rPr>
              <a:t>Workforce development </a:t>
            </a:r>
            <a:r>
              <a:rPr lang="en-US" sz="2800" i="1" dirty="0" smtClean="0">
                <a:solidFill>
                  <a:srgbClr val="50565C"/>
                </a:solidFill>
              </a:rPr>
              <a:t>is key to </a:t>
            </a:r>
            <a:r>
              <a:rPr lang="en-US" sz="2800" i="1" dirty="0">
                <a:solidFill>
                  <a:srgbClr val="50565C"/>
                </a:solidFill>
              </a:rPr>
              <a:t>implement </a:t>
            </a:r>
            <a:r>
              <a:rPr lang="en-US" sz="2800" i="1" dirty="0" smtClean="0">
                <a:solidFill>
                  <a:srgbClr val="50565C"/>
                </a:solidFill>
              </a:rPr>
              <a:t>AMO’s </a:t>
            </a:r>
            <a:r>
              <a:rPr lang="en-US" sz="2800" i="1" dirty="0">
                <a:solidFill>
                  <a:srgbClr val="50565C"/>
                </a:solidFill>
              </a:rPr>
              <a:t>mission</a:t>
            </a:r>
          </a:p>
        </p:txBody>
      </p:sp>
    </p:spTree>
    <p:extLst>
      <p:ext uri="{BB962C8B-B14F-4D97-AF65-F5344CB8AC3E}">
        <p14:creationId xmlns:p14="http://schemas.microsoft.com/office/powerpoint/2010/main" val="2321249293"/>
      </p:ext>
    </p:extLst>
  </p:cSld>
  <p:clrMapOvr>
    <a:masterClrMapping/>
  </p:clrMapOvr>
</p:sld>
</file>

<file path=ppt/theme/theme1.xml><?xml version="1.0" encoding="utf-8"?>
<a:theme xmlns:a="http://schemas.openxmlformats.org/drawingml/2006/main" name="2_EERE Black">
  <a:themeElements>
    <a:clrScheme name="EERE 2012-2">
      <a:dk1>
        <a:srgbClr val="50565C"/>
      </a:dk1>
      <a:lt1>
        <a:sysClr val="window" lastClr="FFFFFF"/>
      </a:lt1>
      <a:dk2>
        <a:srgbClr val="6A737B"/>
      </a:dk2>
      <a:lt2>
        <a:srgbClr val="EEECE1"/>
      </a:lt2>
      <a:accent1>
        <a:srgbClr val="7AC143"/>
      </a:accent1>
      <a:accent2>
        <a:srgbClr val="FFD200"/>
      </a:accent2>
      <a:accent3>
        <a:srgbClr val="00A4E4"/>
      </a:accent3>
      <a:accent4>
        <a:srgbClr val="00425D"/>
      </a:accent4>
      <a:accent5>
        <a:srgbClr val="00853F"/>
      </a:accent5>
      <a:accent6>
        <a:srgbClr val="F58025"/>
      </a:accent6>
      <a:hlink>
        <a:srgbClr val="006892"/>
      </a:hlink>
      <a:folHlink>
        <a:srgbClr val="6A737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 fontScale="85000" lnSpcReduction="10000"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2323" b="1" i="0" u="none" strike="noStrike" kern="1200" cap="none" spc="0" normalizeH="0" baseline="0" noProof="0" dirty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 Narrow"/>
            <a:ea typeface="+mn-ea"/>
            <a:cs typeface="Arial Narrow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585</Words>
  <Application>Microsoft Office PowerPoint</Application>
  <PresentationFormat>Widescreen</PresentationFormat>
  <Paragraphs>85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Arial Narrow</vt:lpstr>
      <vt:lpstr>Calibri</vt:lpstr>
      <vt:lpstr>Franklin Gothic Book</vt:lpstr>
      <vt:lpstr>Wingdings</vt:lpstr>
      <vt:lpstr>2_EERE Black</vt:lpstr>
      <vt:lpstr>PowerPoint Presentation</vt:lpstr>
      <vt:lpstr>AMO Education and Workforce Development Vision </vt:lpstr>
      <vt:lpstr>Education and Workforce development Background</vt:lpstr>
      <vt:lpstr>AMO EWD Focus</vt:lpstr>
      <vt:lpstr>AMO EWD Program (a sample of current projects by trainee type)</vt:lpstr>
      <vt:lpstr>EWD Accomplishments/Successes</vt:lpstr>
      <vt:lpstr>EERE National Robotics Internship Program</vt:lpstr>
      <vt:lpstr> Elizabeth Andreyka –   Mentor – Amy Elliott at Oak Ridge National Lab Continuous Conveyor Belt 3D Printing on Mechanically Captive Build Platform Junior in Mechanical and Manufacturing Engineering at Oregon State University </vt:lpstr>
      <vt:lpstr>Conclusion &amp; Next Steps in EWD for AMO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Solomon, Nebiat</dc:creator>
  <cp:lastModifiedBy>Solomon, Nebiat (CONTR)</cp:lastModifiedBy>
  <cp:revision>17</cp:revision>
  <dcterms:created xsi:type="dcterms:W3CDTF">2020-05-29T12:19:36Z</dcterms:created>
  <dcterms:modified xsi:type="dcterms:W3CDTF">2020-06-01T16:52:53Z</dcterms:modified>
</cp:coreProperties>
</file>