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9" r:id="rId4"/>
    <p:sldId id="289" r:id="rId5"/>
    <p:sldId id="334" r:id="rId6"/>
    <p:sldId id="325" r:id="rId7"/>
    <p:sldId id="292" r:id="rId8"/>
    <p:sldId id="295" r:id="rId9"/>
    <p:sldId id="297" r:id="rId10"/>
    <p:sldId id="298" r:id="rId11"/>
    <p:sldId id="306" r:id="rId12"/>
    <p:sldId id="305" r:id="rId13"/>
    <p:sldId id="323" r:id="rId14"/>
    <p:sldId id="324" r:id="rId15"/>
    <p:sldId id="310" r:id="rId16"/>
    <p:sldId id="326" r:id="rId17"/>
    <p:sldId id="327" r:id="rId18"/>
    <p:sldId id="328" r:id="rId19"/>
    <p:sldId id="317" r:id="rId20"/>
    <p:sldId id="329" r:id="rId21"/>
    <p:sldId id="332" r:id="rId22"/>
    <p:sldId id="331" r:id="rId23"/>
    <p:sldId id="335" r:id="rId24"/>
    <p:sldId id="333" r:id="rId25"/>
    <p:sldId id="336" r:id="rId26"/>
    <p:sldId id="337" r:id="rId27"/>
    <p:sldId id="338" r:id="rId28"/>
    <p:sldId id="339" r:id="rId29"/>
    <p:sldId id="31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21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p:restoredTop sz="91144" autoAdjust="0"/>
  </p:normalViewPr>
  <p:slideViewPr>
    <p:cSldViewPr snapToGrid="0" snapToObjects="1">
      <p:cViewPr>
        <p:scale>
          <a:sx n="75" d="100"/>
          <a:sy n="75" d="100"/>
        </p:scale>
        <p:origin x="-2104" y="-256"/>
      </p:cViewPr>
      <p:guideLst>
        <p:guide orient="horz" pos="2521"/>
        <p:guide pos="73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4AFAE-9B16-3C45-9F57-0E0B01D06860}" type="datetimeFigureOut">
              <a:rPr lang="en-US" smtClean="0"/>
              <a:t>5/27/15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C880E-6F40-8344-B565-C914020F7626}" type="slidenum">
              <a:rPr lang="en-US" smtClean="0"/>
              <a:t>‹#›</a:t>
            </a:fld>
            <a:endParaRPr lang="en-US"/>
          </a:p>
        </p:txBody>
      </p:sp>
    </p:spTree>
    <p:extLst>
      <p:ext uri="{BB962C8B-B14F-4D97-AF65-F5344CB8AC3E}">
        <p14:creationId xmlns:p14="http://schemas.microsoft.com/office/powerpoint/2010/main" val="4094429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categorization is helpful for us to think about the issues.  We are not addressing all issues identified nor testing but it helpful framework for future investigations.  It also helps us frame how we might present information to the user.</a:t>
            </a:r>
            <a:endParaRPr lang="en-US" dirty="0"/>
          </a:p>
        </p:txBody>
      </p:sp>
      <p:sp>
        <p:nvSpPr>
          <p:cNvPr id="4" name="Slide Number Placeholder 3"/>
          <p:cNvSpPr>
            <a:spLocks noGrp="1"/>
          </p:cNvSpPr>
          <p:nvPr>
            <p:ph type="sldNum" sz="quarter" idx="10"/>
          </p:nvPr>
        </p:nvSpPr>
        <p:spPr/>
        <p:txBody>
          <a:bodyPr/>
          <a:lstStyle/>
          <a:p>
            <a:fld id="{095C880E-6F40-8344-B565-C914020F7626}" type="slidenum">
              <a:rPr lang="en-US" smtClean="0"/>
              <a:t>11</a:t>
            </a:fld>
            <a:endParaRPr lang="en-US"/>
          </a:p>
        </p:txBody>
      </p:sp>
    </p:spTree>
    <p:extLst>
      <p:ext uri="{BB962C8B-B14F-4D97-AF65-F5344CB8AC3E}">
        <p14:creationId xmlns:p14="http://schemas.microsoft.com/office/powerpoint/2010/main" val="405670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categorization is helpful for us to think about the issues.  We are not addressing all issues identified nor testing but it helpful framework for future investigations.  It also helps us frame how we might present information to the user.</a:t>
            </a:r>
            <a:endParaRPr lang="en-US" dirty="0"/>
          </a:p>
        </p:txBody>
      </p:sp>
      <p:sp>
        <p:nvSpPr>
          <p:cNvPr id="4" name="Slide Number Placeholder 3"/>
          <p:cNvSpPr>
            <a:spLocks noGrp="1"/>
          </p:cNvSpPr>
          <p:nvPr>
            <p:ph type="sldNum" sz="quarter" idx="10"/>
          </p:nvPr>
        </p:nvSpPr>
        <p:spPr/>
        <p:txBody>
          <a:bodyPr/>
          <a:lstStyle/>
          <a:p>
            <a:fld id="{095C880E-6F40-8344-B565-C914020F7626}" type="slidenum">
              <a:rPr lang="en-US" smtClean="0"/>
              <a:t>13</a:t>
            </a:fld>
            <a:endParaRPr lang="en-US"/>
          </a:p>
        </p:txBody>
      </p:sp>
    </p:spTree>
    <p:extLst>
      <p:ext uri="{BB962C8B-B14F-4D97-AF65-F5344CB8AC3E}">
        <p14:creationId xmlns:p14="http://schemas.microsoft.com/office/powerpoint/2010/main" val="46348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C880E-6F40-8344-B565-C914020F7626}" type="slidenum">
              <a:rPr lang="en-US" smtClean="0"/>
              <a:t>14</a:t>
            </a:fld>
            <a:endParaRPr lang="en-US"/>
          </a:p>
        </p:txBody>
      </p:sp>
    </p:spTree>
    <p:extLst>
      <p:ext uri="{BB962C8B-B14F-4D97-AF65-F5344CB8AC3E}">
        <p14:creationId xmlns:p14="http://schemas.microsoft.com/office/powerpoint/2010/main" val="31709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FB1BBC-53BF-C143-9FE7-05986910CB1C}" type="datetimeFigureOut">
              <a:rPr lang="en-US" smtClean="0"/>
              <a:t>5/27/15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111161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B1BBC-53BF-C143-9FE7-05986910CB1C}" type="datetimeFigureOut">
              <a:rPr lang="en-US" smtClean="0"/>
              <a:t>5/27/15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374687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B1BBC-53BF-C143-9FE7-05986910CB1C}" type="datetimeFigureOut">
              <a:rPr lang="en-US" smtClean="0"/>
              <a:t>5/27/15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137103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B1BBC-53BF-C143-9FE7-05986910CB1C}" type="datetimeFigureOut">
              <a:rPr lang="en-US" smtClean="0"/>
              <a:t>5/27/15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306937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B1BBC-53BF-C143-9FE7-05986910CB1C}" type="datetimeFigureOut">
              <a:rPr lang="en-US" smtClean="0"/>
              <a:t>5/27/15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50686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FB1BBC-53BF-C143-9FE7-05986910CB1C}" type="datetimeFigureOut">
              <a:rPr lang="en-US" smtClean="0"/>
              <a:t>5/27/15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275836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FB1BBC-53BF-C143-9FE7-05986910CB1C}" type="datetimeFigureOut">
              <a:rPr lang="en-US" smtClean="0"/>
              <a:t>5/27/15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271583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FB1BBC-53BF-C143-9FE7-05986910CB1C}" type="datetimeFigureOut">
              <a:rPr lang="en-US" smtClean="0"/>
              <a:t>5/27/15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188580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B1BBC-53BF-C143-9FE7-05986910CB1C}" type="datetimeFigureOut">
              <a:rPr lang="en-US" smtClean="0"/>
              <a:t>5/27/15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120023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B1BBC-53BF-C143-9FE7-05986910CB1C}" type="datetimeFigureOut">
              <a:rPr lang="en-US" smtClean="0"/>
              <a:t>5/27/15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59956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B1BBC-53BF-C143-9FE7-05986910CB1C}" type="datetimeFigureOut">
              <a:rPr lang="en-US" smtClean="0"/>
              <a:t>5/27/15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64F36E-B105-ED4C-9AF9-95F177045CB5}" type="slidenum">
              <a:rPr lang="en-US" smtClean="0"/>
              <a:t>‹#›</a:t>
            </a:fld>
            <a:endParaRPr lang="en-US" dirty="0"/>
          </a:p>
        </p:txBody>
      </p:sp>
    </p:spTree>
    <p:extLst>
      <p:ext uri="{BB962C8B-B14F-4D97-AF65-F5344CB8AC3E}">
        <p14:creationId xmlns:p14="http://schemas.microsoft.com/office/powerpoint/2010/main" val="17799665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1BBC-53BF-C143-9FE7-05986910CB1C}" type="datetimeFigureOut">
              <a:rPr lang="en-US" smtClean="0"/>
              <a:t>5/27/15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4F36E-B105-ED4C-9AF9-95F177045CB5}" type="slidenum">
              <a:rPr lang="en-US" smtClean="0"/>
              <a:t>‹#›</a:t>
            </a:fld>
            <a:endParaRPr lang="en-US" dirty="0"/>
          </a:p>
        </p:txBody>
      </p:sp>
    </p:spTree>
    <p:extLst>
      <p:ext uri="{BB962C8B-B14F-4D97-AF65-F5344CB8AC3E}">
        <p14:creationId xmlns:p14="http://schemas.microsoft.com/office/powerpoint/2010/main" val="331395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30817" y="2647372"/>
            <a:ext cx="2480411" cy="1708727"/>
          </a:xfrm>
          <a:prstGeom prst="rect">
            <a:avLst/>
          </a:prstGeom>
        </p:spPr>
      </p:pic>
      <p:pic>
        <p:nvPicPr>
          <p:cNvPr id="10" name="Picture 9" descr="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59167"/>
            <a:ext cx="6057900" cy="1943100"/>
          </a:xfrm>
          <a:prstGeom prst="rect">
            <a:avLst/>
          </a:prstGeom>
        </p:spPr>
      </p:pic>
    </p:spTree>
    <p:extLst>
      <p:ext uri="{BB962C8B-B14F-4D97-AF65-F5344CB8AC3E}">
        <p14:creationId xmlns:p14="http://schemas.microsoft.com/office/powerpoint/2010/main" val="2138067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5150804" cy="830997"/>
          </a:xfrm>
          <a:prstGeom prst="rect">
            <a:avLst/>
          </a:prstGeom>
          <a:noFill/>
        </p:spPr>
        <p:txBody>
          <a:bodyPr wrap="square" rtlCol="0">
            <a:spAutoFit/>
          </a:bodyPr>
          <a:lstStyle/>
          <a:p>
            <a:r>
              <a:rPr lang="en-US" sz="2400" dirty="0" smtClean="0">
                <a:solidFill>
                  <a:srgbClr val="800000"/>
                </a:solidFill>
                <a:latin typeface="Gill Sans"/>
                <a:cs typeface="Gill Sans"/>
              </a:rPr>
              <a:t>RESEARCH PHASE</a:t>
            </a:r>
          </a:p>
          <a:p>
            <a:r>
              <a:rPr lang="en-US" sz="2400" dirty="0" smtClean="0">
                <a:solidFill>
                  <a:srgbClr val="800000"/>
                </a:solidFill>
                <a:latin typeface="Gill Sans"/>
                <a:cs typeface="Gill Sans"/>
              </a:rPr>
              <a:t>DATA</a:t>
            </a:r>
            <a:endParaRPr lang="en-US" sz="2400" dirty="0">
              <a:solidFill>
                <a:srgbClr val="800000"/>
              </a:solidFill>
              <a:latin typeface="Gill Sans"/>
              <a:cs typeface="Gill Sans"/>
            </a:endParaRPr>
          </a:p>
        </p:txBody>
      </p:sp>
      <p:sp>
        <p:nvSpPr>
          <p:cNvPr id="12" name="TextBox 11"/>
          <p:cNvSpPr txBox="1"/>
          <p:nvPr/>
        </p:nvSpPr>
        <p:spPr>
          <a:xfrm>
            <a:off x="2425077" y="1659659"/>
            <a:ext cx="6754207" cy="6001642"/>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HR</a:t>
            </a:r>
          </a:p>
          <a:p>
            <a:r>
              <a:rPr lang="en-US" sz="2400" dirty="0" smtClean="0">
                <a:solidFill>
                  <a:schemeClr val="bg1">
                    <a:lumMod val="50000"/>
                  </a:schemeClr>
                </a:solidFill>
                <a:latin typeface="Gill Sans"/>
                <a:cs typeface="Gill Sans"/>
              </a:rPr>
              <a:t>Blood Pressure</a:t>
            </a:r>
          </a:p>
          <a:p>
            <a:r>
              <a:rPr lang="en-US" sz="2400" dirty="0" smtClean="0">
                <a:solidFill>
                  <a:schemeClr val="bg1">
                    <a:lumMod val="50000"/>
                  </a:schemeClr>
                </a:solidFill>
                <a:latin typeface="Gill Sans"/>
                <a:cs typeface="Gill Sans"/>
              </a:rPr>
              <a:t>SpO2</a:t>
            </a:r>
          </a:p>
          <a:p>
            <a:r>
              <a:rPr lang="en-US" sz="2400" dirty="0" smtClean="0">
                <a:solidFill>
                  <a:schemeClr val="bg1">
                    <a:lumMod val="50000"/>
                  </a:schemeClr>
                </a:solidFill>
                <a:latin typeface="Gill Sans"/>
                <a:cs typeface="Gill Sans"/>
              </a:rPr>
              <a:t>RR</a:t>
            </a:r>
          </a:p>
          <a:p>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Alarms</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Thresholds on Vital Signs Monitors</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Infusion Pump Alarms</a:t>
            </a:r>
          </a:p>
          <a:p>
            <a:endParaRPr lang="en-US" sz="2400" dirty="0">
              <a:solidFill>
                <a:schemeClr val="bg1">
                  <a:lumMod val="50000"/>
                </a:schemeClr>
              </a:solidFill>
              <a:latin typeface="Gill Sans"/>
              <a:cs typeface="Gill Sans"/>
            </a:endParaRPr>
          </a:p>
          <a:p>
            <a:r>
              <a:rPr lang="en-US" sz="2400" dirty="0">
                <a:solidFill>
                  <a:schemeClr val="bg1">
                    <a:lumMod val="50000"/>
                  </a:schemeClr>
                </a:solidFill>
                <a:latin typeface="Gill Sans"/>
                <a:cs typeface="Gill Sans"/>
              </a:rPr>
              <a:t>	</a:t>
            </a:r>
          </a:p>
          <a:p>
            <a:endParaRPr lang="en-US" sz="2400" b="1" dirty="0" smtClean="0">
              <a:solidFill>
                <a:schemeClr val="bg1">
                  <a:lumMod val="50000"/>
                </a:schemeClr>
              </a:solidFill>
              <a:latin typeface="Gill Sans"/>
              <a:cs typeface="Gill Sans"/>
            </a:endParaRPr>
          </a:p>
          <a:p>
            <a:endParaRPr lang="en-US" sz="2400" dirty="0">
              <a:solidFill>
                <a:schemeClr val="bg1">
                  <a:lumMod val="50000"/>
                </a:schemeClr>
              </a:solidFill>
              <a:latin typeface="Gill Sans"/>
              <a:cs typeface="Gill Sans"/>
            </a:endParaRPr>
          </a:p>
          <a:p>
            <a:r>
              <a:rPr lang="en-US" sz="2400" dirty="0">
                <a:solidFill>
                  <a:schemeClr val="bg1">
                    <a:lumMod val="50000"/>
                  </a:schemeClr>
                </a:solidFill>
                <a:latin typeface="Gill Sans"/>
                <a:cs typeface="Gill Sans"/>
              </a:rPr>
              <a:t>	</a:t>
            </a:r>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p:txBody>
      </p:sp>
    </p:spTree>
    <p:extLst>
      <p:ext uri="{BB962C8B-B14F-4D97-AF65-F5344CB8AC3E}">
        <p14:creationId xmlns:p14="http://schemas.microsoft.com/office/powerpoint/2010/main" val="33776943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5150804" cy="830997"/>
          </a:xfrm>
          <a:prstGeom prst="rect">
            <a:avLst/>
          </a:prstGeom>
          <a:noFill/>
        </p:spPr>
        <p:txBody>
          <a:bodyPr wrap="square" rtlCol="0">
            <a:spAutoFit/>
          </a:bodyPr>
          <a:lstStyle/>
          <a:p>
            <a:r>
              <a:rPr lang="en-US" sz="2400" dirty="0" smtClean="0">
                <a:solidFill>
                  <a:srgbClr val="800000"/>
                </a:solidFill>
                <a:latin typeface="Gill Sans"/>
                <a:cs typeface="Gill Sans"/>
              </a:rPr>
              <a:t>RESEARCH PHASE</a:t>
            </a:r>
          </a:p>
          <a:p>
            <a:r>
              <a:rPr lang="en-US" sz="2400" dirty="0" smtClean="0">
                <a:solidFill>
                  <a:srgbClr val="800000"/>
                </a:solidFill>
                <a:latin typeface="Gill Sans"/>
                <a:cs typeface="Gill Sans"/>
              </a:rPr>
              <a:t>ALARM TYPES</a:t>
            </a:r>
            <a:endParaRPr lang="en-US" sz="2400" dirty="0">
              <a:solidFill>
                <a:srgbClr val="800000"/>
              </a:solidFill>
              <a:latin typeface="Gill Sans"/>
              <a:cs typeface="Gill Sans"/>
            </a:endParaRPr>
          </a:p>
        </p:txBody>
      </p:sp>
      <p:sp>
        <p:nvSpPr>
          <p:cNvPr id="12" name="TextBox 11"/>
          <p:cNvSpPr txBox="1"/>
          <p:nvPr/>
        </p:nvSpPr>
        <p:spPr>
          <a:xfrm>
            <a:off x="2425077" y="1659659"/>
            <a:ext cx="6754207" cy="7109637"/>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Patient Related</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HR</a:t>
            </a:r>
          </a:p>
          <a:p>
            <a:pPr lvl="1"/>
            <a:r>
              <a:rPr lang="en-US" sz="2400" dirty="0" smtClean="0">
                <a:solidFill>
                  <a:schemeClr val="bg1">
                    <a:lumMod val="50000"/>
                  </a:schemeClr>
                </a:solidFill>
                <a:latin typeface="Gill Sans"/>
                <a:cs typeface="Gill Sans"/>
              </a:rPr>
              <a:t>Blood pressure</a:t>
            </a:r>
          </a:p>
          <a:p>
            <a:pPr lvl="1"/>
            <a:r>
              <a:rPr lang="en-US" sz="2400" dirty="0" smtClean="0">
                <a:solidFill>
                  <a:schemeClr val="bg1">
                    <a:lumMod val="50000"/>
                  </a:schemeClr>
                </a:solidFill>
                <a:latin typeface="Gill Sans"/>
                <a:cs typeface="Gill Sans"/>
              </a:rPr>
              <a:t>SpO2</a:t>
            </a:r>
          </a:p>
          <a:p>
            <a:pPr lvl="1"/>
            <a:r>
              <a:rPr lang="en-US" sz="2400" dirty="0" smtClean="0">
                <a:solidFill>
                  <a:schemeClr val="bg1">
                    <a:lumMod val="50000"/>
                  </a:schemeClr>
                </a:solidFill>
                <a:latin typeface="Gill Sans"/>
                <a:cs typeface="Gill Sans"/>
              </a:rPr>
              <a:t>RR</a:t>
            </a:r>
          </a:p>
          <a:p>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Equipment Related</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Battery low</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Lead disconnected</a:t>
            </a:r>
          </a:p>
          <a:p>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Workflow Related</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Infusion near complete</a:t>
            </a:r>
          </a:p>
          <a:p>
            <a:r>
              <a:rPr lang="en-US" sz="2400" dirty="0">
                <a:solidFill>
                  <a:schemeClr val="bg1">
                    <a:lumMod val="50000"/>
                  </a:schemeClr>
                </a:solidFill>
                <a:latin typeface="Gill Sans"/>
                <a:cs typeface="Gill Sans"/>
              </a:rPr>
              <a:t>	</a:t>
            </a:r>
          </a:p>
          <a:p>
            <a:endParaRPr lang="en-US" sz="2400" b="1" dirty="0" smtClean="0">
              <a:solidFill>
                <a:schemeClr val="bg1">
                  <a:lumMod val="50000"/>
                </a:schemeClr>
              </a:solidFill>
              <a:latin typeface="Gill Sans"/>
              <a:cs typeface="Gill Sans"/>
            </a:endParaRPr>
          </a:p>
          <a:p>
            <a:endParaRPr lang="en-US" sz="2400" dirty="0">
              <a:solidFill>
                <a:schemeClr val="bg1">
                  <a:lumMod val="50000"/>
                </a:schemeClr>
              </a:solidFill>
              <a:latin typeface="Gill Sans"/>
              <a:cs typeface="Gill Sans"/>
            </a:endParaRPr>
          </a:p>
          <a:p>
            <a:r>
              <a:rPr lang="en-US" sz="2400" dirty="0">
                <a:solidFill>
                  <a:schemeClr val="bg1">
                    <a:lumMod val="50000"/>
                  </a:schemeClr>
                </a:solidFill>
                <a:latin typeface="Gill Sans"/>
                <a:cs typeface="Gill Sans"/>
              </a:rPr>
              <a:t>	</a:t>
            </a:r>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p:txBody>
      </p:sp>
    </p:spTree>
    <p:extLst>
      <p:ext uri="{BB962C8B-B14F-4D97-AF65-F5344CB8AC3E}">
        <p14:creationId xmlns:p14="http://schemas.microsoft.com/office/powerpoint/2010/main" val="36339046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5150804" cy="830997"/>
          </a:xfrm>
          <a:prstGeom prst="rect">
            <a:avLst/>
          </a:prstGeom>
          <a:noFill/>
        </p:spPr>
        <p:txBody>
          <a:bodyPr wrap="square" rtlCol="0">
            <a:spAutoFit/>
          </a:bodyPr>
          <a:lstStyle/>
          <a:p>
            <a:r>
              <a:rPr lang="en-US" sz="2400" dirty="0" smtClean="0">
                <a:solidFill>
                  <a:srgbClr val="800000"/>
                </a:solidFill>
                <a:latin typeface="Gill Sans"/>
                <a:cs typeface="Gill Sans"/>
              </a:rPr>
              <a:t>IDEATION PHASE</a:t>
            </a:r>
          </a:p>
          <a:p>
            <a:r>
              <a:rPr lang="en-US" sz="2400" dirty="0" smtClean="0">
                <a:solidFill>
                  <a:srgbClr val="800000"/>
                </a:solidFill>
                <a:latin typeface="Gill Sans"/>
                <a:cs typeface="Gill Sans"/>
              </a:rPr>
              <a:t>METHODS</a:t>
            </a:r>
            <a:endParaRPr lang="en-US" sz="2400" dirty="0">
              <a:solidFill>
                <a:srgbClr val="800000"/>
              </a:solidFill>
              <a:latin typeface="Gill Sans"/>
              <a:cs typeface="Gill Sans"/>
            </a:endParaRPr>
          </a:p>
        </p:txBody>
      </p:sp>
      <p:sp>
        <p:nvSpPr>
          <p:cNvPr id="12" name="TextBox 11"/>
          <p:cNvSpPr txBox="1"/>
          <p:nvPr/>
        </p:nvSpPr>
        <p:spPr>
          <a:xfrm>
            <a:off x="2107557" y="1186291"/>
            <a:ext cx="6754207" cy="5262979"/>
          </a:xfrm>
          <a:prstGeom prst="rect">
            <a:avLst/>
          </a:prstGeom>
          <a:noFill/>
        </p:spPr>
        <p:txBody>
          <a:bodyPr wrap="square" rtlCol="0">
            <a:spAutoFit/>
          </a:bodyPr>
          <a:lstStyle/>
          <a:p>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Semi Structured Interviews</a:t>
            </a:r>
          </a:p>
          <a:p>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Short Survey</a:t>
            </a:r>
          </a:p>
          <a:p>
            <a:r>
              <a:rPr lang="en-US" sz="2400" dirty="0" smtClean="0">
                <a:solidFill>
                  <a:schemeClr val="bg1">
                    <a:lumMod val="50000"/>
                  </a:schemeClr>
                </a:solidFill>
                <a:latin typeface="Gill Sans"/>
                <a:cs typeface="Gill Sans"/>
              </a:rPr>
              <a:t>	Interviews to Elaborate</a:t>
            </a:r>
          </a:p>
          <a:p>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Systematic Review of Alarms</a:t>
            </a:r>
          </a:p>
          <a:p>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Develop Multiple Iterations</a:t>
            </a:r>
          </a:p>
          <a:p>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Refine Iterations Based on Feedback &amp; Scenarios</a:t>
            </a:r>
          </a:p>
          <a:p>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Finalize Design Concepts</a:t>
            </a:r>
          </a:p>
          <a:p>
            <a:endParaRPr lang="en-US" sz="2400" dirty="0" smtClean="0">
              <a:solidFill>
                <a:schemeClr val="bg1">
                  <a:lumMod val="50000"/>
                </a:schemeClr>
              </a:solidFill>
              <a:latin typeface="Gill Sans"/>
              <a:cs typeface="Gill Sans"/>
            </a:endParaRPr>
          </a:p>
        </p:txBody>
      </p:sp>
    </p:spTree>
    <p:extLst>
      <p:ext uri="{BB962C8B-B14F-4D97-AF65-F5344CB8AC3E}">
        <p14:creationId xmlns:p14="http://schemas.microsoft.com/office/powerpoint/2010/main" val="37204907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larms and Contex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5934"/>
            <a:ext cx="9144000" cy="5715000"/>
          </a:xfrm>
          <a:prstGeom prst="rect">
            <a:avLst/>
          </a:prstGeom>
        </p:spPr>
      </p:pic>
      <p:sp>
        <p:nvSpPr>
          <p:cNvPr id="6" name="TextBox 5"/>
          <p:cNvSpPr txBox="1"/>
          <p:nvPr/>
        </p:nvSpPr>
        <p:spPr>
          <a:xfrm>
            <a:off x="687950" y="531244"/>
            <a:ext cx="5150804" cy="461665"/>
          </a:xfrm>
          <a:prstGeom prst="rect">
            <a:avLst/>
          </a:prstGeom>
          <a:noFill/>
        </p:spPr>
        <p:txBody>
          <a:bodyPr wrap="square" rtlCol="0">
            <a:spAutoFit/>
          </a:bodyPr>
          <a:lstStyle/>
          <a:p>
            <a:r>
              <a:rPr lang="en-US" sz="2400" dirty="0" smtClean="0">
                <a:solidFill>
                  <a:srgbClr val="800000"/>
                </a:solidFill>
                <a:latin typeface="Gill Sans"/>
                <a:cs typeface="Gill Sans"/>
              </a:rPr>
              <a:t>IDEATION PHASE</a:t>
            </a:r>
          </a:p>
        </p:txBody>
      </p:sp>
    </p:spTree>
    <p:extLst>
      <p:ext uri="{BB962C8B-B14F-4D97-AF65-F5344CB8AC3E}">
        <p14:creationId xmlns:p14="http://schemas.microsoft.com/office/powerpoint/2010/main" val="1036140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ical_Watch_pdf__page_1_of_5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0"/>
            <a:ext cx="8903080" cy="6858000"/>
          </a:xfrm>
          <a:prstGeom prst="rect">
            <a:avLst/>
          </a:prstGeom>
        </p:spPr>
      </p:pic>
    </p:spTree>
    <p:extLst>
      <p:ext uri="{BB962C8B-B14F-4D97-AF65-F5344CB8AC3E}">
        <p14:creationId xmlns:p14="http://schemas.microsoft.com/office/powerpoint/2010/main" val="19759603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ical_Watch_pdf__page_2_of_5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8926286" cy="6858000"/>
          </a:xfrm>
          <a:prstGeom prst="rect">
            <a:avLst/>
          </a:prstGeom>
        </p:spPr>
      </p:pic>
    </p:spTree>
    <p:extLst>
      <p:ext uri="{BB962C8B-B14F-4D97-AF65-F5344CB8AC3E}">
        <p14:creationId xmlns:p14="http://schemas.microsoft.com/office/powerpoint/2010/main" val="5682160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ical_Watch_pdf__page_3_of_5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3952792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ical_Watch_pdf__page_4_of_5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8926286" cy="6858000"/>
          </a:xfrm>
          <a:prstGeom prst="rect">
            <a:avLst/>
          </a:prstGeom>
        </p:spPr>
      </p:pic>
    </p:spTree>
    <p:extLst>
      <p:ext uri="{BB962C8B-B14F-4D97-AF65-F5344CB8AC3E}">
        <p14:creationId xmlns:p14="http://schemas.microsoft.com/office/powerpoint/2010/main" val="3589848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ical_Watch_pdf__page_5_of_5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8938232" cy="6858000"/>
          </a:xfrm>
          <a:prstGeom prst="rect">
            <a:avLst/>
          </a:prstGeom>
        </p:spPr>
      </p:pic>
    </p:spTree>
    <p:extLst>
      <p:ext uri="{BB962C8B-B14F-4D97-AF65-F5344CB8AC3E}">
        <p14:creationId xmlns:p14="http://schemas.microsoft.com/office/powerpoint/2010/main" val="13445934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O2_Alert_pdf__page_1_of_2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897273" cy="6858000"/>
          </a:xfrm>
          <a:prstGeom prst="rect">
            <a:avLst/>
          </a:prstGeom>
        </p:spPr>
      </p:pic>
    </p:spTree>
    <p:extLst>
      <p:ext uri="{BB962C8B-B14F-4D97-AF65-F5344CB8AC3E}">
        <p14:creationId xmlns:p14="http://schemas.microsoft.com/office/powerpoint/2010/main" val="4209058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4392295" cy="461665"/>
          </a:xfrm>
          <a:prstGeom prst="rect">
            <a:avLst/>
          </a:prstGeom>
          <a:noFill/>
        </p:spPr>
        <p:txBody>
          <a:bodyPr wrap="square" rtlCol="0">
            <a:spAutoFit/>
          </a:bodyPr>
          <a:lstStyle/>
          <a:p>
            <a:r>
              <a:rPr lang="en-US" sz="2400" dirty="0" smtClean="0">
                <a:solidFill>
                  <a:srgbClr val="800000"/>
                </a:solidFill>
                <a:latin typeface="Gill Sans"/>
                <a:cs typeface="Gill Sans"/>
              </a:rPr>
              <a:t>MULTI-DISCIPLINARY TEAM</a:t>
            </a:r>
            <a:endParaRPr lang="en-US" sz="2400" dirty="0">
              <a:solidFill>
                <a:srgbClr val="800000"/>
              </a:solidFill>
              <a:latin typeface="Gill Sans"/>
              <a:cs typeface="Gill Sans"/>
            </a:endParaRPr>
          </a:p>
        </p:txBody>
      </p:sp>
      <p:sp>
        <p:nvSpPr>
          <p:cNvPr id="7" name="TextBox 6"/>
          <p:cNvSpPr txBox="1"/>
          <p:nvPr/>
        </p:nvSpPr>
        <p:spPr>
          <a:xfrm>
            <a:off x="2583830" y="1643557"/>
            <a:ext cx="6754207" cy="1938992"/>
          </a:xfrm>
          <a:prstGeom prst="rect">
            <a:avLst/>
          </a:prstGeom>
          <a:noFill/>
        </p:spPr>
        <p:txBody>
          <a:bodyPr wrap="square" rtlCol="0">
            <a:spAutoFit/>
          </a:bodyPr>
          <a:lstStyle/>
          <a:p>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BIO-ENGINEERING</a:t>
            </a:r>
          </a:p>
          <a:p>
            <a:r>
              <a:rPr lang="en-US" sz="2400" dirty="0" smtClean="0">
                <a:solidFill>
                  <a:schemeClr val="bg1">
                    <a:lumMod val="50000"/>
                  </a:schemeClr>
                </a:solidFill>
                <a:latin typeface="Gill Sans"/>
                <a:cs typeface="Gill Sans"/>
              </a:rPr>
              <a:t>NURSING</a:t>
            </a:r>
          </a:p>
          <a:p>
            <a:r>
              <a:rPr lang="en-US" sz="2400" dirty="0" smtClean="0">
                <a:solidFill>
                  <a:schemeClr val="bg1">
                    <a:lumMod val="50000"/>
                  </a:schemeClr>
                </a:solidFill>
                <a:latin typeface="Gill Sans"/>
                <a:cs typeface="Gill Sans"/>
              </a:rPr>
              <a:t>SOFTWARE ENGINEERING</a:t>
            </a:r>
          </a:p>
          <a:p>
            <a:r>
              <a:rPr lang="en-US" sz="2400" dirty="0" smtClean="0">
                <a:solidFill>
                  <a:schemeClr val="bg1">
                    <a:lumMod val="50000"/>
                  </a:schemeClr>
                </a:solidFill>
                <a:latin typeface="Gill Sans"/>
                <a:cs typeface="Gill Sans"/>
              </a:rPr>
              <a:t>INTERACTION </a:t>
            </a:r>
            <a:r>
              <a:rPr lang="en-US" sz="2400" dirty="0" smtClean="0">
                <a:solidFill>
                  <a:schemeClr val="bg1">
                    <a:lumMod val="50000"/>
                  </a:schemeClr>
                </a:solidFill>
                <a:latin typeface="Gill Sans"/>
                <a:cs typeface="Gill Sans"/>
              </a:rPr>
              <a:t>DESIGN</a:t>
            </a:r>
            <a:endParaRPr lang="en-US" sz="2400" dirty="0" smtClean="0">
              <a:solidFill>
                <a:schemeClr val="bg1">
                  <a:lumMod val="50000"/>
                </a:schemeClr>
              </a:solidFill>
              <a:latin typeface="Gill Sans"/>
              <a:cs typeface="Gill Sans"/>
            </a:endParaRPr>
          </a:p>
        </p:txBody>
      </p:sp>
    </p:spTree>
    <p:extLst>
      <p:ext uri="{BB962C8B-B14F-4D97-AF65-F5344CB8AC3E}">
        <p14:creationId xmlns:p14="http://schemas.microsoft.com/office/powerpoint/2010/main" val="11026934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O2_Alert_pdf__page_2_of_2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830235" cy="6858000"/>
          </a:xfrm>
          <a:prstGeom prst="rect">
            <a:avLst/>
          </a:prstGeom>
        </p:spPr>
      </p:pic>
    </p:spTree>
    <p:extLst>
      <p:ext uri="{BB962C8B-B14F-4D97-AF65-F5344CB8AC3E}">
        <p14:creationId xmlns:p14="http://schemas.microsoft.com/office/powerpoint/2010/main" val="1515199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Medical_Watch1_pdf__page_2_of_3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0"/>
            <a:ext cx="5716002" cy="6858000"/>
          </a:xfrm>
          <a:prstGeom prst="rect">
            <a:avLst/>
          </a:prstGeom>
        </p:spPr>
      </p:pic>
      <p:sp>
        <p:nvSpPr>
          <p:cNvPr id="4" name="Rectangle 3"/>
          <p:cNvSpPr/>
          <p:nvPr/>
        </p:nvSpPr>
        <p:spPr>
          <a:xfrm>
            <a:off x="1820091" y="2168434"/>
            <a:ext cx="635726" cy="209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701143" y="1724297"/>
            <a:ext cx="400594" cy="87086"/>
          </a:xfrm>
          <a:prstGeom prst="rect">
            <a:avLst/>
          </a:prstGeom>
          <a:solidFill>
            <a:srgbClr val="D72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535783" y="6474823"/>
            <a:ext cx="400594" cy="87086"/>
          </a:xfrm>
          <a:prstGeom prst="rect">
            <a:avLst/>
          </a:prstGeom>
          <a:solidFill>
            <a:srgbClr val="D72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11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ical_Watch1_pdf__page_1_of_3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9055977" cy="6858000"/>
          </a:xfrm>
          <a:prstGeom prst="rect">
            <a:avLst/>
          </a:prstGeom>
        </p:spPr>
      </p:pic>
      <p:sp>
        <p:nvSpPr>
          <p:cNvPr id="3" name="Rectangle 2"/>
          <p:cNvSpPr/>
          <p:nvPr/>
        </p:nvSpPr>
        <p:spPr>
          <a:xfrm>
            <a:off x="7219406" y="3492136"/>
            <a:ext cx="400594" cy="130629"/>
          </a:xfrm>
          <a:prstGeom prst="rect">
            <a:avLst/>
          </a:prstGeom>
          <a:solidFill>
            <a:srgbClr val="D72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8067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91787"/>
            <a:ext cx="9144000" cy="707886"/>
          </a:xfrm>
          <a:prstGeom prst="rect">
            <a:avLst/>
          </a:prstGeom>
          <a:noFill/>
        </p:spPr>
        <p:txBody>
          <a:bodyPr wrap="square" rtlCol="0">
            <a:spAutoFit/>
          </a:bodyPr>
          <a:lstStyle/>
          <a:p>
            <a:pPr algn="ctr"/>
            <a:r>
              <a:rPr lang="en-US" sz="4000" dirty="0" smtClean="0">
                <a:solidFill>
                  <a:srgbClr val="800000"/>
                </a:solidFill>
                <a:latin typeface="Gill Sans"/>
                <a:cs typeface="Gill Sans"/>
              </a:rPr>
              <a:t>SIMULATION EVALUATION </a:t>
            </a:r>
            <a:endParaRPr lang="en-US" sz="4000" dirty="0">
              <a:solidFill>
                <a:srgbClr val="800000"/>
              </a:solidFill>
              <a:latin typeface="Gill Sans"/>
              <a:cs typeface="Gill Sans"/>
            </a:endParaRPr>
          </a:p>
        </p:txBody>
      </p:sp>
    </p:spTree>
    <p:extLst>
      <p:ext uri="{BB962C8B-B14F-4D97-AF65-F5344CB8AC3E}">
        <p14:creationId xmlns:p14="http://schemas.microsoft.com/office/powerpoint/2010/main" val="3453676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4392295" cy="461665"/>
          </a:xfrm>
          <a:prstGeom prst="rect">
            <a:avLst/>
          </a:prstGeom>
          <a:noFill/>
        </p:spPr>
        <p:txBody>
          <a:bodyPr wrap="square" rtlCol="0">
            <a:spAutoFit/>
          </a:bodyPr>
          <a:lstStyle/>
          <a:p>
            <a:r>
              <a:rPr lang="en-US" sz="2400" dirty="0" smtClean="0">
                <a:solidFill>
                  <a:srgbClr val="800000"/>
                </a:solidFill>
                <a:latin typeface="Gill Sans"/>
                <a:cs typeface="Gill Sans"/>
              </a:rPr>
              <a:t>SETTING</a:t>
            </a:r>
            <a:endParaRPr lang="en-US" sz="2400" dirty="0">
              <a:solidFill>
                <a:srgbClr val="800000"/>
              </a:solidFill>
              <a:latin typeface="Gill Sans"/>
              <a:cs typeface="Gill Sans"/>
            </a:endParaRPr>
          </a:p>
        </p:txBody>
      </p:sp>
      <p:sp>
        <p:nvSpPr>
          <p:cNvPr id="7" name="TextBox 6"/>
          <p:cNvSpPr txBox="1"/>
          <p:nvPr/>
        </p:nvSpPr>
        <p:spPr>
          <a:xfrm>
            <a:off x="1194896" y="1204315"/>
            <a:ext cx="6754207" cy="830997"/>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SIMULATION LEARNING CENTER</a:t>
            </a:r>
            <a:endParaRPr lang="en-US" sz="2400" dirty="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COLLEGE OF NURSING</a:t>
            </a:r>
            <a:endParaRPr lang="en-US" sz="2400" dirty="0" smtClean="0">
              <a:solidFill>
                <a:schemeClr val="bg1">
                  <a:lumMod val="50000"/>
                </a:schemeClr>
              </a:solidFill>
              <a:latin typeface="Gill Sans"/>
              <a:cs typeface="Gill Sans"/>
            </a:endParaRPr>
          </a:p>
        </p:txBody>
      </p:sp>
      <p:pic>
        <p:nvPicPr>
          <p:cNvPr id="6" name="Picture 5" descr="COVER.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2830101"/>
            <a:ext cx="6057900" cy="1943100"/>
          </a:xfrm>
          <a:prstGeom prst="rect">
            <a:avLst/>
          </a:prstGeom>
        </p:spPr>
      </p:pic>
    </p:spTree>
    <p:extLst>
      <p:ext uri="{BB962C8B-B14F-4D97-AF65-F5344CB8AC3E}">
        <p14:creationId xmlns:p14="http://schemas.microsoft.com/office/powerpoint/2010/main" val="428304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4392295" cy="461665"/>
          </a:xfrm>
          <a:prstGeom prst="rect">
            <a:avLst/>
          </a:prstGeom>
          <a:noFill/>
        </p:spPr>
        <p:txBody>
          <a:bodyPr wrap="square" rtlCol="0">
            <a:spAutoFit/>
          </a:bodyPr>
          <a:lstStyle/>
          <a:p>
            <a:r>
              <a:rPr lang="en-US" sz="2400" dirty="0" smtClean="0">
                <a:solidFill>
                  <a:srgbClr val="800000"/>
                </a:solidFill>
                <a:latin typeface="Gill Sans"/>
                <a:cs typeface="Gill Sans"/>
              </a:rPr>
              <a:t>PATIENTS</a:t>
            </a:r>
            <a:endParaRPr lang="en-US" sz="2400" dirty="0">
              <a:solidFill>
                <a:srgbClr val="800000"/>
              </a:solidFill>
              <a:latin typeface="Gill Sans"/>
              <a:cs typeface="Gill Sans"/>
            </a:endParaRPr>
          </a:p>
        </p:txBody>
      </p:sp>
      <p:sp>
        <p:nvSpPr>
          <p:cNvPr id="8" name="TextBox 7"/>
          <p:cNvSpPr txBox="1"/>
          <p:nvPr/>
        </p:nvSpPr>
        <p:spPr>
          <a:xfrm>
            <a:off x="1177960" y="1187382"/>
            <a:ext cx="6754207" cy="1107996"/>
          </a:xfrm>
          <a:prstGeom prst="rect">
            <a:avLst/>
          </a:prstGeom>
          <a:noFill/>
        </p:spPr>
        <p:txBody>
          <a:bodyPr wrap="square" rtlCol="0">
            <a:spAutoFit/>
          </a:bodyPr>
          <a:lstStyle/>
          <a:p>
            <a:r>
              <a:rPr lang="en-US" sz="2200" dirty="0" smtClean="0">
                <a:solidFill>
                  <a:schemeClr val="bg1">
                    <a:lumMod val="50000"/>
                  </a:schemeClr>
                </a:solidFill>
                <a:latin typeface="Gill Sans"/>
                <a:cs typeface="Gill Sans"/>
              </a:rPr>
              <a:t>PATIENT 1 – s/p bowel resection surgery</a:t>
            </a:r>
          </a:p>
          <a:p>
            <a:pPr marL="342900" indent="-342900">
              <a:buFont typeface="Arial"/>
              <a:buChar char="•"/>
            </a:pPr>
            <a:r>
              <a:rPr lang="en-US" sz="2200" dirty="0" smtClean="0">
                <a:solidFill>
                  <a:schemeClr val="bg1">
                    <a:lumMod val="50000"/>
                  </a:schemeClr>
                </a:solidFill>
                <a:latin typeface="Gill Sans"/>
                <a:cs typeface="Gill Sans"/>
              </a:rPr>
              <a:t>Infection precautions, IV fluids</a:t>
            </a:r>
          </a:p>
          <a:p>
            <a:pPr marL="342900" indent="-342900">
              <a:buFont typeface="Arial"/>
              <a:buChar char="•"/>
            </a:pPr>
            <a:r>
              <a:rPr lang="en-US" sz="2200" dirty="0" smtClean="0">
                <a:solidFill>
                  <a:schemeClr val="bg1">
                    <a:lumMod val="50000"/>
                  </a:schemeClr>
                </a:solidFill>
                <a:latin typeface="Gill Sans"/>
                <a:cs typeface="Gill Sans"/>
              </a:rPr>
              <a:t>Developing </a:t>
            </a:r>
            <a:r>
              <a:rPr lang="en-US" sz="2200" dirty="0" smtClean="0">
                <a:solidFill>
                  <a:schemeClr val="bg1">
                    <a:lumMod val="50000"/>
                  </a:schemeClr>
                </a:solidFill>
                <a:latin typeface="Gill Sans"/>
                <a:cs typeface="Gill Sans"/>
              </a:rPr>
              <a:t>sepsis</a:t>
            </a:r>
          </a:p>
        </p:txBody>
      </p:sp>
      <p:sp>
        <p:nvSpPr>
          <p:cNvPr id="9" name="TextBox 8"/>
          <p:cNvSpPr txBox="1"/>
          <p:nvPr/>
        </p:nvSpPr>
        <p:spPr>
          <a:xfrm>
            <a:off x="1194896" y="2494950"/>
            <a:ext cx="6754207" cy="769441"/>
          </a:xfrm>
          <a:prstGeom prst="rect">
            <a:avLst/>
          </a:prstGeom>
          <a:noFill/>
        </p:spPr>
        <p:txBody>
          <a:bodyPr wrap="square" rtlCol="0">
            <a:spAutoFit/>
          </a:bodyPr>
          <a:lstStyle/>
          <a:p>
            <a:r>
              <a:rPr lang="en-US" sz="2200" dirty="0" smtClean="0">
                <a:solidFill>
                  <a:schemeClr val="bg1">
                    <a:lumMod val="50000"/>
                  </a:schemeClr>
                </a:solidFill>
                <a:latin typeface="Gill Sans"/>
                <a:cs typeface="Gill Sans"/>
              </a:rPr>
              <a:t>PATIENT 2 – heart failure exacerbation</a:t>
            </a:r>
            <a:endParaRPr lang="en-US" sz="2200" dirty="0" smtClean="0">
              <a:solidFill>
                <a:schemeClr val="bg1">
                  <a:lumMod val="50000"/>
                </a:schemeClr>
              </a:solidFill>
              <a:latin typeface="Gill Sans"/>
              <a:cs typeface="Gill Sans"/>
            </a:endParaRPr>
          </a:p>
          <a:p>
            <a:pPr marL="342900" indent="-342900">
              <a:buFont typeface="Arial"/>
              <a:buChar char="•"/>
            </a:pPr>
            <a:r>
              <a:rPr lang="en-US" sz="2200" dirty="0" smtClean="0">
                <a:solidFill>
                  <a:schemeClr val="bg1">
                    <a:lumMod val="50000"/>
                  </a:schemeClr>
                </a:solidFill>
                <a:latin typeface="Gill Sans"/>
                <a:cs typeface="Gill Sans"/>
              </a:rPr>
              <a:t>O2 saturations keep dipping below threshold </a:t>
            </a:r>
            <a:endParaRPr lang="en-US" sz="2200" dirty="0" smtClean="0">
              <a:solidFill>
                <a:schemeClr val="bg1">
                  <a:lumMod val="50000"/>
                </a:schemeClr>
              </a:solidFill>
              <a:latin typeface="Gill Sans"/>
              <a:cs typeface="Gill Sans"/>
            </a:endParaRPr>
          </a:p>
        </p:txBody>
      </p:sp>
      <p:sp>
        <p:nvSpPr>
          <p:cNvPr id="10" name="TextBox 9"/>
          <p:cNvSpPr txBox="1"/>
          <p:nvPr/>
        </p:nvSpPr>
        <p:spPr>
          <a:xfrm>
            <a:off x="1194896" y="3499021"/>
            <a:ext cx="6754207" cy="769441"/>
          </a:xfrm>
          <a:prstGeom prst="rect">
            <a:avLst/>
          </a:prstGeom>
          <a:noFill/>
        </p:spPr>
        <p:txBody>
          <a:bodyPr wrap="square" rtlCol="0">
            <a:spAutoFit/>
          </a:bodyPr>
          <a:lstStyle/>
          <a:p>
            <a:r>
              <a:rPr lang="en-US" sz="2200" dirty="0" smtClean="0">
                <a:solidFill>
                  <a:schemeClr val="bg1">
                    <a:lumMod val="50000"/>
                  </a:schemeClr>
                </a:solidFill>
                <a:latin typeface="Gill Sans"/>
                <a:cs typeface="Gill Sans"/>
              </a:rPr>
              <a:t>PATIENT 3 – s/p prostatectomy</a:t>
            </a:r>
          </a:p>
          <a:p>
            <a:pPr marL="342900" indent="-342900">
              <a:buFont typeface="Arial"/>
              <a:buChar char="•"/>
            </a:pPr>
            <a:r>
              <a:rPr lang="en-US" sz="2200" dirty="0" smtClean="0">
                <a:solidFill>
                  <a:schemeClr val="bg1">
                    <a:lumMod val="50000"/>
                  </a:schemeClr>
                </a:solidFill>
                <a:latin typeface="Gill Sans"/>
                <a:cs typeface="Gill Sans"/>
              </a:rPr>
              <a:t>Patient controlled analgesia, IV fluids</a:t>
            </a:r>
            <a:endParaRPr lang="en-US" sz="2200" dirty="0" smtClean="0">
              <a:solidFill>
                <a:schemeClr val="bg1">
                  <a:lumMod val="50000"/>
                </a:schemeClr>
              </a:solidFill>
              <a:latin typeface="Gill Sans"/>
              <a:cs typeface="Gill Sans"/>
            </a:endParaRPr>
          </a:p>
        </p:txBody>
      </p:sp>
      <p:sp>
        <p:nvSpPr>
          <p:cNvPr id="12" name="TextBox 11"/>
          <p:cNvSpPr txBox="1"/>
          <p:nvPr/>
        </p:nvSpPr>
        <p:spPr>
          <a:xfrm>
            <a:off x="1168400" y="4472456"/>
            <a:ext cx="6754207" cy="830997"/>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PATIENT 4 – deep vein thrombosis</a:t>
            </a:r>
          </a:p>
          <a:p>
            <a:pPr marL="342900" indent="-342900">
              <a:buFont typeface="Arial"/>
              <a:buChar char="•"/>
            </a:pPr>
            <a:r>
              <a:rPr lang="en-US" sz="2400" dirty="0" smtClean="0">
                <a:solidFill>
                  <a:schemeClr val="bg1">
                    <a:lumMod val="50000"/>
                  </a:schemeClr>
                </a:solidFill>
                <a:latin typeface="Gill Sans"/>
                <a:cs typeface="Gill Sans"/>
              </a:rPr>
              <a:t>IV heparin infusion, IV fluids</a:t>
            </a:r>
          </a:p>
        </p:txBody>
      </p:sp>
      <p:sp>
        <p:nvSpPr>
          <p:cNvPr id="13" name="TextBox 12"/>
          <p:cNvSpPr txBox="1"/>
          <p:nvPr/>
        </p:nvSpPr>
        <p:spPr>
          <a:xfrm>
            <a:off x="1168400" y="5424036"/>
            <a:ext cx="6754207" cy="1200328"/>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PATIENT 5 – pneumonia</a:t>
            </a:r>
          </a:p>
          <a:p>
            <a:pPr marL="342900" indent="-342900">
              <a:buFont typeface="Arial"/>
              <a:buChar char="•"/>
            </a:pPr>
            <a:r>
              <a:rPr lang="en-US" sz="2400" dirty="0" smtClean="0">
                <a:solidFill>
                  <a:schemeClr val="bg1">
                    <a:lumMod val="50000"/>
                  </a:schemeClr>
                </a:solidFill>
                <a:latin typeface="Gill Sans"/>
                <a:cs typeface="Gill Sans"/>
              </a:rPr>
              <a:t>IV antibiotics</a:t>
            </a:r>
          </a:p>
          <a:p>
            <a:pPr marL="342900" indent="-342900">
              <a:buFont typeface="Arial"/>
              <a:buChar char="•"/>
            </a:pPr>
            <a:r>
              <a:rPr lang="en-US" sz="2400" dirty="0" smtClean="0">
                <a:solidFill>
                  <a:schemeClr val="bg1">
                    <a:lumMod val="50000"/>
                  </a:schemeClr>
                </a:solidFill>
                <a:latin typeface="Gill Sans"/>
                <a:cs typeface="Gill Sans"/>
              </a:rPr>
              <a:t>Difficulty maintaining O2 saturations</a:t>
            </a:r>
          </a:p>
        </p:txBody>
      </p:sp>
    </p:spTree>
    <p:extLst>
      <p:ext uri="{BB962C8B-B14F-4D97-AF65-F5344CB8AC3E}">
        <p14:creationId xmlns:p14="http://schemas.microsoft.com/office/powerpoint/2010/main" val="174971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4392295" cy="461665"/>
          </a:xfrm>
          <a:prstGeom prst="rect">
            <a:avLst/>
          </a:prstGeom>
          <a:noFill/>
        </p:spPr>
        <p:txBody>
          <a:bodyPr wrap="square" rtlCol="0">
            <a:spAutoFit/>
          </a:bodyPr>
          <a:lstStyle/>
          <a:p>
            <a:r>
              <a:rPr lang="en-US" sz="2400" dirty="0" smtClean="0">
                <a:solidFill>
                  <a:srgbClr val="800000"/>
                </a:solidFill>
                <a:latin typeface="Gill Sans"/>
                <a:cs typeface="Gill Sans"/>
              </a:rPr>
              <a:t>NURSING TASKS</a:t>
            </a:r>
            <a:endParaRPr lang="en-US" sz="2400" dirty="0">
              <a:solidFill>
                <a:srgbClr val="800000"/>
              </a:solidFill>
              <a:latin typeface="Gill Sans"/>
              <a:cs typeface="Gill Sans"/>
            </a:endParaRPr>
          </a:p>
        </p:txBody>
      </p:sp>
      <p:sp>
        <p:nvSpPr>
          <p:cNvPr id="7" name="TextBox 6"/>
          <p:cNvSpPr txBox="1"/>
          <p:nvPr/>
        </p:nvSpPr>
        <p:spPr>
          <a:xfrm>
            <a:off x="1194896" y="1085784"/>
            <a:ext cx="6754207" cy="461665"/>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Change of shift report</a:t>
            </a:r>
            <a:endParaRPr lang="en-US" sz="2400" dirty="0" smtClean="0">
              <a:solidFill>
                <a:schemeClr val="bg1">
                  <a:lumMod val="50000"/>
                </a:schemeClr>
              </a:solidFill>
              <a:latin typeface="Gill Sans"/>
              <a:cs typeface="Gill Sans"/>
            </a:endParaRPr>
          </a:p>
        </p:txBody>
      </p:sp>
      <p:pic>
        <p:nvPicPr>
          <p:cNvPr id="2" name="Picture 1" descr="Patient_Reports_Nurse.pdf"/>
          <p:cNvPicPr>
            <a:picLocks noChangeAspect="1"/>
          </p:cNvPicPr>
          <p:nvPr/>
        </p:nvPicPr>
        <p:blipFill rotWithShape="1">
          <a:blip r:embed="rId2">
            <a:extLst>
              <a:ext uri="{28A0092B-C50C-407E-A947-70E740481C1C}">
                <a14:useLocalDpi xmlns:a14="http://schemas.microsoft.com/office/drawing/2010/main" val="0"/>
              </a:ext>
            </a:extLst>
          </a:blip>
          <a:srcRect t="6414"/>
          <a:stretch/>
        </p:blipFill>
        <p:spPr>
          <a:xfrm>
            <a:off x="2865967" y="1710268"/>
            <a:ext cx="5299364" cy="6418089"/>
          </a:xfrm>
          <a:prstGeom prst="rect">
            <a:avLst/>
          </a:prstGeom>
        </p:spPr>
      </p:pic>
    </p:spTree>
    <p:extLst>
      <p:ext uri="{BB962C8B-B14F-4D97-AF65-F5344CB8AC3E}">
        <p14:creationId xmlns:p14="http://schemas.microsoft.com/office/powerpoint/2010/main" val="31870872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4392295" cy="461665"/>
          </a:xfrm>
          <a:prstGeom prst="rect">
            <a:avLst/>
          </a:prstGeom>
          <a:noFill/>
        </p:spPr>
        <p:txBody>
          <a:bodyPr wrap="square" rtlCol="0">
            <a:spAutoFit/>
          </a:bodyPr>
          <a:lstStyle/>
          <a:p>
            <a:r>
              <a:rPr lang="en-US" sz="2400" dirty="0" smtClean="0">
                <a:solidFill>
                  <a:srgbClr val="800000"/>
                </a:solidFill>
                <a:latin typeface="Gill Sans"/>
                <a:cs typeface="Gill Sans"/>
              </a:rPr>
              <a:t>NURSING TASKS</a:t>
            </a:r>
            <a:endParaRPr lang="en-US" sz="2400" dirty="0">
              <a:solidFill>
                <a:srgbClr val="800000"/>
              </a:solidFill>
              <a:latin typeface="Gill Sans"/>
              <a:cs typeface="Gill Sans"/>
            </a:endParaRPr>
          </a:p>
        </p:txBody>
      </p:sp>
      <p:sp>
        <p:nvSpPr>
          <p:cNvPr id="7" name="TextBox 6"/>
          <p:cNvSpPr txBox="1"/>
          <p:nvPr/>
        </p:nvSpPr>
        <p:spPr>
          <a:xfrm>
            <a:off x="1194896" y="1085784"/>
            <a:ext cx="6754207" cy="461665"/>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Task List</a:t>
            </a:r>
            <a:endParaRPr lang="en-US" sz="2400" dirty="0" smtClean="0">
              <a:solidFill>
                <a:schemeClr val="bg1">
                  <a:lumMod val="50000"/>
                </a:schemeClr>
              </a:solidFill>
              <a:latin typeface="Gill Sans"/>
              <a:cs typeface="Gill Sans"/>
            </a:endParaRPr>
          </a:p>
        </p:txBody>
      </p:sp>
      <p:pic>
        <p:nvPicPr>
          <p:cNvPr id="3" name="Picture 2" descr="Task List First Session Nurs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0" y="208607"/>
            <a:ext cx="5138168" cy="6649394"/>
          </a:xfrm>
          <a:prstGeom prst="rect">
            <a:avLst/>
          </a:prstGeom>
        </p:spPr>
      </p:pic>
    </p:spTree>
    <p:extLst>
      <p:ext uri="{BB962C8B-B14F-4D97-AF65-F5344CB8AC3E}">
        <p14:creationId xmlns:p14="http://schemas.microsoft.com/office/powerpoint/2010/main" val="25907401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4392295" cy="461665"/>
          </a:xfrm>
          <a:prstGeom prst="rect">
            <a:avLst/>
          </a:prstGeom>
          <a:noFill/>
        </p:spPr>
        <p:txBody>
          <a:bodyPr wrap="square" rtlCol="0">
            <a:spAutoFit/>
          </a:bodyPr>
          <a:lstStyle/>
          <a:p>
            <a:r>
              <a:rPr lang="en-US" sz="2400" dirty="0" smtClean="0">
                <a:solidFill>
                  <a:srgbClr val="800000"/>
                </a:solidFill>
                <a:latin typeface="Gill Sans"/>
                <a:cs typeface="Gill Sans"/>
              </a:rPr>
              <a:t>CONFEDERATES</a:t>
            </a:r>
            <a:endParaRPr lang="en-US" sz="2400" dirty="0">
              <a:solidFill>
                <a:srgbClr val="800000"/>
              </a:solidFill>
              <a:latin typeface="Gill Sans"/>
              <a:cs typeface="Gill Sans"/>
            </a:endParaRPr>
          </a:p>
        </p:txBody>
      </p:sp>
      <p:sp>
        <p:nvSpPr>
          <p:cNvPr id="7" name="TextBox 6"/>
          <p:cNvSpPr txBox="1"/>
          <p:nvPr/>
        </p:nvSpPr>
        <p:spPr>
          <a:xfrm>
            <a:off x="1194896" y="1085784"/>
            <a:ext cx="6754207" cy="830997"/>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Interruptions</a:t>
            </a:r>
          </a:p>
          <a:p>
            <a:r>
              <a:rPr lang="en-US" sz="2400" dirty="0" smtClean="0">
                <a:solidFill>
                  <a:schemeClr val="bg1">
                    <a:lumMod val="50000"/>
                  </a:schemeClr>
                </a:solidFill>
                <a:latin typeface="Gill Sans"/>
                <a:cs typeface="Gill Sans"/>
              </a:rPr>
              <a:t>Environmental changes</a:t>
            </a:r>
            <a:endParaRPr lang="en-US" sz="2400" dirty="0" smtClean="0">
              <a:solidFill>
                <a:schemeClr val="bg1">
                  <a:lumMod val="50000"/>
                </a:schemeClr>
              </a:solidFill>
              <a:latin typeface="Gill Sans"/>
              <a:cs typeface="Gill Sans"/>
            </a:endParaRPr>
          </a:p>
        </p:txBody>
      </p:sp>
      <p:pic>
        <p:nvPicPr>
          <p:cNvPr id="2" name="Picture 1" descr="Family Member First Session Nurse D.pdf"/>
          <p:cNvPicPr>
            <a:picLocks noChangeAspect="1"/>
          </p:cNvPicPr>
          <p:nvPr/>
        </p:nvPicPr>
        <p:blipFill rotWithShape="1">
          <a:blip r:embed="rId2">
            <a:extLst>
              <a:ext uri="{28A0092B-C50C-407E-A947-70E740481C1C}">
                <a14:useLocalDpi xmlns:a14="http://schemas.microsoft.com/office/drawing/2010/main" val="0"/>
              </a:ext>
            </a:extLst>
          </a:blip>
          <a:srcRect t="10569"/>
          <a:stretch/>
        </p:blipFill>
        <p:spPr>
          <a:xfrm>
            <a:off x="2649739" y="2270551"/>
            <a:ext cx="5444394" cy="6301030"/>
          </a:xfrm>
          <a:prstGeom prst="rect">
            <a:avLst/>
          </a:prstGeom>
        </p:spPr>
      </p:pic>
    </p:spTree>
    <p:extLst>
      <p:ext uri="{BB962C8B-B14F-4D97-AF65-F5344CB8AC3E}">
        <p14:creationId xmlns:p14="http://schemas.microsoft.com/office/powerpoint/2010/main" val="10865237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7446" y="2118137"/>
            <a:ext cx="3788265" cy="2609693"/>
          </a:xfrm>
          <a:prstGeom prst="rect">
            <a:avLst/>
          </a:prstGeom>
        </p:spPr>
      </p:pic>
    </p:spTree>
    <p:extLst>
      <p:ext uri="{BB962C8B-B14F-4D97-AF65-F5344CB8AC3E}">
        <p14:creationId xmlns:p14="http://schemas.microsoft.com/office/powerpoint/2010/main" val="24364063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4392295" cy="461665"/>
          </a:xfrm>
          <a:prstGeom prst="rect">
            <a:avLst/>
          </a:prstGeom>
          <a:noFill/>
        </p:spPr>
        <p:txBody>
          <a:bodyPr wrap="square" rtlCol="0">
            <a:spAutoFit/>
          </a:bodyPr>
          <a:lstStyle/>
          <a:p>
            <a:r>
              <a:rPr lang="en-US" sz="2400" dirty="0" smtClean="0">
                <a:solidFill>
                  <a:srgbClr val="800000"/>
                </a:solidFill>
                <a:latin typeface="Gill Sans"/>
                <a:cs typeface="Gill Sans"/>
              </a:rPr>
              <a:t>TEAM MEMBERS</a:t>
            </a:r>
            <a:endParaRPr lang="en-US" sz="2400" dirty="0">
              <a:solidFill>
                <a:srgbClr val="800000"/>
              </a:solidFill>
              <a:latin typeface="Gill Sans"/>
              <a:cs typeface="Gill Sans"/>
            </a:endParaRPr>
          </a:p>
        </p:txBody>
      </p:sp>
      <p:sp>
        <p:nvSpPr>
          <p:cNvPr id="3" name="TextBox 2"/>
          <p:cNvSpPr txBox="1"/>
          <p:nvPr/>
        </p:nvSpPr>
        <p:spPr>
          <a:xfrm>
            <a:off x="1790042" y="1121682"/>
            <a:ext cx="4392295" cy="461665"/>
          </a:xfrm>
          <a:prstGeom prst="rect">
            <a:avLst/>
          </a:prstGeom>
          <a:noFill/>
        </p:spPr>
        <p:txBody>
          <a:bodyPr wrap="square" rtlCol="0">
            <a:spAutoFit/>
          </a:bodyPr>
          <a:lstStyle/>
          <a:p>
            <a:r>
              <a:rPr lang="en-US" sz="2400" dirty="0" smtClean="0">
                <a:latin typeface="Gill Sans"/>
                <a:cs typeface="Gill Sans"/>
              </a:rPr>
              <a:t>DWAYNE</a:t>
            </a:r>
            <a:r>
              <a:rPr lang="en-US" sz="2400" dirty="0" smtClean="0">
                <a:solidFill>
                  <a:schemeClr val="bg1">
                    <a:lumMod val="50000"/>
                  </a:schemeClr>
                </a:solidFill>
                <a:latin typeface="Gill Sans"/>
                <a:cs typeface="Gill Sans"/>
              </a:rPr>
              <a:t> WESTENSKOW, Ph.D.</a:t>
            </a:r>
            <a:endParaRPr lang="en-US" sz="2400" dirty="0">
              <a:solidFill>
                <a:schemeClr val="bg1">
                  <a:lumMod val="50000"/>
                </a:schemeClr>
              </a:solidFill>
              <a:latin typeface="Gill Sans"/>
              <a:cs typeface="Gill Sans"/>
            </a:endParaRPr>
          </a:p>
        </p:txBody>
      </p:sp>
      <p:sp>
        <p:nvSpPr>
          <p:cNvPr id="4" name="TextBox 3"/>
          <p:cNvSpPr txBox="1"/>
          <p:nvPr/>
        </p:nvSpPr>
        <p:spPr>
          <a:xfrm>
            <a:off x="1790042" y="1841725"/>
            <a:ext cx="4392295" cy="461665"/>
          </a:xfrm>
          <a:prstGeom prst="rect">
            <a:avLst/>
          </a:prstGeom>
          <a:noFill/>
        </p:spPr>
        <p:txBody>
          <a:bodyPr wrap="square" rtlCol="0">
            <a:spAutoFit/>
          </a:bodyPr>
          <a:lstStyle/>
          <a:p>
            <a:r>
              <a:rPr lang="en-US" sz="2400" dirty="0" smtClean="0">
                <a:solidFill>
                  <a:srgbClr val="000000"/>
                </a:solidFill>
                <a:latin typeface="Gill Sans"/>
                <a:cs typeface="Gill Sans"/>
              </a:rPr>
              <a:t>JIM</a:t>
            </a:r>
            <a:r>
              <a:rPr lang="en-US" sz="2400" dirty="0" smtClean="0">
                <a:solidFill>
                  <a:schemeClr val="bg1">
                    <a:lumMod val="50000"/>
                  </a:schemeClr>
                </a:solidFill>
                <a:latin typeface="Gill Sans"/>
                <a:cs typeface="Gill Sans"/>
              </a:rPr>
              <a:t> AGUTTER, M.Arch</a:t>
            </a:r>
            <a:endParaRPr lang="en-US" sz="2400" dirty="0">
              <a:solidFill>
                <a:schemeClr val="bg1">
                  <a:lumMod val="50000"/>
                </a:schemeClr>
              </a:solidFill>
              <a:latin typeface="Gill Sans"/>
              <a:cs typeface="Gill Sans"/>
            </a:endParaRPr>
          </a:p>
        </p:txBody>
      </p:sp>
      <p:sp>
        <p:nvSpPr>
          <p:cNvPr id="6" name="TextBox 5"/>
          <p:cNvSpPr txBox="1"/>
          <p:nvPr/>
        </p:nvSpPr>
        <p:spPr>
          <a:xfrm>
            <a:off x="1790042" y="2598418"/>
            <a:ext cx="4392295" cy="461665"/>
          </a:xfrm>
          <a:prstGeom prst="rect">
            <a:avLst/>
          </a:prstGeom>
          <a:noFill/>
        </p:spPr>
        <p:txBody>
          <a:bodyPr wrap="square" rtlCol="0">
            <a:spAutoFit/>
          </a:bodyPr>
          <a:lstStyle/>
          <a:p>
            <a:r>
              <a:rPr lang="en-US" sz="2400" dirty="0" smtClean="0">
                <a:solidFill>
                  <a:srgbClr val="000000"/>
                </a:solidFill>
                <a:latin typeface="Gill Sans"/>
                <a:cs typeface="Gill Sans"/>
              </a:rPr>
              <a:t>LARA</a:t>
            </a:r>
            <a:r>
              <a:rPr lang="en-US" sz="2400" dirty="0" smtClean="0">
                <a:solidFill>
                  <a:schemeClr val="bg1">
                    <a:lumMod val="50000"/>
                  </a:schemeClr>
                </a:solidFill>
                <a:latin typeface="Gill Sans"/>
                <a:cs typeface="Gill Sans"/>
              </a:rPr>
              <a:t> BREWER, Ph.D.</a:t>
            </a:r>
            <a:endParaRPr lang="en-US" sz="2400" dirty="0">
              <a:solidFill>
                <a:schemeClr val="bg1">
                  <a:lumMod val="50000"/>
                </a:schemeClr>
              </a:solidFill>
              <a:latin typeface="Gill Sans"/>
              <a:cs typeface="Gill Sans"/>
            </a:endParaRPr>
          </a:p>
        </p:txBody>
      </p:sp>
      <p:sp>
        <p:nvSpPr>
          <p:cNvPr id="7" name="TextBox 6"/>
          <p:cNvSpPr txBox="1"/>
          <p:nvPr/>
        </p:nvSpPr>
        <p:spPr>
          <a:xfrm>
            <a:off x="1790042" y="3300688"/>
            <a:ext cx="4392295" cy="461665"/>
          </a:xfrm>
          <a:prstGeom prst="rect">
            <a:avLst/>
          </a:prstGeom>
          <a:noFill/>
        </p:spPr>
        <p:txBody>
          <a:bodyPr wrap="square" rtlCol="0">
            <a:spAutoFit/>
          </a:bodyPr>
          <a:lstStyle/>
          <a:p>
            <a:r>
              <a:rPr lang="en-US" sz="2400" dirty="0" smtClean="0">
                <a:solidFill>
                  <a:srgbClr val="000000"/>
                </a:solidFill>
                <a:latin typeface="Gill Sans"/>
                <a:cs typeface="Gill Sans"/>
              </a:rPr>
              <a:t>ALEXA</a:t>
            </a:r>
            <a:r>
              <a:rPr lang="en-US" sz="2400" dirty="0" smtClean="0">
                <a:solidFill>
                  <a:schemeClr val="bg1">
                    <a:lumMod val="50000"/>
                  </a:schemeClr>
                </a:solidFill>
                <a:latin typeface="Gill Sans"/>
                <a:cs typeface="Gill Sans"/>
              </a:rPr>
              <a:t> DOIG, Ph.D., B.Eng., R.N.</a:t>
            </a:r>
            <a:endParaRPr lang="en-US" sz="2400" dirty="0">
              <a:solidFill>
                <a:schemeClr val="bg1">
                  <a:lumMod val="50000"/>
                </a:schemeClr>
              </a:solidFill>
              <a:latin typeface="Gill Sans"/>
              <a:cs typeface="Gill Sans"/>
            </a:endParaRPr>
          </a:p>
        </p:txBody>
      </p:sp>
      <p:sp>
        <p:nvSpPr>
          <p:cNvPr id="8" name="TextBox 7"/>
          <p:cNvSpPr txBox="1"/>
          <p:nvPr/>
        </p:nvSpPr>
        <p:spPr>
          <a:xfrm>
            <a:off x="1790042" y="4001371"/>
            <a:ext cx="4392295" cy="461665"/>
          </a:xfrm>
          <a:prstGeom prst="rect">
            <a:avLst/>
          </a:prstGeom>
          <a:noFill/>
        </p:spPr>
        <p:txBody>
          <a:bodyPr wrap="square" rtlCol="0">
            <a:spAutoFit/>
          </a:bodyPr>
          <a:lstStyle/>
          <a:p>
            <a:r>
              <a:rPr lang="en-US" sz="2400" dirty="0" smtClean="0">
                <a:solidFill>
                  <a:srgbClr val="000000"/>
                </a:solidFill>
                <a:latin typeface="Gill Sans"/>
                <a:cs typeface="Gill Sans"/>
              </a:rPr>
              <a:t>NOAH</a:t>
            </a:r>
            <a:r>
              <a:rPr lang="en-US" sz="2400" dirty="0" smtClean="0">
                <a:solidFill>
                  <a:schemeClr val="bg1">
                    <a:lumMod val="50000"/>
                  </a:schemeClr>
                </a:solidFill>
                <a:latin typeface="Gill Sans"/>
                <a:cs typeface="Gill Sans"/>
              </a:rPr>
              <a:t> SYROID, M.S.</a:t>
            </a:r>
            <a:endParaRPr lang="en-US" sz="2400" dirty="0">
              <a:solidFill>
                <a:schemeClr val="bg1">
                  <a:lumMod val="50000"/>
                </a:schemeClr>
              </a:solidFill>
              <a:latin typeface="Gill Sans"/>
              <a:cs typeface="Gill Sans"/>
            </a:endParaRPr>
          </a:p>
        </p:txBody>
      </p:sp>
      <p:sp>
        <p:nvSpPr>
          <p:cNvPr id="9" name="TextBox 8"/>
          <p:cNvSpPr txBox="1"/>
          <p:nvPr/>
        </p:nvSpPr>
        <p:spPr>
          <a:xfrm>
            <a:off x="1790042" y="4675711"/>
            <a:ext cx="4392295" cy="461665"/>
          </a:xfrm>
          <a:prstGeom prst="rect">
            <a:avLst/>
          </a:prstGeom>
          <a:noFill/>
        </p:spPr>
        <p:txBody>
          <a:bodyPr wrap="square" rtlCol="0">
            <a:spAutoFit/>
          </a:bodyPr>
          <a:lstStyle/>
          <a:p>
            <a:r>
              <a:rPr lang="en-US" sz="2400" dirty="0" smtClean="0">
                <a:solidFill>
                  <a:srgbClr val="000000"/>
                </a:solidFill>
                <a:latin typeface="Gill Sans"/>
                <a:cs typeface="Gill Sans"/>
              </a:rPr>
              <a:t>DIANE</a:t>
            </a:r>
            <a:r>
              <a:rPr lang="en-US" sz="2400" dirty="0" smtClean="0">
                <a:solidFill>
                  <a:schemeClr val="bg1">
                    <a:lumMod val="50000"/>
                  </a:schemeClr>
                </a:solidFill>
                <a:latin typeface="Gill Sans"/>
                <a:cs typeface="Gill Sans"/>
              </a:rPr>
              <a:t> TYLER, R.N.</a:t>
            </a:r>
            <a:endParaRPr lang="en-US" sz="2400" dirty="0">
              <a:solidFill>
                <a:schemeClr val="bg1">
                  <a:lumMod val="50000"/>
                </a:schemeClr>
              </a:solidFill>
              <a:latin typeface="Gill Sans"/>
              <a:cs typeface="Gill Sans"/>
            </a:endParaRPr>
          </a:p>
        </p:txBody>
      </p:sp>
      <p:sp>
        <p:nvSpPr>
          <p:cNvPr id="10" name="TextBox 9"/>
          <p:cNvSpPr txBox="1"/>
          <p:nvPr/>
        </p:nvSpPr>
        <p:spPr>
          <a:xfrm>
            <a:off x="1790042" y="5317583"/>
            <a:ext cx="4392295" cy="461665"/>
          </a:xfrm>
          <a:prstGeom prst="rect">
            <a:avLst/>
          </a:prstGeom>
          <a:noFill/>
        </p:spPr>
        <p:txBody>
          <a:bodyPr wrap="square" rtlCol="0">
            <a:spAutoFit/>
          </a:bodyPr>
          <a:lstStyle/>
          <a:p>
            <a:r>
              <a:rPr lang="en-US" sz="2400" dirty="0" smtClean="0">
                <a:solidFill>
                  <a:srgbClr val="000000"/>
                </a:solidFill>
                <a:latin typeface="Gill Sans"/>
                <a:cs typeface="Gill Sans"/>
              </a:rPr>
              <a:t>KEN</a:t>
            </a:r>
            <a:r>
              <a:rPr lang="en-US" sz="2400" dirty="0" smtClean="0">
                <a:solidFill>
                  <a:schemeClr val="bg1">
                    <a:lumMod val="50000"/>
                  </a:schemeClr>
                </a:solidFill>
                <a:latin typeface="Gill Sans"/>
                <a:cs typeface="Gill Sans"/>
              </a:rPr>
              <a:t> JOHNSON, M.D.</a:t>
            </a:r>
            <a:endParaRPr lang="en-US" sz="2400" dirty="0">
              <a:solidFill>
                <a:schemeClr val="bg1">
                  <a:lumMod val="50000"/>
                </a:schemeClr>
              </a:solidFill>
              <a:latin typeface="Gill Sans"/>
              <a:cs typeface="Gill Sans"/>
            </a:endParaRPr>
          </a:p>
        </p:txBody>
      </p:sp>
      <p:sp>
        <p:nvSpPr>
          <p:cNvPr id="11" name="TextBox 10"/>
          <p:cNvSpPr txBox="1"/>
          <p:nvPr/>
        </p:nvSpPr>
        <p:spPr>
          <a:xfrm>
            <a:off x="1790042" y="5971001"/>
            <a:ext cx="4392295" cy="461665"/>
          </a:xfrm>
          <a:prstGeom prst="rect">
            <a:avLst/>
          </a:prstGeom>
          <a:noFill/>
        </p:spPr>
        <p:txBody>
          <a:bodyPr wrap="square" rtlCol="0">
            <a:spAutoFit/>
          </a:bodyPr>
          <a:lstStyle/>
          <a:p>
            <a:r>
              <a:rPr lang="en-US" sz="2400" dirty="0" smtClean="0">
                <a:solidFill>
                  <a:srgbClr val="000000"/>
                </a:solidFill>
                <a:latin typeface="Gill Sans"/>
                <a:cs typeface="Gill Sans"/>
              </a:rPr>
              <a:t>BOAZ</a:t>
            </a:r>
            <a:r>
              <a:rPr lang="en-US" sz="2400" dirty="0" smtClean="0">
                <a:solidFill>
                  <a:schemeClr val="bg1">
                    <a:lumMod val="50000"/>
                  </a:schemeClr>
                </a:solidFill>
                <a:latin typeface="Gill Sans"/>
                <a:cs typeface="Gill Sans"/>
              </a:rPr>
              <a:t> MARKEWITZ, M.D.</a:t>
            </a:r>
            <a:endParaRPr lang="en-US" sz="2400" dirty="0">
              <a:solidFill>
                <a:schemeClr val="bg1">
                  <a:lumMod val="50000"/>
                </a:schemeClr>
              </a:solidFill>
              <a:latin typeface="Gill Sans"/>
              <a:cs typeface="Gill Sans"/>
            </a:endParaRPr>
          </a:p>
        </p:txBody>
      </p:sp>
      <p:sp>
        <p:nvSpPr>
          <p:cNvPr id="13" name="TextBox 12"/>
          <p:cNvSpPr txBox="1"/>
          <p:nvPr/>
        </p:nvSpPr>
        <p:spPr>
          <a:xfrm>
            <a:off x="2136479" y="1466765"/>
            <a:ext cx="7201558" cy="369332"/>
          </a:xfrm>
          <a:prstGeom prst="rect">
            <a:avLst/>
          </a:prstGeom>
          <a:noFill/>
        </p:spPr>
        <p:txBody>
          <a:bodyPr wrap="square" rtlCol="0">
            <a:spAutoFit/>
          </a:bodyPr>
          <a:lstStyle/>
          <a:p>
            <a:r>
              <a:rPr lang="en-US" dirty="0" smtClean="0">
                <a:solidFill>
                  <a:schemeClr val="bg1">
                    <a:lumMod val="50000"/>
                  </a:schemeClr>
                </a:solidFill>
                <a:latin typeface="Gill Sans"/>
                <a:cs typeface="Gill Sans"/>
              </a:rPr>
              <a:t>Device Development, Clinical Monitoring, Evaluation </a:t>
            </a:r>
            <a:endParaRPr lang="en-US" dirty="0">
              <a:solidFill>
                <a:schemeClr val="bg1">
                  <a:lumMod val="50000"/>
                </a:schemeClr>
              </a:solidFill>
              <a:latin typeface="Gill Sans"/>
              <a:cs typeface="Gill Sans"/>
            </a:endParaRPr>
          </a:p>
        </p:txBody>
      </p:sp>
      <p:sp>
        <p:nvSpPr>
          <p:cNvPr id="14" name="TextBox 13"/>
          <p:cNvSpPr txBox="1"/>
          <p:nvPr/>
        </p:nvSpPr>
        <p:spPr>
          <a:xfrm>
            <a:off x="2136479" y="2197544"/>
            <a:ext cx="7201558" cy="369332"/>
          </a:xfrm>
          <a:prstGeom prst="rect">
            <a:avLst/>
          </a:prstGeom>
          <a:noFill/>
        </p:spPr>
        <p:txBody>
          <a:bodyPr wrap="square" rtlCol="0">
            <a:spAutoFit/>
          </a:bodyPr>
          <a:lstStyle/>
          <a:p>
            <a:r>
              <a:rPr lang="en-US" dirty="0" smtClean="0">
                <a:solidFill>
                  <a:schemeClr val="bg1">
                    <a:lumMod val="50000"/>
                  </a:schemeClr>
                </a:solidFill>
                <a:latin typeface="Gill Sans"/>
                <a:cs typeface="Gill Sans"/>
              </a:rPr>
              <a:t>Interface Design, Clinical Monitoring, Evaluation </a:t>
            </a:r>
            <a:endParaRPr lang="en-US" dirty="0">
              <a:solidFill>
                <a:schemeClr val="bg1">
                  <a:lumMod val="50000"/>
                </a:schemeClr>
              </a:solidFill>
              <a:latin typeface="Gill Sans"/>
              <a:cs typeface="Gill Sans"/>
            </a:endParaRPr>
          </a:p>
        </p:txBody>
      </p:sp>
      <p:sp>
        <p:nvSpPr>
          <p:cNvPr id="15" name="TextBox 14"/>
          <p:cNvSpPr txBox="1"/>
          <p:nvPr/>
        </p:nvSpPr>
        <p:spPr>
          <a:xfrm>
            <a:off x="2136479" y="2945981"/>
            <a:ext cx="7201558" cy="369332"/>
          </a:xfrm>
          <a:prstGeom prst="rect">
            <a:avLst/>
          </a:prstGeom>
          <a:noFill/>
        </p:spPr>
        <p:txBody>
          <a:bodyPr wrap="square" rtlCol="0">
            <a:spAutoFit/>
          </a:bodyPr>
          <a:lstStyle/>
          <a:p>
            <a:r>
              <a:rPr lang="en-US" dirty="0" smtClean="0">
                <a:solidFill>
                  <a:schemeClr val="bg1">
                    <a:lumMod val="50000"/>
                  </a:schemeClr>
                </a:solidFill>
                <a:latin typeface="Gill Sans"/>
                <a:cs typeface="Gill Sans"/>
              </a:rPr>
              <a:t>Clinical Decision Support, Clinical Monitoring, Modeling  </a:t>
            </a:r>
            <a:endParaRPr lang="en-US" dirty="0">
              <a:solidFill>
                <a:schemeClr val="bg1">
                  <a:lumMod val="50000"/>
                </a:schemeClr>
              </a:solidFill>
              <a:latin typeface="Gill Sans"/>
              <a:cs typeface="Gill Sans"/>
            </a:endParaRPr>
          </a:p>
        </p:txBody>
      </p:sp>
      <p:sp>
        <p:nvSpPr>
          <p:cNvPr id="16" name="TextBox 15"/>
          <p:cNvSpPr txBox="1"/>
          <p:nvPr/>
        </p:nvSpPr>
        <p:spPr>
          <a:xfrm>
            <a:off x="2136479" y="3630610"/>
            <a:ext cx="7201558" cy="369332"/>
          </a:xfrm>
          <a:prstGeom prst="rect">
            <a:avLst/>
          </a:prstGeom>
          <a:noFill/>
        </p:spPr>
        <p:txBody>
          <a:bodyPr wrap="square" rtlCol="0">
            <a:spAutoFit/>
          </a:bodyPr>
          <a:lstStyle/>
          <a:p>
            <a:r>
              <a:rPr lang="en-US" dirty="0" smtClean="0">
                <a:solidFill>
                  <a:schemeClr val="bg1">
                    <a:lumMod val="50000"/>
                  </a:schemeClr>
                </a:solidFill>
                <a:latin typeface="Gill Sans"/>
                <a:cs typeface="Gill Sans"/>
              </a:rPr>
              <a:t>Nursing Technology, Interruptions, Clinical Monitoring, Evaluation </a:t>
            </a:r>
            <a:endParaRPr lang="en-US" dirty="0">
              <a:solidFill>
                <a:schemeClr val="bg1">
                  <a:lumMod val="50000"/>
                </a:schemeClr>
              </a:solidFill>
              <a:latin typeface="Gill Sans"/>
              <a:cs typeface="Gill Sans"/>
            </a:endParaRPr>
          </a:p>
        </p:txBody>
      </p:sp>
      <p:sp>
        <p:nvSpPr>
          <p:cNvPr id="17" name="TextBox 16"/>
          <p:cNvSpPr txBox="1"/>
          <p:nvPr/>
        </p:nvSpPr>
        <p:spPr>
          <a:xfrm>
            <a:off x="2136479" y="4324020"/>
            <a:ext cx="7201558" cy="369332"/>
          </a:xfrm>
          <a:prstGeom prst="rect">
            <a:avLst/>
          </a:prstGeom>
          <a:noFill/>
        </p:spPr>
        <p:txBody>
          <a:bodyPr wrap="square" rtlCol="0">
            <a:spAutoFit/>
          </a:bodyPr>
          <a:lstStyle/>
          <a:p>
            <a:r>
              <a:rPr lang="en-US" dirty="0" smtClean="0">
                <a:solidFill>
                  <a:schemeClr val="bg1">
                    <a:lumMod val="50000"/>
                  </a:schemeClr>
                </a:solidFill>
                <a:latin typeface="Gill Sans"/>
                <a:cs typeface="Gill Sans"/>
              </a:rPr>
              <a:t>Simulations, Clinical Monitoring, Software Eng., Evaluation, Modeling</a:t>
            </a:r>
            <a:endParaRPr lang="en-US" dirty="0">
              <a:solidFill>
                <a:schemeClr val="bg1">
                  <a:lumMod val="50000"/>
                </a:schemeClr>
              </a:solidFill>
              <a:latin typeface="Gill Sans"/>
              <a:cs typeface="Gill Sans"/>
            </a:endParaRPr>
          </a:p>
        </p:txBody>
      </p:sp>
      <p:sp>
        <p:nvSpPr>
          <p:cNvPr id="18" name="TextBox 17"/>
          <p:cNvSpPr txBox="1"/>
          <p:nvPr/>
        </p:nvSpPr>
        <p:spPr>
          <a:xfrm>
            <a:off x="2136479" y="5005633"/>
            <a:ext cx="7201558" cy="369332"/>
          </a:xfrm>
          <a:prstGeom prst="rect">
            <a:avLst/>
          </a:prstGeom>
          <a:noFill/>
        </p:spPr>
        <p:txBody>
          <a:bodyPr wrap="square" rtlCol="0">
            <a:spAutoFit/>
          </a:bodyPr>
          <a:lstStyle/>
          <a:p>
            <a:r>
              <a:rPr lang="en-US" dirty="0" smtClean="0">
                <a:solidFill>
                  <a:schemeClr val="bg1">
                    <a:lumMod val="50000"/>
                  </a:schemeClr>
                </a:solidFill>
                <a:latin typeface="Gill Sans"/>
                <a:cs typeface="Gill Sans"/>
              </a:rPr>
              <a:t>Simulations, Clinical Nursing, Training</a:t>
            </a:r>
            <a:endParaRPr lang="en-US" dirty="0">
              <a:solidFill>
                <a:schemeClr val="bg1">
                  <a:lumMod val="50000"/>
                </a:schemeClr>
              </a:solidFill>
              <a:latin typeface="Gill Sans"/>
              <a:cs typeface="Gill Sans"/>
            </a:endParaRPr>
          </a:p>
        </p:txBody>
      </p:sp>
      <p:sp>
        <p:nvSpPr>
          <p:cNvPr id="19" name="TextBox 18"/>
          <p:cNvSpPr txBox="1"/>
          <p:nvPr/>
        </p:nvSpPr>
        <p:spPr>
          <a:xfrm>
            <a:off x="2136479" y="5647505"/>
            <a:ext cx="7201558" cy="369332"/>
          </a:xfrm>
          <a:prstGeom prst="rect">
            <a:avLst/>
          </a:prstGeom>
          <a:noFill/>
        </p:spPr>
        <p:txBody>
          <a:bodyPr wrap="square" rtlCol="0">
            <a:spAutoFit/>
          </a:bodyPr>
          <a:lstStyle/>
          <a:p>
            <a:r>
              <a:rPr lang="en-US" dirty="0" smtClean="0">
                <a:solidFill>
                  <a:schemeClr val="bg1">
                    <a:lumMod val="50000"/>
                  </a:schemeClr>
                </a:solidFill>
                <a:latin typeface="Gill Sans"/>
                <a:cs typeface="Gill Sans"/>
              </a:rPr>
              <a:t>Simulations, Clinical Monitoring, OR Technology,  Military Medicine</a:t>
            </a:r>
            <a:endParaRPr lang="en-US" dirty="0">
              <a:solidFill>
                <a:schemeClr val="bg1">
                  <a:lumMod val="50000"/>
                </a:schemeClr>
              </a:solidFill>
              <a:latin typeface="Gill Sans"/>
              <a:cs typeface="Gill Sans"/>
            </a:endParaRPr>
          </a:p>
        </p:txBody>
      </p:sp>
      <p:sp>
        <p:nvSpPr>
          <p:cNvPr id="20" name="TextBox 19"/>
          <p:cNvSpPr txBox="1"/>
          <p:nvPr/>
        </p:nvSpPr>
        <p:spPr>
          <a:xfrm>
            <a:off x="2165399" y="6344461"/>
            <a:ext cx="7201558" cy="369332"/>
          </a:xfrm>
          <a:prstGeom prst="rect">
            <a:avLst/>
          </a:prstGeom>
          <a:noFill/>
        </p:spPr>
        <p:txBody>
          <a:bodyPr wrap="square" rtlCol="0">
            <a:spAutoFit/>
          </a:bodyPr>
          <a:lstStyle/>
          <a:p>
            <a:r>
              <a:rPr lang="en-US" dirty="0" smtClean="0">
                <a:solidFill>
                  <a:schemeClr val="bg1">
                    <a:lumMod val="50000"/>
                  </a:schemeClr>
                </a:solidFill>
                <a:latin typeface="Gill Sans"/>
                <a:cs typeface="Gill Sans"/>
              </a:rPr>
              <a:t>ICU, Errors, Clinical Decision Making, Clinical Monitoring</a:t>
            </a:r>
            <a:endParaRPr lang="en-US" dirty="0">
              <a:solidFill>
                <a:schemeClr val="bg1">
                  <a:lumMod val="50000"/>
                </a:schemeClr>
              </a:solidFill>
              <a:latin typeface="Gill Sans"/>
              <a:cs typeface="Gill Sans"/>
            </a:endParaRPr>
          </a:p>
        </p:txBody>
      </p:sp>
    </p:spTree>
    <p:extLst>
      <p:ext uri="{BB962C8B-B14F-4D97-AF65-F5344CB8AC3E}">
        <p14:creationId xmlns:p14="http://schemas.microsoft.com/office/powerpoint/2010/main" val="4639057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3350" y="2891787"/>
            <a:ext cx="5150804" cy="707886"/>
          </a:xfrm>
          <a:prstGeom prst="rect">
            <a:avLst/>
          </a:prstGeom>
          <a:noFill/>
        </p:spPr>
        <p:txBody>
          <a:bodyPr wrap="square" rtlCol="0">
            <a:spAutoFit/>
          </a:bodyPr>
          <a:lstStyle/>
          <a:p>
            <a:pPr algn="ctr"/>
            <a:r>
              <a:rPr lang="en-US" sz="4000" dirty="0" smtClean="0">
                <a:solidFill>
                  <a:srgbClr val="800000"/>
                </a:solidFill>
                <a:latin typeface="Gill Sans"/>
                <a:cs typeface="Gill Sans"/>
              </a:rPr>
              <a:t>INTERFACE DESIGN</a:t>
            </a:r>
            <a:endParaRPr lang="en-US" sz="4000" dirty="0">
              <a:solidFill>
                <a:srgbClr val="800000"/>
              </a:solidFill>
              <a:latin typeface="Gill Sans"/>
              <a:cs typeface="Gill Sans"/>
            </a:endParaRPr>
          </a:p>
        </p:txBody>
      </p:sp>
    </p:spTree>
    <p:extLst>
      <p:ext uri="{BB962C8B-B14F-4D97-AF65-F5344CB8AC3E}">
        <p14:creationId xmlns:p14="http://schemas.microsoft.com/office/powerpoint/2010/main" val="34913013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5150804" cy="461665"/>
          </a:xfrm>
          <a:prstGeom prst="rect">
            <a:avLst/>
          </a:prstGeom>
          <a:noFill/>
        </p:spPr>
        <p:txBody>
          <a:bodyPr wrap="square" rtlCol="0">
            <a:spAutoFit/>
          </a:bodyPr>
          <a:lstStyle/>
          <a:p>
            <a:r>
              <a:rPr lang="en-US" sz="2400" dirty="0" smtClean="0">
                <a:solidFill>
                  <a:srgbClr val="800000"/>
                </a:solidFill>
                <a:latin typeface="Gill Sans"/>
                <a:cs typeface="Gill Sans"/>
              </a:rPr>
              <a:t>DESIGN GOALS</a:t>
            </a:r>
            <a:endParaRPr lang="en-US" sz="2400" dirty="0">
              <a:solidFill>
                <a:srgbClr val="800000"/>
              </a:solidFill>
              <a:latin typeface="Gill Sans"/>
              <a:cs typeface="Gill Sans"/>
            </a:endParaRPr>
          </a:p>
        </p:txBody>
      </p:sp>
      <p:sp>
        <p:nvSpPr>
          <p:cNvPr id="12" name="TextBox 11"/>
          <p:cNvSpPr txBox="1"/>
          <p:nvPr/>
        </p:nvSpPr>
        <p:spPr>
          <a:xfrm>
            <a:off x="2107557" y="2100691"/>
            <a:ext cx="6754207" cy="2308324"/>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IMPROVE TRIAGE CAPABILITIES</a:t>
            </a:r>
          </a:p>
          <a:p>
            <a:endParaRPr lang="en-US" sz="2400" dirty="0" smtClean="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REDUCE OVERLOAD</a:t>
            </a:r>
          </a:p>
          <a:p>
            <a:r>
              <a:rPr lang="en-US" sz="2400" dirty="0" smtClean="0">
                <a:solidFill>
                  <a:schemeClr val="bg1">
                    <a:lumMod val="50000"/>
                  </a:schemeClr>
                </a:solidFill>
                <a:latin typeface="Gill Sans"/>
                <a:cs typeface="Gill Sans"/>
              </a:rPr>
              <a:t>DECREASE RESPONSE TIME</a:t>
            </a:r>
          </a:p>
          <a:p>
            <a:r>
              <a:rPr lang="en-US" sz="2400" dirty="0" smtClean="0">
                <a:solidFill>
                  <a:schemeClr val="bg1">
                    <a:lumMod val="50000"/>
                  </a:schemeClr>
                </a:solidFill>
                <a:latin typeface="Gill Sans"/>
                <a:cs typeface="Gill Sans"/>
              </a:rPr>
              <a:t>INCREASE SITUATIONAL AWARENESS</a:t>
            </a:r>
          </a:p>
          <a:p>
            <a:r>
              <a:rPr lang="en-US" sz="2400" dirty="0" smtClean="0">
                <a:solidFill>
                  <a:schemeClr val="bg1">
                    <a:lumMod val="50000"/>
                  </a:schemeClr>
                </a:solidFill>
                <a:latin typeface="Gill Sans"/>
                <a:cs typeface="Gill Sans"/>
              </a:rPr>
              <a:t>DECREASE ERRORS</a:t>
            </a:r>
          </a:p>
        </p:txBody>
      </p:sp>
    </p:spTree>
    <p:extLst>
      <p:ext uri="{BB962C8B-B14F-4D97-AF65-F5344CB8AC3E}">
        <p14:creationId xmlns:p14="http://schemas.microsoft.com/office/powerpoint/2010/main" val="35136634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5150804" cy="461665"/>
          </a:xfrm>
          <a:prstGeom prst="rect">
            <a:avLst/>
          </a:prstGeom>
          <a:noFill/>
        </p:spPr>
        <p:txBody>
          <a:bodyPr wrap="square" rtlCol="0">
            <a:spAutoFit/>
          </a:bodyPr>
          <a:lstStyle/>
          <a:p>
            <a:r>
              <a:rPr lang="en-US" sz="2400" dirty="0" smtClean="0">
                <a:solidFill>
                  <a:srgbClr val="800000"/>
                </a:solidFill>
                <a:latin typeface="Gill Sans"/>
                <a:cs typeface="Gill Sans"/>
              </a:rPr>
              <a:t>METHODS</a:t>
            </a:r>
            <a:endParaRPr lang="en-US" sz="2400" dirty="0">
              <a:solidFill>
                <a:srgbClr val="800000"/>
              </a:solidFill>
              <a:latin typeface="Gill Sans"/>
              <a:cs typeface="Gill Sans"/>
            </a:endParaRPr>
          </a:p>
        </p:txBody>
      </p:sp>
      <p:sp>
        <p:nvSpPr>
          <p:cNvPr id="12" name="TextBox 11"/>
          <p:cNvSpPr txBox="1"/>
          <p:nvPr/>
        </p:nvSpPr>
        <p:spPr>
          <a:xfrm>
            <a:off x="2389793" y="1381290"/>
            <a:ext cx="6754207" cy="4832092"/>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Research</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Understand constraints</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Environment</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User needs</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Data</a:t>
            </a:r>
            <a:endParaRPr lang="en-US" sz="2400" dirty="0" smtClean="0">
              <a:solidFill>
                <a:schemeClr val="bg1">
                  <a:lumMod val="50000"/>
                </a:schemeClr>
              </a:solidFill>
              <a:latin typeface="Gill Sans"/>
              <a:cs typeface="Gill Sans"/>
            </a:endParaRPr>
          </a:p>
          <a:p>
            <a:pPr>
              <a:spcBef>
                <a:spcPts val="600"/>
              </a:spcBef>
            </a:pPr>
            <a:r>
              <a:rPr lang="en-US" sz="2400" dirty="0" smtClean="0">
                <a:solidFill>
                  <a:schemeClr val="bg1">
                    <a:lumMod val="50000"/>
                  </a:schemeClr>
                </a:solidFill>
                <a:latin typeface="Gill Sans"/>
                <a:cs typeface="Gill Sans"/>
              </a:rPr>
              <a:t>Ideation</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Develop multiple ideas</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Evaluate with </a:t>
            </a:r>
            <a:r>
              <a:rPr lang="en-US" sz="2400" dirty="0" smtClean="0">
                <a:solidFill>
                  <a:schemeClr val="bg1">
                    <a:lumMod val="50000"/>
                  </a:schemeClr>
                </a:solidFill>
                <a:latin typeface="Gill Sans"/>
                <a:cs typeface="Gill Sans"/>
              </a:rPr>
              <a:t>users</a:t>
            </a:r>
            <a:endParaRPr lang="en-US" sz="2400" dirty="0">
              <a:solidFill>
                <a:schemeClr val="bg1">
                  <a:lumMod val="50000"/>
                </a:schemeClr>
              </a:solidFill>
              <a:latin typeface="Gill Sans"/>
              <a:cs typeface="Gill Sans"/>
            </a:endParaRPr>
          </a:p>
          <a:p>
            <a:pPr>
              <a:spcBef>
                <a:spcPts val="600"/>
              </a:spcBef>
            </a:pPr>
            <a:r>
              <a:rPr lang="en-US" sz="2400" dirty="0" smtClean="0">
                <a:solidFill>
                  <a:schemeClr val="bg1">
                    <a:lumMod val="50000"/>
                  </a:schemeClr>
                </a:solidFill>
                <a:latin typeface="Gill Sans"/>
                <a:cs typeface="Gill Sans"/>
              </a:rPr>
              <a:t>Refinement</a:t>
            </a:r>
          </a:p>
          <a:p>
            <a:r>
              <a:rPr lang="en-US" sz="2400" dirty="0">
                <a:solidFill>
                  <a:schemeClr val="bg1">
                    <a:lumMod val="50000"/>
                  </a:schemeClr>
                </a:solidFill>
                <a:latin typeface="Gill Sans"/>
                <a:cs typeface="Gill Sans"/>
              </a:rPr>
              <a:t>	</a:t>
            </a:r>
            <a:r>
              <a:rPr lang="en-US" sz="2400" dirty="0" smtClean="0">
                <a:solidFill>
                  <a:schemeClr val="bg1">
                    <a:lumMod val="50000"/>
                  </a:schemeClr>
                </a:solidFill>
                <a:latin typeface="Gill Sans"/>
                <a:cs typeface="Gill Sans"/>
              </a:rPr>
              <a:t>Refine </a:t>
            </a:r>
            <a:r>
              <a:rPr lang="en-US" sz="2400" dirty="0" smtClean="0">
                <a:solidFill>
                  <a:schemeClr val="bg1">
                    <a:lumMod val="50000"/>
                  </a:schemeClr>
                </a:solidFill>
                <a:latin typeface="Gill Sans"/>
                <a:cs typeface="Gill Sans"/>
              </a:rPr>
              <a:t>interfaces</a:t>
            </a:r>
            <a:endParaRPr lang="en-US" sz="2400" dirty="0">
              <a:solidFill>
                <a:schemeClr val="bg1">
                  <a:lumMod val="50000"/>
                </a:schemeClr>
              </a:solidFill>
              <a:latin typeface="Gill Sans"/>
              <a:cs typeface="Gill Sans"/>
            </a:endParaRPr>
          </a:p>
          <a:p>
            <a:pPr>
              <a:spcBef>
                <a:spcPts val="600"/>
              </a:spcBef>
            </a:pPr>
            <a:r>
              <a:rPr lang="en-US" sz="2400" dirty="0" smtClean="0">
                <a:solidFill>
                  <a:schemeClr val="bg1">
                    <a:lumMod val="50000"/>
                  </a:schemeClr>
                </a:solidFill>
                <a:latin typeface="Gill Sans"/>
                <a:cs typeface="Gill Sans"/>
              </a:rPr>
              <a:t>Implement</a:t>
            </a:r>
            <a:endParaRPr lang="en-US" sz="2400" dirty="0">
              <a:solidFill>
                <a:schemeClr val="bg1">
                  <a:lumMod val="50000"/>
                </a:schemeClr>
              </a:solidFill>
              <a:latin typeface="Gill Sans"/>
              <a:cs typeface="Gill Sans"/>
            </a:endParaRPr>
          </a:p>
          <a:p>
            <a:pPr>
              <a:spcBef>
                <a:spcPts val="600"/>
              </a:spcBef>
            </a:pPr>
            <a:r>
              <a:rPr lang="en-US" sz="2400" dirty="0" smtClean="0">
                <a:solidFill>
                  <a:schemeClr val="bg1">
                    <a:lumMod val="50000"/>
                  </a:schemeClr>
                </a:solidFill>
                <a:latin typeface="Gill Sans"/>
                <a:cs typeface="Gill Sans"/>
              </a:rPr>
              <a:t>Evaluate</a:t>
            </a:r>
          </a:p>
        </p:txBody>
      </p:sp>
    </p:spTree>
    <p:extLst>
      <p:ext uri="{BB962C8B-B14F-4D97-AF65-F5344CB8AC3E}">
        <p14:creationId xmlns:p14="http://schemas.microsoft.com/office/powerpoint/2010/main" val="17043650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5150804" cy="830997"/>
          </a:xfrm>
          <a:prstGeom prst="rect">
            <a:avLst/>
          </a:prstGeom>
          <a:noFill/>
        </p:spPr>
        <p:txBody>
          <a:bodyPr wrap="square" rtlCol="0">
            <a:spAutoFit/>
          </a:bodyPr>
          <a:lstStyle/>
          <a:p>
            <a:r>
              <a:rPr lang="en-US" sz="2400" dirty="0" smtClean="0">
                <a:solidFill>
                  <a:srgbClr val="800000"/>
                </a:solidFill>
                <a:latin typeface="Gill Sans"/>
                <a:cs typeface="Gill Sans"/>
              </a:rPr>
              <a:t>RESEARCH PHASE</a:t>
            </a:r>
          </a:p>
          <a:p>
            <a:r>
              <a:rPr lang="en-US" sz="2400" dirty="0" smtClean="0">
                <a:solidFill>
                  <a:srgbClr val="800000"/>
                </a:solidFill>
                <a:latin typeface="Gill Sans"/>
                <a:cs typeface="Gill Sans"/>
              </a:rPr>
              <a:t>USAGE REQUIRMENTS &amp; DESIGN</a:t>
            </a:r>
            <a:endParaRPr lang="en-US" sz="2400" dirty="0">
              <a:solidFill>
                <a:srgbClr val="800000"/>
              </a:solidFill>
              <a:latin typeface="Gill Sans"/>
              <a:cs typeface="Gill Sans"/>
            </a:endParaRPr>
          </a:p>
        </p:txBody>
      </p:sp>
      <p:sp>
        <p:nvSpPr>
          <p:cNvPr id="12" name="TextBox 11"/>
          <p:cNvSpPr txBox="1"/>
          <p:nvPr/>
        </p:nvSpPr>
        <p:spPr>
          <a:xfrm>
            <a:off x="2107557" y="2100691"/>
            <a:ext cx="6754207" cy="4154983"/>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AREAS FOR UNDERSTANDING</a:t>
            </a:r>
          </a:p>
          <a:p>
            <a:endParaRPr lang="en-US" sz="2400" dirty="0" smtClean="0">
              <a:solidFill>
                <a:schemeClr val="bg1">
                  <a:lumMod val="50000"/>
                </a:schemeClr>
              </a:solidFill>
              <a:latin typeface="Gill Sans"/>
              <a:cs typeface="Gill Sans"/>
            </a:endParaRPr>
          </a:p>
          <a:p>
            <a:r>
              <a:rPr lang="en-US" sz="2400" dirty="0">
                <a:solidFill>
                  <a:schemeClr val="bg1">
                    <a:lumMod val="50000"/>
                  </a:schemeClr>
                </a:solidFill>
                <a:latin typeface="Gill Sans"/>
                <a:cs typeface="Gill Sans"/>
              </a:rPr>
              <a:t>Environment</a:t>
            </a:r>
          </a:p>
          <a:p>
            <a:endParaRPr lang="en-US" sz="2400" dirty="0" smtClean="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Nurse Roles</a:t>
            </a:r>
          </a:p>
          <a:p>
            <a:r>
              <a:rPr lang="en-US" sz="2400" dirty="0" smtClean="0">
                <a:solidFill>
                  <a:schemeClr val="bg1">
                    <a:lumMod val="50000"/>
                  </a:schemeClr>
                </a:solidFill>
                <a:latin typeface="Gill Sans"/>
                <a:cs typeface="Gill Sans"/>
              </a:rPr>
              <a:t>Nurse Tasks</a:t>
            </a:r>
          </a:p>
          <a:p>
            <a:endParaRPr lang="en-US" sz="2400" dirty="0" smtClean="0">
              <a:solidFill>
                <a:schemeClr val="bg1">
                  <a:lumMod val="50000"/>
                </a:schemeClr>
              </a:solidFill>
              <a:latin typeface="Gill Sans"/>
              <a:cs typeface="Gill Sans"/>
            </a:endParaRPr>
          </a:p>
          <a:p>
            <a:r>
              <a:rPr lang="en-US" sz="2400" dirty="0" smtClean="0">
                <a:solidFill>
                  <a:schemeClr val="bg1">
                    <a:lumMod val="50000"/>
                  </a:schemeClr>
                </a:solidFill>
                <a:latin typeface="Gill Sans"/>
                <a:cs typeface="Gill Sans"/>
              </a:rPr>
              <a:t>Equipment</a:t>
            </a:r>
          </a:p>
          <a:p>
            <a:r>
              <a:rPr lang="en-US" sz="2400" dirty="0" smtClean="0">
                <a:solidFill>
                  <a:schemeClr val="bg1">
                    <a:lumMod val="50000"/>
                  </a:schemeClr>
                </a:solidFill>
                <a:latin typeface="Gill Sans"/>
                <a:cs typeface="Gill Sans"/>
              </a:rPr>
              <a:t>Data</a:t>
            </a:r>
          </a:p>
          <a:p>
            <a:r>
              <a:rPr lang="en-US" sz="2400" dirty="0" smtClean="0">
                <a:solidFill>
                  <a:schemeClr val="bg1">
                    <a:lumMod val="50000"/>
                  </a:schemeClr>
                </a:solidFill>
                <a:latin typeface="Gill Sans"/>
                <a:cs typeface="Gill Sans"/>
              </a:rPr>
              <a:t>Types of Alarms</a:t>
            </a:r>
          </a:p>
          <a:p>
            <a:endParaRPr lang="en-US" sz="2400" dirty="0" smtClean="0">
              <a:solidFill>
                <a:schemeClr val="bg1">
                  <a:lumMod val="50000"/>
                </a:schemeClr>
              </a:solidFill>
              <a:latin typeface="Gill Sans"/>
              <a:cs typeface="Gill Sans"/>
            </a:endParaRPr>
          </a:p>
        </p:txBody>
      </p:sp>
    </p:spTree>
    <p:extLst>
      <p:ext uri="{BB962C8B-B14F-4D97-AF65-F5344CB8AC3E}">
        <p14:creationId xmlns:p14="http://schemas.microsoft.com/office/powerpoint/2010/main" val="15633058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5150804" cy="830997"/>
          </a:xfrm>
          <a:prstGeom prst="rect">
            <a:avLst/>
          </a:prstGeom>
          <a:noFill/>
        </p:spPr>
        <p:txBody>
          <a:bodyPr wrap="square" rtlCol="0">
            <a:spAutoFit/>
          </a:bodyPr>
          <a:lstStyle/>
          <a:p>
            <a:r>
              <a:rPr lang="en-US" sz="2400" dirty="0" smtClean="0">
                <a:solidFill>
                  <a:srgbClr val="800000"/>
                </a:solidFill>
                <a:latin typeface="Gill Sans"/>
                <a:cs typeface="Gill Sans"/>
              </a:rPr>
              <a:t>RESEARCH PHASE</a:t>
            </a:r>
          </a:p>
          <a:p>
            <a:r>
              <a:rPr lang="en-US" sz="2400" dirty="0" smtClean="0">
                <a:solidFill>
                  <a:srgbClr val="800000"/>
                </a:solidFill>
                <a:latin typeface="Gill Sans"/>
                <a:cs typeface="Gill Sans"/>
              </a:rPr>
              <a:t>ENVIRONMENT</a:t>
            </a:r>
            <a:endParaRPr lang="en-US" sz="2400" dirty="0">
              <a:solidFill>
                <a:srgbClr val="800000"/>
              </a:solidFill>
              <a:latin typeface="Gill Sans"/>
              <a:cs typeface="Gill Sans"/>
            </a:endParaRPr>
          </a:p>
        </p:txBody>
      </p:sp>
      <p:sp>
        <p:nvSpPr>
          <p:cNvPr id="12" name="TextBox 11"/>
          <p:cNvSpPr txBox="1"/>
          <p:nvPr/>
        </p:nvSpPr>
        <p:spPr>
          <a:xfrm>
            <a:off x="2425077" y="2100691"/>
            <a:ext cx="6754207" cy="3293209"/>
          </a:xfrm>
          <a:prstGeom prst="rect">
            <a:avLst/>
          </a:prstGeom>
          <a:noFill/>
        </p:spPr>
        <p:txBody>
          <a:bodyPr wrap="square" rtlCol="0">
            <a:spAutoFit/>
          </a:bodyPr>
          <a:lstStyle/>
          <a:p>
            <a:pPr>
              <a:spcAft>
                <a:spcPts val="1200"/>
              </a:spcAft>
            </a:pPr>
            <a:r>
              <a:rPr lang="en-US" sz="2400" dirty="0" smtClean="0">
                <a:solidFill>
                  <a:schemeClr val="bg1">
                    <a:lumMod val="50000"/>
                  </a:schemeClr>
                </a:solidFill>
                <a:latin typeface="Gill Sans"/>
                <a:cs typeface="Gill Sans"/>
              </a:rPr>
              <a:t>Specialty </a:t>
            </a:r>
            <a:r>
              <a:rPr lang="en-US" sz="2400" dirty="0" smtClean="0">
                <a:solidFill>
                  <a:schemeClr val="bg1">
                    <a:lumMod val="50000"/>
                  </a:schemeClr>
                </a:solidFill>
                <a:latin typeface="Gill Sans"/>
                <a:cs typeface="Gill Sans"/>
              </a:rPr>
              <a:t>Surgical Transplant Unit</a:t>
            </a:r>
          </a:p>
          <a:p>
            <a:pPr>
              <a:spcAft>
                <a:spcPts val="1200"/>
              </a:spcAft>
            </a:pPr>
            <a:r>
              <a:rPr lang="en-US" sz="2400" dirty="0" smtClean="0">
                <a:solidFill>
                  <a:schemeClr val="bg1">
                    <a:lumMod val="50000"/>
                  </a:schemeClr>
                </a:solidFill>
                <a:latin typeface="Gill Sans"/>
                <a:cs typeface="Gill Sans"/>
              </a:rPr>
              <a:t>Acute Internal Medicine Unit</a:t>
            </a:r>
          </a:p>
          <a:p>
            <a:pPr>
              <a:spcAft>
                <a:spcPts val="1200"/>
              </a:spcAft>
            </a:pPr>
            <a:endParaRPr lang="en-US" sz="2400" dirty="0">
              <a:solidFill>
                <a:schemeClr val="bg1">
                  <a:lumMod val="50000"/>
                </a:schemeClr>
              </a:solidFill>
              <a:latin typeface="Gill Sans"/>
              <a:cs typeface="Gill Sans"/>
            </a:endParaRPr>
          </a:p>
          <a:p>
            <a:pPr>
              <a:spcAft>
                <a:spcPts val="1200"/>
              </a:spcAft>
            </a:pPr>
            <a:r>
              <a:rPr lang="en-US" sz="2400" dirty="0">
                <a:solidFill>
                  <a:schemeClr val="bg1">
                    <a:lumMod val="50000"/>
                  </a:schemeClr>
                </a:solidFill>
                <a:latin typeface="Gill Sans"/>
                <a:cs typeface="Gill Sans"/>
              </a:rPr>
              <a:t>	</a:t>
            </a:r>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p:txBody>
      </p:sp>
      <p:pic>
        <p:nvPicPr>
          <p:cNvPr id="2" name="Picture 1" descr="ICU_Hall_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76" y="4345475"/>
            <a:ext cx="3801584" cy="2530165"/>
          </a:xfrm>
          <a:prstGeom prst="rect">
            <a:avLst/>
          </a:prstGeom>
        </p:spPr>
      </p:pic>
      <p:pic>
        <p:nvPicPr>
          <p:cNvPr id="3" name="Picture 2" descr="MSKCC-ICU-Ro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472" y="4327834"/>
            <a:ext cx="3880620" cy="2600015"/>
          </a:xfrm>
          <a:prstGeom prst="rect">
            <a:avLst/>
          </a:prstGeom>
        </p:spPr>
      </p:pic>
      <p:pic>
        <p:nvPicPr>
          <p:cNvPr id="4" name="Picture 3" descr="ICU-B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349" y="4409521"/>
            <a:ext cx="3798171" cy="2530166"/>
          </a:xfrm>
          <a:prstGeom prst="rect">
            <a:avLst/>
          </a:prstGeom>
        </p:spPr>
      </p:pic>
    </p:spTree>
    <p:extLst>
      <p:ext uri="{BB962C8B-B14F-4D97-AF65-F5344CB8AC3E}">
        <p14:creationId xmlns:p14="http://schemas.microsoft.com/office/powerpoint/2010/main" val="10690983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50" y="531244"/>
            <a:ext cx="5150804" cy="830997"/>
          </a:xfrm>
          <a:prstGeom prst="rect">
            <a:avLst/>
          </a:prstGeom>
          <a:noFill/>
        </p:spPr>
        <p:txBody>
          <a:bodyPr wrap="square" rtlCol="0">
            <a:spAutoFit/>
          </a:bodyPr>
          <a:lstStyle/>
          <a:p>
            <a:r>
              <a:rPr lang="en-US" sz="2400" dirty="0" smtClean="0">
                <a:solidFill>
                  <a:srgbClr val="800000"/>
                </a:solidFill>
                <a:latin typeface="Gill Sans"/>
                <a:cs typeface="Gill Sans"/>
              </a:rPr>
              <a:t>RESEARCH PHASE</a:t>
            </a:r>
          </a:p>
          <a:p>
            <a:r>
              <a:rPr lang="en-US" sz="2400" dirty="0" smtClean="0">
                <a:solidFill>
                  <a:srgbClr val="800000"/>
                </a:solidFill>
                <a:latin typeface="Gill Sans"/>
                <a:cs typeface="Gill Sans"/>
              </a:rPr>
              <a:t>EQUIPMENT</a:t>
            </a:r>
            <a:endParaRPr lang="en-US" sz="2400" dirty="0">
              <a:solidFill>
                <a:srgbClr val="800000"/>
              </a:solidFill>
              <a:latin typeface="Gill Sans"/>
              <a:cs typeface="Gill Sans"/>
            </a:endParaRPr>
          </a:p>
        </p:txBody>
      </p:sp>
      <p:sp>
        <p:nvSpPr>
          <p:cNvPr id="12" name="TextBox 11"/>
          <p:cNvSpPr txBox="1"/>
          <p:nvPr/>
        </p:nvSpPr>
        <p:spPr>
          <a:xfrm>
            <a:off x="2425077" y="2100691"/>
            <a:ext cx="6754207" cy="3416320"/>
          </a:xfrm>
          <a:prstGeom prst="rect">
            <a:avLst/>
          </a:prstGeom>
          <a:noFill/>
        </p:spPr>
        <p:txBody>
          <a:bodyPr wrap="square" rtlCol="0">
            <a:spAutoFit/>
          </a:bodyPr>
          <a:lstStyle/>
          <a:p>
            <a:r>
              <a:rPr lang="en-US" sz="2400" dirty="0" smtClean="0">
                <a:solidFill>
                  <a:schemeClr val="bg1">
                    <a:lumMod val="50000"/>
                  </a:schemeClr>
                </a:solidFill>
                <a:latin typeface="Gill Sans"/>
                <a:cs typeface="Gill Sans"/>
              </a:rPr>
              <a:t>Patient Vital Sign Monitor</a:t>
            </a:r>
          </a:p>
          <a:p>
            <a:r>
              <a:rPr lang="en-US" sz="2400" dirty="0">
                <a:solidFill>
                  <a:schemeClr val="bg1">
                    <a:lumMod val="50000"/>
                  </a:schemeClr>
                </a:solidFill>
                <a:latin typeface="Gill Sans"/>
                <a:cs typeface="Gill Sans"/>
              </a:rPr>
              <a:t>Patient </a:t>
            </a:r>
            <a:r>
              <a:rPr lang="en-US" sz="2400" dirty="0" smtClean="0">
                <a:solidFill>
                  <a:schemeClr val="bg1">
                    <a:lumMod val="50000"/>
                  </a:schemeClr>
                </a:solidFill>
                <a:latin typeface="Gill Sans"/>
                <a:cs typeface="Gill Sans"/>
              </a:rPr>
              <a:t>Telemetry </a:t>
            </a:r>
          </a:p>
          <a:p>
            <a:r>
              <a:rPr lang="en-US" sz="2400" dirty="0" smtClean="0">
                <a:solidFill>
                  <a:schemeClr val="bg1">
                    <a:lumMod val="50000"/>
                  </a:schemeClr>
                </a:solidFill>
                <a:latin typeface="Gill Sans"/>
                <a:cs typeface="Gill Sans"/>
              </a:rPr>
              <a:t>Infusion Pumps</a:t>
            </a:r>
            <a:endParaRPr lang="en-US" sz="2400" dirty="0">
              <a:solidFill>
                <a:schemeClr val="bg1">
                  <a:lumMod val="50000"/>
                </a:schemeClr>
              </a:solidFill>
              <a:latin typeface="Gill Sans"/>
              <a:cs typeface="Gill Sans"/>
            </a:endParaRPr>
          </a:p>
          <a:p>
            <a:endParaRPr lang="en-US" sz="2400" b="1" dirty="0" smtClean="0">
              <a:solidFill>
                <a:schemeClr val="bg1">
                  <a:lumMod val="50000"/>
                </a:schemeClr>
              </a:solidFill>
              <a:latin typeface="Gill Sans"/>
              <a:cs typeface="Gill Sans"/>
            </a:endParaRPr>
          </a:p>
          <a:p>
            <a:endParaRPr lang="en-US" sz="2400" dirty="0">
              <a:solidFill>
                <a:schemeClr val="bg1">
                  <a:lumMod val="50000"/>
                </a:schemeClr>
              </a:solidFill>
              <a:latin typeface="Gill Sans"/>
              <a:cs typeface="Gill Sans"/>
            </a:endParaRPr>
          </a:p>
          <a:p>
            <a:r>
              <a:rPr lang="en-US" sz="2400" dirty="0">
                <a:solidFill>
                  <a:schemeClr val="bg1">
                    <a:lumMod val="50000"/>
                  </a:schemeClr>
                </a:solidFill>
                <a:latin typeface="Gill Sans"/>
                <a:cs typeface="Gill Sans"/>
              </a:rPr>
              <a:t>	</a:t>
            </a:r>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a:p>
            <a:endParaRPr lang="en-US" sz="2400" dirty="0" smtClean="0">
              <a:solidFill>
                <a:schemeClr val="bg1">
                  <a:lumMod val="50000"/>
                </a:schemeClr>
              </a:solidFill>
              <a:latin typeface="Gill Sans"/>
              <a:cs typeface="Gill Sans"/>
            </a:endParaRPr>
          </a:p>
        </p:txBody>
      </p:sp>
      <p:pic>
        <p:nvPicPr>
          <p:cNvPr id="6" name="Picture 5" descr="vital-signs-monitor_28036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4342"/>
            <a:ext cx="3452714" cy="2288940"/>
          </a:xfrm>
          <a:prstGeom prst="rect">
            <a:avLst/>
          </a:prstGeom>
        </p:spPr>
      </p:pic>
      <p:pic>
        <p:nvPicPr>
          <p:cNvPr id="7" name="Picture 6"/>
          <p:cNvPicPr>
            <a:picLocks noChangeAspect="1"/>
          </p:cNvPicPr>
          <p:nvPr/>
        </p:nvPicPr>
        <p:blipFill>
          <a:blip r:embed="rId3"/>
          <a:stretch>
            <a:fillRect/>
          </a:stretch>
        </p:blipFill>
        <p:spPr>
          <a:xfrm>
            <a:off x="3452714" y="4551338"/>
            <a:ext cx="3535418" cy="2324303"/>
          </a:xfrm>
          <a:prstGeom prst="rect">
            <a:avLst/>
          </a:prstGeom>
        </p:spPr>
      </p:pic>
      <p:pic>
        <p:nvPicPr>
          <p:cNvPr id="8" name="Picture 7"/>
          <p:cNvPicPr>
            <a:picLocks noChangeAspect="1"/>
          </p:cNvPicPr>
          <p:nvPr/>
        </p:nvPicPr>
        <p:blipFill>
          <a:blip r:embed="rId4"/>
          <a:stretch>
            <a:fillRect/>
          </a:stretch>
        </p:blipFill>
        <p:spPr>
          <a:xfrm>
            <a:off x="6988132" y="4533697"/>
            <a:ext cx="2155868" cy="2393014"/>
          </a:xfrm>
          <a:prstGeom prst="rect">
            <a:avLst/>
          </a:prstGeom>
        </p:spPr>
      </p:pic>
    </p:spTree>
    <p:extLst>
      <p:ext uri="{BB962C8B-B14F-4D97-AF65-F5344CB8AC3E}">
        <p14:creationId xmlns:p14="http://schemas.microsoft.com/office/powerpoint/2010/main" val="23180845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3521</TotalTime>
  <Words>389</Words>
  <Application>Microsoft Macintosh PowerPoint</Application>
  <PresentationFormat>On-screen Show (4:3)</PresentationFormat>
  <Paragraphs>152</Paragraphs>
  <Slides>29</Slides>
  <Notes>3</Notes>
  <HiddenSlides>2</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Agutter</dc:creator>
  <cp:lastModifiedBy>Alexa Doig</cp:lastModifiedBy>
  <cp:revision>78</cp:revision>
  <dcterms:created xsi:type="dcterms:W3CDTF">2014-01-22T20:49:54Z</dcterms:created>
  <dcterms:modified xsi:type="dcterms:W3CDTF">2015-05-28T17:06:00Z</dcterms:modified>
</cp:coreProperties>
</file>