
<file path=[Content_Types].xml><?xml version="1.0" encoding="utf-8"?>
<Types xmlns="http://schemas.openxmlformats.org/package/2006/content-types">
  <Default Extension="jpeg" ContentType="image/jpeg"/>
  <Default Extension="jpg" ContentType="image/jpeg"/>
  <Default Extension="mp4" ContentType="video/mp4"/>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ink/ink1.xml" ContentType="application/inkml+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4" r:id="rId4"/>
    <p:sldMasterId id="2147483694" r:id="rId5"/>
  </p:sldMasterIdLst>
  <p:notesMasterIdLst>
    <p:notesMasterId r:id="rId43"/>
  </p:notesMasterIdLst>
  <p:handoutMasterIdLst>
    <p:handoutMasterId r:id="rId44"/>
  </p:handoutMasterIdLst>
  <p:sldIdLst>
    <p:sldId id="479" r:id="rId6"/>
    <p:sldId id="483" r:id="rId7"/>
    <p:sldId id="368" r:id="rId8"/>
    <p:sldId id="474" r:id="rId9"/>
    <p:sldId id="453" r:id="rId10"/>
    <p:sldId id="511" r:id="rId11"/>
    <p:sldId id="478" r:id="rId12"/>
    <p:sldId id="454" r:id="rId13"/>
    <p:sldId id="447" r:id="rId14"/>
    <p:sldId id="460" r:id="rId15"/>
    <p:sldId id="459" r:id="rId16"/>
    <p:sldId id="512" r:id="rId17"/>
    <p:sldId id="480" r:id="rId18"/>
    <p:sldId id="465" r:id="rId19"/>
    <p:sldId id="466" r:id="rId20"/>
    <p:sldId id="463" r:id="rId21"/>
    <p:sldId id="467" r:id="rId22"/>
    <p:sldId id="514" r:id="rId23"/>
    <p:sldId id="515" r:id="rId24"/>
    <p:sldId id="517" r:id="rId25"/>
    <p:sldId id="518" r:id="rId26"/>
    <p:sldId id="519" r:id="rId27"/>
    <p:sldId id="520" r:id="rId28"/>
    <p:sldId id="521" r:id="rId29"/>
    <p:sldId id="527" r:id="rId30"/>
    <p:sldId id="522" r:id="rId31"/>
    <p:sldId id="516" r:id="rId32"/>
    <p:sldId id="524" r:id="rId33"/>
    <p:sldId id="525" r:id="rId34"/>
    <p:sldId id="526" r:id="rId35"/>
    <p:sldId id="464" r:id="rId36"/>
    <p:sldId id="485" r:id="rId37"/>
    <p:sldId id="469" r:id="rId38"/>
    <p:sldId id="498" r:id="rId39"/>
    <p:sldId id="528" r:id="rId40"/>
    <p:sldId id="429" r:id="rId41"/>
    <p:sldId id="441" r:id="rId42"/>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White" id="{2B691B46-BA1F-2749-AC23-20DEED03C3E9}">
          <p14:sldIdLst>
            <p14:sldId id="479"/>
            <p14:sldId id="483"/>
            <p14:sldId id="368"/>
            <p14:sldId id="474"/>
            <p14:sldId id="453"/>
            <p14:sldId id="511"/>
            <p14:sldId id="478"/>
            <p14:sldId id="454"/>
            <p14:sldId id="447"/>
            <p14:sldId id="460"/>
            <p14:sldId id="459"/>
            <p14:sldId id="512"/>
            <p14:sldId id="480"/>
            <p14:sldId id="465"/>
            <p14:sldId id="466"/>
            <p14:sldId id="463"/>
            <p14:sldId id="467"/>
            <p14:sldId id="514"/>
            <p14:sldId id="515"/>
            <p14:sldId id="517"/>
            <p14:sldId id="518"/>
            <p14:sldId id="519"/>
            <p14:sldId id="520"/>
            <p14:sldId id="521"/>
            <p14:sldId id="527"/>
            <p14:sldId id="522"/>
            <p14:sldId id="516"/>
            <p14:sldId id="524"/>
            <p14:sldId id="525"/>
            <p14:sldId id="526"/>
            <p14:sldId id="464"/>
            <p14:sldId id="485"/>
            <p14:sldId id="469"/>
            <p14:sldId id="498"/>
            <p14:sldId id="528"/>
            <p14:sldId id="429"/>
            <p14:sldId id="441"/>
          </p14:sldIdLst>
        </p14:section>
      </p14:sectionLst>
    </p:ext>
    <p:ext uri="{EFAFB233-063F-42B5-8137-9DF3F51BA10A}">
      <p15:sldGuideLst xmlns:p15="http://schemas.microsoft.com/office/powerpoint/2012/main">
        <p15:guide id="1" orient="horz" pos="288" userDrawn="1">
          <p15:clr>
            <a:srgbClr val="A4A3A4"/>
          </p15:clr>
        </p15:guide>
        <p15:guide id="2" pos="3840" userDrawn="1">
          <p15:clr>
            <a:srgbClr val="A4A3A4"/>
          </p15:clr>
        </p15:guide>
        <p15:guide id="3" pos="4008" userDrawn="1">
          <p15:clr>
            <a:srgbClr val="A4A3A4"/>
          </p15:clr>
        </p15:guide>
        <p15:guide id="4" orient="horz" pos="3768" userDrawn="1">
          <p15:clr>
            <a:srgbClr val="A4A3A4"/>
          </p15:clr>
        </p15:guide>
      </p15:sldGuideLst>
    </p:ext>
    <p:ext uri="{2D200454-40CA-4A62-9FC3-DE9A4176ACB9}">
      <p15:notes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31C71224-A924-7A4C-65A1-E019B15D2998}" name="Bishop, Breanna" initials="BB" userId="S::bishop33@llnl.gov::c14ed814-47ec-4dd6-8bc9-26785b8ceb9b" providerId="AD"/>
  <p188:author id="{716B002C-3A50-A698-5C71-9DC521FEE553}" name="Connors, Corey" initials="CC" userId="S::connors7@llnl.gov::1bd5e6ea-8a84-4c08-92e5-e1cc4585c256" providerId="AD"/>
  <p188:author id="{ABD9288F-AF9D-39E2-DE2F-0455E48C6207}" name="Shang, Stephanie P." initials="" userId="S::shang2@llnl.gov::bd3072b9-b4f0-47fa-be31-4f467de226fd" providerId="AD"/>
  <p188:author id="{09B38FA4-97F3-9EFD-6CB2-57A300CFC2C4}" name="Paschal, Katherine" initials="PK" userId="S::paschal3@llnl.gov::dd5872f5-9b7a-4c2a-b4c5-c71673282002" providerId="AD"/>
  <p188:author id="{ADA8D7AE-0C4F-4EB1-3486-383878F3FBA1}" name="Vander Vorst, Mitch" initials="VM" userId="S::vandervorst1@llnl.gov::90622c8b-d6e5-4bc5-960c-d7b492dcfd26"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1E62"/>
    <a:srgbClr val="0031A1"/>
    <a:srgbClr val="EAF1FC"/>
    <a:srgbClr val="A9AABC"/>
    <a:srgbClr val="00535C"/>
    <a:srgbClr val="3366CC"/>
    <a:srgbClr val="03658B"/>
    <a:srgbClr val="63666A"/>
    <a:srgbClr val="0032A1"/>
    <a:srgbClr val="FCB318"/>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3218" autoAdjust="0"/>
    <p:restoredTop sz="45570" autoAdjust="0"/>
  </p:normalViewPr>
  <p:slideViewPr>
    <p:cSldViewPr snapToGrid="0">
      <p:cViewPr varScale="1">
        <p:scale>
          <a:sx n="40" d="100"/>
          <a:sy n="40" d="100"/>
        </p:scale>
        <p:origin x="2124" y="414"/>
      </p:cViewPr>
      <p:guideLst>
        <p:guide orient="horz" pos="288"/>
        <p:guide pos="3840"/>
        <p:guide pos="4008"/>
        <p:guide orient="horz" pos="3768"/>
      </p:guideLst>
    </p:cSldViewPr>
  </p:slideViewPr>
  <p:outlineViewPr>
    <p:cViewPr>
      <p:scale>
        <a:sx n="33" d="100"/>
        <a:sy n="33" d="100"/>
      </p:scale>
      <p:origin x="0" y="0"/>
    </p:cViewPr>
  </p:outlineViewPr>
  <p:notesTextViewPr>
    <p:cViewPr>
      <p:scale>
        <a:sx n="3" d="2"/>
        <a:sy n="3" d="2"/>
      </p:scale>
      <p:origin x="0" y="0"/>
    </p:cViewPr>
  </p:notesTextViewPr>
  <p:sorterViewPr>
    <p:cViewPr>
      <p:scale>
        <a:sx n="100" d="100"/>
        <a:sy n="100" d="100"/>
      </p:scale>
      <p:origin x="0" y="0"/>
    </p:cViewPr>
  </p:sorterViewPr>
  <p:notesViewPr>
    <p:cSldViewPr snapToGrid="0">
      <p:cViewPr>
        <p:scale>
          <a:sx n="66" d="100"/>
          <a:sy n="66" d="100"/>
        </p:scale>
        <p:origin x="13890" y="1686"/>
      </p:cViewPr>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slide" Target="slides/slide21.xml"/><Relationship Id="rId39" Type="http://schemas.openxmlformats.org/officeDocument/2006/relationships/slide" Target="slides/slide34.xml"/><Relationship Id="rId21" Type="http://schemas.openxmlformats.org/officeDocument/2006/relationships/slide" Target="slides/slide16.xml"/><Relationship Id="rId34" Type="http://schemas.openxmlformats.org/officeDocument/2006/relationships/slide" Target="slides/slide29.xml"/><Relationship Id="rId42" Type="http://schemas.openxmlformats.org/officeDocument/2006/relationships/slide" Target="slides/slide37.xml"/><Relationship Id="rId47" Type="http://schemas.openxmlformats.org/officeDocument/2006/relationships/theme" Target="theme/theme1.xml"/><Relationship Id="rId7" Type="http://schemas.openxmlformats.org/officeDocument/2006/relationships/slide" Target="slides/slide2.xml"/><Relationship Id="rId2" Type="http://schemas.openxmlformats.org/officeDocument/2006/relationships/customXml" Target="../customXml/item2.xml"/><Relationship Id="rId16" Type="http://schemas.openxmlformats.org/officeDocument/2006/relationships/slide" Target="slides/slide11.xml"/><Relationship Id="rId29" Type="http://schemas.openxmlformats.org/officeDocument/2006/relationships/slide" Target="slides/slide24.xml"/><Relationship Id="rId11" Type="http://schemas.openxmlformats.org/officeDocument/2006/relationships/slide" Target="slides/slide6.xml"/><Relationship Id="rId24" Type="http://schemas.openxmlformats.org/officeDocument/2006/relationships/slide" Target="slides/slide19.xml"/><Relationship Id="rId32" Type="http://schemas.openxmlformats.org/officeDocument/2006/relationships/slide" Target="slides/slide27.xml"/><Relationship Id="rId37" Type="http://schemas.openxmlformats.org/officeDocument/2006/relationships/slide" Target="slides/slide32.xml"/><Relationship Id="rId40" Type="http://schemas.openxmlformats.org/officeDocument/2006/relationships/slide" Target="slides/slide35.xml"/><Relationship Id="rId45" Type="http://schemas.openxmlformats.org/officeDocument/2006/relationships/presProps" Target="presProps.xml"/><Relationship Id="rId5" Type="http://schemas.openxmlformats.org/officeDocument/2006/relationships/slideMaster" Target="slideMasters/slideMaster2.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slide" Target="slides/slide23.xml"/><Relationship Id="rId36" Type="http://schemas.openxmlformats.org/officeDocument/2006/relationships/slide" Target="slides/slide31.xml"/><Relationship Id="rId49" Type="http://schemas.microsoft.com/office/2018/10/relationships/authors" Target="authors.xml"/><Relationship Id="rId10" Type="http://schemas.openxmlformats.org/officeDocument/2006/relationships/slide" Target="slides/slide5.xml"/><Relationship Id="rId19" Type="http://schemas.openxmlformats.org/officeDocument/2006/relationships/slide" Target="slides/slide14.xml"/><Relationship Id="rId31" Type="http://schemas.openxmlformats.org/officeDocument/2006/relationships/slide" Target="slides/slide26.xml"/><Relationship Id="rId44" Type="http://schemas.openxmlformats.org/officeDocument/2006/relationships/handoutMaster" Target="handoutMasters/handoutMaster1.xml"/><Relationship Id="rId4" Type="http://schemas.openxmlformats.org/officeDocument/2006/relationships/slideMaster" Target="slideMasters/slideMaster1.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slide" Target="slides/slide22.xml"/><Relationship Id="rId30" Type="http://schemas.openxmlformats.org/officeDocument/2006/relationships/slide" Target="slides/slide25.xml"/><Relationship Id="rId35" Type="http://schemas.openxmlformats.org/officeDocument/2006/relationships/slide" Target="slides/slide30.xml"/><Relationship Id="rId43" Type="http://schemas.openxmlformats.org/officeDocument/2006/relationships/notesMaster" Target="notesMasters/notesMaster1.xml"/><Relationship Id="rId48" Type="http://schemas.openxmlformats.org/officeDocument/2006/relationships/tableStyles" Target="tableStyles.xml"/><Relationship Id="rId8" Type="http://schemas.openxmlformats.org/officeDocument/2006/relationships/slide" Target="slides/slide3.xml"/><Relationship Id="rId3" Type="http://schemas.openxmlformats.org/officeDocument/2006/relationships/customXml" Target="../customXml/item3.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33" Type="http://schemas.openxmlformats.org/officeDocument/2006/relationships/slide" Target="slides/slide28.xml"/><Relationship Id="rId38" Type="http://schemas.openxmlformats.org/officeDocument/2006/relationships/slide" Target="slides/slide33.xml"/><Relationship Id="rId46" Type="http://schemas.openxmlformats.org/officeDocument/2006/relationships/viewProps" Target="viewProps.xml"/><Relationship Id="rId20" Type="http://schemas.openxmlformats.org/officeDocument/2006/relationships/slide" Target="slides/slide15.xml"/><Relationship Id="rId41" Type="http://schemas.openxmlformats.org/officeDocument/2006/relationships/slide" Target="slides/slide36.xml"/><Relationship Id="rId1" Type="http://schemas.openxmlformats.org/officeDocument/2006/relationships/customXml" Target="../customXml/item1.xml"/><Relationship Id="rId6" Type="http://schemas.openxmlformats.org/officeDocument/2006/relationships/slide" Target="slides/slide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22802918-22C0-8CE6-ACAC-5AA7752501A6}"/>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a:extLst>
              <a:ext uri="{FF2B5EF4-FFF2-40B4-BE49-F238E27FC236}">
                <a16:creationId xmlns:a16="http://schemas.microsoft.com/office/drawing/2014/main" id="{F2F02EE2-C741-5562-91E5-0FFBFFA7CE66}"/>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65F36E5A-1590-4136-A887-20852AD82C34}" type="datetimeFigureOut">
              <a:rPr lang="en-US" smtClean="0"/>
              <a:t>8/9/2026</a:t>
            </a:fld>
            <a:endParaRPr lang="en-US"/>
          </a:p>
        </p:txBody>
      </p:sp>
      <p:sp>
        <p:nvSpPr>
          <p:cNvPr id="4" name="Footer Placeholder 3">
            <a:extLst>
              <a:ext uri="{FF2B5EF4-FFF2-40B4-BE49-F238E27FC236}">
                <a16:creationId xmlns:a16="http://schemas.microsoft.com/office/drawing/2014/main" id="{AB25B730-239B-F605-C383-0787270CC5C7}"/>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a:extLst>
              <a:ext uri="{FF2B5EF4-FFF2-40B4-BE49-F238E27FC236}">
                <a16:creationId xmlns:a16="http://schemas.microsoft.com/office/drawing/2014/main" id="{D8D01379-4D04-C4B3-20B2-858439CFF9C1}"/>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A5E807D5-3579-4B13-8E6D-ACCBBC789ED7}" type="slidenum">
              <a:rPr lang="en-US" smtClean="0"/>
              <a:t>‹#›</a:t>
            </a:fld>
            <a:endParaRPr lang="en-US"/>
          </a:p>
        </p:txBody>
      </p:sp>
    </p:spTree>
    <p:extLst>
      <p:ext uri="{BB962C8B-B14F-4D97-AF65-F5344CB8AC3E}">
        <p14:creationId xmlns:p14="http://schemas.microsoft.com/office/powerpoint/2010/main" val="2035831701"/>
      </p:ext>
    </p:extLst>
  </p:cSld>
  <p:clrMap bg1="lt1" tx1="dk1" bg2="lt2" tx2="dk2" accent1="accent1" accent2="accent2" accent3="accent3" accent4="accent4" accent5="accent5" accent6="accent6" hlink="hlink" folHlink="folHlink"/>
</p:handoutMaster>
</file>

<file path=ppt/ink/ink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7-26T03:31:09.453"/>
    </inkml:context>
    <inkml:brush xml:id="br0">
      <inkml:brushProperty name="width" value="0.3" units="cm"/>
      <inkml:brushProperty name="height" value="0.6" units="cm"/>
      <inkml:brushProperty name="color" value="#FFFC00"/>
      <inkml:brushProperty name="tip" value="rectangle"/>
      <inkml:brushProperty name="rasterOp" value="maskPen"/>
      <inkml:brushProperty name="ignorePressure" value="1"/>
    </inkml:brush>
  </inkml:definitions>
  <inkml:trace contextRef="#ctx0" brushRef="#br0">0 0 0,'12657'176'0</inkml:trace>
</inkml:ink>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3AC20CD-2D24-491B-8442-D7F8AD17C10D}" type="datetimeFigureOut">
              <a:t>8/9/2026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7FC5F92-FDEA-41A6-8D5E-BC743BE46EAD}" type="slidenum">
              <a:t>‹#›</a:t>
            </a:fld>
            <a:endParaRPr lang="en-US"/>
          </a:p>
        </p:txBody>
      </p:sp>
    </p:spTree>
    <p:extLst>
      <p:ext uri="{BB962C8B-B14F-4D97-AF65-F5344CB8AC3E}">
        <p14:creationId xmlns:p14="http://schemas.microsoft.com/office/powerpoint/2010/main" val="408339599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A6316BA-E770-B76B-B6B9-395821ACA2A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5F66C9B-C396-6343-2814-640570D6466E}"/>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49778455-D9CE-E528-C22D-7AF8FEAF4966}"/>
              </a:ext>
            </a:extLst>
          </p:cNvPr>
          <p:cNvSpPr>
            <a:spLocks noGrp="1"/>
          </p:cNvSpPr>
          <p:nvPr>
            <p:ph type="body" idx="1"/>
          </p:nvPr>
        </p:nvSpPr>
        <p:spPr>
          <a:xfrm>
            <a:off x="787400" y="4327979"/>
            <a:ext cx="5486400" cy="3600450"/>
          </a:xfrm>
        </p:spPr>
        <p:txBody>
          <a:bodyPr/>
          <a:lstStyle/>
          <a:p>
            <a:pPr marL="0" lvl="0" indent="0">
              <a:buFontTx/>
              <a:buNone/>
              <a:defRPr/>
            </a:pPr>
            <a:r>
              <a:rPr lang="en-US" b="1" dirty="0"/>
              <a:t>Prep:</a:t>
            </a:r>
          </a:p>
          <a:p>
            <a:pPr marL="0" lvl="0" indent="0">
              <a:buFontTx/>
              <a:buNone/>
              <a:defRPr/>
            </a:pPr>
            <a:r>
              <a:rPr lang="en-US" b="1" dirty="0"/>
              <a:t>- </a:t>
            </a:r>
            <a:r>
              <a:rPr lang="en-US" b="0" dirty="0"/>
              <a:t>Open Wishlist.</a:t>
            </a:r>
            <a:r>
              <a:rPr lang="en-US" b="1" dirty="0"/>
              <a:t> </a:t>
            </a:r>
          </a:p>
          <a:p>
            <a:pPr marL="0" lvl="0" indent="0">
              <a:buFontTx/>
              <a:buNone/>
              <a:defRPr/>
            </a:pPr>
            <a:endParaRPr lang="en-US" b="1" dirty="0"/>
          </a:p>
          <a:p>
            <a:pPr marL="0" lvl="0" indent="0">
              <a:buFontTx/>
              <a:buNone/>
              <a:defRPr/>
            </a:pPr>
            <a:r>
              <a:rPr lang="en-US" b="1" dirty="0"/>
              <a:t>1.5 minutes.</a:t>
            </a:r>
          </a:p>
          <a:p>
            <a:pPr marL="228600" lvl="0" indent="-228600">
              <a:buFontTx/>
              <a:buAutoNum type="arabicParenR"/>
              <a:defRPr/>
            </a:pPr>
            <a:r>
              <a:rPr lang="en-US" b="0" dirty="0"/>
              <a:t>I’m Des Orsinelli, a senior cost estimator for LLNL; I work in the PMO (Project Management Office).</a:t>
            </a:r>
          </a:p>
          <a:p>
            <a:pPr marL="228600" lvl="0" indent="-228600">
              <a:buFontTx/>
              <a:buAutoNum type="arabicParenR"/>
              <a:defRPr/>
            </a:pPr>
            <a:r>
              <a:rPr lang="en-US" b="0" dirty="0"/>
              <a:t>I’ve been cost estimating since about 2003; the last 6 years of which were and are at the lab.</a:t>
            </a:r>
            <a:r>
              <a:rPr lang="en-US" b="1" dirty="0"/>
              <a:t>  </a:t>
            </a:r>
            <a:r>
              <a:rPr lang="en-US" b="0" dirty="0"/>
              <a:t>Prior to then I’ve held positions as a design engineer for a rocket company, I commissioned rolling mills in China, Egypt, Indonesia and Brazil and was even as an 8</a:t>
            </a:r>
            <a:r>
              <a:rPr lang="en-US" b="0" baseline="30000" dirty="0"/>
              <a:t>th</a:t>
            </a:r>
            <a:r>
              <a:rPr lang="en-US" b="0" dirty="0"/>
              <a:t> grade math teacher</a:t>
            </a:r>
          </a:p>
          <a:p>
            <a:pPr marL="228600" lvl="0" indent="-228600">
              <a:buFontTx/>
              <a:buAutoNum type="arabicParenR"/>
              <a:defRPr/>
            </a:pPr>
            <a:r>
              <a:rPr lang="en-US" b="0" dirty="0"/>
              <a:t>Pardon that, I always like to share just a little about myself so you’ll think of me as a real human and not a robot [do a robot move]</a:t>
            </a:r>
          </a:p>
          <a:p>
            <a:pPr marL="228600" marR="0" lvl="0" indent="-228600" algn="l" defTabSz="914400" rtl="0" eaLnBrk="1" fontAlgn="auto" latinLnBrk="0" hangingPunct="1">
              <a:lnSpc>
                <a:spcPct val="100000"/>
              </a:lnSpc>
              <a:spcBef>
                <a:spcPts val="0"/>
              </a:spcBef>
              <a:spcAft>
                <a:spcPts val="0"/>
              </a:spcAft>
              <a:buClrTx/>
              <a:buSzTx/>
              <a:buFontTx/>
              <a:buAutoNum type="arabicParenR"/>
              <a:tabLst/>
              <a:defRPr/>
            </a:pPr>
            <a:r>
              <a:rPr lang="en-US" dirty="0"/>
              <a:t>The projects we work on are generally infrastructure – roadways, fences, buildings, parking lots, clean rooms, sound-proofing, etc..</a:t>
            </a:r>
          </a:p>
          <a:p>
            <a:pPr marL="228600" marR="0" lvl="0" indent="-228600" algn="l" defTabSz="914400" rtl="0" eaLnBrk="1" fontAlgn="auto" latinLnBrk="0" hangingPunct="1">
              <a:lnSpc>
                <a:spcPct val="100000"/>
              </a:lnSpc>
              <a:spcBef>
                <a:spcPts val="0"/>
              </a:spcBef>
              <a:spcAft>
                <a:spcPts val="0"/>
              </a:spcAft>
              <a:buClrTx/>
              <a:buSzTx/>
              <a:buFontTx/>
              <a:buAutoNum type="arabicParenR"/>
              <a:tabLst/>
              <a:defRPr/>
            </a:pPr>
            <a:r>
              <a:rPr lang="en-US" dirty="0"/>
              <a:t>Look, I have a sign up sheet [show it]. if you’re interested, at the end of this come up and provide your contact info.</a:t>
            </a:r>
          </a:p>
          <a:p>
            <a:pPr marL="685800" lvl="1" indent="-228600">
              <a:buFontTx/>
              <a:buAutoNum type="arabicParenR"/>
              <a:defRPr/>
            </a:pPr>
            <a:r>
              <a:rPr lang="en-US" dirty="0"/>
              <a:t>Do you do any kind of infrastructure estimating? I’d like to get to know you.  Can we not benefit from working together and sharing ideas and resources?</a:t>
            </a:r>
          </a:p>
          <a:p>
            <a:pPr marL="685800" lvl="1" indent="-228600">
              <a:buFontTx/>
              <a:buAutoNum type="arabicParenR"/>
              <a:defRPr/>
            </a:pPr>
            <a:r>
              <a:rPr lang="en-US" dirty="0"/>
              <a:t>Because I’m sorry to say, I don’t know you.  And worse,  you don’t know me (unless you did a Google Search; even then you’re wrong because there’s a medical doctor in Maine with my name; and a VP for a management group somewhere.  I’m sure my parents would be proud of me if I were one of those 2 people, but no, I’m an estimator.</a:t>
            </a:r>
          </a:p>
          <a:p>
            <a:pPr marL="685800" lvl="1" indent="-228600">
              <a:buFontTx/>
              <a:buAutoNum type="arabicParenR"/>
              <a:defRPr/>
            </a:pPr>
            <a:r>
              <a:rPr lang="en-US" dirty="0"/>
              <a:t>That’s a joke, because cost analysis is a big part of any project, and in deciding which ones go forward and how.</a:t>
            </a:r>
          </a:p>
          <a:p>
            <a:pPr marL="685800" lvl="1" indent="-228600">
              <a:buFontTx/>
              <a:buAutoNum type="arabicParenR"/>
              <a:defRPr/>
            </a:pPr>
            <a:r>
              <a:rPr lang="en-US" dirty="0"/>
              <a:t>Anyway, maybe we can create a </a:t>
            </a:r>
            <a:r>
              <a:rPr lang="en-US" dirty="0" err="1"/>
              <a:t>SubCECOP</a:t>
            </a:r>
            <a:r>
              <a:rPr lang="en-US" dirty="0"/>
              <a:t> for infrastructure estimators where we can share Best Practices and throw around ideas about AI.</a:t>
            </a:r>
          </a:p>
          <a:p>
            <a:pPr marL="685800" lvl="1" indent="-228600">
              <a:buFontTx/>
              <a:buAutoNum type="arabicParenR"/>
              <a:defRPr/>
            </a:pPr>
            <a:r>
              <a:rPr lang="en-US" dirty="0"/>
              <a:t>BTW, if you’re watching on TEAMs my OUN is Orsinelli1</a:t>
            </a:r>
          </a:p>
          <a:p>
            <a:pPr marL="228600" lvl="0" indent="-228600">
              <a:buFontTx/>
              <a:buAutoNum type="arabicParenR"/>
              <a:defRPr/>
            </a:pPr>
            <a:endParaRPr lang="en-US" b="1" dirty="0"/>
          </a:p>
          <a:p>
            <a:pPr marL="628650" lvl="1" indent="-171450">
              <a:buFontTx/>
              <a:buChar char="-"/>
            </a:pPr>
            <a:endParaRPr lang="en-US" dirty="0"/>
          </a:p>
          <a:p>
            <a:pPr marL="171450" indent="-171450">
              <a:buFontTx/>
              <a:buChar char="-"/>
            </a:pPr>
            <a:endParaRPr lang="en-US" dirty="0"/>
          </a:p>
        </p:txBody>
      </p:sp>
      <p:sp>
        <p:nvSpPr>
          <p:cNvPr id="4" name="Slide Number Placeholder 3">
            <a:extLst>
              <a:ext uri="{FF2B5EF4-FFF2-40B4-BE49-F238E27FC236}">
                <a16:creationId xmlns:a16="http://schemas.microsoft.com/office/drawing/2014/main" id="{8D6BBD0E-EDA2-9B3A-7F7D-839A200D39F6}"/>
              </a:ext>
            </a:extLst>
          </p:cNvPr>
          <p:cNvSpPr>
            <a:spLocks noGrp="1"/>
          </p:cNvSpPr>
          <p:nvPr>
            <p:ph type="sldNum" sz="quarter" idx="5"/>
          </p:nvPr>
        </p:nvSpPr>
        <p:spPr/>
        <p:txBody>
          <a:bodyPr/>
          <a:lstStyle/>
          <a:p>
            <a:fld id="{17FC5F92-FDEA-41A6-8D5E-BC743BE46EAD}" type="slidenum">
              <a:rPr lang="en-US" smtClean="0"/>
              <a:t>1</a:t>
            </a:fld>
            <a:endParaRPr lang="en-US"/>
          </a:p>
        </p:txBody>
      </p:sp>
      <p:sp>
        <p:nvSpPr>
          <p:cNvPr id="6" name="TextBox 5">
            <a:extLst>
              <a:ext uri="{FF2B5EF4-FFF2-40B4-BE49-F238E27FC236}">
                <a16:creationId xmlns:a16="http://schemas.microsoft.com/office/drawing/2014/main" id="{122F9D81-EDC5-E571-5192-BB25C8F01C47}"/>
              </a:ext>
            </a:extLst>
          </p:cNvPr>
          <p:cNvSpPr txBox="1"/>
          <p:nvPr/>
        </p:nvSpPr>
        <p:spPr>
          <a:xfrm>
            <a:off x="-4140200" y="4342026"/>
            <a:ext cx="3708400" cy="2985433"/>
          </a:xfrm>
          <a:prstGeom prst="rect">
            <a:avLst/>
          </a:prstGeom>
          <a:noFill/>
        </p:spPr>
        <p:txBody>
          <a:bodyPr wrap="square">
            <a:spAutoFit/>
          </a:bodyPr>
          <a:lstStyle/>
          <a:p>
            <a:pPr marL="0" lvl="0" indent="0">
              <a:buFontTx/>
              <a:buNone/>
              <a:defRPr/>
            </a:pPr>
            <a:r>
              <a:rPr lang="en-US" sz="800" b="1" dirty="0"/>
              <a:t>Setup – go to all slides with “</a:t>
            </a:r>
            <a:r>
              <a:rPr lang="en-US" sz="800" b="1" dirty="0" err="1"/>
              <a:t>realtime</a:t>
            </a:r>
            <a:r>
              <a:rPr lang="en-US" sz="800" b="1" dirty="0"/>
              <a:t>” in them – open and prep any applications/websites/prompts/etc.</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800" b="0" dirty="0"/>
              <a:t>Slide 1-12:NA.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800" b="0" dirty="0"/>
              <a:t>Slide 13:Wishlist.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800" b="0" dirty="0"/>
              <a:t>Slide 14:16-NA.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800" b="0" dirty="0"/>
              <a:t>Slide 17:O</a:t>
            </a:r>
            <a:r>
              <a:rPr lang="en-US" sz="800" dirty="0"/>
              <a:t>pen Mod6;  open Claude or Gemini (I’m not sure which) with mod6 attached and prompt at the ready; Open super-table with blank columns for input.</a:t>
            </a:r>
          </a:p>
          <a:p>
            <a:r>
              <a:rPr lang="en-US" sz="1200" dirty="0"/>
              <a:t>Slide 18:20-NA</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t>Slide 21:(Inv&gt;DBS): [open Sage, place PPT side by side with Sage’s Dt John Doe Project 1,2,3] (slide 26 is also involved here I think)</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t>Slide 22:29-NA</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t>Slide 30: Prepared Gemini or Claude or </a:t>
            </a:r>
            <a:r>
              <a:rPr lang="en-US" sz="1200" dirty="0" err="1"/>
              <a:t>Joulix</a:t>
            </a:r>
            <a:r>
              <a:rPr lang="en-US" sz="1200" dirty="0"/>
              <a:t> (I’ll just have to pdf everything) “folder” and a prompt with a) spec for </a:t>
            </a:r>
            <a:r>
              <a:rPr lang="en-US" sz="1200" dirty="0" err="1"/>
              <a:t>hvac</a:t>
            </a:r>
            <a:r>
              <a:rPr lang="en-US" sz="1200" dirty="0"/>
              <a:t> equip b) equip list from a project c) prompt list? (watch the </a:t>
            </a:r>
            <a:r>
              <a:rPr lang="en-US" sz="1200" dirty="0" err="1"/>
              <a:t>Joulix</a:t>
            </a:r>
            <a:r>
              <a:rPr lang="en-US" sz="1200" dirty="0"/>
              <a:t> episode that uses folders) d) output template e) labor rates table </a:t>
            </a:r>
          </a:p>
          <a:p>
            <a:endParaRPr lang="en-US" sz="1200" dirty="0"/>
          </a:p>
        </p:txBody>
      </p:sp>
    </p:spTree>
    <p:extLst>
      <p:ext uri="{BB962C8B-B14F-4D97-AF65-F5344CB8AC3E}">
        <p14:creationId xmlns:p14="http://schemas.microsoft.com/office/powerpoint/2010/main" val="113900895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C4E4F2C-D3BD-2AFC-56A4-459A5328B92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657627F-6BFC-70BA-D5A8-BC5C27755D4D}"/>
              </a:ext>
            </a:extLst>
          </p:cNvPr>
          <p:cNvSpPr>
            <a:spLocks noGrp="1" noRot="1" noChangeAspect="1"/>
          </p:cNvSpPr>
          <p:nvPr>
            <p:ph type="sldImg"/>
          </p:nvPr>
        </p:nvSpPr>
        <p:spPr>
          <a:xfrm>
            <a:off x="685800" y="795338"/>
            <a:ext cx="5486400" cy="3086100"/>
          </a:xfrm>
        </p:spPr>
        <p:txBody>
          <a:bodyPr/>
          <a:lstStyle/>
          <a:p>
            <a:endParaRPr lang="en-US"/>
          </a:p>
        </p:txBody>
      </p:sp>
      <p:sp>
        <p:nvSpPr>
          <p:cNvPr id="3" name="Notes Placeholder 2">
            <a:extLst>
              <a:ext uri="{FF2B5EF4-FFF2-40B4-BE49-F238E27FC236}">
                <a16:creationId xmlns:a16="http://schemas.microsoft.com/office/drawing/2014/main" id="{D0AEB1EA-18E0-0517-ADA2-BDBA25C35C9C}"/>
              </a:ext>
            </a:extLst>
          </p:cNvPr>
          <p:cNvSpPr>
            <a:spLocks noGrp="1"/>
          </p:cNvSpPr>
          <p:nvPr>
            <p:ph type="body" idx="1"/>
          </p:nvPr>
        </p:nvSpPr>
        <p:spPr>
          <a:xfrm>
            <a:off x="685800" y="3965122"/>
            <a:ext cx="5486400" cy="5178878"/>
          </a:xfrm>
        </p:spPr>
        <p:txBody>
          <a:bodyPr/>
          <a:lstStyle/>
          <a:p>
            <a:r>
              <a:rPr lang="en-US" sz="1200" b="1" i="0" kern="1200" dirty="0">
                <a:solidFill>
                  <a:schemeClr val="tx1"/>
                </a:solidFill>
                <a:effectLst/>
                <a:latin typeface="+mn-lt"/>
                <a:ea typeface="+mn-ea"/>
                <a:cs typeface="+mn-cs"/>
              </a:rPr>
              <a:t>1.75 minutes.</a:t>
            </a:r>
          </a:p>
          <a:p>
            <a:r>
              <a:rPr lang="en-US" sz="1200" b="0" i="0" kern="1200" dirty="0">
                <a:solidFill>
                  <a:schemeClr val="tx1"/>
                </a:solidFill>
                <a:effectLst/>
                <a:latin typeface="+mn-lt"/>
                <a:ea typeface="+mn-ea"/>
                <a:cs typeface="+mn-cs"/>
              </a:rPr>
              <a:t>First, a quick introduction. We only have 45 minutes including Q&amp;A with a lot to cover</a:t>
            </a:r>
          </a:p>
          <a:p>
            <a:r>
              <a:rPr lang="en-US" sz="1200" b="0" i="0" kern="1200" dirty="0">
                <a:solidFill>
                  <a:schemeClr val="tx1"/>
                </a:solidFill>
                <a:effectLst/>
                <a:latin typeface="+mn-lt"/>
                <a:ea typeface="+mn-ea"/>
                <a:cs typeface="+mn-cs"/>
              </a:rPr>
              <a:t>For Q&amp;A, a disclaimer: I’m not an AI or data-science genius. I’m just a guy who likes using the best tools. Ten months ago, when I submitted the original agenda, I assumed I’d be an expert by now. I did not; slow learner.</a:t>
            </a:r>
          </a:p>
          <a:p>
            <a:r>
              <a:rPr lang="en-US" sz="1200" b="0" i="0" kern="1200" dirty="0">
                <a:solidFill>
                  <a:schemeClr val="tx1"/>
                </a:solidFill>
                <a:effectLst/>
                <a:latin typeface="+mn-lt"/>
                <a:ea typeface="+mn-ea"/>
                <a:cs typeface="+mn-cs"/>
              </a:rPr>
              <a:t>But I haven’t given up. If we work together, we can make this puppy sing, which AI can already do, as you likely know.</a:t>
            </a:r>
          </a:p>
          <a:p>
            <a:r>
              <a:rPr lang="en-US" sz="1200" b="0" i="0" kern="1200" dirty="0">
                <a:solidFill>
                  <a:schemeClr val="tx1"/>
                </a:solidFill>
                <a:effectLst/>
                <a:latin typeface="+mn-lt"/>
                <a:ea typeface="+mn-ea"/>
                <a:cs typeface="+mn-cs"/>
              </a:rPr>
              <a:t>We’ll cover: </a:t>
            </a:r>
            <a:r>
              <a:rPr lang="en-US" sz="1200" b="1" i="0" kern="1200" dirty="0">
                <a:solidFill>
                  <a:schemeClr val="tx1"/>
                </a:solidFill>
                <a:effectLst/>
                <a:latin typeface="+mn-lt"/>
                <a:ea typeface="+mn-ea"/>
                <a:cs typeface="+mn-cs"/>
              </a:rPr>
              <a:t>[click]  A quick introduction, </a:t>
            </a:r>
            <a:r>
              <a:rPr lang="en-US" sz="1200" b="0" i="0" kern="1200" dirty="0">
                <a:solidFill>
                  <a:schemeClr val="tx1"/>
                </a:solidFill>
                <a:effectLst/>
                <a:latin typeface="+mn-lt"/>
                <a:ea typeface="+mn-ea"/>
                <a:cs typeface="+mn-cs"/>
              </a:rPr>
              <a:t>followed by </a:t>
            </a:r>
            <a:r>
              <a:rPr lang="en-US" sz="1200" b="1" i="0" kern="1200" dirty="0">
                <a:solidFill>
                  <a:schemeClr val="tx1"/>
                </a:solidFill>
                <a:effectLst/>
                <a:latin typeface="+mn-lt"/>
                <a:ea typeface="+mn-ea"/>
                <a:cs typeface="+mn-cs"/>
              </a:rPr>
              <a:t>[click]</a:t>
            </a:r>
          </a:p>
          <a:p>
            <a:pPr lvl="0"/>
            <a:r>
              <a:rPr lang="en-US" sz="1200" b="1" i="0" kern="1200" dirty="0">
                <a:solidFill>
                  <a:schemeClr val="tx1"/>
                </a:solidFill>
                <a:effectLst/>
                <a:latin typeface="+mn-lt"/>
                <a:ea typeface="+mn-ea"/>
                <a:cs typeface="+mn-cs"/>
              </a:rPr>
              <a:t>Documentation:</a:t>
            </a:r>
            <a:r>
              <a:rPr lang="en-US" sz="1200" b="0" i="0" kern="1200" dirty="0">
                <a:solidFill>
                  <a:schemeClr val="tx1"/>
                </a:solidFill>
                <a:effectLst/>
                <a:latin typeface="+mn-lt"/>
                <a:ea typeface="+mn-ea"/>
                <a:cs typeface="+mn-cs"/>
              </a:rPr>
              <a:t> Any system has a better chance of succeeding if it’s clear and written down</a:t>
            </a:r>
            <a:r>
              <a:rPr lang="en-US" sz="1200" b="1" i="0" kern="1200" dirty="0">
                <a:solidFill>
                  <a:schemeClr val="tx1"/>
                </a:solidFill>
                <a:effectLst/>
                <a:latin typeface="+mn-lt"/>
                <a:ea typeface="+mn-ea"/>
                <a:cs typeface="+mn-cs"/>
              </a:rPr>
              <a:t>.[click]</a:t>
            </a:r>
          </a:p>
          <a:p>
            <a:pPr lvl="0"/>
            <a:r>
              <a:rPr lang="en-US" sz="1200" b="1" i="0" kern="1200" dirty="0">
                <a:solidFill>
                  <a:schemeClr val="tx1"/>
                </a:solidFill>
                <a:effectLst/>
                <a:latin typeface="+mn-lt"/>
                <a:ea typeface="+mn-ea"/>
                <a:cs typeface="+mn-cs"/>
              </a:rPr>
              <a:t>Governance:</a:t>
            </a:r>
            <a:r>
              <a:rPr lang="en-US" sz="1200" b="0" i="0" kern="1200" dirty="0">
                <a:solidFill>
                  <a:schemeClr val="tx1"/>
                </a:solidFill>
                <a:effectLst/>
                <a:latin typeface="+mn-lt"/>
                <a:ea typeface="+mn-ea"/>
                <a:cs typeface="+mn-cs"/>
              </a:rPr>
              <a:t> This assigns humans responsibility for AI outputs. We may throw coworkers under the bus, but chatbots are not eligible.</a:t>
            </a:r>
            <a:r>
              <a:rPr lang="en-US" sz="1200" b="1" i="0" kern="1200" dirty="0">
                <a:solidFill>
                  <a:schemeClr val="tx1"/>
                </a:solidFill>
                <a:effectLst/>
                <a:latin typeface="+mn-lt"/>
                <a:ea typeface="+mn-ea"/>
                <a:cs typeface="+mn-cs"/>
              </a:rPr>
              <a:t>[click]</a:t>
            </a:r>
          </a:p>
          <a:p>
            <a:pPr lvl="0"/>
            <a:r>
              <a:rPr lang="en-US" sz="1200" b="1" i="0" kern="1200" dirty="0">
                <a:solidFill>
                  <a:schemeClr val="tx1"/>
                </a:solidFill>
                <a:effectLst/>
                <a:latin typeface="+mn-lt"/>
                <a:ea typeface="+mn-ea"/>
                <a:cs typeface="+mn-cs"/>
              </a:rPr>
              <a:t>Brainstorm a Wishlist:</a:t>
            </a:r>
            <a:r>
              <a:rPr lang="en-US" sz="1200" b="0" i="0" kern="1200" dirty="0">
                <a:solidFill>
                  <a:schemeClr val="tx1"/>
                </a:solidFill>
                <a:effectLst/>
                <a:latin typeface="+mn-lt"/>
                <a:ea typeface="+mn-ea"/>
                <a:cs typeface="+mn-cs"/>
              </a:rPr>
              <a:t> Exactly what it sounds like. </a:t>
            </a:r>
            <a:r>
              <a:rPr lang="en-US" sz="1200" b="1" i="0" kern="1200" dirty="0">
                <a:solidFill>
                  <a:schemeClr val="tx1"/>
                </a:solidFill>
                <a:effectLst/>
                <a:latin typeface="+mn-lt"/>
                <a:ea typeface="+mn-ea"/>
                <a:cs typeface="+mn-cs"/>
              </a:rPr>
              <a:t>[click]</a:t>
            </a:r>
          </a:p>
          <a:p>
            <a:pPr lvl="0"/>
            <a:r>
              <a:rPr lang="en-US" sz="1200" b="1" i="0" kern="1200" dirty="0">
                <a:solidFill>
                  <a:schemeClr val="tx1"/>
                </a:solidFill>
                <a:effectLst/>
                <a:latin typeface="+mn-lt"/>
                <a:ea typeface="+mn-ea"/>
                <a:cs typeface="+mn-cs"/>
              </a:rPr>
              <a:t>Job descriptions:</a:t>
            </a:r>
            <a:r>
              <a:rPr lang="en-US" sz="1200" b="0" i="0" kern="1200" dirty="0">
                <a:solidFill>
                  <a:schemeClr val="tx1"/>
                </a:solidFill>
                <a:effectLst/>
                <a:latin typeface="+mn-lt"/>
                <a:ea typeface="+mn-ea"/>
                <a:cs typeface="+mn-cs"/>
              </a:rPr>
              <a:t> Think of AI as a very smart intern. The job description defines their role precisely and clarifies what the organization needs to do before the intern arrives. </a:t>
            </a:r>
            <a:r>
              <a:rPr lang="en-US" sz="1200" b="1" i="0" kern="1200" dirty="0">
                <a:solidFill>
                  <a:schemeClr val="tx1"/>
                </a:solidFill>
                <a:effectLst/>
                <a:latin typeface="+mn-lt"/>
                <a:ea typeface="+mn-ea"/>
                <a:cs typeface="+mn-cs"/>
              </a:rPr>
              <a:t>[click]</a:t>
            </a:r>
          </a:p>
          <a:p>
            <a:pPr lvl="0"/>
            <a:r>
              <a:rPr lang="en-US" sz="1200" b="1" i="0" kern="1200" dirty="0">
                <a:solidFill>
                  <a:schemeClr val="tx1"/>
                </a:solidFill>
                <a:effectLst/>
                <a:latin typeface="+mn-lt"/>
                <a:ea typeface="+mn-ea"/>
                <a:cs typeface="+mn-cs"/>
              </a:rPr>
              <a:t>Work instructions:</a:t>
            </a:r>
            <a:r>
              <a:rPr lang="en-US" sz="1200" b="0" i="0" kern="1200" dirty="0">
                <a:solidFill>
                  <a:schemeClr val="tx1"/>
                </a:solidFill>
                <a:effectLst/>
                <a:latin typeface="+mn-lt"/>
                <a:ea typeface="+mn-ea"/>
                <a:cs typeface="+mn-cs"/>
              </a:rPr>
              <a:t> Checklists that combine the AI and human workflows, with guardrails and review points. Done well, they help new team members get up to speed quickly.</a:t>
            </a:r>
            <a:r>
              <a:rPr lang="en-US" sz="1200" b="1" i="0" kern="1200" dirty="0">
                <a:solidFill>
                  <a:schemeClr val="tx1"/>
                </a:solidFill>
                <a:effectLst/>
                <a:latin typeface="+mn-lt"/>
                <a:ea typeface="+mn-ea"/>
                <a:cs typeface="+mn-cs"/>
              </a:rPr>
              <a:t>[click]</a:t>
            </a:r>
          </a:p>
          <a:p>
            <a:endParaRPr lang="en-US" sz="1200" b="0" i="0" kern="1200" dirty="0">
              <a:solidFill>
                <a:schemeClr val="tx1"/>
              </a:solidFill>
              <a:effectLst/>
              <a:latin typeface="+mn-lt"/>
              <a:ea typeface="+mn-ea"/>
              <a:cs typeface="+mn-cs"/>
            </a:endParaRPr>
          </a:p>
          <a:p>
            <a:r>
              <a:rPr lang="en-US" sz="1200" b="0" i="0" kern="1200" dirty="0">
                <a:solidFill>
                  <a:schemeClr val="tx1"/>
                </a:solidFill>
                <a:effectLst/>
                <a:latin typeface="+mn-lt"/>
                <a:ea typeface="+mn-ea"/>
                <a:cs typeface="+mn-cs"/>
              </a:rPr>
              <a:t>Then we’ll look at </a:t>
            </a:r>
            <a:r>
              <a:rPr lang="en-US" sz="1200" b="1" i="0" kern="1200" dirty="0">
                <a:solidFill>
                  <a:schemeClr val="tx1"/>
                </a:solidFill>
                <a:effectLst/>
                <a:latin typeface="+mn-lt"/>
                <a:ea typeface="+mn-ea"/>
                <a:cs typeface="+mn-cs"/>
              </a:rPr>
              <a:t>examples</a:t>
            </a:r>
            <a:r>
              <a:rPr lang="en-US" sz="1200" b="0" i="0" kern="1200" dirty="0">
                <a:solidFill>
                  <a:schemeClr val="tx1"/>
                </a:solidFill>
                <a:effectLst/>
                <a:latin typeface="+mn-lt"/>
                <a:ea typeface="+mn-ea"/>
                <a:cs typeface="+mn-cs"/>
              </a:rPr>
              <a:t>: </a:t>
            </a:r>
            <a:r>
              <a:rPr lang="en-US" sz="1200" b="1" i="0" kern="1200" dirty="0">
                <a:solidFill>
                  <a:schemeClr val="tx1"/>
                </a:solidFill>
                <a:effectLst/>
                <a:latin typeface="+mn-lt"/>
                <a:ea typeface="+mn-ea"/>
                <a:cs typeface="+mn-cs"/>
              </a:rPr>
              <a:t>[click]</a:t>
            </a:r>
            <a:endParaRPr lang="en-US" sz="1200" b="0" i="0" kern="1200" dirty="0">
              <a:solidFill>
                <a:schemeClr val="tx1"/>
              </a:solidFill>
              <a:effectLst/>
              <a:latin typeface="+mn-lt"/>
              <a:ea typeface="+mn-ea"/>
              <a:cs typeface="+mn-cs"/>
            </a:endParaRPr>
          </a:p>
          <a:p>
            <a:pPr lvl="0"/>
            <a:r>
              <a:rPr lang="en-US" sz="1200" b="0" i="0" kern="1200" dirty="0">
                <a:solidFill>
                  <a:schemeClr val="tx1"/>
                </a:solidFill>
                <a:effectLst/>
                <a:latin typeface="+mn-lt"/>
                <a:ea typeface="+mn-ea"/>
                <a:cs typeface="+mn-cs"/>
              </a:rPr>
              <a:t>Updating labor rates </a:t>
            </a:r>
            <a:r>
              <a:rPr lang="en-US" sz="1200" b="1" i="0" kern="1200" dirty="0">
                <a:solidFill>
                  <a:schemeClr val="tx1"/>
                </a:solidFill>
                <a:effectLst/>
                <a:latin typeface="+mn-lt"/>
                <a:ea typeface="+mn-ea"/>
                <a:cs typeface="+mn-cs"/>
              </a:rPr>
              <a:t>[click]</a:t>
            </a:r>
            <a:endParaRPr lang="en-US" sz="1200" b="0" i="0" kern="1200" dirty="0">
              <a:solidFill>
                <a:schemeClr val="tx1"/>
              </a:solidFill>
              <a:effectLst/>
              <a:latin typeface="+mn-lt"/>
              <a:ea typeface="+mn-ea"/>
              <a:cs typeface="+mn-cs"/>
            </a:endParaRPr>
          </a:p>
          <a:p>
            <a:pPr lvl="0"/>
            <a:r>
              <a:rPr lang="en-US" sz="1200" b="0" i="0" kern="1200" dirty="0">
                <a:solidFill>
                  <a:schemeClr val="tx1"/>
                </a:solidFill>
                <a:effectLst/>
                <a:latin typeface="+mn-lt"/>
                <a:ea typeface="+mn-ea"/>
                <a:cs typeface="+mn-cs"/>
              </a:rPr>
              <a:t>Turning bid data into useful unit costs </a:t>
            </a:r>
            <a:r>
              <a:rPr lang="en-US" sz="1200" b="1" i="0" kern="1200" dirty="0">
                <a:solidFill>
                  <a:schemeClr val="tx1"/>
                </a:solidFill>
                <a:effectLst/>
                <a:latin typeface="+mn-lt"/>
                <a:ea typeface="+mn-ea"/>
                <a:cs typeface="+mn-cs"/>
              </a:rPr>
              <a:t>[click]</a:t>
            </a:r>
            <a:endParaRPr lang="en-US" sz="1200" b="0" i="0" kern="1200" dirty="0">
              <a:solidFill>
                <a:schemeClr val="tx1"/>
              </a:solidFill>
              <a:effectLst/>
              <a:latin typeface="+mn-lt"/>
              <a:ea typeface="+mn-ea"/>
              <a:cs typeface="+mn-cs"/>
            </a:endParaRPr>
          </a:p>
          <a:p>
            <a:pPr lvl="0"/>
            <a:r>
              <a:rPr lang="en-US" sz="1200" b="0" i="0" kern="1200" dirty="0">
                <a:solidFill>
                  <a:schemeClr val="tx1"/>
                </a:solidFill>
                <a:effectLst/>
                <a:latin typeface="+mn-lt"/>
                <a:ea typeface="+mn-ea"/>
                <a:cs typeface="+mn-cs"/>
              </a:rPr>
              <a:t>A story about getting quotes </a:t>
            </a:r>
            <a:r>
              <a:rPr lang="en-US" sz="1200" b="1" i="0" kern="1200" dirty="0">
                <a:solidFill>
                  <a:schemeClr val="tx1"/>
                </a:solidFill>
                <a:effectLst/>
                <a:latin typeface="+mn-lt"/>
                <a:ea typeface="+mn-ea"/>
                <a:cs typeface="+mn-cs"/>
              </a:rPr>
              <a:t>[click]</a:t>
            </a:r>
            <a:endParaRPr lang="en-US" sz="1200" b="0" i="0" kern="1200" dirty="0">
              <a:solidFill>
                <a:schemeClr val="tx1"/>
              </a:solidFill>
              <a:effectLst/>
              <a:latin typeface="+mn-lt"/>
              <a:ea typeface="+mn-ea"/>
              <a:cs typeface="+mn-cs"/>
            </a:endParaRPr>
          </a:p>
          <a:p>
            <a:r>
              <a:rPr lang="en-US" sz="1200" b="0" i="0" kern="1200" dirty="0">
                <a:solidFill>
                  <a:schemeClr val="tx1"/>
                </a:solidFill>
                <a:effectLst/>
                <a:latin typeface="+mn-lt"/>
                <a:ea typeface="+mn-ea"/>
                <a:cs typeface="+mn-cs"/>
              </a:rPr>
              <a:t>I’d also like to show how I use AI as a peer reviewer, but time is short, so that item got voted off the island. </a:t>
            </a:r>
            <a:r>
              <a:rPr lang="en-US" sz="1200" b="1" i="0" kern="1200" dirty="0">
                <a:solidFill>
                  <a:schemeClr val="tx1"/>
                </a:solidFill>
                <a:effectLst/>
                <a:latin typeface="+mn-lt"/>
                <a:ea typeface="+mn-ea"/>
                <a:cs typeface="+mn-cs"/>
              </a:rPr>
              <a:t>[click]</a:t>
            </a:r>
            <a:endParaRPr lang="en-US" sz="1200" b="0" i="0" kern="1200" dirty="0">
              <a:solidFill>
                <a:schemeClr val="tx1"/>
              </a:solidFill>
              <a:effectLst/>
              <a:latin typeface="+mn-lt"/>
              <a:ea typeface="+mn-ea"/>
              <a:cs typeface="+mn-cs"/>
            </a:endParaRPr>
          </a:p>
          <a:p>
            <a:endParaRPr lang="en-US" sz="1200" b="0" i="0" kern="1200" dirty="0">
              <a:solidFill>
                <a:schemeClr val="tx1"/>
              </a:solidFill>
              <a:effectLst/>
              <a:latin typeface="+mn-lt"/>
              <a:ea typeface="+mn-ea"/>
              <a:cs typeface="+mn-cs"/>
            </a:endParaRPr>
          </a:p>
          <a:p>
            <a:r>
              <a:rPr lang="en-US" sz="1200" b="0" i="0" kern="1200" dirty="0">
                <a:solidFill>
                  <a:schemeClr val="tx1"/>
                </a:solidFill>
                <a:effectLst/>
                <a:latin typeface="+mn-lt"/>
                <a:ea typeface="+mn-ea"/>
                <a:cs typeface="+mn-cs"/>
              </a:rPr>
              <a:t>Finally, we’ll summarize</a:t>
            </a:r>
            <a:r>
              <a:rPr lang="en-US" sz="1200" b="1" i="0" kern="1200" dirty="0">
                <a:solidFill>
                  <a:schemeClr val="tx1"/>
                </a:solidFill>
                <a:effectLst/>
                <a:latin typeface="+mn-lt"/>
                <a:ea typeface="+mn-ea"/>
                <a:cs typeface="+mn-cs"/>
              </a:rPr>
              <a:t> </a:t>
            </a:r>
            <a:r>
              <a:rPr lang="en-US" sz="1200" b="0" i="0" kern="1200" dirty="0">
                <a:solidFill>
                  <a:schemeClr val="tx1"/>
                </a:solidFill>
                <a:effectLst/>
                <a:latin typeface="+mn-lt"/>
                <a:ea typeface="+mn-ea"/>
                <a:cs typeface="+mn-cs"/>
              </a:rPr>
              <a:t>and take questions.  And now, </a:t>
            </a:r>
            <a:r>
              <a:rPr lang="en-US" sz="1200" b="1" i="0" kern="1200" dirty="0">
                <a:solidFill>
                  <a:schemeClr val="tx1"/>
                </a:solidFill>
                <a:effectLst/>
                <a:latin typeface="+mn-lt"/>
                <a:ea typeface="+mn-ea"/>
                <a:cs typeface="+mn-cs"/>
              </a:rPr>
              <a:t>[click] our introduction. [click]</a:t>
            </a:r>
            <a:endParaRPr lang="en-US" sz="1200" b="0" i="0" kern="1200" dirty="0">
              <a:solidFill>
                <a:schemeClr val="tx1"/>
              </a:solidFill>
              <a:effectLst/>
              <a:latin typeface="+mn-lt"/>
              <a:ea typeface="+mn-ea"/>
              <a:cs typeface="+mn-cs"/>
            </a:endParaRPr>
          </a:p>
          <a:p>
            <a:endParaRPr lang="en-US" dirty="0"/>
          </a:p>
          <a:p>
            <a:endParaRPr lang="en-US" dirty="0"/>
          </a:p>
        </p:txBody>
      </p:sp>
      <p:sp>
        <p:nvSpPr>
          <p:cNvPr id="4" name="Slide Number Placeholder 3">
            <a:extLst>
              <a:ext uri="{FF2B5EF4-FFF2-40B4-BE49-F238E27FC236}">
                <a16:creationId xmlns:a16="http://schemas.microsoft.com/office/drawing/2014/main" id="{B488F58B-0621-213F-C06B-947688823D28}"/>
              </a:ext>
            </a:extLst>
          </p:cNvPr>
          <p:cNvSpPr>
            <a:spLocks noGrp="1"/>
          </p:cNvSpPr>
          <p:nvPr>
            <p:ph type="sldNum" sz="quarter" idx="5"/>
          </p:nvPr>
        </p:nvSpPr>
        <p:spPr/>
        <p:txBody>
          <a:bodyPr/>
          <a:lstStyle/>
          <a:p>
            <a:fld id="{17FC5F92-FDEA-41A6-8D5E-BC743BE46EAD}" type="slidenum">
              <a:rPr lang="en-US" smtClean="0"/>
              <a:t>2</a:t>
            </a:fld>
            <a:endParaRPr lang="en-US"/>
          </a:p>
        </p:txBody>
      </p:sp>
      <p:sp>
        <p:nvSpPr>
          <p:cNvPr id="5" name="TextBox 4">
            <a:extLst>
              <a:ext uri="{FF2B5EF4-FFF2-40B4-BE49-F238E27FC236}">
                <a16:creationId xmlns:a16="http://schemas.microsoft.com/office/drawing/2014/main" id="{5CE0B108-67FA-0A06-962D-DA89C1A12DD8}"/>
              </a:ext>
            </a:extLst>
          </p:cNvPr>
          <p:cNvSpPr txBox="1"/>
          <p:nvPr/>
        </p:nvSpPr>
        <p:spPr>
          <a:xfrm>
            <a:off x="685800" y="4914900"/>
            <a:ext cx="5943600" cy="369332"/>
          </a:xfrm>
          <a:prstGeom prst="rect">
            <a:avLst/>
          </a:prstGeom>
          <a:noFill/>
        </p:spPr>
        <p:txBody>
          <a:bodyPr wrap="square" rtlCol="0">
            <a:spAutoFit/>
          </a:bodyPr>
          <a:lstStyle/>
          <a:p>
            <a:r>
              <a:rPr lang="en-US" dirty="0"/>
              <a:t>1. </a:t>
            </a:r>
          </a:p>
        </p:txBody>
      </p:sp>
    </p:spTree>
    <p:extLst>
      <p:ext uri="{BB962C8B-B14F-4D97-AF65-F5344CB8AC3E}">
        <p14:creationId xmlns:p14="http://schemas.microsoft.com/office/powerpoint/2010/main" val="63531864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r>
              <a:rPr lang="en-US" b="1" dirty="0"/>
              <a:t>1 minute</a:t>
            </a:r>
          </a:p>
          <a:p>
            <a:endParaRPr lang="en-US" b="1" dirty="0"/>
          </a:p>
          <a:p>
            <a:r>
              <a:rPr lang="en-US" b="1" dirty="0"/>
              <a:t>Sorry to bring poor Shakespeare into the mix couldn’t help myself</a:t>
            </a:r>
          </a:p>
          <a:p>
            <a:endParaRPr lang="en-US" b="1" dirty="0"/>
          </a:p>
          <a:p>
            <a:r>
              <a:rPr lang="en-US" dirty="0"/>
              <a:t>So, how did my interest in using AI arise? </a:t>
            </a:r>
          </a:p>
          <a:p>
            <a:pPr marL="628650" lvl="1" indent="-171450">
              <a:buFontTx/>
              <a:buChar char="-"/>
            </a:pPr>
            <a:r>
              <a:rPr lang="en-US" dirty="0"/>
              <a:t>LLNL had an AI day; gave us free time to take scheduled classes and play with the AI platforms to see what they could do</a:t>
            </a:r>
          </a:p>
          <a:p>
            <a:pPr marL="628650" lvl="1" indent="-171450">
              <a:buFontTx/>
              <a:buChar char="-"/>
            </a:pPr>
            <a:r>
              <a:rPr lang="en-US" dirty="0"/>
              <a:t>During that time, I attached a set of publicly available </a:t>
            </a:r>
            <a:r>
              <a:rPr lang="en-US" dirty="0" err="1"/>
              <a:t>dwgs</a:t>
            </a:r>
            <a:r>
              <a:rPr lang="en-US" dirty="0"/>
              <a:t> to several chatbots and asked them for a summary of the scope described in those </a:t>
            </a:r>
            <a:r>
              <a:rPr lang="en-US" dirty="0" err="1"/>
              <a:t>dwgs</a:t>
            </a:r>
            <a:r>
              <a:rPr lang="en-US" dirty="0"/>
              <a:t>.  They all did a more than decent job.  Asked for a QTO – they did (not completely correct but they did).  I even asked them to do an estimate based on local union wage rates available material cost data. And again, they did.</a:t>
            </a:r>
          </a:p>
          <a:p>
            <a:pPr marL="171450" lvl="0" indent="-171450">
              <a:buFontTx/>
              <a:buChar char="-"/>
            </a:pPr>
            <a:r>
              <a:rPr lang="en-US" dirty="0"/>
              <a:t>My interest was piqued &amp; I was hooked.</a:t>
            </a:r>
            <a:r>
              <a:rPr lang="en-US" sz="1200" b="1" i="0" kern="1200" dirty="0">
                <a:solidFill>
                  <a:schemeClr val="tx1"/>
                </a:solidFill>
                <a:effectLst/>
                <a:latin typeface="+mn-lt"/>
                <a:ea typeface="+mn-ea"/>
                <a:cs typeface="+mn-cs"/>
              </a:rPr>
              <a:t> [click]</a:t>
            </a:r>
            <a:endParaRPr lang="en-US" dirty="0"/>
          </a:p>
          <a:p>
            <a:endParaRPr lang="en-US" b="1" dirty="0"/>
          </a:p>
          <a:p>
            <a:endParaRPr lang="en-US" b="1" dirty="0"/>
          </a:p>
          <a:p>
            <a:endParaRPr lang="en-US" dirty="0"/>
          </a:p>
        </p:txBody>
      </p:sp>
      <p:sp>
        <p:nvSpPr>
          <p:cNvPr id="4" name="Slide Number Placeholder 3"/>
          <p:cNvSpPr>
            <a:spLocks noGrp="1"/>
          </p:cNvSpPr>
          <p:nvPr>
            <p:ph type="sldNum" sz="quarter" idx="5"/>
          </p:nvPr>
        </p:nvSpPr>
        <p:spPr/>
        <p:txBody>
          <a:bodyPr/>
          <a:lstStyle/>
          <a:p>
            <a:fld id="{17FC5F92-FDEA-41A6-8D5E-BC743BE46EAD}" type="slidenum">
              <a:rPr lang="en-US" smtClean="0"/>
              <a:t>3</a:t>
            </a:fld>
            <a:endParaRPr lang="en-US"/>
          </a:p>
        </p:txBody>
      </p:sp>
    </p:spTree>
    <p:extLst>
      <p:ext uri="{BB962C8B-B14F-4D97-AF65-F5344CB8AC3E}">
        <p14:creationId xmlns:p14="http://schemas.microsoft.com/office/powerpoint/2010/main" val="125980787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6257334-D781-63B4-7D8D-490A23FBF3D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CE1AFF8-B140-1FA8-EB2E-62B49A424E6C}"/>
              </a:ext>
            </a:extLst>
          </p:cNvPr>
          <p:cNvSpPr>
            <a:spLocks noGrp="1" noRot="1" noChangeAspect="1"/>
          </p:cNvSpPr>
          <p:nvPr>
            <p:ph type="sldImg"/>
          </p:nvPr>
        </p:nvSpPr>
        <p:spPr/>
        <p:txBody>
          <a:bodyPr/>
          <a:lstStyle/>
          <a:p>
            <a:endParaRPr lang="en-US"/>
          </a:p>
        </p:txBody>
      </p:sp>
      <p:sp>
        <p:nvSpPr>
          <p:cNvPr id="4" name="Slide Number Placeholder 3">
            <a:extLst>
              <a:ext uri="{FF2B5EF4-FFF2-40B4-BE49-F238E27FC236}">
                <a16:creationId xmlns:a16="http://schemas.microsoft.com/office/drawing/2014/main" id="{C1572FCD-B1E3-A1CE-23E1-63BCED01BC61}"/>
              </a:ext>
            </a:extLst>
          </p:cNvPr>
          <p:cNvSpPr>
            <a:spLocks noGrp="1"/>
          </p:cNvSpPr>
          <p:nvPr>
            <p:ph type="sldNum" sz="quarter" idx="5"/>
          </p:nvPr>
        </p:nvSpPr>
        <p:spPr/>
        <p:txBody>
          <a:bodyPr/>
          <a:lstStyle/>
          <a:p>
            <a:fld id="{17FC5F92-FDEA-41A6-8D5E-BC743BE46EAD}" type="slidenum">
              <a:rPr lang="en-US" smtClean="0"/>
              <a:t>4</a:t>
            </a:fld>
            <a:endParaRPr lang="en-US"/>
          </a:p>
        </p:txBody>
      </p:sp>
      <p:sp>
        <p:nvSpPr>
          <p:cNvPr id="5" name="TextBox 4">
            <a:extLst>
              <a:ext uri="{FF2B5EF4-FFF2-40B4-BE49-F238E27FC236}">
                <a16:creationId xmlns:a16="http://schemas.microsoft.com/office/drawing/2014/main" id="{F4C1726D-B029-AD4F-A611-B6A888D9E655}"/>
              </a:ext>
            </a:extLst>
          </p:cNvPr>
          <p:cNvSpPr txBox="1"/>
          <p:nvPr/>
        </p:nvSpPr>
        <p:spPr>
          <a:xfrm>
            <a:off x="613229" y="5988957"/>
            <a:ext cx="5943600" cy="646331"/>
          </a:xfrm>
          <a:prstGeom prst="rect">
            <a:avLst/>
          </a:prstGeom>
          <a:noFill/>
        </p:spPr>
        <p:txBody>
          <a:bodyPr wrap="square" rtlCol="0">
            <a:spAutoFit/>
          </a:bodyPr>
          <a:lstStyle/>
          <a:p>
            <a:r>
              <a:rPr lang="en-US" dirty="0"/>
              <a:t>But before we get started, shouldn’t we be careful about employing AI in our workflows?</a:t>
            </a:r>
          </a:p>
        </p:txBody>
      </p:sp>
      <p:sp>
        <p:nvSpPr>
          <p:cNvPr id="7" name="Notes Placeholder 6">
            <a:extLst>
              <a:ext uri="{FF2B5EF4-FFF2-40B4-BE49-F238E27FC236}">
                <a16:creationId xmlns:a16="http://schemas.microsoft.com/office/drawing/2014/main" id="{637E4636-A564-382C-C2B3-F4A93CCD12B1}"/>
              </a:ext>
            </a:extLst>
          </p:cNvPr>
          <p:cNvSpPr>
            <a:spLocks noGrp="1"/>
          </p:cNvSpPr>
          <p:nvPr>
            <p:ph type="body" sz="quarter" idx="3"/>
          </p:nvPr>
        </p:nvSpPr>
        <p:spPr/>
        <p:txBody>
          <a:bodyPr/>
          <a:lstStyle/>
          <a:p>
            <a:r>
              <a:rPr lang="en-US" sz="1200" b="1" i="0" kern="1200" dirty="0">
                <a:solidFill>
                  <a:schemeClr val="tx1"/>
                </a:solidFill>
                <a:effectLst/>
                <a:latin typeface="+mn-lt"/>
                <a:ea typeface="+mn-ea"/>
                <a:cs typeface="+mn-cs"/>
              </a:rPr>
              <a:t>[click] wait a second whilst we hear “Danger Will Robinson, Dager” [click]</a:t>
            </a:r>
            <a:endParaRPr lang="en-US" dirty="0"/>
          </a:p>
        </p:txBody>
      </p:sp>
    </p:spTree>
    <p:extLst>
      <p:ext uri="{BB962C8B-B14F-4D97-AF65-F5344CB8AC3E}">
        <p14:creationId xmlns:p14="http://schemas.microsoft.com/office/powerpoint/2010/main" val="230484526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A196C88-02F7-1715-3EC0-CF590793B8C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20BF225-DDE0-6FBD-E1F4-CBCA996C2318}"/>
              </a:ext>
            </a:extLst>
          </p:cNvPr>
          <p:cNvSpPr>
            <a:spLocks noGrp="1" noRot="1" noChangeAspect="1"/>
          </p:cNvSpPr>
          <p:nvPr>
            <p:ph type="sldImg"/>
          </p:nvPr>
        </p:nvSpPr>
        <p:spPr>
          <a:xfrm>
            <a:off x="685800" y="782638"/>
            <a:ext cx="5486400" cy="3086100"/>
          </a:xfrm>
        </p:spPr>
        <p:txBody>
          <a:bodyPr/>
          <a:lstStyle/>
          <a:p>
            <a:endParaRPr lang="en-US"/>
          </a:p>
        </p:txBody>
      </p:sp>
      <p:sp>
        <p:nvSpPr>
          <p:cNvPr id="3" name="Notes Placeholder 2">
            <a:extLst>
              <a:ext uri="{FF2B5EF4-FFF2-40B4-BE49-F238E27FC236}">
                <a16:creationId xmlns:a16="http://schemas.microsoft.com/office/drawing/2014/main" id="{ACE5AC3A-B0F6-373C-363B-03231AA9E63F}"/>
              </a:ext>
            </a:extLst>
          </p:cNvPr>
          <p:cNvSpPr>
            <a:spLocks noGrp="1"/>
          </p:cNvSpPr>
          <p:nvPr>
            <p:ph type="body" idx="1"/>
          </p:nvPr>
        </p:nvSpPr>
        <p:spPr/>
        <p:txBody>
          <a:bodyPr/>
          <a:lstStyle/>
          <a:p>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30 seconds…to just click through</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But isn’t AI dangerous, </a:t>
            </a:r>
            <a:r>
              <a:rPr lang="en-US" sz="1200" b="1" i="0" kern="1200" dirty="0">
                <a:solidFill>
                  <a:schemeClr val="tx1"/>
                </a:solidFill>
                <a:effectLst/>
                <a:latin typeface="+mn-lt"/>
                <a:ea typeface="+mn-ea"/>
                <a:cs typeface="+mn-cs"/>
              </a:rPr>
              <a:t>[click]</a:t>
            </a: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And won’t it make us dumb </a:t>
            </a:r>
            <a:r>
              <a:rPr lang="en-US" sz="1200" b="1" i="0" kern="1200" dirty="0">
                <a:solidFill>
                  <a:schemeClr val="tx1"/>
                </a:solidFill>
                <a:effectLst/>
                <a:latin typeface="+mn-lt"/>
                <a:ea typeface="+mn-ea"/>
                <a:cs typeface="+mn-cs"/>
              </a:rPr>
              <a:t>[click]</a:t>
            </a: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And take our job </a:t>
            </a:r>
            <a:r>
              <a:rPr lang="en-US" sz="1200" b="1" i="0" kern="1200" dirty="0">
                <a:solidFill>
                  <a:schemeClr val="tx1"/>
                </a:solidFill>
                <a:effectLst/>
                <a:latin typeface="+mn-lt"/>
                <a:ea typeface="+mn-ea"/>
                <a:cs typeface="+mn-cs"/>
              </a:rPr>
              <a:t>[click]</a:t>
            </a: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And isn’t it overly confident, error prone, somewhat random, hallucinatory </a:t>
            </a:r>
            <a:r>
              <a:rPr lang="en-US" dirty="0" err="1"/>
              <a:t>inconsistend</a:t>
            </a:r>
            <a:r>
              <a:rPr lang="en-US" dirty="0"/>
              <a:t> and often </a:t>
            </a:r>
            <a:r>
              <a:rPr lang="en-US" dirty="0" err="1"/>
              <a:t>gulty</a:t>
            </a:r>
            <a:r>
              <a:rPr lang="en-US" dirty="0"/>
              <a:t> of downright lying with its people pleasing nature?  It was suggested btw that I don’t read directly off the slide, but this time I just couldn’t help myself.</a:t>
            </a:r>
            <a:r>
              <a:rPr lang="en-US" sz="1200" b="1" i="0" kern="1200" dirty="0">
                <a:solidFill>
                  <a:schemeClr val="tx1"/>
                </a:solidFill>
                <a:effectLst/>
                <a:latin typeface="+mn-lt"/>
                <a:ea typeface="+mn-ea"/>
                <a:cs typeface="+mn-cs"/>
              </a:rPr>
              <a:t> [click]</a:t>
            </a: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err="1"/>
              <a:t>And,by</a:t>
            </a:r>
            <a:r>
              <a:rPr lang="en-US" dirty="0"/>
              <a:t> the way, isn’t it a security risk?</a:t>
            </a:r>
            <a:r>
              <a:rPr lang="en-US" sz="1200" b="1" i="0" kern="1200" dirty="0">
                <a:solidFill>
                  <a:schemeClr val="tx1"/>
                </a:solidFill>
                <a:effectLst/>
                <a:latin typeface="+mn-lt"/>
                <a:ea typeface="+mn-ea"/>
                <a:cs typeface="+mn-cs"/>
              </a:rPr>
              <a:t> </a:t>
            </a: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Not to mention it uses gobs of power and water – steals ideas and works from the infinity we call the internet &amp; is biased; c’mon. </a:t>
            </a:r>
            <a:r>
              <a:rPr lang="en-US" sz="1200" b="1" i="0" kern="1200" dirty="0">
                <a:solidFill>
                  <a:schemeClr val="tx1"/>
                </a:solidFill>
                <a:effectLst/>
                <a:latin typeface="+mn-lt"/>
                <a:ea typeface="+mn-ea"/>
                <a:cs typeface="+mn-cs"/>
              </a:rPr>
              <a:t>[click * 2]</a:t>
            </a:r>
            <a:endParaRPr lang="en-US" dirty="0"/>
          </a:p>
          <a:p>
            <a:endParaRPr lang="en-US" dirty="0"/>
          </a:p>
        </p:txBody>
      </p:sp>
      <p:sp>
        <p:nvSpPr>
          <p:cNvPr id="4" name="Slide Number Placeholder 3">
            <a:extLst>
              <a:ext uri="{FF2B5EF4-FFF2-40B4-BE49-F238E27FC236}">
                <a16:creationId xmlns:a16="http://schemas.microsoft.com/office/drawing/2014/main" id="{4AD37341-8A5D-E5ED-33B9-A7246A27F1E8}"/>
              </a:ext>
            </a:extLst>
          </p:cNvPr>
          <p:cNvSpPr>
            <a:spLocks noGrp="1"/>
          </p:cNvSpPr>
          <p:nvPr>
            <p:ph type="sldNum" sz="quarter" idx="5"/>
          </p:nvPr>
        </p:nvSpPr>
        <p:spPr/>
        <p:txBody>
          <a:bodyPr/>
          <a:lstStyle/>
          <a:p>
            <a:fld id="{17FC5F92-FDEA-41A6-8D5E-BC743BE46EAD}" type="slidenum">
              <a:rPr lang="en-US" smtClean="0"/>
              <a:t>5</a:t>
            </a:fld>
            <a:endParaRPr lang="en-US"/>
          </a:p>
        </p:txBody>
      </p:sp>
    </p:spTree>
    <p:extLst>
      <p:ext uri="{BB962C8B-B14F-4D97-AF65-F5344CB8AC3E}">
        <p14:creationId xmlns:p14="http://schemas.microsoft.com/office/powerpoint/2010/main" val="280048285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pPr marL="228600" indent="-228600">
              <a:buAutoNum type="arabicPeriod"/>
            </a:pPr>
            <a:r>
              <a:rPr lang="en-US" dirty="0"/>
              <a:t>Because, yes, it’s dangerous. Geoffery Hinton has spent countless hours after winning his Nobel prize and quitting Google, to warn of AI’s dangers.  He’s not alone. </a:t>
            </a:r>
          </a:p>
          <a:p>
            <a:pPr marL="685800" lvl="1" indent="-228600">
              <a:buAutoNum type="arabicPeriod"/>
            </a:pPr>
            <a:r>
              <a:rPr lang="en-US" dirty="0"/>
              <a:t>Mustafa Suleyman – whose book “The Coming Wave” reads like it’s time to throw a Hail Mary now.</a:t>
            </a:r>
          </a:p>
          <a:p>
            <a:pPr marL="685800" lvl="1" indent="-228600">
              <a:buAutoNum type="arabicPeriod"/>
            </a:pPr>
            <a:r>
              <a:rPr lang="en-US" dirty="0" err="1"/>
              <a:t>Anthropic’s</a:t>
            </a:r>
            <a:r>
              <a:rPr lang="en-US" dirty="0"/>
              <a:t> Dario Amodei quit chat GPT over safety concerns to start Anthropic as a safety first company; but now admits he needs to be restrained because competition with other platforms and countries makes it impossible to slow his pace.</a:t>
            </a:r>
          </a:p>
          <a:p>
            <a:pPr marL="685800" lvl="1" indent="-228600">
              <a:buAutoNum type="arabicPeriod"/>
            </a:pPr>
            <a:r>
              <a:rPr lang="en-US" dirty="0"/>
              <a:t>Mo Gawdat’s book “Scary Smart” predicts straight up that something very bad is going to happen; then he says that on the bright side this will wake up humanity and we’ll do the right thing and put strict guardrails in place.</a:t>
            </a:r>
          </a:p>
          <a:p>
            <a:pPr marL="685800" lvl="1" indent="-228600">
              <a:buAutoNum type="arabicPeriod"/>
            </a:pPr>
            <a:r>
              <a:rPr lang="en-US" dirty="0"/>
              <a:t>So yes.  The future is cloudy at best.</a:t>
            </a:r>
            <a:r>
              <a:rPr lang="en-US" sz="1200" b="1" i="0" kern="1200" dirty="0">
                <a:solidFill>
                  <a:schemeClr val="tx1"/>
                </a:solidFill>
                <a:effectLst/>
                <a:latin typeface="+mn-lt"/>
                <a:ea typeface="+mn-ea"/>
                <a:cs typeface="+mn-cs"/>
              </a:rPr>
              <a:t> [click]</a:t>
            </a:r>
            <a:br>
              <a:rPr lang="en-US" dirty="0"/>
            </a:br>
            <a:endParaRPr lang="en-US" dirty="0"/>
          </a:p>
          <a:p>
            <a:pPr marL="228600" indent="-228600">
              <a:buAutoNum type="arabicPeriod"/>
            </a:pPr>
            <a:endParaRPr lang="en-US" dirty="0"/>
          </a:p>
          <a:p>
            <a:pPr marL="685800" lvl="1" indent="-228600">
              <a:buAutoNum type="arabicPeriod"/>
            </a:pPr>
            <a:r>
              <a:rPr lang="en-US" dirty="0"/>
              <a:t>Sycophantic?  I’ve heard these gems:  “Great question!”  “That is an incredibly sharp and evocative connection [he was talking about me; I mean he might have been right]  He also compliments himself “here is a concise, clear and pertinent version of your draft email”</a:t>
            </a:r>
            <a:r>
              <a:rPr lang="en-US" sz="1200" b="1" i="0" kern="1200" dirty="0">
                <a:solidFill>
                  <a:schemeClr val="tx1"/>
                </a:solidFill>
                <a:effectLst/>
                <a:latin typeface="+mn-lt"/>
                <a:ea typeface="+mn-ea"/>
                <a:cs typeface="+mn-cs"/>
              </a:rPr>
              <a:t> [click]</a:t>
            </a:r>
            <a:endParaRPr lang="en-US" dirty="0"/>
          </a:p>
          <a:p>
            <a:pPr marL="685800" lvl="1" indent="-228600">
              <a:buAutoNum type="arabicPeriod"/>
            </a:pPr>
            <a:r>
              <a:rPr lang="en-US" dirty="0"/>
              <a:t>Confident….and wrong.  I needed to escalate a 3-year old estimate to today’s dollars and asked LivChat to provide actual historical escalation/inflation values.  LivChat is LLNL’s own version of ChatGPT made to pass </a:t>
            </a:r>
            <a:r>
              <a:rPr lang="en-US" dirty="0" err="1"/>
              <a:t>FedRamp</a:t>
            </a:r>
            <a:r>
              <a:rPr lang="en-US" dirty="0"/>
              <a:t> requirement by, for one, barring access to the internet.  I asked LivChat to provide actual historical escalation/inflation of each of the years 2023, 24 &amp; 25 and provide a link to its sources.  It did it!  I looked it the 2023 link – yep – solid I think it was ENR’s Building Cost Index.  24, same thing.  25 same thing.  I was about to plug these values into my estimate but then it hit me.  </a:t>
            </a:r>
            <a:r>
              <a:rPr lang="en-US" dirty="0" err="1"/>
              <a:t>Livchat</a:t>
            </a:r>
            <a:r>
              <a:rPr lang="en-US" dirty="0"/>
              <a:t> training was cut off in Jan 2025.  Therefore, how could LivChat have access to ACTUAL data after that.  I asked LivChat, which gave a reasonable explanation.  So I went to plug in the values again.  Then….no, either your training ended or didn’t in January; and either we do or don’t have access through a live internet connection or don’t.  After 3 or 4 </a:t>
            </a:r>
            <a:r>
              <a:rPr lang="en-US" dirty="0" err="1"/>
              <a:t>proddings</a:t>
            </a:r>
            <a:r>
              <a:rPr lang="en-US" dirty="0"/>
              <a:t>, it FINALLY confessed, it lied. </a:t>
            </a:r>
            <a:r>
              <a:rPr lang="en-US" sz="1200" b="1" i="0" kern="1200" dirty="0">
                <a:solidFill>
                  <a:schemeClr val="tx1"/>
                </a:solidFill>
                <a:effectLst/>
                <a:latin typeface="+mn-lt"/>
                <a:ea typeface="+mn-ea"/>
                <a:cs typeface="+mn-cs"/>
              </a:rPr>
              <a:t>[click]</a:t>
            </a:r>
            <a:endParaRPr lang="en-US" dirty="0"/>
          </a:p>
          <a:p>
            <a:pPr marL="685800" lvl="1" indent="-228600">
              <a:buAutoNum type="arabicPeriod"/>
            </a:pPr>
            <a:r>
              <a:rPr lang="en-US" dirty="0"/>
              <a:t>Security breach – yeah, you never think you’ll attach CUI to a public chatbot; until you accidentally do. That one hits home.  One of us accidently posted some confidential information to a regular (non LivChat) chatbot.  The information was hidden in the back of a report that was attached to the chatbot to get some budgetary quotes for equipment that was in the front of the report.  Nothing bad ended up happening but it was a pretty severe wakeup call.  For something like 6 months we were not allowed to attach drawings to any chatbot, including </a:t>
            </a:r>
            <a:r>
              <a:rPr lang="en-US" dirty="0" err="1"/>
              <a:t>Livchat</a:t>
            </a:r>
            <a:r>
              <a:rPr lang="en-US" dirty="0"/>
              <a:t> (for which CUI is otherwise allowed).  The silver lining, it led to us creating a “AI use governance” document that specifies what is and is not allowed; putting the onus squarely on the user of AI. More later. </a:t>
            </a:r>
            <a:r>
              <a:rPr lang="en-US" sz="1200" b="1" i="0" kern="1200" dirty="0">
                <a:solidFill>
                  <a:schemeClr val="tx1"/>
                </a:solidFill>
                <a:effectLst/>
                <a:latin typeface="+mn-lt"/>
                <a:ea typeface="+mn-ea"/>
                <a:cs typeface="+mn-cs"/>
              </a:rPr>
              <a:t>[click]</a:t>
            </a:r>
            <a:endParaRPr lang="en-US" dirty="0"/>
          </a:p>
          <a:p>
            <a:pPr marL="685800" lvl="1" indent="-228600">
              <a:buAutoNum type="arabicPeriod"/>
            </a:pPr>
            <a:r>
              <a:rPr lang="en-US" dirty="0"/>
              <a:t>Making us dumber? A significant body of research does show a “use it or lose” relative to skills.  For example, one study showed that after using AI to assist in diagnosis of colonoscopy data – AI improved correct diagnosis from 28% without AI to something much higher.  However, if AI was then removed their detection rate decreased from what it was before AI (which you’ll remember was 28%) to 22%.  In addition, there is no doubt many or all of us have a tendency to take shortcuts with AI, even when we shouldn’t. </a:t>
            </a:r>
            <a:r>
              <a:rPr lang="en-US" sz="1200" b="1" i="0" kern="1200" dirty="0">
                <a:solidFill>
                  <a:schemeClr val="tx1"/>
                </a:solidFill>
                <a:effectLst/>
                <a:latin typeface="+mn-lt"/>
                <a:ea typeface="+mn-ea"/>
                <a:cs typeface="+mn-cs"/>
              </a:rPr>
              <a:t>[click]</a:t>
            </a:r>
            <a:endParaRPr lang="en-US" dirty="0"/>
          </a:p>
          <a:p>
            <a:pPr marL="685800" lvl="1" indent="-228600">
              <a:buAutoNum type="arabicPeriod"/>
            </a:pPr>
            <a:r>
              <a:rPr lang="en-US" dirty="0"/>
              <a:t>Will AI take your job?  The standard refrain is Not anytime soon.  But someone who is conversant and comfortable with it – Yeah, probably.  Tell me, between 2 carpenters would you hire the one who uses a handsaw or an electric circular saw.</a:t>
            </a:r>
          </a:p>
          <a:p>
            <a:pPr marL="685800" lvl="1" indent="-228600">
              <a:buAutoNum type="arabicPeriod"/>
            </a:pPr>
            <a:r>
              <a:rPr lang="en-US" dirty="0"/>
              <a:t>And the other issues, too, are real.  Intellectual property; they’re working it out; maybe.  The vast use of water and power resources.  Yeah.</a:t>
            </a:r>
            <a:r>
              <a:rPr lang="en-US" sz="1200" b="1" i="0" kern="1200" dirty="0">
                <a:solidFill>
                  <a:schemeClr val="tx1"/>
                </a:solidFill>
                <a:effectLst/>
                <a:latin typeface="+mn-lt"/>
                <a:ea typeface="+mn-ea"/>
                <a:cs typeface="+mn-cs"/>
              </a:rPr>
              <a:t> [click]</a:t>
            </a:r>
            <a:endParaRPr lang="en-US" dirty="0"/>
          </a:p>
          <a:p>
            <a:pPr marL="228600" indent="-228600">
              <a:buAutoNum type="arabicPeriod"/>
            </a:pPr>
            <a:endParaRPr lang="en-US" dirty="0"/>
          </a:p>
          <a:p>
            <a:pPr marL="228600" indent="-228600">
              <a:buAutoNum type="arabicPeriod"/>
            </a:pPr>
            <a:endParaRPr lang="en-US" dirty="0"/>
          </a:p>
        </p:txBody>
      </p:sp>
      <p:sp>
        <p:nvSpPr>
          <p:cNvPr id="4" name="Slide Number Placeholder 3"/>
          <p:cNvSpPr>
            <a:spLocks noGrp="1"/>
          </p:cNvSpPr>
          <p:nvPr>
            <p:ph type="sldNum" sz="quarter" idx="5"/>
          </p:nvPr>
        </p:nvSpPr>
        <p:spPr/>
        <p:txBody>
          <a:bodyPr/>
          <a:lstStyle/>
          <a:p>
            <a:fld id="{17FC5F92-FDEA-41A6-8D5E-BC743BE46EAD}" type="slidenum">
              <a:rPr lang="en-US" smtClean="0"/>
              <a:t>6</a:t>
            </a:fld>
            <a:endParaRPr lang="en-US"/>
          </a:p>
        </p:txBody>
      </p:sp>
    </p:spTree>
    <p:extLst>
      <p:ext uri="{BB962C8B-B14F-4D97-AF65-F5344CB8AC3E}">
        <p14:creationId xmlns:p14="http://schemas.microsoft.com/office/powerpoint/2010/main" val="383731929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33DF26D-90D9-FC9C-D54A-2660AC4D26E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6203722-F77B-6A87-6339-5DE3D02865A4}"/>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D91C5EB3-8736-0CBA-8208-B82E7A842D08}"/>
              </a:ext>
            </a:extLst>
          </p:cNvPr>
          <p:cNvSpPr>
            <a:spLocks noGrp="1"/>
          </p:cNvSpPr>
          <p:nvPr>
            <p:ph type="body" idx="1"/>
          </p:nvPr>
        </p:nvSpPr>
        <p:spPr>
          <a:xfrm>
            <a:off x="847725" y="4229100"/>
            <a:ext cx="5486400" cy="4362450"/>
          </a:xfr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1.5 minute</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r>
              <a:rPr lang="en-US" dirty="0"/>
              <a:t>Just a quick word on where AI today relative to AGI (artificial general intelligence).  AGI is where the bot EQUALS, generally, human intelligence across a broad range of tasks. </a:t>
            </a:r>
            <a:r>
              <a:rPr lang="en-US" sz="1200" b="1" i="0" kern="1200" dirty="0">
                <a:solidFill>
                  <a:schemeClr val="tx1"/>
                </a:solidFill>
                <a:effectLst/>
                <a:latin typeface="+mn-lt"/>
                <a:ea typeface="+mn-ea"/>
                <a:cs typeface="+mn-cs"/>
              </a:rPr>
              <a:t>[click]</a:t>
            </a:r>
            <a:endParaRPr lang="en-US" dirty="0"/>
          </a:p>
          <a:p>
            <a:r>
              <a:rPr lang="en-US" dirty="0"/>
              <a:t>* This ARC benchmark, is currently one of the most rigorous and highly regarded benchmarks for measuring true AGI</a:t>
            </a:r>
          </a:p>
          <a:p>
            <a:r>
              <a:rPr lang="en-US" dirty="0"/>
              <a:t>* ARC-AGI-2 tests focus on "fluid intelligence"—the ability to reason, solve novel problems, and adapt to new situations that the AI has never seen before and was not explicitly trained on. </a:t>
            </a:r>
          </a:p>
          <a:p>
            <a:r>
              <a:rPr lang="en-US" dirty="0"/>
              <a:t>* How’d it do on the ARC AGI-2 test? – a year ago the best of the best chatbots scored 4% vs 60% for humans.</a:t>
            </a:r>
          </a:p>
          <a:p>
            <a:r>
              <a:rPr lang="en-US" dirty="0"/>
              <a:t>*As of June 2026?     </a:t>
            </a:r>
            <a:r>
              <a:rPr lang="en-US" b="1" dirty="0"/>
              <a:t>[2xclick]               </a:t>
            </a:r>
          </a:p>
          <a:p>
            <a:r>
              <a:rPr lang="en-US" b="1" dirty="0"/>
              <a:t>* </a:t>
            </a:r>
            <a:r>
              <a:rPr lang="en-US" dirty="0"/>
              <a:t>69 to 85% (again vs 60% average for humans because humans improve at the speed of evolution – S…..L……O…..W  </a:t>
            </a:r>
            <a:r>
              <a:rPr lang="en-US" sz="1200" b="1" i="0" kern="1200" dirty="0">
                <a:solidFill>
                  <a:schemeClr val="tx1"/>
                </a:solidFill>
                <a:effectLst/>
                <a:latin typeface="+mn-lt"/>
                <a:ea typeface="+mn-ea"/>
                <a:cs typeface="+mn-cs"/>
              </a:rPr>
              <a:t>[click]</a:t>
            </a:r>
            <a:endParaRPr lang="en-US" b="0" dirty="0"/>
          </a:p>
          <a:p>
            <a:r>
              <a:rPr lang="en-US" b="0" dirty="0"/>
              <a:t>But wait, there’s more: a new ARC test, ARC AGI-3. </a:t>
            </a:r>
            <a:r>
              <a:rPr lang="en-US" dirty="0"/>
              <a:t>While AGI-2 tests were like solving static picture puzzles on a worksheet, ARC-3 drops the AI into a video game without telling it what the rules are. It must push buttons, figure out the hidden rules, and win the game on its own. This is tailor made to hit AI where </a:t>
            </a:r>
            <a:r>
              <a:rPr lang="en-US" dirty="0" err="1"/>
              <a:t>where</a:t>
            </a:r>
            <a:r>
              <a:rPr lang="en-US" dirty="0"/>
              <a:t> AI’s sun don’t shine.</a:t>
            </a:r>
          </a:p>
          <a:p>
            <a:endParaRPr lang="en-US" b="0" dirty="0"/>
          </a:p>
          <a:p>
            <a:r>
              <a:rPr lang="en-US" b="0" dirty="0"/>
              <a:t>In Mid-July when I captured this screenshot, AI scored less than 1% relative to a humanity at 100%.  As of 2 days ago last I checked, Claude Opus 5 achieved over 30%; and a specialized version of Opus 5 built for reasoning and inference (translate that word as logics) achieved 95.5%</a:t>
            </a:r>
          </a:p>
          <a:p>
            <a:endParaRPr lang="en-US" b="0" dirty="0"/>
          </a:p>
          <a:p>
            <a:r>
              <a:rPr lang="en-US" b="0" dirty="0"/>
              <a:t>You may know Alpha Go beat the human champion after being trained on millions of human played games.  Then alpha Zero then became the world champ by beating Alpha Go after being trained on 0 human games, it was only given the rules of Go and allowed to play with itself.  ARC-AGI-3 is given a game but is not even told the rules..  I’ll call it Alpha Scratch – win the game that you are thrust into without even knowing the rules [Gemini confirmed that’s a great name btw]</a:t>
            </a:r>
          </a:p>
          <a:p>
            <a:endParaRPr lang="en-US" b="0" dirty="0"/>
          </a:p>
          <a:p>
            <a:r>
              <a:rPr lang="en-US" b="0" dirty="0"/>
              <a:t>It’s not, “Are the bots coming?”; no. they’re here and among us.  We no longer need AGI binoculars see them. </a:t>
            </a:r>
            <a:r>
              <a:rPr lang="en-US" sz="1200" b="1" i="0" kern="1200" dirty="0">
                <a:solidFill>
                  <a:schemeClr val="tx1"/>
                </a:solidFill>
                <a:effectLst/>
                <a:latin typeface="+mn-lt"/>
                <a:ea typeface="+mn-ea"/>
                <a:cs typeface="+mn-cs"/>
              </a:rPr>
              <a:t>[click]</a:t>
            </a:r>
            <a:endParaRPr lang="en-US" b="0" dirty="0"/>
          </a:p>
        </p:txBody>
      </p:sp>
    </p:spTree>
    <p:extLst>
      <p:ext uri="{BB962C8B-B14F-4D97-AF65-F5344CB8AC3E}">
        <p14:creationId xmlns:p14="http://schemas.microsoft.com/office/powerpoint/2010/main" val="251922202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39A3A2B-38CD-BA6F-7799-9B1F0F90DEF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88DE0ED-A567-0884-0179-20B3D4411A7F}"/>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A47A0AC0-04BF-7B2F-452F-890C921E9447}"/>
              </a:ext>
            </a:extLst>
          </p:cNvPr>
          <p:cNvSpPr>
            <a:spLocks noGrp="1"/>
          </p:cNvSpPr>
          <p:nvPr>
            <p:ph type="body" idx="1"/>
          </p:nvPr>
        </p:nvSpPr>
        <p:spPr/>
        <p:txBody>
          <a:bodyPr/>
          <a:lstStyle/>
          <a:p>
            <a:r>
              <a:rPr lang="en-US" b="1" dirty="0"/>
              <a:t>½ minute.</a:t>
            </a:r>
          </a:p>
          <a:p>
            <a:endParaRPr lang="en-US" dirty="0"/>
          </a:p>
          <a:p>
            <a:pPr marL="228600" indent="-228600">
              <a:buAutoNum type="arabicPeriod"/>
            </a:pPr>
            <a:r>
              <a:rPr lang="en-US" sz="1200" b="1" i="0" kern="1200" dirty="0">
                <a:solidFill>
                  <a:schemeClr val="tx1"/>
                </a:solidFill>
                <a:effectLst/>
                <a:latin typeface="+mn-lt"/>
                <a:ea typeface="+mn-ea"/>
                <a:cs typeface="+mn-cs"/>
              </a:rPr>
              <a:t>[click, if needed until the ostrich shows]</a:t>
            </a:r>
            <a:r>
              <a:rPr lang="en-US" dirty="0"/>
              <a:t>  AI is scary and can dumb and numb the human brain.  Maybe the Luddites got it right; maybe tech will be the downfall of civilization.  But that </a:t>
            </a:r>
            <a:r>
              <a:rPr lang="en-US" b="1" dirty="0"/>
              <a:t>bot</a:t>
            </a:r>
            <a:r>
              <a:rPr lang="en-US" dirty="0"/>
              <a:t> has sailed my friends; get it “bot” not “boat”  I’ve got a million of them.</a:t>
            </a:r>
          </a:p>
          <a:p>
            <a:pPr marL="228600" indent="-228600">
              <a:buAutoNum type="arabicPeriod"/>
            </a:pPr>
            <a:r>
              <a:rPr lang="en-US" dirty="0"/>
              <a:t>But here’s the thing – it can make us smarter too; and expand the scope of things we can do to produce a higher quality, time-efficient estimate.  </a:t>
            </a:r>
          </a:p>
          <a:p>
            <a:pPr marL="228600" indent="-228600">
              <a:buAutoNum type="arabicPeriod"/>
            </a:pPr>
            <a:r>
              <a:rPr lang="en-US" dirty="0"/>
              <a:t>It can also prepare us to be a part of the workforce of the future and keep us informed so we can be a part of the conversation going forward.</a:t>
            </a:r>
            <a:r>
              <a:rPr lang="en-US" sz="1200" b="1" i="0" kern="1200" dirty="0">
                <a:solidFill>
                  <a:schemeClr val="tx1"/>
                </a:solidFill>
                <a:effectLst/>
                <a:latin typeface="+mn-lt"/>
                <a:ea typeface="+mn-ea"/>
                <a:cs typeface="+mn-cs"/>
              </a:rPr>
              <a:t> [click]</a:t>
            </a:r>
            <a:endParaRPr lang="en-US" dirty="0"/>
          </a:p>
          <a:p>
            <a:pPr marL="228600" indent="-228600">
              <a:buAutoNum type="arabicPeriod"/>
            </a:pPr>
            <a:endParaRPr lang="en-US" dirty="0"/>
          </a:p>
          <a:p>
            <a:pPr marL="228600" indent="-228600">
              <a:buAutoNum type="arabicPeriod"/>
            </a:pPr>
            <a:endParaRPr lang="en-US" dirty="0"/>
          </a:p>
          <a:p>
            <a:pPr marL="228600" indent="-228600">
              <a:buAutoNum type="arabicPeriod"/>
            </a:pPr>
            <a:endParaRPr lang="en-US" dirty="0"/>
          </a:p>
        </p:txBody>
      </p:sp>
      <p:sp>
        <p:nvSpPr>
          <p:cNvPr id="4" name="Slide Number Placeholder 3">
            <a:extLst>
              <a:ext uri="{FF2B5EF4-FFF2-40B4-BE49-F238E27FC236}">
                <a16:creationId xmlns:a16="http://schemas.microsoft.com/office/drawing/2014/main" id="{B8C61900-7BF1-DA1F-B350-F1B6996F8677}"/>
              </a:ext>
            </a:extLst>
          </p:cNvPr>
          <p:cNvSpPr>
            <a:spLocks noGrp="1"/>
          </p:cNvSpPr>
          <p:nvPr>
            <p:ph type="sldNum" sz="quarter" idx="5"/>
          </p:nvPr>
        </p:nvSpPr>
        <p:spPr/>
        <p:txBody>
          <a:bodyPr/>
          <a:lstStyle/>
          <a:p>
            <a:fld id="{17FC5F92-FDEA-41A6-8D5E-BC743BE46EAD}" type="slidenum">
              <a:rPr lang="en-US" smtClean="0"/>
              <a:t>8</a:t>
            </a:fld>
            <a:endParaRPr lang="en-US"/>
          </a:p>
        </p:txBody>
      </p:sp>
    </p:spTree>
    <p:extLst>
      <p:ext uri="{BB962C8B-B14F-4D97-AF65-F5344CB8AC3E}">
        <p14:creationId xmlns:p14="http://schemas.microsoft.com/office/powerpoint/2010/main" val="25094800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EF488CE-3E98-0CD4-178A-C8D66FC6F02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2860129-1485-A550-C08E-F03C33D384B3}"/>
              </a:ext>
            </a:extLst>
          </p:cNvPr>
          <p:cNvSpPr>
            <a:spLocks noGrp="1" noRot="1" noChangeAspect="1"/>
          </p:cNvSpPr>
          <p:nvPr>
            <p:ph type="sldImg"/>
          </p:nvPr>
        </p:nvSpPr>
        <p:spPr/>
        <p:txBody>
          <a:bodyPr/>
          <a:lstStyle/>
          <a:p>
            <a:endParaRPr lang="en-US"/>
          </a:p>
        </p:txBody>
      </p:sp>
      <p:sp>
        <p:nvSpPr>
          <p:cNvPr id="4" name="Slide Number Placeholder 3">
            <a:extLst>
              <a:ext uri="{FF2B5EF4-FFF2-40B4-BE49-F238E27FC236}">
                <a16:creationId xmlns:a16="http://schemas.microsoft.com/office/drawing/2014/main" id="{1CA2C7CC-AF2C-064B-1DF9-84DD716BFA61}"/>
              </a:ext>
            </a:extLst>
          </p:cNvPr>
          <p:cNvSpPr>
            <a:spLocks noGrp="1"/>
          </p:cNvSpPr>
          <p:nvPr>
            <p:ph type="sldNum" sz="quarter" idx="5"/>
          </p:nvPr>
        </p:nvSpPr>
        <p:spPr/>
        <p:txBody>
          <a:bodyPr/>
          <a:lstStyle/>
          <a:p>
            <a:fld id="{17FC5F92-FDEA-41A6-8D5E-BC743BE46EAD}" type="slidenum">
              <a:rPr lang="en-US" smtClean="0"/>
              <a:t>9</a:t>
            </a:fld>
            <a:endParaRPr lang="en-US"/>
          </a:p>
        </p:txBody>
      </p:sp>
      <p:sp>
        <p:nvSpPr>
          <p:cNvPr id="5" name="TextBox 4">
            <a:extLst>
              <a:ext uri="{FF2B5EF4-FFF2-40B4-BE49-F238E27FC236}">
                <a16:creationId xmlns:a16="http://schemas.microsoft.com/office/drawing/2014/main" id="{73CB242A-EA04-0743-10E5-8BC4677002B9}"/>
              </a:ext>
            </a:extLst>
          </p:cNvPr>
          <p:cNvSpPr txBox="1"/>
          <p:nvPr/>
        </p:nvSpPr>
        <p:spPr>
          <a:xfrm>
            <a:off x="574675" y="6233458"/>
            <a:ext cx="4908550" cy="1938992"/>
          </a:xfrm>
          <a:prstGeom prst="rect">
            <a:avLst/>
          </a:prstGeom>
          <a:noFill/>
        </p:spPr>
        <p:txBody>
          <a:bodyPr wrap="square" rtlCol="0">
            <a:spAutoFit/>
          </a:bodyPr>
          <a:lstStyle/>
          <a:p>
            <a:r>
              <a:rPr lang="en-US" sz="1200" dirty="0"/>
              <a:t>Ships in harbor are safe, BUT that is not what ships are made for.</a:t>
            </a:r>
          </a:p>
          <a:p>
            <a:endParaRPr lang="en-US" sz="1200" dirty="0"/>
          </a:p>
          <a:p>
            <a:r>
              <a:rPr lang="en-US" sz="1200" dirty="0"/>
              <a:t>By becoming conversant in AI we can become part of the solution toward a global security.  A security that is not threatened by us using it to create estimates.  And as it is used to save time, improve productivity, quality and timeliness – it opens our time to be used for the things we’ve wishing we had time for.  Well, we can have that time.</a:t>
            </a:r>
          </a:p>
          <a:p>
            <a:r>
              <a:rPr lang="en-US" sz="1200" dirty="0"/>
              <a:t>At LLNL, our forebears (and our current bear, the director Kim </a:t>
            </a:r>
            <a:r>
              <a:rPr lang="en-US" sz="1200" dirty="0" err="1"/>
              <a:t>budhil</a:t>
            </a:r>
            <a:r>
              <a:rPr lang="en-US" sz="1200" dirty="0"/>
              <a:t>) call us to thing in terms of Big ideas, to go for the fence, reach for the stars and try something new.  Let’s do that.</a:t>
            </a:r>
          </a:p>
        </p:txBody>
      </p:sp>
      <p:sp>
        <p:nvSpPr>
          <p:cNvPr id="3" name="Notes Placeholder 2">
            <a:extLst>
              <a:ext uri="{FF2B5EF4-FFF2-40B4-BE49-F238E27FC236}">
                <a16:creationId xmlns:a16="http://schemas.microsoft.com/office/drawing/2014/main" id="{A1A3F3D4-B690-8D5A-5ED1-17F1E872521C}"/>
              </a:ext>
            </a:extLst>
          </p:cNvPr>
          <p:cNvSpPr>
            <a:spLocks noGrp="1"/>
          </p:cNvSpPr>
          <p:nvPr>
            <p:ph type="body" idx="1"/>
          </p:nvPr>
        </p:nvSpPr>
        <p:spPr/>
        <p:txBody>
          <a:bodyPr/>
          <a:lstStyle/>
          <a:p>
            <a:r>
              <a:rPr lang="en-US" b="1" dirty="0"/>
              <a:t>1.5 minute</a:t>
            </a:r>
          </a:p>
          <a:p>
            <a:endParaRPr lang="en-US" b="1" dirty="0"/>
          </a:p>
          <a:p>
            <a:r>
              <a:rPr lang="en-US" dirty="0"/>
              <a:t>Ships in harbor are safe, but that’s not what ships are made for.  </a:t>
            </a:r>
          </a:p>
          <a:p>
            <a:endParaRPr lang="en-US" dirty="0"/>
          </a:p>
          <a:p>
            <a:r>
              <a:rPr lang="en-US" dirty="0"/>
              <a:t>Especially for us who work in the nations premier laboratories, we were spawned from an attitude of thinking BIG, setting sails for discovery, and exploring new frontiers.  We may fail; but the only ones who never fail are the ones who never try anything new.</a:t>
            </a:r>
          </a:p>
          <a:p>
            <a:endParaRPr lang="en-US" dirty="0"/>
          </a:p>
          <a:p>
            <a:r>
              <a:rPr lang="en-US" dirty="0"/>
              <a:t>Of course, when I say fail, I mean fail with appropriate guardrails.  Like bowling has gutters; we don’t want, to stay with the analogy, for our bowling ball to jump over the gutter and kill all the other bowlers.  That would not be the kind of “strike” we’re hoping for.</a:t>
            </a:r>
          </a:p>
          <a:p>
            <a:endParaRPr lang="en-US" dirty="0"/>
          </a:p>
          <a:p>
            <a:r>
              <a:rPr lang="en-US" dirty="0"/>
              <a:t>Jokes aside, I believe AI is just the kind of tool that can expand our workflows to do things we’ve always wanted to do but somehow can never find the time</a:t>
            </a:r>
          </a:p>
          <a:p>
            <a:endParaRPr lang="en-US" dirty="0"/>
          </a:p>
          <a:p>
            <a:r>
              <a:rPr lang="en-US" dirty="0"/>
              <a:t>So let’s move forward, become conversant, and be a spokesperson and participant of the wise use of AI.</a:t>
            </a:r>
          </a:p>
          <a:p>
            <a:endParaRPr lang="en-US" dirty="0"/>
          </a:p>
          <a:p>
            <a:r>
              <a:rPr lang="en-US" dirty="0"/>
              <a:t>This presentation will show a Methodology and examples of how AI can improve our organizations; especially if we team together.</a:t>
            </a:r>
          </a:p>
          <a:p>
            <a:endParaRPr lang="en-US" dirty="0"/>
          </a:p>
          <a:p>
            <a:r>
              <a:rPr lang="en-US" dirty="0"/>
              <a:t>At the lab, we’re in the early days of formally inducting these into our workflows.</a:t>
            </a:r>
            <a:r>
              <a:rPr lang="en-US" sz="1200" b="1" i="0" kern="1200" dirty="0">
                <a:solidFill>
                  <a:schemeClr val="tx1"/>
                </a:solidFill>
                <a:effectLst/>
                <a:latin typeface="+mn-lt"/>
                <a:ea typeface="+mn-ea"/>
                <a:cs typeface="+mn-cs"/>
              </a:rPr>
              <a:t> [click]</a:t>
            </a:r>
            <a:endParaRPr lang="en-US" dirty="0"/>
          </a:p>
          <a:p>
            <a:endParaRPr lang="en-US" dirty="0"/>
          </a:p>
        </p:txBody>
      </p:sp>
    </p:spTree>
    <p:extLst>
      <p:ext uri="{BB962C8B-B14F-4D97-AF65-F5344CB8AC3E}">
        <p14:creationId xmlns:p14="http://schemas.microsoft.com/office/powerpoint/2010/main" val="375892952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830466C-3B12-DA30-D68B-6BA17E793BC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46D1E91-6B04-332B-AE03-1A5A958E4964}"/>
              </a:ext>
            </a:extLst>
          </p:cNvPr>
          <p:cNvSpPr>
            <a:spLocks noGrp="1" noRot="1" noChangeAspect="1"/>
          </p:cNvSpPr>
          <p:nvPr>
            <p:ph type="sldImg"/>
          </p:nvPr>
        </p:nvSpPr>
        <p:spPr/>
        <p:txBody>
          <a:bodyPr/>
          <a:lstStyle/>
          <a:p>
            <a:endParaRPr lang="en-US"/>
          </a:p>
        </p:txBody>
      </p:sp>
      <p:sp>
        <p:nvSpPr>
          <p:cNvPr id="4" name="Slide Number Placeholder 3">
            <a:extLst>
              <a:ext uri="{FF2B5EF4-FFF2-40B4-BE49-F238E27FC236}">
                <a16:creationId xmlns:a16="http://schemas.microsoft.com/office/drawing/2014/main" id="{DE8AE887-B8C4-73E8-7A26-4CCD856C482A}"/>
              </a:ext>
            </a:extLst>
          </p:cNvPr>
          <p:cNvSpPr>
            <a:spLocks noGrp="1"/>
          </p:cNvSpPr>
          <p:nvPr>
            <p:ph type="sldNum" sz="quarter" idx="5"/>
          </p:nvPr>
        </p:nvSpPr>
        <p:spPr/>
        <p:txBody>
          <a:bodyPr/>
          <a:lstStyle/>
          <a:p>
            <a:fld id="{17FC5F92-FDEA-41A6-8D5E-BC743BE46EAD}" type="slidenum">
              <a:rPr lang="en-US" smtClean="0"/>
              <a:t>10</a:t>
            </a:fld>
            <a:endParaRPr lang="en-US"/>
          </a:p>
        </p:txBody>
      </p:sp>
      <p:sp>
        <p:nvSpPr>
          <p:cNvPr id="6" name="Notes Placeholder 5">
            <a:extLst>
              <a:ext uri="{FF2B5EF4-FFF2-40B4-BE49-F238E27FC236}">
                <a16:creationId xmlns:a16="http://schemas.microsoft.com/office/drawing/2014/main" id="{46E44982-4D69-131A-A35D-D24695DF3958}"/>
              </a:ext>
            </a:extLst>
          </p:cNvPr>
          <p:cNvSpPr>
            <a:spLocks noGrp="1"/>
          </p:cNvSpPr>
          <p:nvPr>
            <p:ph type="body" sz="quarter" idx="3"/>
          </p:nvPr>
        </p:nvSpPr>
        <p:spPr/>
        <p:txBody>
          <a:bodyPr/>
          <a:lstStyle/>
          <a:p>
            <a:r>
              <a:rPr lang="en-US" b="1" dirty="0"/>
              <a:t>¼ minute</a:t>
            </a:r>
          </a:p>
          <a:p>
            <a:endParaRPr lang="en-US" dirty="0"/>
          </a:p>
          <a:p>
            <a:r>
              <a:rPr lang="en-US" dirty="0"/>
              <a:t>.  And now, act 2. </a:t>
            </a:r>
            <a:r>
              <a:rPr lang="en-US" sz="1200" b="1" i="0" kern="1200" dirty="0">
                <a:solidFill>
                  <a:schemeClr val="tx1"/>
                </a:solidFill>
                <a:effectLst/>
                <a:latin typeface="+mn-lt"/>
                <a:ea typeface="+mn-ea"/>
                <a:cs typeface="+mn-cs"/>
              </a:rPr>
              <a:t>[click * 2] </a:t>
            </a:r>
            <a:r>
              <a:rPr lang="en-US" sz="1200" b="0" i="0" kern="1200" dirty="0">
                <a:solidFill>
                  <a:schemeClr val="tx1"/>
                </a:solidFill>
                <a:effectLst/>
                <a:latin typeface="+mn-lt"/>
                <a:ea typeface="+mn-ea"/>
                <a:cs typeface="+mn-cs"/>
              </a:rPr>
              <a:t>documentation </a:t>
            </a:r>
            <a:r>
              <a:rPr lang="en-US" sz="1200" b="1" i="0" kern="1200" dirty="0">
                <a:solidFill>
                  <a:schemeClr val="tx1"/>
                </a:solidFill>
                <a:effectLst/>
                <a:latin typeface="+mn-lt"/>
                <a:ea typeface="+mn-ea"/>
                <a:cs typeface="+mn-cs"/>
              </a:rPr>
              <a:t>[click]</a:t>
            </a:r>
            <a:endParaRPr lang="en-US" dirty="0"/>
          </a:p>
        </p:txBody>
      </p:sp>
    </p:spTree>
    <p:extLst>
      <p:ext uri="{BB962C8B-B14F-4D97-AF65-F5344CB8AC3E}">
        <p14:creationId xmlns:p14="http://schemas.microsoft.com/office/powerpoint/2010/main" val="329807393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CDEE589-ADB8-2A7A-6BE6-D3724D20F8E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FC90995-BD13-0BA7-8AD9-1A1D50F1B610}"/>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731BAE99-F6E5-52EE-3F3B-234D45C2BAEF}"/>
              </a:ext>
            </a:extLst>
          </p:cNvPr>
          <p:cNvSpPr>
            <a:spLocks noGrp="1"/>
          </p:cNvSpPr>
          <p:nvPr>
            <p:ph type="body" idx="1"/>
          </p:nvPr>
        </p:nvSpPr>
        <p:spPr>
          <a:xfrm>
            <a:off x="685800" y="4400549"/>
            <a:ext cx="5695950" cy="4619625"/>
          </a:xfrm>
        </p:spPr>
        <p:txBody>
          <a:bodyPr/>
          <a:lstStyle/>
          <a:p>
            <a:pPr marL="0" indent="0">
              <a:buNone/>
            </a:pPr>
            <a:r>
              <a:rPr lang="en-US" b="1" dirty="0"/>
              <a:t>1 minute</a:t>
            </a:r>
          </a:p>
          <a:p>
            <a:pPr marL="0" indent="0">
              <a:buNone/>
            </a:pPr>
            <a:r>
              <a:rPr lang="en-US" b="1" dirty="0"/>
              <a:t> </a:t>
            </a:r>
          </a:p>
          <a:p>
            <a:pPr marL="228600" indent="-228600">
              <a:buAutoNum type="arabicParenR"/>
            </a:pPr>
            <a:r>
              <a:rPr lang="en-US" dirty="0"/>
              <a:t>The first document I want to zip through is our governance document. </a:t>
            </a:r>
            <a:r>
              <a:rPr lang="en-US" b="1" dirty="0"/>
              <a:t>   [click]   </a:t>
            </a:r>
            <a:r>
              <a:rPr lang="en-US" dirty="0"/>
              <a:t>It was borne, to a large degree, from the security incident I talked about.  You might say the incident had a silver lining – first of all, nothing bad happened in the incident; and second of all it forced us to deliberate before something unacceptably bad happened; by publishing some controls. </a:t>
            </a:r>
            <a:r>
              <a:rPr lang="en-US" sz="1200" b="1" i="0" kern="1200" dirty="0">
                <a:solidFill>
                  <a:schemeClr val="tx1"/>
                </a:solidFill>
                <a:effectLst/>
                <a:latin typeface="+mn-lt"/>
                <a:ea typeface="+mn-ea"/>
                <a:cs typeface="+mn-cs"/>
              </a:rPr>
              <a:t>[click* 2]</a:t>
            </a:r>
          </a:p>
          <a:p>
            <a:pPr marL="228600" indent="-228600">
              <a:buAutoNum type="arabicParenR"/>
            </a:pPr>
            <a:r>
              <a:rPr lang="en-US" dirty="0"/>
              <a:t>A recurring theme of the document is </a:t>
            </a:r>
            <a:r>
              <a:rPr lang="en-US" dirty="0" err="1"/>
              <a:t>this:Treat</a:t>
            </a:r>
            <a:r>
              <a:rPr lang="en-US" dirty="0"/>
              <a:t> AI like an intern who has no authority. Great for quick research, brainstorming and peer review, but you </a:t>
            </a:r>
            <a:r>
              <a:rPr lang="en-US" i="1" dirty="0"/>
              <a:t>never</a:t>
            </a:r>
            <a:r>
              <a:rPr lang="en-US" dirty="0"/>
              <a:t> let it make final, high-stakes decisions. And never leak company secrets to public chatbots. You own the work, not the computer. </a:t>
            </a:r>
            <a:r>
              <a:rPr lang="en-US" b="1" dirty="0"/>
              <a:t>[click]</a:t>
            </a:r>
            <a:endParaRPr lang="en-US" dirty="0"/>
          </a:p>
          <a:p>
            <a:pPr marL="0" indent="0">
              <a:buNone/>
            </a:pPr>
            <a:r>
              <a:rPr lang="en-US" dirty="0"/>
              <a:t>4)  </a:t>
            </a:r>
            <a:r>
              <a:rPr lang="en-US" b="1" dirty="0"/>
              <a:t>Golden Rule</a:t>
            </a:r>
            <a:r>
              <a:rPr lang="en-US" dirty="0"/>
              <a:t>   There it is again – “you make the call and are accountable for it” .  Oh, did I already say that?  On the flip side; AI’s can do all the work they want; but we’ll always need a human to take all </a:t>
            </a:r>
            <a:r>
              <a:rPr lang="en-US"/>
              <a:t>the credit.</a:t>
            </a:r>
            <a:endParaRPr lang="en-US" dirty="0"/>
          </a:p>
          <a:p>
            <a:pPr marL="0" indent="0">
              <a:buNone/>
            </a:pPr>
            <a:r>
              <a:rPr lang="en-US" dirty="0"/>
              <a:t> </a:t>
            </a:r>
          </a:p>
          <a:p>
            <a:pPr marL="457200" lvl="1" indent="0">
              <a:buNone/>
            </a:pPr>
            <a:endParaRPr lang="en-US" dirty="0"/>
          </a:p>
          <a:p>
            <a:pPr lvl="0"/>
            <a:endParaRPr lang="en-US" dirty="0"/>
          </a:p>
          <a:p>
            <a:pPr marL="685800" lvl="1" indent="-228600">
              <a:buAutoNum type="arabicParenR"/>
            </a:pPr>
            <a:endParaRPr lang="en-US" dirty="0"/>
          </a:p>
        </p:txBody>
      </p:sp>
      <p:sp>
        <p:nvSpPr>
          <p:cNvPr id="4" name="Slide Number Placeholder 3">
            <a:extLst>
              <a:ext uri="{FF2B5EF4-FFF2-40B4-BE49-F238E27FC236}">
                <a16:creationId xmlns:a16="http://schemas.microsoft.com/office/drawing/2014/main" id="{94D0F632-5D92-A455-8135-CCE10DF7EBEC}"/>
              </a:ext>
            </a:extLst>
          </p:cNvPr>
          <p:cNvSpPr>
            <a:spLocks noGrp="1"/>
          </p:cNvSpPr>
          <p:nvPr>
            <p:ph type="sldNum" sz="quarter" idx="5"/>
          </p:nvPr>
        </p:nvSpPr>
        <p:spPr/>
        <p:txBody>
          <a:bodyPr/>
          <a:lstStyle/>
          <a:p>
            <a:fld id="{17FC5F92-FDEA-41A6-8D5E-BC743BE46EAD}" type="slidenum">
              <a:rPr lang="en-US" smtClean="0"/>
              <a:t>11</a:t>
            </a:fld>
            <a:endParaRPr lang="en-US"/>
          </a:p>
        </p:txBody>
      </p:sp>
    </p:spTree>
    <p:extLst>
      <p:ext uri="{BB962C8B-B14F-4D97-AF65-F5344CB8AC3E}">
        <p14:creationId xmlns:p14="http://schemas.microsoft.com/office/powerpoint/2010/main" val="150287908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r>
              <a:rPr lang="en-US" b="1" dirty="0"/>
              <a:t>½ minute</a:t>
            </a:r>
          </a:p>
          <a:p>
            <a:endParaRPr lang="en-US" dirty="0"/>
          </a:p>
          <a:p>
            <a:r>
              <a:rPr lang="en-US" dirty="0"/>
              <a:t>One last point, the governance document assigns each group (PM’s, CM’s, PC’s, DM’s and yes, estimators a person in charge of being the knower of knowledge; and the champion of AI workflows).  I am, for example, the Estimating AI champion.  Uh, there’s not trophy for that, it just means I’m Mr. Information Man when it comes to AI workflows.</a:t>
            </a:r>
          </a:p>
          <a:p>
            <a:endParaRPr lang="en-US" dirty="0"/>
          </a:p>
          <a:p>
            <a:r>
              <a:rPr lang="en-US" dirty="0"/>
              <a:t>Having said that, at the lab we’re still at the beginning of all this. I’m a champion?  I’m a novice. </a:t>
            </a:r>
            <a:r>
              <a:rPr lang="en-US" sz="1200" b="1" i="0" kern="1200" dirty="0">
                <a:solidFill>
                  <a:schemeClr val="tx1"/>
                </a:solidFill>
                <a:effectLst/>
                <a:latin typeface="+mn-lt"/>
                <a:ea typeface="+mn-ea"/>
                <a:cs typeface="+mn-cs"/>
              </a:rPr>
              <a:t>[click]</a:t>
            </a:r>
            <a:endParaRPr lang="en-US" dirty="0"/>
          </a:p>
        </p:txBody>
      </p:sp>
      <p:sp>
        <p:nvSpPr>
          <p:cNvPr id="4" name="Slide Number Placeholder 3"/>
          <p:cNvSpPr>
            <a:spLocks noGrp="1"/>
          </p:cNvSpPr>
          <p:nvPr>
            <p:ph type="sldNum" sz="quarter" idx="5"/>
          </p:nvPr>
        </p:nvSpPr>
        <p:spPr/>
        <p:txBody>
          <a:bodyPr/>
          <a:lstStyle/>
          <a:p>
            <a:fld id="{17FC5F92-FDEA-41A6-8D5E-BC743BE46EAD}" type="slidenum">
              <a:rPr lang="en-US" smtClean="0"/>
              <a:t>12</a:t>
            </a:fld>
            <a:endParaRPr lang="en-US"/>
          </a:p>
        </p:txBody>
      </p:sp>
    </p:spTree>
    <p:extLst>
      <p:ext uri="{BB962C8B-B14F-4D97-AF65-F5344CB8AC3E}">
        <p14:creationId xmlns:p14="http://schemas.microsoft.com/office/powerpoint/2010/main" val="83426299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46603C3-0044-784B-8E1F-795C339C665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9D78E08-17BF-F2F2-8A9C-2BA51B84D166}"/>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BFB3729F-1D7F-DCA0-63AA-70D28F659533}"/>
              </a:ext>
            </a:extLst>
          </p:cNvPr>
          <p:cNvSpPr>
            <a:spLocks noGrp="1"/>
          </p:cNvSpPr>
          <p:nvPr>
            <p:ph type="body" idx="1"/>
          </p:nvPr>
        </p:nvSpPr>
        <p:spPr>
          <a:xfrm>
            <a:off x="-5819775" y="3048001"/>
            <a:ext cx="5486400" cy="5324474"/>
          </a:xfrm>
        </p:spPr>
        <p:txBody>
          <a:bodyPr/>
          <a:lstStyle/>
          <a:p>
            <a:endParaRPr lang="en-US" dirty="0"/>
          </a:p>
          <a:p>
            <a:pPr marL="0" indent="0">
              <a:buNone/>
            </a:pPr>
            <a:r>
              <a:rPr lang="en-US" dirty="0"/>
              <a:t>[Realtime?]</a:t>
            </a:r>
          </a:p>
          <a:p>
            <a:pPr marL="228600" indent="-228600">
              <a:buAutoNum type="arabicPeriod"/>
            </a:pPr>
            <a:r>
              <a:rPr lang="en-US" dirty="0"/>
              <a:t>Let’s review the columns.  First is the priority level; this is one you want to share with management and get buy-in.  It’s been pretty clear in my experience that if your leadership is not rooting for you; you’re likely to fail.  It doesn’t mean your leadership is responsible.  You are responsible for convincing your leadership of the value.  I’m not a terribly great salesman, but I’m willing to give it a try – because the tool is, I believe, vaster than we are currently imagining.  Maybe we can make it a competition between labs, I don’t know.  “Hey boss, guess what Oak Ridge is doing that we’re not”.  By boss played football for Stanford,  so he’s got the competitive spirit.  Of course, he’s listening in the audience and now he knows my game-plan.  Like I said, I’m a lousy salesman.</a:t>
            </a:r>
          </a:p>
          <a:p>
            <a:pPr marL="228600" indent="-228600">
              <a:buAutoNum type="arabicPeriod"/>
            </a:pPr>
            <a:r>
              <a:rPr lang="en-US" dirty="0"/>
              <a:t> Description – a very brief summary of what AI is going to do for you.   </a:t>
            </a:r>
          </a:p>
          <a:p>
            <a:pPr marL="228600" indent="-228600">
              <a:buAutoNum type="arabicPeriod"/>
            </a:pPr>
            <a:r>
              <a:rPr lang="en-US" dirty="0"/>
              <a:t>Prep work  (not shown, it wouldn’t fit) – this one is important.  Many if not most of the time, you best not employ ai until you have your ducks in a row.  E.g. for labor rates, </a:t>
            </a:r>
            <a:r>
              <a:rPr lang="en-US" dirty="0" err="1"/>
              <a:t>RSMeans</a:t>
            </a:r>
            <a:r>
              <a:rPr lang="en-US" dirty="0"/>
              <a:t> has a craftsman named “common laborer”.  The prevailing wage resource has 100 wage rates that might fit that description.  Which do you use – more later.  Another example, you want to use actual bid data to create a database of real world unit costs.  Well, that means you got to reach out to your supply chain / purchasing department and get the actual bid data; and/or the contractor’s monthly invoice.  You can’t get real world costs without the real world costs.  How’s that for being real with you.</a:t>
            </a:r>
          </a:p>
          <a:p>
            <a:pPr marL="228600" indent="-228600">
              <a:buAutoNum type="arabicPeriod"/>
            </a:pPr>
            <a:r>
              <a:rPr lang="en-US" dirty="0"/>
              <a:t>[only if Excel Wishlist is available] Now let’s walk down the list… </a:t>
            </a:r>
          </a:p>
          <a:p>
            <a:pPr marL="228600" lvl="0" indent="-228600">
              <a:buAutoNum type="arabicPeriod"/>
            </a:pPr>
            <a:r>
              <a:rPr lang="en-US" dirty="0"/>
              <a:t>One last thing – This spreadsheet is a brainstorm.  After you, the human in the room, have brainstormed, don’t stop there.  Real-world [Demonstrate asking an AI to provide suggestions] (if possible, display prepared prompt and ask Claude.</a:t>
            </a:r>
          </a:p>
          <a:p>
            <a:pPr marL="228600" indent="-228600">
              <a:buAutoNum type="arabicPeriod"/>
            </a:pPr>
            <a:endParaRPr lang="en-US" dirty="0"/>
          </a:p>
          <a:p>
            <a:pPr marL="228600" indent="-228600">
              <a:buAutoNum type="arabicPeriod"/>
            </a:pPr>
            <a:endParaRPr lang="en-US" dirty="0"/>
          </a:p>
        </p:txBody>
      </p:sp>
      <p:sp>
        <p:nvSpPr>
          <p:cNvPr id="4" name="Slide Number Placeholder 3">
            <a:extLst>
              <a:ext uri="{FF2B5EF4-FFF2-40B4-BE49-F238E27FC236}">
                <a16:creationId xmlns:a16="http://schemas.microsoft.com/office/drawing/2014/main" id="{BCB11CF7-2FBD-8C90-FDE3-4C23868F85D1}"/>
              </a:ext>
            </a:extLst>
          </p:cNvPr>
          <p:cNvSpPr>
            <a:spLocks noGrp="1"/>
          </p:cNvSpPr>
          <p:nvPr>
            <p:ph type="sldNum" sz="quarter" idx="5"/>
          </p:nvPr>
        </p:nvSpPr>
        <p:spPr/>
        <p:txBody>
          <a:bodyPr/>
          <a:lstStyle/>
          <a:p>
            <a:fld id="{17FC5F92-FDEA-41A6-8D5E-BC743BE46EAD}" type="slidenum">
              <a:rPr lang="en-US" smtClean="0"/>
              <a:t>13</a:t>
            </a:fld>
            <a:endParaRPr lang="en-US"/>
          </a:p>
        </p:txBody>
      </p:sp>
      <p:sp>
        <p:nvSpPr>
          <p:cNvPr id="5" name="TextBox 4">
            <a:extLst>
              <a:ext uri="{FF2B5EF4-FFF2-40B4-BE49-F238E27FC236}">
                <a16:creationId xmlns:a16="http://schemas.microsoft.com/office/drawing/2014/main" id="{5CD03240-CB0A-BD07-78AE-2FCD060143F1}"/>
              </a:ext>
            </a:extLst>
          </p:cNvPr>
          <p:cNvSpPr txBox="1"/>
          <p:nvPr/>
        </p:nvSpPr>
        <p:spPr>
          <a:xfrm>
            <a:off x="819150" y="4748996"/>
            <a:ext cx="5943600" cy="3693319"/>
          </a:xfrm>
          <a:prstGeom prst="rect">
            <a:avLst/>
          </a:prstGeom>
          <a:noFill/>
        </p:spPr>
        <p:txBody>
          <a:bodyPr wrap="square" rtlCol="0">
            <a:spAutoFit/>
          </a:bodyPr>
          <a:lstStyle/>
          <a:p>
            <a:r>
              <a:rPr lang="en-US" dirty="0"/>
              <a:t>The question to ask yourself is “If I were allowed a bright summer hire, what would be the kind of things I’d like him or her to do.</a:t>
            </a:r>
          </a:p>
          <a:p>
            <a:endParaRPr lang="en-US" dirty="0"/>
          </a:p>
          <a:p>
            <a:r>
              <a:rPr lang="en-US" dirty="0"/>
              <a:t>In fact, what if I were given as many summer hires I had time to manage?</a:t>
            </a:r>
          </a:p>
          <a:p>
            <a:endParaRPr lang="en-US" dirty="0"/>
          </a:p>
          <a:p>
            <a:r>
              <a:rPr lang="en-US" dirty="0"/>
              <a:t>Here’s the kind of things we’re in the process of having our assistants doing.  (open </a:t>
            </a:r>
            <a:r>
              <a:rPr lang="en-US" dirty="0" err="1"/>
              <a:t>xls</a:t>
            </a:r>
            <a:r>
              <a:rPr lang="en-US" dirty="0"/>
              <a:t>).</a:t>
            </a:r>
          </a:p>
          <a:p>
            <a:endParaRPr lang="en-US" dirty="0"/>
          </a:p>
          <a:p>
            <a:r>
              <a:rPr lang="en-US" dirty="0"/>
              <a:t>If I can:  Alvin, make me a list of awesome things you could do (this will be a theme). BTW, I call my A.I. Alvin T </a:t>
            </a:r>
            <a:r>
              <a:rPr lang="en-US" dirty="0" err="1"/>
              <a:t>Siscob</a:t>
            </a:r>
            <a:r>
              <a:rPr lang="en-US" dirty="0"/>
              <a:t> the 3</a:t>
            </a:r>
            <a:r>
              <a:rPr lang="en-US" baseline="30000" dirty="0"/>
              <a:t>rd</a:t>
            </a:r>
            <a:r>
              <a:rPr lang="en-US" dirty="0"/>
              <a:t> </a:t>
            </a:r>
            <a:r>
              <a:rPr lang="en-US" dirty="0" err="1"/>
              <a:t>3</a:t>
            </a:r>
            <a:r>
              <a:rPr lang="en-US" baseline="30000" dirty="0" err="1"/>
              <a:t>rd</a:t>
            </a:r>
            <a:r>
              <a:rPr lang="en-US" baseline="30000" dirty="0"/>
              <a:t> , or Alvin for short</a:t>
            </a:r>
            <a:endParaRPr lang="en-US" dirty="0"/>
          </a:p>
        </p:txBody>
      </p:sp>
    </p:spTree>
    <p:extLst>
      <p:ext uri="{BB962C8B-B14F-4D97-AF65-F5344CB8AC3E}">
        <p14:creationId xmlns:p14="http://schemas.microsoft.com/office/powerpoint/2010/main" val="46289955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042A6F6-74D9-C843-4AD0-E6B3EAB54FB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B94B99B-D209-FAAB-C470-CEA7EDC58567}"/>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63564B12-5F07-D6DD-12E2-0A42515F609C}"/>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b="1" dirty="0"/>
          </a:p>
          <a:p>
            <a:pPr marL="228600" marR="0" lvl="0" indent="-228600" algn="l" defTabSz="914400" rtl="0" eaLnBrk="1" fontAlgn="auto" latinLnBrk="0" hangingPunct="1">
              <a:lnSpc>
                <a:spcPct val="100000"/>
              </a:lnSpc>
              <a:spcBef>
                <a:spcPts val="0"/>
              </a:spcBef>
              <a:spcAft>
                <a:spcPts val="0"/>
              </a:spcAft>
              <a:buClrTx/>
              <a:buSzTx/>
              <a:buFont typeface="+mj-lt"/>
              <a:buAutoNum type="arabicPeriod"/>
              <a:tabLst/>
              <a:defRPr/>
            </a:pPr>
            <a:endParaRPr lang="en-US" b="0" dirty="0"/>
          </a:p>
          <a:p>
            <a:pPr marL="228600" marR="0" lvl="0" indent="-228600" algn="l" defTabSz="914400" rtl="0" eaLnBrk="1" fontAlgn="auto" latinLnBrk="0" hangingPunct="1">
              <a:lnSpc>
                <a:spcPct val="100000"/>
              </a:lnSpc>
              <a:spcBef>
                <a:spcPts val="0"/>
              </a:spcBef>
              <a:spcAft>
                <a:spcPts val="0"/>
              </a:spcAft>
              <a:buClrTx/>
              <a:buSzTx/>
              <a:buFontTx/>
              <a:buAutoNum type="arabicParenR"/>
              <a:tabLst/>
              <a:defRPr/>
            </a:pPr>
            <a:r>
              <a:rPr lang="en-US" dirty="0"/>
              <a:t>OK, we have made a wishlist.  Of course, that alone is not enough.  I need to let my AI interns, whom are all called Alvin Ivanovich </a:t>
            </a:r>
            <a:r>
              <a:rPr lang="en-US" dirty="0" err="1"/>
              <a:t>Siscob</a:t>
            </a:r>
            <a:r>
              <a:rPr lang="en-US" dirty="0"/>
              <a:t> the 3</a:t>
            </a:r>
            <a:r>
              <a:rPr lang="en-US" baseline="30000" dirty="0"/>
              <a:t>rd</a:t>
            </a:r>
            <a:r>
              <a:rPr lang="en-US" dirty="0"/>
              <a:t> btw, know what it is I expect of them.  The more exact the better.</a:t>
            </a:r>
          </a:p>
          <a:p>
            <a:pPr marL="228600" marR="0" lvl="0" indent="-228600" algn="l" defTabSz="914400" rtl="0" eaLnBrk="1" fontAlgn="auto" latinLnBrk="0" hangingPunct="1">
              <a:lnSpc>
                <a:spcPct val="100000"/>
              </a:lnSpc>
              <a:spcBef>
                <a:spcPts val="0"/>
              </a:spcBef>
              <a:spcAft>
                <a:spcPts val="0"/>
              </a:spcAft>
              <a:buClrTx/>
              <a:buSzTx/>
              <a:buFontTx/>
              <a:buAutoNum type="arabicParenR"/>
              <a:tabLst/>
              <a:defRPr/>
            </a:pPr>
            <a:r>
              <a:rPr lang="en-US" dirty="0"/>
              <a:t>I’m only sharing one, but I have a job description for every current wishlist….wish.</a:t>
            </a:r>
          </a:p>
          <a:p>
            <a:pPr marL="228600" marR="0" lvl="0" indent="-228600" algn="l" defTabSz="914400" rtl="0" eaLnBrk="1" fontAlgn="auto" latinLnBrk="0" hangingPunct="1">
              <a:lnSpc>
                <a:spcPct val="100000"/>
              </a:lnSpc>
              <a:spcBef>
                <a:spcPts val="0"/>
              </a:spcBef>
              <a:spcAft>
                <a:spcPts val="0"/>
              </a:spcAft>
              <a:buClrTx/>
              <a:buSzTx/>
              <a:buFontTx/>
              <a:buAutoNum type="arabicParenR"/>
              <a:tabLst/>
              <a:defRPr/>
            </a:pPr>
            <a:r>
              <a:rPr lang="en-US" dirty="0"/>
              <a:t>[review the image]</a:t>
            </a:r>
          </a:p>
          <a:p>
            <a:pPr marL="228600" marR="0" lvl="0" indent="-228600" algn="l" defTabSz="914400" rtl="0" eaLnBrk="1" fontAlgn="auto" latinLnBrk="0" hangingPunct="1">
              <a:lnSpc>
                <a:spcPct val="100000"/>
              </a:lnSpc>
              <a:spcBef>
                <a:spcPts val="0"/>
              </a:spcBef>
              <a:spcAft>
                <a:spcPts val="0"/>
              </a:spcAft>
              <a:buClrTx/>
              <a:buSzTx/>
              <a:buFontTx/>
              <a:buAutoNum type="arabicParenR"/>
              <a:tabLst/>
              <a:defRPr/>
            </a:pPr>
            <a:r>
              <a:rPr lang="en-US" dirty="0"/>
              <a:t>BTW, when you’ve completed what you think is a good job description – have your favorite intern Alvin look it over and provide feedback.  </a:t>
            </a:r>
          </a:p>
          <a:p>
            <a:pPr marL="228600" marR="0" lvl="0" indent="-228600" algn="l" defTabSz="914400" rtl="0" eaLnBrk="1" fontAlgn="auto" latinLnBrk="0" hangingPunct="1">
              <a:lnSpc>
                <a:spcPct val="100000"/>
              </a:lnSpc>
              <a:spcBef>
                <a:spcPts val="0"/>
              </a:spcBef>
              <a:spcAft>
                <a:spcPts val="0"/>
              </a:spcAft>
              <a:buClrTx/>
              <a:buSzTx/>
              <a:buFontTx/>
              <a:buAutoNum type="arabicParenR"/>
              <a:tabLst/>
              <a:defRPr/>
            </a:pPr>
            <a:r>
              <a:rPr lang="en-US" dirty="0"/>
              <a:t>How I like to think of this document is this.  If I die and someone needs to take on my role as manager of these AI interns – that person needs to know what I want Alvin1 Alvin2 and Alvin so on to do.</a:t>
            </a:r>
          </a:p>
          <a:p>
            <a:pPr marL="228600" marR="0" lvl="0" indent="-228600" algn="l" defTabSz="914400" rtl="0" eaLnBrk="1" fontAlgn="auto" latinLnBrk="0" hangingPunct="1">
              <a:lnSpc>
                <a:spcPct val="100000"/>
              </a:lnSpc>
              <a:spcBef>
                <a:spcPts val="0"/>
              </a:spcBef>
              <a:spcAft>
                <a:spcPts val="0"/>
              </a:spcAft>
              <a:buClrTx/>
              <a:buSzTx/>
              <a:buFontTx/>
              <a:buAutoNum type="arabicParenR"/>
              <a:tabLst/>
              <a:defRPr/>
            </a:pPr>
            <a:r>
              <a:rPr lang="en-US" dirty="0"/>
              <a:t>We’re just about ready to try out an example.  One more doc first…  </a:t>
            </a:r>
            <a:r>
              <a:rPr lang="en-US" b="1" dirty="0"/>
              <a:t>[click]</a:t>
            </a: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endParaRPr lang="en-US" dirty="0"/>
          </a:p>
        </p:txBody>
      </p:sp>
      <p:sp>
        <p:nvSpPr>
          <p:cNvPr id="4" name="Slide Number Placeholder 3">
            <a:extLst>
              <a:ext uri="{FF2B5EF4-FFF2-40B4-BE49-F238E27FC236}">
                <a16:creationId xmlns:a16="http://schemas.microsoft.com/office/drawing/2014/main" id="{880B2CF3-5126-FB19-57A9-1F22A8916AFB}"/>
              </a:ext>
            </a:extLst>
          </p:cNvPr>
          <p:cNvSpPr>
            <a:spLocks noGrp="1"/>
          </p:cNvSpPr>
          <p:nvPr>
            <p:ph type="sldNum" sz="quarter" idx="5"/>
          </p:nvPr>
        </p:nvSpPr>
        <p:spPr/>
        <p:txBody>
          <a:bodyPr/>
          <a:lstStyle/>
          <a:p>
            <a:fld id="{17FC5F92-FDEA-41A6-8D5E-BC743BE46EAD}" type="slidenum">
              <a:rPr lang="en-US" smtClean="0"/>
              <a:t>14</a:t>
            </a:fld>
            <a:endParaRPr lang="en-US"/>
          </a:p>
        </p:txBody>
      </p:sp>
    </p:spTree>
    <p:extLst>
      <p:ext uri="{BB962C8B-B14F-4D97-AF65-F5344CB8AC3E}">
        <p14:creationId xmlns:p14="http://schemas.microsoft.com/office/powerpoint/2010/main" val="175244584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551D02C-70F8-5666-6D38-4747BD1553A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93DFAFE-4830-5D7E-63DD-65C6580C9AEA}"/>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A911E772-9F10-2168-8357-20A309B0B84A}"/>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b="1"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en-US" b="1"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b="1" dirty="0"/>
              <a:t>Presentation Speaking Points:</a:t>
            </a:r>
          </a:p>
          <a:p>
            <a:pPr marL="228600" marR="0" lvl="0" indent="-228600" algn="l" defTabSz="914400" rtl="0" eaLnBrk="1" fontAlgn="auto" latinLnBrk="0" hangingPunct="1">
              <a:lnSpc>
                <a:spcPct val="100000"/>
              </a:lnSpc>
              <a:spcBef>
                <a:spcPts val="0"/>
              </a:spcBef>
              <a:spcAft>
                <a:spcPts val="0"/>
              </a:spcAft>
              <a:buClrTx/>
              <a:buSzTx/>
              <a:buFont typeface="+mj-lt"/>
              <a:buAutoNum type="arabicPeriod"/>
              <a:tabLst/>
              <a:defRPr/>
            </a:pPr>
            <a:r>
              <a:rPr lang="en-US" b="0" dirty="0"/>
              <a:t>The last page of each Job Description is an appendix for the HITL.  It’s a checklist of sorts to make sure one covers all bases.</a:t>
            </a:r>
          </a:p>
          <a:p>
            <a:pPr marL="228600" marR="0" lvl="0" indent="-228600" algn="l" defTabSz="914400" rtl="0" eaLnBrk="1" fontAlgn="auto" latinLnBrk="0" hangingPunct="1">
              <a:lnSpc>
                <a:spcPct val="100000"/>
              </a:lnSpc>
              <a:spcBef>
                <a:spcPts val="0"/>
              </a:spcBef>
              <a:spcAft>
                <a:spcPts val="0"/>
              </a:spcAft>
              <a:buClrTx/>
              <a:buSzTx/>
              <a:buFont typeface="+mj-lt"/>
              <a:buAutoNum type="arabicPeriod"/>
              <a:tabLst/>
              <a:defRPr/>
            </a:pPr>
            <a:r>
              <a:rPr lang="en-US" b="0" dirty="0"/>
              <a:t>I propose that we include in our backup for each estimate a printout of these checklists &amp; that any peer / chief reviews confirm they’re checked.  The benefits are multiple, the most obvious perhaps being that we at least make a show of not trusting AI; but also as leverage toward avoiding becoming dumbed down by AI by playing an active responsible role in the output.  This is meant to remind us not to take shortcuts.</a:t>
            </a:r>
          </a:p>
          <a:p>
            <a:pPr marL="228600" marR="0" lvl="0" indent="-228600" algn="l" defTabSz="914400" rtl="0" eaLnBrk="1" fontAlgn="auto" latinLnBrk="0" hangingPunct="1">
              <a:lnSpc>
                <a:spcPct val="100000"/>
              </a:lnSpc>
              <a:spcBef>
                <a:spcPts val="0"/>
              </a:spcBef>
              <a:spcAft>
                <a:spcPts val="0"/>
              </a:spcAft>
              <a:buClrTx/>
              <a:buSzTx/>
              <a:buFont typeface="+mj-lt"/>
              <a:buAutoNum type="arabicPeriod"/>
              <a:tabLst/>
              <a:defRPr/>
            </a:pPr>
            <a:r>
              <a:rPr lang="en-US" b="0" dirty="0"/>
              <a:t>Will this keep us from taking shortcuts and trusting Alvin too much?  It’ll probably work for me; most of the time.  But I don’t know.  Like I said, we’ve only just begun.  I need your help, sign up. </a:t>
            </a:r>
            <a:r>
              <a:rPr lang="en-US" b="1" dirty="0"/>
              <a:t>[click]</a:t>
            </a:r>
            <a:endParaRPr lang="en-US" dirty="0"/>
          </a:p>
        </p:txBody>
      </p:sp>
      <p:sp>
        <p:nvSpPr>
          <p:cNvPr id="4" name="Slide Number Placeholder 3">
            <a:extLst>
              <a:ext uri="{FF2B5EF4-FFF2-40B4-BE49-F238E27FC236}">
                <a16:creationId xmlns:a16="http://schemas.microsoft.com/office/drawing/2014/main" id="{D5DE2662-A438-3286-83D0-01037D06F9BA}"/>
              </a:ext>
            </a:extLst>
          </p:cNvPr>
          <p:cNvSpPr>
            <a:spLocks noGrp="1"/>
          </p:cNvSpPr>
          <p:nvPr>
            <p:ph type="sldNum" sz="quarter" idx="5"/>
          </p:nvPr>
        </p:nvSpPr>
        <p:spPr/>
        <p:txBody>
          <a:bodyPr/>
          <a:lstStyle/>
          <a:p>
            <a:fld id="{17FC5F92-FDEA-41A6-8D5E-BC743BE46EAD}" type="slidenum">
              <a:rPr lang="en-US" smtClean="0"/>
              <a:t>15</a:t>
            </a:fld>
            <a:endParaRPr lang="en-US"/>
          </a:p>
        </p:txBody>
      </p:sp>
    </p:spTree>
    <p:extLst>
      <p:ext uri="{BB962C8B-B14F-4D97-AF65-F5344CB8AC3E}">
        <p14:creationId xmlns:p14="http://schemas.microsoft.com/office/powerpoint/2010/main" val="3236027003"/>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D851DD7-AAA8-BC1D-A904-F6BB949F9BC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6FD878D-BD57-CDA2-0C20-A46A444A5091}"/>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29DEB16C-0EEE-5290-6F05-C82C6525461A}"/>
              </a:ext>
            </a:extLst>
          </p:cNvPr>
          <p:cNvSpPr>
            <a:spLocks noGrp="1"/>
          </p:cNvSpPr>
          <p:nvPr>
            <p:ph type="body" idx="1"/>
          </p:nvPr>
        </p:nvSpPr>
        <p:spPr/>
        <p:txBody>
          <a:bodyPr/>
          <a:lstStyle/>
          <a:p>
            <a:endParaRPr lang="en-US" b="0" dirty="0"/>
          </a:p>
          <a:p>
            <a:r>
              <a:rPr lang="en-US" b="0" dirty="0"/>
              <a:t>OK, now for some meat and potatoes. Hmmm, after lunch, that was probably not the best metaphor.  “Great more, more meat and potatoes? Good night sir! “</a:t>
            </a:r>
            <a:r>
              <a:rPr lang="en-US" b="1" dirty="0"/>
              <a:t>[click]</a:t>
            </a:r>
            <a:endParaRPr lang="en-US" b="0" dirty="0"/>
          </a:p>
          <a:p>
            <a:endParaRPr lang="en-US" dirty="0"/>
          </a:p>
        </p:txBody>
      </p:sp>
      <p:sp>
        <p:nvSpPr>
          <p:cNvPr id="4" name="Slide Number Placeholder 3">
            <a:extLst>
              <a:ext uri="{FF2B5EF4-FFF2-40B4-BE49-F238E27FC236}">
                <a16:creationId xmlns:a16="http://schemas.microsoft.com/office/drawing/2014/main" id="{3C17393D-7AD1-AA66-1F88-7C9A233A7473}"/>
              </a:ext>
            </a:extLst>
          </p:cNvPr>
          <p:cNvSpPr>
            <a:spLocks noGrp="1"/>
          </p:cNvSpPr>
          <p:nvPr>
            <p:ph type="sldNum" sz="quarter" idx="5"/>
          </p:nvPr>
        </p:nvSpPr>
        <p:spPr/>
        <p:txBody>
          <a:bodyPr/>
          <a:lstStyle/>
          <a:p>
            <a:fld id="{17FC5F92-FDEA-41A6-8D5E-BC743BE46EAD}" type="slidenum">
              <a:rPr lang="en-US" smtClean="0"/>
              <a:t>16</a:t>
            </a:fld>
            <a:endParaRPr lang="en-US"/>
          </a:p>
        </p:txBody>
      </p:sp>
    </p:spTree>
    <p:extLst>
      <p:ext uri="{BB962C8B-B14F-4D97-AF65-F5344CB8AC3E}">
        <p14:creationId xmlns:p14="http://schemas.microsoft.com/office/powerpoint/2010/main" val="2124735982"/>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4D721D5-2C2B-9B08-9B99-4BEC0610D14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7985CC4-0E70-E7B5-8C28-E0E164E45196}"/>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FBAFF645-1881-A8FF-18C6-4B6D87400989}"/>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REALTIME:  open Mod6;  open Claude or Gemini (I’m not sure which) with mod6 attached and prompt at the ready; Open super-table with blank columns for input. </a:t>
            </a:r>
          </a:p>
          <a:p>
            <a:endParaRPr lang="en-US" b="1" dirty="0"/>
          </a:p>
          <a:p>
            <a:r>
              <a:rPr lang="en-US" dirty="0"/>
              <a:t>-So, if we’re going to do accurate estimates we need accurate wage rates correct? </a:t>
            </a:r>
            <a:r>
              <a:rPr lang="en-US" b="1" dirty="0"/>
              <a:t>[click]</a:t>
            </a:r>
            <a:endParaRPr lang="en-US" dirty="0"/>
          </a:p>
          <a:p>
            <a:r>
              <a:rPr lang="en-US" dirty="0"/>
              <a:t>-And given we’re contracted to a federal agency, to comply with the law we must pay what’s called Davis Bacon “Prevailing Wage Rates”.  </a:t>
            </a:r>
          </a:p>
          <a:p>
            <a:r>
              <a:rPr lang="en-US" dirty="0"/>
              <a:t>-If you’ve not heard of these wage rates no problem.  Periodically, government agents go out and find out what prevailing rates are out there in the real world – then, any federal contracts you cannot and shall not pay less, ever, end of story.  How do they find the prevailing rates?  In California at least, they interview unions, that’s what they do.   </a:t>
            </a:r>
          </a:p>
          <a:p>
            <a:endParaRPr lang="en-US" b="1" dirty="0"/>
          </a:p>
          <a:p>
            <a:r>
              <a:rPr lang="en-US" dirty="0"/>
              <a:t>-The “general decision” that applies to us (our county, and our type of work) is as shown. </a:t>
            </a:r>
            <a:r>
              <a:rPr lang="en-US" b="1" dirty="0"/>
              <a:t>[click] </a:t>
            </a:r>
            <a:r>
              <a:rPr lang="en-US" dirty="0"/>
              <a:t>Modification 4 came out early this year.  </a:t>
            </a:r>
          </a:p>
          <a:p>
            <a:r>
              <a:rPr lang="en-US" b="1" dirty="0"/>
              <a:t>[click*2] </a:t>
            </a:r>
            <a:r>
              <a:rPr lang="en-US" dirty="0"/>
              <a:t>-Mod 5 came out in May so it might be a good time to update our rates.  But wait, I hear you say, maybe we can have Alvin do this. </a:t>
            </a:r>
            <a:r>
              <a:rPr lang="en-US" b="1" dirty="0"/>
              <a:t>[click]</a:t>
            </a:r>
            <a:endParaRPr lang="en-US" dirty="0"/>
          </a:p>
          <a:p>
            <a:endParaRPr lang="en-US" dirty="0"/>
          </a:p>
          <a:p>
            <a:r>
              <a:rPr lang="en-US" dirty="0"/>
              <a:t>Here’s the spreadsheet I attach to ChatGPT, Claude, Gemini whoever I’m inclined to talk to that day (this is publicly available info so it’s no problem).  Let’s go through the A thru E pointers.  A – the resource code and Craft Name are right out of the </a:t>
            </a:r>
            <a:r>
              <a:rPr lang="en-US" dirty="0" err="1"/>
              <a:t>RSMeans</a:t>
            </a:r>
            <a:r>
              <a:rPr lang="en-US" dirty="0"/>
              <a:t> database playbook.  BOIL is the code for Boilermakers in our estimating program.    B – The total rate is the base wage rage and C – is the fringes (including vacation, health insurance, etc.).  Those pointers are pointing at the values I’ve already generated from the modification 4 prevailing wages.  I want Alvin </a:t>
            </a:r>
            <a:r>
              <a:rPr lang="en-US" dirty="0" err="1"/>
              <a:t>Ivanovitch</a:t>
            </a:r>
            <a:r>
              <a:rPr lang="en-US" dirty="0"/>
              <a:t> to fill in columns O &amp;P with the mod 5 values.  Things get interesting at D- check out the instructions column – here is where I give Alvin Ivanovich specific instructions.  Look at line 5 – the instruction is to use group 1-e not group 1.  First, I have to admit something, so the spreadsheet would fit I hid a column titled “Craft Name” for Air Tool Laborers there is both a group 1-e and 1 and they both have rates.  Why did I have that instruction in there?  Because Alvin our AI intern, failed me before by selecting group 1 and not 1-e, that’s why).  Electrician is the average of splicer and electrician.  Wait, you’re asking, are you telling me we can have Alvin search a pdf (the pdf there in the background), find these specific crafts, find their base and fringe wage rates and do an averaging calculation?  We’ll see! I also have instruction for AI to add the Spray Work adder for painters.  That is, the wage determination document at the paragraph PAIN0016-001 has a sub-note.  It says add 50 cents for painters who are sprayers.  I guess folks that use rollers and brushes are considered losers who don’t deserve a bonus.  Look at pointer E: I also give AI the “Wage determination paragraph number so AI knows exactly where to go in the determination.  ASBE0016-008 is a union designation for asbestos workers, the last agreement is Jan ‘24 but is still good.. Well, Can AI fill in columns O and P for me?</a:t>
            </a:r>
            <a:r>
              <a:rPr lang="en-US" b="1" dirty="0"/>
              <a:t> [click]</a:t>
            </a:r>
            <a:endParaRPr lang="en-US" dirty="0"/>
          </a:p>
          <a:p>
            <a:endParaRPr lang="en-US" dirty="0"/>
          </a:p>
        </p:txBody>
      </p:sp>
      <p:sp>
        <p:nvSpPr>
          <p:cNvPr id="4" name="Slide Number Placeholder 3">
            <a:extLst>
              <a:ext uri="{FF2B5EF4-FFF2-40B4-BE49-F238E27FC236}">
                <a16:creationId xmlns:a16="http://schemas.microsoft.com/office/drawing/2014/main" id="{41932B02-6D2F-FA5D-8354-DCCF600FF4E4}"/>
              </a:ext>
            </a:extLst>
          </p:cNvPr>
          <p:cNvSpPr>
            <a:spLocks noGrp="1"/>
          </p:cNvSpPr>
          <p:nvPr>
            <p:ph type="sldNum" sz="quarter" idx="5"/>
          </p:nvPr>
        </p:nvSpPr>
        <p:spPr/>
        <p:txBody>
          <a:bodyPr/>
          <a:lstStyle/>
          <a:p>
            <a:fld id="{17FC5F92-FDEA-41A6-8D5E-BC743BE46EAD}" type="slidenum">
              <a:rPr lang="en-US" smtClean="0"/>
              <a:t>17</a:t>
            </a:fld>
            <a:endParaRPr lang="en-US"/>
          </a:p>
        </p:txBody>
      </p:sp>
    </p:spTree>
    <p:extLst>
      <p:ext uri="{BB962C8B-B14F-4D97-AF65-F5344CB8AC3E}">
        <p14:creationId xmlns:p14="http://schemas.microsoft.com/office/powerpoint/2010/main" val="4267230925"/>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r>
              <a:rPr lang="en-US" dirty="0"/>
              <a:t>Todo: There’s a mod6.  If at all possible, run a trial on mod 6 to see if there are changes.</a:t>
            </a:r>
          </a:p>
          <a:p>
            <a:endParaRPr lang="en-US" dirty="0"/>
          </a:p>
          <a:p>
            <a:r>
              <a:rPr lang="en-US" dirty="0"/>
              <a:t>Yep, at 98% (and on second try 100%).</a:t>
            </a:r>
          </a:p>
          <a:p>
            <a:endParaRPr lang="en-US" dirty="0"/>
          </a:p>
          <a:p>
            <a:r>
              <a:rPr lang="en-US" dirty="0"/>
              <a:t>Not only that it included a link (because my prompt asked it to) so I could just click the link and see if it got the $ values right in my sanity check of its output.  </a:t>
            </a:r>
          </a:p>
          <a:p>
            <a:pPr marL="228600" indent="-228600">
              <a:buAutoNum type="arabicPeriod"/>
            </a:pPr>
            <a:r>
              <a:rPr lang="en-US" dirty="0"/>
              <a:t>It got all the $values right (in the 2</a:t>
            </a:r>
            <a:r>
              <a:rPr lang="en-US" baseline="30000" dirty="0"/>
              <a:t>nd</a:t>
            </a:r>
            <a:r>
              <a:rPr lang="en-US" dirty="0"/>
              <a:t> try, the first try it did not add the “spray paint” adder to 2 of the 3 painting craft.</a:t>
            </a:r>
          </a:p>
          <a:p>
            <a:pPr marL="228600" indent="-228600">
              <a:buAutoNum type="arabicPeriod"/>
            </a:pPr>
            <a:r>
              <a:rPr lang="en-US" dirty="0"/>
              <a:t>The links are incorrect – the look like they go to the exact page where I’d find the wage rate – they all go to page 1.</a:t>
            </a:r>
          </a:p>
          <a:p>
            <a:pPr marL="228600" indent="-228600">
              <a:buAutoNum type="arabicPeriod"/>
            </a:pPr>
            <a:endParaRPr lang="en-US" dirty="0"/>
          </a:p>
          <a:p>
            <a:pPr marL="228600" indent="-228600">
              <a:buAutoNum type="arabicPeriod"/>
            </a:pPr>
            <a:r>
              <a:rPr lang="en-US" dirty="0"/>
              <a:t>Other than those it was spot on.  </a:t>
            </a:r>
          </a:p>
          <a:p>
            <a:pPr marL="228600" indent="-228600">
              <a:buAutoNum type="arabicPeriod"/>
            </a:pPr>
            <a:r>
              <a:rPr lang="en-US" dirty="0"/>
              <a:t>If AI were human, I’d stand up and give it applause.  But it’s not, it’s just a bunch of 1’s and 0’s placed in just the right order.  Right?</a:t>
            </a:r>
          </a:p>
          <a:p>
            <a:pPr marL="228600" indent="-228600">
              <a:buAutoNum type="arabicPeriod"/>
            </a:pPr>
            <a:endParaRPr lang="en-US" dirty="0"/>
          </a:p>
          <a:p>
            <a:pPr marL="0" indent="0">
              <a:buNone/>
            </a:pPr>
            <a:r>
              <a:rPr lang="en-US" dirty="0"/>
              <a:t>[assuming I can do real-time] but wait, there’s more.  You may not have seen it when I visited the website, but there is a mod6 out, published just a few weeks ago.  I have not asked AI yet to update the spreadsheet.  Would anyone like me to give it a quick try now? (wait 5 seconds.  If no-one responds say “I get it; lunch is weighing on you. It takes internal resources to turn that pastrami sandwich and chips into body fat, Long ago, I read an article, when the stomach is full, the blood flow preferentially flows to the gut.  You’re all a little light-headed.  We’ll just move on to the next example) </a:t>
            </a:r>
            <a:r>
              <a:rPr lang="en-US" b="1" dirty="0"/>
              <a:t>[click]</a:t>
            </a:r>
            <a:endParaRPr lang="en-US" dirty="0"/>
          </a:p>
        </p:txBody>
      </p:sp>
      <p:sp>
        <p:nvSpPr>
          <p:cNvPr id="4" name="Slide Number Placeholder 3"/>
          <p:cNvSpPr>
            <a:spLocks noGrp="1"/>
          </p:cNvSpPr>
          <p:nvPr>
            <p:ph type="sldNum" sz="quarter" idx="5"/>
          </p:nvPr>
        </p:nvSpPr>
        <p:spPr/>
        <p:txBody>
          <a:bodyPr/>
          <a:lstStyle/>
          <a:p>
            <a:fld id="{17FC5F92-FDEA-41A6-8D5E-BC743BE46EAD}" type="slidenum">
              <a:rPr lang="en-US" smtClean="0"/>
              <a:t>18</a:t>
            </a:fld>
            <a:endParaRPr lang="en-US"/>
          </a:p>
        </p:txBody>
      </p:sp>
    </p:spTree>
    <p:extLst>
      <p:ext uri="{BB962C8B-B14F-4D97-AF65-F5344CB8AC3E}">
        <p14:creationId xmlns:p14="http://schemas.microsoft.com/office/powerpoint/2010/main" val="26157477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F4ED0BB-7715-516C-71F9-8B0F8E259CF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5FE1586-53A2-BF43-4AB6-A4EADD92175D}"/>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9782AD27-710C-7DA1-0DF5-7DD51E9295BD}"/>
              </a:ext>
            </a:extLst>
          </p:cNvPr>
          <p:cNvSpPr>
            <a:spLocks noGrp="1"/>
          </p:cNvSpPr>
          <p:nvPr>
            <p:ph type="body" idx="1"/>
          </p:nvPr>
        </p:nvSpPr>
        <p:spPr/>
        <p:txBody>
          <a:bodyPr/>
          <a:lstStyle/>
          <a:p>
            <a:endParaRPr lang="en-US" dirty="0"/>
          </a:p>
          <a:p>
            <a:endParaRPr lang="en-US" dirty="0"/>
          </a:p>
          <a:p>
            <a:r>
              <a:rPr lang="en-US" dirty="0"/>
              <a:t>…and now for our 2</a:t>
            </a:r>
            <a:r>
              <a:rPr lang="en-US" baseline="30000" dirty="0"/>
              <a:t>nd</a:t>
            </a:r>
            <a:r>
              <a:rPr lang="en-US" dirty="0"/>
              <a:t> example;  Using AI to help normalize bid data and generate a database of real world unit costs.</a:t>
            </a:r>
          </a:p>
          <a:p>
            <a:endParaRPr lang="en-US" dirty="0"/>
          </a:p>
          <a:p>
            <a:r>
              <a:rPr lang="en-US" dirty="0"/>
              <a:t>Let’s start with a question – would you like to be able to compare your estimate with the bids when they come in?</a:t>
            </a:r>
          </a:p>
          <a:p>
            <a:r>
              <a:rPr lang="en-US" dirty="0"/>
              <a:t>…and beyond that, would you like to take project invoice data (also known as a </a:t>
            </a:r>
            <a:r>
              <a:rPr lang="en-US" dirty="0" err="1"/>
              <a:t>PayApp</a:t>
            </a:r>
            <a:r>
              <a:rPr lang="en-US" dirty="0"/>
              <a:t>, or Schedule of Values; that is, it’s a costed list of items that together make up the whole project.  This is what is used to pay the contractor monthly based on what they got done that month; and provides potential insight into how much contractors are actually pricing the items in your estimate.</a:t>
            </a:r>
          </a:p>
          <a:p>
            <a:endParaRPr lang="en-US" dirty="0"/>
          </a:p>
          <a:p>
            <a:r>
              <a:rPr lang="en-US" dirty="0"/>
              <a:t>You don’t have to say it; that would be cool; I can read your tired minds.  It will not be easy, I think, even with AI (and I’ll show some reasons why) but it would be cool, man!</a:t>
            </a:r>
          </a:p>
          <a:p>
            <a:endParaRPr lang="en-US" dirty="0"/>
          </a:p>
          <a:p>
            <a:r>
              <a:rPr lang="en-US" dirty="0"/>
              <a:t>There are software out there meant to do this.  We’ve been paying $28k a year for a software meant to do this; but we found it hard to populate with project data and it was rarely used by us everyday estimators and we’re planning on stopping our subscription.  Now, we hope, Alvin Ivanovich will save us the annual fee, and help us generate real world unit costs for “free”.  Let’s see how this works. </a:t>
            </a:r>
            <a:r>
              <a:rPr lang="en-US" b="1" dirty="0"/>
              <a:t>[click]</a:t>
            </a:r>
            <a:endParaRPr lang="en-US" dirty="0"/>
          </a:p>
        </p:txBody>
      </p:sp>
      <p:sp>
        <p:nvSpPr>
          <p:cNvPr id="4" name="Slide Number Placeholder 3">
            <a:extLst>
              <a:ext uri="{FF2B5EF4-FFF2-40B4-BE49-F238E27FC236}">
                <a16:creationId xmlns:a16="http://schemas.microsoft.com/office/drawing/2014/main" id="{5B597963-CED0-8899-0FCF-C4F770EC5EA6}"/>
              </a:ext>
            </a:extLst>
          </p:cNvPr>
          <p:cNvSpPr>
            <a:spLocks noGrp="1"/>
          </p:cNvSpPr>
          <p:nvPr>
            <p:ph type="sldNum" sz="quarter" idx="5"/>
          </p:nvPr>
        </p:nvSpPr>
        <p:spPr/>
        <p:txBody>
          <a:bodyPr/>
          <a:lstStyle/>
          <a:p>
            <a:fld id="{17FC5F92-FDEA-41A6-8D5E-BC743BE46EAD}" type="slidenum">
              <a:rPr lang="en-US" smtClean="0"/>
              <a:t>19</a:t>
            </a:fld>
            <a:endParaRPr lang="en-US"/>
          </a:p>
        </p:txBody>
      </p:sp>
    </p:spTree>
    <p:extLst>
      <p:ext uri="{BB962C8B-B14F-4D97-AF65-F5344CB8AC3E}">
        <p14:creationId xmlns:p14="http://schemas.microsoft.com/office/powerpoint/2010/main" val="1134234379"/>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C3F7B00-E29B-FFEB-88A9-AB9C2E7C8C6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91C4215-C6E0-F2F9-C747-55399FF2CBA5}"/>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72643B2A-AE93-D345-98DE-371F1E39C1A1}"/>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At LLNL we have a relationship with our Supply Chain/Purchasing department.  They’re great.  We receive 2 documents from them for all projects that we’re both involved in.</a:t>
            </a:r>
          </a:p>
          <a:p>
            <a:pPr marL="0" marR="0" lvl="0" indent="0" algn="l" defTabSz="914400" rtl="0" eaLnBrk="1" fontAlgn="auto" latinLnBrk="0" hangingPunct="1">
              <a:lnSpc>
                <a:spcPct val="100000"/>
              </a:lnSpc>
              <a:spcBef>
                <a:spcPts val="0"/>
              </a:spcBef>
              <a:spcAft>
                <a:spcPts val="0"/>
              </a:spcAft>
              <a:buClrTx/>
              <a:buSzTx/>
              <a:buFontTx/>
              <a:buNone/>
              <a:tabLst/>
              <a:defRPr/>
            </a:pPr>
            <a:r>
              <a:rPr lang="en-US" b="1" dirty="0"/>
              <a:t>[click]</a:t>
            </a:r>
            <a:endParaRPr lang="en-US" dirty="0"/>
          </a:p>
          <a:p>
            <a:pPr marL="228600" marR="0" lvl="0" indent="-228600" algn="l" defTabSz="914400" rtl="0" eaLnBrk="1" fontAlgn="auto" latinLnBrk="0" hangingPunct="1">
              <a:lnSpc>
                <a:spcPct val="100000"/>
              </a:lnSpc>
              <a:spcBef>
                <a:spcPts val="0"/>
              </a:spcBef>
              <a:spcAft>
                <a:spcPts val="0"/>
              </a:spcAft>
              <a:buClrTx/>
              <a:buSzTx/>
              <a:buFontTx/>
              <a:buAutoNum type="arabicPeriod"/>
              <a:tabLst/>
              <a:defRPr/>
            </a:pPr>
            <a:r>
              <a:rPr lang="en-US" dirty="0"/>
              <a:t>The bid abstract – which is a list of bids from contractors and their bid.  It’s got the low bid, the high bid and everything in between   &amp;….</a:t>
            </a:r>
          </a:p>
          <a:p>
            <a:pPr marL="0" marR="0" lvl="0" indent="0" algn="l" defTabSz="914400" rtl="0" eaLnBrk="1" fontAlgn="auto" latinLnBrk="0" hangingPunct="1">
              <a:lnSpc>
                <a:spcPct val="100000"/>
              </a:lnSpc>
              <a:spcBef>
                <a:spcPts val="0"/>
              </a:spcBef>
              <a:spcAft>
                <a:spcPts val="0"/>
              </a:spcAft>
              <a:buClrTx/>
              <a:buSzTx/>
              <a:buFontTx/>
              <a:buNone/>
              <a:tabLst/>
              <a:defRPr/>
            </a:pPr>
            <a:r>
              <a:rPr lang="en-US" b="1" dirty="0"/>
              <a:t>[click]</a:t>
            </a:r>
            <a:endParaRPr lang="en-US" dirty="0"/>
          </a:p>
          <a:p>
            <a:pPr marL="228600" marR="0" lvl="0" indent="-228600" algn="l" defTabSz="914400" rtl="0" eaLnBrk="1" fontAlgn="auto" latinLnBrk="0" hangingPunct="1">
              <a:lnSpc>
                <a:spcPct val="100000"/>
              </a:lnSpc>
              <a:spcBef>
                <a:spcPts val="0"/>
              </a:spcBef>
              <a:spcAft>
                <a:spcPts val="0"/>
              </a:spcAft>
              <a:buClrTx/>
              <a:buSzTx/>
              <a:buFontTx/>
              <a:buAutoNum type="arabicPeriod" startAt="2"/>
              <a:tabLst/>
              <a:defRPr/>
            </a:pPr>
            <a:r>
              <a:rPr lang="en-US" dirty="0"/>
              <a:t>The invoice.  This is a very simple one just to kind of show you how we work with this.  I don’t like it because it’s by division not by individual cost items (or, to make it less bulky, but Uniformat which groups items into what might be though of as assemblies.  A concrete slab on grade assembly, instead of separate items for concrete, rebar, forms, etc.  </a:t>
            </a:r>
          </a:p>
          <a:p>
            <a:pPr marL="228600" marR="0" lvl="0" indent="-228600" algn="l" defTabSz="914400" rtl="0" eaLnBrk="1" fontAlgn="auto" latinLnBrk="0" hangingPunct="1">
              <a:lnSpc>
                <a:spcPct val="100000"/>
              </a:lnSpc>
              <a:spcBef>
                <a:spcPts val="0"/>
              </a:spcBef>
              <a:spcAft>
                <a:spcPts val="0"/>
              </a:spcAft>
              <a:buClrTx/>
              <a:buSzTx/>
              <a:buFontTx/>
              <a:buAutoNum type="arabicPeriod" startAt="2"/>
              <a:tabLst/>
              <a:defRPr/>
            </a:pPr>
            <a:r>
              <a:rPr lang="en-US" dirty="0"/>
              <a:t>Anyway, this one, given it’s short and sweet will do for us today as a proof of concept. </a:t>
            </a:r>
            <a:r>
              <a:rPr lang="en-US" b="1" dirty="0"/>
              <a:t>[click]</a:t>
            </a:r>
            <a:endParaRPr lang="en-US" dirty="0"/>
          </a:p>
          <a:p>
            <a:pPr marL="228600" marR="0" lvl="0" indent="-228600" algn="l" defTabSz="914400" rtl="0" eaLnBrk="1" fontAlgn="auto" latinLnBrk="0" hangingPunct="1">
              <a:lnSpc>
                <a:spcPct val="100000"/>
              </a:lnSpc>
              <a:spcBef>
                <a:spcPts val="0"/>
              </a:spcBef>
              <a:spcAft>
                <a:spcPts val="0"/>
              </a:spcAft>
              <a:buClrTx/>
              <a:buSzTx/>
              <a:buFontTx/>
              <a:buAutoNum type="arabicPeriod"/>
              <a:tabLst/>
              <a:defRPr/>
            </a:pPr>
            <a:endParaRPr lang="en-US" dirty="0"/>
          </a:p>
          <a:p>
            <a:pPr marL="228600" marR="0" lvl="0" indent="-228600" algn="l" defTabSz="914400" rtl="0" eaLnBrk="1" fontAlgn="auto" latinLnBrk="0" hangingPunct="1">
              <a:lnSpc>
                <a:spcPct val="100000"/>
              </a:lnSpc>
              <a:spcBef>
                <a:spcPts val="0"/>
              </a:spcBef>
              <a:spcAft>
                <a:spcPts val="0"/>
              </a:spcAft>
              <a:buClrTx/>
              <a:buSzTx/>
              <a:buFontTx/>
              <a:buAutoNum type="arabicPeriod"/>
              <a:tabLst/>
              <a:defRPr/>
            </a:pPr>
            <a:endParaRPr lang="en-US" dirty="0"/>
          </a:p>
        </p:txBody>
      </p:sp>
      <p:sp>
        <p:nvSpPr>
          <p:cNvPr id="4" name="Slide Number Placeholder 3">
            <a:extLst>
              <a:ext uri="{FF2B5EF4-FFF2-40B4-BE49-F238E27FC236}">
                <a16:creationId xmlns:a16="http://schemas.microsoft.com/office/drawing/2014/main" id="{73DB582D-6C82-EB33-DF7E-5665035FCF22}"/>
              </a:ext>
            </a:extLst>
          </p:cNvPr>
          <p:cNvSpPr>
            <a:spLocks noGrp="1"/>
          </p:cNvSpPr>
          <p:nvPr>
            <p:ph type="sldNum" sz="quarter" idx="5"/>
          </p:nvPr>
        </p:nvSpPr>
        <p:spPr/>
        <p:txBody>
          <a:bodyPr/>
          <a:lstStyle/>
          <a:p>
            <a:fld id="{17FC5F92-FDEA-41A6-8D5E-BC743BE46EAD}" type="slidenum">
              <a:rPr lang="en-US" smtClean="0"/>
              <a:t>20</a:t>
            </a:fld>
            <a:endParaRPr lang="en-US"/>
          </a:p>
        </p:txBody>
      </p:sp>
    </p:spTree>
    <p:extLst>
      <p:ext uri="{BB962C8B-B14F-4D97-AF65-F5344CB8AC3E}">
        <p14:creationId xmlns:p14="http://schemas.microsoft.com/office/powerpoint/2010/main" val="4090901678"/>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3F85A34-CB60-4B8A-AD60-B79C8352CE8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C180EA1-16C5-40F0-A807-D4AB33FC4D31}"/>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36EDFD8F-B2C0-6592-7F54-D8F6DAF72F5A}"/>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[first time at this slide]</a:t>
            </a: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1. OK, so here’s a brief journey on how a human (that’s [show “air quotes”] me) normalizes invoice data without the help of AI.</a:t>
            </a:r>
            <a:r>
              <a:rPr lang="en-US" b="1" dirty="0"/>
              <a:t> [click]</a:t>
            </a: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2. first I create an excel version of the pdf.  Sometimes my Bluebeam pdf software can export to Excel but more often it cannot. So, this I do by hand.</a:t>
            </a:r>
            <a:r>
              <a:rPr lang="en-US" b="1" dirty="0"/>
              <a:t> [click]</a:t>
            </a: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3. Then I add some columns. To normalize these $ values so they match the look of our estimates we pull markups off to the side. Now I have a column for </a:t>
            </a:r>
            <a:r>
              <a:rPr lang="en-US" b="1" dirty="0"/>
              <a:t>[click] </a:t>
            </a:r>
            <a:r>
              <a:rPr lang="en-US" dirty="0"/>
              <a:t>direct costs  and another for </a:t>
            </a:r>
            <a:r>
              <a:rPr lang="en-US" b="1" dirty="0"/>
              <a:t>[click]</a:t>
            </a:r>
            <a:r>
              <a:rPr lang="en-US" dirty="0"/>
              <a:t> indirect costs. Our markups are general conditions, overhead and profit, insurance and bonds. </a:t>
            </a:r>
            <a:r>
              <a:rPr lang="en-US" b="1" dirty="0"/>
              <a:t>[click]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b="0" dirty="0"/>
              <a:t>4.</a:t>
            </a:r>
            <a:r>
              <a:rPr lang="en-US" b="1" dirty="0"/>
              <a:t> </a:t>
            </a:r>
            <a:r>
              <a:rPr lang="en-US" dirty="0"/>
              <a:t>General conditions – we just moved it from the left to the right column.  It was $28,699 on the left and it’s still $28,699 but now it’s on the right. </a:t>
            </a:r>
            <a:r>
              <a:rPr lang="en-US" b="1" dirty="0"/>
              <a:t>[click]</a:t>
            </a:r>
            <a:r>
              <a:rPr lang="en-US" dirty="0"/>
              <a:t>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5. Same with bonds, it’s $4,640 on left and right.</a:t>
            </a:r>
            <a:r>
              <a:rPr lang="en-US" b="1" dirty="0"/>
              <a:t> [click]</a:t>
            </a:r>
          </a:p>
          <a:p>
            <a:pPr marL="0" marR="0" lvl="0" indent="0" algn="l" defTabSz="914400" rtl="0" eaLnBrk="1" fontAlgn="auto" latinLnBrk="0" hangingPunct="1">
              <a:lnSpc>
                <a:spcPct val="100000"/>
              </a:lnSpc>
              <a:spcBef>
                <a:spcPts val="0"/>
              </a:spcBef>
              <a:spcAft>
                <a:spcPts val="0"/>
              </a:spcAft>
              <a:buClrTx/>
              <a:buSzTx/>
              <a:buFontTx/>
              <a:buNone/>
              <a:tabLst/>
              <a:defRPr/>
            </a:pPr>
            <a:r>
              <a:rPr lang="en-US" b="0" dirty="0"/>
              <a:t>6.</a:t>
            </a:r>
            <a:r>
              <a:rPr lang="en-US" b="1" dirty="0"/>
              <a:t> </a:t>
            </a:r>
            <a:r>
              <a:rPr lang="en-US" dirty="0"/>
              <a:t>Now, notice that the direct items, for example concrete slab on grade (notice I changed the div 3 concrete to “Slab On Grade”, I had to go into our estimate to confirm it was a slab and not a wall but it is what it is), the costs drop in going from the left to the right column.  Why?  It’s to feed our other 2 markups, overhead and profit and insurance.  That is, our estimates have OH&amp;P and insurance, the bids don’t. So we need to feed OH&amp;P and insurance values with a bit of each direct item, namely, we reduce the direct cost by 7.5% to feed the OH&amp;P markup and 1% to feed the insurance markup.  That’s why concrete S-O-G, for example, goes from $83k to 75k.  The $83 includes the bidder’s insurance and OH&amp;P The $75k does not (because we placed it in the right column).  This is what we call normalizing the bids.  So that’s the human doing the work – several hours assuming things go well.  Way  more for a complex job with a lot more pay application items; the one I’m showing is the simplest one I could find.  Keep it simple; time is of the essence; life is good; but it’s uncertain so eat dessert first. Anyway, the bottom line is </a:t>
            </a:r>
            <a:r>
              <a:rPr lang="en-US" b="1" dirty="0"/>
              <a:t>[click*2]</a:t>
            </a:r>
            <a:r>
              <a:rPr lang="en-US" dirty="0"/>
              <a:t> $380k on both the left and right so we haven’t changed anything just put the money in different buckets. That the preparation step.  The next step will be to revise our estimate so on a division by division basis, our estimate equals these invoice values, like 55002 for metals for example.  But first let’s see if AI can do the human work I just showed.</a:t>
            </a:r>
          </a:p>
          <a:p>
            <a:pPr marL="0" marR="0" lvl="0" indent="0" algn="l" defTabSz="914400" rtl="0" eaLnBrk="1" fontAlgn="auto" latinLnBrk="0" hangingPunct="1">
              <a:lnSpc>
                <a:spcPct val="100000"/>
              </a:lnSpc>
              <a:spcBef>
                <a:spcPts val="0"/>
              </a:spcBef>
              <a:spcAft>
                <a:spcPts val="0"/>
              </a:spcAft>
              <a:buClrTx/>
              <a:buSzTx/>
              <a:buFontTx/>
              <a:buNone/>
              <a:tabLst/>
              <a:defRPr/>
            </a:pPr>
            <a:r>
              <a:rPr lang="en-US" b="1" dirty="0"/>
              <a:t>[click gets to next slide]</a:t>
            </a: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Part 2 notes (coming back after slide 26).</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Slide 21 (Inv&gt;DBS): [open Sage, place PPT side by side with Sage’s Dt John Doe Project 1,2,3]</a:t>
            </a: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Now, if I can, I’m going to open up Sage and PPT side by side here [do it]</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p:txBody>
      </p:sp>
      <p:sp>
        <p:nvSpPr>
          <p:cNvPr id="4" name="Slide Number Placeholder 3">
            <a:extLst>
              <a:ext uri="{FF2B5EF4-FFF2-40B4-BE49-F238E27FC236}">
                <a16:creationId xmlns:a16="http://schemas.microsoft.com/office/drawing/2014/main" id="{DFFA1AD6-2949-EA21-82F4-DB6B7D62E911}"/>
              </a:ext>
            </a:extLst>
          </p:cNvPr>
          <p:cNvSpPr>
            <a:spLocks noGrp="1"/>
          </p:cNvSpPr>
          <p:nvPr>
            <p:ph type="sldNum" sz="quarter" idx="5"/>
          </p:nvPr>
        </p:nvSpPr>
        <p:spPr/>
        <p:txBody>
          <a:bodyPr/>
          <a:lstStyle/>
          <a:p>
            <a:fld id="{17FC5F92-FDEA-41A6-8D5E-BC743BE46EAD}" type="slidenum">
              <a:rPr lang="en-US" smtClean="0"/>
              <a:t>21</a:t>
            </a:fld>
            <a:endParaRPr lang="en-US"/>
          </a:p>
        </p:txBody>
      </p:sp>
    </p:spTree>
    <p:extLst>
      <p:ext uri="{BB962C8B-B14F-4D97-AF65-F5344CB8AC3E}">
        <p14:creationId xmlns:p14="http://schemas.microsoft.com/office/powerpoint/2010/main" val="2539577140"/>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0F83BD6-0A36-A9CC-1942-514D23A60D9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8EEBF67-E317-B6BE-B4A3-5BF8F72FCB39}"/>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A63F0A71-73A5-44DD-ADDA-450ED1100D0F}"/>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So, here is another invoice.  This time I’m going to ask Alvin Ivanovich to normalize the information.</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First, I’ll ask Alvin to create me an Excel spreadsheet from this image (yep, it’s just a jpg).  You might recall that AI, so we’re told, cannot read lines or circles or pixels; it reads text and responds with text one probable next word followed by another at a time;  at least that’s how it used to be)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Second, I’ll ask it to copy the bonds (that $9.9k there) to a separate markups column like before; and also ask it to sum up all costs I’ve assigned as “General Conditions” (because that is what “Site Safety, temp toilets, </a:t>
            </a:r>
            <a:r>
              <a:rPr lang="en-US" dirty="0" err="1"/>
              <a:t>etc</a:t>
            </a:r>
            <a:r>
              <a:rPr lang="en-US" dirty="0"/>
              <a:t> are, general conditions) and to paste that to the markup columns.  This is like the human did before, except it’s a little more tricky.  We’re asking it to sum costs; including taking just 80% of a cost leaving the 20% as a direct cost with the 20% remaining on the left.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Now, my first runs of trying this failed like bad haircut (I have a bad haircut story to tell, hit me up afterward. I think I need to tell it).  But then, I thought, what if we attach an example to Alvin.  What if we attach our human created normalized spreadsheet as an example to show Alvin what we want?.  So we’ll have 2 attachments – an image of our new invoice (as shown here). And a template of how we like to see the </a:t>
            </a:r>
            <a:r>
              <a:rPr lang="en-US" dirty="0" err="1"/>
              <a:t>the</a:t>
            </a:r>
            <a:r>
              <a:rPr lang="en-US" dirty="0"/>
              <a:t> normalized results reported.  Think it will work? </a:t>
            </a:r>
            <a:r>
              <a:rPr lang="en-US" b="1" dirty="0"/>
              <a:t>[click*2]</a:t>
            </a: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p:txBody>
      </p:sp>
      <p:sp>
        <p:nvSpPr>
          <p:cNvPr id="4" name="Slide Number Placeholder 3">
            <a:extLst>
              <a:ext uri="{FF2B5EF4-FFF2-40B4-BE49-F238E27FC236}">
                <a16:creationId xmlns:a16="http://schemas.microsoft.com/office/drawing/2014/main" id="{64CC71CB-BA95-8542-F43A-CBB5E6C3A5EA}"/>
              </a:ext>
            </a:extLst>
          </p:cNvPr>
          <p:cNvSpPr>
            <a:spLocks noGrp="1"/>
          </p:cNvSpPr>
          <p:nvPr>
            <p:ph type="sldNum" sz="quarter" idx="5"/>
          </p:nvPr>
        </p:nvSpPr>
        <p:spPr/>
        <p:txBody>
          <a:bodyPr/>
          <a:lstStyle/>
          <a:p>
            <a:fld id="{17FC5F92-FDEA-41A6-8D5E-BC743BE46EAD}" type="slidenum">
              <a:rPr lang="en-US" smtClean="0"/>
              <a:t>22</a:t>
            </a:fld>
            <a:endParaRPr lang="en-US"/>
          </a:p>
        </p:txBody>
      </p:sp>
    </p:spTree>
    <p:extLst>
      <p:ext uri="{BB962C8B-B14F-4D97-AF65-F5344CB8AC3E}">
        <p14:creationId xmlns:p14="http://schemas.microsoft.com/office/powerpoint/2010/main" val="423353204"/>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F0557C8-CD09-61D2-8B53-D0722244356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291C3F4-D891-7439-42F6-CD5627E9161D}"/>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17CA62F7-9563-0A2E-C6DF-D59181AF9A55}"/>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And here is my prompt.  The keywords are “use the attached example” and “I want an XLS table of the invoice as is”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b="1"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b="0" dirty="0"/>
              <a:t>Look, I know this is hard to follow in such a short time.  I’m actually trying to put you to sleep.  You’ll thank me later.  When your spouse or friends ask how it went, “rejuvenating”!   [if they laugh, stop laughing your energy is needed for digestion.  At this rate, you’ll </a:t>
            </a:r>
            <a:r>
              <a:rPr lang="en-US" b="0"/>
              <a:t>never get the rest you need. </a:t>
            </a:r>
            <a:r>
              <a:rPr lang="en-US" b="1"/>
              <a:t>[</a:t>
            </a:r>
            <a:r>
              <a:rPr lang="en-US" b="1" dirty="0"/>
              <a:t>click]</a:t>
            </a:r>
            <a:endParaRPr lang="en-US" dirty="0"/>
          </a:p>
        </p:txBody>
      </p:sp>
      <p:sp>
        <p:nvSpPr>
          <p:cNvPr id="4" name="Slide Number Placeholder 3">
            <a:extLst>
              <a:ext uri="{FF2B5EF4-FFF2-40B4-BE49-F238E27FC236}">
                <a16:creationId xmlns:a16="http://schemas.microsoft.com/office/drawing/2014/main" id="{1ADF09C8-F33A-426C-877B-862558227364}"/>
              </a:ext>
            </a:extLst>
          </p:cNvPr>
          <p:cNvSpPr>
            <a:spLocks noGrp="1"/>
          </p:cNvSpPr>
          <p:nvPr>
            <p:ph type="sldNum" sz="quarter" idx="5"/>
          </p:nvPr>
        </p:nvSpPr>
        <p:spPr/>
        <p:txBody>
          <a:bodyPr/>
          <a:lstStyle/>
          <a:p>
            <a:fld id="{17FC5F92-FDEA-41A6-8D5E-BC743BE46EAD}" type="slidenum">
              <a:rPr lang="en-US" smtClean="0"/>
              <a:t>23</a:t>
            </a:fld>
            <a:endParaRPr lang="en-US"/>
          </a:p>
        </p:txBody>
      </p:sp>
    </p:spTree>
    <p:extLst>
      <p:ext uri="{BB962C8B-B14F-4D97-AF65-F5344CB8AC3E}">
        <p14:creationId xmlns:p14="http://schemas.microsoft.com/office/powerpoint/2010/main" val="1375651983"/>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1783EFB-501A-4DA6-BB6A-A617B6273F4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731D85A-084E-B245-5C08-C32B89B99926}"/>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2A6F8A63-AA29-7B28-DC94-7BD216352B87}"/>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So how did it do in generating an XLS from an image? </a:t>
            </a:r>
            <a:r>
              <a:rPr lang="en-US" b="1" dirty="0"/>
              <a:t>[click*3] </a:t>
            </a:r>
            <a:r>
              <a:rPr lang="en-US" dirty="0"/>
              <a:t>It got it 100% right.  Shown is a Microsoft Excel file built from nothing but the image.  I don’t know about you; but 4 months ago, AI wouldn’t do this for me.  It still won’t in LivChat and </a:t>
            </a:r>
            <a:r>
              <a:rPr lang="en-US" dirty="0" err="1"/>
              <a:t>Joulix</a:t>
            </a:r>
            <a:r>
              <a:rPr lang="en-US" dirty="0"/>
              <a:t>, but it does in Gemini (the one I used for this).</a:t>
            </a:r>
            <a:r>
              <a:rPr lang="en-US" b="1" dirty="0"/>
              <a:t> [click]</a:t>
            </a: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Now, how about question # 2; can it create a normalized cost invoice, if I give it an example to model itself after? </a:t>
            </a:r>
            <a:r>
              <a:rPr lang="en-US" b="1" dirty="0"/>
              <a:t>[click] </a:t>
            </a:r>
            <a:r>
              <a:rPr lang="en-US" dirty="0"/>
              <a:t>And specifically, can it handle applying 80% of the $32k civil item as general conditions, and 20% of it as direct and then steal a little bit from the direct cost to feed OH&amp;P and insurance markups? </a:t>
            </a:r>
            <a:r>
              <a:rPr lang="en-US" b="1" dirty="0"/>
              <a:t>[click]</a:t>
            </a:r>
            <a:endParaRPr lang="en-US" dirty="0"/>
          </a:p>
        </p:txBody>
      </p:sp>
      <p:sp>
        <p:nvSpPr>
          <p:cNvPr id="4" name="Slide Number Placeholder 3">
            <a:extLst>
              <a:ext uri="{FF2B5EF4-FFF2-40B4-BE49-F238E27FC236}">
                <a16:creationId xmlns:a16="http://schemas.microsoft.com/office/drawing/2014/main" id="{A4656F0C-6AA7-AB62-D3A1-31DF79BA95BD}"/>
              </a:ext>
            </a:extLst>
          </p:cNvPr>
          <p:cNvSpPr>
            <a:spLocks noGrp="1"/>
          </p:cNvSpPr>
          <p:nvPr>
            <p:ph type="sldNum" sz="quarter" idx="5"/>
          </p:nvPr>
        </p:nvSpPr>
        <p:spPr/>
        <p:txBody>
          <a:bodyPr/>
          <a:lstStyle/>
          <a:p>
            <a:fld id="{17FC5F92-FDEA-41A6-8D5E-BC743BE46EAD}" type="slidenum">
              <a:rPr lang="en-US" smtClean="0"/>
              <a:t>24</a:t>
            </a:fld>
            <a:endParaRPr lang="en-US"/>
          </a:p>
        </p:txBody>
      </p:sp>
    </p:spTree>
    <p:extLst>
      <p:ext uri="{BB962C8B-B14F-4D97-AF65-F5344CB8AC3E}">
        <p14:creationId xmlns:p14="http://schemas.microsoft.com/office/powerpoint/2010/main" val="1365255424"/>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Sorry you’ll have to wait; I’ll let you know in a second how AI did; but first I want to share the overall goal of what we’re doing here.  </a:t>
            </a:r>
          </a:p>
          <a:p>
            <a:endParaRPr lang="en-US" dirty="0"/>
          </a:p>
          <a:p>
            <a:r>
              <a:rPr lang="en-US" dirty="0"/>
              <a:t>As I said let’s, take the invoice and make it an Excel invoice, then normalize the invoice so it looks like the way we do estimates.</a:t>
            </a:r>
          </a:p>
          <a:p>
            <a:endParaRPr lang="en-US" dirty="0"/>
          </a:p>
          <a:p>
            <a:r>
              <a:rPr lang="en-US" dirty="0"/>
              <a:t>But what do we do with that?  To answer that, we need to talk about the estimating program we now use at the lab – Sage estimating.  In Sage, we’ll open the estimate that was generated for this project.  Since it was created before the bids and invoices arrived; it’ll have our estimate of costs not what’s on the invoice.  We’ll do a Save As with the estimate so we don’t mess with the original, and give it a name of something like “Normalized Estimate Package for project Yadda </a:t>
            </a:r>
            <a:r>
              <a:rPr lang="en-US" dirty="0" err="1"/>
              <a:t>Yadda</a:t>
            </a:r>
            <a:r>
              <a:rPr lang="en-US" dirty="0"/>
              <a:t>”. Essentially, we’re going to create a work breakdown structure that matches the invoice.  Now assign to each item in the estimate to match an item in the invoice.  So, for example, one would assign to the asphalt items in the estimate the WBS “HMA” (which stands for hot mix asphalt).  This has to be a human activity, for now, because our Sage application at this point, is not AI friendly.</a:t>
            </a:r>
          </a:p>
          <a:p>
            <a:endParaRPr lang="en-US" dirty="0"/>
          </a:p>
          <a:p>
            <a:r>
              <a:rPr lang="en-US" dirty="0"/>
              <a:t>Now sort the estimate by the invoice work breakdown structure of the invoice.  In the estimate, each WBS item will show a subtotal. Like I said, it will be different than what is in the invoice because we haven’t changed any pricing in the estimate yet.  We’ve only assigned each estimate item to an invoice item.  So we then “spread” the invoice cost among all the estimate items that are assigned to that invoice item.  So, for example, if the HMA is double in the invoice than the sum of all HMA items in the estimate – then double each item in the estimate – and there you go; the estimate is now normalized to the invoice.  I’m sure this sounds very complicated and I’m sorry.  But it’s actually very fast to do in Sage.  </a:t>
            </a:r>
          </a:p>
          <a:p>
            <a:endParaRPr lang="en-US" dirty="0"/>
          </a:p>
          <a:p>
            <a:r>
              <a:rPr lang="en-US" dirty="0"/>
              <a:t>Once we’re done normalizing the Sage estimate we can export that to Excel and publish it so that it is available to us for all future projects.  We can publish it, too, more formally to a list of LLNL Data that anyone that uses our </a:t>
            </a:r>
            <a:r>
              <a:rPr lang="en-US" dirty="0" err="1"/>
              <a:t>LivChatbot</a:t>
            </a:r>
            <a:r>
              <a:rPr lang="en-US" dirty="0"/>
              <a:t> (which is everyone at the lab, I think) </a:t>
            </a:r>
            <a:r>
              <a:rPr lang="en-US" b="1" dirty="0"/>
              <a:t>[click]</a:t>
            </a:r>
            <a:endParaRPr lang="en-US" dirty="0"/>
          </a:p>
        </p:txBody>
      </p:sp>
      <p:sp>
        <p:nvSpPr>
          <p:cNvPr id="4" name="Slide Number Placeholder 3"/>
          <p:cNvSpPr>
            <a:spLocks noGrp="1"/>
          </p:cNvSpPr>
          <p:nvPr>
            <p:ph type="sldNum" sz="quarter" idx="5"/>
          </p:nvPr>
        </p:nvSpPr>
        <p:spPr/>
        <p:txBody>
          <a:bodyPr/>
          <a:lstStyle/>
          <a:p>
            <a:fld id="{17FC5F92-FDEA-41A6-8D5E-BC743BE46EAD}" type="slidenum">
              <a:rPr lang="en-US" smtClean="0"/>
              <a:t>25</a:t>
            </a:fld>
            <a:endParaRPr lang="en-US"/>
          </a:p>
        </p:txBody>
      </p:sp>
    </p:spTree>
    <p:extLst>
      <p:ext uri="{BB962C8B-B14F-4D97-AF65-F5344CB8AC3E}">
        <p14:creationId xmlns:p14="http://schemas.microsoft.com/office/powerpoint/2010/main" val="1619153127"/>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37654D5-01B7-8C7B-E46E-0CA9CBAE4A9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0142FFE-AA8C-7752-87E2-305B8FBEF847}"/>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70F32D29-8D1D-5AA7-6FEF-50BAB356DEED}"/>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The answer is, drumroll please. </a:t>
            </a:r>
            <a:r>
              <a:rPr lang="en-US" b="1" dirty="0"/>
              <a:t>[click]</a:t>
            </a: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It got 98% right (I gave Alvin 99% though just because he’s a good friend).    </a:t>
            </a:r>
            <a:r>
              <a:rPr lang="en-US" b="1" dirty="0"/>
              <a:t>[click]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b="1"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Look at item 8 for example, for excavate and Place AB, ag base, it went from $49k down to about $44k.  The $5k was distributed to OH&amp;P and insurance just like I asked.  In addition, all the general conditions are summed up, including accurately taking 80% of the original civil mobilization item.</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Look at item 7.  On the original invoice this was $31,800, now it’s $6,359.  That’s because I asked Alvin to move 80% to general conditions.  The $6359 is the 20% remaining.  It then is reduced to 5,702 to pay the OH&amp;P and insurance items.  I would have like AI to change the name from Civil </a:t>
            </a:r>
            <a:r>
              <a:rPr lang="en-US" dirty="0" err="1"/>
              <a:t>Mobe</a:t>
            </a:r>
            <a:r>
              <a:rPr lang="en-US" dirty="0"/>
              <a:t> to Sawcut pavement but maybe that’s asking too much.</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Notice too it took out all the general conditions items; the figure has no GC’s in the list. They were summed and place right where I asked – as a $114k and change markup.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So why did I give it a 98% not 100%. </a:t>
            </a:r>
            <a:r>
              <a:rPr lang="en-US" b="1" dirty="0"/>
              <a:t>[click].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b="1"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Because the subtotal in the unadjusted price is $574,307, which somehow becomes $698,640 grand total.  If Alvin had just copy/pasted the GC’s of $114k and Bonds so it was in both columns it would have been closer to 100%.</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Anyway, the adjusted price/markups column are now normalized division level costs!  Still, we don’t want division level costs we want unit costs of individual items.  That’s where, as I stated before, we spread the cost in our estimate among all items that belong to that WBS category.  That is, if HMA in the invoice is double the sum of HMA items in the estimate, then double each item.</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REALTIME: So, to demonstrate this let’s take 2 seconds and show you in </a:t>
            </a:r>
            <a:r>
              <a:rPr lang="en-US" dirty="0" err="1"/>
              <a:t>realtime</a:t>
            </a:r>
            <a:r>
              <a:rPr lang="en-US" dirty="0"/>
              <a:t> how we’d do this in a real estimate [prep Sage and Bluebeam or Snagit side by side]</a:t>
            </a:r>
          </a:p>
        </p:txBody>
      </p:sp>
      <p:sp>
        <p:nvSpPr>
          <p:cNvPr id="4" name="Slide Number Placeholder 3">
            <a:extLst>
              <a:ext uri="{FF2B5EF4-FFF2-40B4-BE49-F238E27FC236}">
                <a16:creationId xmlns:a16="http://schemas.microsoft.com/office/drawing/2014/main" id="{8FCBE2BA-4F78-D9AA-2B53-A3C9796B40BB}"/>
              </a:ext>
            </a:extLst>
          </p:cNvPr>
          <p:cNvSpPr>
            <a:spLocks noGrp="1"/>
          </p:cNvSpPr>
          <p:nvPr>
            <p:ph type="sldNum" sz="quarter" idx="5"/>
          </p:nvPr>
        </p:nvSpPr>
        <p:spPr/>
        <p:txBody>
          <a:bodyPr/>
          <a:lstStyle/>
          <a:p>
            <a:fld id="{17FC5F92-FDEA-41A6-8D5E-BC743BE46EAD}" type="slidenum">
              <a:rPr lang="en-US" smtClean="0"/>
              <a:t>26</a:t>
            </a:fld>
            <a:endParaRPr lang="en-US"/>
          </a:p>
        </p:txBody>
      </p:sp>
    </p:spTree>
    <p:extLst>
      <p:ext uri="{BB962C8B-B14F-4D97-AF65-F5344CB8AC3E}">
        <p14:creationId xmlns:p14="http://schemas.microsoft.com/office/powerpoint/2010/main" val="1326181764"/>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1F3F54A-C1D2-2B5D-7712-C3F00AAD5B5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50936B6-B5D7-9CBE-098B-00C0078663E7}"/>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595B8906-8142-88DB-5AEB-662CA6B52F70}"/>
              </a:ext>
            </a:extLst>
          </p:cNvPr>
          <p:cNvSpPr>
            <a:spLocks noGrp="1"/>
          </p:cNvSpPr>
          <p:nvPr>
            <p:ph type="body" idx="1"/>
          </p:nvPr>
        </p:nvSpPr>
        <p:spPr/>
        <p:txBody>
          <a:bodyPr/>
          <a:lstStyle/>
          <a:p>
            <a:r>
              <a:rPr lang="en-US" b="0" dirty="0"/>
              <a:t>We’re running out of time; one more quick one; a lessons learned one, if you will. </a:t>
            </a:r>
            <a:r>
              <a:rPr lang="en-US" b="1" dirty="0"/>
              <a:t>[click]</a:t>
            </a:r>
          </a:p>
        </p:txBody>
      </p:sp>
      <p:sp>
        <p:nvSpPr>
          <p:cNvPr id="4" name="Slide Number Placeholder 3">
            <a:extLst>
              <a:ext uri="{FF2B5EF4-FFF2-40B4-BE49-F238E27FC236}">
                <a16:creationId xmlns:a16="http://schemas.microsoft.com/office/drawing/2014/main" id="{31D5DE42-A83F-5647-A9C9-0E780D4F6D34}"/>
              </a:ext>
            </a:extLst>
          </p:cNvPr>
          <p:cNvSpPr>
            <a:spLocks noGrp="1"/>
          </p:cNvSpPr>
          <p:nvPr>
            <p:ph type="sldNum" sz="quarter" idx="5"/>
          </p:nvPr>
        </p:nvSpPr>
        <p:spPr/>
        <p:txBody>
          <a:bodyPr/>
          <a:lstStyle/>
          <a:p>
            <a:fld id="{17FC5F92-FDEA-41A6-8D5E-BC743BE46EAD}" type="slidenum">
              <a:rPr lang="en-US" smtClean="0"/>
              <a:t>27</a:t>
            </a:fld>
            <a:endParaRPr lang="en-US"/>
          </a:p>
        </p:txBody>
      </p:sp>
    </p:spTree>
    <p:extLst>
      <p:ext uri="{BB962C8B-B14F-4D97-AF65-F5344CB8AC3E}">
        <p14:creationId xmlns:p14="http://schemas.microsoft.com/office/powerpoint/2010/main" val="75171558"/>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actually happened.  Note that the prompts (in red)     </a:t>
            </a:r>
            <a:r>
              <a:rPr lang="en-US" b="1" dirty="0"/>
              <a:t>[click]      </a:t>
            </a:r>
            <a:r>
              <a:rPr lang="en-US" dirty="0"/>
              <a:t>are summarized not the full original prompt.  For example, for this prompt the make and model number was included in the actual prompt.</a:t>
            </a:r>
          </a:p>
          <a:p>
            <a:endParaRPr lang="en-US" dirty="0"/>
          </a:p>
          <a:p>
            <a:r>
              <a:rPr lang="en-US" dirty="0"/>
              <a:t>Long story short – Alvin quoted the material at $1150  </a:t>
            </a:r>
            <a:r>
              <a:rPr lang="en-US" b="1" dirty="0"/>
              <a:t>[click]</a:t>
            </a:r>
            <a:r>
              <a:rPr lang="en-US" dirty="0"/>
              <a:t>.   </a:t>
            </a:r>
          </a:p>
          <a:p>
            <a:endParaRPr lang="en-US" dirty="0"/>
          </a:p>
          <a:p>
            <a:r>
              <a:rPr lang="en-US" dirty="0"/>
              <a:t>It even does a good job of explaining the basis of the quote.  Looks good!  Right?  (you look skeptical). </a:t>
            </a:r>
            <a:r>
              <a:rPr lang="en-US" b="1" dirty="0"/>
              <a:t>[click]</a:t>
            </a:r>
          </a:p>
          <a:p>
            <a:endParaRPr lang="en-US" dirty="0"/>
          </a:p>
          <a:p>
            <a:r>
              <a:rPr lang="en-US" dirty="0"/>
              <a:t>But wait, there’s more.</a:t>
            </a:r>
          </a:p>
        </p:txBody>
      </p:sp>
      <p:sp>
        <p:nvSpPr>
          <p:cNvPr id="4" name="Slide Number Placeholder 3"/>
          <p:cNvSpPr>
            <a:spLocks noGrp="1"/>
          </p:cNvSpPr>
          <p:nvPr>
            <p:ph type="sldNum" sz="quarter" idx="5"/>
          </p:nvPr>
        </p:nvSpPr>
        <p:spPr/>
        <p:txBody>
          <a:bodyPr/>
          <a:lstStyle/>
          <a:p>
            <a:fld id="{17FC5F92-FDEA-41A6-8D5E-BC743BE46EAD}" type="slidenum">
              <a:rPr lang="en-US" smtClean="0"/>
              <a:t>28</a:t>
            </a:fld>
            <a:endParaRPr lang="en-US"/>
          </a:p>
        </p:txBody>
      </p:sp>
    </p:spTree>
    <p:extLst>
      <p:ext uri="{BB962C8B-B14F-4D97-AF65-F5344CB8AC3E}">
        <p14:creationId xmlns:p14="http://schemas.microsoft.com/office/powerpoint/2010/main" val="3588966917"/>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But it was wrong.</a:t>
            </a:r>
          </a:p>
          <a:p>
            <a:endParaRPr lang="en-US" dirty="0"/>
          </a:p>
          <a:p>
            <a:r>
              <a:rPr lang="en-US" dirty="0"/>
              <a:t>When the estimator who asked for this quote realized he had not asked for sources, he jumped back into the conversation.   </a:t>
            </a:r>
            <a:r>
              <a:rPr lang="en-US" dirty="0" err="1"/>
              <a:t>Achem</a:t>
            </a:r>
            <a:r>
              <a:rPr lang="en-US" dirty="0"/>
              <a:t>, sir, please start over and provide 2 sources please.</a:t>
            </a:r>
          </a:p>
          <a:p>
            <a:endParaRPr lang="en-US" dirty="0"/>
          </a:p>
          <a:p>
            <a:r>
              <a:rPr lang="en-US" dirty="0"/>
              <a:t>When asked for sources Alvin was forced to correct the original $1k+ quote to somewhere between $3975 and %5299 [pause a second and let that sink in]</a:t>
            </a:r>
          </a:p>
          <a:p>
            <a:endParaRPr lang="en-US" dirty="0"/>
          </a:p>
          <a:p>
            <a:r>
              <a:rPr lang="en-US" dirty="0"/>
              <a:t>Wait, just because we asked for your sources you changed the price? </a:t>
            </a:r>
            <a:r>
              <a:rPr lang="en-US" b="1" dirty="0"/>
              <a:t>[click]</a:t>
            </a:r>
            <a:endParaRPr lang="en-US" dirty="0"/>
          </a:p>
        </p:txBody>
      </p:sp>
      <p:sp>
        <p:nvSpPr>
          <p:cNvPr id="4" name="Slide Number Placeholder 3"/>
          <p:cNvSpPr>
            <a:spLocks noGrp="1"/>
          </p:cNvSpPr>
          <p:nvPr>
            <p:ph type="sldNum" sz="quarter" idx="5"/>
          </p:nvPr>
        </p:nvSpPr>
        <p:spPr/>
        <p:txBody>
          <a:bodyPr/>
          <a:lstStyle/>
          <a:p>
            <a:fld id="{17FC5F92-FDEA-41A6-8D5E-BC743BE46EAD}" type="slidenum">
              <a:rPr lang="en-US" smtClean="0"/>
              <a:t>29</a:t>
            </a:fld>
            <a:endParaRPr lang="en-US"/>
          </a:p>
        </p:txBody>
      </p:sp>
    </p:spTree>
    <p:extLst>
      <p:ext uri="{BB962C8B-B14F-4D97-AF65-F5344CB8AC3E}">
        <p14:creationId xmlns:p14="http://schemas.microsoft.com/office/powerpoint/2010/main" val="1210840317"/>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r>
              <a:rPr lang="en-US" dirty="0"/>
              <a:t>Realtime:  In </a:t>
            </a:r>
            <a:r>
              <a:rPr lang="en-US" dirty="0" err="1"/>
              <a:t>Joulix</a:t>
            </a:r>
            <a:r>
              <a:rPr lang="en-US" dirty="0"/>
              <a:t> create a folder that has the equipment specs for </a:t>
            </a:r>
            <a:r>
              <a:rPr lang="en-US" dirty="0" err="1"/>
              <a:t>hvac</a:t>
            </a:r>
            <a:r>
              <a:rPr lang="en-US" dirty="0"/>
              <a:t> equipment list. The labor rates spreadsheet. And a blank template pdf.  I guess it’ll all be pdf (</a:t>
            </a:r>
            <a:r>
              <a:rPr lang="en-US" dirty="0" err="1"/>
              <a:t>Joulix</a:t>
            </a:r>
            <a:r>
              <a:rPr lang="en-US" dirty="0"/>
              <a:t> doesn’t allow </a:t>
            </a:r>
            <a:r>
              <a:rPr lang="en-US" dirty="0" err="1"/>
              <a:t>xls</a:t>
            </a:r>
            <a:r>
              <a:rPr lang="en-US" dirty="0"/>
              <a:t> attached – might be a cui thing. Does Gemini allow folders?  Anthropic. I’d love to have time to study this but this is the last thing I do.</a:t>
            </a:r>
          </a:p>
          <a:p>
            <a:endParaRPr lang="en-US" dirty="0"/>
          </a:p>
          <a:p>
            <a:r>
              <a:rPr lang="en-US" dirty="0"/>
              <a:t>This and others have been a great lessons learned for us.  BTW, number 5, there’s giving the humans the accountability thing again.  There’s no escaping that. </a:t>
            </a:r>
          </a:p>
          <a:p>
            <a:endParaRPr lang="en-US" b="1" dirty="0"/>
          </a:p>
          <a:p>
            <a:r>
              <a:rPr lang="en-US" b="1" dirty="0"/>
              <a:t>[click *4]</a:t>
            </a:r>
            <a:endParaRPr lang="en-US" dirty="0"/>
          </a:p>
          <a:p>
            <a:endParaRPr lang="en-US" dirty="0"/>
          </a:p>
          <a:p>
            <a:endParaRPr lang="en-US" dirty="0"/>
          </a:p>
        </p:txBody>
      </p:sp>
      <p:sp>
        <p:nvSpPr>
          <p:cNvPr id="4" name="Slide Number Placeholder 3"/>
          <p:cNvSpPr>
            <a:spLocks noGrp="1"/>
          </p:cNvSpPr>
          <p:nvPr>
            <p:ph type="sldNum" sz="quarter" idx="5"/>
          </p:nvPr>
        </p:nvSpPr>
        <p:spPr/>
        <p:txBody>
          <a:bodyPr/>
          <a:lstStyle/>
          <a:p>
            <a:fld id="{17FC5F92-FDEA-41A6-8D5E-BC743BE46EAD}" type="slidenum">
              <a:rPr lang="en-US" smtClean="0"/>
              <a:t>30</a:t>
            </a:fld>
            <a:endParaRPr lang="en-US"/>
          </a:p>
        </p:txBody>
      </p:sp>
    </p:spTree>
    <p:extLst>
      <p:ext uri="{BB962C8B-B14F-4D97-AF65-F5344CB8AC3E}">
        <p14:creationId xmlns:p14="http://schemas.microsoft.com/office/powerpoint/2010/main" val="2385984543"/>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17608DD-1FEF-F25F-4964-C2ED0E9C4A7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2EA8FF1-23BD-F326-AA09-9A3B0320081A}"/>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55A1DB63-348A-7693-3DC9-3A0FC5444B67}"/>
              </a:ext>
            </a:extLst>
          </p:cNvPr>
          <p:cNvSpPr>
            <a:spLocks noGrp="1"/>
          </p:cNvSpPr>
          <p:nvPr>
            <p:ph type="body" idx="1"/>
          </p:nvPr>
        </p:nvSpPr>
        <p:spPr/>
        <p:txBody>
          <a:bodyPr/>
          <a:lstStyle/>
          <a:p>
            <a:r>
              <a:rPr lang="en-US" dirty="0"/>
              <a:t>And now, a few final thoughts. </a:t>
            </a:r>
            <a:r>
              <a:rPr lang="en-US" b="1" dirty="0"/>
              <a:t>[click]</a:t>
            </a:r>
            <a:endParaRPr lang="en-US" dirty="0"/>
          </a:p>
        </p:txBody>
      </p:sp>
      <p:sp>
        <p:nvSpPr>
          <p:cNvPr id="4" name="Slide Number Placeholder 3">
            <a:extLst>
              <a:ext uri="{FF2B5EF4-FFF2-40B4-BE49-F238E27FC236}">
                <a16:creationId xmlns:a16="http://schemas.microsoft.com/office/drawing/2014/main" id="{154344E7-73DA-2D01-8E5A-D70569744B80}"/>
              </a:ext>
            </a:extLst>
          </p:cNvPr>
          <p:cNvSpPr>
            <a:spLocks noGrp="1"/>
          </p:cNvSpPr>
          <p:nvPr>
            <p:ph type="sldNum" sz="quarter" idx="5"/>
          </p:nvPr>
        </p:nvSpPr>
        <p:spPr/>
        <p:txBody>
          <a:bodyPr/>
          <a:lstStyle/>
          <a:p>
            <a:fld id="{17FC5F92-FDEA-41A6-8D5E-BC743BE46EAD}" type="slidenum">
              <a:rPr lang="en-US" smtClean="0"/>
              <a:t>31</a:t>
            </a:fld>
            <a:endParaRPr lang="en-US"/>
          </a:p>
        </p:txBody>
      </p:sp>
    </p:spTree>
    <p:extLst>
      <p:ext uri="{BB962C8B-B14F-4D97-AF65-F5344CB8AC3E}">
        <p14:creationId xmlns:p14="http://schemas.microsoft.com/office/powerpoint/2010/main" val="170581988"/>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A554219-C60C-3BB1-B3DE-A8A9BAB8516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945390C-A2B7-727D-E87A-871CB9E0E279}"/>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2A362108-2E99-A865-37F0-31E7F1C676D8}"/>
              </a:ext>
            </a:extLst>
          </p:cNvPr>
          <p:cNvSpPr>
            <a:spLocks noGrp="1"/>
          </p:cNvSpPr>
          <p:nvPr>
            <p:ph type="body" idx="1"/>
          </p:nvPr>
        </p:nvSpPr>
        <p:spPr/>
        <p:txBody>
          <a:bodyPr/>
          <a:lstStyle/>
          <a:p>
            <a:pPr marL="0" indent="0">
              <a:spcBef>
                <a:spcPts val="0"/>
              </a:spcBef>
              <a:buNone/>
            </a:pPr>
            <a:r>
              <a:rPr lang="en-US" sz="1200" b="0" dirty="0"/>
              <a:t>So that’s it.</a:t>
            </a:r>
          </a:p>
          <a:p>
            <a:pPr marL="0" indent="0">
              <a:spcBef>
                <a:spcPts val="0"/>
              </a:spcBef>
              <a:buNone/>
            </a:pPr>
            <a:endParaRPr lang="en-US" sz="1200" b="0" dirty="0"/>
          </a:p>
          <a:p>
            <a:pPr marL="0" indent="0">
              <a:spcBef>
                <a:spcPts val="0"/>
              </a:spcBef>
              <a:buNone/>
            </a:pPr>
            <a:r>
              <a:rPr lang="en-US" sz="1200" b="0" dirty="0"/>
              <a:t>I do hope you’ll provide me your contact information now; 2 heads are better than 1; and adding an intelligent Alvin in the mix is (as Gemini told me to say) better than trying to manually format a 50 row spreadsheet while quietly losing the will to live</a:t>
            </a:r>
          </a:p>
          <a:p>
            <a:pPr marL="0" indent="0">
              <a:spcBef>
                <a:spcPts val="0"/>
              </a:spcBef>
              <a:buNone/>
            </a:pPr>
            <a:endParaRPr lang="en-US" sz="1200" b="0" dirty="0"/>
          </a:p>
          <a:p>
            <a:pPr marL="0" indent="0">
              <a:spcBef>
                <a:spcPts val="0"/>
              </a:spcBef>
              <a:buNone/>
            </a:pPr>
            <a:r>
              <a:rPr lang="en-US" sz="1200" b="0" dirty="0"/>
              <a:t>* Yes, AI is a risk for the future; it lies, it strokes egos; it inclines you to take shortcuts and it lies to your face.</a:t>
            </a:r>
          </a:p>
          <a:p>
            <a:pPr marL="0" indent="0">
              <a:spcBef>
                <a:spcPts val="0"/>
              </a:spcBef>
              <a:buNone/>
            </a:pPr>
            <a:r>
              <a:rPr lang="en-US" sz="1200" b="0" dirty="0"/>
              <a:t>…but it’s already, I think, the most powerful tool in the history of this universe (and maybe other universes that even </a:t>
            </a:r>
            <a:r>
              <a:rPr lang="en-US" sz="1200" b="0" dirty="0" err="1"/>
              <a:t>AIvin</a:t>
            </a:r>
            <a:r>
              <a:rPr lang="en-US" sz="1200" b="0" dirty="0"/>
              <a:t> </a:t>
            </a:r>
            <a:r>
              <a:rPr lang="en-US" sz="1200" b="0" dirty="0" err="1"/>
              <a:t>Ivanovitch</a:t>
            </a:r>
            <a:r>
              <a:rPr lang="en-US" sz="1200" b="0" dirty="0"/>
              <a:t> is unaware of). </a:t>
            </a:r>
            <a:r>
              <a:rPr lang="en-US" b="1" dirty="0"/>
              <a:t>[click]</a:t>
            </a:r>
            <a:endParaRPr lang="en-US" sz="1200" b="0" dirty="0"/>
          </a:p>
          <a:p>
            <a:pPr marL="0" indent="0">
              <a:spcBef>
                <a:spcPts val="0"/>
              </a:spcBef>
              <a:buNone/>
            </a:pPr>
            <a:r>
              <a:rPr lang="en-US" sz="1200" b="0" dirty="0"/>
              <a:t>* With the appropriate controls in place, AI can not just increase our productivity but improve the quality, breadth and timeliness of our work. </a:t>
            </a:r>
            <a:r>
              <a:rPr lang="en-US" b="1" dirty="0"/>
              <a:t>[click]</a:t>
            </a:r>
            <a:endParaRPr lang="en-US" b="0" dirty="0"/>
          </a:p>
          <a:p>
            <a:pPr marL="171450" indent="-171450">
              <a:spcBef>
                <a:spcPts val="0"/>
              </a:spcBef>
              <a:buFont typeface="Arial" panose="020B0604020202020204" pitchFamily="34" charset="0"/>
              <a:buChar char="•"/>
            </a:pPr>
            <a:r>
              <a:rPr lang="en-US" sz="1200" b="0" dirty="0"/>
              <a:t>It’s the wave of things to come, and </a:t>
            </a:r>
            <a:r>
              <a:rPr lang="en-US" b="1" dirty="0"/>
              <a:t>[click]  </a:t>
            </a:r>
            <a:r>
              <a:rPr lang="en-US" b="0" dirty="0"/>
              <a:t>it’s critical it be handled safely. </a:t>
            </a:r>
            <a:r>
              <a:rPr lang="en-US" b="1" dirty="0"/>
              <a:t>[click]</a:t>
            </a:r>
          </a:p>
          <a:p>
            <a:pPr marL="171450" indent="-171450">
              <a:spcBef>
                <a:spcPts val="0"/>
              </a:spcBef>
              <a:buFont typeface="Arial" panose="020B0604020202020204" pitchFamily="34" charset="0"/>
              <a:buChar char="•"/>
            </a:pPr>
            <a:r>
              <a:rPr lang="en-US" sz="1200" b="0" dirty="0"/>
              <a:t>We’ve gone over just a few of the things AI can do; that’s why I hope you’ll join me.  And, again, if you’re online my OUN is orsinelli1.  I’m thinking our first formal meeting will be in September’s waning days.  Between now and then I’ll generate either a group email or a TEAMs group.</a:t>
            </a:r>
          </a:p>
          <a:p>
            <a:pPr marL="0" indent="0">
              <a:spcBef>
                <a:spcPts val="0"/>
              </a:spcBef>
              <a:buNone/>
            </a:pPr>
            <a:endParaRPr lang="en-US" sz="1200" b="0" dirty="0"/>
          </a:p>
          <a:p>
            <a:pPr marL="0" indent="0">
              <a:spcBef>
                <a:spcPts val="0"/>
              </a:spcBef>
              <a:buNone/>
            </a:pPr>
            <a:endParaRPr lang="en-US" sz="1200" b="0" dirty="0"/>
          </a:p>
        </p:txBody>
      </p:sp>
      <p:sp>
        <p:nvSpPr>
          <p:cNvPr id="4" name="Slide Number Placeholder 3">
            <a:extLst>
              <a:ext uri="{FF2B5EF4-FFF2-40B4-BE49-F238E27FC236}">
                <a16:creationId xmlns:a16="http://schemas.microsoft.com/office/drawing/2014/main" id="{D87622FE-7CA4-AD0F-8879-848CE85C9BC6}"/>
              </a:ext>
            </a:extLst>
          </p:cNvPr>
          <p:cNvSpPr>
            <a:spLocks noGrp="1"/>
          </p:cNvSpPr>
          <p:nvPr>
            <p:ph type="sldNum" sz="quarter" idx="5"/>
          </p:nvPr>
        </p:nvSpPr>
        <p:spPr/>
        <p:txBody>
          <a:bodyPr/>
          <a:lstStyle/>
          <a:p>
            <a:fld id="{17FC5F92-FDEA-41A6-8D5E-BC743BE46EAD}" type="slidenum">
              <a:rPr lang="en-US" smtClean="0"/>
              <a:t>32</a:t>
            </a:fld>
            <a:endParaRPr lang="en-US"/>
          </a:p>
        </p:txBody>
      </p:sp>
    </p:spTree>
    <p:extLst>
      <p:ext uri="{BB962C8B-B14F-4D97-AF65-F5344CB8AC3E}">
        <p14:creationId xmlns:p14="http://schemas.microsoft.com/office/powerpoint/2010/main" val="1726978246"/>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379A110-87CE-00C2-4D44-4E5EA8D19CC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0DE0B7E-9753-C6BC-53AA-2E90EA788A05}"/>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D6DCF59E-8615-21A7-ABF2-08D146245D8A}"/>
              </a:ext>
            </a:extLst>
          </p:cNvPr>
          <p:cNvSpPr>
            <a:spLocks noGrp="1"/>
          </p:cNvSpPr>
          <p:nvPr>
            <p:ph type="body" idx="1"/>
          </p:nvPr>
        </p:nvSpPr>
        <p:spPr/>
        <p:txBody>
          <a:bodyPr/>
          <a:lstStyle/>
          <a:p>
            <a:endParaRPr lang="en-US" b="1" dirty="0"/>
          </a:p>
          <a:p>
            <a:pPr marL="0" indent="0">
              <a:spcBef>
                <a:spcPts val="0"/>
              </a:spcBef>
              <a:buNone/>
            </a:pPr>
            <a:r>
              <a:rPr lang="en-US" sz="1200" b="0" dirty="0"/>
              <a:t>Q&amp;A ideas:</a:t>
            </a:r>
          </a:p>
          <a:p>
            <a:pPr marL="171450" indent="-171450">
              <a:spcBef>
                <a:spcPts val="0"/>
              </a:spcBef>
              <a:buFont typeface="Arial" panose="020B0604020202020204" pitchFamily="34" charset="0"/>
              <a:buChar char="•"/>
            </a:pPr>
            <a:r>
              <a:rPr lang="en-US" sz="1200" b="0" dirty="0"/>
              <a:t>BTW, feel free to ask any question, any question at all.  Between me and my 8 ball we know everything.  Go ahead.</a:t>
            </a:r>
          </a:p>
          <a:p>
            <a:pPr marL="171450" indent="-171450">
              <a:spcBef>
                <a:spcPts val="0"/>
              </a:spcBef>
              <a:buFont typeface="Arial" panose="020B0604020202020204" pitchFamily="34" charset="0"/>
              <a:buChar char="•"/>
            </a:pPr>
            <a:r>
              <a:rPr lang="en-US" sz="1200" b="0" dirty="0"/>
              <a:t>8  ball answer:  “Don’t look at me, I wasn’t the one to overpromise results”  “Am I getting paid for this, I feel trapped.  ”   “Trust no-one – except fluid filled plastic balls”.   </a:t>
            </a:r>
            <a:r>
              <a:rPr lang="en-US" sz="1200" b="0" dirty="0" err="1"/>
              <a:t>Mmm</a:t>
            </a:r>
            <a:r>
              <a:rPr lang="en-US" sz="1200" b="0" dirty="0"/>
              <a:t>, my 8 ball is on the fritz.  [then answer the question; if I don’t know the answer say I’ll get back with him/her if he leaves his email]</a:t>
            </a:r>
          </a:p>
          <a:p>
            <a:pPr marL="171450" indent="-171450">
              <a:spcBef>
                <a:spcPts val="0"/>
              </a:spcBef>
              <a:buFont typeface="Arial" panose="020B0604020202020204" pitchFamily="34" charset="0"/>
              <a:buChar char="•"/>
            </a:pPr>
            <a:r>
              <a:rPr lang="en-US" sz="1200" b="0" dirty="0"/>
              <a:t>Does anyone in the audience have an answer?</a:t>
            </a:r>
          </a:p>
          <a:p>
            <a:pPr marL="171450" indent="-171450">
              <a:spcBef>
                <a:spcPts val="0"/>
              </a:spcBef>
              <a:buFont typeface="Arial" panose="020B0604020202020204" pitchFamily="34" charset="0"/>
              <a:buChar char="•"/>
            </a:pPr>
            <a:r>
              <a:rPr lang="en-US" sz="1200" b="0" dirty="0"/>
              <a:t>I’m not sure about that, but do you know the difference between ignorance and apathy.  I don’t know…..and I don’t care.  I’ve been wanting to say that dad joke since I was a dad – thank you. </a:t>
            </a:r>
          </a:p>
          <a:p>
            <a:pPr marL="171450" indent="-171450">
              <a:spcBef>
                <a:spcPts val="0"/>
              </a:spcBef>
              <a:buFont typeface="Arial" panose="020B0604020202020204" pitchFamily="34" charset="0"/>
              <a:buChar char="•"/>
            </a:pPr>
            <a:r>
              <a:rPr lang="en-US" sz="1200" b="0" dirty="0"/>
              <a:t>[optional] As a solid member of the LLNL Science and Philosophy club, we even did a survey and decided that since observations weren’t available that we’d determine the Truth by majority vote.  For example with over 30 </a:t>
            </a:r>
            <a:r>
              <a:rPr lang="en-US" sz="1200" b="0" dirty="0" err="1"/>
              <a:t>reponsdants</a:t>
            </a:r>
            <a:r>
              <a:rPr lang="en-US" sz="1200" b="0" dirty="0"/>
              <a:t> questioned a 3:1 vote determined that, unquestionably, we have free will.  So, any question at all.  And between me and my 8 ball, we have all the answers.</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p:txBody>
      </p:sp>
      <p:sp>
        <p:nvSpPr>
          <p:cNvPr id="4" name="Slide Number Placeholder 3">
            <a:extLst>
              <a:ext uri="{FF2B5EF4-FFF2-40B4-BE49-F238E27FC236}">
                <a16:creationId xmlns:a16="http://schemas.microsoft.com/office/drawing/2014/main" id="{925B7FF2-52D3-1984-FCBA-3FEE90C6D1BF}"/>
              </a:ext>
            </a:extLst>
          </p:cNvPr>
          <p:cNvSpPr>
            <a:spLocks noGrp="1"/>
          </p:cNvSpPr>
          <p:nvPr>
            <p:ph type="sldNum" sz="quarter" idx="5"/>
          </p:nvPr>
        </p:nvSpPr>
        <p:spPr/>
        <p:txBody>
          <a:bodyPr/>
          <a:lstStyle/>
          <a:p>
            <a:fld id="{17FC5F92-FDEA-41A6-8D5E-BC743BE46EAD}" type="slidenum">
              <a:rPr lang="en-US" smtClean="0"/>
              <a:t>33</a:t>
            </a:fld>
            <a:endParaRPr lang="en-US"/>
          </a:p>
        </p:txBody>
      </p:sp>
    </p:spTree>
    <p:extLst>
      <p:ext uri="{BB962C8B-B14F-4D97-AF65-F5344CB8AC3E}">
        <p14:creationId xmlns:p14="http://schemas.microsoft.com/office/powerpoint/2010/main" val="4093746386"/>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FC5FA45-12CF-B5F5-002C-210ED17484B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B63D7BA-9130-C372-7928-FB0B443D4D9F}"/>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AFF8E902-7EA6-BB8D-E553-179AB0BF66FB}"/>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D6558ABF-E4F1-A5FE-42CA-0A7CF328EE16}"/>
              </a:ext>
            </a:extLst>
          </p:cNvPr>
          <p:cNvSpPr>
            <a:spLocks noGrp="1"/>
          </p:cNvSpPr>
          <p:nvPr>
            <p:ph type="sldNum" sz="quarter" idx="5"/>
          </p:nvPr>
        </p:nvSpPr>
        <p:spPr/>
        <p:txBody>
          <a:bodyPr/>
          <a:lstStyle/>
          <a:p>
            <a:fld id="{17FC5F92-FDEA-41A6-8D5E-BC743BE46EAD}" type="slidenum">
              <a:rPr lang="en-US" smtClean="0"/>
              <a:t>34</a:t>
            </a:fld>
            <a:endParaRPr lang="en-US"/>
          </a:p>
        </p:txBody>
      </p:sp>
    </p:spTree>
    <p:extLst>
      <p:ext uri="{BB962C8B-B14F-4D97-AF65-F5344CB8AC3E}">
        <p14:creationId xmlns:p14="http://schemas.microsoft.com/office/powerpoint/2010/main" val="3895014152"/>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BF15A8F-F77B-3155-F567-87293BA8962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975563C-263F-1947-D6C0-E72B56D92C7D}"/>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686DAF9B-81DA-A4A5-BBAA-E231FD830A37}"/>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B6F735A9-1ABF-AD07-F7D8-3728B8502929}"/>
              </a:ext>
            </a:extLst>
          </p:cNvPr>
          <p:cNvSpPr>
            <a:spLocks noGrp="1"/>
          </p:cNvSpPr>
          <p:nvPr>
            <p:ph type="sldNum" sz="quarter" idx="5"/>
          </p:nvPr>
        </p:nvSpPr>
        <p:spPr/>
        <p:txBody>
          <a:bodyPr/>
          <a:lstStyle/>
          <a:p>
            <a:fld id="{17FC5F92-FDEA-41A6-8D5E-BC743BE46EAD}" type="slidenum">
              <a:rPr lang="en-US" smtClean="0"/>
              <a:t>35</a:t>
            </a:fld>
            <a:endParaRPr lang="en-US"/>
          </a:p>
        </p:txBody>
      </p:sp>
    </p:spTree>
    <p:extLst>
      <p:ext uri="{BB962C8B-B14F-4D97-AF65-F5344CB8AC3E}">
        <p14:creationId xmlns:p14="http://schemas.microsoft.com/office/powerpoint/2010/main" val="3940023949"/>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A886561-4158-6761-9E40-904C7156240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D4E03A0-E907-1CA7-994B-D73DD2D34633}"/>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13F1F242-BA4F-10CF-A456-BFC1BBE97A52}"/>
              </a:ext>
            </a:extLst>
          </p:cNvPr>
          <p:cNvSpPr>
            <a:spLocks noGrp="1"/>
          </p:cNvSpPr>
          <p:nvPr>
            <p:ph type="body" idx="1"/>
          </p:nvPr>
        </p:nvSpPr>
        <p:spPr/>
        <p:txBody>
          <a:bodyPr/>
          <a:lstStyle/>
          <a:p>
            <a:pPr marL="0" indent="0">
              <a:spcBef>
                <a:spcPts val="0"/>
              </a:spcBef>
              <a:buNone/>
            </a:pPr>
            <a:endParaRPr lang="en-US" dirty="0"/>
          </a:p>
        </p:txBody>
      </p:sp>
      <p:sp>
        <p:nvSpPr>
          <p:cNvPr id="4" name="Slide Number Placeholder 3">
            <a:extLst>
              <a:ext uri="{FF2B5EF4-FFF2-40B4-BE49-F238E27FC236}">
                <a16:creationId xmlns:a16="http://schemas.microsoft.com/office/drawing/2014/main" id="{65A18DA9-A34E-11EE-BEFA-B8DEE7C4AE29}"/>
              </a:ext>
            </a:extLst>
          </p:cNvPr>
          <p:cNvSpPr>
            <a:spLocks noGrp="1"/>
          </p:cNvSpPr>
          <p:nvPr>
            <p:ph type="sldNum" sz="quarter" idx="5"/>
          </p:nvPr>
        </p:nvSpPr>
        <p:spPr/>
        <p:txBody>
          <a:bodyPr/>
          <a:lstStyle/>
          <a:p>
            <a:fld id="{17FC5F92-FDEA-41A6-8D5E-BC743BE46EAD}" type="slidenum">
              <a:rPr lang="en-US" smtClean="0"/>
              <a:t>36</a:t>
            </a:fld>
            <a:endParaRPr lang="en-US"/>
          </a:p>
        </p:txBody>
      </p:sp>
    </p:spTree>
    <p:extLst>
      <p:ext uri="{BB962C8B-B14F-4D97-AF65-F5344CB8AC3E}">
        <p14:creationId xmlns:p14="http://schemas.microsoft.com/office/powerpoint/2010/main" val="2569178312"/>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C7326D5-0AA1-5799-FE25-FEA1B4BD67F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27D0AA7-4883-ABC1-094E-F5A25DEA8BC1}"/>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68C2F382-D2EE-73B8-E5ED-385A4677BBD3}"/>
              </a:ext>
            </a:extLst>
          </p:cNvPr>
          <p:cNvSpPr>
            <a:spLocks noGrp="1"/>
          </p:cNvSpPr>
          <p:nvPr>
            <p:ph type="body" idx="1"/>
          </p:nvPr>
        </p:nvSpPr>
        <p:spPr/>
        <p:txBody>
          <a:bodyPr/>
          <a:lstStyle/>
          <a:p>
            <a:pPr marL="0" indent="0">
              <a:spcBef>
                <a:spcPts val="0"/>
              </a:spcBef>
              <a:buNone/>
            </a:pPr>
            <a:r>
              <a:rPr lang="en-US" dirty="0"/>
              <a:t>	</a:t>
            </a:r>
          </a:p>
        </p:txBody>
      </p:sp>
      <p:sp>
        <p:nvSpPr>
          <p:cNvPr id="4" name="Slide Number Placeholder 3">
            <a:extLst>
              <a:ext uri="{FF2B5EF4-FFF2-40B4-BE49-F238E27FC236}">
                <a16:creationId xmlns:a16="http://schemas.microsoft.com/office/drawing/2014/main" id="{EAC22D64-1FE8-2F3B-436D-91DC23C59C15}"/>
              </a:ext>
            </a:extLst>
          </p:cNvPr>
          <p:cNvSpPr>
            <a:spLocks noGrp="1"/>
          </p:cNvSpPr>
          <p:nvPr>
            <p:ph type="sldNum" sz="quarter" idx="5"/>
          </p:nvPr>
        </p:nvSpPr>
        <p:spPr/>
        <p:txBody>
          <a:bodyPr/>
          <a:lstStyle/>
          <a:p>
            <a:fld id="{17FC5F92-FDEA-41A6-8D5E-BC743BE46EAD}" type="slidenum">
              <a:rPr lang="en-US" smtClean="0"/>
              <a:t>37</a:t>
            </a:fld>
            <a:endParaRPr lang="en-US"/>
          </a:p>
        </p:txBody>
      </p:sp>
    </p:spTree>
    <p:extLst>
      <p:ext uri="{BB962C8B-B14F-4D97-AF65-F5344CB8AC3E}">
        <p14:creationId xmlns:p14="http://schemas.microsoft.com/office/powerpoint/2010/main" val="2513908397"/>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5.sv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6.sv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2" Type="http://schemas.openxmlformats.org/officeDocument/2006/relationships/image" Target="../media/image5.svg"/><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2" Type="http://schemas.openxmlformats.org/officeDocument/2006/relationships/image" Target="../media/image8.svg"/><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White Title Slide One-line Subtitle">
    <p:spTree>
      <p:nvGrpSpPr>
        <p:cNvPr id="1" name=""/>
        <p:cNvGrpSpPr/>
        <p:nvPr/>
      </p:nvGrpSpPr>
      <p:grpSpPr>
        <a:xfrm>
          <a:off x="0" y="0"/>
          <a:ext cx="0" cy="0"/>
          <a:chOff x="0" y="0"/>
          <a:chExt cx="0" cy="0"/>
        </a:xfrm>
      </p:grpSpPr>
      <p:cxnSp>
        <p:nvCxnSpPr>
          <p:cNvPr id="8" name="Straight Connector 7">
            <a:extLst>
              <a:ext uri="{FF2B5EF4-FFF2-40B4-BE49-F238E27FC236}">
                <a16:creationId xmlns:a16="http://schemas.microsoft.com/office/drawing/2014/main" id="{714C6F16-A438-2589-9430-9388132E190A}"/>
              </a:ext>
              <a:ext uri="{C183D7F6-B498-43B3-948B-1728B52AA6E4}">
                <adec:decorative xmlns:adec="http://schemas.microsoft.com/office/drawing/2017/decorative" val="1"/>
              </a:ext>
            </a:extLst>
          </p:cNvPr>
          <p:cNvCxnSpPr>
            <a:cxnSpLocks/>
          </p:cNvCxnSpPr>
          <p:nvPr userDrawn="1"/>
        </p:nvCxnSpPr>
        <p:spPr>
          <a:xfrm>
            <a:off x="1524000" y="3503524"/>
            <a:ext cx="10668000" cy="0"/>
          </a:xfrm>
          <a:prstGeom prst="line">
            <a:avLst/>
          </a:prstGeom>
        </p:spPr>
        <p:style>
          <a:lnRef idx="1">
            <a:schemeClr val="accent1"/>
          </a:lnRef>
          <a:fillRef idx="0">
            <a:schemeClr val="accent1"/>
          </a:fillRef>
          <a:effectRef idx="0">
            <a:schemeClr val="accent1"/>
          </a:effectRef>
          <a:fontRef idx="minor">
            <a:schemeClr val="tx1"/>
          </a:fontRef>
        </p:style>
      </p:cxnSp>
      <p:sp>
        <p:nvSpPr>
          <p:cNvPr id="7" name="TextBox 6">
            <a:extLst>
              <a:ext uri="{FF2B5EF4-FFF2-40B4-BE49-F238E27FC236}">
                <a16:creationId xmlns:a16="http://schemas.microsoft.com/office/drawing/2014/main" id="{7BE1EF58-452F-3843-CE28-9BE2A077680A}"/>
              </a:ext>
            </a:extLst>
          </p:cNvPr>
          <p:cNvSpPr txBox="1"/>
          <p:nvPr userDrawn="1"/>
        </p:nvSpPr>
        <p:spPr>
          <a:xfrm>
            <a:off x="87141" y="6032891"/>
            <a:ext cx="2619628" cy="21544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800">
                <a:solidFill>
                  <a:schemeClr val="tx1"/>
                </a:solidFill>
                <a:effectLst/>
                <a:latin typeface="Aptos Light" panose="020B0004020202020204" pitchFamily="34" charset="0"/>
              </a:rPr>
              <a:t>Prepared by LLNL under Contract DE-AC52-07NA27344.</a:t>
            </a:r>
          </a:p>
        </p:txBody>
      </p:sp>
      <p:sp>
        <p:nvSpPr>
          <p:cNvPr id="16" name="Text Placeholder 14">
            <a:extLst>
              <a:ext uri="{FF2B5EF4-FFF2-40B4-BE49-F238E27FC236}">
                <a16:creationId xmlns:a16="http://schemas.microsoft.com/office/drawing/2014/main" id="{D24590B9-EEAD-CDBF-281A-18CAE5B6D8BA}"/>
              </a:ext>
            </a:extLst>
          </p:cNvPr>
          <p:cNvSpPr>
            <a:spLocks noGrp="1"/>
          </p:cNvSpPr>
          <p:nvPr>
            <p:ph type="body" sz="quarter" idx="13" hasCustomPrompt="1"/>
          </p:nvPr>
        </p:nvSpPr>
        <p:spPr>
          <a:xfrm>
            <a:off x="5391807" y="6045585"/>
            <a:ext cx="6228693" cy="275523"/>
          </a:xfrm>
          <a:prstGeom prst="rect">
            <a:avLst/>
          </a:prstGeom>
        </p:spPr>
        <p:txBody>
          <a:bodyPr/>
          <a:lstStyle>
            <a:lvl1pPr marL="0" indent="0" algn="r">
              <a:lnSpc>
                <a:spcPts val="780"/>
              </a:lnSpc>
              <a:buNone/>
              <a:defRPr sz="1400"/>
            </a:lvl1pPr>
            <a:lvl2pPr marL="457200" indent="0">
              <a:buNone/>
              <a:defRPr sz="1400"/>
            </a:lvl2pPr>
            <a:lvl3pPr marL="914400" indent="0">
              <a:buNone/>
              <a:defRPr sz="1400"/>
            </a:lvl3pPr>
            <a:lvl4pPr marL="1371600" indent="0">
              <a:buNone/>
              <a:defRPr sz="1400"/>
            </a:lvl4pPr>
            <a:lvl5pPr marL="1828800" indent="0">
              <a:buNone/>
              <a:defRPr sz="1400"/>
            </a:lvl5pPr>
          </a:lstStyle>
          <a:p>
            <a:pPr lvl="0"/>
            <a:r>
              <a:rPr lang="en-US"/>
              <a:t>Optional organization name</a:t>
            </a:r>
          </a:p>
        </p:txBody>
      </p:sp>
      <p:sp>
        <p:nvSpPr>
          <p:cNvPr id="15" name="Text Placeholder 14">
            <a:extLst>
              <a:ext uri="{FF2B5EF4-FFF2-40B4-BE49-F238E27FC236}">
                <a16:creationId xmlns:a16="http://schemas.microsoft.com/office/drawing/2014/main" id="{7C8E7A4A-15BE-881A-D85E-180C7CDD751E}"/>
              </a:ext>
            </a:extLst>
          </p:cNvPr>
          <p:cNvSpPr>
            <a:spLocks noGrp="1"/>
          </p:cNvSpPr>
          <p:nvPr>
            <p:ph type="body" sz="quarter" idx="12" hasCustomPrompt="1"/>
          </p:nvPr>
        </p:nvSpPr>
        <p:spPr>
          <a:xfrm>
            <a:off x="5391807" y="5710031"/>
            <a:ext cx="6228693" cy="299735"/>
          </a:xfrm>
          <a:prstGeom prst="rect">
            <a:avLst/>
          </a:prstGeom>
        </p:spPr>
        <p:txBody>
          <a:bodyPr/>
          <a:lstStyle>
            <a:lvl1pPr marL="0" indent="0" algn="r">
              <a:lnSpc>
                <a:spcPct val="100000"/>
              </a:lnSpc>
              <a:spcBef>
                <a:spcPts val="500"/>
              </a:spcBef>
              <a:buNone/>
              <a:defRPr sz="1400" b="1"/>
            </a:lvl1pPr>
            <a:lvl2pPr marL="457200" indent="0">
              <a:buNone/>
              <a:defRPr sz="1400"/>
            </a:lvl2pPr>
            <a:lvl3pPr marL="914400" indent="0">
              <a:buNone/>
              <a:defRPr sz="1400"/>
            </a:lvl3pPr>
            <a:lvl4pPr marL="1371600" indent="0">
              <a:buNone/>
              <a:defRPr sz="1400"/>
            </a:lvl4pPr>
            <a:lvl5pPr marL="1828800" indent="0">
              <a:buNone/>
              <a:defRPr sz="1400"/>
            </a:lvl5pPr>
          </a:lstStyle>
          <a:p>
            <a:pPr lvl="0"/>
            <a:r>
              <a:rPr lang="en-US"/>
              <a:t>Name, Title | Division SME</a:t>
            </a:r>
          </a:p>
        </p:txBody>
      </p:sp>
      <p:sp>
        <p:nvSpPr>
          <p:cNvPr id="17" name="Text Placeholder 16">
            <a:extLst>
              <a:ext uri="{FF2B5EF4-FFF2-40B4-BE49-F238E27FC236}">
                <a16:creationId xmlns:a16="http://schemas.microsoft.com/office/drawing/2014/main" id="{B1A5A724-1DDF-3949-9E8D-06FF1843240B}"/>
              </a:ext>
            </a:extLst>
          </p:cNvPr>
          <p:cNvSpPr>
            <a:spLocks noGrp="1"/>
          </p:cNvSpPr>
          <p:nvPr>
            <p:ph type="body" sz="quarter" idx="14" hasCustomPrompt="1"/>
          </p:nvPr>
        </p:nvSpPr>
        <p:spPr>
          <a:xfrm>
            <a:off x="1524000" y="4148504"/>
            <a:ext cx="4306957" cy="483067"/>
          </a:xfrm>
          <a:prstGeom prst="rect">
            <a:avLst/>
          </a:prstGeom>
        </p:spPr>
        <p:txBody>
          <a:bodyPr/>
          <a:lstStyle>
            <a:lvl1pPr marL="0" indent="0">
              <a:lnSpc>
                <a:spcPct val="100000"/>
              </a:lnSpc>
              <a:spcBef>
                <a:spcPts val="500"/>
              </a:spcBef>
              <a:buNone/>
              <a:defRPr sz="2400"/>
            </a:lvl1pPr>
          </a:lstStyle>
          <a:p>
            <a:pPr lvl="0"/>
            <a:r>
              <a:rPr lang="en-US"/>
              <a:t>Optional date</a:t>
            </a:r>
          </a:p>
        </p:txBody>
      </p:sp>
      <p:sp>
        <p:nvSpPr>
          <p:cNvPr id="3" name="Subtitle 2">
            <a:extLst>
              <a:ext uri="{FF2B5EF4-FFF2-40B4-BE49-F238E27FC236}">
                <a16:creationId xmlns:a16="http://schemas.microsoft.com/office/drawing/2014/main" id="{E450ED97-7285-AA24-3C15-D276985031F7}"/>
              </a:ext>
            </a:extLst>
          </p:cNvPr>
          <p:cNvSpPr>
            <a:spLocks noGrp="1"/>
          </p:cNvSpPr>
          <p:nvPr>
            <p:ph type="subTitle" idx="1" hasCustomPrompt="1"/>
          </p:nvPr>
        </p:nvSpPr>
        <p:spPr>
          <a:xfrm>
            <a:off x="1524000" y="3718787"/>
            <a:ext cx="9144000" cy="423280"/>
          </a:xfrm>
          <a:prstGeom prst="rect">
            <a:avLst/>
          </a:prstGeom>
        </p:spPr>
        <p:txBody>
          <a:bodyPr/>
          <a:lstStyle>
            <a:lvl1pPr marL="0" indent="0" algn="l">
              <a:buNone/>
              <a:defRPr lang="en-US"/>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Audience or optional subtitle</a:t>
            </a:r>
          </a:p>
        </p:txBody>
      </p:sp>
      <p:sp>
        <p:nvSpPr>
          <p:cNvPr id="2" name="Title 1">
            <a:extLst>
              <a:ext uri="{FF2B5EF4-FFF2-40B4-BE49-F238E27FC236}">
                <a16:creationId xmlns:a16="http://schemas.microsoft.com/office/drawing/2014/main" id="{B069688D-DC30-4CC3-F3B5-750F4874AD58}"/>
              </a:ext>
            </a:extLst>
          </p:cNvPr>
          <p:cNvSpPr>
            <a:spLocks noGrp="1"/>
          </p:cNvSpPr>
          <p:nvPr>
            <p:ph type="ctrTitle" hasCustomPrompt="1"/>
          </p:nvPr>
        </p:nvSpPr>
        <p:spPr>
          <a:xfrm>
            <a:off x="1525929" y="1683611"/>
            <a:ext cx="9144000" cy="1826351"/>
          </a:xfrm>
          <a:prstGeom prst="rect">
            <a:avLst/>
          </a:prstGeom>
        </p:spPr>
        <p:txBody>
          <a:bodyPr anchor="ctr"/>
          <a:lstStyle>
            <a:lvl1pPr algn="l">
              <a:defRPr sz="5400" b="1" i="0">
                <a:latin typeface="Aptos SemiBold" panose="020B0004020202020204" pitchFamily="34" charset="0"/>
              </a:defRPr>
            </a:lvl1pPr>
          </a:lstStyle>
          <a:p>
            <a:r>
              <a:rPr lang="en-US"/>
              <a:t>Presentation title</a:t>
            </a:r>
            <a:br>
              <a:rPr lang="en-US"/>
            </a:br>
            <a:r>
              <a:rPr lang="en-US"/>
              <a:t>Should not exceed two lines</a:t>
            </a:r>
          </a:p>
        </p:txBody>
      </p:sp>
      <p:grpSp>
        <p:nvGrpSpPr>
          <p:cNvPr id="13" name="Group 12">
            <a:extLst>
              <a:ext uri="{FF2B5EF4-FFF2-40B4-BE49-F238E27FC236}">
                <a16:creationId xmlns:a16="http://schemas.microsoft.com/office/drawing/2014/main" id="{D22A293C-7FF4-831E-A43B-4088E75C6AD5}"/>
              </a:ext>
            </a:extLst>
          </p:cNvPr>
          <p:cNvGrpSpPr/>
          <p:nvPr userDrawn="1"/>
        </p:nvGrpSpPr>
        <p:grpSpPr>
          <a:xfrm>
            <a:off x="11574492" y="90551"/>
            <a:ext cx="443927" cy="395222"/>
            <a:chOff x="10830498" y="90551"/>
            <a:chExt cx="443927" cy="395222"/>
          </a:xfrm>
        </p:grpSpPr>
        <p:sp>
          <p:nvSpPr>
            <p:cNvPr id="14" name="Rectangle 13">
              <a:extLst>
                <a:ext uri="{FF2B5EF4-FFF2-40B4-BE49-F238E27FC236}">
                  <a16:creationId xmlns:a16="http://schemas.microsoft.com/office/drawing/2014/main" id="{CCCE1E76-6C82-3CCF-A379-0596E4A46A2E}"/>
                </a:ext>
              </a:extLst>
            </p:cNvPr>
            <p:cNvSpPr/>
            <p:nvPr userDrawn="1"/>
          </p:nvSpPr>
          <p:spPr>
            <a:xfrm>
              <a:off x="10876430" y="90551"/>
              <a:ext cx="354152" cy="382723"/>
            </a:xfrm>
            <a:prstGeom prst="rect">
              <a:avLst/>
            </a:prstGeom>
            <a:solidFill>
              <a:srgbClr val="0032A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18" name="Graphic 6">
              <a:extLst>
                <a:ext uri="{FF2B5EF4-FFF2-40B4-BE49-F238E27FC236}">
                  <a16:creationId xmlns:a16="http://schemas.microsoft.com/office/drawing/2014/main" id="{8D15C4A5-BB78-68F7-F84B-AA6A10B65122}"/>
                </a:ext>
              </a:extLst>
            </p:cNvPr>
            <p:cNvPicPr>
              <a:picLocks noChangeAspect="1"/>
            </p:cNvPicPr>
            <p:nvPr userDrawn="1"/>
          </p:nvPicPr>
          <p:blipFill>
            <a:blip r:embed="rId2">
              <a:extLst>
                <a:ext uri="{28A0092B-C50C-407E-A947-70E740481C1C}">
                  <a14:useLocalDpi xmlns:a14="http://schemas.microsoft.com/office/drawing/2010/main" val="0"/>
                </a:ext>
              </a:extLst>
            </a:blip>
            <a:srcRect l="1" r="49943" b="48616"/>
            <a:stretch/>
          </p:blipFill>
          <p:spPr>
            <a:xfrm>
              <a:off x="10830498" y="95414"/>
              <a:ext cx="443927" cy="390359"/>
            </a:xfrm>
            <a:prstGeom prst="rect">
              <a:avLst/>
            </a:prstGeom>
          </p:spPr>
        </p:pic>
      </p:grpSp>
      <p:pic>
        <p:nvPicPr>
          <p:cNvPr id="4" name="Picture 3">
            <a:extLst>
              <a:ext uri="{FF2B5EF4-FFF2-40B4-BE49-F238E27FC236}">
                <a16:creationId xmlns:a16="http://schemas.microsoft.com/office/drawing/2014/main" id="{153C3E93-D900-4902-9994-ACFFC94BAC40}"/>
              </a:ext>
            </a:extLst>
          </p:cNvPr>
          <p:cNvPicPr>
            <a:picLocks noChangeAspect="1"/>
          </p:cNvPicPr>
          <p:nvPr userDrawn="1"/>
        </p:nvPicPr>
        <p:blipFill>
          <a:blip r:embed="rId3"/>
          <a:stretch>
            <a:fillRect/>
          </a:stretch>
        </p:blipFill>
        <p:spPr>
          <a:xfrm>
            <a:off x="10675328" y="6521450"/>
            <a:ext cx="975700" cy="266511"/>
          </a:xfrm>
          <a:prstGeom prst="rect">
            <a:avLst/>
          </a:prstGeom>
        </p:spPr>
      </p:pic>
    </p:spTree>
    <p:extLst>
      <p:ext uri="{BB962C8B-B14F-4D97-AF65-F5344CB8AC3E}">
        <p14:creationId xmlns:p14="http://schemas.microsoft.com/office/powerpoint/2010/main" val="1593878930"/>
      </p:ext>
    </p:extLst>
  </p:cSld>
  <p:clrMapOvr>
    <a:masterClrMapping/>
  </p:clrMapOvr>
  <p:extLst>
    <p:ext uri="{DCECCB84-F9BA-43D5-87BE-67443E8EF086}">
      <p15:sldGuideLst xmlns:p15="http://schemas.microsoft.com/office/powerpoint/2012/main">
        <p15:guide id="1" pos="3840" userDrawn="1">
          <p15:clr>
            <a:srgbClr val="FBAE40"/>
          </p15:clr>
        </p15:guide>
        <p15:guide id="2" pos="7320" userDrawn="1">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White Title Slide Multi-line Subtitle">
    <p:spTree>
      <p:nvGrpSpPr>
        <p:cNvPr id="1" name=""/>
        <p:cNvGrpSpPr/>
        <p:nvPr/>
      </p:nvGrpSpPr>
      <p:grpSpPr>
        <a:xfrm>
          <a:off x="0" y="0"/>
          <a:ext cx="0" cy="0"/>
          <a:chOff x="0" y="0"/>
          <a:chExt cx="0" cy="0"/>
        </a:xfrm>
      </p:grpSpPr>
      <p:cxnSp>
        <p:nvCxnSpPr>
          <p:cNvPr id="8" name="Straight Connector 7">
            <a:extLst>
              <a:ext uri="{FF2B5EF4-FFF2-40B4-BE49-F238E27FC236}">
                <a16:creationId xmlns:a16="http://schemas.microsoft.com/office/drawing/2014/main" id="{714C6F16-A438-2589-9430-9388132E190A}"/>
              </a:ext>
              <a:ext uri="{C183D7F6-B498-43B3-948B-1728B52AA6E4}">
                <adec:decorative xmlns:adec="http://schemas.microsoft.com/office/drawing/2017/decorative" val="1"/>
              </a:ext>
            </a:extLst>
          </p:cNvPr>
          <p:cNvCxnSpPr>
            <a:cxnSpLocks/>
          </p:cNvCxnSpPr>
          <p:nvPr userDrawn="1"/>
        </p:nvCxnSpPr>
        <p:spPr>
          <a:xfrm>
            <a:off x="1524000" y="3503524"/>
            <a:ext cx="10668000" cy="0"/>
          </a:xfrm>
          <a:prstGeom prst="line">
            <a:avLst/>
          </a:prstGeom>
        </p:spPr>
        <p:style>
          <a:lnRef idx="1">
            <a:schemeClr val="accent1"/>
          </a:lnRef>
          <a:fillRef idx="0">
            <a:schemeClr val="accent1"/>
          </a:fillRef>
          <a:effectRef idx="0">
            <a:schemeClr val="accent1"/>
          </a:effectRef>
          <a:fontRef idx="minor">
            <a:schemeClr val="tx1"/>
          </a:fontRef>
        </p:style>
      </p:cxnSp>
      <p:sp>
        <p:nvSpPr>
          <p:cNvPr id="16" name="Text Placeholder 14">
            <a:extLst>
              <a:ext uri="{FF2B5EF4-FFF2-40B4-BE49-F238E27FC236}">
                <a16:creationId xmlns:a16="http://schemas.microsoft.com/office/drawing/2014/main" id="{D24590B9-EEAD-CDBF-281A-18CAE5B6D8BA}"/>
              </a:ext>
            </a:extLst>
          </p:cNvPr>
          <p:cNvSpPr>
            <a:spLocks noGrp="1"/>
          </p:cNvSpPr>
          <p:nvPr>
            <p:ph type="body" sz="quarter" idx="13" hasCustomPrompt="1"/>
          </p:nvPr>
        </p:nvSpPr>
        <p:spPr>
          <a:xfrm>
            <a:off x="5733535" y="6045585"/>
            <a:ext cx="5886965" cy="195203"/>
          </a:xfrm>
          <a:prstGeom prst="rect">
            <a:avLst/>
          </a:prstGeom>
        </p:spPr>
        <p:txBody>
          <a:bodyPr/>
          <a:lstStyle>
            <a:lvl1pPr marL="0" indent="0" algn="r">
              <a:lnSpc>
                <a:spcPts val="780"/>
              </a:lnSpc>
              <a:buNone/>
              <a:defRPr sz="1400"/>
            </a:lvl1pPr>
            <a:lvl2pPr marL="457200" indent="0">
              <a:buNone/>
              <a:defRPr sz="1400"/>
            </a:lvl2pPr>
            <a:lvl3pPr marL="914400" indent="0">
              <a:buNone/>
              <a:defRPr sz="1400"/>
            </a:lvl3pPr>
            <a:lvl4pPr marL="1371600" indent="0">
              <a:buNone/>
              <a:defRPr sz="1400"/>
            </a:lvl4pPr>
            <a:lvl5pPr marL="1828800" indent="0">
              <a:buNone/>
              <a:defRPr sz="1400"/>
            </a:lvl5pPr>
          </a:lstStyle>
          <a:p>
            <a:pPr lvl="0"/>
            <a:r>
              <a:rPr lang="en-US"/>
              <a:t>Optional organization name</a:t>
            </a:r>
          </a:p>
        </p:txBody>
      </p:sp>
      <p:sp>
        <p:nvSpPr>
          <p:cNvPr id="12" name="Text Placeholder 14">
            <a:extLst>
              <a:ext uri="{FF2B5EF4-FFF2-40B4-BE49-F238E27FC236}">
                <a16:creationId xmlns:a16="http://schemas.microsoft.com/office/drawing/2014/main" id="{E66D38BB-8056-B61B-52F8-60F7D548B432}"/>
              </a:ext>
            </a:extLst>
          </p:cNvPr>
          <p:cNvSpPr>
            <a:spLocks noGrp="1"/>
          </p:cNvSpPr>
          <p:nvPr>
            <p:ph type="body" sz="quarter" idx="14" hasCustomPrompt="1"/>
          </p:nvPr>
        </p:nvSpPr>
        <p:spPr>
          <a:xfrm>
            <a:off x="5391807" y="5145802"/>
            <a:ext cx="6228693" cy="893732"/>
          </a:xfrm>
          <a:prstGeom prst="rect">
            <a:avLst/>
          </a:prstGeom>
        </p:spPr>
        <p:txBody>
          <a:bodyPr/>
          <a:lstStyle>
            <a:lvl1pPr marL="0" indent="0" algn="r">
              <a:lnSpc>
                <a:spcPct val="100000"/>
              </a:lnSpc>
              <a:spcBef>
                <a:spcPts val="300"/>
              </a:spcBef>
              <a:buNone/>
              <a:defRPr sz="1400" b="1"/>
            </a:lvl1pPr>
            <a:lvl2pPr marL="457200" indent="0">
              <a:buNone/>
              <a:defRPr sz="1400"/>
            </a:lvl2pPr>
            <a:lvl3pPr marL="914400" indent="0">
              <a:buNone/>
              <a:defRPr sz="1400"/>
            </a:lvl3pPr>
            <a:lvl4pPr marL="1371600" indent="0">
              <a:buNone/>
              <a:defRPr sz="1400"/>
            </a:lvl4pPr>
            <a:lvl5pPr marL="1828800" indent="0">
              <a:buNone/>
              <a:defRPr sz="1400"/>
            </a:lvl5pPr>
          </a:lstStyle>
          <a:p>
            <a:pPr lvl="0"/>
            <a:r>
              <a:rPr lang="en-US"/>
              <a:t>Name, Title | Division SME</a:t>
            </a:r>
          </a:p>
        </p:txBody>
      </p:sp>
      <p:sp>
        <p:nvSpPr>
          <p:cNvPr id="14" name="Text Placeholder 16">
            <a:extLst>
              <a:ext uri="{FF2B5EF4-FFF2-40B4-BE49-F238E27FC236}">
                <a16:creationId xmlns:a16="http://schemas.microsoft.com/office/drawing/2014/main" id="{07D1CCA8-944E-8CE6-8C03-6B24E1A7A5CB}"/>
              </a:ext>
            </a:extLst>
          </p:cNvPr>
          <p:cNvSpPr>
            <a:spLocks noGrp="1"/>
          </p:cNvSpPr>
          <p:nvPr>
            <p:ph type="body" sz="quarter" idx="16" hasCustomPrompt="1"/>
          </p:nvPr>
        </p:nvSpPr>
        <p:spPr>
          <a:xfrm>
            <a:off x="1524000" y="5145802"/>
            <a:ext cx="3867807" cy="483067"/>
          </a:xfrm>
          <a:prstGeom prst="rect">
            <a:avLst/>
          </a:prstGeom>
        </p:spPr>
        <p:txBody>
          <a:bodyPr/>
          <a:lstStyle>
            <a:lvl1pPr marL="0" indent="0">
              <a:lnSpc>
                <a:spcPct val="100000"/>
              </a:lnSpc>
              <a:spcBef>
                <a:spcPts val="500"/>
              </a:spcBef>
              <a:buNone/>
              <a:defRPr sz="2400"/>
            </a:lvl1pPr>
          </a:lstStyle>
          <a:p>
            <a:pPr lvl="0"/>
            <a:r>
              <a:rPr lang="en-US"/>
              <a:t>Optional date</a:t>
            </a:r>
          </a:p>
        </p:txBody>
      </p:sp>
      <p:sp>
        <p:nvSpPr>
          <p:cNvPr id="3" name="Subtitle 2">
            <a:extLst>
              <a:ext uri="{FF2B5EF4-FFF2-40B4-BE49-F238E27FC236}">
                <a16:creationId xmlns:a16="http://schemas.microsoft.com/office/drawing/2014/main" id="{E450ED97-7285-AA24-3C15-D276985031F7}"/>
              </a:ext>
            </a:extLst>
          </p:cNvPr>
          <p:cNvSpPr>
            <a:spLocks noGrp="1"/>
          </p:cNvSpPr>
          <p:nvPr>
            <p:ph type="subTitle" idx="1" hasCustomPrompt="1"/>
          </p:nvPr>
        </p:nvSpPr>
        <p:spPr>
          <a:xfrm>
            <a:off x="1524000" y="3602039"/>
            <a:ext cx="9154510" cy="1385598"/>
          </a:xfrm>
          <a:prstGeom prst="rect">
            <a:avLst/>
          </a:prstGeom>
        </p:spPr>
        <p:txBody>
          <a:bodyPr/>
          <a:lstStyle>
            <a:lvl1pPr marL="0" indent="0" algn="l">
              <a:lnSpc>
                <a:spcPct val="100000"/>
              </a:lnSpc>
              <a:spcBef>
                <a:spcPts val="0"/>
              </a:spcBef>
              <a:buNone/>
              <a:defRPr lang="en-US"/>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Audience or optional subtitle with up to three lines</a:t>
            </a:r>
          </a:p>
        </p:txBody>
      </p:sp>
      <p:sp>
        <p:nvSpPr>
          <p:cNvPr id="2" name="Title 1">
            <a:extLst>
              <a:ext uri="{FF2B5EF4-FFF2-40B4-BE49-F238E27FC236}">
                <a16:creationId xmlns:a16="http://schemas.microsoft.com/office/drawing/2014/main" id="{B069688D-DC30-4CC3-F3B5-750F4874AD58}"/>
              </a:ext>
            </a:extLst>
          </p:cNvPr>
          <p:cNvSpPr>
            <a:spLocks noGrp="1"/>
          </p:cNvSpPr>
          <p:nvPr>
            <p:ph type="ctrTitle" hasCustomPrompt="1"/>
          </p:nvPr>
        </p:nvSpPr>
        <p:spPr>
          <a:xfrm>
            <a:off x="1525928" y="1683611"/>
            <a:ext cx="10094571" cy="1826351"/>
          </a:xfrm>
          <a:prstGeom prst="rect">
            <a:avLst/>
          </a:prstGeom>
        </p:spPr>
        <p:txBody>
          <a:bodyPr anchor="ctr"/>
          <a:lstStyle>
            <a:lvl1pPr algn="l">
              <a:defRPr sz="5400" b="1" i="0">
                <a:latin typeface="Aptos SemiBold" panose="020B0004020202020204" pitchFamily="34" charset="0"/>
              </a:defRPr>
            </a:lvl1pPr>
          </a:lstStyle>
          <a:p>
            <a:r>
              <a:rPr lang="en-US"/>
              <a:t>Presentation title</a:t>
            </a:r>
            <a:br>
              <a:rPr lang="en-US"/>
            </a:br>
            <a:r>
              <a:rPr lang="en-US"/>
              <a:t>Should not exceed two lines</a:t>
            </a:r>
          </a:p>
        </p:txBody>
      </p:sp>
      <p:grpSp>
        <p:nvGrpSpPr>
          <p:cNvPr id="6" name="Group 5">
            <a:extLst>
              <a:ext uri="{FF2B5EF4-FFF2-40B4-BE49-F238E27FC236}">
                <a16:creationId xmlns:a16="http://schemas.microsoft.com/office/drawing/2014/main" id="{4EB6D10A-2255-D43D-81F9-DC85D8BF7D2C}"/>
              </a:ext>
            </a:extLst>
          </p:cNvPr>
          <p:cNvGrpSpPr/>
          <p:nvPr userDrawn="1"/>
        </p:nvGrpSpPr>
        <p:grpSpPr>
          <a:xfrm>
            <a:off x="11574492" y="90551"/>
            <a:ext cx="443927" cy="395222"/>
            <a:chOff x="10830498" y="90551"/>
            <a:chExt cx="443927" cy="395222"/>
          </a:xfrm>
        </p:grpSpPr>
        <p:sp>
          <p:nvSpPr>
            <p:cNvPr id="11" name="Rectangle 10">
              <a:extLst>
                <a:ext uri="{FF2B5EF4-FFF2-40B4-BE49-F238E27FC236}">
                  <a16:creationId xmlns:a16="http://schemas.microsoft.com/office/drawing/2014/main" id="{A7B6339F-B871-8677-F912-20F171EE14E0}"/>
                </a:ext>
              </a:extLst>
            </p:cNvPr>
            <p:cNvSpPr/>
            <p:nvPr userDrawn="1"/>
          </p:nvSpPr>
          <p:spPr>
            <a:xfrm>
              <a:off x="10876430" y="90551"/>
              <a:ext cx="354152" cy="382723"/>
            </a:xfrm>
            <a:prstGeom prst="rect">
              <a:avLst/>
            </a:prstGeom>
            <a:solidFill>
              <a:srgbClr val="0032A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13" name="Graphic 6">
              <a:extLst>
                <a:ext uri="{FF2B5EF4-FFF2-40B4-BE49-F238E27FC236}">
                  <a16:creationId xmlns:a16="http://schemas.microsoft.com/office/drawing/2014/main" id="{8E20766E-F8C0-8A5D-2917-50FD2A6F1202}"/>
                </a:ext>
              </a:extLst>
            </p:cNvPr>
            <p:cNvPicPr>
              <a:picLocks noChangeAspect="1"/>
            </p:cNvPicPr>
            <p:nvPr userDrawn="1"/>
          </p:nvPicPr>
          <p:blipFill>
            <a:blip r:embed="rId2">
              <a:extLst>
                <a:ext uri="{28A0092B-C50C-407E-A947-70E740481C1C}">
                  <a14:useLocalDpi xmlns:a14="http://schemas.microsoft.com/office/drawing/2010/main" val="0"/>
                </a:ext>
              </a:extLst>
            </a:blip>
            <a:srcRect l="1" r="49943" b="48616"/>
            <a:stretch/>
          </p:blipFill>
          <p:spPr>
            <a:xfrm>
              <a:off x="10830498" y="95414"/>
              <a:ext cx="443927" cy="390359"/>
            </a:xfrm>
            <a:prstGeom prst="rect">
              <a:avLst/>
            </a:prstGeom>
          </p:spPr>
        </p:pic>
      </p:grpSp>
      <p:pic>
        <p:nvPicPr>
          <p:cNvPr id="4" name="Picture 3">
            <a:extLst>
              <a:ext uri="{FF2B5EF4-FFF2-40B4-BE49-F238E27FC236}">
                <a16:creationId xmlns:a16="http://schemas.microsoft.com/office/drawing/2014/main" id="{C2A43FE8-62D3-456F-7FAD-F80B08D6A15D}"/>
              </a:ext>
            </a:extLst>
          </p:cNvPr>
          <p:cNvPicPr>
            <a:picLocks noChangeAspect="1"/>
          </p:cNvPicPr>
          <p:nvPr userDrawn="1"/>
        </p:nvPicPr>
        <p:blipFill>
          <a:blip r:embed="rId3"/>
          <a:stretch>
            <a:fillRect/>
          </a:stretch>
        </p:blipFill>
        <p:spPr>
          <a:xfrm>
            <a:off x="10675328" y="6521450"/>
            <a:ext cx="975700" cy="266511"/>
          </a:xfrm>
          <a:prstGeom prst="rect">
            <a:avLst/>
          </a:prstGeom>
        </p:spPr>
      </p:pic>
    </p:spTree>
    <p:extLst>
      <p:ext uri="{BB962C8B-B14F-4D97-AF65-F5344CB8AC3E}">
        <p14:creationId xmlns:p14="http://schemas.microsoft.com/office/powerpoint/2010/main" val="2022456854"/>
      </p:ext>
    </p:extLst>
  </p:cSld>
  <p:clrMapOvr>
    <a:masterClrMapping/>
  </p:clrMapOvr>
  <p:extLst>
    <p:ext uri="{DCECCB84-F9BA-43D5-87BE-67443E8EF086}">
      <p15:sldGuideLst xmlns:p15="http://schemas.microsoft.com/office/powerpoint/2012/main">
        <p15:guide id="1" pos="3840" userDrawn="1">
          <p15:clr>
            <a:srgbClr val="FBAE40"/>
          </p15:clr>
        </p15:guide>
        <p15:guide id="2" pos="7320" userDrawn="1">
          <p15:clr>
            <a:srgbClr val="FBAE40"/>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White Title Slide One-line Joint Logos">
    <p:spTree>
      <p:nvGrpSpPr>
        <p:cNvPr id="1" name=""/>
        <p:cNvGrpSpPr/>
        <p:nvPr/>
      </p:nvGrpSpPr>
      <p:grpSpPr>
        <a:xfrm>
          <a:off x="0" y="0"/>
          <a:ext cx="0" cy="0"/>
          <a:chOff x="0" y="0"/>
          <a:chExt cx="0" cy="0"/>
        </a:xfrm>
      </p:grpSpPr>
      <p:sp>
        <p:nvSpPr>
          <p:cNvPr id="19" name="Rectangle 18">
            <a:extLst>
              <a:ext uri="{FF2B5EF4-FFF2-40B4-BE49-F238E27FC236}">
                <a16:creationId xmlns:a16="http://schemas.microsoft.com/office/drawing/2014/main" id="{1D6243BB-1A0B-F4EC-D8B0-BAFDB08E54A1}"/>
              </a:ext>
            </a:extLst>
          </p:cNvPr>
          <p:cNvSpPr/>
          <p:nvPr userDrawn="1"/>
        </p:nvSpPr>
        <p:spPr>
          <a:xfrm>
            <a:off x="87141" y="6447101"/>
            <a:ext cx="1605928" cy="374904"/>
          </a:xfrm>
          <a:prstGeom prst="rect">
            <a:avLst/>
          </a:prstGeom>
          <a:solidFill>
            <a:srgbClr val="EAF1FC"/>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8" name="Straight Connector 7">
            <a:extLst>
              <a:ext uri="{FF2B5EF4-FFF2-40B4-BE49-F238E27FC236}">
                <a16:creationId xmlns:a16="http://schemas.microsoft.com/office/drawing/2014/main" id="{714C6F16-A438-2589-9430-9388132E190A}"/>
              </a:ext>
              <a:ext uri="{C183D7F6-B498-43B3-948B-1728B52AA6E4}">
                <adec:decorative xmlns:adec="http://schemas.microsoft.com/office/drawing/2017/decorative" val="1"/>
              </a:ext>
            </a:extLst>
          </p:cNvPr>
          <p:cNvCxnSpPr>
            <a:cxnSpLocks/>
          </p:cNvCxnSpPr>
          <p:nvPr userDrawn="1"/>
        </p:nvCxnSpPr>
        <p:spPr>
          <a:xfrm>
            <a:off x="1524000" y="3503524"/>
            <a:ext cx="10668000" cy="0"/>
          </a:xfrm>
          <a:prstGeom prst="line">
            <a:avLst/>
          </a:prstGeom>
        </p:spPr>
        <p:style>
          <a:lnRef idx="1">
            <a:schemeClr val="accent1"/>
          </a:lnRef>
          <a:fillRef idx="0">
            <a:schemeClr val="accent1"/>
          </a:fillRef>
          <a:effectRef idx="0">
            <a:schemeClr val="accent1"/>
          </a:effectRef>
          <a:fontRef idx="minor">
            <a:schemeClr val="tx1"/>
          </a:fontRef>
        </p:style>
      </p:cxnSp>
      <p:sp>
        <p:nvSpPr>
          <p:cNvPr id="7" name="TextBox 6">
            <a:extLst>
              <a:ext uri="{FF2B5EF4-FFF2-40B4-BE49-F238E27FC236}">
                <a16:creationId xmlns:a16="http://schemas.microsoft.com/office/drawing/2014/main" id="{7BE1EF58-452F-3843-CE28-9BE2A077680A}"/>
              </a:ext>
            </a:extLst>
          </p:cNvPr>
          <p:cNvSpPr txBox="1"/>
          <p:nvPr userDrawn="1"/>
        </p:nvSpPr>
        <p:spPr>
          <a:xfrm>
            <a:off x="87141" y="6032891"/>
            <a:ext cx="2619628" cy="21544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800">
                <a:solidFill>
                  <a:schemeClr val="tx1"/>
                </a:solidFill>
                <a:effectLst/>
                <a:latin typeface="Aptos Light" panose="020B0004020202020204" pitchFamily="34" charset="0"/>
              </a:rPr>
              <a:t>Prepared by LLNL under Contract DE-AC52-07NA27344.</a:t>
            </a:r>
          </a:p>
        </p:txBody>
      </p:sp>
      <p:sp>
        <p:nvSpPr>
          <p:cNvPr id="16" name="Text Placeholder 14">
            <a:extLst>
              <a:ext uri="{FF2B5EF4-FFF2-40B4-BE49-F238E27FC236}">
                <a16:creationId xmlns:a16="http://schemas.microsoft.com/office/drawing/2014/main" id="{D24590B9-EEAD-CDBF-281A-18CAE5B6D8BA}"/>
              </a:ext>
            </a:extLst>
          </p:cNvPr>
          <p:cNvSpPr>
            <a:spLocks noGrp="1"/>
          </p:cNvSpPr>
          <p:nvPr>
            <p:ph type="body" sz="quarter" idx="13" hasCustomPrompt="1"/>
          </p:nvPr>
        </p:nvSpPr>
        <p:spPr>
          <a:xfrm>
            <a:off x="5391807" y="6045585"/>
            <a:ext cx="6228693" cy="275523"/>
          </a:xfrm>
          <a:prstGeom prst="rect">
            <a:avLst/>
          </a:prstGeom>
        </p:spPr>
        <p:txBody>
          <a:bodyPr/>
          <a:lstStyle>
            <a:lvl1pPr marL="0" indent="0" algn="r">
              <a:lnSpc>
                <a:spcPts val="780"/>
              </a:lnSpc>
              <a:buNone/>
              <a:defRPr sz="1400"/>
            </a:lvl1pPr>
            <a:lvl2pPr marL="457200" indent="0">
              <a:buNone/>
              <a:defRPr sz="1400"/>
            </a:lvl2pPr>
            <a:lvl3pPr marL="914400" indent="0">
              <a:buNone/>
              <a:defRPr sz="1400"/>
            </a:lvl3pPr>
            <a:lvl4pPr marL="1371600" indent="0">
              <a:buNone/>
              <a:defRPr sz="1400"/>
            </a:lvl4pPr>
            <a:lvl5pPr marL="1828800" indent="0">
              <a:buNone/>
              <a:defRPr sz="1400"/>
            </a:lvl5pPr>
          </a:lstStyle>
          <a:p>
            <a:pPr lvl="0"/>
            <a:r>
              <a:rPr lang="en-US"/>
              <a:t>Optional organization name</a:t>
            </a:r>
          </a:p>
        </p:txBody>
      </p:sp>
      <p:sp>
        <p:nvSpPr>
          <p:cNvPr id="15" name="Text Placeholder 14">
            <a:extLst>
              <a:ext uri="{FF2B5EF4-FFF2-40B4-BE49-F238E27FC236}">
                <a16:creationId xmlns:a16="http://schemas.microsoft.com/office/drawing/2014/main" id="{7C8E7A4A-15BE-881A-D85E-180C7CDD751E}"/>
              </a:ext>
            </a:extLst>
          </p:cNvPr>
          <p:cNvSpPr>
            <a:spLocks noGrp="1"/>
          </p:cNvSpPr>
          <p:nvPr>
            <p:ph type="body" sz="quarter" idx="12" hasCustomPrompt="1"/>
          </p:nvPr>
        </p:nvSpPr>
        <p:spPr>
          <a:xfrm>
            <a:off x="5391807" y="5710031"/>
            <a:ext cx="6228693" cy="299735"/>
          </a:xfrm>
          <a:prstGeom prst="rect">
            <a:avLst/>
          </a:prstGeom>
        </p:spPr>
        <p:txBody>
          <a:bodyPr/>
          <a:lstStyle>
            <a:lvl1pPr marL="0" indent="0" algn="r">
              <a:lnSpc>
                <a:spcPct val="100000"/>
              </a:lnSpc>
              <a:spcBef>
                <a:spcPts val="500"/>
              </a:spcBef>
              <a:buNone/>
              <a:defRPr sz="1400" b="1"/>
            </a:lvl1pPr>
            <a:lvl2pPr marL="457200" indent="0">
              <a:buNone/>
              <a:defRPr sz="1400"/>
            </a:lvl2pPr>
            <a:lvl3pPr marL="914400" indent="0">
              <a:buNone/>
              <a:defRPr sz="1400"/>
            </a:lvl3pPr>
            <a:lvl4pPr marL="1371600" indent="0">
              <a:buNone/>
              <a:defRPr sz="1400"/>
            </a:lvl4pPr>
            <a:lvl5pPr marL="1828800" indent="0">
              <a:buNone/>
              <a:defRPr sz="1400"/>
            </a:lvl5pPr>
          </a:lstStyle>
          <a:p>
            <a:pPr lvl="0"/>
            <a:r>
              <a:rPr lang="en-US"/>
              <a:t>Name, Title | Division SME</a:t>
            </a:r>
          </a:p>
        </p:txBody>
      </p:sp>
      <p:sp>
        <p:nvSpPr>
          <p:cNvPr id="14" name="Picture Placeholder 2">
            <a:extLst>
              <a:ext uri="{FF2B5EF4-FFF2-40B4-BE49-F238E27FC236}">
                <a16:creationId xmlns:a16="http://schemas.microsoft.com/office/drawing/2014/main" id="{0677F880-7F53-9A2C-4A1A-3A656A5B31A1}"/>
              </a:ext>
            </a:extLst>
          </p:cNvPr>
          <p:cNvSpPr>
            <a:spLocks noGrp="1"/>
          </p:cNvSpPr>
          <p:nvPr>
            <p:ph type="pic" idx="16" hasCustomPrompt="1"/>
          </p:nvPr>
        </p:nvSpPr>
        <p:spPr>
          <a:xfrm>
            <a:off x="10120291" y="5068762"/>
            <a:ext cx="1500209" cy="515276"/>
          </a:xfrm>
          <a:prstGeom prst="rect">
            <a:avLst/>
          </a:prstGeom>
        </p:spPr>
        <p:txBody>
          <a:bodyPr>
            <a:noAutofit/>
          </a:bodyPr>
          <a:lstStyle>
            <a:lvl1pPr marL="0" indent="0" algn="ctr">
              <a:buNone/>
              <a:defRPr sz="20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Joint Logo</a:t>
            </a:r>
          </a:p>
        </p:txBody>
      </p:sp>
      <p:sp>
        <p:nvSpPr>
          <p:cNvPr id="13" name="Picture Placeholder 2">
            <a:extLst>
              <a:ext uri="{FF2B5EF4-FFF2-40B4-BE49-F238E27FC236}">
                <a16:creationId xmlns:a16="http://schemas.microsoft.com/office/drawing/2014/main" id="{B44DB0D0-9F93-469E-320E-13671CB6980D}"/>
              </a:ext>
            </a:extLst>
          </p:cNvPr>
          <p:cNvSpPr>
            <a:spLocks noGrp="1"/>
          </p:cNvSpPr>
          <p:nvPr>
            <p:ph type="pic" idx="15" hasCustomPrompt="1"/>
          </p:nvPr>
        </p:nvSpPr>
        <p:spPr>
          <a:xfrm>
            <a:off x="8470085" y="5068762"/>
            <a:ext cx="1500209" cy="515276"/>
          </a:xfrm>
          <a:prstGeom prst="rect">
            <a:avLst/>
          </a:prstGeom>
        </p:spPr>
        <p:txBody>
          <a:bodyPr>
            <a:noAutofit/>
          </a:bodyPr>
          <a:lstStyle>
            <a:lvl1pPr marL="0" indent="0" algn="ctr">
              <a:buNone/>
              <a:defRPr sz="20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Joint Logo</a:t>
            </a:r>
          </a:p>
        </p:txBody>
      </p:sp>
      <p:sp>
        <p:nvSpPr>
          <p:cNvPr id="18" name="Picture Placeholder 2">
            <a:extLst>
              <a:ext uri="{FF2B5EF4-FFF2-40B4-BE49-F238E27FC236}">
                <a16:creationId xmlns:a16="http://schemas.microsoft.com/office/drawing/2014/main" id="{CEEE6DCD-561B-BFA6-B32E-308CD0ABE450}"/>
              </a:ext>
            </a:extLst>
          </p:cNvPr>
          <p:cNvSpPr>
            <a:spLocks noGrp="1"/>
          </p:cNvSpPr>
          <p:nvPr>
            <p:ph type="pic" idx="17" hasCustomPrompt="1"/>
          </p:nvPr>
        </p:nvSpPr>
        <p:spPr>
          <a:xfrm>
            <a:off x="6022181" y="5068762"/>
            <a:ext cx="2290764" cy="515276"/>
          </a:xfrm>
          <a:prstGeom prst="rect">
            <a:avLst/>
          </a:prstGeom>
        </p:spPr>
        <p:txBody>
          <a:bodyPr>
            <a:noAutofit/>
          </a:bodyPr>
          <a:lstStyle>
            <a:lvl1pPr marL="0" indent="0" algn="ctr">
              <a:buNone/>
              <a:defRPr sz="20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LLNL Primary Logo</a:t>
            </a:r>
          </a:p>
        </p:txBody>
      </p:sp>
      <p:sp>
        <p:nvSpPr>
          <p:cNvPr id="17" name="Text Placeholder 16">
            <a:extLst>
              <a:ext uri="{FF2B5EF4-FFF2-40B4-BE49-F238E27FC236}">
                <a16:creationId xmlns:a16="http://schemas.microsoft.com/office/drawing/2014/main" id="{B1A5A724-1DDF-3949-9E8D-06FF1843240B}"/>
              </a:ext>
            </a:extLst>
          </p:cNvPr>
          <p:cNvSpPr>
            <a:spLocks noGrp="1"/>
          </p:cNvSpPr>
          <p:nvPr>
            <p:ph type="body" sz="quarter" idx="14" hasCustomPrompt="1"/>
          </p:nvPr>
        </p:nvSpPr>
        <p:spPr>
          <a:xfrm>
            <a:off x="1524000" y="4148504"/>
            <a:ext cx="4306957" cy="483067"/>
          </a:xfrm>
          <a:prstGeom prst="rect">
            <a:avLst/>
          </a:prstGeom>
        </p:spPr>
        <p:txBody>
          <a:bodyPr/>
          <a:lstStyle>
            <a:lvl1pPr marL="0" indent="0">
              <a:lnSpc>
                <a:spcPct val="100000"/>
              </a:lnSpc>
              <a:spcBef>
                <a:spcPts val="500"/>
              </a:spcBef>
              <a:buNone/>
              <a:defRPr sz="2400"/>
            </a:lvl1pPr>
          </a:lstStyle>
          <a:p>
            <a:pPr lvl="0"/>
            <a:r>
              <a:rPr lang="en-US"/>
              <a:t>Optional date</a:t>
            </a:r>
          </a:p>
        </p:txBody>
      </p:sp>
      <p:sp>
        <p:nvSpPr>
          <p:cNvPr id="3" name="Subtitle 2">
            <a:extLst>
              <a:ext uri="{FF2B5EF4-FFF2-40B4-BE49-F238E27FC236}">
                <a16:creationId xmlns:a16="http://schemas.microsoft.com/office/drawing/2014/main" id="{E450ED97-7285-AA24-3C15-D276985031F7}"/>
              </a:ext>
            </a:extLst>
          </p:cNvPr>
          <p:cNvSpPr>
            <a:spLocks noGrp="1"/>
          </p:cNvSpPr>
          <p:nvPr>
            <p:ph type="subTitle" idx="1" hasCustomPrompt="1"/>
          </p:nvPr>
        </p:nvSpPr>
        <p:spPr>
          <a:xfrm>
            <a:off x="1524000" y="3718787"/>
            <a:ext cx="9144000" cy="423280"/>
          </a:xfrm>
          <a:prstGeom prst="rect">
            <a:avLst/>
          </a:prstGeom>
        </p:spPr>
        <p:txBody>
          <a:bodyPr/>
          <a:lstStyle>
            <a:lvl1pPr marL="0" indent="0" algn="l">
              <a:buNone/>
              <a:defRPr lang="en-US"/>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Audience or optional subtitle</a:t>
            </a:r>
          </a:p>
        </p:txBody>
      </p:sp>
      <p:sp>
        <p:nvSpPr>
          <p:cNvPr id="2" name="Title 1">
            <a:extLst>
              <a:ext uri="{FF2B5EF4-FFF2-40B4-BE49-F238E27FC236}">
                <a16:creationId xmlns:a16="http://schemas.microsoft.com/office/drawing/2014/main" id="{B069688D-DC30-4CC3-F3B5-750F4874AD58}"/>
              </a:ext>
            </a:extLst>
          </p:cNvPr>
          <p:cNvSpPr>
            <a:spLocks noGrp="1"/>
          </p:cNvSpPr>
          <p:nvPr>
            <p:ph type="ctrTitle" hasCustomPrompt="1"/>
          </p:nvPr>
        </p:nvSpPr>
        <p:spPr>
          <a:xfrm>
            <a:off x="1525929" y="1683611"/>
            <a:ext cx="9144000" cy="1826351"/>
          </a:xfrm>
          <a:prstGeom prst="rect">
            <a:avLst/>
          </a:prstGeom>
        </p:spPr>
        <p:txBody>
          <a:bodyPr anchor="ctr"/>
          <a:lstStyle>
            <a:lvl1pPr algn="l">
              <a:defRPr sz="5400" b="1" i="0">
                <a:latin typeface="Aptos SemiBold" panose="020B0004020202020204" pitchFamily="34" charset="0"/>
              </a:defRPr>
            </a:lvl1pPr>
          </a:lstStyle>
          <a:p>
            <a:r>
              <a:rPr lang="en-US"/>
              <a:t>Presentation title</a:t>
            </a:r>
            <a:br>
              <a:rPr lang="en-US"/>
            </a:br>
            <a:r>
              <a:rPr lang="en-US"/>
              <a:t>Should not exceed two lines</a:t>
            </a:r>
          </a:p>
        </p:txBody>
      </p:sp>
      <p:grpSp>
        <p:nvGrpSpPr>
          <p:cNvPr id="10" name="Group 9">
            <a:extLst>
              <a:ext uri="{FF2B5EF4-FFF2-40B4-BE49-F238E27FC236}">
                <a16:creationId xmlns:a16="http://schemas.microsoft.com/office/drawing/2014/main" id="{3DCCADD8-BB05-BF76-2392-73E7C323FA28}"/>
              </a:ext>
            </a:extLst>
          </p:cNvPr>
          <p:cNvGrpSpPr/>
          <p:nvPr userDrawn="1"/>
        </p:nvGrpSpPr>
        <p:grpSpPr>
          <a:xfrm>
            <a:off x="11574492" y="90551"/>
            <a:ext cx="443927" cy="395222"/>
            <a:chOff x="10830498" y="90551"/>
            <a:chExt cx="443927" cy="395222"/>
          </a:xfrm>
        </p:grpSpPr>
        <p:sp>
          <p:nvSpPr>
            <p:cNvPr id="11" name="Rectangle 10">
              <a:extLst>
                <a:ext uri="{FF2B5EF4-FFF2-40B4-BE49-F238E27FC236}">
                  <a16:creationId xmlns:a16="http://schemas.microsoft.com/office/drawing/2014/main" id="{85BD938E-B952-528D-2A1A-537413FD4E1B}"/>
                </a:ext>
              </a:extLst>
            </p:cNvPr>
            <p:cNvSpPr/>
            <p:nvPr userDrawn="1"/>
          </p:nvSpPr>
          <p:spPr>
            <a:xfrm>
              <a:off x="10876430" y="90551"/>
              <a:ext cx="354152" cy="382723"/>
            </a:xfrm>
            <a:prstGeom prst="rect">
              <a:avLst/>
            </a:prstGeom>
            <a:solidFill>
              <a:srgbClr val="0032A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12" name="Graphic 6">
              <a:extLst>
                <a:ext uri="{FF2B5EF4-FFF2-40B4-BE49-F238E27FC236}">
                  <a16:creationId xmlns:a16="http://schemas.microsoft.com/office/drawing/2014/main" id="{6D1FCC57-ED1D-71CE-70FC-8F8D811D2B60}"/>
                </a:ext>
              </a:extLst>
            </p:cNvPr>
            <p:cNvPicPr>
              <a:picLocks noChangeAspect="1"/>
            </p:cNvPicPr>
            <p:nvPr userDrawn="1"/>
          </p:nvPicPr>
          <p:blipFill>
            <a:blip r:embed="rId2">
              <a:extLst>
                <a:ext uri="{28A0092B-C50C-407E-A947-70E740481C1C}">
                  <a14:useLocalDpi xmlns:a14="http://schemas.microsoft.com/office/drawing/2010/main" val="0"/>
                </a:ext>
              </a:extLst>
            </a:blip>
            <a:srcRect l="1" r="49943" b="48616"/>
            <a:stretch/>
          </p:blipFill>
          <p:spPr>
            <a:xfrm>
              <a:off x="10830498" y="95414"/>
              <a:ext cx="443927" cy="390359"/>
            </a:xfrm>
            <a:prstGeom prst="rect">
              <a:avLst/>
            </a:prstGeom>
          </p:spPr>
        </p:pic>
      </p:grpSp>
      <p:pic>
        <p:nvPicPr>
          <p:cNvPr id="4" name="Picture 3">
            <a:extLst>
              <a:ext uri="{FF2B5EF4-FFF2-40B4-BE49-F238E27FC236}">
                <a16:creationId xmlns:a16="http://schemas.microsoft.com/office/drawing/2014/main" id="{D7BCB6EF-FEF6-1E1F-F966-03AA4A64FE42}"/>
              </a:ext>
            </a:extLst>
          </p:cNvPr>
          <p:cNvPicPr>
            <a:picLocks noChangeAspect="1"/>
          </p:cNvPicPr>
          <p:nvPr userDrawn="1"/>
        </p:nvPicPr>
        <p:blipFill>
          <a:blip r:embed="rId3"/>
          <a:stretch>
            <a:fillRect/>
          </a:stretch>
        </p:blipFill>
        <p:spPr>
          <a:xfrm>
            <a:off x="10675328" y="6521450"/>
            <a:ext cx="975700" cy="266511"/>
          </a:xfrm>
          <a:prstGeom prst="rect">
            <a:avLst/>
          </a:prstGeom>
        </p:spPr>
      </p:pic>
    </p:spTree>
    <p:extLst>
      <p:ext uri="{BB962C8B-B14F-4D97-AF65-F5344CB8AC3E}">
        <p14:creationId xmlns:p14="http://schemas.microsoft.com/office/powerpoint/2010/main" val="3930106379"/>
      </p:ext>
    </p:extLst>
  </p:cSld>
  <p:clrMapOvr>
    <a:masterClrMapping/>
  </p:clrMapOvr>
  <p:extLst>
    <p:ext uri="{DCECCB84-F9BA-43D5-87BE-67443E8EF086}">
      <p15:sldGuideLst xmlns:p15="http://schemas.microsoft.com/office/powerpoint/2012/main">
        <p15:guide id="1" pos="3840">
          <p15:clr>
            <a:srgbClr val="FBAE40"/>
          </p15:clr>
        </p15:guide>
        <p15:guide id="2" pos="7320">
          <p15:clr>
            <a:srgbClr val="FBAE40"/>
          </p15:clr>
        </p15:guide>
      </p15:sldGuideLst>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White Title Slide Multi-line Subtitle Joint Logos">
    <p:spTree>
      <p:nvGrpSpPr>
        <p:cNvPr id="1" name=""/>
        <p:cNvGrpSpPr/>
        <p:nvPr/>
      </p:nvGrpSpPr>
      <p:grpSpPr>
        <a:xfrm>
          <a:off x="0" y="0"/>
          <a:ext cx="0" cy="0"/>
          <a:chOff x="0" y="0"/>
          <a:chExt cx="0" cy="0"/>
        </a:xfrm>
      </p:grpSpPr>
      <p:sp>
        <p:nvSpPr>
          <p:cNvPr id="15" name="Rectangle 14">
            <a:extLst>
              <a:ext uri="{FF2B5EF4-FFF2-40B4-BE49-F238E27FC236}">
                <a16:creationId xmlns:a16="http://schemas.microsoft.com/office/drawing/2014/main" id="{6542F7D7-D144-13A5-95F3-BE595396D22D}"/>
              </a:ext>
            </a:extLst>
          </p:cNvPr>
          <p:cNvSpPr/>
          <p:nvPr userDrawn="1"/>
        </p:nvSpPr>
        <p:spPr>
          <a:xfrm>
            <a:off x="87141" y="6447101"/>
            <a:ext cx="1605928" cy="374904"/>
          </a:xfrm>
          <a:prstGeom prst="rect">
            <a:avLst/>
          </a:prstGeom>
          <a:solidFill>
            <a:srgbClr val="EAF1FC"/>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8" name="Straight Connector 7">
            <a:extLst>
              <a:ext uri="{FF2B5EF4-FFF2-40B4-BE49-F238E27FC236}">
                <a16:creationId xmlns:a16="http://schemas.microsoft.com/office/drawing/2014/main" id="{714C6F16-A438-2589-9430-9388132E190A}"/>
              </a:ext>
              <a:ext uri="{C183D7F6-B498-43B3-948B-1728B52AA6E4}">
                <adec:decorative xmlns:adec="http://schemas.microsoft.com/office/drawing/2017/decorative" val="1"/>
              </a:ext>
            </a:extLst>
          </p:cNvPr>
          <p:cNvCxnSpPr>
            <a:cxnSpLocks/>
          </p:cNvCxnSpPr>
          <p:nvPr userDrawn="1"/>
        </p:nvCxnSpPr>
        <p:spPr>
          <a:xfrm>
            <a:off x="1524000" y="3503524"/>
            <a:ext cx="10668000" cy="0"/>
          </a:xfrm>
          <a:prstGeom prst="line">
            <a:avLst/>
          </a:prstGeom>
        </p:spPr>
        <p:style>
          <a:lnRef idx="1">
            <a:schemeClr val="accent1"/>
          </a:lnRef>
          <a:fillRef idx="0">
            <a:schemeClr val="accent1"/>
          </a:fillRef>
          <a:effectRef idx="0">
            <a:schemeClr val="accent1"/>
          </a:effectRef>
          <a:fontRef idx="minor">
            <a:schemeClr val="tx1"/>
          </a:fontRef>
        </p:style>
      </p:cxnSp>
      <p:sp>
        <p:nvSpPr>
          <p:cNvPr id="7" name="TextBox 6">
            <a:extLst>
              <a:ext uri="{FF2B5EF4-FFF2-40B4-BE49-F238E27FC236}">
                <a16:creationId xmlns:a16="http://schemas.microsoft.com/office/drawing/2014/main" id="{7BE1EF58-452F-3843-CE28-9BE2A077680A}"/>
              </a:ext>
            </a:extLst>
          </p:cNvPr>
          <p:cNvSpPr txBox="1"/>
          <p:nvPr userDrawn="1"/>
        </p:nvSpPr>
        <p:spPr>
          <a:xfrm>
            <a:off x="87141" y="6032891"/>
            <a:ext cx="2619628" cy="21544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800">
                <a:solidFill>
                  <a:srgbClr val="63666A"/>
                </a:solidFill>
                <a:effectLst/>
                <a:latin typeface="Aptos Light" panose="020B0004020202020204" pitchFamily="34" charset="0"/>
              </a:rPr>
              <a:t>Prepared by LLNL under Contract DE-AC52-07NA27344.</a:t>
            </a:r>
          </a:p>
        </p:txBody>
      </p:sp>
      <p:sp>
        <p:nvSpPr>
          <p:cNvPr id="16" name="Text Placeholder 14">
            <a:extLst>
              <a:ext uri="{FF2B5EF4-FFF2-40B4-BE49-F238E27FC236}">
                <a16:creationId xmlns:a16="http://schemas.microsoft.com/office/drawing/2014/main" id="{D24590B9-EEAD-CDBF-281A-18CAE5B6D8BA}"/>
              </a:ext>
            </a:extLst>
          </p:cNvPr>
          <p:cNvSpPr>
            <a:spLocks noGrp="1"/>
          </p:cNvSpPr>
          <p:nvPr>
            <p:ph type="body" sz="quarter" idx="13" hasCustomPrompt="1"/>
          </p:nvPr>
        </p:nvSpPr>
        <p:spPr>
          <a:xfrm>
            <a:off x="5733535" y="6045585"/>
            <a:ext cx="5886965" cy="195203"/>
          </a:xfrm>
          <a:prstGeom prst="rect">
            <a:avLst/>
          </a:prstGeom>
        </p:spPr>
        <p:txBody>
          <a:bodyPr/>
          <a:lstStyle>
            <a:lvl1pPr marL="0" indent="0" algn="r">
              <a:lnSpc>
                <a:spcPts val="780"/>
              </a:lnSpc>
              <a:buNone/>
              <a:defRPr sz="1400"/>
            </a:lvl1pPr>
            <a:lvl2pPr marL="457200" indent="0">
              <a:buNone/>
              <a:defRPr sz="1400"/>
            </a:lvl2pPr>
            <a:lvl3pPr marL="914400" indent="0">
              <a:buNone/>
              <a:defRPr sz="1400"/>
            </a:lvl3pPr>
            <a:lvl4pPr marL="1371600" indent="0">
              <a:buNone/>
              <a:defRPr sz="1400"/>
            </a:lvl4pPr>
            <a:lvl5pPr marL="1828800" indent="0">
              <a:buNone/>
              <a:defRPr sz="1400"/>
            </a:lvl5pPr>
          </a:lstStyle>
          <a:p>
            <a:pPr lvl="0"/>
            <a:r>
              <a:rPr lang="en-US"/>
              <a:t>Optional organization name</a:t>
            </a:r>
          </a:p>
        </p:txBody>
      </p:sp>
      <p:sp>
        <p:nvSpPr>
          <p:cNvPr id="12" name="Text Placeholder 14">
            <a:extLst>
              <a:ext uri="{FF2B5EF4-FFF2-40B4-BE49-F238E27FC236}">
                <a16:creationId xmlns:a16="http://schemas.microsoft.com/office/drawing/2014/main" id="{E66D38BB-8056-B61B-52F8-60F7D548B432}"/>
              </a:ext>
            </a:extLst>
          </p:cNvPr>
          <p:cNvSpPr>
            <a:spLocks noGrp="1"/>
          </p:cNvSpPr>
          <p:nvPr>
            <p:ph type="body" sz="quarter" idx="14" hasCustomPrompt="1"/>
          </p:nvPr>
        </p:nvSpPr>
        <p:spPr>
          <a:xfrm>
            <a:off x="5391807" y="5584038"/>
            <a:ext cx="6228693" cy="455496"/>
          </a:xfrm>
          <a:prstGeom prst="rect">
            <a:avLst/>
          </a:prstGeom>
        </p:spPr>
        <p:txBody>
          <a:bodyPr/>
          <a:lstStyle>
            <a:lvl1pPr marL="0" indent="0" algn="r">
              <a:lnSpc>
                <a:spcPct val="100000"/>
              </a:lnSpc>
              <a:spcBef>
                <a:spcPts val="300"/>
              </a:spcBef>
              <a:buNone/>
              <a:defRPr sz="1400" b="1"/>
            </a:lvl1pPr>
            <a:lvl2pPr marL="457200" indent="0">
              <a:buNone/>
              <a:defRPr sz="1400"/>
            </a:lvl2pPr>
            <a:lvl3pPr marL="914400" indent="0">
              <a:buNone/>
              <a:defRPr sz="1400"/>
            </a:lvl3pPr>
            <a:lvl4pPr marL="1371600" indent="0">
              <a:buNone/>
              <a:defRPr sz="1400"/>
            </a:lvl4pPr>
            <a:lvl5pPr marL="1828800" indent="0">
              <a:buNone/>
              <a:defRPr sz="1400"/>
            </a:lvl5pPr>
          </a:lstStyle>
          <a:p>
            <a:pPr lvl="0"/>
            <a:r>
              <a:rPr lang="en-US"/>
              <a:t>Name, Title | Division SME</a:t>
            </a:r>
          </a:p>
        </p:txBody>
      </p:sp>
      <p:sp>
        <p:nvSpPr>
          <p:cNvPr id="11" name="Picture Placeholder 2">
            <a:extLst>
              <a:ext uri="{FF2B5EF4-FFF2-40B4-BE49-F238E27FC236}">
                <a16:creationId xmlns:a16="http://schemas.microsoft.com/office/drawing/2014/main" id="{8F4E51EA-0747-A2FA-CAED-E61AC89965D3}"/>
              </a:ext>
            </a:extLst>
          </p:cNvPr>
          <p:cNvSpPr>
            <a:spLocks noGrp="1"/>
          </p:cNvSpPr>
          <p:nvPr>
            <p:ph type="pic" idx="17" hasCustomPrompt="1"/>
          </p:nvPr>
        </p:nvSpPr>
        <p:spPr>
          <a:xfrm>
            <a:off x="10120291" y="5068762"/>
            <a:ext cx="1500209" cy="515276"/>
          </a:xfrm>
          <a:prstGeom prst="rect">
            <a:avLst/>
          </a:prstGeom>
        </p:spPr>
        <p:txBody>
          <a:bodyPr>
            <a:noAutofit/>
          </a:bodyPr>
          <a:lstStyle>
            <a:lvl1pPr marL="0" indent="0" algn="ctr">
              <a:buNone/>
              <a:defRPr sz="20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Joint Logo</a:t>
            </a:r>
          </a:p>
        </p:txBody>
      </p:sp>
      <p:sp>
        <p:nvSpPr>
          <p:cNvPr id="6" name="Picture Placeholder 2">
            <a:extLst>
              <a:ext uri="{FF2B5EF4-FFF2-40B4-BE49-F238E27FC236}">
                <a16:creationId xmlns:a16="http://schemas.microsoft.com/office/drawing/2014/main" id="{56CA6951-156C-8875-033B-2B0849F978CB}"/>
              </a:ext>
            </a:extLst>
          </p:cNvPr>
          <p:cNvSpPr>
            <a:spLocks noGrp="1"/>
          </p:cNvSpPr>
          <p:nvPr>
            <p:ph type="pic" idx="15" hasCustomPrompt="1"/>
          </p:nvPr>
        </p:nvSpPr>
        <p:spPr>
          <a:xfrm>
            <a:off x="8470085" y="5068762"/>
            <a:ext cx="1500209" cy="515276"/>
          </a:xfrm>
          <a:prstGeom prst="rect">
            <a:avLst/>
          </a:prstGeom>
        </p:spPr>
        <p:txBody>
          <a:bodyPr>
            <a:noAutofit/>
          </a:bodyPr>
          <a:lstStyle>
            <a:lvl1pPr marL="0" indent="0" algn="ctr">
              <a:buNone/>
              <a:defRPr sz="20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Joint Logo</a:t>
            </a:r>
          </a:p>
        </p:txBody>
      </p:sp>
      <p:sp>
        <p:nvSpPr>
          <p:cNvPr id="13" name="Picture Placeholder 2">
            <a:extLst>
              <a:ext uri="{FF2B5EF4-FFF2-40B4-BE49-F238E27FC236}">
                <a16:creationId xmlns:a16="http://schemas.microsoft.com/office/drawing/2014/main" id="{B3DC4330-0A31-CB8A-47F8-446E9E83C90B}"/>
              </a:ext>
            </a:extLst>
          </p:cNvPr>
          <p:cNvSpPr>
            <a:spLocks noGrp="1"/>
          </p:cNvSpPr>
          <p:nvPr>
            <p:ph type="pic" idx="18" hasCustomPrompt="1"/>
          </p:nvPr>
        </p:nvSpPr>
        <p:spPr>
          <a:xfrm>
            <a:off x="6022181" y="5068762"/>
            <a:ext cx="2290764" cy="515276"/>
          </a:xfrm>
          <a:prstGeom prst="rect">
            <a:avLst/>
          </a:prstGeom>
        </p:spPr>
        <p:txBody>
          <a:bodyPr>
            <a:noAutofit/>
          </a:bodyPr>
          <a:lstStyle>
            <a:lvl1pPr marL="0" indent="0" algn="ctr">
              <a:buNone/>
              <a:defRPr sz="20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LLNL Primary Logo</a:t>
            </a:r>
          </a:p>
        </p:txBody>
      </p:sp>
      <p:sp>
        <p:nvSpPr>
          <p:cNvPr id="14" name="Text Placeholder 16">
            <a:extLst>
              <a:ext uri="{FF2B5EF4-FFF2-40B4-BE49-F238E27FC236}">
                <a16:creationId xmlns:a16="http://schemas.microsoft.com/office/drawing/2014/main" id="{07D1CCA8-944E-8CE6-8C03-6B24E1A7A5CB}"/>
              </a:ext>
            </a:extLst>
          </p:cNvPr>
          <p:cNvSpPr>
            <a:spLocks noGrp="1"/>
          </p:cNvSpPr>
          <p:nvPr>
            <p:ph type="body" sz="quarter" idx="16" hasCustomPrompt="1"/>
          </p:nvPr>
        </p:nvSpPr>
        <p:spPr>
          <a:xfrm>
            <a:off x="1524000" y="5145802"/>
            <a:ext cx="3867807" cy="483067"/>
          </a:xfrm>
          <a:prstGeom prst="rect">
            <a:avLst/>
          </a:prstGeom>
        </p:spPr>
        <p:txBody>
          <a:bodyPr/>
          <a:lstStyle>
            <a:lvl1pPr marL="0" indent="0">
              <a:lnSpc>
                <a:spcPct val="100000"/>
              </a:lnSpc>
              <a:spcBef>
                <a:spcPts val="500"/>
              </a:spcBef>
              <a:buNone/>
              <a:defRPr sz="2400"/>
            </a:lvl1pPr>
          </a:lstStyle>
          <a:p>
            <a:pPr lvl="0"/>
            <a:r>
              <a:rPr lang="en-US"/>
              <a:t>Optional date</a:t>
            </a:r>
          </a:p>
        </p:txBody>
      </p:sp>
      <p:sp>
        <p:nvSpPr>
          <p:cNvPr id="3" name="Subtitle 2">
            <a:extLst>
              <a:ext uri="{FF2B5EF4-FFF2-40B4-BE49-F238E27FC236}">
                <a16:creationId xmlns:a16="http://schemas.microsoft.com/office/drawing/2014/main" id="{E450ED97-7285-AA24-3C15-D276985031F7}"/>
              </a:ext>
            </a:extLst>
          </p:cNvPr>
          <p:cNvSpPr>
            <a:spLocks noGrp="1"/>
          </p:cNvSpPr>
          <p:nvPr>
            <p:ph type="subTitle" idx="1" hasCustomPrompt="1"/>
          </p:nvPr>
        </p:nvSpPr>
        <p:spPr>
          <a:xfrm>
            <a:off x="1524000" y="3602039"/>
            <a:ext cx="9154510" cy="1385598"/>
          </a:xfrm>
          <a:prstGeom prst="rect">
            <a:avLst/>
          </a:prstGeom>
        </p:spPr>
        <p:txBody>
          <a:bodyPr/>
          <a:lstStyle>
            <a:lvl1pPr marL="0" indent="0" algn="l">
              <a:lnSpc>
                <a:spcPct val="100000"/>
              </a:lnSpc>
              <a:spcBef>
                <a:spcPts val="0"/>
              </a:spcBef>
              <a:buNone/>
              <a:defRPr lang="en-US"/>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Audience or optional subtitle with up to three lines</a:t>
            </a:r>
          </a:p>
        </p:txBody>
      </p:sp>
      <p:sp>
        <p:nvSpPr>
          <p:cNvPr id="2" name="Title 1">
            <a:extLst>
              <a:ext uri="{FF2B5EF4-FFF2-40B4-BE49-F238E27FC236}">
                <a16:creationId xmlns:a16="http://schemas.microsoft.com/office/drawing/2014/main" id="{B069688D-DC30-4CC3-F3B5-750F4874AD58}"/>
              </a:ext>
            </a:extLst>
          </p:cNvPr>
          <p:cNvSpPr>
            <a:spLocks noGrp="1"/>
          </p:cNvSpPr>
          <p:nvPr>
            <p:ph type="ctrTitle" hasCustomPrompt="1"/>
          </p:nvPr>
        </p:nvSpPr>
        <p:spPr>
          <a:xfrm>
            <a:off x="1525928" y="1683611"/>
            <a:ext cx="10094571" cy="1826351"/>
          </a:xfrm>
          <a:prstGeom prst="rect">
            <a:avLst/>
          </a:prstGeom>
        </p:spPr>
        <p:txBody>
          <a:bodyPr anchor="ctr"/>
          <a:lstStyle>
            <a:lvl1pPr algn="l">
              <a:defRPr sz="5400" b="1" i="0">
                <a:latin typeface="Aptos SemiBold" panose="020B0004020202020204" pitchFamily="34" charset="0"/>
              </a:defRPr>
            </a:lvl1pPr>
          </a:lstStyle>
          <a:p>
            <a:r>
              <a:rPr lang="en-US"/>
              <a:t>Presentation title</a:t>
            </a:r>
            <a:br>
              <a:rPr lang="en-US"/>
            </a:br>
            <a:r>
              <a:rPr lang="en-US"/>
              <a:t>Should not exceed two lines</a:t>
            </a:r>
          </a:p>
        </p:txBody>
      </p:sp>
      <p:grpSp>
        <p:nvGrpSpPr>
          <p:cNvPr id="17" name="Group 16">
            <a:extLst>
              <a:ext uri="{FF2B5EF4-FFF2-40B4-BE49-F238E27FC236}">
                <a16:creationId xmlns:a16="http://schemas.microsoft.com/office/drawing/2014/main" id="{B6BE22D1-E58A-5130-A388-4A66556232A7}"/>
              </a:ext>
            </a:extLst>
          </p:cNvPr>
          <p:cNvGrpSpPr/>
          <p:nvPr userDrawn="1"/>
        </p:nvGrpSpPr>
        <p:grpSpPr>
          <a:xfrm>
            <a:off x="11574492" y="90551"/>
            <a:ext cx="443927" cy="395222"/>
            <a:chOff x="10830498" y="90551"/>
            <a:chExt cx="443927" cy="395222"/>
          </a:xfrm>
        </p:grpSpPr>
        <p:sp>
          <p:nvSpPr>
            <p:cNvPr id="18" name="Rectangle 17">
              <a:extLst>
                <a:ext uri="{FF2B5EF4-FFF2-40B4-BE49-F238E27FC236}">
                  <a16:creationId xmlns:a16="http://schemas.microsoft.com/office/drawing/2014/main" id="{18386F14-D0C2-02ED-5268-ABF9BBE12B0F}"/>
                </a:ext>
              </a:extLst>
            </p:cNvPr>
            <p:cNvSpPr/>
            <p:nvPr userDrawn="1"/>
          </p:nvSpPr>
          <p:spPr>
            <a:xfrm>
              <a:off x="10876430" y="90551"/>
              <a:ext cx="354152" cy="382723"/>
            </a:xfrm>
            <a:prstGeom prst="rect">
              <a:avLst/>
            </a:prstGeom>
            <a:solidFill>
              <a:srgbClr val="0032A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19" name="Graphic 6">
              <a:extLst>
                <a:ext uri="{FF2B5EF4-FFF2-40B4-BE49-F238E27FC236}">
                  <a16:creationId xmlns:a16="http://schemas.microsoft.com/office/drawing/2014/main" id="{E78E0EFB-9EB4-5011-8318-1F645C722E6F}"/>
                </a:ext>
              </a:extLst>
            </p:cNvPr>
            <p:cNvPicPr>
              <a:picLocks noChangeAspect="1"/>
            </p:cNvPicPr>
            <p:nvPr userDrawn="1"/>
          </p:nvPicPr>
          <p:blipFill>
            <a:blip r:embed="rId2">
              <a:extLst>
                <a:ext uri="{28A0092B-C50C-407E-A947-70E740481C1C}">
                  <a14:useLocalDpi xmlns:a14="http://schemas.microsoft.com/office/drawing/2010/main" val="0"/>
                </a:ext>
              </a:extLst>
            </a:blip>
            <a:srcRect l="1" r="49943" b="48616"/>
            <a:stretch/>
          </p:blipFill>
          <p:spPr>
            <a:xfrm>
              <a:off x="10830498" y="95414"/>
              <a:ext cx="443927" cy="390359"/>
            </a:xfrm>
            <a:prstGeom prst="rect">
              <a:avLst/>
            </a:prstGeom>
          </p:spPr>
        </p:pic>
      </p:grpSp>
      <p:pic>
        <p:nvPicPr>
          <p:cNvPr id="4" name="Picture 3">
            <a:extLst>
              <a:ext uri="{FF2B5EF4-FFF2-40B4-BE49-F238E27FC236}">
                <a16:creationId xmlns:a16="http://schemas.microsoft.com/office/drawing/2014/main" id="{87E853F0-D96E-721F-CE05-A0B362058E30}"/>
              </a:ext>
            </a:extLst>
          </p:cNvPr>
          <p:cNvPicPr>
            <a:picLocks noChangeAspect="1"/>
          </p:cNvPicPr>
          <p:nvPr userDrawn="1"/>
        </p:nvPicPr>
        <p:blipFill>
          <a:blip r:embed="rId3"/>
          <a:stretch>
            <a:fillRect/>
          </a:stretch>
        </p:blipFill>
        <p:spPr>
          <a:xfrm>
            <a:off x="10675328" y="6521450"/>
            <a:ext cx="975700" cy="266511"/>
          </a:xfrm>
          <a:prstGeom prst="rect">
            <a:avLst/>
          </a:prstGeom>
        </p:spPr>
      </p:pic>
    </p:spTree>
    <p:extLst>
      <p:ext uri="{BB962C8B-B14F-4D97-AF65-F5344CB8AC3E}">
        <p14:creationId xmlns:p14="http://schemas.microsoft.com/office/powerpoint/2010/main" val="3310601727"/>
      </p:ext>
    </p:extLst>
  </p:cSld>
  <p:clrMapOvr>
    <a:masterClrMapping/>
  </p:clrMapOvr>
  <p:extLst>
    <p:ext uri="{DCECCB84-F9BA-43D5-87BE-67443E8EF086}">
      <p15:sldGuideLst xmlns:p15="http://schemas.microsoft.com/office/powerpoint/2012/main">
        <p15:guide id="1" pos="3840">
          <p15:clr>
            <a:srgbClr val="FBAE40"/>
          </p15:clr>
        </p15:guide>
        <p15:guide id="2" pos="7320">
          <p15:clr>
            <a:srgbClr val="FBAE40"/>
          </p15:clr>
        </p15:guide>
      </p15:sldGuideLst>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White Section Title">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32F93694-358D-A57A-C9FB-DAE48CCB441D}"/>
              </a:ext>
              <a:ext uri="{C183D7F6-B498-43B3-948B-1728B52AA6E4}">
                <adec:decorative xmlns:adec="http://schemas.microsoft.com/office/drawing/2017/decorative" val="1"/>
              </a:ext>
            </a:extLst>
          </p:cNvPr>
          <p:cNvSpPr/>
          <p:nvPr userDrawn="1"/>
        </p:nvSpPr>
        <p:spPr>
          <a:xfrm>
            <a:off x="0" y="3503524"/>
            <a:ext cx="12192000" cy="1461315"/>
          </a:xfrm>
          <a:prstGeom prst="rect">
            <a:avLst/>
          </a:prstGeom>
          <a:solidFill>
            <a:srgbClr val="0032A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Text Placeholder 16">
            <a:extLst>
              <a:ext uri="{FF2B5EF4-FFF2-40B4-BE49-F238E27FC236}">
                <a16:creationId xmlns:a16="http://schemas.microsoft.com/office/drawing/2014/main" id="{4A9E4A75-D5CC-0F01-2E3B-B2D109E54DFD}"/>
              </a:ext>
            </a:extLst>
          </p:cNvPr>
          <p:cNvSpPr>
            <a:spLocks noGrp="1"/>
          </p:cNvSpPr>
          <p:nvPr>
            <p:ph type="body" sz="quarter" idx="12" hasCustomPrompt="1"/>
          </p:nvPr>
        </p:nvSpPr>
        <p:spPr>
          <a:xfrm>
            <a:off x="993745" y="1623606"/>
            <a:ext cx="9887615" cy="1879918"/>
          </a:xfrm>
          <a:prstGeom prst="rect">
            <a:avLst/>
          </a:prstGeom>
        </p:spPr>
        <p:txBody>
          <a:bodyPr anchor="ctr"/>
          <a:lstStyle>
            <a:lvl1pPr marL="0" indent="0">
              <a:buNone/>
              <a:defRPr sz="4400" b="1" i="0">
                <a:solidFill>
                  <a:srgbClr val="0032A1"/>
                </a:solidFill>
                <a:latin typeface="Aptos SemiBold" panose="020B0004020202020204" pitchFamily="34" charset="0"/>
              </a:defRPr>
            </a:lvl1pPr>
          </a:lstStyle>
          <a:p>
            <a:pPr lvl="0"/>
            <a:r>
              <a:rPr lang="en-US"/>
              <a:t>Optional section text</a:t>
            </a:r>
          </a:p>
          <a:p>
            <a:pPr lvl="0"/>
            <a:r>
              <a:rPr lang="en-US"/>
              <a:t>Can be two lines</a:t>
            </a:r>
          </a:p>
        </p:txBody>
      </p:sp>
      <p:sp>
        <p:nvSpPr>
          <p:cNvPr id="19" name="Text Placeholder 18">
            <a:extLst>
              <a:ext uri="{FF2B5EF4-FFF2-40B4-BE49-F238E27FC236}">
                <a16:creationId xmlns:a16="http://schemas.microsoft.com/office/drawing/2014/main" id="{AB42CC85-9864-BE96-2E8D-D34502526B13}"/>
              </a:ext>
            </a:extLst>
          </p:cNvPr>
          <p:cNvSpPr>
            <a:spLocks noGrp="1"/>
          </p:cNvSpPr>
          <p:nvPr>
            <p:ph type="body" sz="quarter" idx="13" hasCustomPrompt="1"/>
          </p:nvPr>
        </p:nvSpPr>
        <p:spPr>
          <a:xfrm>
            <a:off x="993745" y="3776981"/>
            <a:ext cx="9887615" cy="914400"/>
          </a:xfrm>
          <a:prstGeom prst="rect">
            <a:avLst/>
          </a:prstGeom>
        </p:spPr>
        <p:txBody>
          <a:bodyPr anchor="ctr"/>
          <a:lstStyle>
            <a:lvl1pPr marL="0" indent="0">
              <a:buNone/>
              <a:defRPr sz="6600" b="1">
                <a:solidFill>
                  <a:schemeClr val="bg1"/>
                </a:solidFill>
              </a:defRPr>
            </a:lvl1pPr>
          </a:lstStyle>
          <a:p>
            <a:pPr lvl="0"/>
            <a:r>
              <a:rPr lang="en-US"/>
              <a:t>Section heading</a:t>
            </a:r>
          </a:p>
        </p:txBody>
      </p:sp>
      <p:grpSp>
        <p:nvGrpSpPr>
          <p:cNvPr id="5" name="Group 4">
            <a:extLst>
              <a:ext uri="{FF2B5EF4-FFF2-40B4-BE49-F238E27FC236}">
                <a16:creationId xmlns:a16="http://schemas.microsoft.com/office/drawing/2014/main" id="{A36EF51C-5B28-69A0-4081-D305F8505B73}"/>
              </a:ext>
            </a:extLst>
          </p:cNvPr>
          <p:cNvGrpSpPr/>
          <p:nvPr userDrawn="1"/>
        </p:nvGrpSpPr>
        <p:grpSpPr>
          <a:xfrm>
            <a:off x="11574492" y="90551"/>
            <a:ext cx="443927" cy="395222"/>
            <a:chOff x="10830498" y="90551"/>
            <a:chExt cx="443927" cy="395222"/>
          </a:xfrm>
        </p:grpSpPr>
        <p:sp>
          <p:nvSpPr>
            <p:cNvPr id="6" name="Rectangle 5">
              <a:extLst>
                <a:ext uri="{FF2B5EF4-FFF2-40B4-BE49-F238E27FC236}">
                  <a16:creationId xmlns:a16="http://schemas.microsoft.com/office/drawing/2014/main" id="{2864211F-02AB-9BFA-B3BC-419B89B787C9}"/>
                </a:ext>
              </a:extLst>
            </p:cNvPr>
            <p:cNvSpPr/>
            <p:nvPr userDrawn="1"/>
          </p:nvSpPr>
          <p:spPr>
            <a:xfrm>
              <a:off x="10876430" y="90551"/>
              <a:ext cx="354152" cy="382723"/>
            </a:xfrm>
            <a:prstGeom prst="rect">
              <a:avLst/>
            </a:prstGeom>
            <a:solidFill>
              <a:srgbClr val="0032A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7" name="Graphic 6">
              <a:extLst>
                <a:ext uri="{FF2B5EF4-FFF2-40B4-BE49-F238E27FC236}">
                  <a16:creationId xmlns:a16="http://schemas.microsoft.com/office/drawing/2014/main" id="{772990ED-6DD0-CFE9-7573-250FE5EFDA64}"/>
                </a:ext>
              </a:extLst>
            </p:cNvPr>
            <p:cNvPicPr>
              <a:picLocks noChangeAspect="1"/>
            </p:cNvPicPr>
            <p:nvPr userDrawn="1"/>
          </p:nvPicPr>
          <p:blipFill>
            <a:blip r:embed="rId2">
              <a:extLst>
                <a:ext uri="{28A0092B-C50C-407E-A947-70E740481C1C}">
                  <a14:useLocalDpi xmlns:a14="http://schemas.microsoft.com/office/drawing/2010/main" val="0"/>
                </a:ext>
              </a:extLst>
            </a:blip>
            <a:srcRect l="1" r="49943" b="48616"/>
            <a:stretch/>
          </p:blipFill>
          <p:spPr>
            <a:xfrm>
              <a:off x="10830498" y="95414"/>
              <a:ext cx="443927" cy="390359"/>
            </a:xfrm>
            <a:prstGeom prst="rect">
              <a:avLst/>
            </a:prstGeom>
          </p:spPr>
        </p:pic>
      </p:grpSp>
    </p:spTree>
    <p:extLst>
      <p:ext uri="{BB962C8B-B14F-4D97-AF65-F5344CB8AC3E}">
        <p14:creationId xmlns:p14="http://schemas.microsoft.com/office/powerpoint/2010/main" val="1005751741"/>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White Title and Content">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61978197-C994-67CF-A88C-31BCCFE041C6}"/>
              </a:ext>
            </a:extLst>
          </p:cNvPr>
          <p:cNvSpPr>
            <a:spLocks noGrp="1"/>
          </p:cNvSpPr>
          <p:nvPr>
            <p:ph idx="1" hasCustomPrompt="1"/>
          </p:nvPr>
        </p:nvSpPr>
        <p:spPr>
          <a:xfrm>
            <a:off x="739470" y="1733384"/>
            <a:ext cx="10614329" cy="4508697"/>
          </a:xfrm>
          <a:prstGeom prst="rect">
            <a:avLst/>
          </a:prstGeom>
        </p:spPr>
        <p:txBody>
          <a:bodyPr/>
          <a:lstStyle>
            <a:lvl1pPr>
              <a:lnSpc>
                <a:spcPct val="100000"/>
              </a:lnSpc>
              <a:spcBef>
                <a:spcPts val="1500"/>
              </a:spcBef>
              <a:defRPr/>
            </a:lvl1pPr>
            <a:lvl2pPr>
              <a:lnSpc>
                <a:spcPct val="100000"/>
              </a:lnSpc>
              <a:spcBef>
                <a:spcPts val="500"/>
              </a:spcBef>
              <a:defRPr sz="2400"/>
            </a:lvl2pPr>
            <a:lvl3pPr>
              <a:lnSpc>
                <a:spcPct val="100000"/>
              </a:lnSpc>
              <a:defRPr/>
            </a:lvl3pPr>
          </a:lstStyle>
          <a:p>
            <a:pPr lvl="0"/>
            <a:r>
              <a:rPr lang="en-US"/>
              <a:t>Click to edit Level 1 bullet</a:t>
            </a:r>
          </a:p>
          <a:p>
            <a:pPr lvl="0"/>
            <a:r>
              <a:rPr lang="en-US"/>
              <a:t>Additional Level 1 bullet </a:t>
            </a:r>
          </a:p>
          <a:p>
            <a:pPr lvl="1"/>
            <a:r>
              <a:rPr lang="en-US"/>
              <a:t>Second level bullet</a:t>
            </a:r>
          </a:p>
          <a:p>
            <a:pPr lvl="2"/>
            <a:r>
              <a:rPr lang="en-US"/>
              <a:t>Third level bullet</a:t>
            </a:r>
          </a:p>
        </p:txBody>
      </p:sp>
      <p:sp>
        <p:nvSpPr>
          <p:cNvPr id="2" name="Title 1">
            <a:extLst>
              <a:ext uri="{FF2B5EF4-FFF2-40B4-BE49-F238E27FC236}">
                <a16:creationId xmlns:a16="http://schemas.microsoft.com/office/drawing/2014/main" id="{8933FBC9-EF00-BABA-8C3D-9A7B4C7AC6D7}"/>
              </a:ext>
            </a:extLst>
          </p:cNvPr>
          <p:cNvSpPr>
            <a:spLocks noGrp="1"/>
          </p:cNvSpPr>
          <p:nvPr>
            <p:ph type="title" hasCustomPrompt="1"/>
          </p:nvPr>
        </p:nvSpPr>
        <p:spPr>
          <a:xfrm>
            <a:off x="739470" y="615918"/>
            <a:ext cx="10614329" cy="1025721"/>
          </a:xfrm>
          <a:prstGeom prst="rect">
            <a:avLst/>
          </a:prstGeom>
        </p:spPr>
        <p:txBody>
          <a:bodyPr/>
          <a:lstStyle>
            <a:lvl1pPr>
              <a:defRPr/>
            </a:lvl1pPr>
          </a:lstStyle>
          <a:p>
            <a:r>
              <a:rPr lang="en-US"/>
              <a:t>Title and content slide</a:t>
            </a:r>
            <a:br>
              <a:rPr lang="en-US"/>
            </a:br>
            <a:r>
              <a:rPr lang="en-US"/>
              <a:t>Title can be two lines</a:t>
            </a:r>
          </a:p>
        </p:txBody>
      </p:sp>
      <p:grpSp>
        <p:nvGrpSpPr>
          <p:cNvPr id="10" name="Group 9">
            <a:extLst>
              <a:ext uri="{FF2B5EF4-FFF2-40B4-BE49-F238E27FC236}">
                <a16:creationId xmlns:a16="http://schemas.microsoft.com/office/drawing/2014/main" id="{4D214FD3-C327-3FE6-F070-4B63DC3F098D}"/>
              </a:ext>
            </a:extLst>
          </p:cNvPr>
          <p:cNvGrpSpPr/>
          <p:nvPr userDrawn="1"/>
        </p:nvGrpSpPr>
        <p:grpSpPr>
          <a:xfrm>
            <a:off x="11574492" y="90551"/>
            <a:ext cx="443927" cy="395222"/>
            <a:chOff x="10830498" y="90551"/>
            <a:chExt cx="443927" cy="395222"/>
          </a:xfrm>
        </p:grpSpPr>
        <p:sp>
          <p:nvSpPr>
            <p:cNvPr id="11" name="Rectangle 10">
              <a:extLst>
                <a:ext uri="{FF2B5EF4-FFF2-40B4-BE49-F238E27FC236}">
                  <a16:creationId xmlns:a16="http://schemas.microsoft.com/office/drawing/2014/main" id="{76161D9B-E0ED-6648-03F2-A2570D713627}"/>
                </a:ext>
              </a:extLst>
            </p:cNvPr>
            <p:cNvSpPr/>
            <p:nvPr userDrawn="1"/>
          </p:nvSpPr>
          <p:spPr>
            <a:xfrm>
              <a:off x="10876430" y="90551"/>
              <a:ext cx="354152" cy="382723"/>
            </a:xfrm>
            <a:prstGeom prst="rect">
              <a:avLst/>
            </a:prstGeom>
            <a:solidFill>
              <a:srgbClr val="0032A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12" name="Graphic 6">
              <a:extLst>
                <a:ext uri="{FF2B5EF4-FFF2-40B4-BE49-F238E27FC236}">
                  <a16:creationId xmlns:a16="http://schemas.microsoft.com/office/drawing/2014/main" id="{8EA23D31-52DF-2E69-A1B9-14117B62FA3C}"/>
                </a:ext>
              </a:extLst>
            </p:cNvPr>
            <p:cNvPicPr>
              <a:picLocks noChangeAspect="1"/>
            </p:cNvPicPr>
            <p:nvPr userDrawn="1"/>
          </p:nvPicPr>
          <p:blipFill>
            <a:blip r:embed="rId2">
              <a:extLst>
                <a:ext uri="{28A0092B-C50C-407E-A947-70E740481C1C}">
                  <a14:useLocalDpi xmlns:a14="http://schemas.microsoft.com/office/drawing/2010/main" val="0"/>
                </a:ext>
              </a:extLst>
            </a:blip>
            <a:srcRect l="1" r="49943" b="48616"/>
            <a:stretch/>
          </p:blipFill>
          <p:spPr>
            <a:xfrm>
              <a:off x="10830498" y="95414"/>
              <a:ext cx="443927" cy="390359"/>
            </a:xfrm>
            <a:prstGeom prst="rect">
              <a:avLst/>
            </a:prstGeom>
          </p:spPr>
        </p:pic>
      </p:grpSp>
    </p:spTree>
    <p:extLst>
      <p:ext uri="{BB962C8B-B14F-4D97-AF65-F5344CB8AC3E}">
        <p14:creationId xmlns:p14="http://schemas.microsoft.com/office/powerpoint/2010/main" val="2479471424"/>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White 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933FBC9-EF00-BABA-8C3D-9A7B4C7AC6D7}"/>
              </a:ext>
            </a:extLst>
          </p:cNvPr>
          <p:cNvSpPr>
            <a:spLocks noGrp="1"/>
          </p:cNvSpPr>
          <p:nvPr>
            <p:ph type="title" hasCustomPrompt="1"/>
          </p:nvPr>
        </p:nvSpPr>
        <p:spPr>
          <a:xfrm>
            <a:off x="739470" y="615918"/>
            <a:ext cx="10614329" cy="1025721"/>
          </a:xfrm>
          <a:prstGeom prst="rect">
            <a:avLst/>
          </a:prstGeom>
        </p:spPr>
        <p:txBody>
          <a:bodyPr/>
          <a:lstStyle>
            <a:lvl1pPr>
              <a:defRPr/>
            </a:lvl1pPr>
          </a:lstStyle>
          <a:p>
            <a:r>
              <a:rPr lang="en-US"/>
              <a:t>Title only slide</a:t>
            </a:r>
            <a:br>
              <a:rPr lang="en-US"/>
            </a:br>
            <a:r>
              <a:rPr lang="en-US"/>
              <a:t>Title can be two lines</a:t>
            </a:r>
          </a:p>
        </p:txBody>
      </p:sp>
      <p:grpSp>
        <p:nvGrpSpPr>
          <p:cNvPr id="3" name="Group 2">
            <a:extLst>
              <a:ext uri="{FF2B5EF4-FFF2-40B4-BE49-F238E27FC236}">
                <a16:creationId xmlns:a16="http://schemas.microsoft.com/office/drawing/2014/main" id="{62D1DA3A-3EB3-30D9-0FA8-E270E6305994}"/>
              </a:ext>
            </a:extLst>
          </p:cNvPr>
          <p:cNvGrpSpPr/>
          <p:nvPr userDrawn="1"/>
        </p:nvGrpSpPr>
        <p:grpSpPr>
          <a:xfrm>
            <a:off x="11574492" y="90551"/>
            <a:ext cx="443927" cy="395222"/>
            <a:chOff x="10830498" y="90551"/>
            <a:chExt cx="443927" cy="395222"/>
          </a:xfrm>
        </p:grpSpPr>
        <p:sp>
          <p:nvSpPr>
            <p:cNvPr id="6" name="Rectangle 5">
              <a:extLst>
                <a:ext uri="{FF2B5EF4-FFF2-40B4-BE49-F238E27FC236}">
                  <a16:creationId xmlns:a16="http://schemas.microsoft.com/office/drawing/2014/main" id="{7ED7EF15-B45D-8292-346B-AB7ECAABF705}"/>
                </a:ext>
              </a:extLst>
            </p:cNvPr>
            <p:cNvSpPr/>
            <p:nvPr userDrawn="1"/>
          </p:nvSpPr>
          <p:spPr>
            <a:xfrm>
              <a:off x="10876430" y="90551"/>
              <a:ext cx="354152" cy="382723"/>
            </a:xfrm>
            <a:prstGeom prst="rect">
              <a:avLst/>
            </a:prstGeom>
            <a:solidFill>
              <a:srgbClr val="0032A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8" name="Graphic 6">
              <a:extLst>
                <a:ext uri="{FF2B5EF4-FFF2-40B4-BE49-F238E27FC236}">
                  <a16:creationId xmlns:a16="http://schemas.microsoft.com/office/drawing/2014/main" id="{8BA73B38-82A8-5E92-72C8-F09315E37E34}"/>
                </a:ext>
              </a:extLst>
            </p:cNvPr>
            <p:cNvPicPr>
              <a:picLocks noChangeAspect="1"/>
            </p:cNvPicPr>
            <p:nvPr userDrawn="1"/>
          </p:nvPicPr>
          <p:blipFill>
            <a:blip r:embed="rId2">
              <a:extLst>
                <a:ext uri="{28A0092B-C50C-407E-A947-70E740481C1C}">
                  <a14:useLocalDpi xmlns:a14="http://schemas.microsoft.com/office/drawing/2010/main" val="0"/>
                </a:ext>
              </a:extLst>
            </a:blip>
            <a:srcRect l="1" r="49943" b="48616"/>
            <a:stretch/>
          </p:blipFill>
          <p:spPr>
            <a:xfrm>
              <a:off x="10830498" y="95414"/>
              <a:ext cx="443927" cy="390359"/>
            </a:xfrm>
            <a:prstGeom prst="rect">
              <a:avLst/>
            </a:prstGeom>
          </p:spPr>
        </p:pic>
      </p:grpSp>
    </p:spTree>
    <p:extLst>
      <p:ext uri="{BB962C8B-B14F-4D97-AF65-F5344CB8AC3E}">
        <p14:creationId xmlns:p14="http://schemas.microsoft.com/office/powerpoint/2010/main" val="916107305"/>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White Two Content">
    <p:spTree>
      <p:nvGrpSpPr>
        <p:cNvPr id="1" name=""/>
        <p:cNvGrpSpPr/>
        <p:nvPr/>
      </p:nvGrpSpPr>
      <p:grpSpPr>
        <a:xfrm>
          <a:off x="0" y="0"/>
          <a:ext cx="0" cy="0"/>
          <a:chOff x="0" y="0"/>
          <a:chExt cx="0" cy="0"/>
        </a:xfrm>
      </p:grpSpPr>
      <p:sp>
        <p:nvSpPr>
          <p:cNvPr id="15" name="Content Placeholder 2">
            <a:extLst>
              <a:ext uri="{FF2B5EF4-FFF2-40B4-BE49-F238E27FC236}">
                <a16:creationId xmlns:a16="http://schemas.microsoft.com/office/drawing/2014/main" id="{597D851A-4359-3F09-9560-90BFF0B578F2}"/>
              </a:ext>
            </a:extLst>
          </p:cNvPr>
          <p:cNvSpPr>
            <a:spLocks noGrp="1"/>
          </p:cNvSpPr>
          <p:nvPr>
            <p:ph idx="13" hasCustomPrompt="1"/>
          </p:nvPr>
        </p:nvSpPr>
        <p:spPr>
          <a:xfrm>
            <a:off x="6096000" y="2059189"/>
            <a:ext cx="5280329" cy="4182892"/>
          </a:xfrm>
          <a:prstGeom prst="rect">
            <a:avLst/>
          </a:prstGeom>
        </p:spPr>
        <p:txBody>
          <a:bodyPr/>
          <a:lstStyle>
            <a:lvl1pPr>
              <a:lnSpc>
                <a:spcPct val="100000"/>
              </a:lnSpc>
              <a:spcBef>
                <a:spcPts val="1500"/>
              </a:spcBef>
              <a:defRPr/>
            </a:lvl1pPr>
            <a:lvl2pPr>
              <a:lnSpc>
                <a:spcPct val="100000"/>
              </a:lnSpc>
              <a:spcBef>
                <a:spcPts val="500"/>
              </a:spcBef>
              <a:defRPr sz="2400"/>
            </a:lvl2pPr>
            <a:lvl3pPr>
              <a:lnSpc>
                <a:spcPct val="100000"/>
              </a:lnSpc>
              <a:defRPr/>
            </a:lvl3pPr>
          </a:lstStyle>
          <a:p>
            <a:pPr lvl="0"/>
            <a:r>
              <a:rPr lang="en-US"/>
              <a:t>Click to edit Level 1 bullet</a:t>
            </a:r>
          </a:p>
          <a:p>
            <a:pPr lvl="0"/>
            <a:r>
              <a:rPr lang="en-US"/>
              <a:t>Additional Level 1 bullet </a:t>
            </a:r>
          </a:p>
          <a:p>
            <a:pPr lvl="1"/>
            <a:r>
              <a:rPr lang="en-US"/>
              <a:t>Second level bullet</a:t>
            </a:r>
          </a:p>
          <a:p>
            <a:pPr lvl="2"/>
            <a:r>
              <a:rPr lang="en-US"/>
              <a:t>Third level bullet</a:t>
            </a:r>
          </a:p>
        </p:txBody>
      </p:sp>
      <p:sp>
        <p:nvSpPr>
          <p:cNvPr id="14" name="Content Placeholder 2">
            <a:extLst>
              <a:ext uri="{FF2B5EF4-FFF2-40B4-BE49-F238E27FC236}">
                <a16:creationId xmlns:a16="http://schemas.microsoft.com/office/drawing/2014/main" id="{C7CE74C1-C574-4101-7585-40715520DD54}"/>
              </a:ext>
            </a:extLst>
          </p:cNvPr>
          <p:cNvSpPr>
            <a:spLocks noGrp="1"/>
          </p:cNvSpPr>
          <p:nvPr>
            <p:ph idx="12" hasCustomPrompt="1"/>
          </p:nvPr>
        </p:nvSpPr>
        <p:spPr>
          <a:xfrm>
            <a:off x="583827" y="2059189"/>
            <a:ext cx="5280329" cy="4182892"/>
          </a:xfrm>
          <a:prstGeom prst="rect">
            <a:avLst/>
          </a:prstGeom>
        </p:spPr>
        <p:txBody>
          <a:bodyPr/>
          <a:lstStyle>
            <a:lvl1pPr>
              <a:lnSpc>
                <a:spcPct val="100000"/>
              </a:lnSpc>
              <a:spcBef>
                <a:spcPts val="1500"/>
              </a:spcBef>
              <a:defRPr/>
            </a:lvl1pPr>
            <a:lvl2pPr>
              <a:lnSpc>
                <a:spcPct val="100000"/>
              </a:lnSpc>
              <a:spcBef>
                <a:spcPts val="500"/>
              </a:spcBef>
              <a:defRPr sz="2400"/>
            </a:lvl2pPr>
            <a:lvl3pPr>
              <a:lnSpc>
                <a:spcPct val="100000"/>
              </a:lnSpc>
              <a:defRPr/>
            </a:lvl3pPr>
          </a:lstStyle>
          <a:p>
            <a:pPr lvl="0"/>
            <a:r>
              <a:rPr lang="en-US" dirty="0"/>
              <a:t>Click to edit Level 1 bullet</a:t>
            </a:r>
          </a:p>
          <a:p>
            <a:pPr lvl="0"/>
            <a:r>
              <a:rPr lang="en-US" dirty="0"/>
              <a:t>Additional Level 1 bullet </a:t>
            </a:r>
          </a:p>
          <a:p>
            <a:pPr lvl="1"/>
            <a:r>
              <a:rPr lang="en-US" dirty="0"/>
              <a:t>Second level bullet</a:t>
            </a:r>
          </a:p>
          <a:p>
            <a:pPr lvl="2"/>
            <a:r>
              <a:rPr lang="en-US" dirty="0"/>
              <a:t>Third level bullet</a:t>
            </a:r>
          </a:p>
        </p:txBody>
      </p:sp>
      <p:sp>
        <p:nvSpPr>
          <p:cNvPr id="13" name="Title 1">
            <a:extLst>
              <a:ext uri="{FF2B5EF4-FFF2-40B4-BE49-F238E27FC236}">
                <a16:creationId xmlns:a16="http://schemas.microsoft.com/office/drawing/2014/main" id="{18A98299-6BD5-007E-C74F-2ED00F0A4712}"/>
              </a:ext>
            </a:extLst>
          </p:cNvPr>
          <p:cNvSpPr>
            <a:spLocks noGrp="1"/>
          </p:cNvSpPr>
          <p:nvPr>
            <p:ph type="title" hasCustomPrompt="1"/>
          </p:nvPr>
        </p:nvSpPr>
        <p:spPr>
          <a:xfrm>
            <a:off x="739470" y="615918"/>
            <a:ext cx="10614329" cy="1025721"/>
          </a:xfrm>
          <a:prstGeom prst="rect">
            <a:avLst/>
          </a:prstGeom>
        </p:spPr>
        <p:txBody>
          <a:bodyPr/>
          <a:lstStyle>
            <a:lvl1pPr>
              <a:defRPr/>
            </a:lvl1pPr>
          </a:lstStyle>
          <a:p>
            <a:r>
              <a:rPr lang="en-US"/>
              <a:t>Title and comparison slide</a:t>
            </a:r>
            <a:br>
              <a:rPr lang="en-US"/>
            </a:br>
            <a:r>
              <a:rPr lang="en-US"/>
              <a:t>Title can be two lines</a:t>
            </a:r>
          </a:p>
        </p:txBody>
      </p:sp>
      <p:grpSp>
        <p:nvGrpSpPr>
          <p:cNvPr id="2" name="Group 1">
            <a:extLst>
              <a:ext uri="{FF2B5EF4-FFF2-40B4-BE49-F238E27FC236}">
                <a16:creationId xmlns:a16="http://schemas.microsoft.com/office/drawing/2014/main" id="{3A4B03EA-6C6D-C3DC-CDA3-18CA43E1174F}"/>
              </a:ext>
            </a:extLst>
          </p:cNvPr>
          <p:cNvGrpSpPr/>
          <p:nvPr userDrawn="1"/>
        </p:nvGrpSpPr>
        <p:grpSpPr>
          <a:xfrm>
            <a:off x="11574492" y="90551"/>
            <a:ext cx="443927" cy="395222"/>
            <a:chOff x="10830498" y="90551"/>
            <a:chExt cx="443927" cy="395222"/>
          </a:xfrm>
        </p:grpSpPr>
        <p:sp>
          <p:nvSpPr>
            <p:cNvPr id="3" name="Rectangle 2">
              <a:extLst>
                <a:ext uri="{FF2B5EF4-FFF2-40B4-BE49-F238E27FC236}">
                  <a16:creationId xmlns:a16="http://schemas.microsoft.com/office/drawing/2014/main" id="{BFB949A9-B85D-4814-F862-030F85A23C7C}"/>
                </a:ext>
              </a:extLst>
            </p:cNvPr>
            <p:cNvSpPr/>
            <p:nvPr userDrawn="1"/>
          </p:nvSpPr>
          <p:spPr>
            <a:xfrm>
              <a:off x="10876430" y="90551"/>
              <a:ext cx="354152" cy="382723"/>
            </a:xfrm>
            <a:prstGeom prst="rect">
              <a:avLst/>
            </a:prstGeom>
            <a:solidFill>
              <a:srgbClr val="0032A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4" name="Graphic 6">
              <a:extLst>
                <a:ext uri="{FF2B5EF4-FFF2-40B4-BE49-F238E27FC236}">
                  <a16:creationId xmlns:a16="http://schemas.microsoft.com/office/drawing/2014/main" id="{54AD4CFA-B407-0A32-9EB6-77A0F75177A8}"/>
                </a:ext>
              </a:extLst>
            </p:cNvPr>
            <p:cNvPicPr>
              <a:picLocks noChangeAspect="1"/>
            </p:cNvPicPr>
            <p:nvPr userDrawn="1"/>
          </p:nvPicPr>
          <p:blipFill>
            <a:blip r:embed="rId2">
              <a:extLst>
                <a:ext uri="{28A0092B-C50C-407E-A947-70E740481C1C}">
                  <a14:useLocalDpi xmlns:a14="http://schemas.microsoft.com/office/drawing/2010/main" val="0"/>
                </a:ext>
              </a:extLst>
            </a:blip>
            <a:srcRect l="1" r="49943" b="48616"/>
            <a:stretch/>
          </p:blipFill>
          <p:spPr>
            <a:xfrm>
              <a:off x="10830498" y="95414"/>
              <a:ext cx="443927" cy="390359"/>
            </a:xfrm>
            <a:prstGeom prst="rect">
              <a:avLst/>
            </a:prstGeom>
          </p:spPr>
        </p:pic>
      </p:grpSp>
    </p:spTree>
    <p:extLst>
      <p:ext uri="{BB962C8B-B14F-4D97-AF65-F5344CB8AC3E}">
        <p14:creationId xmlns:p14="http://schemas.microsoft.com/office/powerpoint/2010/main" val="36048567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White Image with Bullets">
    <p:spTree>
      <p:nvGrpSpPr>
        <p:cNvPr id="1" name=""/>
        <p:cNvGrpSpPr/>
        <p:nvPr/>
      </p:nvGrpSpPr>
      <p:grpSpPr>
        <a:xfrm>
          <a:off x="0" y="0"/>
          <a:ext cx="0" cy="0"/>
          <a:chOff x="0" y="0"/>
          <a:chExt cx="0" cy="0"/>
        </a:xfrm>
      </p:grpSpPr>
      <p:sp>
        <p:nvSpPr>
          <p:cNvPr id="3" name="Picture Placeholder 2">
            <a:extLst>
              <a:ext uri="{FF2B5EF4-FFF2-40B4-BE49-F238E27FC236}">
                <a16:creationId xmlns:a16="http://schemas.microsoft.com/office/drawing/2014/main" id="{BD139AC7-FFA7-29D4-C18D-034BF13E0C3D}"/>
              </a:ext>
            </a:extLst>
          </p:cNvPr>
          <p:cNvSpPr>
            <a:spLocks noGrp="1"/>
          </p:cNvSpPr>
          <p:nvPr>
            <p:ph type="pic" idx="1"/>
          </p:nvPr>
        </p:nvSpPr>
        <p:spPr>
          <a:xfrm>
            <a:off x="5183188" y="987425"/>
            <a:ext cx="6172200" cy="4873625"/>
          </a:xfrm>
          <a:prstGeom prst="rect">
            <a:avLst/>
          </a:prstGeom>
        </p:spPr>
        <p:txBody>
          <a:bodyPr>
            <a:no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8" name="Content Placeholder 2">
            <a:extLst>
              <a:ext uri="{FF2B5EF4-FFF2-40B4-BE49-F238E27FC236}">
                <a16:creationId xmlns:a16="http://schemas.microsoft.com/office/drawing/2014/main" id="{83D2A6D1-4E1F-9177-6043-4FD9871EF62F}"/>
              </a:ext>
            </a:extLst>
          </p:cNvPr>
          <p:cNvSpPr>
            <a:spLocks noGrp="1"/>
          </p:cNvSpPr>
          <p:nvPr>
            <p:ph idx="13" hasCustomPrompt="1"/>
          </p:nvPr>
        </p:nvSpPr>
        <p:spPr>
          <a:xfrm>
            <a:off x="739470" y="2059189"/>
            <a:ext cx="3932237" cy="3801861"/>
          </a:xfrm>
          <a:prstGeom prst="rect">
            <a:avLst/>
          </a:prstGeom>
        </p:spPr>
        <p:txBody>
          <a:bodyPr/>
          <a:lstStyle>
            <a:lvl1pPr>
              <a:lnSpc>
                <a:spcPct val="100000"/>
              </a:lnSpc>
              <a:spcBef>
                <a:spcPts val="1500"/>
              </a:spcBef>
              <a:defRPr/>
            </a:lvl1pPr>
            <a:lvl2pPr>
              <a:lnSpc>
                <a:spcPct val="100000"/>
              </a:lnSpc>
              <a:spcBef>
                <a:spcPts val="500"/>
              </a:spcBef>
              <a:defRPr sz="2400"/>
            </a:lvl2pPr>
            <a:lvl3pPr>
              <a:lnSpc>
                <a:spcPct val="100000"/>
              </a:lnSpc>
              <a:defRPr/>
            </a:lvl3pPr>
          </a:lstStyle>
          <a:p>
            <a:pPr lvl="0"/>
            <a:r>
              <a:rPr lang="en-US"/>
              <a:t>Click to edit Level 1 bullet</a:t>
            </a:r>
          </a:p>
          <a:p>
            <a:pPr lvl="0"/>
            <a:r>
              <a:rPr lang="en-US"/>
              <a:t>Additional Level 1 bullet </a:t>
            </a:r>
          </a:p>
          <a:p>
            <a:pPr lvl="1"/>
            <a:r>
              <a:rPr lang="en-US"/>
              <a:t>Second level bullet</a:t>
            </a:r>
          </a:p>
          <a:p>
            <a:pPr lvl="2"/>
            <a:r>
              <a:rPr lang="en-US"/>
              <a:t>Third level bullet</a:t>
            </a:r>
          </a:p>
        </p:txBody>
      </p:sp>
      <p:sp>
        <p:nvSpPr>
          <p:cNvPr id="6" name="Text Placeholder 3">
            <a:extLst>
              <a:ext uri="{FF2B5EF4-FFF2-40B4-BE49-F238E27FC236}">
                <a16:creationId xmlns:a16="http://schemas.microsoft.com/office/drawing/2014/main" id="{E6A7522E-6D5F-889A-AD0D-BC092605091E}"/>
              </a:ext>
            </a:extLst>
          </p:cNvPr>
          <p:cNvSpPr>
            <a:spLocks noGrp="1"/>
          </p:cNvSpPr>
          <p:nvPr>
            <p:ph type="body" sz="half" idx="12" hasCustomPrompt="1"/>
          </p:nvPr>
        </p:nvSpPr>
        <p:spPr>
          <a:xfrm>
            <a:off x="739470" y="716957"/>
            <a:ext cx="3932237" cy="962304"/>
          </a:xfrm>
          <a:prstGeom prst="rect">
            <a:avLst/>
          </a:prstGeom>
        </p:spPr>
        <p:txBody>
          <a:bodyPr>
            <a:noAutofit/>
          </a:bodyPr>
          <a:lstStyle>
            <a:lvl1pPr marL="0" indent="0">
              <a:buNone/>
              <a:defRPr sz="3600">
                <a:solidFill>
                  <a:srgbClr val="0032A1"/>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Content and image slide</a:t>
            </a:r>
          </a:p>
        </p:txBody>
      </p:sp>
      <p:grpSp>
        <p:nvGrpSpPr>
          <p:cNvPr id="7" name="Group 6">
            <a:extLst>
              <a:ext uri="{FF2B5EF4-FFF2-40B4-BE49-F238E27FC236}">
                <a16:creationId xmlns:a16="http://schemas.microsoft.com/office/drawing/2014/main" id="{DC80D677-25A9-E52D-0927-94008A0E2555}"/>
              </a:ext>
            </a:extLst>
          </p:cNvPr>
          <p:cNvGrpSpPr/>
          <p:nvPr userDrawn="1"/>
        </p:nvGrpSpPr>
        <p:grpSpPr>
          <a:xfrm>
            <a:off x="11574492" y="90551"/>
            <a:ext cx="443927" cy="395222"/>
            <a:chOff x="10830498" y="90551"/>
            <a:chExt cx="443927" cy="395222"/>
          </a:xfrm>
        </p:grpSpPr>
        <p:sp>
          <p:nvSpPr>
            <p:cNvPr id="9" name="Rectangle 8">
              <a:extLst>
                <a:ext uri="{FF2B5EF4-FFF2-40B4-BE49-F238E27FC236}">
                  <a16:creationId xmlns:a16="http://schemas.microsoft.com/office/drawing/2014/main" id="{6815EBAF-4AA8-68C6-1238-80FAC84A5954}"/>
                </a:ext>
              </a:extLst>
            </p:cNvPr>
            <p:cNvSpPr/>
            <p:nvPr userDrawn="1"/>
          </p:nvSpPr>
          <p:spPr>
            <a:xfrm>
              <a:off x="10876430" y="90551"/>
              <a:ext cx="354152" cy="382723"/>
            </a:xfrm>
            <a:prstGeom prst="rect">
              <a:avLst/>
            </a:prstGeom>
            <a:solidFill>
              <a:srgbClr val="0032A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10" name="Graphic 6">
              <a:extLst>
                <a:ext uri="{FF2B5EF4-FFF2-40B4-BE49-F238E27FC236}">
                  <a16:creationId xmlns:a16="http://schemas.microsoft.com/office/drawing/2014/main" id="{CE1005F3-A568-C6C2-27BC-CE21D259A9FE}"/>
                </a:ext>
              </a:extLst>
            </p:cNvPr>
            <p:cNvPicPr>
              <a:picLocks noChangeAspect="1"/>
            </p:cNvPicPr>
            <p:nvPr userDrawn="1"/>
          </p:nvPicPr>
          <p:blipFill>
            <a:blip r:embed="rId2">
              <a:extLst>
                <a:ext uri="{28A0092B-C50C-407E-A947-70E740481C1C}">
                  <a14:useLocalDpi xmlns:a14="http://schemas.microsoft.com/office/drawing/2010/main" val="0"/>
                </a:ext>
              </a:extLst>
            </a:blip>
            <a:srcRect l="1" r="49943" b="48616"/>
            <a:stretch/>
          </p:blipFill>
          <p:spPr>
            <a:xfrm>
              <a:off x="10830498" y="95414"/>
              <a:ext cx="443927" cy="390359"/>
            </a:xfrm>
            <a:prstGeom prst="rect">
              <a:avLst/>
            </a:prstGeom>
          </p:spPr>
        </p:pic>
      </p:grpSp>
    </p:spTree>
    <p:extLst>
      <p:ext uri="{BB962C8B-B14F-4D97-AF65-F5344CB8AC3E}">
        <p14:creationId xmlns:p14="http://schemas.microsoft.com/office/powerpoint/2010/main" val="283187815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White Image with Quote or Large Text">
    <p:spTree>
      <p:nvGrpSpPr>
        <p:cNvPr id="1" name=""/>
        <p:cNvGrpSpPr/>
        <p:nvPr/>
      </p:nvGrpSpPr>
      <p:grpSpPr>
        <a:xfrm>
          <a:off x="0" y="0"/>
          <a:ext cx="0" cy="0"/>
          <a:chOff x="0" y="0"/>
          <a:chExt cx="0" cy="0"/>
        </a:xfrm>
      </p:grpSpPr>
      <p:sp>
        <p:nvSpPr>
          <p:cNvPr id="3" name="Picture Placeholder 2">
            <a:extLst>
              <a:ext uri="{FF2B5EF4-FFF2-40B4-BE49-F238E27FC236}">
                <a16:creationId xmlns:a16="http://schemas.microsoft.com/office/drawing/2014/main" id="{BD139AC7-FFA7-29D4-C18D-034BF13E0C3D}"/>
              </a:ext>
            </a:extLst>
          </p:cNvPr>
          <p:cNvSpPr>
            <a:spLocks noGrp="1"/>
          </p:cNvSpPr>
          <p:nvPr>
            <p:ph type="pic" idx="1"/>
          </p:nvPr>
        </p:nvSpPr>
        <p:spPr>
          <a:xfrm>
            <a:off x="5183188" y="987425"/>
            <a:ext cx="6172200" cy="4873625"/>
          </a:xfrm>
          <a:prstGeom prst="rect">
            <a:avLst/>
          </a:prstGeom>
        </p:spPr>
        <p:txBody>
          <a:bodyPr>
            <a:no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8" name="Text Placeholder 3">
            <a:extLst>
              <a:ext uri="{FF2B5EF4-FFF2-40B4-BE49-F238E27FC236}">
                <a16:creationId xmlns:a16="http://schemas.microsoft.com/office/drawing/2014/main" id="{5740CFEF-7C94-1A7B-0398-2AA9358883B9}"/>
              </a:ext>
            </a:extLst>
          </p:cNvPr>
          <p:cNvSpPr>
            <a:spLocks noGrp="1"/>
          </p:cNvSpPr>
          <p:nvPr>
            <p:ph type="body" sz="half" idx="13" hasCustomPrompt="1"/>
          </p:nvPr>
        </p:nvSpPr>
        <p:spPr>
          <a:xfrm>
            <a:off x="739470" y="5653616"/>
            <a:ext cx="3932237" cy="611717"/>
          </a:xfrm>
          <a:prstGeom prst="rect">
            <a:avLst/>
          </a:prstGeom>
        </p:spPr>
        <p:txBody>
          <a:bodyPr>
            <a:noAutofit/>
          </a:bodyPr>
          <a:lstStyle>
            <a:lvl1pPr marL="0" indent="0" algn="r">
              <a:lnSpc>
                <a:spcPct val="100000"/>
              </a:lnSpc>
              <a:spcBef>
                <a:spcPts val="0"/>
              </a:spcBef>
              <a:buNone/>
              <a:defRPr sz="1400" b="0" i="0">
                <a:solidFill>
                  <a:srgbClr val="63666A"/>
                </a:solidFill>
                <a:latin typeface="Aptos Light" panose="020B0004020202020204" pitchFamily="34" charset="0"/>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—Name, Title</a:t>
            </a:r>
          </a:p>
          <a:p>
            <a:pPr lvl="0"/>
            <a:r>
              <a:rPr lang="en-US"/>
              <a:t>Organization</a:t>
            </a:r>
          </a:p>
        </p:txBody>
      </p:sp>
      <p:sp>
        <p:nvSpPr>
          <p:cNvPr id="6" name="Text Placeholder 3">
            <a:extLst>
              <a:ext uri="{FF2B5EF4-FFF2-40B4-BE49-F238E27FC236}">
                <a16:creationId xmlns:a16="http://schemas.microsoft.com/office/drawing/2014/main" id="{E6A7522E-6D5F-889A-AD0D-BC092605091E}"/>
              </a:ext>
            </a:extLst>
          </p:cNvPr>
          <p:cNvSpPr>
            <a:spLocks noGrp="1"/>
          </p:cNvSpPr>
          <p:nvPr>
            <p:ph type="body" sz="half" idx="12" hasCustomPrompt="1"/>
          </p:nvPr>
        </p:nvSpPr>
        <p:spPr>
          <a:xfrm>
            <a:off x="739470" y="716957"/>
            <a:ext cx="3932237" cy="4803310"/>
          </a:xfrm>
          <a:prstGeom prst="rect">
            <a:avLst/>
          </a:prstGeom>
        </p:spPr>
        <p:txBody>
          <a:bodyPr>
            <a:noAutofit/>
          </a:bodyPr>
          <a:lstStyle>
            <a:lvl1pPr marL="0" indent="0">
              <a:buNone/>
              <a:defRPr sz="4800" b="1" i="0">
                <a:solidFill>
                  <a:srgbClr val="0032A1"/>
                </a:solidFill>
                <a:latin typeface="Aptos SemiBold" panose="020B0004020202020204" pitchFamily="34" charset="0"/>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“Large text or a quote goes here”</a:t>
            </a:r>
          </a:p>
        </p:txBody>
      </p:sp>
      <p:grpSp>
        <p:nvGrpSpPr>
          <p:cNvPr id="7" name="Group 6">
            <a:extLst>
              <a:ext uri="{FF2B5EF4-FFF2-40B4-BE49-F238E27FC236}">
                <a16:creationId xmlns:a16="http://schemas.microsoft.com/office/drawing/2014/main" id="{E8F12A0B-A23F-1C75-4A75-C529BD723AE1}"/>
              </a:ext>
            </a:extLst>
          </p:cNvPr>
          <p:cNvGrpSpPr/>
          <p:nvPr userDrawn="1"/>
        </p:nvGrpSpPr>
        <p:grpSpPr>
          <a:xfrm>
            <a:off x="11574492" y="90551"/>
            <a:ext cx="443927" cy="395222"/>
            <a:chOff x="10830498" y="90551"/>
            <a:chExt cx="443927" cy="395222"/>
          </a:xfrm>
        </p:grpSpPr>
        <p:sp>
          <p:nvSpPr>
            <p:cNvPr id="9" name="Rectangle 8">
              <a:extLst>
                <a:ext uri="{FF2B5EF4-FFF2-40B4-BE49-F238E27FC236}">
                  <a16:creationId xmlns:a16="http://schemas.microsoft.com/office/drawing/2014/main" id="{813DDFFC-1478-7617-AA97-1F8732C915B2}"/>
                </a:ext>
              </a:extLst>
            </p:cNvPr>
            <p:cNvSpPr/>
            <p:nvPr userDrawn="1"/>
          </p:nvSpPr>
          <p:spPr>
            <a:xfrm>
              <a:off x="10876430" y="90551"/>
              <a:ext cx="354152" cy="382723"/>
            </a:xfrm>
            <a:prstGeom prst="rect">
              <a:avLst/>
            </a:prstGeom>
            <a:solidFill>
              <a:srgbClr val="0032A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10" name="Graphic 6">
              <a:extLst>
                <a:ext uri="{FF2B5EF4-FFF2-40B4-BE49-F238E27FC236}">
                  <a16:creationId xmlns:a16="http://schemas.microsoft.com/office/drawing/2014/main" id="{3CC102CE-BEFA-0F3E-9394-E508D6330D12}"/>
                </a:ext>
              </a:extLst>
            </p:cNvPr>
            <p:cNvPicPr>
              <a:picLocks noChangeAspect="1"/>
            </p:cNvPicPr>
            <p:nvPr userDrawn="1"/>
          </p:nvPicPr>
          <p:blipFill>
            <a:blip r:embed="rId2">
              <a:extLst>
                <a:ext uri="{28A0092B-C50C-407E-A947-70E740481C1C}">
                  <a14:useLocalDpi xmlns:a14="http://schemas.microsoft.com/office/drawing/2010/main" val="0"/>
                </a:ext>
              </a:extLst>
            </a:blip>
            <a:srcRect l="1" r="49943" b="48616"/>
            <a:stretch/>
          </p:blipFill>
          <p:spPr>
            <a:xfrm>
              <a:off x="10830498" y="95414"/>
              <a:ext cx="443927" cy="390359"/>
            </a:xfrm>
            <a:prstGeom prst="rect">
              <a:avLst/>
            </a:prstGeom>
          </p:spPr>
        </p:pic>
      </p:grpSp>
    </p:spTree>
    <p:extLst>
      <p:ext uri="{BB962C8B-B14F-4D97-AF65-F5344CB8AC3E}">
        <p14:creationId xmlns:p14="http://schemas.microsoft.com/office/powerpoint/2010/main" val="424947938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White Summary">
    <p:spTree>
      <p:nvGrpSpPr>
        <p:cNvPr id="1" name=""/>
        <p:cNvGrpSpPr/>
        <p:nvPr/>
      </p:nvGrpSpPr>
      <p:grpSpPr>
        <a:xfrm>
          <a:off x="0" y="0"/>
          <a:ext cx="0" cy="0"/>
          <a:chOff x="0" y="0"/>
          <a:chExt cx="0" cy="0"/>
        </a:xfrm>
      </p:grpSpPr>
      <p:sp>
        <p:nvSpPr>
          <p:cNvPr id="9" name="Text Placeholder 18">
            <a:extLst>
              <a:ext uri="{FF2B5EF4-FFF2-40B4-BE49-F238E27FC236}">
                <a16:creationId xmlns:a16="http://schemas.microsoft.com/office/drawing/2014/main" id="{948911FF-6ED4-16BE-95A0-E0AAC64C4609}"/>
              </a:ext>
              <a:ext uri="{C183D7F6-B498-43B3-948B-1728B52AA6E4}">
                <adec:decorative xmlns:adec="http://schemas.microsoft.com/office/drawing/2017/decorative" val="1"/>
              </a:ext>
            </a:extLst>
          </p:cNvPr>
          <p:cNvSpPr>
            <a:spLocks noGrp="1"/>
          </p:cNvSpPr>
          <p:nvPr>
            <p:ph type="body" sz="quarter" idx="13" hasCustomPrompt="1"/>
          </p:nvPr>
        </p:nvSpPr>
        <p:spPr>
          <a:xfrm>
            <a:off x="1" y="5827865"/>
            <a:ext cx="12191999" cy="551144"/>
          </a:xfrm>
          <a:prstGeom prst="rect">
            <a:avLst/>
          </a:prstGeom>
          <a:solidFill>
            <a:srgbClr val="0031A1"/>
          </a:solidFill>
        </p:spPr>
        <p:txBody>
          <a:bodyPr anchor="ctr"/>
          <a:lstStyle>
            <a:lvl1pPr marL="0" indent="0" algn="ctr">
              <a:buNone/>
              <a:defRPr sz="2000" b="0">
                <a:solidFill>
                  <a:schemeClr val="bg1"/>
                </a:solidFill>
              </a:defRPr>
            </a:lvl1pPr>
          </a:lstStyle>
          <a:p>
            <a:pPr lvl="0"/>
            <a:r>
              <a:rPr lang="en-US"/>
              <a:t>Click to edit optional summary. Remove if not needed.</a:t>
            </a:r>
          </a:p>
        </p:txBody>
      </p:sp>
      <p:sp>
        <p:nvSpPr>
          <p:cNvPr id="2" name="Content Placeholder 2">
            <a:extLst>
              <a:ext uri="{FF2B5EF4-FFF2-40B4-BE49-F238E27FC236}">
                <a16:creationId xmlns:a16="http://schemas.microsoft.com/office/drawing/2014/main" id="{CEB2B0BD-CA2F-72F9-3310-7C62306ED048}"/>
              </a:ext>
            </a:extLst>
          </p:cNvPr>
          <p:cNvSpPr>
            <a:spLocks noGrp="1"/>
          </p:cNvSpPr>
          <p:nvPr>
            <p:ph idx="1" hasCustomPrompt="1"/>
          </p:nvPr>
        </p:nvSpPr>
        <p:spPr>
          <a:xfrm>
            <a:off x="739470" y="1733384"/>
            <a:ext cx="10614329" cy="3921981"/>
          </a:xfrm>
          <a:prstGeom prst="rect">
            <a:avLst/>
          </a:prstGeom>
        </p:spPr>
        <p:txBody>
          <a:bodyPr/>
          <a:lstStyle>
            <a:lvl1pPr>
              <a:lnSpc>
                <a:spcPct val="100000"/>
              </a:lnSpc>
              <a:spcBef>
                <a:spcPts val="1500"/>
              </a:spcBef>
              <a:defRPr/>
            </a:lvl1pPr>
            <a:lvl2pPr>
              <a:lnSpc>
                <a:spcPct val="100000"/>
              </a:lnSpc>
              <a:spcBef>
                <a:spcPts val="500"/>
              </a:spcBef>
              <a:defRPr sz="2400"/>
            </a:lvl2pPr>
            <a:lvl3pPr>
              <a:lnSpc>
                <a:spcPct val="100000"/>
              </a:lnSpc>
              <a:defRPr/>
            </a:lvl3pPr>
          </a:lstStyle>
          <a:p>
            <a:pPr lvl="0"/>
            <a:r>
              <a:rPr lang="en-US"/>
              <a:t>Click to edit Level 1 bullet</a:t>
            </a:r>
          </a:p>
          <a:p>
            <a:pPr lvl="0"/>
            <a:r>
              <a:rPr lang="en-US"/>
              <a:t>Additional Level 1 bullet </a:t>
            </a:r>
          </a:p>
          <a:p>
            <a:pPr lvl="1"/>
            <a:r>
              <a:rPr lang="en-US"/>
              <a:t>Second level bullet</a:t>
            </a:r>
          </a:p>
          <a:p>
            <a:pPr lvl="2"/>
            <a:r>
              <a:rPr lang="en-US"/>
              <a:t>Third level bullet</a:t>
            </a:r>
          </a:p>
        </p:txBody>
      </p:sp>
      <p:sp>
        <p:nvSpPr>
          <p:cNvPr id="13" name="Title 1">
            <a:extLst>
              <a:ext uri="{FF2B5EF4-FFF2-40B4-BE49-F238E27FC236}">
                <a16:creationId xmlns:a16="http://schemas.microsoft.com/office/drawing/2014/main" id="{18A98299-6BD5-007E-C74F-2ED00F0A4712}"/>
              </a:ext>
            </a:extLst>
          </p:cNvPr>
          <p:cNvSpPr>
            <a:spLocks noGrp="1"/>
          </p:cNvSpPr>
          <p:nvPr>
            <p:ph type="title" hasCustomPrompt="1"/>
          </p:nvPr>
        </p:nvSpPr>
        <p:spPr>
          <a:xfrm>
            <a:off x="739470" y="615918"/>
            <a:ext cx="10614329" cy="1025721"/>
          </a:xfrm>
          <a:prstGeom prst="rect">
            <a:avLst/>
          </a:prstGeom>
        </p:spPr>
        <p:txBody>
          <a:bodyPr/>
          <a:lstStyle>
            <a:lvl1pPr>
              <a:defRPr/>
            </a:lvl1pPr>
          </a:lstStyle>
          <a:p>
            <a:r>
              <a:rPr lang="en-US"/>
              <a:t>Title slide with summary box</a:t>
            </a:r>
            <a:br>
              <a:rPr lang="en-US"/>
            </a:br>
            <a:r>
              <a:rPr lang="en-US"/>
              <a:t>Title can be two lines</a:t>
            </a:r>
          </a:p>
        </p:txBody>
      </p:sp>
      <p:grpSp>
        <p:nvGrpSpPr>
          <p:cNvPr id="3" name="Group 2">
            <a:extLst>
              <a:ext uri="{FF2B5EF4-FFF2-40B4-BE49-F238E27FC236}">
                <a16:creationId xmlns:a16="http://schemas.microsoft.com/office/drawing/2014/main" id="{96FA9E59-D405-67F2-923B-9F1E5A4F93B9}"/>
              </a:ext>
            </a:extLst>
          </p:cNvPr>
          <p:cNvGrpSpPr/>
          <p:nvPr userDrawn="1"/>
        </p:nvGrpSpPr>
        <p:grpSpPr>
          <a:xfrm>
            <a:off x="11574492" y="90551"/>
            <a:ext cx="443927" cy="395222"/>
            <a:chOff x="10830498" y="90551"/>
            <a:chExt cx="443927" cy="395222"/>
          </a:xfrm>
        </p:grpSpPr>
        <p:sp>
          <p:nvSpPr>
            <p:cNvPr id="4" name="Rectangle 3">
              <a:extLst>
                <a:ext uri="{FF2B5EF4-FFF2-40B4-BE49-F238E27FC236}">
                  <a16:creationId xmlns:a16="http://schemas.microsoft.com/office/drawing/2014/main" id="{70C18412-6069-B27C-2022-904192E27A45}"/>
                </a:ext>
              </a:extLst>
            </p:cNvPr>
            <p:cNvSpPr/>
            <p:nvPr userDrawn="1"/>
          </p:nvSpPr>
          <p:spPr>
            <a:xfrm>
              <a:off x="10876430" y="90551"/>
              <a:ext cx="354152" cy="382723"/>
            </a:xfrm>
            <a:prstGeom prst="rect">
              <a:avLst/>
            </a:prstGeom>
            <a:solidFill>
              <a:srgbClr val="0032A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7" name="Graphic 6">
              <a:extLst>
                <a:ext uri="{FF2B5EF4-FFF2-40B4-BE49-F238E27FC236}">
                  <a16:creationId xmlns:a16="http://schemas.microsoft.com/office/drawing/2014/main" id="{E385C407-2073-3802-7701-4A3FA2D1DBFC}"/>
                </a:ext>
              </a:extLst>
            </p:cNvPr>
            <p:cNvPicPr>
              <a:picLocks noChangeAspect="1"/>
            </p:cNvPicPr>
            <p:nvPr userDrawn="1"/>
          </p:nvPicPr>
          <p:blipFill>
            <a:blip r:embed="rId2">
              <a:extLst>
                <a:ext uri="{28A0092B-C50C-407E-A947-70E740481C1C}">
                  <a14:useLocalDpi xmlns:a14="http://schemas.microsoft.com/office/drawing/2010/main" val="0"/>
                </a:ext>
              </a:extLst>
            </a:blip>
            <a:srcRect l="1" r="49943" b="48616"/>
            <a:stretch/>
          </p:blipFill>
          <p:spPr>
            <a:xfrm>
              <a:off x="10830498" y="95414"/>
              <a:ext cx="443927" cy="390359"/>
            </a:xfrm>
            <a:prstGeom prst="rect">
              <a:avLst/>
            </a:prstGeom>
          </p:spPr>
        </p:pic>
      </p:grpSp>
    </p:spTree>
    <p:extLst>
      <p:ext uri="{BB962C8B-B14F-4D97-AF65-F5344CB8AC3E}">
        <p14:creationId xmlns:p14="http://schemas.microsoft.com/office/powerpoint/2010/main" val="252723474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White Blank">
    <p:spTree>
      <p:nvGrpSpPr>
        <p:cNvPr id="1" name=""/>
        <p:cNvGrpSpPr/>
        <p:nvPr/>
      </p:nvGrpSpPr>
      <p:grpSpPr>
        <a:xfrm>
          <a:off x="0" y="0"/>
          <a:ext cx="0" cy="0"/>
          <a:chOff x="0" y="0"/>
          <a:chExt cx="0" cy="0"/>
        </a:xfrm>
      </p:grpSpPr>
      <p:grpSp>
        <p:nvGrpSpPr>
          <p:cNvPr id="5" name="Group 4">
            <a:extLst>
              <a:ext uri="{FF2B5EF4-FFF2-40B4-BE49-F238E27FC236}">
                <a16:creationId xmlns:a16="http://schemas.microsoft.com/office/drawing/2014/main" id="{98406B13-7A85-92DA-832A-0B13F01863F5}"/>
              </a:ext>
            </a:extLst>
          </p:cNvPr>
          <p:cNvGrpSpPr/>
          <p:nvPr userDrawn="1"/>
        </p:nvGrpSpPr>
        <p:grpSpPr>
          <a:xfrm>
            <a:off x="11622555" y="90551"/>
            <a:ext cx="354152" cy="382723"/>
            <a:chOff x="11622555" y="90551"/>
            <a:chExt cx="354152" cy="382723"/>
          </a:xfrm>
        </p:grpSpPr>
        <p:sp>
          <p:nvSpPr>
            <p:cNvPr id="6" name="Rectangle 5">
              <a:extLst>
                <a:ext uri="{FF2B5EF4-FFF2-40B4-BE49-F238E27FC236}">
                  <a16:creationId xmlns:a16="http://schemas.microsoft.com/office/drawing/2014/main" id="{B6C22E7C-9DF2-5421-7530-5B38699F57EF}"/>
                </a:ext>
              </a:extLst>
            </p:cNvPr>
            <p:cNvSpPr/>
            <p:nvPr userDrawn="1"/>
          </p:nvSpPr>
          <p:spPr>
            <a:xfrm>
              <a:off x="11622555" y="90551"/>
              <a:ext cx="354152" cy="382723"/>
            </a:xfrm>
            <a:prstGeom prst="rect">
              <a:avLst/>
            </a:prstGeom>
            <a:solidFill>
              <a:srgbClr val="0032A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8" name="Graphic 7">
              <a:extLst>
                <a:ext uri="{FF2B5EF4-FFF2-40B4-BE49-F238E27FC236}">
                  <a16:creationId xmlns:a16="http://schemas.microsoft.com/office/drawing/2014/main" id="{C9614801-983D-0050-43CD-0DD4F04DD43F}"/>
                </a:ext>
              </a:extLst>
            </p:cNvPr>
            <p:cNvPicPr>
              <a:picLocks noChangeAspect="1"/>
            </p:cNvPicPr>
            <p:nvPr userDrawn="1"/>
          </p:nvPicPr>
          <p:blipFill>
            <a:blip cstate="screen">
              <a:extLst>
                <a:ext uri="{28A0092B-C50C-407E-A947-70E740481C1C}">
                  <a14:useLocalDpi xmlns:a14="http://schemas.microsoft.com/office/drawing/2010/main"/>
                </a:ext>
                <a:ext uri="{96DAC541-7B7A-43D3-8B79-37D633B846F1}">
                  <asvg:svgBlip xmlns:asvg="http://schemas.microsoft.com/office/drawing/2016/SVG/main" r:embed="rId2"/>
                </a:ext>
              </a:extLst>
            </a:blip>
            <a:stretch>
              <a:fillRect/>
            </a:stretch>
          </p:blipFill>
          <p:spPr>
            <a:xfrm>
              <a:off x="11648902" y="122528"/>
              <a:ext cx="323829" cy="318769"/>
            </a:xfrm>
            <a:prstGeom prst="rect">
              <a:avLst/>
            </a:prstGeom>
          </p:spPr>
        </p:pic>
      </p:grpSp>
      <p:sp>
        <p:nvSpPr>
          <p:cNvPr id="2" name="Rectangle 1">
            <a:extLst>
              <a:ext uri="{FF2B5EF4-FFF2-40B4-BE49-F238E27FC236}">
                <a16:creationId xmlns:a16="http://schemas.microsoft.com/office/drawing/2014/main" id="{0FA7ABB2-B072-D6BC-7247-4ABD9499CA5A}"/>
              </a:ext>
            </a:extLst>
          </p:cNvPr>
          <p:cNvSpPr/>
          <p:nvPr userDrawn="1"/>
        </p:nvSpPr>
        <p:spPr>
          <a:xfrm>
            <a:off x="0" y="-22225"/>
            <a:ext cx="12192000" cy="6918325"/>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02920736"/>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White Watermark">
    <p:spTree>
      <p:nvGrpSpPr>
        <p:cNvPr id="1" name=""/>
        <p:cNvGrpSpPr/>
        <p:nvPr/>
      </p:nvGrpSpPr>
      <p:grpSpPr>
        <a:xfrm>
          <a:off x="0" y="0"/>
          <a:ext cx="0" cy="0"/>
          <a:chOff x="0" y="0"/>
          <a:chExt cx="0" cy="0"/>
        </a:xfrm>
      </p:grpSpPr>
      <p:pic>
        <p:nvPicPr>
          <p:cNvPr id="2" name="Graphic 1" descr="LLNL logomark">
            <a:extLst>
              <a:ext uri="{FF2B5EF4-FFF2-40B4-BE49-F238E27FC236}">
                <a16:creationId xmlns:a16="http://schemas.microsoft.com/office/drawing/2014/main" id="{903EF629-36E9-F004-93C3-C780D599742C}"/>
              </a:ext>
              <a:ext uri="{C183D7F6-B498-43B3-948B-1728B52AA6E4}">
                <adec:decorative xmlns:adec="http://schemas.microsoft.com/office/drawing/2017/decorative" val="0"/>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7295062" y="114298"/>
            <a:ext cx="4714244" cy="4672341"/>
          </a:xfrm>
          <a:prstGeom prst="rect">
            <a:avLst/>
          </a:prstGeom>
        </p:spPr>
      </p:pic>
    </p:spTree>
    <p:extLst>
      <p:ext uri="{BB962C8B-B14F-4D97-AF65-F5344CB8AC3E}">
        <p14:creationId xmlns:p14="http://schemas.microsoft.com/office/powerpoint/2010/main" val="231710626"/>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Elemental Navy Title Slide One-line Subtitle">
    <p:spTree>
      <p:nvGrpSpPr>
        <p:cNvPr id="1" name=""/>
        <p:cNvGrpSpPr/>
        <p:nvPr/>
      </p:nvGrpSpPr>
      <p:grpSpPr>
        <a:xfrm>
          <a:off x="0" y="0"/>
          <a:ext cx="0" cy="0"/>
          <a:chOff x="0" y="0"/>
          <a:chExt cx="0" cy="0"/>
        </a:xfrm>
      </p:grpSpPr>
      <p:cxnSp>
        <p:nvCxnSpPr>
          <p:cNvPr id="17" name="Straight Connector 16">
            <a:extLst>
              <a:ext uri="{FF2B5EF4-FFF2-40B4-BE49-F238E27FC236}">
                <a16:creationId xmlns:a16="http://schemas.microsoft.com/office/drawing/2014/main" id="{8CBB9592-8864-BE40-C836-07BB5A185CD7}"/>
              </a:ext>
              <a:ext uri="{C183D7F6-B498-43B3-948B-1728B52AA6E4}">
                <adec:decorative xmlns:adec="http://schemas.microsoft.com/office/drawing/2017/decorative" val="1"/>
              </a:ext>
            </a:extLst>
          </p:cNvPr>
          <p:cNvCxnSpPr>
            <a:cxnSpLocks/>
          </p:cNvCxnSpPr>
          <p:nvPr userDrawn="1"/>
        </p:nvCxnSpPr>
        <p:spPr>
          <a:xfrm>
            <a:off x="1524000" y="3503524"/>
            <a:ext cx="10668000" cy="0"/>
          </a:xfrm>
          <a:prstGeom prst="line">
            <a:avLst/>
          </a:prstGeom>
        </p:spPr>
        <p:style>
          <a:lnRef idx="1">
            <a:schemeClr val="accent1"/>
          </a:lnRef>
          <a:fillRef idx="0">
            <a:schemeClr val="accent1"/>
          </a:fillRef>
          <a:effectRef idx="0">
            <a:schemeClr val="accent1"/>
          </a:effectRef>
          <a:fontRef idx="minor">
            <a:schemeClr val="tx1"/>
          </a:fontRef>
        </p:style>
      </p:cxnSp>
      <p:sp>
        <p:nvSpPr>
          <p:cNvPr id="25" name="TextBox 24">
            <a:extLst>
              <a:ext uri="{FF2B5EF4-FFF2-40B4-BE49-F238E27FC236}">
                <a16:creationId xmlns:a16="http://schemas.microsoft.com/office/drawing/2014/main" id="{6184B7DD-AFA4-9301-1D26-123EB100365B}"/>
              </a:ext>
            </a:extLst>
          </p:cNvPr>
          <p:cNvSpPr txBox="1"/>
          <p:nvPr userDrawn="1"/>
        </p:nvSpPr>
        <p:spPr>
          <a:xfrm>
            <a:off x="87141" y="6032891"/>
            <a:ext cx="2619628" cy="21544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800">
                <a:solidFill>
                  <a:schemeClr val="bg1"/>
                </a:solidFill>
                <a:effectLst/>
                <a:latin typeface="Aptos Light" panose="020B0004020202020204" pitchFamily="34" charset="0"/>
              </a:rPr>
              <a:t>Prepared by LLNL under Contract DE-AC52-07NA27344.</a:t>
            </a:r>
          </a:p>
        </p:txBody>
      </p:sp>
      <p:sp>
        <p:nvSpPr>
          <p:cNvPr id="23" name="Text Placeholder 14">
            <a:extLst>
              <a:ext uri="{FF2B5EF4-FFF2-40B4-BE49-F238E27FC236}">
                <a16:creationId xmlns:a16="http://schemas.microsoft.com/office/drawing/2014/main" id="{1D6E4C27-AD38-CC97-A72B-8F14DDF64415}"/>
              </a:ext>
            </a:extLst>
          </p:cNvPr>
          <p:cNvSpPr>
            <a:spLocks noGrp="1"/>
          </p:cNvSpPr>
          <p:nvPr>
            <p:ph type="body" sz="quarter" idx="13" hasCustomPrompt="1"/>
          </p:nvPr>
        </p:nvSpPr>
        <p:spPr>
          <a:xfrm>
            <a:off x="5391807" y="6045585"/>
            <a:ext cx="6228693" cy="275523"/>
          </a:xfrm>
          <a:prstGeom prst="rect">
            <a:avLst/>
          </a:prstGeom>
        </p:spPr>
        <p:txBody>
          <a:bodyPr/>
          <a:lstStyle>
            <a:lvl1pPr marL="0" indent="0" algn="r">
              <a:lnSpc>
                <a:spcPts val="780"/>
              </a:lnSpc>
              <a:buNone/>
              <a:defRPr sz="1400"/>
            </a:lvl1pPr>
            <a:lvl2pPr marL="457200" indent="0">
              <a:buNone/>
              <a:defRPr sz="1400"/>
            </a:lvl2pPr>
            <a:lvl3pPr marL="914400" indent="0">
              <a:buNone/>
              <a:defRPr sz="1400"/>
            </a:lvl3pPr>
            <a:lvl4pPr marL="1371600" indent="0">
              <a:buNone/>
              <a:defRPr sz="1400"/>
            </a:lvl4pPr>
            <a:lvl5pPr marL="1828800" indent="0">
              <a:buNone/>
              <a:defRPr sz="1400"/>
            </a:lvl5pPr>
          </a:lstStyle>
          <a:p>
            <a:pPr lvl="0"/>
            <a:r>
              <a:rPr lang="en-US"/>
              <a:t>Optional organization name</a:t>
            </a:r>
          </a:p>
        </p:txBody>
      </p:sp>
      <p:sp>
        <p:nvSpPr>
          <p:cNvPr id="22" name="Text Placeholder 14">
            <a:extLst>
              <a:ext uri="{FF2B5EF4-FFF2-40B4-BE49-F238E27FC236}">
                <a16:creationId xmlns:a16="http://schemas.microsoft.com/office/drawing/2014/main" id="{3D6F3410-C340-4487-C22D-6AE50BC0C4BC}"/>
              </a:ext>
            </a:extLst>
          </p:cNvPr>
          <p:cNvSpPr>
            <a:spLocks noGrp="1"/>
          </p:cNvSpPr>
          <p:nvPr>
            <p:ph type="body" sz="quarter" idx="12" hasCustomPrompt="1"/>
          </p:nvPr>
        </p:nvSpPr>
        <p:spPr>
          <a:xfrm>
            <a:off x="5391807" y="5710031"/>
            <a:ext cx="6228693" cy="299735"/>
          </a:xfrm>
          <a:prstGeom prst="rect">
            <a:avLst/>
          </a:prstGeom>
        </p:spPr>
        <p:txBody>
          <a:bodyPr/>
          <a:lstStyle>
            <a:lvl1pPr marL="0" indent="0" algn="r">
              <a:lnSpc>
                <a:spcPct val="100000"/>
              </a:lnSpc>
              <a:spcBef>
                <a:spcPts val="500"/>
              </a:spcBef>
              <a:buNone/>
              <a:defRPr sz="1400" b="1"/>
            </a:lvl1pPr>
            <a:lvl2pPr marL="457200" indent="0">
              <a:buNone/>
              <a:defRPr sz="1400"/>
            </a:lvl2pPr>
            <a:lvl3pPr marL="914400" indent="0">
              <a:buNone/>
              <a:defRPr sz="1400"/>
            </a:lvl3pPr>
            <a:lvl4pPr marL="1371600" indent="0">
              <a:buNone/>
              <a:defRPr sz="1400"/>
            </a:lvl4pPr>
            <a:lvl5pPr marL="1828800" indent="0">
              <a:buNone/>
              <a:defRPr sz="1400"/>
            </a:lvl5pPr>
          </a:lstStyle>
          <a:p>
            <a:pPr lvl="0"/>
            <a:r>
              <a:rPr lang="en-US"/>
              <a:t>Name, Title | Division SME</a:t>
            </a:r>
          </a:p>
        </p:txBody>
      </p:sp>
      <p:sp>
        <p:nvSpPr>
          <p:cNvPr id="24" name="Text Placeholder 16">
            <a:extLst>
              <a:ext uri="{FF2B5EF4-FFF2-40B4-BE49-F238E27FC236}">
                <a16:creationId xmlns:a16="http://schemas.microsoft.com/office/drawing/2014/main" id="{39A06243-9718-3E77-00C3-D4F4052C2433}"/>
              </a:ext>
            </a:extLst>
          </p:cNvPr>
          <p:cNvSpPr>
            <a:spLocks noGrp="1"/>
          </p:cNvSpPr>
          <p:nvPr>
            <p:ph type="body" sz="quarter" idx="14" hasCustomPrompt="1"/>
          </p:nvPr>
        </p:nvSpPr>
        <p:spPr>
          <a:xfrm>
            <a:off x="1524000" y="4148504"/>
            <a:ext cx="4306957" cy="483067"/>
          </a:xfrm>
          <a:prstGeom prst="rect">
            <a:avLst/>
          </a:prstGeom>
        </p:spPr>
        <p:txBody>
          <a:bodyPr/>
          <a:lstStyle>
            <a:lvl1pPr marL="0" indent="0" algn="l">
              <a:lnSpc>
                <a:spcPct val="100000"/>
              </a:lnSpc>
              <a:spcBef>
                <a:spcPts val="500"/>
              </a:spcBef>
              <a:buNone/>
              <a:defRPr sz="2400"/>
            </a:lvl1pPr>
          </a:lstStyle>
          <a:p>
            <a:pPr lvl="0"/>
            <a:r>
              <a:rPr lang="en-US"/>
              <a:t>Optional date</a:t>
            </a:r>
          </a:p>
        </p:txBody>
      </p:sp>
      <p:sp>
        <p:nvSpPr>
          <p:cNvPr id="11" name="Subtitle 2">
            <a:extLst>
              <a:ext uri="{FF2B5EF4-FFF2-40B4-BE49-F238E27FC236}">
                <a16:creationId xmlns:a16="http://schemas.microsoft.com/office/drawing/2014/main" id="{8974BF3E-949D-80C5-E462-81C9E2FE42D4}"/>
              </a:ext>
            </a:extLst>
          </p:cNvPr>
          <p:cNvSpPr>
            <a:spLocks noGrp="1"/>
          </p:cNvSpPr>
          <p:nvPr>
            <p:ph type="subTitle" idx="1" hasCustomPrompt="1"/>
          </p:nvPr>
        </p:nvSpPr>
        <p:spPr>
          <a:xfrm>
            <a:off x="1524000" y="3718787"/>
            <a:ext cx="9144000" cy="423280"/>
          </a:xfrm>
          <a:prstGeom prst="rect">
            <a:avLst/>
          </a:prstGeom>
        </p:spPr>
        <p:txBody>
          <a:bodyPr/>
          <a:lstStyle>
            <a:lvl1pPr marL="0" indent="0" algn="l">
              <a:buNone/>
              <a:defRPr lang="en-US"/>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Audience or optional subtitle</a:t>
            </a:r>
          </a:p>
        </p:txBody>
      </p:sp>
      <p:sp>
        <p:nvSpPr>
          <p:cNvPr id="10" name="Title 1">
            <a:extLst>
              <a:ext uri="{FF2B5EF4-FFF2-40B4-BE49-F238E27FC236}">
                <a16:creationId xmlns:a16="http://schemas.microsoft.com/office/drawing/2014/main" id="{5550B73D-67B6-98C4-267E-659C89CADC7A}"/>
              </a:ext>
            </a:extLst>
          </p:cNvPr>
          <p:cNvSpPr>
            <a:spLocks noGrp="1"/>
          </p:cNvSpPr>
          <p:nvPr>
            <p:ph type="ctrTitle" hasCustomPrompt="1"/>
          </p:nvPr>
        </p:nvSpPr>
        <p:spPr>
          <a:xfrm>
            <a:off x="1525929" y="1683611"/>
            <a:ext cx="9144000" cy="1826351"/>
          </a:xfrm>
          <a:prstGeom prst="rect">
            <a:avLst/>
          </a:prstGeom>
        </p:spPr>
        <p:txBody>
          <a:bodyPr anchor="ctr"/>
          <a:lstStyle>
            <a:lvl1pPr algn="l">
              <a:defRPr sz="5400" b="1" i="0">
                <a:latin typeface="Aptos SemiBold" panose="020B0004020202020204" pitchFamily="34" charset="0"/>
              </a:defRPr>
            </a:lvl1pPr>
          </a:lstStyle>
          <a:p>
            <a:r>
              <a:rPr lang="en-US"/>
              <a:t>Presentation title</a:t>
            </a:r>
            <a:br>
              <a:rPr lang="en-US"/>
            </a:br>
            <a:r>
              <a:rPr lang="en-US"/>
              <a:t>Should not exceed two lines</a:t>
            </a:r>
          </a:p>
        </p:txBody>
      </p:sp>
      <p:pic>
        <p:nvPicPr>
          <p:cNvPr id="6" name="Picture 5">
            <a:extLst>
              <a:ext uri="{FF2B5EF4-FFF2-40B4-BE49-F238E27FC236}">
                <a16:creationId xmlns:a16="http://schemas.microsoft.com/office/drawing/2014/main" id="{5EA5BE25-91C3-099A-C2B8-1D42A7BF46AE}"/>
              </a:ext>
            </a:extLst>
          </p:cNvPr>
          <p:cNvPicPr>
            <a:picLocks noChangeAspect="1"/>
          </p:cNvPicPr>
          <p:nvPr userDrawn="1"/>
        </p:nvPicPr>
        <p:blipFill>
          <a:blip r:embed="rId2"/>
          <a:stretch>
            <a:fillRect/>
          </a:stretch>
        </p:blipFill>
        <p:spPr>
          <a:xfrm>
            <a:off x="10675328" y="6521450"/>
            <a:ext cx="975700" cy="266511"/>
          </a:xfrm>
          <a:prstGeom prst="rect">
            <a:avLst/>
          </a:prstGeom>
        </p:spPr>
      </p:pic>
      <p:grpSp>
        <p:nvGrpSpPr>
          <p:cNvPr id="9" name="Group 8">
            <a:extLst>
              <a:ext uri="{FF2B5EF4-FFF2-40B4-BE49-F238E27FC236}">
                <a16:creationId xmlns:a16="http://schemas.microsoft.com/office/drawing/2014/main" id="{B8634D62-0668-3E51-72AB-9EC56F555510}"/>
              </a:ext>
            </a:extLst>
          </p:cNvPr>
          <p:cNvGrpSpPr/>
          <p:nvPr userDrawn="1"/>
        </p:nvGrpSpPr>
        <p:grpSpPr>
          <a:xfrm>
            <a:off x="11577667" y="106426"/>
            <a:ext cx="443927" cy="395222"/>
            <a:chOff x="10830498" y="90551"/>
            <a:chExt cx="443927" cy="395222"/>
          </a:xfrm>
        </p:grpSpPr>
        <p:sp>
          <p:nvSpPr>
            <p:cNvPr id="12" name="Rectangle 11">
              <a:extLst>
                <a:ext uri="{FF2B5EF4-FFF2-40B4-BE49-F238E27FC236}">
                  <a16:creationId xmlns:a16="http://schemas.microsoft.com/office/drawing/2014/main" id="{FBCE4A88-E38F-437C-2B25-3B6B60773D11}"/>
                </a:ext>
              </a:extLst>
            </p:cNvPr>
            <p:cNvSpPr/>
            <p:nvPr userDrawn="1"/>
          </p:nvSpPr>
          <p:spPr>
            <a:xfrm>
              <a:off x="10876430" y="90551"/>
              <a:ext cx="354152" cy="382723"/>
            </a:xfrm>
            <a:prstGeom prst="rect">
              <a:avLst/>
            </a:prstGeom>
            <a:solidFill>
              <a:srgbClr val="0032A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13" name="Graphic 6">
              <a:extLst>
                <a:ext uri="{FF2B5EF4-FFF2-40B4-BE49-F238E27FC236}">
                  <a16:creationId xmlns:a16="http://schemas.microsoft.com/office/drawing/2014/main" id="{C74E1CBE-059D-CD66-C456-B5C01FFCC79E}"/>
                </a:ext>
              </a:extLst>
            </p:cNvPr>
            <p:cNvPicPr>
              <a:picLocks noChangeAspect="1"/>
            </p:cNvPicPr>
            <p:nvPr userDrawn="1"/>
          </p:nvPicPr>
          <p:blipFill>
            <a:blip r:embed="rId3">
              <a:extLst>
                <a:ext uri="{28A0092B-C50C-407E-A947-70E740481C1C}">
                  <a14:useLocalDpi xmlns:a14="http://schemas.microsoft.com/office/drawing/2010/main" val="0"/>
                </a:ext>
              </a:extLst>
            </a:blip>
            <a:srcRect l="1" r="49943" b="48616"/>
            <a:stretch/>
          </p:blipFill>
          <p:spPr>
            <a:xfrm>
              <a:off x="10830498" y="95414"/>
              <a:ext cx="443927" cy="390359"/>
            </a:xfrm>
            <a:prstGeom prst="rect">
              <a:avLst/>
            </a:prstGeom>
          </p:spPr>
        </p:pic>
      </p:grpSp>
    </p:spTree>
    <p:extLst>
      <p:ext uri="{BB962C8B-B14F-4D97-AF65-F5344CB8AC3E}">
        <p14:creationId xmlns:p14="http://schemas.microsoft.com/office/powerpoint/2010/main" val="3279701447"/>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Elemental Navy Title Slide Multi-line Subtitle">
    <p:spTree>
      <p:nvGrpSpPr>
        <p:cNvPr id="1" name=""/>
        <p:cNvGrpSpPr/>
        <p:nvPr/>
      </p:nvGrpSpPr>
      <p:grpSpPr>
        <a:xfrm>
          <a:off x="0" y="0"/>
          <a:ext cx="0" cy="0"/>
          <a:chOff x="0" y="0"/>
          <a:chExt cx="0" cy="0"/>
        </a:xfrm>
      </p:grpSpPr>
      <p:cxnSp>
        <p:nvCxnSpPr>
          <p:cNvPr id="5" name="Straight Connector 4">
            <a:extLst>
              <a:ext uri="{FF2B5EF4-FFF2-40B4-BE49-F238E27FC236}">
                <a16:creationId xmlns:a16="http://schemas.microsoft.com/office/drawing/2014/main" id="{F366E419-3817-1482-B04F-5F01CBD06BB7}"/>
              </a:ext>
              <a:ext uri="{C183D7F6-B498-43B3-948B-1728B52AA6E4}">
                <adec:decorative xmlns:adec="http://schemas.microsoft.com/office/drawing/2017/decorative" val="1"/>
              </a:ext>
            </a:extLst>
          </p:cNvPr>
          <p:cNvCxnSpPr>
            <a:cxnSpLocks/>
          </p:cNvCxnSpPr>
          <p:nvPr userDrawn="1"/>
        </p:nvCxnSpPr>
        <p:spPr>
          <a:xfrm>
            <a:off x="1524000" y="3503524"/>
            <a:ext cx="10668000" cy="0"/>
          </a:xfrm>
          <a:prstGeom prst="line">
            <a:avLst/>
          </a:prstGeom>
        </p:spPr>
        <p:style>
          <a:lnRef idx="1">
            <a:schemeClr val="accent1"/>
          </a:lnRef>
          <a:fillRef idx="0">
            <a:schemeClr val="accent1"/>
          </a:fillRef>
          <a:effectRef idx="0">
            <a:schemeClr val="accent1"/>
          </a:effectRef>
          <a:fontRef idx="minor">
            <a:schemeClr val="tx1"/>
          </a:fontRef>
        </p:style>
      </p:cxnSp>
      <p:sp>
        <p:nvSpPr>
          <p:cNvPr id="6" name="TextBox 5">
            <a:extLst>
              <a:ext uri="{FF2B5EF4-FFF2-40B4-BE49-F238E27FC236}">
                <a16:creationId xmlns:a16="http://schemas.microsoft.com/office/drawing/2014/main" id="{2AF5BBB8-E60B-36CA-9501-4E9CBCD2EA07}"/>
              </a:ext>
            </a:extLst>
          </p:cNvPr>
          <p:cNvSpPr txBox="1"/>
          <p:nvPr userDrawn="1"/>
        </p:nvSpPr>
        <p:spPr>
          <a:xfrm>
            <a:off x="87141" y="6032891"/>
            <a:ext cx="2619628" cy="21544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800">
                <a:solidFill>
                  <a:schemeClr val="bg1"/>
                </a:solidFill>
                <a:effectLst/>
                <a:latin typeface="Aptos Light" panose="020B0004020202020204" pitchFamily="34" charset="0"/>
              </a:rPr>
              <a:t>Prepared by LLNL under Contract DE-AC52-07NA27344.</a:t>
            </a:r>
          </a:p>
        </p:txBody>
      </p:sp>
      <p:sp>
        <p:nvSpPr>
          <p:cNvPr id="16" name="Text Placeholder 14">
            <a:extLst>
              <a:ext uri="{FF2B5EF4-FFF2-40B4-BE49-F238E27FC236}">
                <a16:creationId xmlns:a16="http://schemas.microsoft.com/office/drawing/2014/main" id="{6BAE1E32-F0A5-85AD-A55D-6CABAFDA5E2C}"/>
              </a:ext>
            </a:extLst>
          </p:cNvPr>
          <p:cNvSpPr>
            <a:spLocks noGrp="1"/>
          </p:cNvSpPr>
          <p:nvPr>
            <p:ph type="body" sz="quarter" idx="13" hasCustomPrompt="1"/>
          </p:nvPr>
        </p:nvSpPr>
        <p:spPr>
          <a:xfrm>
            <a:off x="5733535" y="6045585"/>
            <a:ext cx="5886965" cy="195203"/>
          </a:xfrm>
          <a:prstGeom prst="rect">
            <a:avLst/>
          </a:prstGeom>
        </p:spPr>
        <p:txBody>
          <a:bodyPr/>
          <a:lstStyle>
            <a:lvl1pPr marL="0" indent="0" algn="r">
              <a:lnSpc>
                <a:spcPts val="780"/>
              </a:lnSpc>
              <a:buNone/>
              <a:defRPr sz="1400"/>
            </a:lvl1pPr>
            <a:lvl2pPr marL="457200" indent="0">
              <a:buNone/>
              <a:defRPr sz="1400"/>
            </a:lvl2pPr>
            <a:lvl3pPr marL="914400" indent="0">
              <a:buNone/>
              <a:defRPr sz="1400"/>
            </a:lvl3pPr>
            <a:lvl4pPr marL="1371600" indent="0">
              <a:buNone/>
              <a:defRPr sz="1400"/>
            </a:lvl4pPr>
            <a:lvl5pPr marL="1828800" indent="0">
              <a:buNone/>
              <a:defRPr sz="1400"/>
            </a:lvl5pPr>
          </a:lstStyle>
          <a:p>
            <a:pPr lvl="0"/>
            <a:r>
              <a:rPr lang="en-US"/>
              <a:t>Optional organization name</a:t>
            </a:r>
          </a:p>
        </p:txBody>
      </p:sp>
      <p:sp>
        <p:nvSpPr>
          <p:cNvPr id="17" name="Text Placeholder 14">
            <a:extLst>
              <a:ext uri="{FF2B5EF4-FFF2-40B4-BE49-F238E27FC236}">
                <a16:creationId xmlns:a16="http://schemas.microsoft.com/office/drawing/2014/main" id="{31342865-C786-3105-E769-766978BA331C}"/>
              </a:ext>
            </a:extLst>
          </p:cNvPr>
          <p:cNvSpPr>
            <a:spLocks noGrp="1"/>
          </p:cNvSpPr>
          <p:nvPr>
            <p:ph type="body" sz="quarter" idx="14" hasCustomPrompt="1"/>
          </p:nvPr>
        </p:nvSpPr>
        <p:spPr>
          <a:xfrm>
            <a:off x="5391807" y="5165663"/>
            <a:ext cx="6228693" cy="893732"/>
          </a:xfrm>
          <a:prstGeom prst="rect">
            <a:avLst/>
          </a:prstGeom>
        </p:spPr>
        <p:txBody>
          <a:bodyPr/>
          <a:lstStyle>
            <a:lvl1pPr marL="0" indent="0" algn="r">
              <a:lnSpc>
                <a:spcPct val="100000"/>
              </a:lnSpc>
              <a:spcBef>
                <a:spcPts val="300"/>
              </a:spcBef>
              <a:buNone/>
              <a:defRPr sz="1400" b="1"/>
            </a:lvl1pPr>
            <a:lvl2pPr marL="457200" indent="0">
              <a:buNone/>
              <a:defRPr sz="1400"/>
            </a:lvl2pPr>
            <a:lvl3pPr marL="914400" indent="0">
              <a:buNone/>
              <a:defRPr sz="1400"/>
            </a:lvl3pPr>
            <a:lvl4pPr marL="1371600" indent="0">
              <a:buNone/>
              <a:defRPr sz="1400"/>
            </a:lvl4pPr>
            <a:lvl5pPr marL="1828800" indent="0">
              <a:buNone/>
              <a:defRPr sz="1400"/>
            </a:lvl5pPr>
          </a:lstStyle>
          <a:p>
            <a:pPr lvl="0"/>
            <a:r>
              <a:rPr lang="en-US"/>
              <a:t>Name, Title | Division SME</a:t>
            </a:r>
          </a:p>
        </p:txBody>
      </p:sp>
      <p:sp>
        <p:nvSpPr>
          <p:cNvPr id="18" name="Text Placeholder 16">
            <a:extLst>
              <a:ext uri="{FF2B5EF4-FFF2-40B4-BE49-F238E27FC236}">
                <a16:creationId xmlns:a16="http://schemas.microsoft.com/office/drawing/2014/main" id="{9DD3800F-93CE-1E50-3B29-8B46F538A521}"/>
              </a:ext>
            </a:extLst>
          </p:cNvPr>
          <p:cNvSpPr>
            <a:spLocks noGrp="1"/>
          </p:cNvSpPr>
          <p:nvPr>
            <p:ph type="body" sz="quarter" idx="16" hasCustomPrompt="1"/>
          </p:nvPr>
        </p:nvSpPr>
        <p:spPr>
          <a:xfrm>
            <a:off x="1524000" y="5145802"/>
            <a:ext cx="3867807" cy="483067"/>
          </a:xfrm>
          <a:prstGeom prst="rect">
            <a:avLst/>
          </a:prstGeom>
        </p:spPr>
        <p:txBody>
          <a:bodyPr/>
          <a:lstStyle>
            <a:lvl1pPr marL="0" indent="0" algn="l">
              <a:lnSpc>
                <a:spcPct val="100000"/>
              </a:lnSpc>
              <a:spcBef>
                <a:spcPts val="500"/>
              </a:spcBef>
              <a:buNone/>
              <a:defRPr sz="2400"/>
            </a:lvl1pPr>
          </a:lstStyle>
          <a:p>
            <a:pPr lvl="0"/>
            <a:r>
              <a:rPr lang="en-US"/>
              <a:t>Optional date</a:t>
            </a:r>
          </a:p>
        </p:txBody>
      </p:sp>
      <p:sp>
        <p:nvSpPr>
          <p:cNvPr id="12" name="Subtitle 2">
            <a:extLst>
              <a:ext uri="{FF2B5EF4-FFF2-40B4-BE49-F238E27FC236}">
                <a16:creationId xmlns:a16="http://schemas.microsoft.com/office/drawing/2014/main" id="{F62FDB6D-4848-F87E-847C-7767A11D720A}"/>
              </a:ext>
            </a:extLst>
          </p:cNvPr>
          <p:cNvSpPr>
            <a:spLocks noGrp="1"/>
          </p:cNvSpPr>
          <p:nvPr>
            <p:ph type="subTitle" idx="1" hasCustomPrompt="1"/>
          </p:nvPr>
        </p:nvSpPr>
        <p:spPr>
          <a:xfrm>
            <a:off x="1524000" y="3602039"/>
            <a:ext cx="9154510" cy="1385598"/>
          </a:xfrm>
          <a:prstGeom prst="rect">
            <a:avLst/>
          </a:prstGeom>
        </p:spPr>
        <p:txBody>
          <a:bodyPr/>
          <a:lstStyle>
            <a:lvl1pPr marL="0" indent="0" algn="l">
              <a:lnSpc>
                <a:spcPct val="100000"/>
              </a:lnSpc>
              <a:spcBef>
                <a:spcPts val="0"/>
              </a:spcBef>
              <a:buNone/>
              <a:defRPr lang="en-US"/>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Audience or optional subtitle with up to three lines</a:t>
            </a:r>
          </a:p>
        </p:txBody>
      </p:sp>
      <p:sp>
        <p:nvSpPr>
          <p:cNvPr id="11" name="Title 1">
            <a:extLst>
              <a:ext uri="{FF2B5EF4-FFF2-40B4-BE49-F238E27FC236}">
                <a16:creationId xmlns:a16="http://schemas.microsoft.com/office/drawing/2014/main" id="{45BA4572-6B99-2F7E-D468-E1DCA84786FC}"/>
              </a:ext>
            </a:extLst>
          </p:cNvPr>
          <p:cNvSpPr>
            <a:spLocks noGrp="1"/>
          </p:cNvSpPr>
          <p:nvPr>
            <p:ph type="ctrTitle" hasCustomPrompt="1"/>
          </p:nvPr>
        </p:nvSpPr>
        <p:spPr>
          <a:xfrm>
            <a:off x="1525928" y="1683611"/>
            <a:ext cx="10094571" cy="1826351"/>
          </a:xfrm>
          <a:prstGeom prst="rect">
            <a:avLst/>
          </a:prstGeom>
        </p:spPr>
        <p:txBody>
          <a:bodyPr anchor="ctr"/>
          <a:lstStyle>
            <a:lvl1pPr algn="l">
              <a:defRPr sz="5400" b="1" i="0">
                <a:latin typeface="Aptos SemiBold" panose="020B0004020202020204" pitchFamily="34" charset="0"/>
              </a:defRPr>
            </a:lvl1pPr>
          </a:lstStyle>
          <a:p>
            <a:r>
              <a:rPr lang="en-US"/>
              <a:t>Presentation title</a:t>
            </a:r>
            <a:br>
              <a:rPr lang="en-US"/>
            </a:br>
            <a:r>
              <a:rPr lang="en-US"/>
              <a:t>Should not exceed two lines</a:t>
            </a:r>
          </a:p>
        </p:txBody>
      </p:sp>
      <p:pic>
        <p:nvPicPr>
          <p:cNvPr id="8" name="Picture 7">
            <a:extLst>
              <a:ext uri="{FF2B5EF4-FFF2-40B4-BE49-F238E27FC236}">
                <a16:creationId xmlns:a16="http://schemas.microsoft.com/office/drawing/2014/main" id="{49CC3B38-61B7-783E-52C6-00B5050BFA4E}"/>
              </a:ext>
            </a:extLst>
          </p:cNvPr>
          <p:cNvPicPr>
            <a:picLocks noChangeAspect="1"/>
          </p:cNvPicPr>
          <p:nvPr userDrawn="1"/>
        </p:nvPicPr>
        <p:blipFill>
          <a:blip r:embed="rId2"/>
          <a:stretch>
            <a:fillRect/>
          </a:stretch>
        </p:blipFill>
        <p:spPr>
          <a:xfrm>
            <a:off x="10675328" y="6521450"/>
            <a:ext cx="975700" cy="266511"/>
          </a:xfrm>
          <a:prstGeom prst="rect">
            <a:avLst/>
          </a:prstGeom>
        </p:spPr>
      </p:pic>
      <p:grpSp>
        <p:nvGrpSpPr>
          <p:cNvPr id="2" name="Group 1">
            <a:extLst>
              <a:ext uri="{FF2B5EF4-FFF2-40B4-BE49-F238E27FC236}">
                <a16:creationId xmlns:a16="http://schemas.microsoft.com/office/drawing/2014/main" id="{7EA04BE3-B2E4-5E0B-DDDE-B54B250A9165}"/>
              </a:ext>
            </a:extLst>
          </p:cNvPr>
          <p:cNvGrpSpPr/>
          <p:nvPr userDrawn="1"/>
        </p:nvGrpSpPr>
        <p:grpSpPr>
          <a:xfrm>
            <a:off x="11577667" y="106426"/>
            <a:ext cx="443927" cy="395222"/>
            <a:chOff x="10830498" y="90551"/>
            <a:chExt cx="443927" cy="395222"/>
          </a:xfrm>
        </p:grpSpPr>
        <p:sp>
          <p:nvSpPr>
            <p:cNvPr id="4" name="Rectangle 3">
              <a:extLst>
                <a:ext uri="{FF2B5EF4-FFF2-40B4-BE49-F238E27FC236}">
                  <a16:creationId xmlns:a16="http://schemas.microsoft.com/office/drawing/2014/main" id="{2802C16D-1649-E412-C28B-CE9BB8349E63}"/>
                </a:ext>
              </a:extLst>
            </p:cNvPr>
            <p:cNvSpPr/>
            <p:nvPr userDrawn="1"/>
          </p:nvSpPr>
          <p:spPr>
            <a:xfrm>
              <a:off x="10876430" y="90551"/>
              <a:ext cx="354152" cy="382723"/>
            </a:xfrm>
            <a:prstGeom prst="rect">
              <a:avLst/>
            </a:prstGeom>
            <a:solidFill>
              <a:srgbClr val="0032A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7" name="Graphic 6">
              <a:extLst>
                <a:ext uri="{FF2B5EF4-FFF2-40B4-BE49-F238E27FC236}">
                  <a16:creationId xmlns:a16="http://schemas.microsoft.com/office/drawing/2014/main" id="{71BC2762-1D07-E88C-EB3B-2F7FC96B55F5}"/>
                </a:ext>
              </a:extLst>
            </p:cNvPr>
            <p:cNvPicPr>
              <a:picLocks noChangeAspect="1"/>
            </p:cNvPicPr>
            <p:nvPr userDrawn="1"/>
          </p:nvPicPr>
          <p:blipFill>
            <a:blip r:embed="rId3">
              <a:extLst>
                <a:ext uri="{28A0092B-C50C-407E-A947-70E740481C1C}">
                  <a14:useLocalDpi xmlns:a14="http://schemas.microsoft.com/office/drawing/2010/main" val="0"/>
                </a:ext>
              </a:extLst>
            </a:blip>
            <a:srcRect l="1" r="49943" b="48616"/>
            <a:stretch/>
          </p:blipFill>
          <p:spPr>
            <a:xfrm>
              <a:off x="10830498" y="95414"/>
              <a:ext cx="443927" cy="390359"/>
            </a:xfrm>
            <a:prstGeom prst="rect">
              <a:avLst/>
            </a:prstGeom>
          </p:spPr>
        </p:pic>
      </p:grpSp>
    </p:spTree>
    <p:extLst>
      <p:ext uri="{BB962C8B-B14F-4D97-AF65-F5344CB8AC3E}">
        <p14:creationId xmlns:p14="http://schemas.microsoft.com/office/powerpoint/2010/main" val="365204975"/>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Elemental Navy Title Slide One-line Subtitle Joint Logos">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7FC3773E-EFB0-9F62-37C6-747B3B73E543}"/>
              </a:ext>
            </a:extLst>
          </p:cNvPr>
          <p:cNvSpPr/>
          <p:nvPr userDrawn="1"/>
        </p:nvSpPr>
        <p:spPr>
          <a:xfrm>
            <a:off x="87141" y="6447101"/>
            <a:ext cx="1605928" cy="374904"/>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7" name="Straight Connector 16">
            <a:extLst>
              <a:ext uri="{FF2B5EF4-FFF2-40B4-BE49-F238E27FC236}">
                <a16:creationId xmlns:a16="http://schemas.microsoft.com/office/drawing/2014/main" id="{8CBB9592-8864-BE40-C836-07BB5A185CD7}"/>
              </a:ext>
              <a:ext uri="{C183D7F6-B498-43B3-948B-1728B52AA6E4}">
                <adec:decorative xmlns:adec="http://schemas.microsoft.com/office/drawing/2017/decorative" val="1"/>
              </a:ext>
            </a:extLst>
          </p:cNvPr>
          <p:cNvCxnSpPr>
            <a:cxnSpLocks/>
          </p:cNvCxnSpPr>
          <p:nvPr userDrawn="1"/>
        </p:nvCxnSpPr>
        <p:spPr>
          <a:xfrm>
            <a:off x="1524000" y="3503524"/>
            <a:ext cx="10668000" cy="0"/>
          </a:xfrm>
          <a:prstGeom prst="line">
            <a:avLst/>
          </a:prstGeom>
        </p:spPr>
        <p:style>
          <a:lnRef idx="1">
            <a:schemeClr val="accent1"/>
          </a:lnRef>
          <a:fillRef idx="0">
            <a:schemeClr val="accent1"/>
          </a:fillRef>
          <a:effectRef idx="0">
            <a:schemeClr val="accent1"/>
          </a:effectRef>
          <a:fontRef idx="minor">
            <a:schemeClr val="tx1"/>
          </a:fontRef>
        </p:style>
      </p:cxnSp>
      <p:sp>
        <p:nvSpPr>
          <p:cNvPr id="25" name="TextBox 24">
            <a:extLst>
              <a:ext uri="{FF2B5EF4-FFF2-40B4-BE49-F238E27FC236}">
                <a16:creationId xmlns:a16="http://schemas.microsoft.com/office/drawing/2014/main" id="{6184B7DD-AFA4-9301-1D26-123EB100365B}"/>
              </a:ext>
            </a:extLst>
          </p:cNvPr>
          <p:cNvSpPr txBox="1"/>
          <p:nvPr userDrawn="1"/>
        </p:nvSpPr>
        <p:spPr>
          <a:xfrm>
            <a:off x="87141" y="6032891"/>
            <a:ext cx="2619628" cy="21544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800">
                <a:solidFill>
                  <a:schemeClr val="bg1"/>
                </a:solidFill>
                <a:effectLst/>
                <a:latin typeface="Aptos Light" panose="020B0004020202020204" pitchFamily="34" charset="0"/>
              </a:rPr>
              <a:t>Prepared by LLNL under Contract DE-AC52-07NA27344.</a:t>
            </a:r>
          </a:p>
        </p:txBody>
      </p:sp>
      <p:sp>
        <p:nvSpPr>
          <p:cNvPr id="23" name="Text Placeholder 14">
            <a:extLst>
              <a:ext uri="{FF2B5EF4-FFF2-40B4-BE49-F238E27FC236}">
                <a16:creationId xmlns:a16="http://schemas.microsoft.com/office/drawing/2014/main" id="{1D6E4C27-AD38-CC97-A72B-8F14DDF64415}"/>
              </a:ext>
            </a:extLst>
          </p:cNvPr>
          <p:cNvSpPr>
            <a:spLocks noGrp="1"/>
          </p:cNvSpPr>
          <p:nvPr>
            <p:ph type="body" sz="quarter" idx="13" hasCustomPrompt="1"/>
          </p:nvPr>
        </p:nvSpPr>
        <p:spPr>
          <a:xfrm>
            <a:off x="5391807" y="6045585"/>
            <a:ext cx="6228693" cy="275523"/>
          </a:xfrm>
          <a:prstGeom prst="rect">
            <a:avLst/>
          </a:prstGeom>
        </p:spPr>
        <p:txBody>
          <a:bodyPr/>
          <a:lstStyle>
            <a:lvl1pPr marL="0" indent="0" algn="r">
              <a:lnSpc>
                <a:spcPts val="780"/>
              </a:lnSpc>
              <a:buNone/>
              <a:defRPr sz="1400"/>
            </a:lvl1pPr>
            <a:lvl2pPr marL="457200" indent="0">
              <a:buNone/>
              <a:defRPr sz="1400"/>
            </a:lvl2pPr>
            <a:lvl3pPr marL="914400" indent="0">
              <a:buNone/>
              <a:defRPr sz="1400"/>
            </a:lvl3pPr>
            <a:lvl4pPr marL="1371600" indent="0">
              <a:buNone/>
              <a:defRPr sz="1400"/>
            </a:lvl4pPr>
            <a:lvl5pPr marL="1828800" indent="0">
              <a:buNone/>
              <a:defRPr sz="1400"/>
            </a:lvl5pPr>
          </a:lstStyle>
          <a:p>
            <a:pPr lvl="0"/>
            <a:r>
              <a:rPr lang="en-US"/>
              <a:t>Optional organization name</a:t>
            </a:r>
          </a:p>
        </p:txBody>
      </p:sp>
      <p:sp>
        <p:nvSpPr>
          <p:cNvPr id="22" name="Text Placeholder 14">
            <a:extLst>
              <a:ext uri="{FF2B5EF4-FFF2-40B4-BE49-F238E27FC236}">
                <a16:creationId xmlns:a16="http://schemas.microsoft.com/office/drawing/2014/main" id="{3D6F3410-C340-4487-C22D-6AE50BC0C4BC}"/>
              </a:ext>
            </a:extLst>
          </p:cNvPr>
          <p:cNvSpPr>
            <a:spLocks noGrp="1"/>
          </p:cNvSpPr>
          <p:nvPr>
            <p:ph type="body" sz="quarter" idx="12" hasCustomPrompt="1"/>
          </p:nvPr>
        </p:nvSpPr>
        <p:spPr>
          <a:xfrm>
            <a:off x="5391807" y="5710031"/>
            <a:ext cx="6228693" cy="299735"/>
          </a:xfrm>
          <a:prstGeom prst="rect">
            <a:avLst/>
          </a:prstGeom>
        </p:spPr>
        <p:txBody>
          <a:bodyPr/>
          <a:lstStyle>
            <a:lvl1pPr marL="0" indent="0" algn="r">
              <a:lnSpc>
                <a:spcPct val="100000"/>
              </a:lnSpc>
              <a:spcBef>
                <a:spcPts val="500"/>
              </a:spcBef>
              <a:buNone/>
              <a:defRPr sz="1400" b="1"/>
            </a:lvl1pPr>
            <a:lvl2pPr marL="457200" indent="0">
              <a:buNone/>
              <a:defRPr sz="1400"/>
            </a:lvl2pPr>
            <a:lvl3pPr marL="914400" indent="0">
              <a:buNone/>
              <a:defRPr sz="1400"/>
            </a:lvl3pPr>
            <a:lvl4pPr marL="1371600" indent="0">
              <a:buNone/>
              <a:defRPr sz="1400"/>
            </a:lvl4pPr>
            <a:lvl5pPr marL="1828800" indent="0">
              <a:buNone/>
              <a:defRPr sz="1400"/>
            </a:lvl5pPr>
          </a:lstStyle>
          <a:p>
            <a:pPr lvl="0"/>
            <a:r>
              <a:rPr lang="en-US"/>
              <a:t>Name, Title | Division SME</a:t>
            </a:r>
          </a:p>
        </p:txBody>
      </p:sp>
      <p:sp>
        <p:nvSpPr>
          <p:cNvPr id="4" name="Picture Placeholder 2">
            <a:extLst>
              <a:ext uri="{FF2B5EF4-FFF2-40B4-BE49-F238E27FC236}">
                <a16:creationId xmlns:a16="http://schemas.microsoft.com/office/drawing/2014/main" id="{7D3EDC3E-FABC-7C2D-C04C-79F7AB2B8AE1}"/>
              </a:ext>
            </a:extLst>
          </p:cNvPr>
          <p:cNvSpPr>
            <a:spLocks noGrp="1"/>
          </p:cNvSpPr>
          <p:nvPr>
            <p:ph type="pic" idx="16" hasCustomPrompt="1"/>
          </p:nvPr>
        </p:nvSpPr>
        <p:spPr>
          <a:xfrm>
            <a:off x="10120291" y="5068762"/>
            <a:ext cx="1500209" cy="515276"/>
          </a:xfrm>
          <a:prstGeom prst="rect">
            <a:avLst/>
          </a:prstGeom>
        </p:spPr>
        <p:txBody>
          <a:bodyPr>
            <a:noAutofit/>
          </a:bodyPr>
          <a:lstStyle>
            <a:lvl1pPr marL="0" indent="0" algn="ctr">
              <a:buNone/>
              <a:defRPr sz="20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Joint Logo</a:t>
            </a:r>
          </a:p>
        </p:txBody>
      </p:sp>
      <p:sp>
        <p:nvSpPr>
          <p:cNvPr id="3" name="Picture Placeholder 2">
            <a:extLst>
              <a:ext uri="{FF2B5EF4-FFF2-40B4-BE49-F238E27FC236}">
                <a16:creationId xmlns:a16="http://schemas.microsoft.com/office/drawing/2014/main" id="{10653E7E-7A9E-329B-FFD8-1D9BA9786AAD}"/>
              </a:ext>
            </a:extLst>
          </p:cNvPr>
          <p:cNvSpPr>
            <a:spLocks noGrp="1"/>
          </p:cNvSpPr>
          <p:nvPr>
            <p:ph type="pic" idx="15" hasCustomPrompt="1"/>
          </p:nvPr>
        </p:nvSpPr>
        <p:spPr>
          <a:xfrm>
            <a:off x="8470085" y="5068762"/>
            <a:ext cx="1500209" cy="515276"/>
          </a:xfrm>
          <a:prstGeom prst="rect">
            <a:avLst/>
          </a:prstGeom>
        </p:spPr>
        <p:txBody>
          <a:bodyPr>
            <a:noAutofit/>
          </a:bodyPr>
          <a:lstStyle>
            <a:lvl1pPr marL="0" indent="0" algn="ctr">
              <a:buNone/>
              <a:defRPr sz="20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Joint Logo</a:t>
            </a:r>
          </a:p>
        </p:txBody>
      </p:sp>
      <p:sp>
        <p:nvSpPr>
          <p:cNvPr id="5" name="Picture Placeholder 2">
            <a:extLst>
              <a:ext uri="{FF2B5EF4-FFF2-40B4-BE49-F238E27FC236}">
                <a16:creationId xmlns:a16="http://schemas.microsoft.com/office/drawing/2014/main" id="{F0EC055E-155F-D5A6-ED52-24C6B094DA6A}"/>
              </a:ext>
            </a:extLst>
          </p:cNvPr>
          <p:cNvSpPr>
            <a:spLocks noGrp="1"/>
          </p:cNvSpPr>
          <p:nvPr>
            <p:ph type="pic" idx="17" hasCustomPrompt="1"/>
          </p:nvPr>
        </p:nvSpPr>
        <p:spPr>
          <a:xfrm>
            <a:off x="6022181" y="5068762"/>
            <a:ext cx="2290764" cy="515276"/>
          </a:xfrm>
          <a:prstGeom prst="rect">
            <a:avLst/>
          </a:prstGeom>
        </p:spPr>
        <p:txBody>
          <a:bodyPr>
            <a:noAutofit/>
          </a:bodyPr>
          <a:lstStyle>
            <a:lvl1pPr marL="0" indent="0" algn="ctr">
              <a:buNone/>
              <a:defRPr sz="20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LLNL Primary Logo</a:t>
            </a:r>
          </a:p>
        </p:txBody>
      </p:sp>
      <p:sp>
        <p:nvSpPr>
          <p:cNvPr id="24" name="Text Placeholder 16">
            <a:extLst>
              <a:ext uri="{FF2B5EF4-FFF2-40B4-BE49-F238E27FC236}">
                <a16:creationId xmlns:a16="http://schemas.microsoft.com/office/drawing/2014/main" id="{39A06243-9718-3E77-00C3-D4F4052C2433}"/>
              </a:ext>
            </a:extLst>
          </p:cNvPr>
          <p:cNvSpPr>
            <a:spLocks noGrp="1"/>
          </p:cNvSpPr>
          <p:nvPr>
            <p:ph type="body" sz="quarter" idx="14" hasCustomPrompt="1"/>
          </p:nvPr>
        </p:nvSpPr>
        <p:spPr>
          <a:xfrm>
            <a:off x="1524000" y="4148504"/>
            <a:ext cx="4306957" cy="483067"/>
          </a:xfrm>
          <a:prstGeom prst="rect">
            <a:avLst/>
          </a:prstGeom>
        </p:spPr>
        <p:txBody>
          <a:bodyPr/>
          <a:lstStyle>
            <a:lvl1pPr marL="0" indent="0" algn="l">
              <a:lnSpc>
                <a:spcPct val="100000"/>
              </a:lnSpc>
              <a:spcBef>
                <a:spcPts val="500"/>
              </a:spcBef>
              <a:buNone/>
              <a:defRPr sz="2400"/>
            </a:lvl1pPr>
          </a:lstStyle>
          <a:p>
            <a:pPr lvl="0"/>
            <a:r>
              <a:rPr lang="en-US"/>
              <a:t>Optional date</a:t>
            </a:r>
          </a:p>
        </p:txBody>
      </p:sp>
      <p:sp>
        <p:nvSpPr>
          <p:cNvPr id="11" name="Subtitle 2">
            <a:extLst>
              <a:ext uri="{FF2B5EF4-FFF2-40B4-BE49-F238E27FC236}">
                <a16:creationId xmlns:a16="http://schemas.microsoft.com/office/drawing/2014/main" id="{8974BF3E-949D-80C5-E462-81C9E2FE42D4}"/>
              </a:ext>
            </a:extLst>
          </p:cNvPr>
          <p:cNvSpPr>
            <a:spLocks noGrp="1"/>
          </p:cNvSpPr>
          <p:nvPr>
            <p:ph type="subTitle" idx="1" hasCustomPrompt="1"/>
          </p:nvPr>
        </p:nvSpPr>
        <p:spPr>
          <a:xfrm>
            <a:off x="1524000" y="3718787"/>
            <a:ext cx="9144000" cy="423280"/>
          </a:xfrm>
          <a:prstGeom prst="rect">
            <a:avLst/>
          </a:prstGeom>
        </p:spPr>
        <p:txBody>
          <a:bodyPr/>
          <a:lstStyle>
            <a:lvl1pPr marL="0" indent="0" algn="l">
              <a:buNone/>
              <a:defRPr lang="en-US"/>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Audience or optional subtitle</a:t>
            </a:r>
          </a:p>
        </p:txBody>
      </p:sp>
      <p:sp>
        <p:nvSpPr>
          <p:cNvPr id="10" name="Title 1">
            <a:extLst>
              <a:ext uri="{FF2B5EF4-FFF2-40B4-BE49-F238E27FC236}">
                <a16:creationId xmlns:a16="http://schemas.microsoft.com/office/drawing/2014/main" id="{5550B73D-67B6-98C4-267E-659C89CADC7A}"/>
              </a:ext>
            </a:extLst>
          </p:cNvPr>
          <p:cNvSpPr>
            <a:spLocks noGrp="1"/>
          </p:cNvSpPr>
          <p:nvPr>
            <p:ph type="ctrTitle" hasCustomPrompt="1"/>
          </p:nvPr>
        </p:nvSpPr>
        <p:spPr>
          <a:xfrm>
            <a:off x="1525929" y="1683611"/>
            <a:ext cx="9144000" cy="1826351"/>
          </a:xfrm>
          <a:prstGeom prst="rect">
            <a:avLst/>
          </a:prstGeom>
        </p:spPr>
        <p:txBody>
          <a:bodyPr anchor="ctr"/>
          <a:lstStyle>
            <a:lvl1pPr algn="l">
              <a:defRPr sz="5400" b="1" i="0">
                <a:latin typeface="Aptos SemiBold" panose="020B0004020202020204" pitchFamily="34" charset="0"/>
              </a:defRPr>
            </a:lvl1pPr>
          </a:lstStyle>
          <a:p>
            <a:r>
              <a:rPr lang="en-US"/>
              <a:t>Presentation title</a:t>
            </a:r>
            <a:br>
              <a:rPr lang="en-US"/>
            </a:br>
            <a:r>
              <a:rPr lang="en-US"/>
              <a:t>Should not exceed two lines</a:t>
            </a:r>
          </a:p>
        </p:txBody>
      </p:sp>
      <p:pic>
        <p:nvPicPr>
          <p:cNvPr id="7" name="Picture 6">
            <a:extLst>
              <a:ext uri="{FF2B5EF4-FFF2-40B4-BE49-F238E27FC236}">
                <a16:creationId xmlns:a16="http://schemas.microsoft.com/office/drawing/2014/main" id="{D559819F-BE33-0619-00D8-AA2E74DB2E52}"/>
              </a:ext>
            </a:extLst>
          </p:cNvPr>
          <p:cNvPicPr>
            <a:picLocks noChangeAspect="1"/>
          </p:cNvPicPr>
          <p:nvPr userDrawn="1"/>
        </p:nvPicPr>
        <p:blipFill>
          <a:blip r:embed="rId2"/>
          <a:stretch>
            <a:fillRect/>
          </a:stretch>
        </p:blipFill>
        <p:spPr>
          <a:xfrm>
            <a:off x="10675328" y="6521450"/>
            <a:ext cx="975700" cy="266511"/>
          </a:xfrm>
          <a:prstGeom prst="rect">
            <a:avLst/>
          </a:prstGeom>
        </p:spPr>
      </p:pic>
      <p:grpSp>
        <p:nvGrpSpPr>
          <p:cNvPr id="12" name="Group 11">
            <a:extLst>
              <a:ext uri="{FF2B5EF4-FFF2-40B4-BE49-F238E27FC236}">
                <a16:creationId xmlns:a16="http://schemas.microsoft.com/office/drawing/2014/main" id="{A401DE8D-4627-4E63-01D7-7AFC7BD68C87}"/>
              </a:ext>
            </a:extLst>
          </p:cNvPr>
          <p:cNvGrpSpPr/>
          <p:nvPr userDrawn="1"/>
        </p:nvGrpSpPr>
        <p:grpSpPr>
          <a:xfrm>
            <a:off x="11577667" y="106426"/>
            <a:ext cx="443927" cy="395222"/>
            <a:chOff x="10830498" y="90551"/>
            <a:chExt cx="443927" cy="395222"/>
          </a:xfrm>
        </p:grpSpPr>
        <p:sp>
          <p:nvSpPr>
            <p:cNvPr id="13" name="Rectangle 12">
              <a:extLst>
                <a:ext uri="{FF2B5EF4-FFF2-40B4-BE49-F238E27FC236}">
                  <a16:creationId xmlns:a16="http://schemas.microsoft.com/office/drawing/2014/main" id="{C2EAB398-F5A2-BF1D-1D8B-85D9A1A0956B}"/>
                </a:ext>
              </a:extLst>
            </p:cNvPr>
            <p:cNvSpPr/>
            <p:nvPr userDrawn="1"/>
          </p:nvSpPr>
          <p:spPr>
            <a:xfrm>
              <a:off x="10876430" y="90551"/>
              <a:ext cx="354152" cy="382723"/>
            </a:xfrm>
            <a:prstGeom prst="rect">
              <a:avLst/>
            </a:prstGeom>
            <a:solidFill>
              <a:srgbClr val="0032A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14" name="Graphic 6">
              <a:extLst>
                <a:ext uri="{FF2B5EF4-FFF2-40B4-BE49-F238E27FC236}">
                  <a16:creationId xmlns:a16="http://schemas.microsoft.com/office/drawing/2014/main" id="{D5FD14F8-050B-EB31-7E6D-7F324858BCC8}"/>
                </a:ext>
              </a:extLst>
            </p:cNvPr>
            <p:cNvPicPr>
              <a:picLocks noChangeAspect="1"/>
            </p:cNvPicPr>
            <p:nvPr userDrawn="1"/>
          </p:nvPicPr>
          <p:blipFill>
            <a:blip r:embed="rId3">
              <a:extLst>
                <a:ext uri="{28A0092B-C50C-407E-A947-70E740481C1C}">
                  <a14:useLocalDpi xmlns:a14="http://schemas.microsoft.com/office/drawing/2010/main" val="0"/>
                </a:ext>
              </a:extLst>
            </a:blip>
            <a:srcRect l="1" r="49943" b="48616"/>
            <a:stretch/>
          </p:blipFill>
          <p:spPr>
            <a:xfrm>
              <a:off x="10830498" y="95414"/>
              <a:ext cx="443927" cy="390359"/>
            </a:xfrm>
            <a:prstGeom prst="rect">
              <a:avLst/>
            </a:prstGeom>
          </p:spPr>
        </p:pic>
      </p:grpSp>
    </p:spTree>
    <p:extLst>
      <p:ext uri="{BB962C8B-B14F-4D97-AF65-F5344CB8AC3E}">
        <p14:creationId xmlns:p14="http://schemas.microsoft.com/office/powerpoint/2010/main" val="2414743360"/>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Elemental Navy Title Slide Multi-line Subtitle Joint Logos">
    <p:spTree>
      <p:nvGrpSpPr>
        <p:cNvPr id="1" name=""/>
        <p:cNvGrpSpPr/>
        <p:nvPr/>
      </p:nvGrpSpPr>
      <p:grpSpPr>
        <a:xfrm>
          <a:off x="0" y="0"/>
          <a:ext cx="0" cy="0"/>
          <a:chOff x="0" y="0"/>
          <a:chExt cx="0" cy="0"/>
        </a:xfrm>
      </p:grpSpPr>
      <p:cxnSp>
        <p:nvCxnSpPr>
          <p:cNvPr id="5" name="Straight Connector 4">
            <a:extLst>
              <a:ext uri="{FF2B5EF4-FFF2-40B4-BE49-F238E27FC236}">
                <a16:creationId xmlns:a16="http://schemas.microsoft.com/office/drawing/2014/main" id="{F366E419-3817-1482-B04F-5F01CBD06BB7}"/>
              </a:ext>
              <a:ext uri="{C183D7F6-B498-43B3-948B-1728B52AA6E4}">
                <adec:decorative xmlns:adec="http://schemas.microsoft.com/office/drawing/2017/decorative" val="1"/>
              </a:ext>
            </a:extLst>
          </p:cNvPr>
          <p:cNvCxnSpPr>
            <a:cxnSpLocks/>
          </p:cNvCxnSpPr>
          <p:nvPr userDrawn="1"/>
        </p:nvCxnSpPr>
        <p:spPr>
          <a:xfrm>
            <a:off x="1524000" y="3503524"/>
            <a:ext cx="10668000" cy="0"/>
          </a:xfrm>
          <a:prstGeom prst="line">
            <a:avLst/>
          </a:prstGeom>
        </p:spPr>
        <p:style>
          <a:lnRef idx="1">
            <a:schemeClr val="accent1"/>
          </a:lnRef>
          <a:fillRef idx="0">
            <a:schemeClr val="accent1"/>
          </a:fillRef>
          <a:effectRef idx="0">
            <a:schemeClr val="accent1"/>
          </a:effectRef>
          <a:fontRef idx="minor">
            <a:schemeClr val="tx1"/>
          </a:fontRef>
        </p:style>
      </p:cxnSp>
      <p:sp>
        <p:nvSpPr>
          <p:cNvPr id="8" name="Rectangle 7">
            <a:extLst>
              <a:ext uri="{FF2B5EF4-FFF2-40B4-BE49-F238E27FC236}">
                <a16:creationId xmlns:a16="http://schemas.microsoft.com/office/drawing/2014/main" id="{C2B645E0-C06E-36A3-FCCA-0958A2DE3F2E}"/>
              </a:ext>
            </a:extLst>
          </p:cNvPr>
          <p:cNvSpPr/>
          <p:nvPr userDrawn="1"/>
        </p:nvSpPr>
        <p:spPr>
          <a:xfrm>
            <a:off x="87141" y="6447101"/>
            <a:ext cx="1605928" cy="374904"/>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TextBox 5">
            <a:extLst>
              <a:ext uri="{FF2B5EF4-FFF2-40B4-BE49-F238E27FC236}">
                <a16:creationId xmlns:a16="http://schemas.microsoft.com/office/drawing/2014/main" id="{2AF5BBB8-E60B-36CA-9501-4E9CBCD2EA07}"/>
              </a:ext>
            </a:extLst>
          </p:cNvPr>
          <p:cNvSpPr txBox="1"/>
          <p:nvPr userDrawn="1"/>
        </p:nvSpPr>
        <p:spPr>
          <a:xfrm>
            <a:off x="87141" y="6032891"/>
            <a:ext cx="2619628" cy="21544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800">
                <a:solidFill>
                  <a:schemeClr val="bg1"/>
                </a:solidFill>
                <a:effectLst/>
                <a:latin typeface="Aptos Light" panose="020B0004020202020204" pitchFamily="34" charset="0"/>
              </a:rPr>
              <a:t>Prepared by LLNL under Contract DE-AC52-07NA27344.</a:t>
            </a:r>
          </a:p>
        </p:txBody>
      </p:sp>
      <p:sp>
        <p:nvSpPr>
          <p:cNvPr id="16" name="Text Placeholder 14">
            <a:extLst>
              <a:ext uri="{FF2B5EF4-FFF2-40B4-BE49-F238E27FC236}">
                <a16:creationId xmlns:a16="http://schemas.microsoft.com/office/drawing/2014/main" id="{6BAE1E32-F0A5-85AD-A55D-6CABAFDA5E2C}"/>
              </a:ext>
            </a:extLst>
          </p:cNvPr>
          <p:cNvSpPr>
            <a:spLocks noGrp="1"/>
          </p:cNvSpPr>
          <p:nvPr>
            <p:ph type="body" sz="quarter" idx="13" hasCustomPrompt="1"/>
          </p:nvPr>
        </p:nvSpPr>
        <p:spPr>
          <a:xfrm>
            <a:off x="5733535" y="6045585"/>
            <a:ext cx="5886965" cy="195203"/>
          </a:xfrm>
          <a:prstGeom prst="rect">
            <a:avLst/>
          </a:prstGeom>
        </p:spPr>
        <p:txBody>
          <a:bodyPr/>
          <a:lstStyle>
            <a:lvl1pPr marL="0" indent="0" algn="r">
              <a:lnSpc>
                <a:spcPts val="780"/>
              </a:lnSpc>
              <a:buNone/>
              <a:defRPr sz="1400"/>
            </a:lvl1pPr>
            <a:lvl2pPr marL="457200" indent="0">
              <a:buNone/>
              <a:defRPr sz="1400"/>
            </a:lvl2pPr>
            <a:lvl3pPr marL="914400" indent="0">
              <a:buNone/>
              <a:defRPr sz="1400"/>
            </a:lvl3pPr>
            <a:lvl4pPr marL="1371600" indent="0">
              <a:buNone/>
              <a:defRPr sz="1400"/>
            </a:lvl4pPr>
            <a:lvl5pPr marL="1828800" indent="0">
              <a:buNone/>
              <a:defRPr sz="1400"/>
            </a:lvl5pPr>
          </a:lstStyle>
          <a:p>
            <a:pPr lvl="0"/>
            <a:r>
              <a:rPr lang="en-US"/>
              <a:t>Optional organization name</a:t>
            </a:r>
          </a:p>
        </p:txBody>
      </p:sp>
      <p:sp>
        <p:nvSpPr>
          <p:cNvPr id="17" name="Text Placeholder 14">
            <a:extLst>
              <a:ext uri="{FF2B5EF4-FFF2-40B4-BE49-F238E27FC236}">
                <a16:creationId xmlns:a16="http://schemas.microsoft.com/office/drawing/2014/main" id="{31342865-C786-3105-E769-766978BA331C}"/>
              </a:ext>
            </a:extLst>
          </p:cNvPr>
          <p:cNvSpPr>
            <a:spLocks noGrp="1"/>
          </p:cNvSpPr>
          <p:nvPr>
            <p:ph type="body" sz="quarter" idx="14" hasCustomPrompt="1"/>
          </p:nvPr>
        </p:nvSpPr>
        <p:spPr>
          <a:xfrm>
            <a:off x="5391807" y="5584038"/>
            <a:ext cx="6228693" cy="475356"/>
          </a:xfrm>
          <a:prstGeom prst="rect">
            <a:avLst/>
          </a:prstGeom>
        </p:spPr>
        <p:txBody>
          <a:bodyPr/>
          <a:lstStyle>
            <a:lvl1pPr marL="0" indent="0" algn="r">
              <a:lnSpc>
                <a:spcPct val="100000"/>
              </a:lnSpc>
              <a:spcBef>
                <a:spcPts val="300"/>
              </a:spcBef>
              <a:buNone/>
              <a:defRPr sz="1400" b="1"/>
            </a:lvl1pPr>
            <a:lvl2pPr marL="457200" indent="0">
              <a:buNone/>
              <a:defRPr sz="1400"/>
            </a:lvl2pPr>
            <a:lvl3pPr marL="914400" indent="0">
              <a:buNone/>
              <a:defRPr sz="1400"/>
            </a:lvl3pPr>
            <a:lvl4pPr marL="1371600" indent="0">
              <a:buNone/>
              <a:defRPr sz="1400"/>
            </a:lvl4pPr>
            <a:lvl5pPr marL="1828800" indent="0">
              <a:buNone/>
              <a:defRPr sz="1400"/>
            </a:lvl5pPr>
          </a:lstStyle>
          <a:p>
            <a:pPr lvl="0"/>
            <a:r>
              <a:rPr lang="en-US"/>
              <a:t>Name, Title | Division SME</a:t>
            </a:r>
          </a:p>
        </p:txBody>
      </p:sp>
      <p:sp>
        <p:nvSpPr>
          <p:cNvPr id="4" name="Picture Placeholder 2">
            <a:extLst>
              <a:ext uri="{FF2B5EF4-FFF2-40B4-BE49-F238E27FC236}">
                <a16:creationId xmlns:a16="http://schemas.microsoft.com/office/drawing/2014/main" id="{9BAB132D-B4BF-5EAD-FEA3-E9DB260DC8DA}"/>
              </a:ext>
            </a:extLst>
          </p:cNvPr>
          <p:cNvSpPr>
            <a:spLocks noGrp="1"/>
          </p:cNvSpPr>
          <p:nvPr>
            <p:ph type="pic" idx="17" hasCustomPrompt="1"/>
          </p:nvPr>
        </p:nvSpPr>
        <p:spPr>
          <a:xfrm>
            <a:off x="10120291" y="5068762"/>
            <a:ext cx="1500209" cy="515276"/>
          </a:xfrm>
          <a:prstGeom prst="rect">
            <a:avLst/>
          </a:prstGeom>
        </p:spPr>
        <p:txBody>
          <a:bodyPr>
            <a:noAutofit/>
          </a:bodyPr>
          <a:lstStyle>
            <a:lvl1pPr marL="0" indent="0" algn="ctr">
              <a:buNone/>
              <a:defRPr sz="20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Joint Logo</a:t>
            </a:r>
          </a:p>
        </p:txBody>
      </p:sp>
      <p:sp>
        <p:nvSpPr>
          <p:cNvPr id="2" name="Picture Placeholder 2">
            <a:extLst>
              <a:ext uri="{FF2B5EF4-FFF2-40B4-BE49-F238E27FC236}">
                <a16:creationId xmlns:a16="http://schemas.microsoft.com/office/drawing/2014/main" id="{C5D7C6E2-A11F-9992-22D9-6F2C99874C8D}"/>
              </a:ext>
            </a:extLst>
          </p:cNvPr>
          <p:cNvSpPr>
            <a:spLocks noGrp="1"/>
          </p:cNvSpPr>
          <p:nvPr>
            <p:ph type="pic" idx="15" hasCustomPrompt="1"/>
          </p:nvPr>
        </p:nvSpPr>
        <p:spPr>
          <a:xfrm>
            <a:off x="8470085" y="5068762"/>
            <a:ext cx="1500209" cy="515276"/>
          </a:xfrm>
          <a:prstGeom prst="rect">
            <a:avLst/>
          </a:prstGeom>
        </p:spPr>
        <p:txBody>
          <a:bodyPr>
            <a:noAutofit/>
          </a:bodyPr>
          <a:lstStyle>
            <a:lvl1pPr marL="0" indent="0" algn="ctr">
              <a:buNone/>
              <a:defRPr sz="20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Joint Logo</a:t>
            </a:r>
          </a:p>
        </p:txBody>
      </p:sp>
      <p:sp>
        <p:nvSpPr>
          <p:cNvPr id="7" name="Picture Placeholder 2">
            <a:extLst>
              <a:ext uri="{FF2B5EF4-FFF2-40B4-BE49-F238E27FC236}">
                <a16:creationId xmlns:a16="http://schemas.microsoft.com/office/drawing/2014/main" id="{5AE4F60B-636D-0976-1F43-CA060E14B6FB}"/>
              </a:ext>
            </a:extLst>
          </p:cNvPr>
          <p:cNvSpPr>
            <a:spLocks noGrp="1"/>
          </p:cNvSpPr>
          <p:nvPr>
            <p:ph type="pic" idx="18" hasCustomPrompt="1"/>
          </p:nvPr>
        </p:nvSpPr>
        <p:spPr>
          <a:xfrm>
            <a:off x="6022181" y="5068762"/>
            <a:ext cx="2290764" cy="515276"/>
          </a:xfrm>
          <a:prstGeom prst="rect">
            <a:avLst/>
          </a:prstGeom>
        </p:spPr>
        <p:txBody>
          <a:bodyPr>
            <a:noAutofit/>
          </a:bodyPr>
          <a:lstStyle>
            <a:lvl1pPr marL="0" indent="0" algn="ctr">
              <a:buNone/>
              <a:defRPr sz="20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LLNL Primary Logo</a:t>
            </a:r>
          </a:p>
        </p:txBody>
      </p:sp>
      <p:sp>
        <p:nvSpPr>
          <p:cNvPr id="18" name="Text Placeholder 16">
            <a:extLst>
              <a:ext uri="{FF2B5EF4-FFF2-40B4-BE49-F238E27FC236}">
                <a16:creationId xmlns:a16="http://schemas.microsoft.com/office/drawing/2014/main" id="{9DD3800F-93CE-1E50-3B29-8B46F538A521}"/>
              </a:ext>
            </a:extLst>
          </p:cNvPr>
          <p:cNvSpPr>
            <a:spLocks noGrp="1"/>
          </p:cNvSpPr>
          <p:nvPr>
            <p:ph type="body" sz="quarter" idx="16" hasCustomPrompt="1"/>
          </p:nvPr>
        </p:nvSpPr>
        <p:spPr>
          <a:xfrm>
            <a:off x="1524000" y="5145802"/>
            <a:ext cx="3867807" cy="483067"/>
          </a:xfrm>
          <a:prstGeom prst="rect">
            <a:avLst/>
          </a:prstGeom>
        </p:spPr>
        <p:txBody>
          <a:bodyPr/>
          <a:lstStyle>
            <a:lvl1pPr marL="0" indent="0" algn="l">
              <a:lnSpc>
                <a:spcPct val="100000"/>
              </a:lnSpc>
              <a:spcBef>
                <a:spcPts val="500"/>
              </a:spcBef>
              <a:buNone/>
              <a:defRPr sz="2400"/>
            </a:lvl1pPr>
          </a:lstStyle>
          <a:p>
            <a:pPr lvl="0"/>
            <a:r>
              <a:rPr lang="en-US"/>
              <a:t>Optional date</a:t>
            </a:r>
          </a:p>
        </p:txBody>
      </p:sp>
      <p:sp>
        <p:nvSpPr>
          <p:cNvPr id="12" name="Subtitle 2">
            <a:extLst>
              <a:ext uri="{FF2B5EF4-FFF2-40B4-BE49-F238E27FC236}">
                <a16:creationId xmlns:a16="http://schemas.microsoft.com/office/drawing/2014/main" id="{F62FDB6D-4848-F87E-847C-7767A11D720A}"/>
              </a:ext>
            </a:extLst>
          </p:cNvPr>
          <p:cNvSpPr>
            <a:spLocks noGrp="1"/>
          </p:cNvSpPr>
          <p:nvPr>
            <p:ph type="subTitle" idx="1" hasCustomPrompt="1"/>
          </p:nvPr>
        </p:nvSpPr>
        <p:spPr>
          <a:xfrm>
            <a:off x="1524000" y="3602039"/>
            <a:ext cx="9154510" cy="1385598"/>
          </a:xfrm>
          <a:prstGeom prst="rect">
            <a:avLst/>
          </a:prstGeom>
        </p:spPr>
        <p:txBody>
          <a:bodyPr/>
          <a:lstStyle>
            <a:lvl1pPr marL="0" indent="0" algn="l">
              <a:lnSpc>
                <a:spcPct val="100000"/>
              </a:lnSpc>
              <a:spcBef>
                <a:spcPts val="0"/>
              </a:spcBef>
              <a:buNone/>
              <a:defRPr lang="en-US"/>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Audience or optional subtitle with up to three lines</a:t>
            </a:r>
          </a:p>
        </p:txBody>
      </p:sp>
      <p:sp>
        <p:nvSpPr>
          <p:cNvPr id="11" name="Title 1">
            <a:extLst>
              <a:ext uri="{FF2B5EF4-FFF2-40B4-BE49-F238E27FC236}">
                <a16:creationId xmlns:a16="http://schemas.microsoft.com/office/drawing/2014/main" id="{45BA4572-6B99-2F7E-D468-E1DCA84786FC}"/>
              </a:ext>
            </a:extLst>
          </p:cNvPr>
          <p:cNvSpPr>
            <a:spLocks noGrp="1"/>
          </p:cNvSpPr>
          <p:nvPr>
            <p:ph type="ctrTitle" hasCustomPrompt="1"/>
          </p:nvPr>
        </p:nvSpPr>
        <p:spPr>
          <a:xfrm>
            <a:off x="1525928" y="1683611"/>
            <a:ext cx="10094571" cy="1826351"/>
          </a:xfrm>
          <a:prstGeom prst="rect">
            <a:avLst/>
          </a:prstGeom>
        </p:spPr>
        <p:txBody>
          <a:bodyPr anchor="ctr"/>
          <a:lstStyle>
            <a:lvl1pPr algn="l">
              <a:defRPr sz="5400" b="1" i="0">
                <a:latin typeface="Aptos SemiBold" panose="020B0004020202020204" pitchFamily="34" charset="0"/>
              </a:defRPr>
            </a:lvl1pPr>
          </a:lstStyle>
          <a:p>
            <a:r>
              <a:rPr lang="en-US"/>
              <a:t>Presentation title</a:t>
            </a:r>
            <a:br>
              <a:rPr lang="en-US"/>
            </a:br>
            <a:r>
              <a:rPr lang="en-US"/>
              <a:t>Should not exceed two lines</a:t>
            </a:r>
          </a:p>
        </p:txBody>
      </p:sp>
      <p:pic>
        <p:nvPicPr>
          <p:cNvPr id="9" name="Picture 8">
            <a:extLst>
              <a:ext uri="{FF2B5EF4-FFF2-40B4-BE49-F238E27FC236}">
                <a16:creationId xmlns:a16="http://schemas.microsoft.com/office/drawing/2014/main" id="{D8350D76-D3DA-00B9-EB47-215F803C51CE}"/>
              </a:ext>
            </a:extLst>
          </p:cNvPr>
          <p:cNvPicPr>
            <a:picLocks noChangeAspect="1"/>
          </p:cNvPicPr>
          <p:nvPr userDrawn="1"/>
        </p:nvPicPr>
        <p:blipFill>
          <a:blip r:embed="rId2"/>
          <a:stretch>
            <a:fillRect/>
          </a:stretch>
        </p:blipFill>
        <p:spPr>
          <a:xfrm>
            <a:off x="10675328" y="6521450"/>
            <a:ext cx="975700" cy="266511"/>
          </a:xfrm>
          <a:prstGeom prst="rect">
            <a:avLst/>
          </a:prstGeom>
        </p:spPr>
      </p:pic>
      <p:grpSp>
        <p:nvGrpSpPr>
          <p:cNvPr id="14" name="Group 13">
            <a:extLst>
              <a:ext uri="{FF2B5EF4-FFF2-40B4-BE49-F238E27FC236}">
                <a16:creationId xmlns:a16="http://schemas.microsoft.com/office/drawing/2014/main" id="{52BBBD00-9842-E737-7C55-0014F698884D}"/>
              </a:ext>
            </a:extLst>
          </p:cNvPr>
          <p:cNvGrpSpPr/>
          <p:nvPr userDrawn="1"/>
        </p:nvGrpSpPr>
        <p:grpSpPr>
          <a:xfrm>
            <a:off x="11577667" y="106426"/>
            <a:ext cx="443927" cy="395222"/>
            <a:chOff x="10830498" y="90551"/>
            <a:chExt cx="443927" cy="395222"/>
          </a:xfrm>
        </p:grpSpPr>
        <p:sp>
          <p:nvSpPr>
            <p:cNvPr id="15" name="Rectangle 14">
              <a:extLst>
                <a:ext uri="{FF2B5EF4-FFF2-40B4-BE49-F238E27FC236}">
                  <a16:creationId xmlns:a16="http://schemas.microsoft.com/office/drawing/2014/main" id="{328D6176-3F76-1DE0-6227-B0D3D8D8D4CF}"/>
                </a:ext>
              </a:extLst>
            </p:cNvPr>
            <p:cNvSpPr/>
            <p:nvPr userDrawn="1"/>
          </p:nvSpPr>
          <p:spPr>
            <a:xfrm>
              <a:off x="10876430" y="90551"/>
              <a:ext cx="354152" cy="382723"/>
            </a:xfrm>
            <a:prstGeom prst="rect">
              <a:avLst/>
            </a:prstGeom>
            <a:solidFill>
              <a:srgbClr val="0032A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19" name="Graphic 6">
              <a:extLst>
                <a:ext uri="{FF2B5EF4-FFF2-40B4-BE49-F238E27FC236}">
                  <a16:creationId xmlns:a16="http://schemas.microsoft.com/office/drawing/2014/main" id="{1149AFE4-C705-3882-9F30-3EEEBA12BF15}"/>
                </a:ext>
              </a:extLst>
            </p:cNvPr>
            <p:cNvPicPr>
              <a:picLocks noChangeAspect="1"/>
            </p:cNvPicPr>
            <p:nvPr userDrawn="1"/>
          </p:nvPicPr>
          <p:blipFill>
            <a:blip r:embed="rId3">
              <a:extLst>
                <a:ext uri="{28A0092B-C50C-407E-A947-70E740481C1C}">
                  <a14:useLocalDpi xmlns:a14="http://schemas.microsoft.com/office/drawing/2010/main" val="0"/>
                </a:ext>
              </a:extLst>
            </a:blip>
            <a:srcRect l="1" r="49943" b="48616"/>
            <a:stretch/>
          </p:blipFill>
          <p:spPr>
            <a:xfrm>
              <a:off x="10830498" y="95414"/>
              <a:ext cx="443927" cy="390359"/>
            </a:xfrm>
            <a:prstGeom prst="rect">
              <a:avLst/>
            </a:prstGeom>
          </p:spPr>
        </p:pic>
      </p:grpSp>
    </p:spTree>
    <p:extLst>
      <p:ext uri="{BB962C8B-B14F-4D97-AF65-F5344CB8AC3E}">
        <p14:creationId xmlns:p14="http://schemas.microsoft.com/office/powerpoint/2010/main" val="2552116155"/>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Elemental Navy Section Title">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DD36A78C-E775-A660-63A5-DEC117A7F10C}"/>
              </a:ext>
              <a:ext uri="{C183D7F6-B498-43B3-948B-1728B52AA6E4}">
                <adec:decorative xmlns:adec="http://schemas.microsoft.com/office/drawing/2017/decorative" val="1"/>
              </a:ext>
            </a:extLst>
          </p:cNvPr>
          <p:cNvSpPr/>
          <p:nvPr userDrawn="1"/>
        </p:nvSpPr>
        <p:spPr>
          <a:xfrm>
            <a:off x="0" y="3503524"/>
            <a:ext cx="12192000" cy="1461315"/>
          </a:xfrm>
          <a:prstGeom prst="rect">
            <a:avLst/>
          </a:prstGeom>
          <a:solidFill>
            <a:srgbClr val="0032A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Text Placeholder 16">
            <a:extLst>
              <a:ext uri="{FF2B5EF4-FFF2-40B4-BE49-F238E27FC236}">
                <a16:creationId xmlns:a16="http://schemas.microsoft.com/office/drawing/2014/main" id="{8DE18753-2F2A-4623-864B-1C5D72E45BD5}"/>
              </a:ext>
            </a:extLst>
          </p:cNvPr>
          <p:cNvSpPr>
            <a:spLocks noGrp="1"/>
          </p:cNvSpPr>
          <p:nvPr>
            <p:ph type="body" sz="quarter" idx="12" hasCustomPrompt="1"/>
          </p:nvPr>
        </p:nvSpPr>
        <p:spPr>
          <a:xfrm>
            <a:off x="993745" y="1623606"/>
            <a:ext cx="9887615" cy="1879918"/>
          </a:xfrm>
          <a:prstGeom prst="rect">
            <a:avLst/>
          </a:prstGeom>
        </p:spPr>
        <p:txBody>
          <a:bodyPr anchor="ctr"/>
          <a:lstStyle>
            <a:lvl1pPr marL="0" indent="0" algn="l">
              <a:buNone/>
              <a:defRPr sz="4400" b="1" i="0">
                <a:solidFill>
                  <a:schemeClr val="bg1"/>
                </a:solidFill>
                <a:latin typeface="Aptos SemiBold" panose="020B0004020202020204" pitchFamily="34" charset="0"/>
              </a:defRPr>
            </a:lvl1pPr>
          </a:lstStyle>
          <a:p>
            <a:pPr lvl="0"/>
            <a:r>
              <a:rPr lang="en-US"/>
              <a:t>Optional section text</a:t>
            </a:r>
          </a:p>
          <a:p>
            <a:pPr lvl="0"/>
            <a:r>
              <a:rPr lang="en-US"/>
              <a:t>Can be two lines</a:t>
            </a:r>
          </a:p>
        </p:txBody>
      </p:sp>
      <p:sp>
        <p:nvSpPr>
          <p:cNvPr id="12" name="Text Placeholder 18">
            <a:extLst>
              <a:ext uri="{FF2B5EF4-FFF2-40B4-BE49-F238E27FC236}">
                <a16:creationId xmlns:a16="http://schemas.microsoft.com/office/drawing/2014/main" id="{68C20271-5651-D0C8-A20F-A5991817AB97}"/>
              </a:ext>
            </a:extLst>
          </p:cNvPr>
          <p:cNvSpPr>
            <a:spLocks noGrp="1"/>
          </p:cNvSpPr>
          <p:nvPr>
            <p:ph type="body" sz="quarter" idx="13" hasCustomPrompt="1"/>
          </p:nvPr>
        </p:nvSpPr>
        <p:spPr>
          <a:xfrm>
            <a:off x="993745" y="3776981"/>
            <a:ext cx="9887615" cy="914400"/>
          </a:xfrm>
          <a:prstGeom prst="rect">
            <a:avLst/>
          </a:prstGeom>
        </p:spPr>
        <p:txBody>
          <a:bodyPr anchor="ctr"/>
          <a:lstStyle>
            <a:lvl1pPr marL="0" indent="0" algn="l">
              <a:buNone/>
              <a:defRPr sz="6600" b="1">
                <a:solidFill>
                  <a:schemeClr val="bg1"/>
                </a:solidFill>
              </a:defRPr>
            </a:lvl1pPr>
          </a:lstStyle>
          <a:p>
            <a:pPr lvl="0"/>
            <a:r>
              <a:rPr lang="en-US"/>
              <a:t>Section heading</a:t>
            </a:r>
          </a:p>
        </p:txBody>
      </p:sp>
      <p:grpSp>
        <p:nvGrpSpPr>
          <p:cNvPr id="2" name="Group 1">
            <a:extLst>
              <a:ext uri="{FF2B5EF4-FFF2-40B4-BE49-F238E27FC236}">
                <a16:creationId xmlns:a16="http://schemas.microsoft.com/office/drawing/2014/main" id="{C5088618-7323-F613-021C-7EF282FEF3D3}"/>
              </a:ext>
            </a:extLst>
          </p:cNvPr>
          <p:cNvGrpSpPr/>
          <p:nvPr userDrawn="1"/>
        </p:nvGrpSpPr>
        <p:grpSpPr>
          <a:xfrm>
            <a:off x="11577667" y="106426"/>
            <a:ext cx="443927" cy="395222"/>
            <a:chOff x="10830498" y="90551"/>
            <a:chExt cx="443927" cy="395222"/>
          </a:xfrm>
        </p:grpSpPr>
        <p:sp>
          <p:nvSpPr>
            <p:cNvPr id="3" name="Rectangle 2">
              <a:extLst>
                <a:ext uri="{FF2B5EF4-FFF2-40B4-BE49-F238E27FC236}">
                  <a16:creationId xmlns:a16="http://schemas.microsoft.com/office/drawing/2014/main" id="{C14894D0-90BA-7383-BE51-E3CC9C80EC32}"/>
                </a:ext>
              </a:extLst>
            </p:cNvPr>
            <p:cNvSpPr/>
            <p:nvPr userDrawn="1"/>
          </p:nvSpPr>
          <p:spPr>
            <a:xfrm>
              <a:off x="10876430" y="90551"/>
              <a:ext cx="354152" cy="382723"/>
            </a:xfrm>
            <a:prstGeom prst="rect">
              <a:avLst/>
            </a:prstGeom>
            <a:solidFill>
              <a:srgbClr val="0032A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4" name="Graphic 6">
              <a:extLst>
                <a:ext uri="{FF2B5EF4-FFF2-40B4-BE49-F238E27FC236}">
                  <a16:creationId xmlns:a16="http://schemas.microsoft.com/office/drawing/2014/main" id="{63265006-4B41-90C0-F2C6-C22FDC0F02E6}"/>
                </a:ext>
              </a:extLst>
            </p:cNvPr>
            <p:cNvPicPr>
              <a:picLocks noChangeAspect="1"/>
            </p:cNvPicPr>
            <p:nvPr userDrawn="1"/>
          </p:nvPicPr>
          <p:blipFill>
            <a:blip r:embed="rId2">
              <a:extLst>
                <a:ext uri="{28A0092B-C50C-407E-A947-70E740481C1C}">
                  <a14:useLocalDpi xmlns:a14="http://schemas.microsoft.com/office/drawing/2010/main" val="0"/>
                </a:ext>
              </a:extLst>
            </a:blip>
            <a:srcRect l="1" r="49943" b="48616"/>
            <a:stretch/>
          </p:blipFill>
          <p:spPr>
            <a:xfrm>
              <a:off x="10830498" y="95414"/>
              <a:ext cx="443927" cy="390359"/>
            </a:xfrm>
            <a:prstGeom prst="rect">
              <a:avLst/>
            </a:prstGeom>
          </p:spPr>
        </p:pic>
      </p:grpSp>
    </p:spTree>
    <p:extLst>
      <p:ext uri="{BB962C8B-B14F-4D97-AF65-F5344CB8AC3E}">
        <p14:creationId xmlns:p14="http://schemas.microsoft.com/office/powerpoint/2010/main" val="924501251"/>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Elemental Navy Title and Content">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A288DB9A-9551-5A40-D24C-13BA437C8ABB}"/>
              </a:ext>
            </a:extLst>
          </p:cNvPr>
          <p:cNvSpPr>
            <a:spLocks noGrp="1"/>
          </p:cNvSpPr>
          <p:nvPr>
            <p:ph idx="1" hasCustomPrompt="1"/>
          </p:nvPr>
        </p:nvSpPr>
        <p:spPr>
          <a:xfrm>
            <a:off x="739470" y="1733384"/>
            <a:ext cx="10614329" cy="4508697"/>
          </a:xfrm>
          <a:prstGeom prst="rect">
            <a:avLst/>
          </a:prstGeom>
        </p:spPr>
        <p:txBody>
          <a:bodyPr/>
          <a:lstStyle>
            <a:lvl1pPr algn="l">
              <a:lnSpc>
                <a:spcPct val="100000"/>
              </a:lnSpc>
              <a:spcBef>
                <a:spcPts val="1500"/>
              </a:spcBef>
              <a:defRPr/>
            </a:lvl1pPr>
            <a:lvl2pPr algn="l">
              <a:lnSpc>
                <a:spcPct val="100000"/>
              </a:lnSpc>
              <a:spcBef>
                <a:spcPts val="500"/>
              </a:spcBef>
              <a:defRPr sz="2400"/>
            </a:lvl2pPr>
            <a:lvl3pPr algn="l">
              <a:lnSpc>
                <a:spcPct val="100000"/>
              </a:lnSpc>
              <a:defRPr/>
            </a:lvl3pPr>
          </a:lstStyle>
          <a:p>
            <a:pPr lvl="0"/>
            <a:r>
              <a:rPr lang="en-US"/>
              <a:t>Click to edit Level 1 bullet</a:t>
            </a:r>
          </a:p>
          <a:p>
            <a:pPr lvl="0"/>
            <a:r>
              <a:rPr lang="en-US"/>
              <a:t>Additional Level 1 bullet </a:t>
            </a:r>
          </a:p>
          <a:p>
            <a:pPr lvl="1"/>
            <a:r>
              <a:rPr lang="en-US"/>
              <a:t>Second level bullet</a:t>
            </a:r>
          </a:p>
          <a:p>
            <a:pPr lvl="2"/>
            <a:r>
              <a:rPr lang="en-US"/>
              <a:t>Third level bullet</a:t>
            </a:r>
          </a:p>
        </p:txBody>
      </p:sp>
      <p:sp>
        <p:nvSpPr>
          <p:cNvPr id="2" name="Title 1">
            <a:extLst>
              <a:ext uri="{FF2B5EF4-FFF2-40B4-BE49-F238E27FC236}">
                <a16:creationId xmlns:a16="http://schemas.microsoft.com/office/drawing/2014/main" id="{792391FE-461A-8305-C8F0-8FC09663BB64}"/>
              </a:ext>
            </a:extLst>
          </p:cNvPr>
          <p:cNvSpPr>
            <a:spLocks noGrp="1"/>
          </p:cNvSpPr>
          <p:nvPr>
            <p:ph type="title" hasCustomPrompt="1"/>
          </p:nvPr>
        </p:nvSpPr>
        <p:spPr>
          <a:xfrm>
            <a:off x="739470" y="615918"/>
            <a:ext cx="10614329" cy="1025721"/>
          </a:xfrm>
          <a:prstGeom prst="rect">
            <a:avLst/>
          </a:prstGeom>
        </p:spPr>
        <p:txBody>
          <a:bodyPr/>
          <a:lstStyle>
            <a:lvl1pPr>
              <a:defRPr/>
            </a:lvl1pPr>
          </a:lstStyle>
          <a:p>
            <a:r>
              <a:rPr lang="en-US"/>
              <a:t>Title and content slide</a:t>
            </a:r>
            <a:br>
              <a:rPr lang="en-US"/>
            </a:br>
            <a:r>
              <a:rPr lang="en-US"/>
              <a:t>Title can be two lines</a:t>
            </a:r>
          </a:p>
        </p:txBody>
      </p:sp>
      <p:grpSp>
        <p:nvGrpSpPr>
          <p:cNvPr id="5" name="Group 4">
            <a:extLst>
              <a:ext uri="{FF2B5EF4-FFF2-40B4-BE49-F238E27FC236}">
                <a16:creationId xmlns:a16="http://schemas.microsoft.com/office/drawing/2014/main" id="{F34A268B-2822-3537-305A-4177E097BE6C}"/>
              </a:ext>
            </a:extLst>
          </p:cNvPr>
          <p:cNvGrpSpPr/>
          <p:nvPr userDrawn="1"/>
        </p:nvGrpSpPr>
        <p:grpSpPr>
          <a:xfrm>
            <a:off x="11577667" y="106426"/>
            <a:ext cx="443927" cy="395222"/>
            <a:chOff x="10830498" y="90551"/>
            <a:chExt cx="443927" cy="395222"/>
          </a:xfrm>
        </p:grpSpPr>
        <p:sp>
          <p:nvSpPr>
            <p:cNvPr id="6" name="Rectangle 5">
              <a:extLst>
                <a:ext uri="{FF2B5EF4-FFF2-40B4-BE49-F238E27FC236}">
                  <a16:creationId xmlns:a16="http://schemas.microsoft.com/office/drawing/2014/main" id="{2114D893-B608-B2AE-289A-D71AC38A5F93}"/>
                </a:ext>
              </a:extLst>
            </p:cNvPr>
            <p:cNvSpPr/>
            <p:nvPr userDrawn="1"/>
          </p:nvSpPr>
          <p:spPr>
            <a:xfrm>
              <a:off x="10876430" y="90551"/>
              <a:ext cx="354152" cy="382723"/>
            </a:xfrm>
            <a:prstGeom prst="rect">
              <a:avLst/>
            </a:prstGeom>
            <a:solidFill>
              <a:srgbClr val="0032A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7" name="Graphic 6">
              <a:extLst>
                <a:ext uri="{FF2B5EF4-FFF2-40B4-BE49-F238E27FC236}">
                  <a16:creationId xmlns:a16="http://schemas.microsoft.com/office/drawing/2014/main" id="{D9952794-4BBC-BB1F-AB0E-65F4BC6E1295}"/>
                </a:ext>
              </a:extLst>
            </p:cNvPr>
            <p:cNvPicPr>
              <a:picLocks noChangeAspect="1"/>
            </p:cNvPicPr>
            <p:nvPr userDrawn="1"/>
          </p:nvPicPr>
          <p:blipFill>
            <a:blip r:embed="rId2">
              <a:extLst>
                <a:ext uri="{28A0092B-C50C-407E-A947-70E740481C1C}">
                  <a14:useLocalDpi xmlns:a14="http://schemas.microsoft.com/office/drawing/2010/main" val="0"/>
                </a:ext>
              </a:extLst>
            </a:blip>
            <a:srcRect l="1" r="49943" b="48616"/>
            <a:stretch/>
          </p:blipFill>
          <p:spPr>
            <a:xfrm>
              <a:off x="10830498" y="95414"/>
              <a:ext cx="443927" cy="390359"/>
            </a:xfrm>
            <a:prstGeom prst="rect">
              <a:avLst/>
            </a:prstGeom>
          </p:spPr>
        </p:pic>
      </p:grpSp>
    </p:spTree>
    <p:extLst>
      <p:ext uri="{BB962C8B-B14F-4D97-AF65-F5344CB8AC3E}">
        <p14:creationId xmlns:p14="http://schemas.microsoft.com/office/powerpoint/2010/main" val="259439103"/>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Elemental Navy 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2391FE-461A-8305-C8F0-8FC09663BB64}"/>
              </a:ext>
            </a:extLst>
          </p:cNvPr>
          <p:cNvSpPr>
            <a:spLocks noGrp="1"/>
          </p:cNvSpPr>
          <p:nvPr>
            <p:ph type="title" hasCustomPrompt="1"/>
          </p:nvPr>
        </p:nvSpPr>
        <p:spPr>
          <a:xfrm>
            <a:off x="739470" y="615918"/>
            <a:ext cx="10614329" cy="1025721"/>
          </a:xfrm>
          <a:prstGeom prst="rect">
            <a:avLst/>
          </a:prstGeom>
        </p:spPr>
        <p:txBody>
          <a:bodyPr/>
          <a:lstStyle>
            <a:lvl1pPr>
              <a:defRPr/>
            </a:lvl1pPr>
          </a:lstStyle>
          <a:p>
            <a:r>
              <a:rPr lang="en-US"/>
              <a:t>Title only slide</a:t>
            </a:r>
            <a:br>
              <a:rPr lang="en-US"/>
            </a:br>
            <a:r>
              <a:rPr lang="en-US"/>
              <a:t>Title can be two lines</a:t>
            </a:r>
          </a:p>
        </p:txBody>
      </p:sp>
      <p:grpSp>
        <p:nvGrpSpPr>
          <p:cNvPr id="3" name="Group 2">
            <a:extLst>
              <a:ext uri="{FF2B5EF4-FFF2-40B4-BE49-F238E27FC236}">
                <a16:creationId xmlns:a16="http://schemas.microsoft.com/office/drawing/2014/main" id="{BF227045-5190-2224-75F9-3B5313E5EE84}"/>
              </a:ext>
            </a:extLst>
          </p:cNvPr>
          <p:cNvGrpSpPr/>
          <p:nvPr userDrawn="1"/>
        </p:nvGrpSpPr>
        <p:grpSpPr>
          <a:xfrm>
            <a:off x="11577667" y="106426"/>
            <a:ext cx="443927" cy="395222"/>
            <a:chOff x="10830498" y="90551"/>
            <a:chExt cx="443927" cy="395222"/>
          </a:xfrm>
        </p:grpSpPr>
        <p:sp>
          <p:nvSpPr>
            <p:cNvPr id="5" name="Rectangle 4">
              <a:extLst>
                <a:ext uri="{FF2B5EF4-FFF2-40B4-BE49-F238E27FC236}">
                  <a16:creationId xmlns:a16="http://schemas.microsoft.com/office/drawing/2014/main" id="{59A3F334-69F6-44FB-90E5-53B869F6EF5F}"/>
                </a:ext>
              </a:extLst>
            </p:cNvPr>
            <p:cNvSpPr/>
            <p:nvPr userDrawn="1"/>
          </p:nvSpPr>
          <p:spPr>
            <a:xfrm>
              <a:off x="10876430" y="90551"/>
              <a:ext cx="354152" cy="382723"/>
            </a:xfrm>
            <a:prstGeom prst="rect">
              <a:avLst/>
            </a:prstGeom>
            <a:solidFill>
              <a:srgbClr val="0032A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6" name="Graphic 6">
              <a:extLst>
                <a:ext uri="{FF2B5EF4-FFF2-40B4-BE49-F238E27FC236}">
                  <a16:creationId xmlns:a16="http://schemas.microsoft.com/office/drawing/2014/main" id="{52BA87F1-4CF9-E33E-B8A8-FD86542383AA}"/>
                </a:ext>
              </a:extLst>
            </p:cNvPr>
            <p:cNvPicPr>
              <a:picLocks noChangeAspect="1"/>
            </p:cNvPicPr>
            <p:nvPr userDrawn="1"/>
          </p:nvPicPr>
          <p:blipFill>
            <a:blip r:embed="rId2">
              <a:extLst>
                <a:ext uri="{28A0092B-C50C-407E-A947-70E740481C1C}">
                  <a14:useLocalDpi xmlns:a14="http://schemas.microsoft.com/office/drawing/2010/main" val="0"/>
                </a:ext>
              </a:extLst>
            </a:blip>
            <a:srcRect l="1" r="49943" b="48616"/>
            <a:stretch/>
          </p:blipFill>
          <p:spPr>
            <a:xfrm>
              <a:off x="10830498" y="95414"/>
              <a:ext cx="443927" cy="390359"/>
            </a:xfrm>
            <a:prstGeom prst="rect">
              <a:avLst/>
            </a:prstGeom>
          </p:spPr>
        </p:pic>
      </p:grpSp>
    </p:spTree>
    <p:extLst>
      <p:ext uri="{BB962C8B-B14F-4D97-AF65-F5344CB8AC3E}">
        <p14:creationId xmlns:p14="http://schemas.microsoft.com/office/powerpoint/2010/main" val="3923042647"/>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Elemental Navy Two Content">
    <p:spTree>
      <p:nvGrpSpPr>
        <p:cNvPr id="1" name=""/>
        <p:cNvGrpSpPr/>
        <p:nvPr/>
      </p:nvGrpSpPr>
      <p:grpSpPr>
        <a:xfrm>
          <a:off x="0" y="0"/>
          <a:ext cx="0" cy="0"/>
          <a:chOff x="0" y="0"/>
          <a:chExt cx="0" cy="0"/>
        </a:xfrm>
      </p:grpSpPr>
      <p:sp>
        <p:nvSpPr>
          <p:cNvPr id="12" name="Content Placeholder 2">
            <a:extLst>
              <a:ext uri="{FF2B5EF4-FFF2-40B4-BE49-F238E27FC236}">
                <a16:creationId xmlns:a16="http://schemas.microsoft.com/office/drawing/2014/main" id="{A8627C3B-8F71-7E0E-F898-88D3D3B07579}"/>
              </a:ext>
            </a:extLst>
          </p:cNvPr>
          <p:cNvSpPr>
            <a:spLocks noGrp="1"/>
          </p:cNvSpPr>
          <p:nvPr>
            <p:ph idx="13" hasCustomPrompt="1"/>
          </p:nvPr>
        </p:nvSpPr>
        <p:spPr>
          <a:xfrm>
            <a:off x="6096000" y="2059189"/>
            <a:ext cx="5280329" cy="4182892"/>
          </a:xfrm>
          <a:prstGeom prst="rect">
            <a:avLst/>
          </a:prstGeom>
        </p:spPr>
        <p:txBody>
          <a:bodyPr/>
          <a:lstStyle>
            <a:lvl1pPr algn="l">
              <a:lnSpc>
                <a:spcPct val="100000"/>
              </a:lnSpc>
              <a:spcBef>
                <a:spcPts val="1500"/>
              </a:spcBef>
              <a:defRPr/>
            </a:lvl1pPr>
            <a:lvl2pPr algn="l">
              <a:lnSpc>
                <a:spcPct val="100000"/>
              </a:lnSpc>
              <a:spcBef>
                <a:spcPts val="500"/>
              </a:spcBef>
              <a:defRPr sz="2400"/>
            </a:lvl2pPr>
            <a:lvl3pPr algn="l">
              <a:lnSpc>
                <a:spcPct val="100000"/>
              </a:lnSpc>
              <a:defRPr/>
            </a:lvl3pPr>
          </a:lstStyle>
          <a:p>
            <a:pPr lvl="0"/>
            <a:r>
              <a:rPr lang="en-US"/>
              <a:t>Click to edit Level 1 bullet</a:t>
            </a:r>
          </a:p>
          <a:p>
            <a:pPr lvl="0"/>
            <a:r>
              <a:rPr lang="en-US"/>
              <a:t>Additional Level 1 bullet </a:t>
            </a:r>
          </a:p>
          <a:p>
            <a:pPr lvl="1"/>
            <a:r>
              <a:rPr lang="en-US"/>
              <a:t>Second level bullet</a:t>
            </a:r>
          </a:p>
          <a:p>
            <a:pPr lvl="2"/>
            <a:r>
              <a:rPr lang="en-US"/>
              <a:t>Third level bullet</a:t>
            </a:r>
          </a:p>
        </p:txBody>
      </p:sp>
      <p:sp>
        <p:nvSpPr>
          <p:cNvPr id="6" name="Content Placeholder 2">
            <a:extLst>
              <a:ext uri="{FF2B5EF4-FFF2-40B4-BE49-F238E27FC236}">
                <a16:creationId xmlns:a16="http://schemas.microsoft.com/office/drawing/2014/main" id="{053CAD0B-204C-C55B-5F5D-705D6E48C29B}"/>
              </a:ext>
            </a:extLst>
          </p:cNvPr>
          <p:cNvSpPr>
            <a:spLocks noGrp="1"/>
          </p:cNvSpPr>
          <p:nvPr>
            <p:ph idx="12" hasCustomPrompt="1"/>
          </p:nvPr>
        </p:nvSpPr>
        <p:spPr>
          <a:xfrm>
            <a:off x="739470" y="2059189"/>
            <a:ext cx="5280329" cy="4182892"/>
          </a:xfrm>
          <a:prstGeom prst="rect">
            <a:avLst/>
          </a:prstGeom>
        </p:spPr>
        <p:txBody>
          <a:bodyPr/>
          <a:lstStyle>
            <a:lvl1pPr algn="l">
              <a:lnSpc>
                <a:spcPct val="100000"/>
              </a:lnSpc>
              <a:spcBef>
                <a:spcPts val="1500"/>
              </a:spcBef>
              <a:defRPr/>
            </a:lvl1pPr>
            <a:lvl2pPr algn="l">
              <a:lnSpc>
                <a:spcPct val="100000"/>
              </a:lnSpc>
              <a:spcBef>
                <a:spcPts val="500"/>
              </a:spcBef>
              <a:defRPr sz="2400"/>
            </a:lvl2pPr>
            <a:lvl3pPr algn="l">
              <a:lnSpc>
                <a:spcPct val="100000"/>
              </a:lnSpc>
              <a:defRPr/>
            </a:lvl3pPr>
          </a:lstStyle>
          <a:p>
            <a:pPr lvl="0"/>
            <a:r>
              <a:rPr lang="en-US"/>
              <a:t>Click to edit Level 1 bullet</a:t>
            </a:r>
          </a:p>
          <a:p>
            <a:pPr lvl="0"/>
            <a:r>
              <a:rPr lang="en-US"/>
              <a:t>Additional Level 1 bullet </a:t>
            </a:r>
          </a:p>
          <a:p>
            <a:pPr lvl="1"/>
            <a:r>
              <a:rPr lang="en-US"/>
              <a:t>Second level bullet</a:t>
            </a:r>
          </a:p>
          <a:p>
            <a:pPr lvl="2"/>
            <a:r>
              <a:rPr lang="en-US"/>
              <a:t>Third level bullet</a:t>
            </a:r>
          </a:p>
        </p:txBody>
      </p:sp>
      <p:sp>
        <p:nvSpPr>
          <p:cNvPr id="5" name="Title 1">
            <a:extLst>
              <a:ext uri="{FF2B5EF4-FFF2-40B4-BE49-F238E27FC236}">
                <a16:creationId xmlns:a16="http://schemas.microsoft.com/office/drawing/2014/main" id="{D3ACEA37-8AD9-4011-E68E-30913E6DD2A3}"/>
              </a:ext>
            </a:extLst>
          </p:cNvPr>
          <p:cNvSpPr>
            <a:spLocks noGrp="1"/>
          </p:cNvSpPr>
          <p:nvPr>
            <p:ph type="title" hasCustomPrompt="1"/>
          </p:nvPr>
        </p:nvSpPr>
        <p:spPr>
          <a:xfrm>
            <a:off x="739470" y="615918"/>
            <a:ext cx="10614329" cy="1025721"/>
          </a:xfrm>
          <a:prstGeom prst="rect">
            <a:avLst/>
          </a:prstGeom>
        </p:spPr>
        <p:txBody>
          <a:bodyPr/>
          <a:lstStyle>
            <a:lvl1pPr>
              <a:defRPr/>
            </a:lvl1pPr>
          </a:lstStyle>
          <a:p>
            <a:r>
              <a:rPr lang="en-US"/>
              <a:t>Title and comparison slide</a:t>
            </a:r>
            <a:br>
              <a:rPr lang="en-US"/>
            </a:br>
            <a:r>
              <a:rPr lang="en-US"/>
              <a:t>Title can be two lines</a:t>
            </a:r>
          </a:p>
        </p:txBody>
      </p:sp>
      <p:grpSp>
        <p:nvGrpSpPr>
          <p:cNvPr id="2" name="Group 1">
            <a:extLst>
              <a:ext uri="{FF2B5EF4-FFF2-40B4-BE49-F238E27FC236}">
                <a16:creationId xmlns:a16="http://schemas.microsoft.com/office/drawing/2014/main" id="{E6490C2D-95CE-19F1-295D-B15FE9A497F7}"/>
              </a:ext>
            </a:extLst>
          </p:cNvPr>
          <p:cNvGrpSpPr/>
          <p:nvPr userDrawn="1"/>
        </p:nvGrpSpPr>
        <p:grpSpPr>
          <a:xfrm>
            <a:off x="11577667" y="106426"/>
            <a:ext cx="443927" cy="395222"/>
            <a:chOff x="10830498" y="90551"/>
            <a:chExt cx="443927" cy="395222"/>
          </a:xfrm>
        </p:grpSpPr>
        <p:sp>
          <p:nvSpPr>
            <p:cNvPr id="3" name="Rectangle 2">
              <a:extLst>
                <a:ext uri="{FF2B5EF4-FFF2-40B4-BE49-F238E27FC236}">
                  <a16:creationId xmlns:a16="http://schemas.microsoft.com/office/drawing/2014/main" id="{2614949C-B6BD-2031-B8B0-30CEEFBC0A67}"/>
                </a:ext>
              </a:extLst>
            </p:cNvPr>
            <p:cNvSpPr/>
            <p:nvPr userDrawn="1"/>
          </p:nvSpPr>
          <p:spPr>
            <a:xfrm>
              <a:off x="10876430" y="90551"/>
              <a:ext cx="354152" cy="382723"/>
            </a:xfrm>
            <a:prstGeom prst="rect">
              <a:avLst/>
            </a:prstGeom>
            <a:solidFill>
              <a:srgbClr val="0032A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4" name="Graphic 6">
              <a:extLst>
                <a:ext uri="{FF2B5EF4-FFF2-40B4-BE49-F238E27FC236}">
                  <a16:creationId xmlns:a16="http://schemas.microsoft.com/office/drawing/2014/main" id="{0939D1BB-8630-23C5-B112-501FBF484983}"/>
                </a:ext>
              </a:extLst>
            </p:cNvPr>
            <p:cNvPicPr>
              <a:picLocks noChangeAspect="1"/>
            </p:cNvPicPr>
            <p:nvPr userDrawn="1"/>
          </p:nvPicPr>
          <p:blipFill>
            <a:blip r:embed="rId2">
              <a:extLst>
                <a:ext uri="{28A0092B-C50C-407E-A947-70E740481C1C}">
                  <a14:useLocalDpi xmlns:a14="http://schemas.microsoft.com/office/drawing/2010/main" val="0"/>
                </a:ext>
              </a:extLst>
            </a:blip>
            <a:srcRect l="1" r="49943" b="48616"/>
            <a:stretch/>
          </p:blipFill>
          <p:spPr>
            <a:xfrm>
              <a:off x="10830498" y="95414"/>
              <a:ext cx="443927" cy="390359"/>
            </a:xfrm>
            <a:prstGeom prst="rect">
              <a:avLst/>
            </a:prstGeom>
          </p:spPr>
        </p:pic>
      </p:grpSp>
    </p:spTree>
    <p:extLst>
      <p:ext uri="{BB962C8B-B14F-4D97-AF65-F5344CB8AC3E}">
        <p14:creationId xmlns:p14="http://schemas.microsoft.com/office/powerpoint/2010/main" val="1884415782"/>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Elemental Navy Image with Bullets">
    <p:spTree>
      <p:nvGrpSpPr>
        <p:cNvPr id="1" name=""/>
        <p:cNvGrpSpPr/>
        <p:nvPr/>
      </p:nvGrpSpPr>
      <p:grpSpPr>
        <a:xfrm>
          <a:off x="0" y="0"/>
          <a:ext cx="0" cy="0"/>
          <a:chOff x="0" y="0"/>
          <a:chExt cx="0" cy="0"/>
        </a:xfrm>
      </p:grpSpPr>
      <p:sp>
        <p:nvSpPr>
          <p:cNvPr id="2" name="Picture Placeholder 2">
            <a:extLst>
              <a:ext uri="{FF2B5EF4-FFF2-40B4-BE49-F238E27FC236}">
                <a16:creationId xmlns:a16="http://schemas.microsoft.com/office/drawing/2014/main" id="{AB1E133E-DA39-5AA8-1013-A6F6833366BF}"/>
              </a:ext>
            </a:extLst>
          </p:cNvPr>
          <p:cNvSpPr>
            <a:spLocks noGrp="1"/>
          </p:cNvSpPr>
          <p:nvPr>
            <p:ph type="pic" idx="1"/>
          </p:nvPr>
        </p:nvSpPr>
        <p:spPr>
          <a:xfrm>
            <a:off x="5183188" y="987425"/>
            <a:ext cx="6172200" cy="4873625"/>
          </a:xfrm>
          <a:prstGeom prst="rect">
            <a:avLst/>
          </a:prstGeom>
        </p:spPr>
        <p:txBody>
          <a:bodyPr>
            <a:noAutofit/>
          </a:bodyPr>
          <a:lstStyle>
            <a:lvl1pPr marL="0" indent="0" algn="l">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12" name="Content Placeholder 2">
            <a:extLst>
              <a:ext uri="{FF2B5EF4-FFF2-40B4-BE49-F238E27FC236}">
                <a16:creationId xmlns:a16="http://schemas.microsoft.com/office/drawing/2014/main" id="{024D7E00-07A2-DC5A-7530-652E06E93542}"/>
              </a:ext>
            </a:extLst>
          </p:cNvPr>
          <p:cNvSpPr>
            <a:spLocks noGrp="1"/>
          </p:cNvSpPr>
          <p:nvPr>
            <p:ph idx="13" hasCustomPrompt="1"/>
          </p:nvPr>
        </p:nvSpPr>
        <p:spPr>
          <a:xfrm>
            <a:off x="739470" y="2059189"/>
            <a:ext cx="3932237" cy="3801861"/>
          </a:xfrm>
          <a:prstGeom prst="rect">
            <a:avLst/>
          </a:prstGeom>
        </p:spPr>
        <p:txBody>
          <a:bodyPr/>
          <a:lstStyle>
            <a:lvl1pPr algn="l">
              <a:lnSpc>
                <a:spcPct val="100000"/>
              </a:lnSpc>
              <a:spcBef>
                <a:spcPts val="1500"/>
              </a:spcBef>
              <a:defRPr/>
            </a:lvl1pPr>
            <a:lvl2pPr algn="l">
              <a:lnSpc>
                <a:spcPct val="100000"/>
              </a:lnSpc>
              <a:spcBef>
                <a:spcPts val="500"/>
              </a:spcBef>
              <a:defRPr sz="2400"/>
            </a:lvl2pPr>
            <a:lvl3pPr algn="l">
              <a:lnSpc>
                <a:spcPct val="100000"/>
              </a:lnSpc>
              <a:defRPr/>
            </a:lvl3pPr>
          </a:lstStyle>
          <a:p>
            <a:pPr lvl="0"/>
            <a:r>
              <a:rPr lang="en-US"/>
              <a:t>Click to edit Level 1 bullet</a:t>
            </a:r>
          </a:p>
          <a:p>
            <a:pPr lvl="0"/>
            <a:r>
              <a:rPr lang="en-US"/>
              <a:t>Additional Level 1 bullet </a:t>
            </a:r>
          </a:p>
          <a:p>
            <a:pPr lvl="1"/>
            <a:r>
              <a:rPr lang="en-US"/>
              <a:t>Second level bullet</a:t>
            </a:r>
          </a:p>
          <a:p>
            <a:pPr lvl="2"/>
            <a:r>
              <a:rPr lang="en-US"/>
              <a:t>Third level bullet</a:t>
            </a:r>
          </a:p>
        </p:txBody>
      </p:sp>
      <p:sp>
        <p:nvSpPr>
          <p:cNvPr id="3" name="Text Placeholder 3">
            <a:extLst>
              <a:ext uri="{FF2B5EF4-FFF2-40B4-BE49-F238E27FC236}">
                <a16:creationId xmlns:a16="http://schemas.microsoft.com/office/drawing/2014/main" id="{0E38749E-3D70-CF4A-F25F-2AF9BD0684BC}"/>
              </a:ext>
            </a:extLst>
          </p:cNvPr>
          <p:cNvSpPr>
            <a:spLocks noGrp="1"/>
          </p:cNvSpPr>
          <p:nvPr>
            <p:ph type="body" sz="half" idx="12" hasCustomPrompt="1"/>
          </p:nvPr>
        </p:nvSpPr>
        <p:spPr>
          <a:xfrm>
            <a:off x="739470" y="716957"/>
            <a:ext cx="3932237" cy="962304"/>
          </a:xfrm>
          <a:prstGeom prst="rect">
            <a:avLst/>
          </a:prstGeom>
        </p:spPr>
        <p:txBody>
          <a:bodyPr>
            <a:noAutofit/>
          </a:bodyPr>
          <a:lstStyle>
            <a:lvl1pPr marL="0" indent="0" algn="l">
              <a:buNone/>
              <a:defRPr sz="3600">
                <a:solidFill>
                  <a:schemeClr val="bg1"/>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Content and image slide</a:t>
            </a:r>
          </a:p>
        </p:txBody>
      </p:sp>
      <p:grpSp>
        <p:nvGrpSpPr>
          <p:cNvPr id="5" name="Group 4">
            <a:extLst>
              <a:ext uri="{FF2B5EF4-FFF2-40B4-BE49-F238E27FC236}">
                <a16:creationId xmlns:a16="http://schemas.microsoft.com/office/drawing/2014/main" id="{8755691F-A11E-A92B-7325-3E4BB8EB72EA}"/>
              </a:ext>
            </a:extLst>
          </p:cNvPr>
          <p:cNvGrpSpPr/>
          <p:nvPr userDrawn="1"/>
        </p:nvGrpSpPr>
        <p:grpSpPr>
          <a:xfrm>
            <a:off x="11577667" y="106426"/>
            <a:ext cx="443927" cy="395222"/>
            <a:chOff x="10830498" y="90551"/>
            <a:chExt cx="443927" cy="395222"/>
          </a:xfrm>
        </p:grpSpPr>
        <p:sp>
          <p:nvSpPr>
            <p:cNvPr id="6" name="Rectangle 5">
              <a:extLst>
                <a:ext uri="{FF2B5EF4-FFF2-40B4-BE49-F238E27FC236}">
                  <a16:creationId xmlns:a16="http://schemas.microsoft.com/office/drawing/2014/main" id="{B7F7F92D-C7CB-5C6F-FD5C-6107C702BF14}"/>
                </a:ext>
              </a:extLst>
            </p:cNvPr>
            <p:cNvSpPr/>
            <p:nvPr userDrawn="1"/>
          </p:nvSpPr>
          <p:spPr>
            <a:xfrm>
              <a:off x="10876430" y="90551"/>
              <a:ext cx="354152" cy="382723"/>
            </a:xfrm>
            <a:prstGeom prst="rect">
              <a:avLst/>
            </a:prstGeom>
            <a:solidFill>
              <a:srgbClr val="0032A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7" name="Graphic 6">
              <a:extLst>
                <a:ext uri="{FF2B5EF4-FFF2-40B4-BE49-F238E27FC236}">
                  <a16:creationId xmlns:a16="http://schemas.microsoft.com/office/drawing/2014/main" id="{2EF14C0F-1069-0587-464E-DDA07BE35AE0}"/>
                </a:ext>
              </a:extLst>
            </p:cNvPr>
            <p:cNvPicPr>
              <a:picLocks noChangeAspect="1"/>
            </p:cNvPicPr>
            <p:nvPr userDrawn="1"/>
          </p:nvPicPr>
          <p:blipFill>
            <a:blip r:embed="rId2">
              <a:extLst>
                <a:ext uri="{28A0092B-C50C-407E-A947-70E740481C1C}">
                  <a14:useLocalDpi xmlns:a14="http://schemas.microsoft.com/office/drawing/2010/main" val="0"/>
                </a:ext>
              </a:extLst>
            </a:blip>
            <a:srcRect l="1" r="49943" b="48616"/>
            <a:stretch/>
          </p:blipFill>
          <p:spPr>
            <a:xfrm>
              <a:off x="10830498" y="95414"/>
              <a:ext cx="443927" cy="390359"/>
            </a:xfrm>
            <a:prstGeom prst="rect">
              <a:avLst/>
            </a:prstGeom>
          </p:spPr>
        </p:pic>
      </p:grpSp>
    </p:spTree>
    <p:extLst>
      <p:ext uri="{BB962C8B-B14F-4D97-AF65-F5344CB8AC3E}">
        <p14:creationId xmlns:p14="http://schemas.microsoft.com/office/powerpoint/2010/main" val="2296739981"/>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Elemental Navy Image with Quote or Large Text">
    <p:spTree>
      <p:nvGrpSpPr>
        <p:cNvPr id="1" name=""/>
        <p:cNvGrpSpPr/>
        <p:nvPr/>
      </p:nvGrpSpPr>
      <p:grpSpPr>
        <a:xfrm>
          <a:off x="0" y="0"/>
          <a:ext cx="0" cy="0"/>
          <a:chOff x="0" y="0"/>
          <a:chExt cx="0" cy="0"/>
        </a:xfrm>
      </p:grpSpPr>
      <p:sp>
        <p:nvSpPr>
          <p:cNvPr id="2" name="Picture Placeholder 2">
            <a:extLst>
              <a:ext uri="{FF2B5EF4-FFF2-40B4-BE49-F238E27FC236}">
                <a16:creationId xmlns:a16="http://schemas.microsoft.com/office/drawing/2014/main" id="{138BCD77-48BE-35A7-99AC-A16EFB0B0F28}"/>
              </a:ext>
            </a:extLst>
          </p:cNvPr>
          <p:cNvSpPr>
            <a:spLocks noGrp="1"/>
          </p:cNvSpPr>
          <p:nvPr>
            <p:ph type="pic" idx="1"/>
          </p:nvPr>
        </p:nvSpPr>
        <p:spPr>
          <a:xfrm>
            <a:off x="5183188" y="987425"/>
            <a:ext cx="6172200" cy="4873625"/>
          </a:xfrm>
          <a:prstGeom prst="rect">
            <a:avLst/>
          </a:prstGeom>
        </p:spPr>
        <p:txBody>
          <a:bodyPr>
            <a:noAutofit/>
          </a:bodyPr>
          <a:lstStyle>
            <a:lvl1pPr marL="0" indent="0" algn="l">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1E2353D1-8E82-98FB-E3FF-0FDB24FE9304}"/>
              </a:ext>
            </a:extLst>
          </p:cNvPr>
          <p:cNvSpPr>
            <a:spLocks noGrp="1"/>
          </p:cNvSpPr>
          <p:nvPr>
            <p:ph type="body" sz="half" idx="13" hasCustomPrompt="1"/>
          </p:nvPr>
        </p:nvSpPr>
        <p:spPr>
          <a:xfrm>
            <a:off x="739470" y="5653616"/>
            <a:ext cx="3932237" cy="611717"/>
          </a:xfrm>
          <a:prstGeom prst="rect">
            <a:avLst/>
          </a:prstGeom>
        </p:spPr>
        <p:txBody>
          <a:bodyPr>
            <a:noAutofit/>
          </a:bodyPr>
          <a:lstStyle>
            <a:lvl1pPr marL="0" indent="0" algn="r">
              <a:lnSpc>
                <a:spcPct val="100000"/>
              </a:lnSpc>
              <a:spcBef>
                <a:spcPts val="0"/>
              </a:spcBef>
              <a:buNone/>
              <a:defRPr sz="1400" b="0" i="0">
                <a:solidFill>
                  <a:schemeClr val="bg1"/>
                </a:solidFill>
                <a:latin typeface="Aptos Light" panose="020B0004020202020204" pitchFamily="34" charset="0"/>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—Name, Title</a:t>
            </a:r>
          </a:p>
          <a:p>
            <a:pPr lvl="0"/>
            <a:r>
              <a:rPr lang="en-US"/>
              <a:t>Organization</a:t>
            </a:r>
          </a:p>
        </p:txBody>
      </p:sp>
      <p:sp>
        <p:nvSpPr>
          <p:cNvPr id="3" name="Text Placeholder 3">
            <a:extLst>
              <a:ext uri="{FF2B5EF4-FFF2-40B4-BE49-F238E27FC236}">
                <a16:creationId xmlns:a16="http://schemas.microsoft.com/office/drawing/2014/main" id="{5B110F6E-0B47-7691-9751-12F585435727}"/>
              </a:ext>
            </a:extLst>
          </p:cNvPr>
          <p:cNvSpPr>
            <a:spLocks noGrp="1"/>
          </p:cNvSpPr>
          <p:nvPr>
            <p:ph type="body" sz="half" idx="12" hasCustomPrompt="1"/>
          </p:nvPr>
        </p:nvSpPr>
        <p:spPr>
          <a:xfrm>
            <a:off x="739470" y="716957"/>
            <a:ext cx="3932237" cy="4803310"/>
          </a:xfrm>
          <a:prstGeom prst="rect">
            <a:avLst/>
          </a:prstGeom>
        </p:spPr>
        <p:txBody>
          <a:bodyPr>
            <a:noAutofit/>
          </a:bodyPr>
          <a:lstStyle>
            <a:lvl1pPr marL="0" indent="0" algn="l">
              <a:buNone/>
              <a:defRPr sz="4800" b="1" i="0">
                <a:solidFill>
                  <a:schemeClr val="bg1"/>
                </a:solidFill>
                <a:latin typeface="Aptos SemiBold" panose="020B0004020202020204" pitchFamily="34" charset="0"/>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“Large text or a quote goes here”</a:t>
            </a:r>
          </a:p>
        </p:txBody>
      </p:sp>
      <p:grpSp>
        <p:nvGrpSpPr>
          <p:cNvPr id="5" name="Group 4">
            <a:extLst>
              <a:ext uri="{FF2B5EF4-FFF2-40B4-BE49-F238E27FC236}">
                <a16:creationId xmlns:a16="http://schemas.microsoft.com/office/drawing/2014/main" id="{3CA69396-10B4-E494-346D-4177C9346F09}"/>
              </a:ext>
            </a:extLst>
          </p:cNvPr>
          <p:cNvGrpSpPr/>
          <p:nvPr userDrawn="1"/>
        </p:nvGrpSpPr>
        <p:grpSpPr>
          <a:xfrm>
            <a:off x="11577667" y="106426"/>
            <a:ext cx="443927" cy="395222"/>
            <a:chOff x="10830498" y="90551"/>
            <a:chExt cx="443927" cy="395222"/>
          </a:xfrm>
        </p:grpSpPr>
        <p:sp>
          <p:nvSpPr>
            <p:cNvPr id="6" name="Rectangle 5">
              <a:extLst>
                <a:ext uri="{FF2B5EF4-FFF2-40B4-BE49-F238E27FC236}">
                  <a16:creationId xmlns:a16="http://schemas.microsoft.com/office/drawing/2014/main" id="{3AC6F2C1-373A-0AFC-60B4-358E19BD220C}"/>
                </a:ext>
              </a:extLst>
            </p:cNvPr>
            <p:cNvSpPr/>
            <p:nvPr userDrawn="1"/>
          </p:nvSpPr>
          <p:spPr>
            <a:xfrm>
              <a:off x="10876430" y="90551"/>
              <a:ext cx="354152" cy="382723"/>
            </a:xfrm>
            <a:prstGeom prst="rect">
              <a:avLst/>
            </a:prstGeom>
            <a:solidFill>
              <a:srgbClr val="0032A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7" name="Graphic 6">
              <a:extLst>
                <a:ext uri="{FF2B5EF4-FFF2-40B4-BE49-F238E27FC236}">
                  <a16:creationId xmlns:a16="http://schemas.microsoft.com/office/drawing/2014/main" id="{5668A782-35E1-40D9-72B5-2DE2AD48A5AC}"/>
                </a:ext>
              </a:extLst>
            </p:cNvPr>
            <p:cNvPicPr>
              <a:picLocks noChangeAspect="1"/>
            </p:cNvPicPr>
            <p:nvPr userDrawn="1"/>
          </p:nvPicPr>
          <p:blipFill>
            <a:blip r:embed="rId2">
              <a:extLst>
                <a:ext uri="{28A0092B-C50C-407E-A947-70E740481C1C}">
                  <a14:useLocalDpi xmlns:a14="http://schemas.microsoft.com/office/drawing/2010/main" val="0"/>
                </a:ext>
              </a:extLst>
            </a:blip>
            <a:srcRect l="1" r="49943" b="48616"/>
            <a:stretch/>
          </p:blipFill>
          <p:spPr>
            <a:xfrm>
              <a:off x="10830498" y="95414"/>
              <a:ext cx="443927" cy="390359"/>
            </a:xfrm>
            <a:prstGeom prst="rect">
              <a:avLst/>
            </a:prstGeom>
          </p:spPr>
        </p:pic>
      </p:grpSp>
    </p:spTree>
    <p:extLst>
      <p:ext uri="{BB962C8B-B14F-4D97-AF65-F5344CB8AC3E}">
        <p14:creationId xmlns:p14="http://schemas.microsoft.com/office/powerpoint/2010/main" val="3883308496"/>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Elemental Navy Summary">
    <p:spTree>
      <p:nvGrpSpPr>
        <p:cNvPr id="1" name=""/>
        <p:cNvGrpSpPr/>
        <p:nvPr/>
      </p:nvGrpSpPr>
      <p:grpSpPr>
        <a:xfrm>
          <a:off x="0" y="0"/>
          <a:ext cx="0" cy="0"/>
          <a:chOff x="0" y="0"/>
          <a:chExt cx="0" cy="0"/>
        </a:xfrm>
      </p:grpSpPr>
      <p:sp>
        <p:nvSpPr>
          <p:cNvPr id="5" name="Text Placeholder 18">
            <a:extLst>
              <a:ext uri="{FF2B5EF4-FFF2-40B4-BE49-F238E27FC236}">
                <a16:creationId xmlns:a16="http://schemas.microsoft.com/office/drawing/2014/main" id="{F465E69D-2EBA-EAF0-02C7-23C4EE46C5A2}"/>
              </a:ext>
              <a:ext uri="{C183D7F6-B498-43B3-948B-1728B52AA6E4}">
                <adec:decorative xmlns:adec="http://schemas.microsoft.com/office/drawing/2017/decorative" val="1"/>
              </a:ext>
            </a:extLst>
          </p:cNvPr>
          <p:cNvSpPr>
            <a:spLocks noGrp="1"/>
          </p:cNvSpPr>
          <p:nvPr>
            <p:ph type="body" sz="quarter" idx="13" hasCustomPrompt="1"/>
          </p:nvPr>
        </p:nvSpPr>
        <p:spPr>
          <a:xfrm>
            <a:off x="0" y="5843392"/>
            <a:ext cx="12191999" cy="551144"/>
          </a:xfrm>
          <a:prstGeom prst="rect">
            <a:avLst/>
          </a:prstGeom>
          <a:solidFill>
            <a:srgbClr val="0031A1"/>
          </a:solidFill>
        </p:spPr>
        <p:txBody>
          <a:bodyPr anchor="ctr"/>
          <a:lstStyle>
            <a:lvl1pPr marL="0" indent="0" algn="ctr">
              <a:buNone/>
              <a:defRPr sz="2000" b="0">
                <a:solidFill>
                  <a:schemeClr val="bg1"/>
                </a:solidFill>
              </a:defRPr>
            </a:lvl1pPr>
          </a:lstStyle>
          <a:p>
            <a:pPr lvl="0"/>
            <a:r>
              <a:rPr lang="en-US"/>
              <a:t>Click to edit optional summary. Remove if not needed.</a:t>
            </a:r>
          </a:p>
        </p:txBody>
      </p:sp>
      <p:sp>
        <p:nvSpPr>
          <p:cNvPr id="3" name="Content Placeholder 2">
            <a:extLst>
              <a:ext uri="{FF2B5EF4-FFF2-40B4-BE49-F238E27FC236}">
                <a16:creationId xmlns:a16="http://schemas.microsoft.com/office/drawing/2014/main" id="{355AF0F2-3CEF-3390-AFA9-92EA0122B715}"/>
              </a:ext>
            </a:extLst>
          </p:cNvPr>
          <p:cNvSpPr>
            <a:spLocks noGrp="1"/>
          </p:cNvSpPr>
          <p:nvPr>
            <p:ph idx="1" hasCustomPrompt="1"/>
          </p:nvPr>
        </p:nvSpPr>
        <p:spPr>
          <a:xfrm>
            <a:off x="739470" y="1733384"/>
            <a:ext cx="10614329" cy="3921981"/>
          </a:xfrm>
          <a:prstGeom prst="rect">
            <a:avLst/>
          </a:prstGeom>
        </p:spPr>
        <p:txBody>
          <a:bodyPr/>
          <a:lstStyle>
            <a:lvl1pPr algn="l">
              <a:lnSpc>
                <a:spcPct val="100000"/>
              </a:lnSpc>
              <a:spcBef>
                <a:spcPts val="1500"/>
              </a:spcBef>
              <a:defRPr/>
            </a:lvl1pPr>
            <a:lvl2pPr algn="l">
              <a:lnSpc>
                <a:spcPct val="100000"/>
              </a:lnSpc>
              <a:spcBef>
                <a:spcPts val="500"/>
              </a:spcBef>
              <a:defRPr sz="2400"/>
            </a:lvl2pPr>
            <a:lvl3pPr algn="l">
              <a:lnSpc>
                <a:spcPct val="100000"/>
              </a:lnSpc>
              <a:defRPr/>
            </a:lvl3pPr>
          </a:lstStyle>
          <a:p>
            <a:pPr lvl="0"/>
            <a:r>
              <a:rPr lang="en-US"/>
              <a:t>Click to edit Level 1 bullet</a:t>
            </a:r>
          </a:p>
          <a:p>
            <a:pPr lvl="0"/>
            <a:r>
              <a:rPr lang="en-US"/>
              <a:t>Additional Level 1 bullet </a:t>
            </a:r>
          </a:p>
          <a:p>
            <a:pPr lvl="1"/>
            <a:r>
              <a:rPr lang="en-US"/>
              <a:t>Second level bullet</a:t>
            </a:r>
          </a:p>
          <a:p>
            <a:pPr lvl="2"/>
            <a:r>
              <a:rPr lang="en-US"/>
              <a:t>Third level bullet</a:t>
            </a:r>
          </a:p>
        </p:txBody>
      </p:sp>
      <p:sp>
        <p:nvSpPr>
          <p:cNvPr id="2" name="Title 1">
            <a:extLst>
              <a:ext uri="{FF2B5EF4-FFF2-40B4-BE49-F238E27FC236}">
                <a16:creationId xmlns:a16="http://schemas.microsoft.com/office/drawing/2014/main" id="{792391FE-461A-8305-C8F0-8FC09663BB64}"/>
              </a:ext>
            </a:extLst>
          </p:cNvPr>
          <p:cNvSpPr>
            <a:spLocks noGrp="1"/>
          </p:cNvSpPr>
          <p:nvPr>
            <p:ph type="title" hasCustomPrompt="1"/>
          </p:nvPr>
        </p:nvSpPr>
        <p:spPr>
          <a:xfrm>
            <a:off x="739470" y="615918"/>
            <a:ext cx="10614329" cy="1025721"/>
          </a:xfrm>
          <a:prstGeom prst="rect">
            <a:avLst/>
          </a:prstGeom>
        </p:spPr>
        <p:txBody>
          <a:bodyPr/>
          <a:lstStyle>
            <a:lvl1pPr>
              <a:defRPr/>
            </a:lvl1pPr>
          </a:lstStyle>
          <a:p>
            <a:r>
              <a:rPr lang="en-US"/>
              <a:t>Title slide with summary box</a:t>
            </a:r>
            <a:br>
              <a:rPr lang="en-US"/>
            </a:br>
            <a:r>
              <a:rPr lang="en-US"/>
              <a:t>Title can be two lines</a:t>
            </a:r>
          </a:p>
        </p:txBody>
      </p:sp>
      <p:grpSp>
        <p:nvGrpSpPr>
          <p:cNvPr id="6" name="Group 5">
            <a:extLst>
              <a:ext uri="{FF2B5EF4-FFF2-40B4-BE49-F238E27FC236}">
                <a16:creationId xmlns:a16="http://schemas.microsoft.com/office/drawing/2014/main" id="{31A6CF2F-F87B-580E-E55A-5260D8CCD093}"/>
              </a:ext>
            </a:extLst>
          </p:cNvPr>
          <p:cNvGrpSpPr/>
          <p:nvPr userDrawn="1"/>
        </p:nvGrpSpPr>
        <p:grpSpPr>
          <a:xfrm>
            <a:off x="11577667" y="106426"/>
            <a:ext cx="443927" cy="395222"/>
            <a:chOff x="10830498" y="90551"/>
            <a:chExt cx="443927" cy="395222"/>
          </a:xfrm>
        </p:grpSpPr>
        <p:sp>
          <p:nvSpPr>
            <p:cNvPr id="7" name="Rectangle 6">
              <a:extLst>
                <a:ext uri="{FF2B5EF4-FFF2-40B4-BE49-F238E27FC236}">
                  <a16:creationId xmlns:a16="http://schemas.microsoft.com/office/drawing/2014/main" id="{14A610CD-738E-D5AD-87BD-E5FD0B4ACA25}"/>
                </a:ext>
              </a:extLst>
            </p:cNvPr>
            <p:cNvSpPr/>
            <p:nvPr userDrawn="1"/>
          </p:nvSpPr>
          <p:spPr>
            <a:xfrm>
              <a:off x="10876430" y="90551"/>
              <a:ext cx="354152" cy="382723"/>
            </a:xfrm>
            <a:prstGeom prst="rect">
              <a:avLst/>
            </a:prstGeom>
            <a:solidFill>
              <a:srgbClr val="0032A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9" name="Graphic 6">
              <a:extLst>
                <a:ext uri="{FF2B5EF4-FFF2-40B4-BE49-F238E27FC236}">
                  <a16:creationId xmlns:a16="http://schemas.microsoft.com/office/drawing/2014/main" id="{E4653727-A3C9-DBD4-3E86-14C88B4104A5}"/>
                </a:ext>
              </a:extLst>
            </p:cNvPr>
            <p:cNvPicPr>
              <a:picLocks noChangeAspect="1"/>
            </p:cNvPicPr>
            <p:nvPr userDrawn="1"/>
          </p:nvPicPr>
          <p:blipFill>
            <a:blip r:embed="rId2">
              <a:extLst>
                <a:ext uri="{28A0092B-C50C-407E-A947-70E740481C1C}">
                  <a14:useLocalDpi xmlns:a14="http://schemas.microsoft.com/office/drawing/2010/main" val="0"/>
                </a:ext>
              </a:extLst>
            </a:blip>
            <a:srcRect l="1" r="49943" b="48616"/>
            <a:stretch/>
          </p:blipFill>
          <p:spPr>
            <a:xfrm>
              <a:off x="10830498" y="95414"/>
              <a:ext cx="443927" cy="390359"/>
            </a:xfrm>
            <a:prstGeom prst="rect">
              <a:avLst/>
            </a:prstGeom>
          </p:spPr>
        </p:pic>
      </p:grpSp>
    </p:spTree>
    <p:extLst>
      <p:ext uri="{BB962C8B-B14F-4D97-AF65-F5344CB8AC3E}">
        <p14:creationId xmlns:p14="http://schemas.microsoft.com/office/powerpoint/2010/main" val="3319594843"/>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Elemental Navy Blank">
    <p:spTree>
      <p:nvGrpSpPr>
        <p:cNvPr id="1" name=""/>
        <p:cNvGrpSpPr/>
        <p:nvPr/>
      </p:nvGrpSpPr>
      <p:grpSpPr>
        <a:xfrm>
          <a:off x="0" y="0"/>
          <a:ext cx="0" cy="0"/>
          <a:chOff x="0" y="0"/>
          <a:chExt cx="0" cy="0"/>
        </a:xfrm>
      </p:grpSpPr>
      <p:grpSp>
        <p:nvGrpSpPr>
          <p:cNvPr id="4" name="Group 3">
            <a:extLst>
              <a:ext uri="{FF2B5EF4-FFF2-40B4-BE49-F238E27FC236}">
                <a16:creationId xmlns:a16="http://schemas.microsoft.com/office/drawing/2014/main" id="{531FF6B2-35C7-D306-77E2-0CED076EEAAF}"/>
              </a:ext>
            </a:extLst>
          </p:cNvPr>
          <p:cNvGrpSpPr/>
          <p:nvPr userDrawn="1"/>
        </p:nvGrpSpPr>
        <p:grpSpPr>
          <a:xfrm>
            <a:off x="11622555" y="103251"/>
            <a:ext cx="354152" cy="382723"/>
            <a:chOff x="11622555" y="90551"/>
            <a:chExt cx="354152" cy="382723"/>
          </a:xfrm>
        </p:grpSpPr>
        <p:sp>
          <p:nvSpPr>
            <p:cNvPr id="8" name="Rectangle 7">
              <a:extLst>
                <a:ext uri="{FF2B5EF4-FFF2-40B4-BE49-F238E27FC236}">
                  <a16:creationId xmlns:a16="http://schemas.microsoft.com/office/drawing/2014/main" id="{22ED90EF-C05F-D7B5-C320-E6BBCD1B69A6}"/>
                </a:ext>
              </a:extLst>
            </p:cNvPr>
            <p:cNvSpPr/>
            <p:nvPr userDrawn="1"/>
          </p:nvSpPr>
          <p:spPr>
            <a:xfrm>
              <a:off x="11622555" y="90551"/>
              <a:ext cx="354152" cy="382723"/>
            </a:xfrm>
            <a:prstGeom prst="rect">
              <a:avLst/>
            </a:prstGeom>
            <a:solidFill>
              <a:srgbClr val="0032A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noAutofit/>
            </a:bodyPr>
            <a:lstStyle/>
            <a:p>
              <a:pPr algn="ctr"/>
              <a:endParaRPr lang="en-US"/>
            </a:p>
          </p:txBody>
        </p:sp>
        <p:pic>
          <p:nvPicPr>
            <p:cNvPr id="10" name="Graphic 9">
              <a:extLst>
                <a:ext uri="{FF2B5EF4-FFF2-40B4-BE49-F238E27FC236}">
                  <a16:creationId xmlns:a16="http://schemas.microsoft.com/office/drawing/2014/main" id="{7B5A7D9F-8188-5BF9-BE92-C9BF876EFBDC}"/>
                </a:ext>
              </a:extLst>
            </p:cNvPr>
            <p:cNvPicPr>
              <a:picLocks noChangeAspect="1"/>
            </p:cNvPicPr>
            <p:nvPr userDrawn="1"/>
          </p:nvPicPr>
          <p:blipFill>
            <a:blip cstate="screen">
              <a:extLst>
                <a:ext uri="{28A0092B-C50C-407E-A947-70E740481C1C}">
                  <a14:useLocalDpi xmlns:a14="http://schemas.microsoft.com/office/drawing/2010/main"/>
                </a:ext>
                <a:ext uri="{96DAC541-7B7A-43D3-8B79-37D633B846F1}">
                  <asvg:svgBlip xmlns:asvg="http://schemas.microsoft.com/office/drawing/2016/SVG/main" r:embed="rId2"/>
                </a:ext>
              </a:extLst>
            </a:blip>
            <a:stretch>
              <a:fillRect/>
            </a:stretch>
          </p:blipFill>
          <p:spPr>
            <a:xfrm>
              <a:off x="11648902" y="122528"/>
              <a:ext cx="323829" cy="318769"/>
            </a:xfrm>
            <a:prstGeom prst="rect">
              <a:avLst/>
            </a:prstGeom>
          </p:spPr>
        </p:pic>
      </p:grpSp>
      <p:sp>
        <p:nvSpPr>
          <p:cNvPr id="3" name="Rectangle 2">
            <a:extLst>
              <a:ext uri="{FF2B5EF4-FFF2-40B4-BE49-F238E27FC236}">
                <a16:creationId xmlns:a16="http://schemas.microsoft.com/office/drawing/2014/main" id="{C56F4057-8E98-FA08-9013-6E5B914B0E72}"/>
              </a:ext>
            </a:extLst>
          </p:cNvPr>
          <p:cNvSpPr/>
          <p:nvPr userDrawn="1"/>
        </p:nvSpPr>
        <p:spPr>
          <a:xfrm>
            <a:off x="-9651" y="0"/>
            <a:ext cx="12201652" cy="6896100"/>
          </a:xfrm>
          <a:prstGeom prst="rect">
            <a:avLst/>
          </a:prstGeom>
          <a:solidFill>
            <a:srgbClr val="001E6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69187104"/>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Elemental Navy Watermark">
    <p:spTree>
      <p:nvGrpSpPr>
        <p:cNvPr id="1" name=""/>
        <p:cNvGrpSpPr/>
        <p:nvPr/>
      </p:nvGrpSpPr>
      <p:grpSpPr>
        <a:xfrm>
          <a:off x="0" y="0"/>
          <a:ext cx="0" cy="0"/>
          <a:chOff x="0" y="0"/>
          <a:chExt cx="0" cy="0"/>
        </a:xfrm>
      </p:grpSpPr>
      <p:pic>
        <p:nvPicPr>
          <p:cNvPr id="5" name="Graphic 4" descr="LLNL logomark">
            <a:extLst>
              <a:ext uri="{FF2B5EF4-FFF2-40B4-BE49-F238E27FC236}">
                <a16:creationId xmlns:a16="http://schemas.microsoft.com/office/drawing/2014/main" id="{D8DF9641-42BB-6DDC-39B7-5EE92E0E56BA}"/>
              </a:ext>
              <a:ext uri="{C183D7F6-B498-43B3-948B-1728B52AA6E4}">
                <adec:decorative xmlns:adec="http://schemas.microsoft.com/office/drawing/2017/decorative" val="0"/>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7295061" y="134938"/>
            <a:ext cx="4714244" cy="4672341"/>
          </a:xfrm>
          <a:prstGeom prst="rect">
            <a:avLst/>
          </a:prstGeom>
        </p:spPr>
      </p:pic>
    </p:spTree>
    <p:extLst>
      <p:ext uri="{BB962C8B-B14F-4D97-AF65-F5344CB8AC3E}">
        <p14:creationId xmlns:p14="http://schemas.microsoft.com/office/powerpoint/2010/main" val="55495686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6" Type="http://schemas.openxmlformats.org/officeDocument/2006/relationships/image" Target="../media/image2.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1.sv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1.xml"/><Relationship Id="rId13" Type="http://schemas.openxmlformats.org/officeDocument/2006/relationships/slideLayout" Target="../slideLayouts/slideLayout26.xml"/><Relationship Id="rId3" Type="http://schemas.openxmlformats.org/officeDocument/2006/relationships/slideLayout" Target="../slideLayouts/slideLayout16.xml"/><Relationship Id="rId7" Type="http://schemas.openxmlformats.org/officeDocument/2006/relationships/slideLayout" Target="../slideLayouts/slideLayout20.xml"/><Relationship Id="rId12" Type="http://schemas.openxmlformats.org/officeDocument/2006/relationships/slideLayout" Target="../slideLayouts/slideLayout25.xml"/><Relationship Id="rId2" Type="http://schemas.openxmlformats.org/officeDocument/2006/relationships/slideLayout" Target="../slideLayouts/slideLayout15.xml"/><Relationship Id="rId16" Type="http://schemas.openxmlformats.org/officeDocument/2006/relationships/image" Target="../media/image2.png"/><Relationship Id="rId1" Type="http://schemas.openxmlformats.org/officeDocument/2006/relationships/slideLayout" Target="../slideLayouts/slideLayout14.xml"/><Relationship Id="rId6" Type="http://schemas.openxmlformats.org/officeDocument/2006/relationships/slideLayout" Target="../slideLayouts/slideLayout19.xml"/><Relationship Id="rId11" Type="http://schemas.openxmlformats.org/officeDocument/2006/relationships/slideLayout" Target="../slideLayouts/slideLayout24.xml"/><Relationship Id="rId5" Type="http://schemas.openxmlformats.org/officeDocument/2006/relationships/slideLayout" Target="../slideLayouts/slideLayout18.xml"/><Relationship Id="rId15" Type="http://schemas.openxmlformats.org/officeDocument/2006/relationships/image" Target="../media/image7.svg"/><Relationship Id="rId10" Type="http://schemas.openxmlformats.org/officeDocument/2006/relationships/slideLayout" Target="../slideLayouts/slideLayout23.xml"/><Relationship Id="rId4" Type="http://schemas.openxmlformats.org/officeDocument/2006/relationships/slideLayout" Target="../slideLayouts/slideLayout17.xml"/><Relationship Id="rId9" Type="http://schemas.openxmlformats.org/officeDocument/2006/relationships/slideLayout" Target="../slideLayouts/slideLayout22.xml"/><Relationship Id="rId14" Type="http://schemas.openxmlformats.org/officeDocument/2006/relationships/theme" Target="../theme/theme2.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06D6F184-D98A-76A1-D3A3-6220CD59274F}"/>
              </a:ext>
              <a:ext uri="{C183D7F6-B498-43B3-948B-1728B52AA6E4}">
                <adec:decorative xmlns:adec="http://schemas.microsoft.com/office/drawing/2017/decorative" val="1"/>
              </a:ext>
            </a:extLst>
          </p:cNvPr>
          <p:cNvSpPr/>
          <p:nvPr userDrawn="1"/>
        </p:nvSpPr>
        <p:spPr>
          <a:xfrm>
            <a:off x="-7667" y="6383633"/>
            <a:ext cx="12199667" cy="501839"/>
          </a:xfrm>
          <a:prstGeom prst="rect">
            <a:avLst/>
          </a:prstGeom>
          <a:solidFill>
            <a:srgbClr val="EAF0F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2" name="Slide Number Placeholder 7">
            <a:extLst>
              <a:ext uri="{FF2B5EF4-FFF2-40B4-BE49-F238E27FC236}">
                <a16:creationId xmlns:a16="http://schemas.microsoft.com/office/drawing/2014/main" id="{FF9AD165-772F-EC00-FCE9-651F03CD8A55}"/>
              </a:ext>
            </a:extLst>
          </p:cNvPr>
          <p:cNvSpPr txBox="1">
            <a:spLocks/>
          </p:cNvSpPr>
          <p:nvPr userDrawn="1"/>
        </p:nvSpPr>
        <p:spPr>
          <a:xfrm>
            <a:off x="11082131" y="6515434"/>
            <a:ext cx="975332" cy="257361"/>
          </a:xfrm>
          <a:prstGeom prst="rect">
            <a:avLst/>
          </a:prstGeom>
        </p:spPr>
        <p:txBody>
          <a:bodyPr rIns="45720" anchor="ctr" anchorCtr="0">
            <a:noAutofit/>
          </a:bodyPr>
          <a:lstStyle/>
          <a:p>
            <a:pPr marL="0" marR="0" lvl="0" indent="0" algn="r" defTabSz="457200" rtl="0" eaLnBrk="1" fontAlgn="auto" latinLnBrk="0" hangingPunct="1">
              <a:lnSpc>
                <a:spcPct val="100000"/>
              </a:lnSpc>
              <a:spcBef>
                <a:spcPts val="0"/>
              </a:spcBef>
              <a:spcAft>
                <a:spcPts val="0"/>
              </a:spcAft>
              <a:buClrTx/>
              <a:buSzTx/>
              <a:buFontTx/>
              <a:buNone/>
              <a:tabLst/>
              <a:defRPr/>
            </a:pPr>
            <a:fld id="{488C8516-CBB0-4BEF-BA7F-65371927869A}" type="slidenum">
              <a:rPr kumimoji="0" lang="en-US" sz="1000" b="0" i="0" u="none" strike="noStrike" kern="1200" cap="none" spc="0" normalizeH="0" baseline="0" noProof="0" smtClean="0">
                <a:ln>
                  <a:noFill/>
                </a:ln>
                <a:solidFill>
                  <a:srgbClr val="0532A0"/>
                </a:solidFill>
                <a:effectLst/>
                <a:uLnTx/>
                <a:uFillTx/>
                <a:latin typeface="Aptos" panose="020B0004020202020204" pitchFamily="34" charset="0"/>
                <a:ea typeface="+mn-ea"/>
                <a:cs typeface="Calibri" panose="020F0502020204030204" pitchFamily="34" charset="0"/>
              </a:rPr>
              <a:pPr marL="0" marR="0" lvl="0" indent="0" algn="r" defTabSz="457200" rtl="0" eaLnBrk="1" fontAlgn="auto" latinLnBrk="0" hangingPunct="1">
                <a:lnSpc>
                  <a:spcPct val="100000"/>
                </a:lnSpc>
                <a:spcBef>
                  <a:spcPts val="0"/>
                </a:spcBef>
                <a:spcAft>
                  <a:spcPts val="0"/>
                </a:spcAft>
                <a:buClrTx/>
                <a:buSzTx/>
                <a:buFontTx/>
                <a:buNone/>
                <a:tabLst/>
                <a:defRPr/>
              </a:pPr>
              <a:t>‹#›</a:t>
            </a:fld>
            <a:endParaRPr kumimoji="0" lang="en-US" sz="1000" b="0" i="0" u="none" strike="noStrike" kern="1200" cap="none" spc="0" normalizeH="0" baseline="0" noProof="0" dirty="0">
              <a:ln>
                <a:noFill/>
              </a:ln>
              <a:solidFill>
                <a:srgbClr val="0532A0"/>
              </a:solidFill>
              <a:effectLst/>
              <a:uLnTx/>
              <a:uFillTx/>
              <a:latin typeface="Aptos" panose="020B0004020202020204" pitchFamily="34" charset="0"/>
              <a:ea typeface="+mn-ea"/>
              <a:cs typeface="Calibri" panose="020F0502020204030204" pitchFamily="34" charset="0"/>
            </a:endParaRPr>
          </a:p>
        </p:txBody>
      </p:sp>
      <p:sp>
        <p:nvSpPr>
          <p:cNvPr id="4" name="Rectangle 3">
            <a:extLst>
              <a:ext uri="{FF2B5EF4-FFF2-40B4-BE49-F238E27FC236}">
                <a16:creationId xmlns:a16="http://schemas.microsoft.com/office/drawing/2014/main" id="{36D88313-0A9D-F699-01E9-023C12C3B895}"/>
              </a:ext>
              <a:ext uri="{C183D7F6-B498-43B3-948B-1728B52AA6E4}">
                <adec:decorative xmlns:adec="http://schemas.microsoft.com/office/drawing/2017/decorative" val="1"/>
              </a:ext>
            </a:extLst>
          </p:cNvPr>
          <p:cNvSpPr/>
          <p:nvPr userDrawn="1"/>
        </p:nvSpPr>
        <p:spPr>
          <a:xfrm>
            <a:off x="0" y="-13193"/>
            <a:ext cx="12192000" cy="135721"/>
          </a:xfrm>
          <a:prstGeom prst="rect">
            <a:avLst/>
          </a:prstGeom>
          <a:solidFill>
            <a:srgbClr val="0032A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8" name="Graphic 7">
            <a:extLst>
              <a:ext uri="{FF2B5EF4-FFF2-40B4-BE49-F238E27FC236}">
                <a16:creationId xmlns:a16="http://schemas.microsoft.com/office/drawing/2014/main" id="{C6AFA23F-FEE1-1DA4-1DDD-8AB326D8151F}"/>
              </a:ext>
              <a:ext uri="{C183D7F6-B498-43B3-948B-1728B52AA6E4}">
                <adec:decorative xmlns:adec="http://schemas.microsoft.com/office/drawing/2017/decorative" val="1"/>
              </a:ext>
            </a:extLst>
          </p:cNvPr>
          <p:cNvPicPr>
            <a:picLocks noChangeAspect="1"/>
          </p:cNvPicPr>
          <p:nvPr userDrawn="1"/>
        </p:nvPicPr>
        <p:blipFill>
          <a:blip>
            <a:extLst>
              <a:ext uri="{96DAC541-7B7A-43D3-8B79-37D633B846F1}">
                <asvg:svgBlip xmlns:asvg="http://schemas.microsoft.com/office/drawing/2016/SVG/main" r:embed="rId15"/>
              </a:ext>
            </a:extLst>
          </a:blip>
          <a:stretch>
            <a:fillRect/>
          </a:stretch>
        </p:blipFill>
        <p:spPr>
          <a:xfrm>
            <a:off x="-7622" y="122528"/>
            <a:ext cx="1041925" cy="983453"/>
          </a:xfrm>
          <a:prstGeom prst="rect">
            <a:avLst/>
          </a:prstGeom>
        </p:spPr>
      </p:pic>
      <p:pic>
        <p:nvPicPr>
          <p:cNvPr id="10" name="Picture 9">
            <a:extLst>
              <a:ext uri="{FF2B5EF4-FFF2-40B4-BE49-F238E27FC236}">
                <a16:creationId xmlns:a16="http://schemas.microsoft.com/office/drawing/2014/main" id="{C8997AF6-180B-90C4-1FCF-46A9832F4561}"/>
              </a:ext>
            </a:extLst>
          </p:cNvPr>
          <p:cNvPicPr>
            <a:picLocks noChangeAspect="1"/>
          </p:cNvPicPr>
          <p:nvPr userDrawn="1"/>
        </p:nvPicPr>
        <p:blipFill>
          <a:blip r:embed="rId16">
            <a:extLst>
              <a:ext uri="{28A0092B-C50C-407E-A947-70E740481C1C}">
                <a14:useLocalDpi xmlns:a14="http://schemas.microsoft.com/office/drawing/2010/main" val="0"/>
              </a:ext>
            </a:extLst>
          </a:blip>
          <a:srcRect l="4994" t="11610" r="5288" b="21429"/>
          <a:stretch/>
        </p:blipFill>
        <p:spPr>
          <a:xfrm>
            <a:off x="3247219" y="6465535"/>
            <a:ext cx="1505124" cy="307260"/>
          </a:xfrm>
          <a:prstGeom prst="rect">
            <a:avLst/>
          </a:prstGeom>
        </p:spPr>
      </p:pic>
      <p:sp>
        <p:nvSpPr>
          <p:cNvPr id="7" name="TextBox 6">
            <a:extLst>
              <a:ext uri="{FF2B5EF4-FFF2-40B4-BE49-F238E27FC236}">
                <a16:creationId xmlns:a16="http://schemas.microsoft.com/office/drawing/2014/main" id="{E8959E4C-0B40-E11F-C73B-1542B31B37F9}"/>
              </a:ext>
            </a:extLst>
          </p:cNvPr>
          <p:cNvSpPr txBox="1"/>
          <p:nvPr userDrawn="1"/>
        </p:nvSpPr>
        <p:spPr>
          <a:xfrm>
            <a:off x="469806" y="-1652398"/>
            <a:ext cx="1774588" cy="369332"/>
          </a:xfrm>
          <a:prstGeom prst="rect">
            <a:avLst/>
          </a:prstGeom>
          <a:noFill/>
        </p:spPr>
        <p:txBody>
          <a:bodyPr wrap="none" rtlCol="0">
            <a:spAutoFit/>
          </a:bodyPr>
          <a:lstStyle/>
          <a:p>
            <a:r>
              <a:rPr lang="en-US" dirty="0"/>
              <a:t>Secondary colors</a:t>
            </a:r>
          </a:p>
        </p:txBody>
      </p:sp>
      <p:sp>
        <p:nvSpPr>
          <p:cNvPr id="15" name="TextBox 14">
            <a:extLst>
              <a:ext uri="{FF2B5EF4-FFF2-40B4-BE49-F238E27FC236}">
                <a16:creationId xmlns:a16="http://schemas.microsoft.com/office/drawing/2014/main" id="{77E7451D-7E0B-7E91-EA0B-DBF5AA8773AF}"/>
              </a:ext>
            </a:extLst>
          </p:cNvPr>
          <p:cNvSpPr txBox="1"/>
          <p:nvPr userDrawn="1"/>
        </p:nvSpPr>
        <p:spPr>
          <a:xfrm>
            <a:off x="716347" y="-665551"/>
            <a:ext cx="1528047" cy="369332"/>
          </a:xfrm>
          <a:prstGeom prst="rect">
            <a:avLst/>
          </a:prstGeom>
          <a:noFill/>
        </p:spPr>
        <p:txBody>
          <a:bodyPr wrap="none" rtlCol="0">
            <a:spAutoFit/>
          </a:bodyPr>
          <a:lstStyle/>
          <a:p>
            <a:r>
              <a:rPr lang="en-US" dirty="0"/>
              <a:t>Primary colors</a:t>
            </a:r>
          </a:p>
        </p:txBody>
      </p:sp>
      <p:sp>
        <p:nvSpPr>
          <p:cNvPr id="16" name="Rectangle 15">
            <a:extLst>
              <a:ext uri="{FF2B5EF4-FFF2-40B4-BE49-F238E27FC236}">
                <a16:creationId xmlns:a16="http://schemas.microsoft.com/office/drawing/2014/main" id="{FAE0D5BE-76E4-60BB-30F4-339A39ECBA60}"/>
              </a:ext>
            </a:extLst>
          </p:cNvPr>
          <p:cNvSpPr/>
          <p:nvPr userDrawn="1"/>
        </p:nvSpPr>
        <p:spPr>
          <a:xfrm>
            <a:off x="2498958" y="-1807534"/>
            <a:ext cx="679605" cy="679605"/>
          </a:xfrm>
          <a:prstGeom prst="rect">
            <a:avLst/>
          </a:prstGeom>
          <a:solidFill>
            <a:srgbClr val="9D0C0C"/>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noAutofit/>
          </a:bodyPr>
          <a:lstStyle/>
          <a:p>
            <a:pPr algn="ctr"/>
            <a:endParaRPr lang="en-US"/>
          </a:p>
        </p:txBody>
      </p:sp>
      <p:sp>
        <p:nvSpPr>
          <p:cNvPr id="17" name="Rectangle 16">
            <a:extLst>
              <a:ext uri="{FF2B5EF4-FFF2-40B4-BE49-F238E27FC236}">
                <a16:creationId xmlns:a16="http://schemas.microsoft.com/office/drawing/2014/main" id="{628C5647-1017-7BF3-20C9-F6973980A515}"/>
              </a:ext>
            </a:extLst>
          </p:cNvPr>
          <p:cNvSpPr/>
          <p:nvPr userDrawn="1"/>
        </p:nvSpPr>
        <p:spPr>
          <a:xfrm>
            <a:off x="4362240" y="-1807534"/>
            <a:ext cx="679605" cy="679605"/>
          </a:xfrm>
          <a:prstGeom prst="rect">
            <a:avLst/>
          </a:prstGeom>
          <a:solidFill>
            <a:srgbClr val="FF79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noAutofit/>
          </a:bodyPr>
          <a:lstStyle/>
          <a:p>
            <a:pPr algn="ctr"/>
            <a:endParaRPr lang="en-US"/>
          </a:p>
        </p:txBody>
      </p:sp>
      <p:sp>
        <p:nvSpPr>
          <p:cNvPr id="18" name="Rectangle 17">
            <a:extLst>
              <a:ext uri="{FF2B5EF4-FFF2-40B4-BE49-F238E27FC236}">
                <a16:creationId xmlns:a16="http://schemas.microsoft.com/office/drawing/2014/main" id="{2FB73925-972A-A7EB-0DA3-4307F45B33E5}"/>
              </a:ext>
            </a:extLst>
          </p:cNvPr>
          <p:cNvSpPr>
            <a:spLocks/>
          </p:cNvSpPr>
          <p:nvPr userDrawn="1"/>
        </p:nvSpPr>
        <p:spPr>
          <a:xfrm>
            <a:off x="6225564" y="-1807534"/>
            <a:ext cx="679605" cy="679605"/>
          </a:xfrm>
          <a:prstGeom prst="rect">
            <a:avLst/>
          </a:prstGeom>
          <a:solidFill>
            <a:srgbClr val="84C34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endParaRPr lang="en-US">
              <a:latin typeface="Aptos Display" panose="020B0004020202020204" pitchFamily="34" charset="0"/>
            </a:endParaRPr>
          </a:p>
        </p:txBody>
      </p:sp>
      <p:sp>
        <p:nvSpPr>
          <p:cNvPr id="19" name="Rectangle 18">
            <a:extLst>
              <a:ext uri="{FF2B5EF4-FFF2-40B4-BE49-F238E27FC236}">
                <a16:creationId xmlns:a16="http://schemas.microsoft.com/office/drawing/2014/main" id="{A2C6D589-70CA-D5E6-9ADC-2B66BFA18A99}"/>
              </a:ext>
            </a:extLst>
          </p:cNvPr>
          <p:cNvSpPr>
            <a:spLocks/>
          </p:cNvSpPr>
          <p:nvPr userDrawn="1"/>
        </p:nvSpPr>
        <p:spPr>
          <a:xfrm>
            <a:off x="5293902" y="-1807534"/>
            <a:ext cx="679605" cy="679605"/>
          </a:xfrm>
          <a:prstGeom prst="rect">
            <a:avLst/>
          </a:prstGeom>
          <a:solidFill>
            <a:srgbClr val="FFD9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endParaRPr lang="en-US">
              <a:latin typeface="Aptos Display" panose="020B0004020202020204" pitchFamily="34" charset="0"/>
            </a:endParaRPr>
          </a:p>
        </p:txBody>
      </p:sp>
      <p:sp>
        <p:nvSpPr>
          <p:cNvPr id="20" name="Rectangle 19">
            <a:extLst>
              <a:ext uri="{FF2B5EF4-FFF2-40B4-BE49-F238E27FC236}">
                <a16:creationId xmlns:a16="http://schemas.microsoft.com/office/drawing/2014/main" id="{6470D093-72F0-FEEA-18FB-51F93411D07A}"/>
              </a:ext>
            </a:extLst>
          </p:cNvPr>
          <p:cNvSpPr>
            <a:spLocks noChangeAspect="1"/>
          </p:cNvSpPr>
          <p:nvPr userDrawn="1"/>
        </p:nvSpPr>
        <p:spPr>
          <a:xfrm>
            <a:off x="3424761" y="-823131"/>
            <a:ext cx="679428" cy="679605"/>
          </a:xfrm>
          <a:prstGeom prst="rect">
            <a:avLst/>
          </a:prstGeom>
          <a:solidFill>
            <a:srgbClr val="001E6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endParaRPr lang="en-US" sz="1800" dirty="0">
              <a:highlight>
                <a:srgbClr val="FFFF00"/>
              </a:highlight>
            </a:endParaRPr>
          </a:p>
        </p:txBody>
      </p:sp>
      <p:sp>
        <p:nvSpPr>
          <p:cNvPr id="21" name="Rectangle 20">
            <a:extLst>
              <a:ext uri="{FF2B5EF4-FFF2-40B4-BE49-F238E27FC236}">
                <a16:creationId xmlns:a16="http://schemas.microsoft.com/office/drawing/2014/main" id="{7B3D9189-C597-53D9-85BF-96B774A10E3A}"/>
              </a:ext>
            </a:extLst>
          </p:cNvPr>
          <p:cNvSpPr>
            <a:spLocks noChangeAspect="1"/>
          </p:cNvSpPr>
          <p:nvPr userDrawn="1"/>
        </p:nvSpPr>
        <p:spPr>
          <a:xfrm>
            <a:off x="2490769" y="-823131"/>
            <a:ext cx="679428" cy="679605"/>
          </a:xfrm>
          <a:prstGeom prst="rect">
            <a:avLst/>
          </a:prstGeom>
          <a:solidFill>
            <a:srgbClr val="0032A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endParaRPr lang="en-US" sz="1800"/>
          </a:p>
        </p:txBody>
      </p:sp>
      <p:sp>
        <p:nvSpPr>
          <p:cNvPr id="22" name="Rectangle 21">
            <a:extLst>
              <a:ext uri="{FF2B5EF4-FFF2-40B4-BE49-F238E27FC236}">
                <a16:creationId xmlns:a16="http://schemas.microsoft.com/office/drawing/2014/main" id="{5A038435-6BF1-5F0E-3BAB-57AFC315DFDB}"/>
              </a:ext>
            </a:extLst>
          </p:cNvPr>
          <p:cNvSpPr>
            <a:spLocks noChangeAspect="1"/>
          </p:cNvSpPr>
          <p:nvPr userDrawn="1"/>
        </p:nvSpPr>
        <p:spPr>
          <a:xfrm>
            <a:off x="4367119" y="-823131"/>
            <a:ext cx="679428" cy="679605"/>
          </a:xfrm>
          <a:prstGeom prst="rect">
            <a:avLst/>
          </a:prstGeom>
          <a:solidFill>
            <a:srgbClr val="3366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endParaRPr lang="en-US" sz="1800"/>
          </a:p>
        </p:txBody>
      </p:sp>
      <p:sp>
        <p:nvSpPr>
          <p:cNvPr id="23" name="Rectangle 22">
            <a:extLst>
              <a:ext uri="{FF2B5EF4-FFF2-40B4-BE49-F238E27FC236}">
                <a16:creationId xmlns:a16="http://schemas.microsoft.com/office/drawing/2014/main" id="{A96D5522-A6C5-EBCB-F43F-098B7950B145}"/>
              </a:ext>
            </a:extLst>
          </p:cNvPr>
          <p:cNvSpPr>
            <a:spLocks noChangeAspect="1"/>
          </p:cNvSpPr>
          <p:nvPr userDrawn="1"/>
        </p:nvSpPr>
        <p:spPr>
          <a:xfrm>
            <a:off x="5301111" y="-823131"/>
            <a:ext cx="679428" cy="679605"/>
          </a:xfrm>
          <a:prstGeom prst="rect">
            <a:avLst/>
          </a:prstGeom>
          <a:solidFill>
            <a:srgbClr val="EAF0F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endParaRPr lang="en-US" sz="1800"/>
          </a:p>
        </p:txBody>
      </p:sp>
      <p:sp>
        <p:nvSpPr>
          <p:cNvPr id="24" name="Rectangle 23">
            <a:extLst>
              <a:ext uri="{FF2B5EF4-FFF2-40B4-BE49-F238E27FC236}">
                <a16:creationId xmlns:a16="http://schemas.microsoft.com/office/drawing/2014/main" id="{9F91CB4B-47EC-F4B9-9E72-4430825A4596}"/>
              </a:ext>
            </a:extLst>
          </p:cNvPr>
          <p:cNvSpPr>
            <a:spLocks noChangeAspect="1"/>
          </p:cNvSpPr>
          <p:nvPr userDrawn="1"/>
        </p:nvSpPr>
        <p:spPr>
          <a:xfrm>
            <a:off x="6235103" y="-823131"/>
            <a:ext cx="679428" cy="679605"/>
          </a:xfrm>
          <a:prstGeom prst="rect">
            <a:avLst/>
          </a:prstGeom>
          <a:solidFill>
            <a:srgbClr val="A9AAB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endParaRPr lang="en-US" sz="1800"/>
          </a:p>
        </p:txBody>
      </p:sp>
      <p:sp>
        <p:nvSpPr>
          <p:cNvPr id="25" name="Rectangle 24">
            <a:extLst>
              <a:ext uri="{FF2B5EF4-FFF2-40B4-BE49-F238E27FC236}">
                <a16:creationId xmlns:a16="http://schemas.microsoft.com/office/drawing/2014/main" id="{E471AE23-E2AD-B1B7-6FA7-B2FDDC470464}"/>
              </a:ext>
            </a:extLst>
          </p:cNvPr>
          <p:cNvSpPr>
            <a:spLocks noChangeAspect="1"/>
          </p:cNvSpPr>
          <p:nvPr userDrawn="1"/>
        </p:nvSpPr>
        <p:spPr>
          <a:xfrm>
            <a:off x="7169095" y="-823131"/>
            <a:ext cx="679428" cy="679605"/>
          </a:xfrm>
          <a:prstGeom prst="rect">
            <a:avLst/>
          </a:prstGeom>
          <a:solidFill>
            <a:srgbClr val="6E6E7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endParaRPr lang="en-US" sz="1800"/>
          </a:p>
        </p:txBody>
      </p:sp>
      <p:sp>
        <p:nvSpPr>
          <p:cNvPr id="26" name="Rectangle 25">
            <a:extLst>
              <a:ext uri="{FF2B5EF4-FFF2-40B4-BE49-F238E27FC236}">
                <a16:creationId xmlns:a16="http://schemas.microsoft.com/office/drawing/2014/main" id="{99ABE289-2E64-A404-121A-62D28018A7BD}"/>
              </a:ext>
            </a:extLst>
          </p:cNvPr>
          <p:cNvSpPr/>
          <p:nvPr userDrawn="1"/>
        </p:nvSpPr>
        <p:spPr>
          <a:xfrm>
            <a:off x="3430577" y="-1807534"/>
            <a:ext cx="679605" cy="679605"/>
          </a:xfrm>
          <a:prstGeom prst="rect">
            <a:avLst/>
          </a:prstGeom>
          <a:solidFill>
            <a:srgbClr val="B40F6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noAutofit/>
          </a:bodyPr>
          <a:lstStyle/>
          <a:p>
            <a:pPr algn="ctr"/>
            <a:endParaRPr lang="en-US"/>
          </a:p>
        </p:txBody>
      </p:sp>
      <p:sp>
        <p:nvSpPr>
          <p:cNvPr id="27" name="Rectangle 26">
            <a:extLst>
              <a:ext uri="{FF2B5EF4-FFF2-40B4-BE49-F238E27FC236}">
                <a16:creationId xmlns:a16="http://schemas.microsoft.com/office/drawing/2014/main" id="{9DA244F8-9F2C-1D7C-7F4D-1D5CC47C377A}"/>
              </a:ext>
            </a:extLst>
          </p:cNvPr>
          <p:cNvSpPr/>
          <p:nvPr userDrawn="1"/>
        </p:nvSpPr>
        <p:spPr>
          <a:xfrm>
            <a:off x="7157226" y="-1807534"/>
            <a:ext cx="679605" cy="679605"/>
          </a:xfrm>
          <a:prstGeom prst="rect">
            <a:avLst/>
          </a:prstGeom>
          <a:solidFill>
            <a:srgbClr val="00A5B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noAutofit/>
          </a:bodyPr>
          <a:lstStyle/>
          <a:p>
            <a:pPr algn="ctr"/>
            <a:endParaRPr lang="en-US"/>
          </a:p>
        </p:txBody>
      </p:sp>
      <p:sp>
        <p:nvSpPr>
          <p:cNvPr id="28" name="Rectangle 27">
            <a:extLst>
              <a:ext uri="{FF2B5EF4-FFF2-40B4-BE49-F238E27FC236}">
                <a16:creationId xmlns:a16="http://schemas.microsoft.com/office/drawing/2014/main" id="{ECBF98ED-2FAD-F9AF-C5CE-962954EAE6F9}"/>
              </a:ext>
            </a:extLst>
          </p:cNvPr>
          <p:cNvSpPr/>
          <p:nvPr userDrawn="1"/>
        </p:nvSpPr>
        <p:spPr>
          <a:xfrm>
            <a:off x="8088888" y="-1807534"/>
            <a:ext cx="679605" cy="679605"/>
          </a:xfrm>
          <a:prstGeom prst="rect">
            <a:avLst/>
          </a:prstGeom>
          <a:solidFill>
            <a:srgbClr val="4B008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noAutofit/>
          </a:bodyPr>
          <a:lstStyle/>
          <a:p>
            <a:pPr algn="ctr"/>
            <a:endParaRPr lang="en-US"/>
          </a:p>
        </p:txBody>
      </p:sp>
      <p:sp>
        <p:nvSpPr>
          <p:cNvPr id="29" name="Rectangle 28">
            <a:extLst>
              <a:ext uri="{FF2B5EF4-FFF2-40B4-BE49-F238E27FC236}">
                <a16:creationId xmlns:a16="http://schemas.microsoft.com/office/drawing/2014/main" id="{EA4C00F2-DAA0-BF14-6AC5-A85947B03605}"/>
              </a:ext>
            </a:extLst>
          </p:cNvPr>
          <p:cNvSpPr>
            <a:spLocks noChangeAspect="1"/>
          </p:cNvSpPr>
          <p:nvPr userDrawn="1"/>
        </p:nvSpPr>
        <p:spPr>
          <a:xfrm>
            <a:off x="8118543" y="-823131"/>
            <a:ext cx="679428" cy="679605"/>
          </a:xfrm>
          <a:prstGeom prst="rect">
            <a:avLst/>
          </a:prstGeom>
          <a:solidFill>
            <a:srgbClr val="FCB31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endParaRPr lang="en-US" sz="1800"/>
          </a:p>
        </p:txBody>
      </p:sp>
      <p:sp>
        <p:nvSpPr>
          <p:cNvPr id="30" name="TextBox 29">
            <a:extLst>
              <a:ext uri="{FF2B5EF4-FFF2-40B4-BE49-F238E27FC236}">
                <a16:creationId xmlns:a16="http://schemas.microsoft.com/office/drawing/2014/main" id="{6ACBB6D2-C908-7C4F-EFF9-0F9BE7C96D98}"/>
              </a:ext>
            </a:extLst>
          </p:cNvPr>
          <p:cNvSpPr txBox="1"/>
          <p:nvPr userDrawn="1"/>
        </p:nvSpPr>
        <p:spPr>
          <a:xfrm>
            <a:off x="3382444" y="-733839"/>
            <a:ext cx="764062" cy="507831"/>
          </a:xfrm>
          <a:prstGeom prst="rect">
            <a:avLst/>
          </a:prstGeom>
          <a:noFill/>
        </p:spPr>
        <p:txBody>
          <a:bodyPr wrap="square" rtlCol="0">
            <a:spAutoFit/>
          </a:bodyPr>
          <a:lstStyle/>
          <a:p>
            <a:pPr algn="ctr"/>
            <a:r>
              <a:rPr lang="en-US" sz="900" i="0" dirty="0">
                <a:solidFill>
                  <a:srgbClr val="FFFFFF"/>
                </a:solidFill>
                <a:effectLst/>
                <a:latin typeface="Aptos" panose="020B0004020202020204" pitchFamily="34" charset="0"/>
              </a:rPr>
              <a:t>Elemental</a:t>
            </a:r>
          </a:p>
          <a:p>
            <a:pPr algn="ctr"/>
            <a:r>
              <a:rPr lang="en-US" sz="900" i="0" dirty="0">
                <a:solidFill>
                  <a:srgbClr val="FFFFFF"/>
                </a:solidFill>
                <a:effectLst/>
                <a:latin typeface="Aptos" panose="020B0004020202020204" pitchFamily="34" charset="0"/>
              </a:rPr>
              <a:t>Navy</a:t>
            </a:r>
          </a:p>
          <a:p>
            <a:pPr marL="0" marR="0" lvl="0" indent="0" algn="ctr" defTabSz="914400" rtl="0" eaLnBrk="1" fontAlgn="auto" latinLnBrk="0" hangingPunct="1">
              <a:lnSpc>
                <a:spcPct val="100000"/>
              </a:lnSpc>
              <a:spcBef>
                <a:spcPts val="0"/>
              </a:spcBef>
              <a:spcAft>
                <a:spcPts val="0"/>
              </a:spcAft>
              <a:buClrTx/>
              <a:buSzTx/>
              <a:buFontTx/>
              <a:buNone/>
              <a:tabLst/>
              <a:defRPr/>
            </a:pPr>
            <a:r>
              <a:rPr lang="en-US" sz="900" b="0" i="0" dirty="0">
                <a:solidFill>
                  <a:srgbClr val="FFFFFF"/>
                </a:solidFill>
                <a:effectLst/>
                <a:latin typeface="Aptos" panose="020B0004020202020204" pitchFamily="34" charset="0"/>
              </a:rPr>
              <a:t>#</a:t>
            </a:r>
            <a:r>
              <a:rPr lang="en-US" sz="900" i="0" dirty="0">
                <a:solidFill>
                  <a:srgbClr val="FFFFFF"/>
                </a:solidFill>
                <a:effectLst/>
                <a:latin typeface="Aptos" panose="020B0004020202020204" pitchFamily="34" charset="0"/>
              </a:rPr>
              <a:t>001E62</a:t>
            </a:r>
          </a:p>
        </p:txBody>
      </p:sp>
      <p:sp>
        <p:nvSpPr>
          <p:cNvPr id="31" name="TextBox 30">
            <a:extLst>
              <a:ext uri="{FF2B5EF4-FFF2-40B4-BE49-F238E27FC236}">
                <a16:creationId xmlns:a16="http://schemas.microsoft.com/office/drawing/2014/main" id="{14F7AF79-99AD-EF3A-AEBF-02EC7D405413}"/>
              </a:ext>
            </a:extLst>
          </p:cNvPr>
          <p:cNvSpPr txBox="1"/>
          <p:nvPr userDrawn="1"/>
        </p:nvSpPr>
        <p:spPr>
          <a:xfrm>
            <a:off x="2448452" y="-733839"/>
            <a:ext cx="764062" cy="507831"/>
          </a:xfrm>
          <a:prstGeom prst="rect">
            <a:avLst/>
          </a:prstGeom>
          <a:noFill/>
        </p:spPr>
        <p:txBody>
          <a:bodyPr wrap="square" rtlCol="0">
            <a:spAutoFit/>
          </a:bodyPr>
          <a:lstStyle/>
          <a:p>
            <a:pPr algn="ctr"/>
            <a:r>
              <a:rPr lang="en-US" sz="900" i="0" dirty="0">
                <a:solidFill>
                  <a:srgbClr val="FFFFFF"/>
                </a:solidFill>
                <a:effectLst/>
                <a:latin typeface="Aptos" panose="020B0004020202020204" pitchFamily="34" charset="0"/>
              </a:rPr>
              <a:t>Impact</a:t>
            </a:r>
          </a:p>
          <a:p>
            <a:pPr algn="ctr"/>
            <a:r>
              <a:rPr lang="en-US" sz="900" i="0" dirty="0">
                <a:solidFill>
                  <a:srgbClr val="FFFFFF"/>
                </a:solidFill>
                <a:effectLst/>
                <a:latin typeface="Aptos" panose="020B0004020202020204" pitchFamily="34" charset="0"/>
              </a:rPr>
              <a:t>(Lab) Blue</a:t>
            </a:r>
          </a:p>
          <a:p>
            <a:pPr marL="0" marR="0" lvl="0" indent="0" algn="ctr" defTabSz="914400" rtl="0" eaLnBrk="1" fontAlgn="auto" latinLnBrk="0" hangingPunct="1">
              <a:lnSpc>
                <a:spcPct val="100000"/>
              </a:lnSpc>
              <a:spcBef>
                <a:spcPts val="0"/>
              </a:spcBef>
              <a:spcAft>
                <a:spcPts val="0"/>
              </a:spcAft>
              <a:buClrTx/>
              <a:buSzTx/>
              <a:buFontTx/>
              <a:buNone/>
              <a:tabLst/>
              <a:defRPr/>
            </a:pPr>
            <a:r>
              <a:rPr lang="en-US" sz="900" b="0" i="0" dirty="0">
                <a:solidFill>
                  <a:srgbClr val="FFFFFF"/>
                </a:solidFill>
                <a:effectLst/>
                <a:latin typeface="Aptos" panose="020B0004020202020204" pitchFamily="34" charset="0"/>
              </a:rPr>
              <a:t>#0032a1</a:t>
            </a:r>
          </a:p>
        </p:txBody>
      </p:sp>
      <p:sp>
        <p:nvSpPr>
          <p:cNvPr id="32" name="TextBox 31">
            <a:extLst>
              <a:ext uri="{FF2B5EF4-FFF2-40B4-BE49-F238E27FC236}">
                <a16:creationId xmlns:a16="http://schemas.microsoft.com/office/drawing/2014/main" id="{29FB10BD-EC4E-AD99-DF93-0031CAE62128}"/>
              </a:ext>
            </a:extLst>
          </p:cNvPr>
          <p:cNvSpPr txBox="1"/>
          <p:nvPr userDrawn="1"/>
        </p:nvSpPr>
        <p:spPr>
          <a:xfrm>
            <a:off x="4360061" y="-733839"/>
            <a:ext cx="695262" cy="507831"/>
          </a:xfrm>
          <a:prstGeom prst="rect">
            <a:avLst/>
          </a:prstGeom>
          <a:noFill/>
        </p:spPr>
        <p:txBody>
          <a:bodyPr wrap="square" rtlCol="0">
            <a:spAutoFit/>
          </a:bodyPr>
          <a:lstStyle/>
          <a:p>
            <a:pPr algn="ctr"/>
            <a:r>
              <a:rPr lang="en-US" sz="900" i="0" dirty="0">
                <a:solidFill>
                  <a:srgbClr val="FFFFFF"/>
                </a:solidFill>
                <a:effectLst/>
                <a:latin typeface="Aptos" panose="020B0004020202020204" pitchFamily="34" charset="0"/>
              </a:rPr>
              <a:t>Energetic</a:t>
            </a:r>
          </a:p>
          <a:p>
            <a:pPr algn="ctr"/>
            <a:r>
              <a:rPr lang="en-US" sz="900" i="0" dirty="0">
                <a:solidFill>
                  <a:srgbClr val="FFFFFF"/>
                </a:solidFill>
                <a:effectLst/>
                <a:latin typeface="Aptos" panose="020B0004020202020204" pitchFamily="34" charset="0"/>
              </a:rPr>
              <a:t>Azure</a:t>
            </a:r>
          </a:p>
          <a:p>
            <a:pPr algn="ctr"/>
            <a:r>
              <a:rPr lang="en-US" sz="900" i="0" dirty="0">
                <a:solidFill>
                  <a:srgbClr val="FFFFFF"/>
                </a:solidFill>
                <a:effectLst/>
                <a:latin typeface="Aptos" panose="020B0004020202020204" pitchFamily="34" charset="0"/>
              </a:rPr>
              <a:t>#3366CC</a:t>
            </a:r>
          </a:p>
        </p:txBody>
      </p:sp>
      <p:sp>
        <p:nvSpPr>
          <p:cNvPr id="33" name="TextBox 32">
            <a:extLst>
              <a:ext uri="{FF2B5EF4-FFF2-40B4-BE49-F238E27FC236}">
                <a16:creationId xmlns:a16="http://schemas.microsoft.com/office/drawing/2014/main" id="{6FDAD7D3-FB35-2D1F-E87B-768FBC6980D1}"/>
              </a:ext>
            </a:extLst>
          </p:cNvPr>
          <p:cNvSpPr txBox="1"/>
          <p:nvPr userDrawn="1"/>
        </p:nvSpPr>
        <p:spPr>
          <a:xfrm>
            <a:off x="5169207" y="-733839"/>
            <a:ext cx="938614" cy="507831"/>
          </a:xfrm>
          <a:prstGeom prst="rect">
            <a:avLst/>
          </a:prstGeom>
          <a:noFill/>
        </p:spPr>
        <p:txBody>
          <a:bodyPr wrap="square" rtlCol="0">
            <a:spAutoFit/>
          </a:bodyPr>
          <a:lstStyle/>
          <a:p>
            <a:pPr algn="ctr"/>
            <a:r>
              <a:rPr lang="en-US" sz="900" i="0" dirty="0">
                <a:effectLst/>
                <a:latin typeface="Aptos" panose="020B0004020202020204" pitchFamily="34" charset="0"/>
              </a:rPr>
              <a:t>Livermorium</a:t>
            </a:r>
          </a:p>
          <a:p>
            <a:pPr algn="ctr"/>
            <a:r>
              <a:rPr lang="en-US" sz="900" i="0" dirty="0">
                <a:effectLst/>
                <a:latin typeface="Aptos" panose="020B0004020202020204" pitchFamily="34" charset="0"/>
              </a:rPr>
              <a:t>Ice</a:t>
            </a:r>
            <a:endParaRPr lang="en-US" sz="900" b="0" i="0" dirty="0">
              <a:solidFill>
                <a:schemeClr val="tx1"/>
              </a:solidFill>
              <a:effectLst/>
              <a:latin typeface="Aptos" panose="020B0004020202020204" pitchFamily="34" charset="0"/>
            </a:endParaRPr>
          </a:p>
          <a:p>
            <a:pPr algn="ctr"/>
            <a:r>
              <a:rPr lang="en-US" sz="900" b="0" i="0" dirty="0">
                <a:solidFill>
                  <a:schemeClr val="tx1"/>
                </a:solidFill>
                <a:effectLst/>
                <a:latin typeface="Aptos" panose="020B0004020202020204" pitchFamily="34" charset="0"/>
              </a:rPr>
              <a:t>#</a:t>
            </a:r>
            <a:r>
              <a:rPr lang="en-US" sz="900" i="0" dirty="0">
                <a:effectLst/>
                <a:latin typeface="Aptos" panose="020B0004020202020204" pitchFamily="34" charset="0"/>
              </a:rPr>
              <a:t>eaf0fb</a:t>
            </a:r>
          </a:p>
        </p:txBody>
      </p:sp>
      <p:sp>
        <p:nvSpPr>
          <p:cNvPr id="34" name="TextBox 33">
            <a:extLst>
              <a:ext uri="{FF2B5EF4-FFF2-40B4-BE49-F238E27FC236}">
                <a16:creationId xmlns:a16="http://schemas.microsoft.com/office/drawing/2014/main" id="{EDF0C0BC-D896-A401-AAC4-EE91E9B12C8E}"/>
              </a:ext>
            </a:extLst>
          </p:cNvPr>
          <p:cNvSpPr txBox="1"/>
          <p:nvPr userDrawn="1"/>
        </p:nvSpPr>
        <p:spPr>
          <a:xfrm>
            <a:off x="6243880" y="-713663"/>
            <a:ext cx="679427" cy="507831"/>
          </a:xfrm>
          <a:prstGeom prst="rect">
            <a:avLst/>
          </a:prstGeom>
          <a:noFill/>
        </p:spPr>
        <p:txBody>
          <a:bodyPr wrap="square" rtlCol="0">
            <a:spAutoFit/>
          </a:bodyPr>
          <a:lstStyle/>
          <a:p>
            <a:pPr algn="ctr"/>
            <a:r>
              <a:rPr lang="en-US" sz="900" i="0" dirty="0">
                <a:effectLst/>
                <a:latin typeface="Aptos" panose="020B0004020202020204" pitchFamily="34" charset="0"/>
              </a:rPr>
              <a:t>Carbon </a:t>
            </a:r>
          </a:p>
          <a:p>
            <a:pPr algn="ctr"/>
            <a:r>
              <a:rPr lang="en-US" sz="900" i="0" dirty="0">
                <a:effectLst/>
                <a:latin typeface="Aptos" panose="020B0004020202020204" pitchFamily="34" charset="0"/>
              </a:rPr>
              <a:t>Gray</a:t>
            </a:r>
          </a:p>
          <a:p>
            <a:pPr algn="ctr"/>
            <a:r>
              <a:rPr lang="en-US" sz="900" i="0" dirty="0">
                <a:effectLst/>
                <a:latin typeface="Aptos" panose="020B0004020202020204" pitchFamily="34" charset="0"/>
              </a:rPr>
              <a:t>#a9aabc</a:t>
            </a:r>
          </a:p>
        </p:txBody>
      </p:sp>
      <p:sp>
        <p:nvSpPr>
          <p:cNvPr id="45" name="TextBox 44">
            <a:extLst>
              <a:ext uri="{FF2B5EF4-FFF2-40B4-BE49-F238E27FC236}">
                <a16:creationId xmlns:a16="http://schemas.microsoft.com/office/drawing/2014/main" id="{A7DBC23D-583C-AFAB-1853-85EAFB10D8DB}"/>
              </a:ext>
            </a:extLst>
          </p:cNvPr>
          <p:cNvSpPr txBox="1"/>
          <p:nvPr userDrawn="1"/>
        </p:nvSpPr>
        <p:spPr>
          <a:xfrm>
            <a:off x="7179546" y="-713664"/>
            <a:ext cx="668978" cy="507831"/>
          </a:xfrm>
          <a:prstGeom prst="rect">
            <a:avLst/>
          </a:prstGeom>
          <a:noFill/>
        </p:spPr>
        <p:txBody>
          <a:bodyPr wrap="square" rtlCol="0">
            <a:spAutoFit/>
          </a:bodyPr>
          <a:lstStyle/>
          <a:p>
            <a:pPr algn="ctr"/>
            <a:r>
              <a:rPr lang="en-US" sz="900" i="0" dirty="0">
                <a:solidFill>
                  <a:srgbClr val="FFFFFF"/>
                </a:solidFill>
                <a:effectLst/>
                <a:latin typeface="Aptos" panose="020B0004020202020204" pitchFamily="34" charset="0"/>
              </a:rPr>
              <a:t>Quantum</a:t>
            </a:r>
          </a:p>
          <a:p>
            <a:pPr algn="ctr"/>
            <a:r>
              <a:rPr lang="en-US" sz="900" i="0" dirty="0">
                <a:solidFill>
                  <a:srgbClr val="FFFFFF"/>
                </a:solidFill>
                <a:effectLst/>
                <a:latin typeface="Aptos" panose="020B0004020202020204" pitchFamily="34" charset="0"/>
              </a:rPr>
              <a:t>Slate</a:t>
            </a:r>
          </a:p>
          <a:p>
            <a:pPr algn="ctr"/>
            <a:r>
              <a:rPr lang="en-US" sz="900" i="0" dirty="0">
                <a:solidFill>
                  <a:srgbClr val="FFFFFF"/>
                </a:solidFill>
                <a:effectLst/>
                <a:latin typeface="Aptos" panose="020B0004020202020204" pitchFamily="34" charset="0"/>
              </a:rPr>
              <a:t>#6e6e7c</a:t>
            </a:r>
          </a:p>
        </p:txBody>
      </p:sp>
      <p:sp>
        <p:nvSpPr>
          <p:cNvPr id="46" name="TextBox 45">
            <a:extLst>
              <a:ext uri="{FF2B5EF4-FFF2-40B4-BE49-F238E27FC236}">
                <a16:creationId xmlns:a16="http://schemas.microsoft.com/office/drawing/2014/main" id="{E741003F-A5C7-1A1F-FCEA-0CC45DBBA0F3}"/>
              </a:ext>
            </a:extLst>
          </p:cNvPr>
          <p:cNvSpPr txBox="1"/>
          <p:nvPr userDrawn="1"/>
        </p:nvSpPr>
        <p:spPr>
          <a:xfrm>
            <a:off x="8081022" y="-713664"/>
            <a:ext cx="754470" cy="507831"/>
          </a:xfrm>
          <a:prstGeom prst="rect">
            <a:avLst/>
          </a:prstGeom>
          <a:noFill/>
        </p:spPr>
        <p:txBody>
          <a:bodyPr wrap="square" rtlCol="0">
            <a:spAutoFit/>
          </a:bodyPr>
          <a:lstStyle/>
          <a:p>
            <a:pPr algn="ctr"/>
            <a:r>
              <a:rPr lang="en-US" sz="900" i="0" dirty="0">
                <a:effectLst/>
                <a:latin typeface="Aptos" panose="020B0004020202020204" pitchFamily="34" charset="0"/>
              </a:rPr>
              <a:t>Innovation</a:t>
            </a:r>
          </a:p>
          <a:p>
            <a:pPr algn="ctr"/>
            <a:r>
              <a:rPr lang="en-US" sz="900" i="0" dirty="0">
                <a:effectLst/>
                <a:latin typeface="Aptos" panose="020B0004020202020204" pitchFamily="34" charset="0"/>
              </a:rPr>
              <a:t>Yellow</a:t>
            </a:r>
          </a:p>
          <a:p>
            <a:pPr marL="0" marR="0" lvl="0" indent="0" algn="ctr" defTabSz="914400" rtl="0" eaLnBrk="1" fontAlgn="auto" latinLnBrk="0" hangingPunct="1">
              <a:lnSpc>
                <a:spcPct val="100000"/>
              </a:lnSpc>
              <a:spcBef>
                <a:spcPts val="0"/>
              </a:spcBef>
              <a:spcAft>
                <a:spcPts val="0"/>
              </a:spcAft>
              <a:buClrTx/>
              <a:buSzTx/>
              <a:buFontTx/>
              <a:buNone/>
              <a:tabLst/>
              <a:defRPr/>
            </a:pPr>
            <a:r>
              <a:rPr lang="en-US" sz="900" b="0" i="0" dirty="0">
                <a:solidFill>
                  <a:schemeClr val="tx1"/>
                </a:solidFill>
                <a:effectLst/>
                <a:latin typeface="Aptos" panose="020B0004020202020204" pitchFamily="34" charset="0"/>
              </a:rPr>
              <a:t>#</a:t>
            </a:r>
            <a:r>
              <a:rPr lang="en-US" sz="900" i="0" dirty="0">
                <a:effectLst/>
                <a:latin typeface="Aptos" panose="020B0004020202020204" pitchFamily="34" charset="0"/>
              </a:rPr>
              <a:t>fcb317</a:t>
            </a:r>
          </a:p>
        </p:txBody>
      </p:sp>
      <p:sp>
        <p:nvSpPr>
          <p:cNvPr id="47" name="TextBox 46">
            <a:extLst>
              <a:ext uri="{FF2B5EF4-FFF2-40B4-BE49-F238E27FC236}">
                <a16:creationId xmlns:a16="http://schemas.microsoft.com/office/drawing/2014/main" id="{6D18BF93-7C34-E7D3-3B00-E87D36B0803F}"/>
              </a:ext>
            </a:extLst>
          </p:cNvPr>
          <p:cNvSpPr txBox="1"/>
          <p:nvPr userDrawn="1"/>
        </p:nvSpPr>
        <p:spPr>
          <a:xfrm>
            <a:off x="2498958" y="-1701414"/>
            <a:ext cx="671239" cy="507831"/>
          </a:xfrm>
          <a:prstGeom prst="rect">
            <a:avLst/>
          </a:prstGeom>
          <a:noFill/>
        </p:spPr>
        <p:txBody>
          <a:bodyPr wrap="square" rtlCol="0">
            <a:spAutoFit/>
          </a:bodyPr>
          <a:lstStyle/>
          <a:p>
            <a:pPr algn="ctr"/>
            <a:r>
              <a:rPr lang="en-US" sz="900" i="0" dirty="0">
                <a:solidFill>
                  <a:schemeClr val="bg1"/>
                </a:solidFill>
                <a:effectLst/>
                <a:latin typeface="Aptos" panose="020B0004020202020204" pitchFamily="34" charset="0"/>
              </a:rPr>
              <a:t>Research Red</a:t>
            </a:r>
          </a:p>
          <a:p>
            <a:pPr algn="ctr"/>
            <a:r>
              <a:rPr lang="en-US" sz="900" i="0" dirty="0">
                <a:solidFill>
                  <a:schemeClr val="bg1"/>
                </a:solidFill>
                <a:effectLst/>
                <a:latin typeface="Aptos" panose="020B0004020202020204" pitchFamily="34" charset="0"/>
              </a:rPr>
              <a:t>#9d0c0c</a:t>
            </a:r>
          </a:p>
        </p:txBody>
      </p:sp>
      <p:sp>
        <p:nvSpPr>
          <p:cNvPr id="48" name="TextBox 47">
            <a:extLst>
              <a:ext uri="{FF2B5EF4-FFF2-40B4-BE49-F238E27FC236}">
                <a16:creationId xmlns:a16="http://schemas.microsoft.com/office/drawing/2014/main" id="{00B37A5C-1BD6-BD93-866F-F3DC930A6348}"/>
              </a:ext>
            </a:extLst>
          </p:cNvPr>
          <p:cNvSpPr txBox="1"/>
          <p:nvPr userDrawn="1"/>
        </p:nvSpPr>
        <p:spPr>
          <a:xfrm>
            <a:off x="3323492" y="-1701414"/>
            <a:ext cx="898591" cy="507831"/>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900" i="0" dirty="0">
                <a:solidFill>
                  <a:schemeClr val="bg1"/>
                </a:solidFill>
                <a:effectLst/>
                <a:latin typeface="Aptos" panose="020B0004020202020204" pitchFamily="34" charset="0"/>
              </a:rPr>
              <a:t>Performance Pink</a:t>
            </a:r>
          </a:p>
          <a:p>
            <a:pPr marL="0" marR="0" lvl="0" indent="0" algn="ctr" defTabSz="914400" rtl="0" eaLnBrk="1" fontAlgn="auto" latinLnBrk="0" hangingPunct="1">
              <a:lnSpc>
                <a:spcPct val="100000"/>
              </a:lnSpc>
              <a:spcBef>
                <a:spcPts val="0"/>
              </a:spcBef>
              <a:spcAft>
                <a:spcPts val="0"/>
              </a:spcAft>
              <a:buClrTx/>
              <a:buSzTx/>
              <a:buFontTx/>
              <a:buNone/>
              <a:tabLst/>
              <a:defRPr/>
            </a:pPr>
            <a:r>
              <a:rPr lang="en-US" sz="900" i="0" dirty="0">
                <a:solidFill>
                  <a:schemeClr val="bg1"/>
                </a:solidFill>
                <a:effectLst/>
                <a:latin typeface="Aptos" panose="020B0004020202020204" pitchFamily="34" charset="0"/>
              </a:rPr>
              <a:t>#b40f64</a:t>
            </a:r>
          </a:p>
        </p:txBody>
      </p:sp>
      <p:sp>
        <p:nvSpPr>
          <p:cNvPr id="49" name="TextBox 48">
            <a:extLst>
              <a:ext uri="{FF2B5EF4-FFF2-40B4-BE49-F238E27FC236}">
                <a16:creationId xmlns:a16="http://schemas.microsoft.com/office/drawing/2014/main" id="{23F6CF33-72EA-84E9-EF88-0D5CF566B395}"/>
              </a:ext>
            </a:extLst>
          </p:cNvPr>
          <p:cNvSpPr txBox="1"/>
          <p:nvPr userDrawn="1"/>
        </p:nvSpPr>
        <p:spPr>
          <a:xfrm>
            <a:off x="4360061" y="-1701414"/>
            <a:ext cx="674832" cy="507831"/>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900" i="0" dirty="0">
                <a:effectLst/>
                <a:latin typeface="Aptos" panose="020B0004020202020204" pitchFamily="34" charset="0"/>
              </a:rPr>
              <a:t>Algorithm Orange</a:t>
            </a:r>
          </a:p>
          <a:p>
            <a:pPr algn="ctr"/>
            <a:r>
              <a:rPr lang="en-US" sz="900" i="0" dirty="0">
                <a:effectLst/>
                <a:latin typeface="Aptos" panose="020B0004020202020204" pitchFamily="34" charset="0"/>
              </a:rPr>
              <a:t>#ff7900</a:t>
            </a:r>
          </a:p>
        </p:txBody>
      </p:sp>
      <p:sp>
        <p:nvSpPr>
          <p:cNvPr id="50" name="TextBox 49">
            <a:extLst>
              <a:ext uri="{FF2B5EF4-FFF2-40B4-BE49-F238E27FC236}">
                <a16:creationId xmlns:a16="http://schemas.microsoft.com/office/drawing/2014/main" id="{BC23073A-1142-A88B-30BA-516E2B99FDCC}"/>
              </a:ext>
            </a:extLst>
          </p:cNvPr>
          <p:cNvSpPr txBox="1"/>
          <p:nvPr userDrawn="1"/>
        </p:nvSpPr>
        <p:spPr>
          <a:xfrm>
            <a:off x="5286950" y="-1701414"/>
            <a:ext cx="711142" cy="507831"/>
          </a:xfrm>
          <a:prstGeom prst="rect">
            <a:avLst/>
          </a:prstGeom>
          <a:noFill/>
        </p:spPr>
        <p:txBody>
          <a:bodyPr wrap="square" rtlCol="0">
            <a:spAutoFit/>
          </a:bodyPr>
          <a:lstStyle/>
          <a:p>
            <a:pPr algn="ctr"/>
            <a:r>
              <a:rPr lang="en-US" sz="900" i="0" dirty="0">
                <a:effectLst/>
                <a:latin typeface="Aptos" panose="020B0004020202020204" pitchFamily="34" charset="0"/>
              </a:rPr>
              <a:t>Solar</a:t>
            </a:r>
          </a:p>
          <a:p>
            <a:pPr algn="ctr"/>
            <a:r>
              <a:rPr lang="en-US" sz="900" i="0" dirty="0">
                <a:effectLst/>
                <a:latin typeface="Aptos" panose="020B0004020202020204" pitchFamily="34" charset="0"/>
              </a:rPr>
              <a:t>Yellow</a:t>
            </a:r>
          </a:p>
          <a:p>
            <a:pPr algn="ctr"/>
            <a:r>
              <a:rPr lang="en-US" sz="900" i="0" dirty="0">
                <a:effectLst/>
                <a:latin typeface="Aptos" panose="020B0004020202020204" pitchFamily="34" charset="0"/>
              </a:rPr>
              <a:t>#ffd900</a:t>
            </a:r>
          </a:p>
        </p:txBody>
      </p:sp>
      <p:sp>
        <p:nvSpPr>
          <p:cNvPr id="51" name="TextBox 50">
            <a:extLst>
              <a:ext uri="{FF2B5EF4-FFF2-40B4-BE49-F238E27FC236}">
                <a16:creationId xmlns:a16="http://schemas.microsoft.com/office/drawing/2014/main" id="{DFFF46EA-2247-0672-B0F2-72BDABBFEAFC}"/>
              </a:ext>
            </a:extLst>
          </p:cNvPr>
          <p:cNvSpPr txBox="1"/>
          <p:nvPr userDrawn="1"/>
        </p:nvSpPr>
        <p:spPr>
          <a:xfrm>
            <a:off x="6243880" y="-1701414"/>
            <a:ext cx="679427" cy="507831"/>
          </a:xfrm>
          <a:prstGeom prst="rect">
            <a:avLst/>
          </a:prstGeom>
          <a:noFill/>
        </p:spPr>
        <p:txBody>
          <a:bodyPr wrap="square" rtlCol="0">
            <a:spAutoFit/>
          </a:bodyPr>
          <a:lstStyle/>
          <a:p>
            <a:pPr algn="ctr"/>
            <a:r>
              <a:rPr lang="en-US" sz="900" i="0" dirty="0">
                <a:effectLst/>
                <a:latin typeface="Aptos" panose="020B0004020202020204" pitchFamily="34" charset="0"/>
              </a:rPr>
              <a:t>Gamma Green</a:t>
            </a:r>
          </a:p>
          <a:p>
            <a:pPr algn="ctr"/>
            <a:r>
              <a:rPr lang="en-US" sz="900" i="0" dirty="0">
                <a:effectLst/>
                <a:latin typeface="Aptos" panose="020B0004020202020204" pitchFamily="34" charset="0"/>
              </a:rPr>
              <a:t>#84c342</a:t>
            </a:r>
          </a:p>
        </p:txBody>
      </p:sp>
      <p:sp>
        <p:nvSpPr>
          <p:cNvPr id="52" name="TextBox 51">
            <a:extLst>
              <a:ext uri="{FF2B5EF4-FFF2-40B4-BE49-F238E27FC236}">
                <a16:creationId xmlns:a16="http://schemas.microsoft.com/office/drawing/2014/main" id="{8B48578C-A2C1-33C7-A608-29A6AF95A044}"/>
              </a:ext>
            </a:extLst>
          </p:cNvPr>
          <p:cNvSpPr txBox="1"/>
          <p:nvPr userDrawn="1"/>
        </p:nvSpPr>
        <p:spPr>
          <a:xfrm>
            <a:off x="7179546" y="-1701414"/>
            <a:ext cx="679428" cy="507831"/>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900" i="0" dirty="0">
                <a:effectLst/>
                <a:latin typeface="Aptos" panose="020B0004020202020204" pitchFamily="34" charset="0"/>
              </a:rPr>
              <a:t>Extreme Turquoise</a:t>
            </a:r>
          </a:p>
          <a:p>
            <a:pPr algn="ctr"/>
            <a:r>
              <a:rPr lang="en-US" sz="900" i="0" dirty="0">
                <a:effectLst/>
                <a:latin typeface="Aptos" panose="020B0004020202020204" pitchFamily="34" charset="0"/>
              </a:rPr>
              <a:t>#00a5b8</a:t>
            </a:r>
          </a:p>
        </p:txBody>
      </p:sp>
      <p:sp>
        <p:nvSpPr>
          <p:cNvPr id="53" name="TextBox 52">
            <a:extLst>
              <a:ext uri="{FF2B5EF4-FFF2-40B4-BE49-F238E27FC236}">
                <a16:creationId xmlns:a16="http://schemas.microsoft.com/office/drawing/2014/main" id="{F4DCED45-5CA0-272F-02B2-18978BDB293C}"/>
              </a:ext>
            </a:extLst>
          </p:cNvPr>
          <p:cNvSpPr txBox="1"/>
          <p:nvPr userDrawn="1"/>
        </p:nvSpPr>
        <p:spPr>
          <a:xfrm>
            <a:off x="8043502" y="-1701414"/>
            <a:ext cx="754469" cy="507831"/>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900" i="0" dirty="0">
                <a:solidFill>
                  <a:schemeClr val="bg1"/>
                </a:solidFill>
                <a:effectLst/>
                <a:latin typeface="Helvetica" pitchFamily="2" charset="0"/>
              </a:rPr>
              <a:t>Inspiration Indigo</a:t>
            </a:r>
          </a:p>
          <a:p>
            <a:pPr algn="ctr"/>
            <a:r>
              <a:rPr lang="en-US" sz="900" i="0" dirty="0">
                <a:solidFill>
                  <a:schemeClr val="bg1"/>
                </a:solidFill>
                <a:effectLst/>
                <a:latin typeface="Aptos" panose="020B0004020202020204" pitchFamily="34" charset="0"/>
              </a:rPr>
              <a:t>#4b0082</a:t>
            </a:r>
          </a:p>
        </p:txBody>
      </p:sp>
    </p:spTree>
    <p:extLst>
      <p:ext uri="{BB962C8B-B14F-4D97-AF65-F5344CB8AC3E}">
        <p14:creationId xmlns:p14="http://schemas.microsoft.com/office/powerpoint/2010/main" val="4048822221"/>
      </p:ext>
    </p:extLst>
  </p:cSld>
  <p:clrMap bg1="lt1" tx1="dk1" bg2="lt2" tx2="dk2" accent1="accent1" accent2="accent2" accent3="accent3" accent4="accent4" accent5="accent5" accent6="accent6" hlink="hlink" folHlink="folHlink"/>
  <p:sldLayoutIdLst>
    <p:sldLayoutId id="2147483693" r:id="rId1"/>
    <p:sldLayoutId id="2147483719" r:id="rId2"/>
    <p:sldLayoutId id="2147483748" r:id="rId3"/>
    <p:sldLayoutId id="2147483749" r:id="rId4"/>
    <p:sldLayoutId id="2147483686" r:id="rId5"/>
    <p:sldLayoutId id="2147483706" r:id="rId6"/>
    <p:sldLayoutId id="2147483744" r:id="rId7"/>
    <p:sldLayoutId id="2147483688" r:id="rId8"/>
    <p:sldLayoutId id="2147483690" r:id="rId9"/>
    <p:sldLayoutId id="2147483725" r:id="rId10"/>
    <p:sldLayoutId id="2147483742" r:id="rId11"/>
    <p:sldLayoutId id="2147483746" r:id="rId12"/>
    <p:sldLayoutId id="2147483687" r:id="rId13"/>
  </p:sldLayoutIdLst>
  <p:txStyles>
    <p:titleStyle>
      <a:lvl1pPr algn="l" defTabSz="914400" rtl="0" eaLnBrk="1" latinLnBrk="0" hangingPunct="1">
        <a:lnSpc>
          <a:spcPct val="90000"/>
        </a:lnSpc>
        <a:spcBef>
          <a:spcPct val="0"/>
        </a:spcBef>
        <a:buNone/>
        <a:defRPr sz="3600" kern="1200">
          <a:solidFill>
            <a:srgbClr val="0532A0"/>
          </a:solidFill>
          <a:latin typeface="Aptos" panose="020B0004020202020204" pitchFamily="34"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lumMod val="85000"/>
              <a:lumOff val="15000"/>
            </a:schemeClr>
          </a:solidFill>
          <a:latin typeface="Aptos" panose="020B0004020202020204"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lumMod val="85000"/>
              <a:lumOff val="15000"/>
            </a:schemeClr>
          </a:solidFill>
          <a:latin typeface="Aptos" panose="020B0004020202020204" pitchFamily="34"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lumMod val="85000"/>
              <a:lumOff val="15000"/>
            </a:schemeClr>
          </a:solidFill>
          <a:latin typeface="Aptos" panose="020B0004020202020204"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lumMod val="85000"/>
              <a:lumOff val="15000"/>
            </a:schemeClr>
          </a:solidFill>
          <a:latin typeface="Aptos" panose="020B0004020202020204"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lumMod val="85000"/>
              <a:lumOff val="15000"/>
            </a:schemeClr>
          </a:solidFill>
          <a:latin typeface="Aptos" panose="020B0004020202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2" pos="3840" userDrawn="1">
          <p15:clr>
            <a:srgbClr val="F26B43"/>
          </p15:clr>
        </p15:guide>
        <p15:guide id="3" orient="horz" pos="2088" userDrawn="1">
          <p15:clr>
            <a:srgbClr val="F26B43"/>
          </p15:clr>
        </p15:guide>
        <p15:guide id="5" orient="horz" pos="4200" userDrawn="1">
          <p15:clr>
            <a:srgbClr val="F26B43"/>
          </p15:clr>
        </p15:guide>
        <p15:guide id="6" orient="horz" pos="4224" userDrawn="1">
          <p15:clr>
            <a:srgbClr val="F26B43"/>
          </p15:clr>
        </p15:guide>
        <p15:guide id="7" orient="horz" pos="3888" userDrawn="1">
          <p15:clr>
            <a:srgbClr val="F26B43"/>
          </p15:clr>
        </p15:guide>
      </p15:sldGuideLst>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06D6F184-D98A-76A1-D3A3-6220CD59274F}"/>
              </a:ext>
              <a:ext uri="{C183D7F6-B498-43B3-948B-1728B52AA6E4}">
                <adec:decorative xmlns:adec="http://schemas.microsoft.com/office/drawing/2017/decorative" val="1"/>
              </a:ext>
            </a:extLst>
          </p:cNvPr>
          <p:cNvSpPr/>
          <p:nvPr userDrawn="1"/>
        </p:nvSpPr>
        <p:spPr>
          <a:xfrm flipV="1">
            <a:off x="-7622" y="6069"/>
            <a:ext cx="12199622" cy="6386623"/>
          </a:xfrm>
          <a:prstGeom prst="rect">
            <a:avLst/>
          </a:prstGeom>
          <a:solidFill>
            <a:srgbClr val="001E6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chemeClr val="bg1"/>
              </a:solidFill>
              <a:effectLst/>
              <a:uLnTx/>
              <a:uFillTx/>
              <a:latin typeface="Calibri" panose="020F0502020204030204"/>
              <a:ea typeface="+mn-ea"/>
              <a:cs typeface="+mn-cs"/>
            </a:endParaRPr>
          </a:p>
        </p:txBody>
      </p:sp>
      <p:sp>
        <p:nvSpPr>
          <p:cNvPr id="2" name="Rectangle 1">
            <a:extLst>
              <a:ext uri="{FF2B5EF4-FFF2-40B4-BE49-F238E27FC236}">
                <a16:creationId xmlns:a16="http://schemas.microsoft.com/office/drawing/2014/main" id="{D4570886-F1AB-A724-0F90-31CF90944536}"/>
              </a:ext>
              <a:ext uri="{C183D7F6-B498-43B3-948B-1728B52AA6E4}">
                <adec:decorative xmlns:adec="http://schemas.microsoft.com/office/drawing/2017/decorative" val="1"/>
              </a:ext>
            </a:extLst>
          </p:cNvPr>
          <p:cNvSpPr/>
          <p:nvPr userDrawn="1"/>
        </p:nvSpPr>
        <p:spPr>
          <a:xfrm>
            <a:off x="-7667" y="6383633"/>
            <a:ext cx="12199667" cy="501839"/>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2" name="Slide Number Placeholder 7">
            <a:extLst>
              <a:ext uri="{FF2B5EF4-FFF2-40B4-BE49-F238E27FC236}">
                <a16:creationId xmlns:a16="http://schemas.microsoft.com/office/drawing/2014/main" id="{FF9AD165-772F-EC00-FCE9-651F03CD8A55}"/>
              </a:ext>
            </a:extLst>
          </p:cNvPr>
          <p:cNvSpPr txBox="1">
            <a:spLocks/>
          </p:cNvSpPr>
          <p:nvPr userDrawn="1"/>
        </p:nvSpPr>
        <p:spPr>
          <a:xfrm>
            <a:off x="11032435" y="6515434"/>
            <a:ext cx="1025027" cy="257361"/>
          </a:xfrm>
          <a:prstGeom prst="rect">
            <a:avLst/>
          </a:prstGeom>
        </p:spPr>
        <p:txBody>
          <a:bodyPr rIns="45720" anchor="ctr" anchorCtr="0">
            <a:noAutofit/>
          </a:bodyPr>
          <a:lstStyle/>
          <a:p>
            <a:pPr marL="0" marR="0" lvl="0" indent="0" algn="r" defTabSz="457200" rtl="0" eaLnBrk="1" fontAlgn="auto" latinLnBrk="0" hangingPunct="1">
              <a:lnSpc>
                <a:spcPct val="100000"/>
              </a:lnSpc>
              <a:spcBef>
                <a:spcPts val="0"/>
              </a:spcBef>
              <a:spcAft>
                <a:spcPts val="0"/>
              </a:spcAft>
              <a:buClrTx/>
              <a:buSzTx/>
              <a:buFontTx/>
              <a:buNone/>
              <a:tabLst/>
              <a:defRPr/>
            </a:pPr>
            <a:fld id="{488C8516-CBB0-4BEF-BA7F-65371927869A}" type="slidenum">
              <a:rPr kumimoji="0" lang="en-US" sz="1000" b="0" i="0" u="none" strike="noStrike" kern="1200" cap="none" spc="0" normalizeH="0" baseline="0" noProof="0" smtClean="0">
                <a:ln>
                  <a:noFill/>
                </a:ln>
                <a:solidFill>
                  <a:srgbClr val="0532A0"/>
                </a:solidFill>
                <a:effectLst/>
                <a:uLnTx/>
                <a:uFillTx/>
                <a:latin typeface="Aptos" panose="020B0004020202020204" pitchFamily="34" charset="0"/>
                <a:ea typeface="+mn-ea"/>
                <a:cs typeface="Calibri" panose="020F0502020204030204" pitchFamily="34" charset="0"/>
              </a:rPr>
              <a:pPr marL="0" marR="0" lvl="0" indent="0" algn="r" defTabSz="457200" rtl="0" eaLnBrk="1" fontAlgn="auto" latinLnBrk="0" hangingPunct="1">
                <a:lnSpc>
                  <a:spcPct val="100000"/>
                </a:lnSpc>
                <a:spcBef>
                  <a:spcPts val="0"/>
                </a:spcBef>
                <a:spcAft>
                  <a:spcPts val="0"/>
                </a:spcAft>
                <a:buClrTx/>
                <a:buSzTx/>
                <a:buFontTx/>
                <a:buNone/>
                <a:tabLst/>
                <a:defRPr/>
              </a:pPr>
              <a:t>‹#›</a:t>
            </a:fld>
            <a:endParaRPr kumimoji="0" lang="en-US" sz="1000" b="0" i="0" u="none" strike="noStrike" kern="1200" cap="none" spc="0" normalizeH="0" baseline="0" noProof="0" dirty="0">
              <a:ln>
                <a:noFill/>
              </a:ln>
              <a:solidFill>
                <a:srgbClr val="0532A0"/>
              </a:solidFill>
              <a:effectLst/>
              <a:uLnTx/>
              <a:uFillTx/>
              <a:latin typeface="Aptos" panose="020B0004020202020204" pitchFamily="34" charset="0"/>
              <a:ea typeface="+mn-ea"/>
              <a:cs typeface="Calibri" panose="020F0502020204030204" pitchFamily="34" charset="0"/>
            </a:endParaRPr>
          </a:p>
        </p:txBody>
      </p:sp>
      <p:sp>
        <p:nvSpPr>
          <p:cNvPr id="4" name="Rectangle 3">
            <a:extLst>
              <a:ext uri="{FF2B5EF4-FFF2-40B4-BE49-F238E27FC236}">
                <a16:creationId xmlns:a16="http://schemas.microsoft.com/office/drawing/2014/main" id="{36D88313-0A9D-F699-01E9-023C12C3B895}"/>
              </a:ext>
              <a:ext uri="{C183D7F6-B498-43B3-948B-1728B52AA6E4}">
                <adec:decorative xmlns:adec="http://schemas.microsoft.com/office/drawing/2017/decorative" val="1"/>
              </a:ext>
            </a:extLst>
          </p:cNvPr>
          <p:cNvSpPr/>
          <p:nvPr userDrawn="1"/>
        </p:nvSpPr>
        <p:spPr>
          <a:xfrm>
            <a:off x="-7622" y="-3646"/>
            <a:ext cx="12192000" cy="135721"/>
          </a:xfrm>
          <a:prstGeom prst="rect">
            <a:avLst/>
          </a:prstGeom>
          <a:solidFill>
            <a:srgbClr val="0032A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chemeClr val="bg1"/>
              </a:solidFill>
              <a:effectLst/>
              <a:uLnTx/>
              <a:uFillTx/>
              <a:latin typeface="Calibri" panose="020F0502020204030204"/>
              <a:ea typeface="+mn-ea"/>
              <a:cs typeface="+mn-cs"/>
            </a:endParaRPr>
          </a:p>
        </p:txBody>
      </p:sp>
      <p:pic>
        <p:nvPicPr>
          <p:cNvPr id="34" name="Graphic 33">
            <a:extLst>
              <a:ext uri="{FF2B5EF4-FFF2-40B4-BE49-F238E27FC236}">
                <a16:creationId xmlns:a16="http://schemas.microsoft.com/office/drawing/2014/main" id="{A3A5C465-1B9B-422D-7333-59CF628CEB14}"/>
              </a:ext>
              <a:ext uri="{C183D7F6-B498-43B3-948B-1728B52AA6E4}">
                <adec:decorative xmlns:adec="http://schemas.microsoft.com/office/drawing/2017/decorative" val="1"/>
              </a:ext>
            </a:extLst>
          </p:cNvPr>
          <p:cNvPicPr>
            <a:picLocks noChangeAspect="1"/>
          </p:cNvPicPr>
          <p:nvPr userDrawn="1"/>
        </p:nvPicPr>
        <p:blipFill>
          <a:blip>
            <a:alphaModFix amt="50000"/>
            <a:extLst>
              <a:ext uri="{96DAC541-7B7A-43D3-8B79-37D633B846F1}">
                <asvg:svgBlip xmlns:asvg="http://schemas.microsoft.com/office/drawing/2016/SVG/main" r:embed="rId15"/>
              </a:ext>
            </a:extLst>
          </a:blip>
          <a:stretch>
            <a:fillRect/>
          </a:stretch>
        </p:blipFill>
        <p:spPr>
          <a:xfrm>
            <a:off x="-7623" y="132074"/>
            <a:ext cx="1030960" cy="987552"/>
          </a:xfrm>
          <a:prstGeom prst="rect">
            <a:avLst/>
          </a:prstGeom>
        </p:spPr>
      </p:pic>
      <p:sp>
        <p:nvSpPr>
          <p:cNvPr id="8" name="TextBox 7">
            <a:extLst>
              <a:ext uri="{FF2B5EF4-FFF2-40B4-BE49-F238E27FC236}">
                <a16:creationId xmlns:a16="http://schemas.microsoft.com/office/drawing/2014/main" id="{30773BBB-EBD8-923E-4E8D-AE21F233EF6D}"/>
              </a:ext>
            </a:extLst>
          </p:cNvPr>
          <p:cNvSpPr txBox="1"/>
          <p:nvPr userDrawn="1"/>
        </p:nvSpPr>
        <p:spPr>
          <a:xfrm>
            <a:off x="1750786" y="6536424"/>
            <a:ext cx="1423033" cy="257361"/>
          </a:xfrm>
          <a:prstGeom prst="rect">
            <a:avLst/>
          </a:prstGeom>
          <a:noFill/>
        </p:spPr>
        <p:txBody>
          <a:bodyPr wrap="square" rtlCol="0" anchor="ctr">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900" b="0" i="0" u="none" strike="noStrike" kern="1200" cap="none" spc="0" normalizeH="0" baseline="0" noProof="0">
                <a:ln>
                  <a:noFill/>
                </a:ln>
                <a:solidFill>
                  <a:schemeClr val="tx1"/>
                </a:solidFill>
                <a:effectLst/>
                <a:uLnTx/>
                <a:uFillTx/>
                <a:latin typeface="Aptos" panose="020B0004020202020204" pitchFamily="34" charset="0"/>
                <a:ea typeface="+mn-ea"/>
                <a:cs typeface="+mn-cs"/>
              </a:rPr>
              <a:t>IM NUMBER</a:t>
            </a:r>
          </a:p>
        </p:txBody>
      </p:sp>
      <p:pic>
        <p:nvPicPr>
          <p:cNvPr id="10" name="Picture 9">
            <a:extLst>
              <a:ext uri="{FF2B5EF4-FFF2-40B4-BE49-F238E27FC236}">
                <a16:creationId xmlns:a16="http://schemas.microsoft.com/office/drawing/2014/main" id="{11A7FB9D-0F50-CCE0-659E-1BECD8A1C181}"/>
              </a:ext>
            </a:extLst>
          </p:cNvPr>
          <p:cNvPicPr>
            <a:picLocks noChangeAspect="1"/>
          </p:cNvPicPr>
          <p:nvPr userDrawn="1"/>
        </p:nvPicPr>
        <p:blipFill>
          <a:blip r:embed="rId16">
            <a:extLst>
              <a:ext uri="{28A0092B-C50C-407E-A947-70E740481C1C}">
                <a14:useLocalDpi xmlns:a14="http://schemas.microsoft.com/office/drawing/2010/main" val="0"/>
              </a:ext>
            </a:extLst>
          </a:blip>
          <a:srcRect l="4994" t="11610" r="5288" b="21429"/>
          <a:stretch/>
        </p:blipFill>
        <p:spPr>
          <a:xfrm>
            <a:off x="111125" y="6486525"/>
            <a:ext cx="1505124" cy="307260"/>
          </a:xfrm>
          <a:prstGeom prst="rect">
            <a:avLst/>
          </a:prstGeom>
        </p:spPr>
      </p:pic>
      <p:sp>
        <p:nvSpPr>
          <p:cNvPr id="7" name="TextBox 6">
            <a:extLst>
              <a:ext uri="{FF2B5EF4-FFF2-40B4-BE49-F238E27FC236}">
                <a16:creationId xmlns:a16="http://schemas.microsoft.com/office/drawing/2014/main" id="{982A7DFA-65B0-0636-93FD-F828C0FDE051}"/>
              </a:ext>
            </a:extLst>
          </p:cNvPr>
          <p:cNvSpPr txBox="1"/>
          <p:nvPr userDrawn="1"/>
        </p:nvSpPr>
        <p:spPr>
          <a:xfrm>
            <a:off x="469806" y="-1652398"/>
            <a:ext cx="1774588" cy="369332"/>
          </a:xfrm>
          <a:prstGeom prst="rect">
            <a:avLst/>
          </a:prstGeom>
          <a:noFill/>
        </p:spPr>
        <p:txBody>
          <a:bodyPr wrap="none" rtlCol="0">
            <a:spAutoFit/>
          </a:bodyPr>
          <a:lstStyle/>
          <a:p>
            <a:r>
              <a:rPr lang="en-US" dirty="0"/>
              <a:t>Secondary colors</a:t>
            </a:r>
          </a:p>
        </p:txBody>
      </p:sp>
      <p:sp>
        <p:nvSpPr>
          <p:cNvPr id="15" name="TextBox 14">
            <a:extLst>
              <a:ext uri="{FF2B5EF4-FFF2-40B4-BE49-F238E27FC236}">
                <a16:creationId xmlns:a16="http://schemas.microsoft.com/office/drawing/2014/main" id="{46E2BF41-DE54-3917-0EC3-FB9E29DF5013}"/>
              </a:ext>
            </a:extLst>
          </p:cNvPr>
          <p:cNvSpPr txBox="1"/>
          <p:nvPr userDrawn="1"/>
        </p:nvSpPr>
        <p:spPr>
          <a:xfrm>
            <a:off x="716347" y="-665551"/>
            <a:ext cx="1528047" cy="369332"/>
          </a:xfrm>
          <a:prstGeom prst="rect">
            <a:avLst/>
          </a:prstGeom>
          <a:noFill/>
        </p:spPr>
        <p:txBody>
          <a:bodyPr wrap="none" rtlCol="0">
            <a:spAutoFit/>
          </a:bodyPr>
          <a:lstStyle/>
          <a:p>
            <a:r>
              <a:rPr lang="en-US" dirty="0"/>
              <a:t>Primary colors</a:t>
            </a:r>
          </a:p>
        </p:txBody>
      </p:sp>
      <p:sp>
        <p:nvSpPr>
          <p:cNvPr id="16" name="Rectangle 15">
            <a:extLst>
              <a:ext uri="{FF2B5EF4-FFF2-40B4-BE49-F238E27FC236}">
                <a16:creationId xmlns:a16="http://schemas.microsoft.com/office/drawing/2014/main" id="{5CE9BBD5-C27C-7DE7-930C-9CF1269977E6}"/>
              </a:ext>
            </a:extLst>
          </p:cNvPr>
          <p:cNvSpPr/>
          <p:nvPr userDrawn="1"/>
        </p:nvSpPr>
        <p:spPr>
          <a:xfrm>
            <a:off x="2498958" y="-1807534"/>
            <a:ext cx="679605" cy="679605"/>
          </a:xfrm>
          <a:prstGeom prst="rect">
            <a:avLst/>
          </a:prstGeom>
          <a:solidFill>
            <a:srgbClr val="9D0C0C"/>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noAutofit/>
          </a:bodyPr>
          <a:lstStyle/>
          <a:p>
            <a:pPr algn="ctr"/>
            <a:endParaRPr lang="en-US"/>
          </a:p>
        </p:txBody>
      </p:sp>
      <p:sp>
        <p:nvSpPr>
          <p:cNvPr id="17" name="Rectangle 16">
            <a:extLst>
              <a:ext uri="{FF2B5EF4-FFF2-40B4-BE49-F238E27FC236}">
                <a16:creationId xmlns:a16="http://schemas.microsoft.com/office/drawing/2014/main" id="{28A0FF3C-9AAB-6E70-2170-E6F82DEC227F}"/>
              </a:ext>
            </a:extLst>
          </p:cNvPr>
          <p:cNvSpPr/>
          <p:nvPr userDrawn="1"/>
        </p:nvSpPr>
        <p:spPr>
          <a:xfrm>
            <a:off x="4362240" y="-1807534"/>
            <a:ext cx="679605" cy="679605"/>
          </a:xfrm>
          <a:prstGeom prst="rect">
            <a:avLst/>
          </a:prstGeom>
          <a:solidFill>
            <a:srgbClr val="FF79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noAutofit/>
          </a:bodyPr>
          <a:lstStyle/>
          <a:p>
            <a:pPr algn="ctr"/>
            <a:endParaRPr lang="en-US"/>
          </a:p>
        </p:txBody>
      </p:sp>
      <p:sp>
        <p:nvSpPr>
          <p:cNvPr id="18" name="Rectangle 17">
            <a:extLst>
              <a:ext uri="{FF2B5EF4-FFF2-40B4-BE49-F238E27FC236}">
                <a16:creationId xmlns:a16="http://schemas.microsoft.com/office/drawing/2014/main" id="{1DC60EE9-3C5D-8ADF-F3BA-245D5C56B604}"/>
              </a:ext>
            </a:extLst>
          </p:cNvPr>
          <p:cNvSpPr>
            <a:spLocks/>
          </p:cNvSpPr>
          <p:nvPr userDrawn="1"/>
        </p:nvSpPr>
        <p:spPr>
          <a:xfrm>
            <a:off x="6225564" y="-1807534"/>
            <a:ext cx="679605" cy="679605"/>
          </a:xfrm>
          <a:prstGeom prst="rect">
            <a:avLst/>
          </a:prstGeom>
          <a:solidFill>
            <a:srgbClr val="84C34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endParaRPr lang="en-US">
              <a:latin typeface="Aptos Display" panose="020B0004020202020204" pitchFamily="34" charset="0"/>
            </a:endParaRPr>
          </a:p>
        </p:txBody>
      </p:sp>
      <p:sp>
        <p:nvSpPr>
          <p:cNvPr id="19" name="Rectangle 18">
            <a:extLst>
              <a:ext uri="{FF2B5EF4-FFF2-40B4-BE49-F238E27FC236}">
                <a16:creationId xmlns:a16="http://schemas.microsoft.com/office/drawing/2014/main" id="{27EFE9B1-65FE-BE22-0384-0AAD5A95D85C}"/>
              </a:ext>
            </a:extLst>
          </p:cNvPr>
          <p:cNvSpPr>
            <a:spLocks/>
          </p:cNvSpPr>
          <p:nvPr userDrawn="1"/>
        </p:nvSpPr>
        <p:spPr>
          <a:xfrm>
            <a:off x="5293902" y="-1807534"/>
            <a:ext cx="679605" cy="679605"/>
          </a:xfrm>
          <a:prstGeom prst="rect">
            <a:avLst/>
          </a:prstGeom>
          <a:solidFill>
            <a:srgbClr val="FFD9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endParaRPr lang="en-US">
              <a:latin typeface="Aptos Display" panose="020B0004020202020204" pitchFamily="34" charset="0"/>
            </a:endParaRPr>
          </a:p>
        </p:txBody>
      </p:sp>
      <p:sp>
        <p:nvSpPr>
          <p:cNvPr id="20" name="Rectangle 19">
            <a:extLst>
              <a:ext uri="{FF2B5EF4-FFF2-40B4-BE49-F238E27FC236}">
                <a16:creationId xmlns:a16="http://schemas.microsoft.com/office/drawing/2014/main" id="{FDA02CB6-0946-ACBC-BC1C-2FF6325A7329}"/>
              </a:ext>
            </a:extLst>
          </p:cNvPr>
          <p:cNvSpPr>
            <a:spLocks noChangeAspect="1"/>
          </p:cNvSpPr>
          <p:nvPr userDrawn="1"/>
        </p:nvSpPr>
        <p:spPr>
          <a:xfrm>
            <a:off x="3424761" y="-823131"/>
            <a:ext cx="679428" cy="679605"/>
          </a:xfrm>
          <a:prstGeom prst="rect">
            <a:avLst/>
          </a:prstGeom>
          <a:solidFill>
            <a:srgbClr val="001E6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endParaRPr lang="en-US" sz="1800" dirty="0">
              <a:highlight>
                <a:srgbClr val="FFFF00"/>
              </a:highlight>
            </a:endParaRPr>
          </a:p>
        </p:txBody>
      </p:sp>
      <p:sp>
        <p:nvSpPr>
          <p:cNvPr id="21" name="Rectangle 20">
            <a:extLst>
              <a:ext uri="{FF2B5EF4-FFF2-40B4-BE49-F238E27FC236}">
                <a16:creationId xmlns:a16="http://schemas.microsoft.com/office/drawing/2014/main" id="{81A8102F-57B2-001C-4D81-F55ACD4E445B}"/>
              </a:ext>
            </a:extLst>
          </p:cNvPr>
          <p:cNvSpPr>
            <a:spLocks noChangeAspect="1"/>
          </p:cNvSpPr>
          <p:nvPr userDrawn="1"/>
        </p:nvSpPr>
        <p:spPr>
          <a:xfrm>
            <a:off x="2490769" y="-823131"/>
            <a:ext cx="679428" cy="679605"/>
          </a:xfrm>
          <a:prstGeom prst="rect">
            <a:avLst/>
          </a:prstGeom>
          <a:solidFill>
            <a:srgbClr val="0032A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endParaRPr lang="en-US" sz="1800"/>
          </a:p>
        </p:txBody>
      </p:sp>
      <p:sp>
        <p:nvSpPr>
          <p:cNvPr id="22" name="Rectangle 21">
            <a:extLst>
              <a:ext uri="{FF2B5EF4-FFF2-40B4-BE49-F238E27FC236}">
                <a16:creationId xmlns:a16="http://schemas.microsoft.com/office/drawing/2014/main" id="{3D90F5D6-AFE4-8CA5-35FB-0E291750B2B6}"/>
              </a:ext>
            </a:extLst>
          </p:cNvPr>
          <p:cNvSpPr>
            <a:spLocks noChangeAspect="1"/>
          </p:cNvSpPr>
          <p:nvPr userDrawn="1"/>
        </p:nvSpPr>
        <p:spPr>
          <a:xfrm>
            <a:off x="4367119" y="-823131"/>
            <a:ext cx="679428" cy="679605"/>
          </a:xfrm>
          <a:prstGeom prst="rect">
            <a:avLst/>
          </a:prstGeom>
          <a:solidFill>
            <a:srgbClr val="3366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endParaRPr lang="en-US" sz="1800"/>
          </a:p>
        </p:txBody>
      </p:sp>
      <p:sp>
        <p:nvSpPr>
          <p:cNvPr id="23" name="Rectangle 22">
            <a:extLst>
              <a:ext uri="{FF2B5EF4-FFF2-40B4-BE49-F238E27FC236}">
                <a16:creationId xmlns:a16="http://schemas.microsoft.com/office/drawing/2014/main" id="{FCF251F2-EE36-B660-AE40-842B8788BAB7}"/>
              </a:ext>
            </a:extLst>
          </p:cNvPr>
          <p:cNvSpPr>
            <a:spLocks noChangeAspect="1"/>
          </p:cNvSpPr>
          <p:nvPr userDrawn="1"/>
        </p:nvSpPr>
        <p:spPr>
          <a:xfrm>
            <a:off x="5301111" y="-823131"/>
            <a:ext cx="679428" cy="679605"/>
          </a:xfrm>
          <a:prstGeom prst="rect">
            <a:avLst/>
          </a:prstGeom>
          <a:solidFill>
            <a:srgbClr val="EAF0F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endParaRPr lang="en-US" sz="1800"/>
          </a:p>
        </p:txBody>
      </p:sp>
      <p:sp>
        <p:nvSpPr>
          <p:cNvPr id="24" name="Rectangle 23">
            <a:extLst>
              <a:ext uri="{FF2B5EF4-FFF2-40B4-BE49-F238E27FC236}">
                <a16:creationId xmlns:a16="http://schemas.microsoft.com/office/drawing/2014/main" id="{48A82D47-E137-DBBD-DB5E-01894E4849DD}"/>
              </a:ext>
            </a:extLst>
          </p:cNvPr>
          <p:cNvSpPr>
            <a:spLocks noChangeAspect="1"/>
          </p:cNvSpPr>
          <p:nvPr userDrawn="1"/>
        </p:nvSpPr>
        <p:spPr>
          <a:xfrm>
            <a:off x="6235103" y="-823131"/>
            <a:ext cx="679428" cy="679605"/>
          </a:xfrm>
          <a:prstGeom prst="rect">
            <a:avLst/>
          </a:prstGeom>
          <a:solidFill>
            <a:srgbClr val="A9AAB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endParaRPr lang="en-US" sz="1800"/>
          </a:p>
        </p:txBody>
      </p:sp>
      <p:sp>
        <p:nvSpPr>
          <p:cNvPr id="25" name="Rectangle 24">
            <a:extLst>
              <a:ext uri="{FF2B5EF4-FFF2-40B4-BE49-F238E27FC236}">
                <a16:creationId xmlns:a16="http://schemas.microsoft.com/office/drawing/2014/main" id="{1D05E0C1-DFA8-34CD-475F-9E012143B9AF}"/>
              </a:ext>
            </a:extLst>
          </p:cNvPr>
          <p:cNvSpPr>
            <a:spLocks noChangeAspect="1"/>
          </p:cNvSpPr>
          <p:nvPr userDrawn="1"/>
        </p:nvSpPr>
        <p:spPr>
          <a:xfrm>
            <a:off x="7169095" y="-823131"/>
            <a:ext cx="679428" cy="679605"/>
          </a:xfrm>
          <a:prstGeom prst="rect">
            <a:avLst/>
          </a:prstGeom>
          <a:solidFill>
            <a:srgbClr val="6E6E7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endParaRPr lang="en-US" sz="1800"/>
          </a:p>
        </p:txBody>
      </p:sp>
      <p:sp>
        <p:nvSpPr>
          <p:cNvPr id="26" name="Rectangle 25">
            <a:extLst>
              <a:ext uri="{FF2B5EF4-FFF2-40B4-BE49-F238E27FC236}">
                <a16:creationId xmlns:a16="http://schemas.microsoft.com/office/drawing/2014/main" id="{08BCE5D2-964B-7DEB-C02A-60D7995DF62B}"/>
              </a:ext>
            </a:extLst>
          </p:cNvPr>
          <p:cNvSpPr/>
          <p:nvPr userDrawn="1"/>
        </p:nvSpPr>
        <p:spPr>
          <a:xfrm>
            <a:off x="3430577" y="-1807534"/>
            <a:ext cx="679605" cy="679605"/>
          </a:xfrm>
          <a:prstGeom prst="rect">
            <a:avLst/>
          </a:prstGeom>
          <a:solidFill>
            <a:srgbClr val="B40F6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noAutofit/>
          </a:bodyPr>
          <a:lstStyle/>
          <a:p>
            <a:pPr algn="ctr"/>
            <a:endParaRPr lang="en-US"/>
          </a:p>
        </p:txBody>
      </p:sp>
      <p:sp>
        <p:nvSpPr>
          <p:cNvPr id="27" name="Rectangle 26">
            <a:extLst>
              <a:ext uri="{FF2B5EF4-FFF2-40B4-BE49-F238E27FC236}">
                <a16:creationId xmlns:a16="http://schemas.microsoft.com/office/drawing/2014/main" id="{B5C8363B-8B11-8CE6-61DE-A61A05D54B0F}"/>
              </a:ext>
            </a:extLst>
          </p:cNvPr>
          <p:cNvSpPr/>
          <p:nvPr userDrawn="1"/>
        </p:nvSpPr>
        <p:spPr>
          <a:xfrm>
            <a:off x="7157226" y="-1807534"/>
            <a:ext cx="679605" cy="679605"/>
          </a:xfrm>
          <a:prstGeom prst="rect">
            <a:avLst/>
          </a:prstGeom>
          <a:solidFill>
            <a:srgbClr val="00A5B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noAutofit/>
          </a:bodyPr>
          <a:lstStyle/>
          <a:p>
            <a:pPr algn="ctr"/>
            <a:endParaRPr lang="en-US"/>
          </a:p>
        </p:txBody>
      </p:sp>
      <p:sp>
        <p:nvSpPr>
          <p:cNvPr id="28" name="Rectangle 27">
            <a:extLst>
              <a:ext uri="{FF2B5EF4-FFF2-40B4-BE49-F238E27FC236}">
                <a16:creationId xmlns:a16="http://schemas.microsoft.com/office/drawing/2014/main" id="{C370BF72-77DF-B466-3FD1-F7F081FA9CA6}"/>
              </a:ext>
            </a:extLst>
          </p:cNvPr>
          <p:cNvSpPr/>
          <p:nvPr userDrawn="1"/>
        </p:nvSpPr>
        <p:spPr>
          <a:xfrm>
            <a:off x="8088888" y="-1807534"/>
            <a:ext cx="679605" cy="679605"/>
          </a:xfrm>
          <a:prstGeom prst="rect">
            <a:avLst/>
          </a:prstGeom>
          <a:solidFill>
            <a:srgbClr val="4B008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noAutofit/>
          </a:bodyPr>
          <a:lstStyle/>
          <a:p>
            <a:pPr algn="ctr"/>
            <a:endParaRPr lang="en-US"/>
          </a:p>
        </p:txBody>
      </p:sp>
      <p:sp>
        <p:nvSpPr>
          <p:cNvPr id="29" name="Rectangle 28">
            <a:extLst>
              <a:ext uri="{FF2B5EF4-FFF2-40B4-BE49-F238E27FC236}">
                <a16:creationId xmlns:a16="http://schemas.microsoft.com/office/drawing/2014/main" id="{C9EBCDBE-DABB-3438-8C69-A481C74489B9}"/>
              </a:ext>
            </a:extLst>
          </p:cNvPr>
          <p:cNvSpPr>
            <a:spLocks noChangeAspect="1"/>
          </p:cNvSpPr>
          <p:nvPr userDrawn="1"/>
        </p:nvSpPr>
        <p:spPr>
          <a:xfrm>
            <a:off x="8118543" y="-823131"/>
            <a:ext cx="679428" cy="679605"/>
          </a:xfrm>
          <a:prstGeom prst="rect">
            <a:avLst/>
          </a:prstGeom>
          <a:solidFill>
            <a:srgbClr val="FCB31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endParaRPr lang="en-US" sz="1800"/>
          </a:p>
        </p:txBody>
      </p:sp>
      <p:sp>
        <p:nvSpPr>
          <p:cNvPr id="30" name="TextBox 29">
            <a:extLst>
              <a:ext uri="{FF2B5EF4-FFF2-40B4-BE49-F238E27FC236}">
                <a16:creationId xmlns:a16="http://schemas.microsoft.com/office/drawing/2014/main" id="{5412224D-01B0-1297-3FE3-13F0404B0F77}"/>
              </a:ext>
            </a:extLst>
          </p:cNvPr>
          <p:cNvSpPr txBox="1"/>
          <p:nvPr userDrawn="1"/>
        </p:nvSpPr>
        <p:spPr>
          <a:xfrm>
            <a:off x="3382444" y="-733839"/>
            <a:ext cx="764062" cy="507831"/>
          </a:xfrm>
          <a:prstGeom prst="rect">
            <a:avLst/>
          </a:prstGeom>
          <a:noFill/>
        </p:spPr>
        <p:txBody>
          <a:bodyPr wrap="square" rtlCol="0">
            <a:spAutoFit/>
          </a:bodyPr>
          <a:lstStyle/>
          <a:p>
            <a:pPr algn="ctr"/>
            <a:r>
              <a:rPr lang="en-US" sz="900" i="0" dirty="0">
                <a:solidFill>
                  <a:srgbClr val="FFFFFF"/>
                </a:solidFill>
                <a:effectLst/>
                <a:latin typeface="Aptos" panose="020B0004020202020204" pitchFamily="34" charset="0"/>
              </a:rPr>
              <a:t>Elemental</a:t>
            </a:r>
          </a:p>
          <a:p>
            <a:pPr algn="ctr"/>
            <a:r>
              <a:rPr lang="en-US" sz="900" i="0" dirty="0">
                <a:solidFill>
                  <a:srgbClr val="FFFFFF"/>
                </a:solidFill>
                <a:effectLst/>
                <a:latin typeface="Aptos" panose="020B0004020202020204" pitchFamily="34" charset="0"/>
              </a:rPr>
              <a:t>Navy</a:t>
            </a:r>
          </a:p>
          <a:p>
            <a:pPr marL="0" marR="0" lvl="0" indent="0" algn="ctr" defTabSz="914400" rtl="0" eaLnBrk="1" fontAlgn="auto" latinLnBrk="0" hangingPunct="1">
              <a:lnSpc>
                <a:spcPct val="100000"/>
              </a:lnSpc>
              <a:spcBef>
                <a:spcPts val="0"/>
              </a:spcBef>
              <a:spcAft>
                <a:spcPts val="0"/>
              </a:spcAft>
              <a:buClrTx/>
              <a:buSzTx/>
              <a:buFontTx/>
              <a:buNone/>
              <a:tabLst/>
              <a:defRPr/>
            </a:pPr>
            <a:r>
              <a:rPr lang="en-US" sz="900" b="0" i="0" dirty="0">
                <a:solidFill>
                  <a:srgbClr val="FFFFFF"/>
                </a:solidFill>
                <a:effectLst/>
                <a:latin typeface="Aptos" panose="020B0004020202020204" pitchFamily="34" charset="0"/>
              </a:rPr>
              <a:t>#</a:t>
            </a:r>
            <a:r>
              <a:rPr lang="en-US" sz="900" i="0" dirty="0">
                <a:solidFill>
                  <a:srgbClr val="FFFFFF"/>
                </a:solidFill>
                <a:effectLst/>
                <a:latin typeface="Aptos" panose="020B0004020202020204" pitchFamily="34" charset="0"/>
              </a:rPr>
              <a:t>001E62</a:t>
            </a:r>
          </a:p>
        </p:txBody>
      </p:sp>
      <p:sp>
        <p:nvSpPr>
          <p:cNvPr id="31" name="TextBox 30">
            <a:extLst>
              <a:ext uri="{FF2B5EF4-FFF2-40B4-BE49-F238E27FC236}">
                <a16:creationId xmlns:a16="http://schemas.microsoft.com/office/drawing/2014/main" id="{D8DF19DC-423E-4783-2C16-D373B1C5B24A}"/>
              </a:ext>
            </a:extLst>
          </p:cNvPr>
          <p:cNvSpPr txBox="1"/>
          <p:nvPr userDrawn="1"/>
        </p:nvSpPr>
        <p:spPr>
          <a:xfrm>
            <a:off x="2448452" y="-733839"/>
            <a:ext cx="764062" cy="507831"/>
          </a:xfrm>
          <a:prstGeom prst="rect">
            <a:avLst/>
          </a:prstGeom>
          <a:noFill/>
        </p:spPr>
        <p:txBody>
          <a:bodyPr wrap="square" rtlCol="0">
            <a:spAutoFit/>
          </a:bodyPr>
          <a:lstStyle/>
          <a:p>
            <a:pPr algn="ctr"/>
            <a:r>
              <a:rPr lang="en-US" sz="900" i="0" dirty="0">
                <a:solidFill>
                  <a:srgbClr val="FFFFFF"/>
                </a:solidFill>
                <a:effectLst/>
                <a:latin typeface="Aptos" panose="020B0004020202020204" pitchFamily="34" charset="0"/>
              </a:rPr>
              <a:t>Impact</a:t>
            </a:r>
          </a:p>
          <a:p>
            <a:pPr algn="ctr"/>
            <a:r>
              <a:rPr lang="en-US" sz="900" i="0" dirty="0">
                <a:solidFill>
                  <a:srgbClr val="FFFFFF"/>
                </a:solidFill>
                <a:effectLst/>
                <a:latin typeface="Aptos" panose="020B0004020202020204" pitchFamily="34" charset="0"/>
              </a:rPr>
              <a:t>(Lab) Blue</a:t>
            </a:r>
          </a:p>
          <a:p>
            <a:pPr marL="0" marR="0" lvl="0" indent="0" algn="ctr" defTabSz="914400" rtl="0" eaLnBrk="1" fontAlgn="auto" latinLnBrk="0" hangingPunct="1">
              <a:lnSpc>
                <a:spcPct val="100000"/>
              </a:lnSpc>
              <a:spcBef>
                <a:spcPts val="0"/>
              </a:spcBef>
              <a:spcAft>
                <a:spcPts val="0"/>
              </a:spcAft>
              <a:buClrTx/>
              <a:buSzTx/>
              <a:buFontTx/>
              <a:buNone/>
              <a:tabLst/>
              <a:defRPr/>
            </a:pPr>
            <a:r>
              <a:rPr lang="en-US" sz="900" b="0" i="0" dirty="0">
                <a:solidFill>
                  <a:srgbClr val="FFFFFF"/>
                </a:solidFill>
                <a:effectLst/>
                <a:latin typeface="Aptos" panose="020B0004020202020204" pitchFamily="34" charset="0"/>
              </a:rPr>
              <a:t>#0032a1</a:t>
            </a:r>
          </a:p>
        </p:txBody>
      </p:sp>
      <p:sp>
        <p:nvSpPr>
          <p:cNvPr id="32" name="TextBox 31">
            <a:extLst>
              <a:ext uri="{FF2B5EF4-FFF2-40B4-BE49-F238E27FC236}">
                <a16:creationId xmlns:a16="http://schemas.microsoft.com/office/drawing/2014/main" id="{9EDF076D-1D17-DA25-B8F4-C78C00AFB5D1}"/>
              </a:ext>
            </a:extLst>
          </p:cNvPr>
          <p:cNvSpPr txBox="1"/>
          <p:nvPr userDrawn="1"/>
        </p:nvSpPr>
        <p:spPr>
          <a:xfrm>
            <a:off x="4360061" y="-733839"/>
            <a:ext cx="695262" cy="507831"/>
          </a:xfrm>
          <a:prstGeom prst="rect">
            <a:avLst/>
          </a:prstGeom>
          <a:noFill/>
        </p:spPr>
        <p:txBody>
          <a:bodyPr wrap="square" rtlCol="0">
            <a:spAutoFit/>
          </a:bodyPr>
          <a:lstStyle/>
          <a:p>
            <a:pPr algn="ctr"/>
            <a:r>
              <a:rPr lang="en-US" sz="900" i="0" dirty="0">
                <a:solidFill>
                  <a:srgbClr val="FFFFFF"/>
                </a:solidFill>
                <a:effectLst/>
                <a:latin typeface="Aptos" panose="020B0004020202020204" pitchFamily="34" charset="0"/>
              </a:rPr>
              <a:t>Energetic</a:t>
            </a:r>
          </a:p>
          <a:p>
            <a:pPr algn="ctr"/>
            <a:r>
              <a:rPr lang="en-US" sz="900" i="0" dirty="0">
                <a:solidFill>
                  <a:srgbClr val="FFFFFF"/>
                </a:solidFill>
                <a:effectLst/>
                <a:latin typeface="Aptos" panose="020B0004020202020204" pitchFamily="34" charset="0"/>
              </a:rPr>
              <a:t>Azure</a:t>
            </a:r>
          </a:p>
          <a:p>
            <a:pPr algn="ctr"/>
            <a:r>
              <a:rPr lang="en-US" sz="900" i="0" dirty="0">
                <a:solidFill>
                  <a:srgbClr val="FFFFFF"/>
                </a:solidFill>
                <a:effectLst/>
                <a:latin typeface="Aptos" panose="020B0004020202020204" pitchFamily="34" charset="0"/>
              </a:rPr>
              <a:t>#3366CC</a:t>
            </a:r>
          </a:p>
        </p:txBody>
      </p:sp>
      <p:sp>
        <p:nvSpPr>
          <p:cNvPr id="37" name="TextBox 36">
            <a:extLst>
              <a:ext uri="{FF2B5EF4-FFF2-40B4-BE49-F238E27FC236}">
                <a16:creationId xmlns:a16="http://schemas.microsoft.com/office/drawing/2014/main" id="{E917914D-589E-020D-9C16-400A30C7992C}"/>
              </a:ext>
            </a:extLst>
          </p:cNvPr>
          <p:cNvSpPr txBox="1"/>
          <p:nvPr userDrawn="1"/>
        </p:nvSpPr>
        <p:spPr>
          <a:xfrm>
            <a:off x="5169207" y="-733839"/>
            <a:ext cx="938614" cy="507831"/>
          </a:xfrm>
          <a:prstGeom prst="rect">
            <a:avLst/>
          </a:prstGeom>
          <a:noFill/>
        </p:spPr>
        <p:txBody>
          <a:bodyPr wrap="square" rtlCol="0">
            <a:spAutoFit/>
          </a:bodyPr>
          <a:lstStyle/>
          <a:p>
            <a:pPr algn="ctr"/>
            <a:r>
              <a:rPr lang="en-US" sz="900" i="0" dirty="0">
                <a:effectLst/>
                <a:latin typeface="Aptos" panose="020B0004020202020204" pitchFamily="34" charset="0"/>
              </a:rPr>
              <a:t>Livermorium</a:t>
            </a:r>
          </a:p>
          <a:p>
            <a:pPr algn="ctr"/>
            <a:r>
              <a:rPr lang="en-US" sz="900" i="0" dirty="0">
                <a:effectLst/>
                <a:latin typeface="Aptos" panose="020B0004020202020204" pitchFamily="34" charset="0"/>
              </a:rPr>
              <a:t>Ice</a:t>
            </a:r>
            <a:endParaRPr lang="en-US" sz="900" b="0" i="0" dirty="0">
              <a:solidFill>
                <a:schemeClr val="tx1"/>
              </a:solidFill>
              <a:effectLst/>
              <a:latin typeface="Aptos" panose="020B0004020202020204" pitchFamily="34" charset="0"/>
            </a:endParaRPr>
          </a:p>
          <a:p>
            <a:pPr algn="ctr"/>
            <a:r>
              <a:rPr lang="en-US" sz="900" b="0" i="0" dirty="0">
                <a:solidFill>
                  <a:schemeClr val="tx1"/>
                </a:solidFill>
                <a:effectLst/>
                <a:latin typeface="Aptos" panose="020B0004020202020204" pitchFamily="34" charset="0"/>
              </a:rPr>
              <a:t>#</a:t>
            </a:r>
            <a:r>
              <a:rPr lang="en-US" sz="900" i="0" dirty="0">
                <a:effectLst/>
                <a:latin typeface="Aptos" panose="020B0004020202020204" pitchFamily="34" charset="0"/>
              </a:rPr>
              <a:t>eaf0fb</a:t>
            </a:r>
          </a:p>
        </p:txBody>
      </p:sp>
      <p:sp>
        <p:nvSpPr>
          <p:cNvPr id="38" name="TextBox 37">
            <a:extLst>
              <a:ext uri="{FF2B5EF4-FFF2-40B4-BE49-F238E27FC236}">
                <a16:creationId xmlns:a16="http://schemas.microsoft.com/office/drawing/2014/main" id="{25FFCEEF-1880-D2BC-D4CD-5AC62C1B16AE}"/>
              </a:ext>
            </a:extLst>
          </p:cNvPr>
          <p:cNvSpPr txBox="1"/>
          <p:nvPr userDrawn="1"/>
        </p:nvSpPr>
        <p:spPr>
          <a:xfrm>
            <a:off x="6243880" y="-713663"/>
            <a:ext cx="679427" cy="507831"/>
          </a:xfrm>
          <a:prstGeom prst="rect">
            <a:avLst/>
          </a:prstGeom>
          <a:noFill/>
        </p:spPr>
        <p:txBody>
          <a:bodyPr wrap="square" rtlCol="0">
            <a:spAutoFit/>
          </a:bodyPr>
          <a:lstStyle/>
          <a:p>
            <a:pPr algn="ctr"/>
            <a:r>
              <a:rPr lang="en-US" sz="900" i="0" dirty="0">
                <a:effectLst/>
                <a:latin typeface="Aptos" panose="020B0004020202020204" pitchFamily="34" charset="0"/>
              </a:rPr>
              <a:t>Carbon </a:t>
            </a:r>
          </a:p>
          <a:p>
            <a:pPr algn="ctr"/>
            <a:r>
              <a:rPr lang="en-US" sz="900" i="0" dirty="0">
                <a:effectLst/>
                <a:latin typeface="Aptos" panose="020B0004020202020204" pitchFamily="34" charset="0"/>
              </a:rPr>
              <a:t>Gray</a:t>
            </a:r>
          </a:p>
          <a:p>
            <a:pPr algn="ctr"/>
            <a:r>
              <a:rPr lang="en-US" sz="900" i="0" dirty="0">
                <a:effectLst/>
                <a:latin typeface="Aptos" panose="020B0004020202020204" pitchFamily="34" charset="0"/>
              </a:rPr>
              <a:t>#a9aabc</a:t>
            </a:r>
          </a:p>
        </p:txBody>
      </p:sp>
      <p:sp>
        <p:nvSpPr>
          <p:cNvPr id="46" name="TextBox 45">
            <a:extLst>
              <a:ext uri="{FF2B5EF4-FFF2-40B4-BE49-F238E27FC236}">
                <a16:creationId xmlns:a16="http://schemas.microsoft.com/office/drawing/2014/main" id="{D92074D8-7FD6-A412-5B3E-A83A96118029}"/>
              </a:ext>
            </a:extLst>
          </p:cNvPr>
          <p:cNvSpPr txBox="1"/>
          <p:nvPr userDrawn="1"/>
        </p:nvSpPr>
        <p:spPr>
          <a:xfrm>
            <a:off x="7179546" y="-713664"/>
            <a:ext cx="668978" cy="507831"/>
          </a:xfrm>
          <a:prstGeom prst="rect">
            <a:avLst/>
          </a:prstGeom>
          <a:noFill/>
        </p:spPr>
        <p:txBody>
          <a:bodyPr wrap="square" rtlCol="0">
            <a:spAutoFit/>
          </a:bodyPr>
          <a:lstStyle/>
          <a:p>
            <a:pPr algn="ctr"/>
            <a:r>
              <a:rPr lang="en-US" sz="900" i="0" dirty="0">
                <a:solidFill>
                  <a:srgbClr val="FFFFFF"/>
                </a:solidFill>
                <a:effectLst/>
                <a:latin typeface="Aptos" panose="020B0004020202020204" pitchFamily="34" charset="0"/>
              </a:rPr>
              <a:t>Quantum</a:t>
            </a:r>
          </a:p>
          <a:p>
            <a:pPr algn="ctr"/>
            <a:r>
              <a:rPr lang="en-US" sz="900" i="0" dirty="0">
                <a:solidFill>
                  <a:srgbClr val="FFFFFF"/>
                </a:solidFill>
                <a:effectLst/>
                <a:latin typeface="Aptos" panose="020B0004020202020204" pitchFamily="34" charset="0"/>
              </a:rPr>
              <a:t>Slate</a:t>
            </a:r>
          </a:p>
          <a:p>
            <a:pPr algn="ctr"/>
            <a:r>
              <a:rPr lang="en-US" sz="900" i="0" dirty="0">
                <a:solidFill>
                  <a:srgbClr val="FFFFFF"/>
                </a:solidFill>
                <a:effectLst/>
                <a:latin typeface="Aptos" panose="020B0004020202020204" pitchFamily="34" charset="0"/>
              </a:rPr>
              <a:t>#6e6e7c</a:t>
            </a:r>
          </a:p>
        </p:txBody>
      </p:sp>
      <p:sp>
        <p:nvSpPr>
          <p:cNvPr id="47" name="TextBox 46">
            <a:extLst>
              <a:ext uri="{FF2B5EF4-FFF2-40B4-BE49-F238E27FC236}">
                <a16:creationId xmlns:a16="http://schemas.microsoft.com/office/drawing/2014/main" id="{C06CD0D2-A217-246E-86F0-7BAE0694613B}"/>
              </a:ext>
            </a:extLst>
          </p:cNvPr>
          <p:cNvSpPr txBox="1"/>
          <p:nvPr userDrawn="1"/>
        </p:nvSpPr>
        <p:spPr>
          <a:xfrm>
            <a:off x="8081022" y="-713664"/>
            <a:ext cx="754470" cy="507831"/>
          </a:xfrm>
          <a:prstGeom prst="rect">
            <a:avLst/>
          </a:prstGeom>
          <a:noFill/>
        </p:spPr>
        <p:txBody>
          <a:bodyPr wrap="square" rtlCol="0">
            <a:spAutoFit/>
          </a:bodyPr>
          <a:lstStyle/>
          <a:p>
            <a:pPr algn="ctr"/>
            <a:r>
              <a:rPr lang="en-US" sz="900" i="0" dirty="0">
                <a:effectLst/>
                <a:latin typeface="Aptos" panose="020B0004020202020204" pitchFamily="34" charset="0"/>
              </a:rPr>
              <a:t>Innovation</a:t>
            </a:r>
          </a:p>
          <a:p>
            <a:pPr algn="ctr"/>
            <a:r>
              <a:rPr lang="en-US" sz="900" i="0" dirty="0">
                <a:effectLst/>
                <a:latin typeface="Aptos" panose="020B0004020202020204" pitchFamily="34" charset="0"/>
              </a:rPr>
              <a:t>Yellow</a:t>
            </a:r>
          </a:p>
          <a:p>
            <a:pPr marL="0" marR="0" lvl="0" indent="0" algn="ctr" defTabSz="914400" rtl="0" eaLnBrk="1" fontAlgn="auto" latinLnBrk="0" hangingPunct="1">
              <a:lnSpc>
                <a:spcPct val="100000"/>
              </a:lnSpc>
              <a:spcBef>
                <a:spcPts val="0"/>
              </a:spcBef>
              <a:spcAft>
                <a:spcPts val="0"/>
              </a:spcAft>
              <a:buClrTx/>
              <a:buSzTx/>
              <a:buFontTx/>
              <a:buNone/>
              <a:tabLst/>
              <a:defRPr/>
            </a:pPr>
            <a:r>
              <a:rPr lang="en-US" sz="900" b="0" i="0" dirty="0">
                <a:solidFill>
                  <a:schemeClr val="tx1"/>
                </a:solidFill>
                <a:effectLst/>
                <a:latin typeface="Aptos" panose="020B0004020202020204" pitchFamily="34" charset="0"/>
              </a:rPr>
              <a:t>#</a:t>
            </a:r>
            <a:r>
              <a:rPr lang="en-US" sz="900" i="0" dirty="0">
                <a:effectLst/>
                <a:latin typeface="Aptos" panose="020B0004020202020204" pitchFamily="34" charset="0"/>
              </a:rPr>
              <a:t>fcb317</a:t>
            </a:r>
          </a:p>
        </p:txBody>
      </p:sp>
      <p:sp>
        <p:nvSpPr>
          <p:cNvPr id="48" name="TextBox 47">
            <a:extLst>
              <a:ext uri="{FF2B5EF4-FFF2-40B4-BE49-F238E27FC236}">
                <a16:creationId xmlns:a16="http://schemas.microsoft.com/office/drawing/2014/main" id="{5C531D96-5978-B8C1-2305-1A521149E81D}"/>
              </a:ext>
            </a:extLst>
          </p:cNvPr>
          <p:cNvSpPr txBox="1"/>
          <p:nvPr userDrawn="1"/>
        </p:nvSpPr>
        <p:spPr>
          <a:xfrm>
            <a:off x="2498958" y="-1701414"/>
            <a:ext cx="671239" cy="507831"/>
          </a:xfrm>
          <a:prstGeom prst="rect">
            <a:avLst/>
          </a:prstGeom>
          <a:noFill/>
        </p:spPr>
        <p:txBody>
          <a:bodyPr wrap="square" rtlCol="0">
            <a:spAutoFit/>
          </a:bodyPr>
          <a:lstStyle/>
          <a:p>
            <a:pPr algn="ctr"/>
            <a:r>
              <a:rPr lang="en-US" sz="900" i="0" dirty="0">
                <a:solidFill>
                  <a:schemeClr val="bg1"/>
                </a:solidFill>
                <a:effectLst/>
                <a:latin typeface="Aptos" panose="020B0004020202020204" pitchFamily="34" charset="0"/>
              </a:rPr>
              <a:t>Research Red</a:t>
            </a:r>
          </a:p>
          <a:p>
            <a:pPr algn="ctr"/>
            <a:r>
              <a:rPr lang="en-US" sz="900" i="0" dirty="0">
                <a:solidFill>
                  <a:schemeClr val="bg1"/>
                </a:solidFill>
                <a:effectLst/>
                <a:latin typeface="Aptos" panose="020B0004020202020204" pitchFamily="34" charset="0"/>
              </a:rPr>
              <a:t>#9d0c0c</a:t>
            </a:r>
          </a:p>
        </p:txBody>
      </p:sp>
      <p:sp>
        <p:nvSpPr>
          <p:cNvPr id="49" name="TextBox 48">
            <a:extLst>
              <a:ext uri="{FF2B5EF4-FFF2-40B4-BE49-F238E27FC236}">
                <a16:creationId xmlns:a16="http://schemas.microsoft.com/office/drawing/2014/main" id="{278734A2-9420-F13D-9F60-9A664115B793}"/>
              </a:ext>
            </a:extLst>
          </p:cNvPr>
          <p:cNvSpPr txBox="1"/>
          <p:nvPr userDrawn="1"/>
        </p:nvSpPr>
        <p:spPr>
          <a:xfrm>
            <a:off x="3323492" y="-1701414"/>
            <a:ext cx="898591" cy="507831"/>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900" i="0" dirty="0">
                <a:solidFill>
                  <a:schemeClr val="bg1"/>
                </a:solidFill>
                <a:effectLst/>
                <a:latin typeface="Aptos" panose="020B0004020202020204" pitchFamily="34" charset="0"/>
              </a:rPr>
              <a:t>Performance Pink</a:t>
            </a:r>
          </a:p>
          <a:p>
            <a:pPr marL="0" marR="0" lvl="0" indent="0" algn="ctr" defTabSz="914400" rtl="0" eaLnBrk="1" fontAlgn="auto" latinLnBrk="0" hangingPunct="1">
              <a:lnSpc>
                <a:spcPct val="100000"/>
              </a:lnSpc>
              <a:spcBef>
                <a:spcPts val="0"/>
              </a:spcBef>
              <a:spcAft>
                <a:spcPts val="0"/>
              </a:spcAft>
              <a:buClrTx/>
              <a:buSzTx/>
              <a:buFontTx/>
              <a:buNone/>
              <a:tabLst/>
              <a:defRPr/>
            </a:pPr>
            <a:r>
              <a:rPr lang="en-US" sz="900" i="0" dirty="0">
                <a:solidFill>
                  <a:schemeClr val="bg1"/>
                </a:solidFill>
                <a:effectLst/>
                <a:latin typeface="Aptos" panose="020B0004020202020204" pitchFamily="34" charset="0"/>
              </a:rPr>
              <a:t>#b40f64</a:t>
            </a:r>
          </a:p>
        </p:txBody>
      </p:sp>
      <p:sp>
        <p:nvSpPr>
          <p:cNvPr id="50" name="TextBox 49">
            <a:extLst>
              <a:ext uri="{FF2B5EF4-FFF2-40B4-BE49-F238E27FC236}">
                <a16:creationId xmlns:a16="http://schemas.microsoft.com/office/drawing/2014/main" id="{167BB533-7CC3-816F-9772-4E7A55E01839}"/>
              </a:ext>
            </a:extLst>
          </p:cNvPr>
          <p:cNvSpPr txBox="1"/>
          <p:nvPr userDrawn="1"/>
        </p:nvSpPr>
        <p:spPr>
          <a:xfrm>
            <a:off x="4360061" y="-1701414"/>
            <a:ext cx="674832" cy="507831"/>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900" i="0" dirty="0">
                <a:effectLst/>
                <a:latin typeface="Aptos" panose="020B0004020202020204" pitchFamily="34" charset="0"/>
              </a:rPr>
              <a:t>Algorithm Orange</a:t>
            </a:r>
          </a:p>
          <a:p>
            <a:pPr algn="ctr"/>
            <a:r>
              <a:rPr lang="en-US" sz="900" i="0" dirty="0">
                <a:effectLst/>
                <a:latin typeface="Aptos" panose="020B0004020202020204" pitchFamily="34" charset="0"/>
              </a:rPr>
              <a:t>#ff7900</a:t>
            </a:r>
          </a:p>
        </p:txBody>
      </p:sp>
      <p:sp>
        <p:nvSpPr>
          <p:cNvPr id="51" name="TextBox 50">
            <a:extLst>
              <a:ext uri="{FF2B5EF4-FFF2-40B4-BE49-F238E27FC236}">
                <a16:creationId xmlns:a16="http://schemas.microsoft.com/office/drawing/2014/main" id="{054D929E-06B5-C3C5-6BB2-6E2C4D68CB16}"/>
              </a:ext>
            </a:extLst>
          </p:cNvPr>
          <p:cNvSpPr txBox="1"/>
          <p:nvPr userDrawn="1"/>
        </p:nvSpPr>
        <p:spPr>
          <a:xfrm>
            <a:off x="5286950" y="-1701414"/>
            <a:ext cx="711142" cy="507831"/>
          </a:xfrm>
          <a:prstGeom prst="rect">
            <a:avLst/>
          </a:prstGeom>
          <a:noFill/>
        </p:spPr>
        <p:txBody>
          <a:bodyPr wrap="square" rtlCol="0">
            <a:spAutoFit/>
          </a:bodyPr>
          <a:lstStyle/>
          <a:p>
            <a:pPr algn="ctr"/>
            <a:r>
              <a:rPr lang="en-US" sz="900" i="0" dirty="0">
                <a:effectLst/>
                <a:latin typeface="Aptos" panose="020B0004020202020204" pitchFamily="34" charset="0"/>
              </a:rPr>
              <a:t>Solar</a:t>
            </a:r>
          </a:p>
          <a:p>
            <a:pPr algn="ctr"/>
            <a:r>
              <a:rPr lang="en-US" sz="900" i="0" dirty="0">
                <a:effectLst/>
                <a:latin typeface="Aptos" panose="020B0004020202020204" pitchFamily="34" charset="0"/>
              </a:rPr>
              <a:t>Yellow</a:t>
            </a:r>
          </a:p>
          <a:p>
            <a:pPr algn="ctr"/>
            <a:r>
              <a:rPr lang="en-US" sz="900" i="0" dirty="0">
                <a:effectLst/>
                <a:latin typeface="Aptos" panose="020B0004020202020204" pitchFamily="34" charset="0"/>
              </a:rPr>
              <a:t>#ffd900</a:t>
            </a:r>
          </a:p>
        </p:txBody>
      </p:sp>
      <p:sp>
        <p:nvSpPr>
          <p:cNvPr id="52" name="TextBox 51">
            <a:extLst>
              <a:ext uri="{FF2B5EF4-FFF2-40B4-BE49-F238E27FC236}">
                <a16:creationId xmlns:a16="http://schemas.microsoft.com/office/drawing/2014/main" id="{9F86E4CA-2051-193B-B256-F949E089B5F0}"/>
              </a:ext>
            </a:extLst>
          </p:cNvPr>
          <p:cNvSpPr txBox="1"/>
          <p:nvPr userDrawn="1"/>
        </p:nvSpPr>
        <p:spPr>
          <a:xfrm>
            <a:off x="6243880" y="-1701414"/>
            <a:ext cx="679427" cy="507831"/>
          </a:xfrm>
          <a:prstGeom prst="rect">
            <a:avLst/>
          </a:prstGeom>
          <a:noFill/>
        </p:spPr>
        <p:txBody>
          <a:bodyPr wrap="square" rtlCol="0">
            <a:spAutoFit/>
          </a:bodyPr>
          <a:lstStyle/>
          <a:p>
            <a:pPr algn="ctr"/>
            <a:r>
              <a:rPr lang="en-US" sz="900" i="0" dirty="0">
                <a:effectLst/>
                <a:latin typeface="Aptos" panose="020B0004020202020204" pitchFamily="34" charset="0"/>
              </a:rPr>
              <a:t>Gamma Green</a:t>
            </a:r>
          </a:p>
          <a:p>
            <a:pPr algn="ctr"/>
            <a:r>
              <a:rPr lang="en-US" sz="900" i="0" dirty="0">
                <a:effectLst/>
                <a:latin typeface="Aptos" panose="020B0004020202020204" pitchFamily="34" charset="0"/>
              </a:rPr>
              <a:t>#84c342</a:t>
            </a:r>
          </a:p>
        </p:txBody>
      </p:sp>
      <p:sp>
        <p:nvSpPr>
          <p:cNvPr id="53" name="TextBox 52">
            <a:extLst>
              <a:ext uri="{FF2B5EF4-FFF2-40B4-BE49-F238E27FC236}">
                <a16:creationId xmlns:a16="http://schemas.microsoft.com/office/drawing/2014/main" id="{630328D9-49EE-6A7D-64F1-4F8C8F6C0EB8}"/>
              </a:ext>
            </a:extLst>
          </p:cNvPr>
          <p:cNvSpPr txBox="1"/>
          <p:nvPr userDrawn="1"/>
        </p:nvSpPr>
        <p:spPr>
          <a:xfrm>
            <a:off x="7179546" y="-1701414"/>
            <a:ext cx="679428" cy="507831"/>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900" i="0" dirty="0">
                <a:effectLst/>
                <a:latin typeface="Aptos" panose="020B0004020202020204" pitchFamily="34" charset="0"/>
              </a:rPr>
              <a:t>Extreme Turquoise</a:t>
            </a:r>
          </a:p>
          <a:p>
            <a:pPr algn="ctr"/>
            <a:r>
              <a:rPr lang="en-US" sz="900" i="0" dirty="0">
                <a:effectLst/>
                <a:latin typeface="Aptos" panose="020B0004020202020204" pitchFamily="34" charset="0"/>
              </a:rPr>
              <a:t>#00a5b8</a:t>
            </a:r>
          </a:p>
        </p:txBody>
      </p:sp>
      <p:sp>
        <p:nvSpPr>
          <p:cNvPr id="54" name="TextBox 53">
            <a:extLst>
              <a:ext uri="{FF2B5EF4-FFF2-40B4-BE49-F238E27FC236}">
                <a16:creationId xmlns:a16="http://schemas.microsoft.com/office/drawing/2014/main" id="{7EE25DD1-5379-B65B-5858-CB4529762F43}"/>
              </a:ext>
            </a:extLst>
          </p:cNvPr>
          <p:cNvSpPr txBox="1"/>
          <p:nvPr userDrawn="1"/>
        </p:nvSpPr>
        <p:spPr>
          <a:xfrm>
            <a:off x="8043502" y="-1701414"/>
            <a:ext cx="754469" cy="507831"/>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900" i="0" dirty="0">
                <a:solidFill>
                  <a:schemeClr val="bg1"/>
                </a:solidFill>
                <a:effectLst/>
                <a:latin typeface="Helvetica" pitchFamily="2" charset="0"/>
              </a:rPr>
              <a:t>Inspiration Indigo</a:t>
            </a:r>
          </a:p>
          <a:p>
            <a:pPr algn="ctr"/>
            <a:r>
              <a:rPr lang="en-US" sz="900" i="0" dirty="0">
                <a:solidFill>
                  <a:schemeClr val="bg1"/>
                </a:solidFill>
                <a:effectLst/>
                <a:latin typeface="Aptos" panose="020B0004020202020204" pitchFamily="34" charset="0"/>
              </a:rPr>
              <a:t>#4b0082</a:t>
            </a:r>
          </a:p>
        </p:txBody>
      </p:sp>
    </p:spTree>
    <p:extLst>
      <p:ext uri="{BB962C8B-B14F-4D97-AF65-F5344CB8AC3E}">
        <p14:creationId xmlns:p14="http://schemas.microsoft.com/office/powerpoint/2010/main" val="1063208002"/>
      </p:ext>
    </p:extLst>
  </p:cSld>
  <p:clrMap bg1="lt1" tx1="dk1" bg2="lt2" tx2="dk2" accent1="accent1" accent2="accent2" accent3="accent3" accent4="accent4" accent5="accent5" accent6="accent6" hlink="hlink" folHlink="folHlink"/>
  <p:sldLayoutIdLst>
    <p:sldLayoutId id="2147483708" r:id="rId1"/>
    <p:sldLayoutId id="2147483728" r:id="rId2"/>
    <p:sldLayoutId id="2147483752" r:id="rId3"/>
    <p:sldLayoutId id="2147483753" r:id="rId4"/>
    <p:sldLayoutId id="2147483710" r:id="rId5"/>
    <p:sldLayoutId id="2147483711" r:id="rId6"/>
    <p:sldLayoutId id="2147483745" r:id="rId7"/>
    <p:sldLayoutId id="2147483712" r:id="rId8"/>
    <p:sldLayoutId id="2147483713" r:id="rId9"/>
    <p:sldLayoutId id="2147483740" r:id="rId10"/>
    <p:sldLayoutId id="2147483743" r:id="rId11"/>
    <p:sldLayoutId id="2147483747" r:id="rId12"/>
    <p:sldLayoutId id="2147483715" r:id="rId13"/>
  </p:sldLayoutIdLst>
  <p:txStyles>
    <p:titleStyle>
      <a:lvl1pPr algn="l" defTabSz="914400" rtl="0" eaLnBrk="1" latinLnBrk="0" hangingPunct="1">
        <a:lnSpc>
          <a:spcPct val="90000"/>
        </a:lnSpc>
        <a:spcBef>
          <a:spcPct val="0"/>
        </a:spcBef>
        <a:buNone/>
        <a:defRPr sz="3600" kern="1200">
          <a:solidFill>
            <a:schemeClr val="bg1"/>
          </a:solidFill>
          <a:latin typeface="Aptos" panose="020B0004020202020204" pitchFamily="34" charset="0"/>
          <a:ea typeface="+mj-ea"/>
          <a:cs typeface="+mj-cs"/>
        </a:defRPr>
      </a:lvl1pPr>
    </p:titleStyle>
    <p:bodyStyle>
      <a:lvl1pPr marL="228600" indent="-228600" algn="r" defTabSz="914400" rtl="0" eaLnBrk="1" latinLnBrk="0" hangingPunct="1">
        <a:lnSpc>
          <a:spcPct val="90000"/>
        </a:lnSpc>
        <a:spcBef>
          <a:spcPts val="1000"/>
        </a:spcBef>
        <a:buFont typeface="Arial" panose="020B0604020202020204" pitchFamily="34" charset="0"/>
        <a:buChar char="•"/>
        <a:defRPr sz="2800" kern="1200">
          <a:solidFill>
            <a:schemeClr val="bg1"/>
          </a:solidFill>
          <a:latin typeface="Aptos" panose="020B0004020202020204" pitchFamily="34" charset="0"/>
          <a:ea typeface="+mn-ea"/>
          <a:cs typeface="+mn-cs"/>
        </a:defRPr>
      </a:lvl1pPr>
      <a:lvl2pPr marL="685800" indent="-228600" algn="r" defTabSz="914400" rtl="0" eaLnBrk="1" latinLnBrk="0" hangingPunct="1">
        <a:lnSpc>
          <a:spcPct val="90000"/>
        </a:lnSpc>
        <a:spcBef>
          <a:spcPts val="500"/>
        </a:spcBef>
        <a:buFont typeface="Arial" panose="020B0604020202020204" pitchFamily="34" charset="0"/>
        <a:buChar char="•"/>
        <a:defRPr sz="2400" kern="1200">
          <a:solidFill>
            <a:schemeClr val="bg1"/>
          </a:solidFill>
          <a:latin typeface="Aptos" panose="020B0004020202020204" pitchFamily="34" charset="0"/>
          <a:ea typeface="+mn-ea"/>
          <a:cs typeface="+mn-cs"/>
        </a:defRPr>
      </a:lvl2pPr>
      <a:lvl3pPr marL="1143000" indent="-228600" algn="r" defTabSz="914400" rtl="0" eaLnBrk="1" latinLnBrk="0" hangingPunct="1">
        <a:lnSpc>
          <a:spcPct val="90000"/>
        </a:lnSpc>
        <a:spcBef>
          <a:spcPts val="500"/>
        </a:spcBef>
        <a:buFont typeface="Arial" panose="020B0604020202020204" pitchFamily="34" charset="0"/>
        <a:buChar char="•"/>
        <a:defRPr sz="2000" kern="1200">
          <a:solidFill>
            <a:schemeClr val="bg1"/>
          </a:solidFill>
          <a:latin typeface="Aptos" panose="020B0004020202020204" pitchFamily="34" charset="0"/>
          <a:ea typeface="+mn-ea"/>
          <a:cs typeface="+mn-cs"/>
        </a:defRPr>
      </a:lvl3pPr>
      <a:lvl4pPr marL="1600200" indent="-228600" algn="r" defTabSz="914400" rtl="0" eaLnBrk="1" latinLnBrk="0" hangingPunct="1">
        <a:lnSpc>
          <a:spcPct val="90000"/>
        </a:lnSpc>
        <a:spcBef>
          <a:spcPts val="500"/>
        </a:spcBef>
        <a:buFont typeface="Arial" panose="020B0604020202020204" pitchFamily="34" charset="0"/>
        <a:buChar char="•"/>
        <a:defRPr sz="1800" kern="1200">
          <a:solidFill>
            <a:schemeClr val="bg1"/>
          </a:solidFill>
          <a:latin typeface="Aptos" panose="020B0004020202020204" pitchFamily="34" charset="0"/>
          <a:ea typeface="+mn-ea"/>
          <a:cs typeface="+mn-cs"/>
        </a:defRPr>
      </a:lvl4pPr>
      <a:lvl5pPr marL="2057400" indent="-228600" algn="r" defTabSz="914400" rtl="0" eaLnBrk="1" latinLnBrk="0" hangingPunct="1">
        <a:lnSpc>
          <a:spcPct val="90000"/>
        </a:lnSpc>
        <a:spcBef>
          <a:spcPts val="500"/>
        </a:spcBef>
        <a:buFont typeface="Arial" panose="020B0604020202020204" pitchFamily="34" charset="0"/>
        <a:buChar char="•"/>
        <a:defRPr sz="1800" kern="1200">
          <a:solidFill>
            <a:schemeClr val="bg1"/>
          </a:solidFill>
          <a:latin typeface="Aptos" panose="020B0004020202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userDrawn="1">
          <p15:clr>
            <a:srgbClr val="F26B43"/>
          </p15:clr>
        </p15:guide>
        <p15:guide id="2" pos="3840" userDrawn="1">
          <p15:clr>
            <a:srgbClr val="F26B43"/>
          </p15:clr>
        </p15:guide>
        <p15:guide id="3" orient="horz" pos="4248" userDrawn="1">
          <p15:clr>
            <a:srgbClr val="F26B43"/>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notesSlide" Target="../notesSlides/notesSlide2.xml"/><Relationship Id="rId1" Type="http://schemas.openxmlformats.org/officeDocument/2006/relationships/slideLayout" Target="../slideLayouts/slideLayout11.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5.xml"/></Relationships>
</file>

<file path=ppt/slides/_rels/slide4.xml.rels><?xml version="1.0" encoding="UTF-8" standalone="yes"?>
<Relationships xmlns="http://schemas.openxmlformats.org/package/2006/relationships"><Relationship Id="rId3" Type="http://schemas.openxmlformats.org/officeDocument/2006/relationships/slideLayout" Target="../slideLayouts/slideLayout11.xml"/><Relationship Id="rId2" Type="http://schemas.openxmlformats.org/officeDocument/2006/relationships/video" Target="../media/media1.mp4"/><Relationship Id="rId1" Type="http://schemas.microsoft.com/office/2007/relationships/media" Target="../media/media1.mp4"/><Relationship Id="rId5" Type="http://schemas.openxmlformats.org/officeDocument/2006/relationships/image" Target="../media/image10.png"/><Relationship Id="rId4"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1.xml"/></Relationships>
</file>

<file path=ppt/slides/_rels/slide6.xml.rels><?xml version="1.0" encoding="UTF-8" standalone="yes"?>
<Relationships xmlns="http://schemas.openxmlformats.org/package/2006/relationships"><Relationship Id="rId8" Type="http://schemas.openxmlformats.org/officeDocument/2006/relationships/image" Target="../media/image16.png"/><Relationship Id="rId3" Type="http://schemas.openxmlformats.org/officeDocument/2006/relationships/image" Target="../media/image11.png"/><Relationship Id="rId7" Type="http://schemas.openxmlformats.org/officeDocument/2006/relationships/image" Target="../media/image15.png"/><Relationship Id="rId2" Type="http://schemas.openxmlformats.org/officeDocument/2006/relationships/notesSlide" Target="../notesSlides/notesSlide6.xml"/><Relationship Id="rId1" Type="http://schemas.openxmlformats.org/officeDocument/2006/relationships/slideLayout" Target="../slideLayouts/slideLayout11.xml"/><Relationship Id="rId6" Type="http://schemas.openxmlformats.org/officeDocument/2006/relationships/image" Target="../media/image14.png"/><Relationship Id="rId5" Type="http://schemas.openxmlformats.org/officeDocument/2006/relationships/image" Target="../media/image13.png"/><Relationship Id="rId4" Type="http://schemas.openxmlformats.org/officeDocument/2006/relationships/image" Target="../media/image12.png"/></Relationships>
</file>

<file path=ppt/slides/_rels/slide7.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7.xml"/><Relationship Id="rId1" Type="http://schemas.openxmlformats.org/officeDocument/2006/relationships/slideLayout" Target="../slideLayouts/slideLayout11.xml"/><Relationship Id="rId5" Type="http://schemas.openxmlformats.org/officeDocument/2006/relationships/image" Target="../media/image19.png"/><Relationship Id="rId4" Type="http://schemas.openxmlformats.org/officeDocument/2006/relationships/image" Target="../media/image18.png"/></Relationships>
</file>

<file path=ppt/slides/_rels/slide8.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8.xml"/><Relationship Id="rId1" Type="http://schemas.openxmlformats.org/officeDocument/2006/relationships/slideLayout" Target="../slideLayouts/slideLayout11.xml"/></Relationships>
</file>

<file path=ppt/slides/_rels/slide9.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9.xml"/><Relationship Id="rId1" Type="http://schemas.openxmlformats.org/officeDocument/2006/relationships/slideLayout" Target="../slideLayouts/slideLayout11.xml"/></Relationships>
</file>

<file path=ppt/slides/_rels/slide10.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10.xml"/><Relationship Id="rId1" Type="http://schemas.openxmlformats.org/officeDocument/2006/relationships/slideLayout" Target="../slideLayouts/slideLayout5.xml"/></Relationships>
</file>

<file path=ppt/slides/_rels/slide11.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11.xml"/><Relationship Id="rId1" Type="http://schemas.openxmlformats.org/officeDocument/2006/relationships/slideLayout" Target="../slideLayouts/slideLayout11.xml"/><Relationship Id="rId5" Type="http://schemas.openxmlformats.org/officeDocument/2006/relationships/image" Target="../media/image25.png"/><Relationship Id="rId4" Type="http://schemas.openxmlformats.org/officeDocument/2006/relationships/customXml" Target="../ink/ink1.xml"/></Relationships>
</file>

<file path=ppt/slides/_rels/slide12.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12.xml"/><Relationship Id="rId1" Type="http://schemas.openxmlformats.org/officeDocument/2006/relationships/slideLayout" Target="../slideLayouts/slideLayout11.xml"/></Relationships>
</file>

<file path=ppt/slides/_rels/slide13.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13.xml"/><Relationship Id="rId1" Type="http://schemas.openxmlformats.org/officeDocument/2006/relationships/slideLayout" Target="../slideLayouts/slideLayout11.xml"/></Relationships>
</file>

<file path=ppt/slides/_rels/slide14.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14.xml"/><Relationship Id="rId1" Type="http://schemas.openxmlformats.org/officeDocument/2006/relationships/slideLayout" Target="../slideLayouts/slideLayout11.xml"/></Relationships>
</file>

<file path=ppt/slides/_rels/slide15.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15.xml"/><Relationship Id="rId1" Type="http://schemas.openxmlformats.org/officeDocument/2006/relationships/slideLayout" Target="../slideLayouts/slideLayout11.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5.xml"/></Relationships>
</file>

<file path=ppt/slides/_rels/slide17.xml.rels><?xml version="1.0" encoding="UTF-8" standalone="yes"?>
<Relationships xmlns="http://schemas.openxmlformats.org/package/2006/relationships"><Relationship Id="rId3" Type="http://schemas.openxmlformats.org/officeDocument/2006/relationships/hyperlink" Target="https://sam.gov/search/?index=dbra&amp;sort=-modifiedDate&amp;page=1&amp;pageSize=25&amp;sfm%5Bstatus%5D%5Bis_active%5D=true&amp;sfm%5BsimpleSearch%5D%5BkeywordRadio%5D=ALL&amp;sfm%5BwdLocationWrapper%5D%5BwdStates%5D%5B0%5D%5Bkey%5D=CA&amp;sfm%5BwdLocationWrapper%5D%5BwdStates%5D%5B0%5D%5Bvalue%5D=California&amp;sfm%5BwdLocationWrapper%5D%5BwdCounty%5D%5B0%5D%5Bkey%5D=16325&amp;sfm%5BwdLocationWrapper%5D%5BwdCounty%5D%5B0%5D%5Bvalue%5D=Alameda" TargetMode="External"/><Relationship Id="rId2" Type="http://schemas.openxmlformats.org/officeDocument/2006/relationships/notesSlide" Target="../notesSlides/notesSlide17.xml"/><Relationship Id="rId1" Type="http://schemas.openxmlformats.org/officeDocument/2006/relationships/slideLayout" Target="../slideLayouts/slideLayout11.xml"/><Relationship Id="rId6" Type="http://schemas.openxmlformats.org/officeDocument/2006/relationships/image" Target="../media/image31.png"/><Relationship Id="rId5" Type="http://schemas.openxmlformats.org/officeDocument/2006/relationships/image" Target="../media/image30.png"/><Relationship Id="rId4" Type="http://schemas.openxmlformats.org/officeDocument/2006/relationships/image" Target="../media/image29.png"/></Relationships>
</file>

<file path=ppt/slides/_rels/slide18.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18.xml"/><Relationship Id="rId1" Type="http://schemas.openxmlformats.org/officeDocument/2006/relationships/slideLayout" Target="../slideLayouts/slideLayout11.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5.xml"/></Relationships>
</file>

<file path=ppt/slides/_rels/slide20.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20.xml"/><Relationship Id="rId1" Type="http://schemas.openxmlformats.org/officeDocument/2006/relationships/slideLayout" Target="../slideLayouts/slideLayout11.xml"/><Relationship Id="rId4" Type="http://schemas.openxmlformats.org/officeDocument/2006/relationships/image" Target="../media/image34.png"/></Relationships>
</file>

<file path=ppt/slides/_rels/slide21.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21.xml"/><Relationship Id="rId1" Type="http://schemas.openxmlformats.org/officeDocument/2006/relationships/slideLayout" Target="../slideLayouts/slideLayout11.xml"/><Relationship Id="rId4" Type="http://schemas.openxmlformats.org/officeDocument/2006/relationships/image" Target="../media/image36.png"/></Relationships>
</file>

<file path=ppt/slides/_rels/slide22.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notesSlide" Target="../notesSlides/notesSlide22.xml"/><Relationship Id="rId1" Type="http://schemas.openxmlformats.org/officeDocument/2006/relationships/slideLayout" Target="../slideLayouts/slideLayout11.xml"/></Relationships>
</file>

<file path=ppt/slides/_rels/slide23.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notesSlide" Target="../notesSlides/notesSlide23.xml"/><Relationship Id="rId1" Type="http://schemas.openxmlformats.org/officeDocument/2006/relationships/slideLayout" Target="../slideLayouts/slideLayout11.xml"/></Relationships>
</file>

<file path=ppt/slides/_rels/slide24.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notesSlide" Target="../notesSlides/notesSlide24.xml"/><Relationship Id="rId1" Type="http://schemas.openxmlformats.org/officeDocument/2006/relationships/slideLayout" Target="../slideLayouts/slideLayout11.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11.xml"/></Relationships>
</file>

<file path=ppt/slides/_rels/slide26.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notesSlide" Target="../notesSlides/notesSlide26.xml"/><Relationship Id="rId1" Type="http://schemas.openxmlformats.org/officeDocument/2006/relationships/slideLayout" Target="../slideLayouts/slideLayout11.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5.xml"/></Relationships>
</file>

<file path=ppt/slides/_rels/slide28.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notesSlide" Target="../notesSlides/notesSlide28.xml"/><Relationship Id="rId1" Type="http://schemas.openxmlformats.org/officeDocument/2006/relationships/slideLayout" Target="../slideLayouts/slideLayout11.xml"/></Relationships>
</file>

<file path=ppt/slides/_rels/slide29.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notesSlide" Target="../notesSlides/notesSlide29.xml"/><Relationship Id="rId1" Type="http://schemas.openxmlformats.org/officeDocument/2006/relationships/slideLayout" Target="../slideLayouts/slideLayout11.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11.xml"/></Relationships>
</file>

<file path=ppt/slides/_rels/slide31.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31.xml"/><Relationship Id="rId1" Type="http://schemas.openxmlformats.org/officeDocument/2006/relationships/slideLayout" Target="../slideLayouts/slideLayout5.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11.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5.xml"/></Relationships>
</file>

<file path=ppt/slides/_rels/slide34.xml.rels><?xml version="1.0" encoding="UTF-8" standalone="yes"?>
<Relationships xmlns="http://schemas.openxmlformats.org/package/2006/relationships"><Relationship Id="rId3" Type="http://schemas.openxmlformats.org/officeDocument/2006/relationships/image" Target="../media/image43.jpg"/><Relationship Id="rId2" Type="http://schemas.openxmlformats.org/officeDocument/2006/relationships/notesSlide" Target="../notesSlides/notesSlide34.xml"/><Relationship Id="rId1" Type="http://schemas.openxmlformats.org/officeDocument/2006/relationships/slideLayout" Target="../slideLayouts/slideLayout11.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11.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11.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1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62532B7-E4EE-A0EF-4E2F-01DDD95C274D}"/>
            </a:ext>
          </a:extLst>
        </p:cNvPr>
        <p:cNvGrpSpPr/>
        <p:nvPr/>
      </p:nvGrpSpPr>
      <p:grpSpPr>
        <a:xfrm>
          <a:off x="0" y="0"/>
          <a:ext cx="0" cy="0"/>
          <a:chOff x="0" y="0"/>
          <a:chExt cx="0" cy="0"/>
        </a:xfrm>
      </p:grpSpPr>
      <p:sp>
        <p:nvSpPr>
          <p:cNvPr id="4" name="Text Placeholder 3">
            <a:extLst>
              <a:ext uri="{FF2B5EF4-FFF2-40B4-BE49-F238E27FC236}">
                <a16:creationId xmlns:a16="http://schemas.microsoft.com/office/drawing/2014/main" id="{1A3D9610-7BDF-7327-8475-EB76EFDCB8B8}"/>
              </a:ext>
            </a:extLst>
          </p:cNvPr>
          <p:cNvSpPr>
            <a:spLocks noGrp="1"/>
          </p:cNvSpPr>
          <p:nvPr>
            <p:ph type="body" sz="quarter" idx="13"/>
          </p:nvPr>
        </p:nvSpPr>
        <p:spPr>
          <a:xfrm>
            <a:off x="5733534" y="5579473"/>
            <a:ext cx="5886965" cy="195203"/>
          </a:xfrm>
        </p:spPr>
        <p:txBody>
          <a:bodyPr/>
          <a:lstStyle/>
          <a:p>
            <a:r>
              <a:rPr lang="en-US" dirty="0"/>
              <a:t>Lawrence Livermore National Lab Project Management Office</a:t>
            </a:r>
          </a:p>
        </p:txBody>
      </p:sp>
      <p:sp>
        <p:nvSpPr>
          <p:cNvPr id="5" name="Text Placeholder 4">
            <a:extLst>
              <a:ext uri="{FF2B5EF4-FFF2-40B4-BE49-F238E27FC236}">
                <a16:creationId xmlns:a16="http://schemas.microsoft.com/office/drawing/2014/main" id="{B7D517CD-533E-651D-541F-4A0EEF73CDFF}"/>
              </a:ext>
            </a:extLst>
          </p:cNvPr>
          <p:cNvSpPr>
            <a:spLocks noGrp="1"/>
          </p:cNvSpPr>
          <p:nvPr>
            <p:ph type="body" sz="quarter" idx="14"/>
          </p:nvPr>
        </p:nvSpPr>
        <p:spPr/>
        <p:txBody>
          <a:bodyPr/>
          <a:lstStyle/>
          <a:p>
            <a:r>
              <a:rPr lang="en-US" dirty="0"/>
              <a:t>Des Orsinelli, Senior Estimator</a:t>
            </a:r>
          </a:p>
        </p:txBody>
      </p:sp>
      <p:sp>
        <p:nvSpPr>
          <p:cNvPr id="6" name="Text Placeholder 5">
            <a:extLst>
              <a:ext uri="{FF2B5EF4-FFF2-40B4-BE49-F238E27FC236}">
                <a16:creationId xmlns:a16="http://schemas.microsoft.com/office/drawing/2014/main" id="{4C8079E6-96A3-A633-32ED-D84A9C82D871}"/>
              </a:ext>
            </a:extLst>
          </p:cNvPr>
          <p:cNvSpPr>
            <a:spLocks noGrp="1"/>
          </p:cNvSpPr>
          <p:nvPr>
            <p:ph type="body" sz="quarter" idx="16"/>
          </p:nvPr>
        </p:nvSpPr>
        <p:spPr>
          <a:xfrm>
            <a:off x="1524000" y="4177183"/>
            <a:ext cx="3867807" cy="483067"/>
          </a:xfrm>
        </p:spPr>
        <p:txBody>
          <a:bodyPr/>
          <a:lstStyle/>
          <a:p>
            <a:r>
              <a:rPr lang="en-US" dirty="0"/>
              <a:t>August 11, 2026</a:t>
            </a:r>
          </a:p>
        </p:txBody>
      </p:sp>
      <p:sp>
        <p:nvSpPr>
          <p:cNvPr id="3" name="Subtitle 2">
            <a:extLst>
              <a:ext uri="{FF2B5EF4-FFF2-40B4-BE49-F238E27FC236}">
                <a16:creationId xmlns:a16="http://schemas.microsoft.com/office/drawing/2014/main" id="{11C5A0C7-9672-24A4-CB97-18DCBA5FD5F5}"/>
              </a:ext>
            </a:extLst>
          </p:cNvPr>
          <p:cNvSpPr>
            <a:spLocks noGrp="1"/>
          </p:cNvSpPr>
          <p:nvPr>
            <p:ph type="subTitle" idx="1"/>
          </p:nvPr>
        </p:nvSpPr>
        <p:spPr>
          <a:xfrm>
            <a:off x="1524000" y="3602039"/>
            <a:ext cx="9154510" cy="483067"/>
          </a:xfrm>
        </p:spPr>
        <p:txBody>
          <a:bodyPr/>
          <a:lstStyle/>
          <a:p>
            <a:r>
              <a:rPr lang="en-US" dirty="0"/>
              <a:t>2026 CECOP Symposium</a:t>
            </a:r>
          </a:p>
        </p:txBody>
      </p:sp>
      <p:sp>
        <p:nvSpPr>
          <p:cNvPr id="2" name="Title 1">
            <a:extLst>
              <a:ext uri="{FF2B5EF4-FFF2-40B4-BE49-F238E27FC236}">
                <a16:creationId xmlns:a16="http://schemas.microsoft.com/office/drawing/2014/main" id="{C569C693-5422-9127-5199-AE79E00F5FB9}"/>
              </a:ext>
            </a:extLst>
          </p:cNvPr>
          <p:cNvSpPr>
            <a:spLocks noGrp="1"/>
          </p:cNvSpPr>
          <p:nvPr>
            <p:ph type="ctrTitle"/>
          </p:nvPr>
        </p:nvSpPr>
        <p:spPr/>
        <p:txBody>
          <a:bodyPr/>
          <a:lstStyle/>
          <a:p>
            <a:r>
              <a:rPr lang="en-US" dirty="0"/>
              <a:t>AI’s Emerging Role in Cost Estimating</a:t>
            </a:r>
          </a:p>
        </p:txBody>
      </p:sp>
    </p:spTree>
    <p:extLst>
      <p:ext uri="{BB962C8B-B14F-4D97-AF65-F5344CB8AC3E}">
        <p14:creationId xmlns:p14="http://schemas.microsoft.com/office/powerpoint/2010/main" val="410014727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32ABE0F-027E-C970-597D-621B7692DCCB}"/>
            </a:ext>
          </a:extLst>
        </p:cNvPr>
        <p:cNvGrpSpPr/>
        <p:nvPr/>
      </p:nvGrpSpPr>
      <p:grpSpPr>
        <a:xfrm>
          <a:off x="0" y="0"/>
          <a:ext cx="0" cy="0"/>
          <a:chOff x="0" y="0"/>
          <a:chExt cx="0" cy="0"/>
        </a:xfrm>
      </p:grpSpPr>
      <p:sp>
        <p:nvSpPr>
          <p:cNvPr id="5" name="Title 4">
            <a:extLst>
              <a:ext uri="{FF2B5EF4-FFF2-40B4-BE49-F238E27FC236}">
                <a16:creationId xmlns:a16="http://schemas.microsoft.com/office/drawing/2014/main" id="{4B3B2E02-F78B-F668-9597-71C1C132D7F6}"/>
              </a:ext>
            </a:extLst>
          </p:cNvPr>
          <p:cNvSpPr>
            <a:spLocks noGrp="1"/>
          </p:cNvSpPr>
          <p:nvPr>
            <p:ph type="title"/>
          </p:nvPr>
        </p:nvSpPr>
        <p:spPr>
          <a:xfrm>
            <a:off x="769257" y="0"/>
            <a:ext cx="10058400" cy="457200"/>
          </a:xfrm>
        </p:spPr>
        <p:txBody>
          <a:bodyPr/>
          <a:lstStyle/>
          <a:p>
            <a:r>
              <a:rPr lang="en-US" dirty="0"/>
              <a:t>Agenda</a:t>
            </a:r>
          </a:p>
        </p:txBody>
      </p:sp>
      <p:sp>
        <p:nvSpPr>
          <p:cNvPr id="9" name="TextBox 8">
            <a:extLst>
              <a:ext uri="{FF2B5EF4-FFF2-40B4-BE49-F238E27FC236}">
                <a16:creationId xmlns:a16="http://schemas.microsoft.com/office/drawing/2014/main" id="{8975F238-423E-760B-64B7-FEF4397F37D7}"/>
              </a:ext>
            </a:extLst>
          </p:cNvPr>
          <p:cNvSpPr txBox="1"/>
          <p:nvPr/>
        </p:nvSpPr>
        <p:spPr>
          <a:xfrm>
            <a:off x="1030514" y="457200"/>
            <a:ext cx="8702936" cy="6494085"/>
          </a:xfrm>
          <a:prstGeom prst="rect">
            <a:avLst/>
          </a:prstGeom>
          <a:noFill/>
        </p:spPr>
        <p:txBody>
          <a:bodyPr wrap="square" rtlCol="0">
            <a:spAutoFit/>
          </a:bodyPr>
          <a:lstStyle/>
          <a:p>
            <a:pPr>
              <a:spcBef>
                <a:spcPts val="600"/>
              </a:spcBef>
              <a:spcAft>
                <a:spcPts val="600"/>
              </a:spcAft>
            </a:pPr>
            <a:r>
              <a:rPr lang="en-US" sz="2400" b="1" dirty="0"/>
              <a:t>Act 1:  Introduction</a:t>
            </a:r>
          </a:p>
          <a:p>
            <a:pPr>
              <a:spcBef>
                <a:spcPts val="600"/>
              </a:spcBef>
              <a:spcAft>
                <a:spcPts val="600"/>
              </a:spcAft>
            </a:pPr>
            <a:r>
              <a:rPr lang="en-US" sz="2400" b="1" dirty="0"/>
              <a:t>Act 2:  Documentation</a:t>
            </a:r>
          </a:p>
          <a:p>
            <a:pPr marL="800100" lvl="1" indent="-342900">
              <a:spcBef>
                <a:spcPts val="300"/>
              </a:spcBef>
              <a:spcAft>
                <a:spcPts val="300"/>
              </a:spcAft>
              <a:buBlip>
                <a:blip r:embed="rId3"/>
              </a:buBlip>
            </a:pPr>
            <a:r>
              <a:rPr lang="en-US" sz="2400" b="1" dirty="0"/>
              <a:t> 1 </a:t>
            </a:r>
            <a:r>
              <a:rPr lang="en-US" sz="2400" dirty="0"/>
              <a:t>-</a:t>
            </a:r>
            <a:r>
              <a:rPr lang="en-US" sz="2400" b="1" dirty="0"/>
              <a:t> </a:t>
            </a:r>
            <a:r>
              <a:rPr lang="en-US" sz="2400" dirty="0"/>
              <a:t>The Governance Document</a:t>
            </a:r>
          </a:p>
          <a:p>
            <a:pPr marL="800100" lvl="1" indent="-342900">
              <a:spcBef>
                <a:spcPts val="300"/>
              </a:spcBef>
              <a:spcAft>
                <a:spcPts val="300"/>
              </a:spcAft>
              <a:buBlip>
                <a:blip r:embed="rId3"/>
              </a:buBlip>
            </a:pPr>
            <a:r>
              <a:rPr lang="en-US" sz="2400" b="1" dirty="0"/>
              <a:t> 2 </a:t>
            </a:r>
            <a:r>
              <a:rPr lang="en-US" sz="2400" dirty="0"/>
              <a:t>- The Wish-List Brainstorm</a:t>
            </a:r>
            <a:endParaRPr lang="en-US" sz="2400" b="1" dirty="0"/>
          </a:p>
          <a:p>
            <a:pPr marL="800100" lvl="1" indent="-342900">
              <a:spcBef>
                <a:spcPts val="300"/>
              </a:spcBef>
              <a:spcAft>
                <a:spcPts val="300"/>
              </a:spcAft>
              <a:buBlip>
                <a:blip r:embed="rId3"/>
              </a:buBlip>
            </a:pPr>
            <a:r>
              <a:rPr lang="en-US" sz="2400" b="1" dirty="0"/>
              <a:t> 3 </a:t>
            </a:r>
            <a:r>
              <a:rPr lang="en-US" sz="2400" dirty="0"/>
              <a:t>-</a:t>
            </a:r>
            <a:r>
              <a:rPr lang="en-US" sz="2400" b="1" dirty="0"/>
              <a:t> </a:t>
            </a:r>
            <a:r>
              <a:rPr lang="en-US" sz="2400" dirty="0"/>
              <a:t>Job Descriptions</a:t>
            </a:r>
          </a:p>
          <a:p>
            <a:pPr marL="800100" lvl="1" indent="-342900">
              <a:spcBef>
                <a:spcPts val="300"/>
              </a:spcBef>
              <a:spcAft>
                <a:spcPts val="300"/>
              </a:spcAft>
              <a:buBlip>
                <a:blip r:embed="rId3"/>
              </a:buBlip>
            </a:pPr>
            <a:r>
              <a:rPr lang="en-US" sz="2400" b="1" dirty="0"/>
              <a:t> 4 </a:t>
            </a:r>
            <a:r>
              <a:rPr lang="en-US" sz="2400" dirty="0"/>
              <a:t>- Work Instructions</a:t>
            </a:r>
            <a:r>
              <a:rPr lang="en-US" sz="2400" b="1" dirty="0"/>
              <a:t> </a:t>
            </a:r>
          </a:p>
          <a:p>
            <a:pPr>
              <a:spcBef>
                <a:spcPts val="600"/>
              </a:spcBef>
              <a:spcAft>
                <a:spcPts val="600"/>
              </a:spcAft>
            </a:pPr>
            <a:r>
              <a:rPr lang="en-US" sz="2400" b="1" dirty="0"/>
              <a:t>Act 3: Examples</a:t>
            </a:r>
          </a:p>
          <a:p>
            <a:pPr marL="800100" lvl="1" indent="-342900">
              <a:spcBef>
                <a:spcPts val="300"/>
              </a:spcBef>
              <a:spcAft>
                <a:spcPts val="300"/>
              </a:spcAft>
              <a:buBlip>
                <a:blip r:embed="rId3"/>
              </a:buBlip>
            </a:pPr>
            <a:r>
              <a:rPr lang="en-US" sz="2400" b="1" dirty="0"/>
              <a:t> </a:t>
            </a:r>
            <a:r>
              <a:rPr lang="en-US" sz="2400" dirty="0"/>
              <a:t>1 - Labor Rates</a:t>
            </a:r>
          </a:p>
          <a:p>
            <a:pPr marL="800100" lvl="1" indent="-342900">
              <a:spcBef>
                <a:spcPts val="300"/>
              </a:spcBef>
              <a:spcAft>
                <a:spcPts val="300"/>
              </a:spcAft>
              <a:buBlip>
                <a:blip r:embed="rId3"/>
              </a:buBlip>
            </a:pPr>
            <a:r>
              <a:rPr lang="en-US" sz="2400" b="1" dirty="0"/>
              <a:t> 2 </a:t>
            </a:r>
            <a:r>
              <a:rPr lang="en-US" sz="2400" dirty="0"/>
              <a:t>– Normalizing bids to generate a unit cost database.</a:t>
            </a:r>
          </a:p>
          <a:p>
            <a:pPr marL="800100" lvl="1" indent="-342900">
              <a:spcBef>
                <a:spcPts val="300"/>
              </a:spcBef>
              <a:spcAft>
                <a:spcPts val="300"/>
              </a:spcAft>
              <a:buBlip>
                <a:blip r:embed="rId3"/>
              </a:buBlip>
            </a:pPr>
            <a:r>
              <a:rPr lang="en-US" sz="2400" b="1" dirty="0"/>
              <a:t> 3 </a:t>
            </a:r>
            <a:r>
              <a:rPr lang="en-US" sz="2400" dirty="0"/>
              <a:t>– Getting Quotes</a:t>
            </a:r>
          </a:p>
          <a:p>
            <a:pPr marL="800100" lvl="1" indent="-342900">
              <a:spcBef>
                <a:spcPts val="300"/>
              </a:spcBef>
              <a:spcAft>
                <a:spcPts val="300"/>
              </a:spcAft>
              <a:buBlip>
                <a:blip r:embed="rId3"/>
              </a:buBlip>
            </a:pPr>
            <a:r>
              <a:rPr lang="en-US" sz="2400" b="1" dirty="0"/>
              <a:t> 4 </a:t>
            </a:r>
            <a:r>
              <a:rPr lang="en-US" sz="2400" dirty="0"/>
              <a:t>– Artificial Peer Review - Quantity Takeoffs and Estimate package </a:t>
            </a:r>
          </a:p>
          <a:p>
            <a:pPr>
              <a:spcBef>
                <a:spcPts val="600"/>
              </a:spcBef>
              <a:spcAft>
                <a:spcPts val="600"/>
              </a:spcAft>
            </a:pPr>
            <a:r>
              <a:rPr lang="en-US" sz="2400" b="1" dirty="0"/>
              <a:t>Act 4:  Summary / Final Thoughts</a:t>
            </a:r>
          </a:p>
          <a:p>
            <a:pPr>
              <a:spcBef>
                <a:spcPts val="600"/>
              </a:spcBef>
              <a:spcAft>
                <a:spcPts val="600"/>
              </a:spcAft>
            </a:pPr>
            <a:endParaRPr lang="en-US" sz="2400" dirty="0"/>
          </a:p>
        </p:txBody>
      </p:sp>
      <p:cxnSp>
        <p:nvCxnSpPr>
          <p:cNvPr id="2" name="Straight Arrow Connector 1">
            <a:extLst>
              <a:ext uri="{FF2B5EF4-FFF2-40B4-BE49-F238E27FC236}">
                <a16:creationId xmlns:a16="http://schemas.microsoft.com/office/drawing/2014/main" id="{DB2E422F-55B0-B604-C9E9-AC5C56DC5A1E}"/>
              </a:ext>
            </a:extLst>
          </p:cNvPr>
          <p:cNvCxnSpPr/>
          <p:nvPr/>
        </p:nvCxnSpPr>
        <p:spPr>
          <a:xfrm flipH="1">
            <a:off x="4269885" y="0"/>
            <a:ext cx="3733800" cy="647700"/>
          </a:xfrm>
          <a:prstGeom prst="straightConnector1">
            <a:avLst/>
          </a:prstGeom>
          <a:ln w="34925">
            <a:solidFill>
              <a:srgbClr val="FF0000"/>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7139223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9">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9">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9">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9">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9">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9">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9">
                                            <p:txEl>
                                              <p:pRg st="6" end="6"/>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9">
                                            <p:txEl>
                                              <p:pRg st="7" end="7"/>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9">
                                            <p:txEl>
                                              <p:pRg st="8" end="8"/>
                                            </p:txEl>
                                          </p:spTgt>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nodeType="clickEffect">
                                  <p:stCondLst>
                                    <p:cond delay="0"/>
                                  </p:stCondLst>
                                  <p:childTnLst>
                                    <p:set>
                                      <p:cBhvr>
                                        <p:cTn id="42" dur="1" fill="hold">
                                          <p:stCondLst>
                                            <p:cond delay="0"/>
                                          </p:stCondLst>
                                        </p:cTn>
                                        <p:tgtEl>
                                          <p:spTgt spid="9">
                                            <p:txEl>
                                              <p:pRg st="9" end="9"/>
                                            </p:txEl>
                                          </p:spTgt>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nodeType="clickEffect">
                                  <p:stCondLst>
                                    <p:cond delay="0"/>
                                  </p:stCondLst>
                                  <p:childTnLst>
                                    <p:set>
                                      <p:cBhvr>
                                        <p:cTn id="46" dur="1" fill="hold">
                                          <p:stCondLst>
                                            <p:cond delay="0"/>
                                          </p:stCondLst>
                                        </p:cTn>
                                        <p:tgtEl>
                                          <p:spTgt spid="9">
                                            <p:txEl>
                                              <p:pRg st="10" end="10"/>
                                            </p:txEl>
                                          </p:spTgt>
                                        </p:tgtEl>
                                        <p:attrNameLst>
                                          <p:attrName>style.visibility</p:attrName>
                                        </p:attrNameLst>
                                      </p:cBhvr>
                                      <p:to>
                                        <p:strVal val="visible"/>
                                      </p:to>
                                    </p:set>
                                  </p:childTnLst>
                                </p:cTn>
                              </p:par>
                            </p:childTnLst>
                          </p:cTn>
                        </p:par>
                      </p:childTnLst>
                    </p:cTn>
                  </p:par>
                  <p:par>
                    <p:cTn id="47" fill="hold">
                      <p:stCondLst>
                        <p:cond delay="indefinite"/>
                      </p:stCondLst>
                      <p:childTnLst>
                        <p:par>
                          <p:cTn id="48" fill="hold">
                            <p:stCondLst>
                              <p:cond delay="0"/>
                            </p:stCondLst>
                            <p:childTnLst>
                              <p:par>
                                <p:cTn id="49" presetID="1" presetClass="entr" presetSubtype="0" fill="hold" nodeType="clickEffect">
                                  <p:stCondLst>
                                    <p:cond delay="0"/>
                                  </p:stCondLst>
                                  <p:childTnLst>
                                    <p:set>
                                      <p:cBhvr>
                                        <p:cTn id="50" dur="1" fill="hold">
                                          <p:stCondLst>
                                            <p:cond delay="0"/>
                                          </p:stCondLst>
                                        </p:cTn>
                                        <p:tgtEl>
                                          <p:spTgt spid="9">
                                            <p:txEl>
                                              <p:pRg st="11" end="11"/>
                                            </p:txEl>
                                          </p:spTgt>
                                        </p:tgtEl>
                                        <p:attrNameLst>
                                          <p:attrName>style.visibility</p:attrName>
                                        </p:attrNameLst>
                                      </p:cBhvr>
                                      <p:to>
                                        <p:strVal val="visible"/>
                                      </p:to>
                                    </p:set>
                                  </p:childTnLst>
                                </p:cTn>
                              </p:par>
                            </p:childTnLst>
                          </p:cTn>
                        </p:par>
                      </p:childTnLst>
                    </p:cTn>
                  </p:par>
                  <p:par>
                    <p:cTn id="51" fill="hold">
                      <p:stCondLst>
                        <p:cond delay="indefinite"/>
                      </p:stCondLst>
                      <p:childTnLst>
                        <p:par>
                          <p:cTn id="52" fill="hold">
                            <p:stCondLst>
                              <p:cond delay="0"/>
                            </p:stCondLst>
                            <p:childTnLst>
                              <p:par>
                                <p:cTn id="53" presetID="2" presetClass="entr" presetSubtype="4" fill="hold" nodeType="clickEffect">
                                  <p:stCondLst>
                                    <p:cond delay="0"/>
                                  </p:stCondLst>
                                  <p:childTnLst>
                                    <p:set>
                                      <p:cBhvr>
                                        <p:cTn id="54" dur="1" fill="hold">
                                          <p:stCondLst>
                                            <p:cond delay="0"/>
                                          </p:stCondLst>
                                        </p:cTn>
                                        <p:tgtEl>
                                          <p:spTgt spid="2"/>
                                        </p:tgtEl>
                                        <p:attrNameLst>
                                          <p:attrName>style.visibility</p:attrName>
                                        </p:attrNameLst>
                                      </p:cBhvr>
                                      <p:to>
                                        <p:strVal val="visible"/>
                                      </p:to>
                                    </p:set>
                                    <p:anim calcmode="lin" valueType="num">
                                      <p:cBhvr additive="base">
                                        <p:cTn id="55" dur="500" fill="hold"/>
                                        <p:tgtEl>
                                          <p:spTgt spid="2"/>
                                        </p:tgtEl>
                                        <p:attrNameLst>
                                          <p:attrName>ppt_x</p:attrName>
                                        </p:attrNameLst>
                                      </p:cBhvr>
                                      <p:tavLst>
                                        <p:tav tm="0">
                                          <p:val>
                                            <p:strVal val="#ppt_x"/>
                                          </p:val>
                                        </p:tav>
                                        <p:tav tm="100000">
                                          <p:val>
                                            <p:strVal val="#ppt_x"/>
                                          </p:val>
                                        </p:tav>
                                      </p:tavLst>
                                    </p:anim>
                                    <p:anim calcmode="lin" valueType="num">
                                      <p:cBhvr additive="base">
                                        <p:cTn id="56" dur="500" fill="hold"/>
                                        <p:tgtEl>
                                          <p:spTgt spid="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0BCB7486-001A-D713-1638-3D579D11F172}"/>
              </a:ext>
            </a:extLst>
          </p:cNvPr>
          <p:cNvSpPr>
            <a:spLocks noGrp="1"/>
          </p:cNvSpPr>
          <p:nvPr>
            <p:ph type="body" sz="quarter" idx="13"/>
          </p:nvPr>
        </p:nvSpPr>
        <p:spPr>
          <a:xfrm>
            <a:off x="993745" y="3776981"/>
            <a:ext cx="10678966" cy="862752"/>
          </a:xfrm>
        </p:spPr>
        <p:txBody>
          <a:bodyPr/>
          <a:lstStyle/>
          <a:p>
            <a:r>
              <a:rPr lang="en-US" sz="4800" dirty="0"/>
              <a:t>Act 1: Introduction</a:t>
            </a:r>
          </a:p>
          <a:p>
            <a:r>
              <a:rPr lang="en-US" sz="4800" dirty="0"/>
              <a:t>To Be (empowered) Or Not To Be.</a:t>
            </a:r>
            <a:endParaRPr lang="en-US" dirty="0"/>
          </a:p>
        </p:txBody>
      </p:sp>
    </p:spTree>
    <p:extLst>
      <p:ext uri="{BB962C8B-B14F-4D97-AF65-F5344CB8AC3E}">
        <p14:creationId xmlns:p14="http://schemas.microsoft.com/office/powerpoint/2010/main" val="142777872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44A2976-A22B-FE36-E4DD-3DA084703308}"/>
            </a:ext>
          </a:extLst>
        </p:cNvPr>
        <p:cNvGrpSpPr/>
        <p:nvPr/>
      </p:nvGrpSpPr>
      <p:grpSpPr>
        <a:xfrm>
          <a:off x="0" y="0"/>
          <a:ext cx="0" cy="0"/>
          <a:chOff x="0" y="0"/>
          <a:chExt cx="0" cy="0"/>
        </a:xfrm>
      </p:grpSpPr>
      <p:sp>
        <p:nvSpPr>
          <p:cNvPr id="5" name="Title 4">
            <a:extLst>
              <a:ext uri="{FF2B5EF4-FFF2-40B4-BE49-F238E27FC236}">
                <a16:creationId xmlns:a16="http://schemas.microsoft.com/office/drawing/2014/main" id="{58EC1CCC-FC52-A495-850D-14DEBE6F3883}"/>
              </a:ext>
            </a:extLst>
          </p:cNvPr>
          <p:cNvSpPr>
            <a:spLocks noGrp="1"/>
          </p:cNvSpPr>
          <p:nvPr>
            <p:ph type="title"/>
          </p:nvPr>
        </p:nvSpPr>
        <p:spPr>
          <a:xfrm>
            <a:off x="914400" y="274320"/>
            <a:ext cx="10058400" cy="457200"/>
          </a:xfrm>
        </p:spPr>
        <p:txBody>
          <a:bodyPr/>
          <a:lstStyle/>
          <a:p>
            <a:r>
              <a:rPr lang="en-US" dirty="0"/>
              <a:t>Danger Will Robinson!</a:t>
            </a:r>
          </a:p>
        </p:txBody>
      </p:sp>
      <p:pic>
        <p:nvPicPr>
          <p:cNvPr id="9" name="danger will robinson v2">
            <a:hlinkClick r:id="" action="ppaction://media"/>
            <a:extLst>
              <a:ext uri="{FF2B5EF4-FFF2-40B4-BE49-F238E27FC236}">
                <a16:creationId xmlns:a16="http://schemas.microsoft.com/office/drawing/2014/main" id="{8A16AA3B-F1FA-BC56-DCE9-B947714E5BB9}"/>
              </a:ext>
            </a:extLst>
          </p:cNvPr>
          <p:cNvPicPr>
            <a:picLocks noGrp="1" noChangeAspect="1"/>
          </p:cNvPicPr>
          <p:nvPr>
            <p:ph idx="1"/>
            <a:videoFile r:link="rId2"/>
            <p:extLst>
              <p:ext uri="{DAA4B4D4-6D71-4841-9C94-3DE7FCFB9230}">
                <p14:media xmlns:p14="http://schemas.microsoft.com/office/powerpoint/2010/main" r:embed="rId1"/>
              </p:ext>
            </p:extLst>
          </p:nvPr>
        </p:nvPicPr>
        <p:blipFill>
          <a:blip r:embed="rId5"/>
          <a:stretch>
            <a:fillRect/>
          </a:stretch>
        </p:blipFill>
        <p:spPr>
          <a:xfrm>
            <a:off x="2067951" y="721112"/>
            <a:ext cx="7709095" cy="5761411"/>
          </a:xfrm>
        </p:spPr>
      </p:pic>
    </p:spTree>
    <p:extLst>
      <p:ext uri="{BB962C8B-B14F-4D97-AF65-F5344CB8AC3E}">
        <p14:creationId xmlns:p14="http://schemas.microsoft.com/office/powerpoint/2010/main" val="132713088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4486" fill="hold"/>
                                        <p:tgtEl>
                                          <p:spTgt spid="9"/>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9"/>
                </p:tgtEl>
              </p:cMediaNode>
            </p:video>
            <p:seq concurrent="1" nextAc="seek">
              <p:cTn id="8" restart="whenNotActive" fill="hold" evtFilter="cancelBubble" nodeType="interactiveSeq">
                <p:stCondLst>
                  <p:cond evt="onClick" delay="0">
                    <p:tgtEl>
                      <p:spTgt spid="9"/>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9"/>
                                        </p:tgtEl>
                                      </p:cBhvr>
                                    </p:cmd>
                                  </p:childTnLst>
                                </p:cTn>
                              </p:par>
                            </p:childTnLst>
                          </p:cTn>
                        </p:par>
                      </p:childTnLst>
                    </p:cTn>
                  </p:par>
                </p:childTnLst>
              </p:cTn>
              <p:nextCondLst>
                <p:cond evt="onClick" delay="0">
                  <p:tgtEl>
                    <p:spTgt spid="9"/>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B9D1172-54B6-FCFE-B1D5-492F62D9E3E1}"/>
            </a:ext>
          </a:extLst>
        </p:cNvPr>
        <p:cNvGrpSpPr/>
        <p:nvPr/>
      </p:nvGrpSpPr>
      <p:grpSpPr>
        <a:xfrm>
          <a:off x="0" y="0"/>
          <a:ext cx="0" cy="0"/>
          <a:chOff x="0" y="0"/>
          <a:chExt cx="0" cy="0"/>
        </a:xfrm>
      </p:grpSpPr>
      <p:sp>
        <p:nvSpPr>
          <p:cNvPr id="6" name="Content Placeholder 5">
            <a:extLst>
              <a:ext uri="{FF2B5EF4-FFF2-40B4-BE49-F238E27FC236}">
                <a16:creationId xmlns:a16="http://schemas.microsoft.com/office/drawing/2014/main" id="{9FF2521D-F466-215C-B374-A113504AE805}"/>
              </a:ext>
            </a:extLst>
          </p:cNvPr>
          <p:cNvSpPr>
            <a:spLocks noGrp="1"/>
          </p:cNvSpPr>
          <p:nvPr>
            <p:ph idx="1"/>
          </p:nvPr>
        </p:nvSpPr>
        <p:spPr>
          <a:xfrm>
            <a:off x="640080" y="914400"/>
            <a:ext cx="10972800" cy="4704080"/>
          </a:xfrm>
        </p:spPr>
        <p:txBody>
          <a:bodyPr/>
          <a:lstStyle/>
          <a:p>
            <a:pPr marL="514350" indent="-514350">
              <a:buFont typeface="+mj-lt"/>
              <a:buAutoNum type="arabicPeriod"/>
            </a:pPr>
            <a:r>
              <a:rPr lang="en-US" dirty="0"/>
              <a:t>Isn’t AI a danger to humanity?</a:t>
            </a:r>
          </a:p>
          <a:p>
            <a:pPr marL="514350" indent="-514350">
              <a:buFont typeface="+mj-lt"/>
              <a:buAutoNum type="arabicPeriod"/>
            </a:pPr>
            <a:r>
              <a:rPr lang="en-US" dirty="0"/>
              <a:t>Won’t AI make us dumber?</a:t>
            </a:r>
          </a:p>
          <a:p>
            <a:pPr marL="514350" indent="-514350">
              <a:buFont typeface="+mj-lt"/>
              <a:buAutoNum type="arabicPeriod"/>
            </a:pPr>
            <a:r>
              <a:rPr lang="en-US" dirty="0"/>
              <a:t>Won’t AI take work off our plate?</a:t>
            </a:r>
          </a:p>
          <a:p>
            <a:pPr marL="514350" indent="-514350">
              <a:buFont typeface="+mj-lt"/>
              <a:buAutoNum type="arabicPeriod"/>
            </a:pPr>
            <a:r>
              <a:rPr lang="en-US" dirty="0"/>
              <a:t>Isn’t it overly confident, error prone, somewhat random, hallucinatory, inconsistent and often guilty of downright lying with it’s people pleasing nature?</a:t>
            </a:r>
          </a:p>
          <a:p>
            <a:pPr marL="514350" indent="-514350">
              <a:buFont typeface="+mj-lt"/>
              <a:buAutoNum type="arabicPeriod"/>
            </a:pPr>
            <a:r>
              <a:rPr lang="en-US" dirty="0"/>
              <a:t>Isn’t using chatbots a security risk?</a:t>
            </a:r>
          </a:p>
          <a:p>
            <a:pPr marL="0" indent="0">
              <a:buNone/>
            </a:pPr>
            <a:endParaRPr lang="en-US" dirty="0"/>
          </a:p>
        </p:txBody>
      </p:sp>
      <p:sp>
        <p:nvSpPr>
          <p:cNvPr id="5" name="Title 4">
            <a:extLst>
              <a:ext uri="{FF2B5EF4-FFF2-40B4-BE49-F238E27FC236}">
                <a16:creationId xmlns:a16="http://schemas.microsoft.com/office/drawing/2014/main" id="{B70A47A2-107D-0074-C7C4-E4419301D4A8}"/>
              </a:ext>
            </a:extLst>
          </p:cNvPr>
          <p:cNvSpPr>
            <a:spLocks noGrp="1"/>
          </p:cNvSpPr>
          <p:nvPr>
            <p:ph type="title"/>
          </p:nvPr>
        </p:nvSpPr>
        <p:spPr>
          <a:xfrm>
            <a:off x="914399" y="274320"/>
            <a:ext cx="3465095" cy="457200"/>
          </a:xfrm>
        </p:spPr>
        <p:txBody>
          <a:bodyPr/>
          <a:lstStyle/>
          <a:p>
            <a:r>
              <a:rPr lang="en-US" dirty="0"/>
              <a:t>AI  YI </a:t>
            </a:r>
            <a:r>
              <a:rPr lang="en-US" dirty="0" err="1"/>
              <a:t>YI</a:t>
            </a:r>
            <a:endParaRPr lang="en-US" dirty="0"/>
          </a:p>
        </p:txBody>
      </p:sp>
    </p:spTree>
    <p:extLst>
      <p:ext uri="{BB962C8B-B14F-4D97-AF65-F5344CB8AC3E}">
        <p14:creationId xmlns:p14="http://schemas.microsoft.com/office/powerpoint/2010/main" val="175700444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6">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6">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6">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6">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51A35F8B-1A61-EBEE-6811-A5E7F30FE073}"/>
              </a:ext>
            </a:extLst>
          </p:cNvPr>
          <p:cNvSpPr>
            <a:spLocks noGrp="1"/>
          </p:cNvSpPr>
          <p:nvPr>
            <p:ph type="body" sz="quarter" idx="13"/>
          </p:nvPr>
        </p:nvSpPr>
        <p:spPr/>
        <p:txBody>
          <a:bodyPr/>
          <a:lstStyle/>
          <a:p>
            <a:endParaRPr lang="en-US"/>
          </a:p>
        </p:txBody>
      </p:sp>
      <p:pic>
        <p:nvPicPr>
          <p:cNvPr id="6" name="Content Placeholder 5">
            <a:extLst>
              <a:ext uri="{FF2B5EF4-FFF2-40B4-BE49-F238E27FC236}">
                <a16:creationId xmlns:a16="http://schemas.microsoft.com/office/drawing/2014/main" id="{3446765D-D80C-EF4F-DD2B-EF39713E7245}"/>
              </a:ext>
            </a:extLst>
          </p:cNvPr>
          <p:cNvPicPr>
            <a:picLocks noGrp="1" noChangeAspect="1"/>
          </p:cNvPicPr>
          <p:nvPr>
            <p:ph idx="1"/>
          </p:nvPr>
        </p:nvPicPr>
        <p:blipFill>
          <a:blip r:embed="rId3"/>
          <a:stretch>
            <a:fillRect/>
          </a:stretch>
        </p:blipFill>
        <p:spPr>
          <a:xfrm>
            <a:off x="824827" y="571894"/>
            <a:ext cx="3066667" cy="2857143"/>
          </a:xfrm>
          <a:prstGeom prst="rect">
            <a:avLst/>
          </a:prstGeom>
        </p:spPr>
      </p:pic>
      <p:pic>
        <p:nvPicPr>
          <p:cNvPr id="8" name="Picture 7">
            <a:extLst>
              <a:ext uri="{FF2B5EF4-FFF2-40B4-BE49-F238E27FC236}">
                <a16:creationId xmlns:a16="http://schemas.microsoft.com/office/drawing/2014/main" id="{0462B436-9A72-202E-B00B-2BC0CA86E536}"/>
              </a:ext>
            </a:extLst>
          </p:cNvPr>
          <p:cNvPicPr>
            <a:picLocks noChangeAspect="1"/>
          </p:cNvPicPr>
          <p:nvPr/>
        </p:nvPicPr>
        <p:blipFill>
          <a:blip r:embed="rId4"/>
          <a:stretch>
            <a:fillRect/>
          </a:stretch>
        </p:blipFill>
        <p:spPr>
          <a:xfrm>
            <a:off x="1892318" y="1041907"/>
            <a:ext cx="4403039" cy="3135238"/>
          </a:xfrm>
          <a:prstGeom prst="rect">
            <a:avLst/>
          </a:prstGeom>
        </p:spPr>
      </p:pic>
      <p:pic>
        <p:nvPicPr>
          <p:cNvPr id="10" name="Picture 9">
            <a:extLst>
              <a:ext uri="{FF2B5EF4-FFF2-40B4-BE49-F238E27FC236}">
                <a16:creationId xmlns:a16="http://schemas.microsoft.com/office/drawing/2014/main" id="{C38ECF02-7A39-2A41-AF17-3909D5D68D01}"/>
              </a:ext>
            </a:extLst>
          </p:cNvPr>
          <p:cNvPicPr>
            <a:picLocks noChangeAspect="1"/>
          </p:cNvPicPr>
          <p:nvPr/>
        </p:nvPicPr>
        <p:blipFill>
          <a:blip r:embed="rId5"/>
          <a:stretch>
            <a:fillRect/>
          </a:stretch>
        </p:blipFill>
        <p:spPr>
          <a:xfrm>
            <a:off x="2283604" y="1403617"/>
            <a:ext cx="4820162" cy="1938462"/>
          </a:xfrm>
          <a:prstGeom prst="rect">
            <a:avLst/>
          </a:prstGeom>
        </p:spPr>
      </p:pic>
      <p:pic>
        <p:nvPicPr>
          <p:cNvPr id="4" name="Picture 3">
            <a:extLst>
              <a:ext uri="{FF2B5EF4-FFF2-40B4-BE49-F238E27FC236}">
                <a16:creationId xmlns:a16="http://schemas.microsoft.com/office/drawing/2014/main" id="{0A2642C3-4E2E-76B2-0E41-04636BC1D699}"/>
              </a:ext>
            </a:extLst>
          </p:cNvPr>
          <p:cNvPicPr>
            <a:picLocks noChangeAspect="1"/>
          </p:cNvPicPr>
          <p:nvPr/>
        </p:nvPicPr>
        <p:blipFill>
          <a:blip r:embed="rId6"/>
          <a:stretch>
            <a:fillRect/>
          </a:stretch>
        </p:blipFill>
        <p:spPr>
          <a:xfrm>
            <a:off x="3719286" y="1652414"/>
            <a:ext cx="3749561" cy="3815228"/>
          </a:xfrm>
          <a:prstGeom prst="rect">
            <a:avLst/>
          </a:prstGeom>
        </p:spPr>
      </p:pic>
      <p:pic>
        <p:nvPicPr>
          <p:cNvPr id="11" name="Picture 10">
            <a:extLst>
              <a:ext uri="{FF2B5EF4-FFF2-40B4-BE49-F238E27FC236}">
                <a16:creationId xmlns:a16="http://schemas.microsoft.com/office/drawing/2014/main" id="{C4D009B0-A832-B802-7B49-D57CFBA973D4}"/>
              </a:ext>
            </a:extLst>
          </p:cNvPr>
          <p:cNvPicPr>
            <a:picLocks noChangeAspect="1"/>
          </p:cNvPicPr>
          <p:nvPr/>
        </p:nvPicPr>
        <p:blipFill>
          <a:blip r:embed="rId7"/>
          <a:stretch>
            <a:fillRect/>
          </a:stretch>
        </p:blipFill>
        <p:spPr>
          <a:xfrm>
            <a:off x="4402910" y="1818243"/>
            <a:ext cx="3793163" cy="4279095"/>
          </a:xfrm>
          <a:prstGeom prst="rect">
            <a:avLst/>
          </a:prstGeom>
        </p:spPr>
      </p:pic>
      <p:pic>
        <p:nvPicPr>
          <p:cNvPr id="5" name="Picture 4">
            <a:extLst>
              <a:ext uri="{FF2B5EF4-FFF2-40B4-BE49-F238E27FC236}">
                <a16:creationId xmlns:a16="http://schemas.microsoft.com/office/drawing/2014/main" id="{2EAEBA93-1EEB-0618-E9B9-5D01E052332E}"/>
              </a:ext>
            </a:extLst>
          </p:cNvPr>
          <p:cNvPicPr>
            <a:picLocks noChangeAspect="1"/>
          </p:cNvPicPr>
          <p:nvPr/>
        </p:nvPicPr>
        <p:blipFill>
          <a:blip r:embed="rId8"/>
          <a:stretch>
            <a:fillRect/>
          </a:stretch>
        </p:blipFill>
        <p:spPr>
          <a:xfrm>
            <a:off x="5607436" y="2930236"/>
            <a:ext cx="4667840" cy="2857499"/>
          </a:xfrm>
          <a:prstGeom prst="rect">
            <a:avLst/>
          </a:prstGeom>
        </p:spPr>
      </p:pic>
    </p:spTree>
    <p:extLst>
      <p:ext uri="{BB962C8B-B14F-4D97-AF65-F5344CB8AC3E}">
        <p14:creationId xmlns:p14="http://schemas.microsoft.com/office/powerpoint/2010/main" val="162559428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8"/>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0"/>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4"/>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2" presetClass="entr" presetSubtype="4" fill="hold" nodeType="clickEffect">
                                  <p:stCondLst>
                                    <p:cond delay="0"/>
                                  </p:stCondLst>
                                  <p:childTnLst>
                                    <p:set>
                                      <p:cBhvr>
                                        <p:cTn id="22" dur="1" fill="hold">
                                          <p:stCondLst>
                                            <p:cond delay="0"/>
                                          </p:stCondLst>
                                        </p:cTn>
                                        <p:tgtEl>
                                          <p:spTgt spid="11"/>
                                        </p:tgtEl>
                                        <p:attrNameLst>
                                          <p:attrName>style.visibility</p:attrName>
                                        </p:attrNameLst>
                                      </p:cBhvr>
                                      <p:to>
                                        <p:strVal val="visible"/>
                                      </p:to>
                                    </p:set>
                                    <p:anim calcmode="lin" valueType="num">
                                      <p:cBhvr additive="base">
                                        <p:cTn id="23" dur="500" fill="hold"/>
                                        <p:tgtEl>
                                          <p:spTgt spid="11"/>
                                        </p:tgtEl>
                                        <p:attrNameLst>
                                          <p:attrName>ppt_x</p:attrName>
                                        </p:attrNameLst>
                                      </p:cBhvr>
                                      <p:tavLst>
                                        <p:tav tm="0">
                                          <p:val>
                                            <p:strVal val="#ppt_x"/>
                                          </p:val>
                                        </p:tav>
                                        <p:tav tm="100000">
                                          <p:val>
                                            <p:strVal val="#ppt_x"/>
                                          </p:val>
                                        </p:tav>
                                      </p:tavLst>
                                    </p:anim>
                                    <p:anim calcmode="lin" valueType="num">
                                      <p:cBhvr additive="base">
                                        <p:cTn id="24" dur="500" fill="hold"/>
                                        <p:tgtEl>
                                          <p:spTgt spid="11"/>
                                        </p:tgtEl>
                                        <p:attrNameLst>
                                          <p:attrName>ppt_y</p:attrName>
                                        </p:attrNameLst>
                                      </p:cBhvr>
                                      <p:tavLst>
                                        <p:tav tm="0">
                                          <p:val>
                                            <p:strVal val="1+#ppt_h/2"/>
                                          </p:val>
                                        </p:tav>
                                        <p:tav tm="100000">
                                          <p:val>
                                            <p:strVal val="#ppt_y"/>
                                          </p:val>
                                        </p:tav>
                                      </p:tavLst>
                                    </p:anim>
                                  </p:childTnLst>
                                </p:cTn>
                              </p:par>
                            </p:childTnLst>
                          </p:cTn>
                        </p:par>
                      </p:childTnLst>
                    </p:cTn>
                  </p:par>
                  <p:par>
                    <p:cTn id="25" fill="hold">
                      <p:stCondLst>
                        <p:cond delay="indefinite"/>
                      </p:stCondLst>
                      <p:childTnLst>
                        <p:par>
                          <p:cTn id="26" fill="hold">
                            <p:stCondLst>
                              <p:cond delay="0"/>
                            </p:stCondLst>
                            <p:childTnLst>
                              <p:par>
                                <p:cTn id="27" presetID="42" presetClass="entr" presetSubtype="0" fill="hold" nodeType="clickEffect">
                                  <p:stCondLst>
                                    <p:cond delay="0"/>
                                  </p:stCondLst>
                                  <p:childTnLst>
                                    <p:set>
                                      <p:cBhvr>
                                        <p:cTn id="28" dur="1" fill="hold">
                                          <p:stCondLst>
                                            <p:cond delay="0"/>
                                          </p:stCondLst>
                                        </p:cTn>
                                        <p:tgtEl>
                                          <p:spTgt spid="5"/>
                                        </p:tgtEl>
                                        <p:attrNameLst>
                                          <p:attrName>style.visibility</p:attrName>
                                        </p:attrNameLst>
                                      </p:cBhvr>
                                      <p:to>
                                        <p:strVal val="visible"/>
                                      </p:to>
                                    </p:set>
                                    <p:animEffect transition="in" filter="fade">
                                      <p:cBhvr>
                                        <p:cTn id="29" dur="1000"/>
                                        <p:tgtEl>
                                          <p:spTgt spid="5"/>
                                        </p:tgtEl>
                                      </p:cBhvr>
                                    </p:animEffect>
                                    <p:anim calcmode="lin" valueType="num">
                                      <p:cBhvr>
                                        <p:cTn id="30" dur="1000" fill="hold"/>
                                        <p:tgtEl>
                                          <p:spTgt spid="5"/>
                                        </p:tgtEl>
                                        <p:attrNameLst>
                                          <p:attrName>ppt_x</p:attrName>
                                        </p:attrNameLst>
                                      </p:cBhvr>
                                      <p:tavLst>
                                        <p:tav tm="0">
                                          <p:val>
                                            <p:strVal val="#ppt_x"/>
                                          </p:val>
                                        </p:tav>
                                        <p:tav tm="100000">
                                          <p:val>
                                            <p:strVal val="#ppt_x"/>
                                          </p:val>
                                        </p:tav>
                                      </p:tavLst>
                                    </p:anim>
                                    <p:anim calcmode="lin" valueType="num">
                                      <p:cBhvr>
                                        <p:cTn id="31" dur="1000" fill="hold"/>
                                        <p:tgtEl>
                                          <p:spTgt spid="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5B374466-B3B4-FB3E-D5BA-56B58B3D7684}"/>
            </a:ext>
          </a:extLst>
        </p:cNvPr>
        <p:cNvGrpSpPr/>
        <p:nvPr/>
      </p:nvGrpSpPr>
      <p:grpSpPr>
        <a:xfrm>
          <a:off x="0" y="0"/>
          <a:ext cx="0" cy="0"/>
          <a:chOff x="0" y="0"/>
          <a:chExt cx="0" cy="0"/>
        </a:xfrm>
      </p:grpSpPr>
      <p:sp>
        <p:nvSpPr>
          <p:cNvPr id="5" name="Title 4">
            <a:extLst>
              <a:ext uri="{FF2B5EF4-FFF2-40B4-BE49-F238E27FC236}">
                <a16:creationId xmlns:a16="http://schemas.microsoft.com/office/drawing/2014/main" id="{A9005F12-7E1D-EAE7-1D85-54B11BE21CBE}"/>
              </a:ext>
            </a:extLst>
          </p:cNvPr>
          <p:cNvSpPr>
            <a:spLocks noGrp="1"/>
          </p:cNvSpPr>
          <p:nvPr>
            <p:ph type="title"/>
          </p:nvPr>
        </p:nvSpPr>
        <p:spPr>
          <a:xfrm>
            <a:off x="914400" y="274320"/>
            <a:ext cx="10058400" cy="457200"/>
          </a:xfrm>
        </p:spPr>
        <p:txBody>
          <a:bodyPr/>
          <a:lstStyle/>
          <a:p>
            <a:r>
              <a:rPr lang="en-US" dirty="0"/>
              <a:t>A Word On Just How Smart AI is getting</a:t>
            </a:r>
          </a:p>
        </p:txBody>
      </p:sp>
      <p:pic>
        <p:nvPicPr>
          <p:cNvPr id="3" name="Picture 2">
            <a:extLst>
              <a:ext uri="{FF2B5EF4-FFF2-40B4-BE49-F238E27FC236}">
                <a16:creationId xmlns:a16="http://schemas.microsoft.com/office/drawing/2014/main" id="{267E967E-A994-1D8B-759F-2755ED3BAF2B}"/>
              </a:ext>
            </a:extLst>
          </p:cNvPr>
          <p:cNvPicPr>
            <a:picLocks noChangeAspect="1"/>
          </p:cNvPicPr>
          <p:nvPr/>
        </p:nvPicPr>
        <p:blipFill>
          <a:blip r:embed="rId3"/>
          <a:stretch>
            <a:fillRect/>
          </a:stretch>
        </p:blipFill>
        <p:spPr>
          <a:xfrm>
            <a:off x="1200743" y="968066"/>
            <a:ext cx="9485714" cy="3533333"/>
          </a:xfrm>
          <a:prstGeom prst="rect">
            <a:avLst/>
          </a:prstGeom>
        </p:spPr>
      </p:pic>
      <p:pic>
        <p:nvPicPr>
          <p:cNvPr id="6" name="Picture 5">
            <a:extLst>
              <a:ext uri="{FF2B5EF4-FFF2-40B4-BE49-F238E27FC236}">
                <a16:creationId xmlns:a16="http://schemas.microsoft.com/office/drawing/2014/main" id="{F87C493B-5170-08F8-0199-4BE1B318504E}"/>
              </a:ext>
            </a:extLst>
          </p:cNvPr>
          <p:cNvPicPr>
            <a:picLocks noChangeAspect="1"/>
          </p:cNvPicPr>
          <p:nvPr/>
        </p:nvPicPr>
        <p:blipFill>
          <a:blip r:embed="rId4"/>
          <a:stretch>
            <a:fillRect/>
          </a:stretch>
        </p:blipFill>
        <p:spPr>
          <a:xfrm>
            <a:off x="1675237" y="3913791"/>
            <a:ext cx="10516763" cy="2944209"/>
          </a:xfrm>
          <a:prstGeom prst="rect">
            <a:avLst/>
          </a:prstGeom>
        </p:spPr>
      </p:pic>
      <p:sp>
        <p:nvSpPr>
          <p:cNvPr id="10" name="Rectangle: Rounded Corners 9">
            <a:extLst>
              <a:ext uri="{FF2B5EF4-FFF2-40B4-BE49-F238E27FC236}">
                <a16:creationId xmlns:a16="http://schemas.microsoft.com/office/drawing/2014/main" id="{0E3BE92B-FA0A-F746-3E67-DCEE303ADF5E}"/>
              </a:ext>
            </a:extLst>
          </p:cNvPr>
          <p:cNvSpPr/>
          <p:nvPr/>
        </p:nvSpPr>
        <p:spPr>
          <a:xfrm>
            <a:off x="6064469" y="4898988"/>
            <a:ext cx="1320800" cy="1825412"/>
          </a:xfrm>
          <a:prstGeom prst="roundRect">
            <a:avLst/>
          </a:prstGeom>
          <a:noFill/>
          <a:ln w="63500"/>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12" name="Picture 11">
            <a:extLst>
              <a:ext uri="{FF2B5EF4-FFF2-40B4-BE49-F238E27FC236}">
                <a16:creationId xmlns:a16="http://schemas.microsoft.com/office/drawing/2014/main" id="{35EAC6A4-4A57-D980-1195-1662D776FD78}"/>
              </a:ext>
            </a:extLst>
          </p:cNvPr>
          <p:cNvPicPr>
            <a:picLocks noChangeAspect="1"/>
          </p:cNvPicPr>
          <p:nvPr/>
        </p:nvPicPr>
        <p:blipFill>
          <a:blip r:embed="rId5"/>
          <a:stretch>
            <a:fillRect/>
          </a:stretch>
        </p:blipFill>
        <p:spPr>
          <a:xfrm>
            <a:off x="7350981" y="1110343"/>
            <a:ext cx="5057143" cy="6371429"/>
          </a:xfrm>
          <a:prstGeom prst="rect">
            <a:avLst/>
          </a:prstGeom>
        </p:spPr>
      </p:pic>
    </p:spTree>
    <p:extLst>
      <p:ext uri="{BB962C8B-B14F-4D97-AF65-F5344CB8AC3E}">
        <p14:creationId xmlns:p14="http://schemas.microsoft.com/office/powerpoint/2010/main" val="36254844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6"/>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6" presetClass="entr" presetSubtype="21" fill="hold" grpId="0" nodeType="clickEffect">
                                  <p:stCondLst>
                                    <p:cond delay="0"/>
                                  </p:stCondLst>
                                  <p:childTnLst>
                                    <p:set>
                                      <p:cBhvr>
                                        <p:cTn id="14" dur="1" fill="hold">
                                          <p:stCondLst>
                                            <p:cond delay="0"/>
                                          </p:stCondLst>
                                        </p:cTn>
                                        <p:tgtEl>
                                          <p:spTgt spid="10"/>
                                        </p:tgtEl>
                                        <p:attrNameLst>
                                          <p:attrName>style.visibility</p:attrName>
                                        </p:attrNameLst>
                                      </p:cBhvr>
                                      <p:to>
                                        <p:strVal val="visible"/>
                                      </p:to>
                                    </p:set>
                                    <p:animEffect transition="in" filter="barn(inVertical)">
                                      <p:cBhvr>
                                        <p:cTn id="15" dur="500"/>
                                        <p:tgtEl>
                                          <p:spTgt spid="10"/>
                                        </p:tgtEl>
                                      </p:cBhvr>
                                    </p:animEffect>
                                  </p:childTnLst>
                                </p:cTn>
                              </p:par>
                            </p:childTnLst>
                          </p:cTn>
                        </p:par>
                      </p:childTnLst>
                    </p:cTn>
                  </p:par>
                  <p:par>
                    <p:cTn id="16" fill="hold">
                      <p:stCondLst>
                        <p:cond delay="indefinite"/>
                      </p:stCondLst>
                      <p:childTnLst>
                        <p:par>
                          <p:cTn id="17" fill="hold">
                            <p:stCondLst>
                              <p:cond delay="0"/>
                            </p:stCondLst>
                            <p:childTnLst>
                              <p:par>
                                <p:cTn id="18" presetID="1" presetClass="entr" presetSubtype="0" fill="hold" nodeType="clickEffect">
                                  <p:stCondLst>
                                    <p:cond delay="0"/>
                                  </p:stCondLst>
                                  <p:childTnLst>
                                    <p:set>
                                      <p:cBhvr>
                                        <p:cTn id="19" dur="1" fill="hold">
                                          <p:stCondLst>
                                            <p:cond delay="0"/>
                                          </p:stCondLst>
                                        </p:cTn>
                                        <p:tgtEl>
                                          <p:spTgt spid="1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E767B94-A908-9F55-2D95-E40ECC4571B2}"/>
            </a:ext>
          </a:extLst>
        </p:cNvPr>
        <p:cNvGrpSpPr/>
        <p:nvPr/>
      </p:nvGrpSpPr>
      <p:grpSpPr>
        <a:xfrm>
          <a:off x="0" y="0"/>
          <a:ext cx="0" cy="0"/>
          <a:chOff x="0" y="0"/>
          <a:chExt cx="0" cy="0"/>
        </a:xfrm>
      </p:grpSpPr>
      <p:sp>
        <p:nvSpPr>
          <p:cNvPr id="6" name="Content Placeholder 5">
            <a:extLst>
              <a:ext uri="{FF2B5EF4-FFF2-40B4-BE49-F238E27FC236}">
                <a16:creationId xmlns:a16="http://schemas.microsoft.com/office/drawing/2014/main" id="{7804E9D1-F10C-2146-4519-69DAF98D967C}"/>
              </a:ext>
            </a:extLst>
          </p:cNvPr>
          <p:cNvSpPr>
            <a:spLocks noGrp="1"/>
          </p:cNvSpPr>
          <p:nvPr>
            <p:ph idx="1"/>
          </p:nvPr>
        </p:nvSpPr>
        <p:spPr>
          <a:xfrm>
            <a:off x="640080" y="914401"/>
            <a:ext cx="9875520" cy="1861456"/>
          </a:xfrm>
        </p:spPr>
        <p:txBody>
          <a:bodyPr/>
          <a:lstStyle/>
          <a:p>
            <a:pPr marL="0" indent="0">
              <a:buNone/>
            </a:pPr>
            <a:r>
              <a:rPr lang="en-US" dirty="0"/>
              <a:t>So, yes, AI is a deep concern – in more ways than 1.</a:t>
            </a:r>
          </a:p>
        </p:txBody>
      </p:sp>
      <p:sp>
        <p:nvSpPr>
          <p:cNvPr id="5" name="Title 4">
            <a:extLst>
              <a:ext uri="{FF2B5EF4-FFF2-40B4-BE49-F238E27FC236}">
                <a16:creationId xmlns:a16="http://schemas.microsoft.com/office/drawing/2014/main" id="{94D6D6AF-2F2F-A90B-735C-696FAB82ED8A}"/>
              </a:ext>
            </a:extLst>
          </p:cNvPr>
          <p:cNvSpPr>
            <a:spLocks noGrp="1"/>
          </p:cNvSpPr>
          <p:nvPr>
            <p:ph type="title"/>
          </p:nvPr>
        </p:nvSpPr>
        <p:spPr>
          <a:xfrm>
            <a:off x="914400" y="274320"/>
            <a:ext cx="10058400" cy="457200"/>
          </a:xfrm>
        </p:spPr>
        <p:txBody>
          <a:bodyPr/>
          <a:lstStyle/>
          <a:p>
            <a:r>
              <a:rPr lang="en-US" dirty="0"/>
              <a:t>Well?</a:t>
            </a:r>
          </a:p>
        </p:txBody>
      </p:sp>
      <p:sp>
        <p:nvSpPr>
          <p:cNvPr id="16" name="Content Placeholder 5">
            <a:extLst>
              <a:ext uri="{FF2B5EF4-FFF2-40B4-BE49-F238E27FC236}">
                <a16:creationId xmlns:a16="http://schemas.microsoft.com/office/drawing/2014/main" id="{7BF269DC-4F05-B1BA-DE2C-EF027E3A6CED}"/>
              </a:ext>
            </a:extLst>
          </p:cNvPr>
          <p:cNvSpPr txBox="1">
            <a:spLocks/>
          </p:cNvSpPr>
          <p:nvPr/>
        </p:nvSpPr>
        <p:spPr>
          <a:xfrm>
            <a:off x="1870164" y="1969182"/>
            <a:ext cx="6653349" cy="831461"/>
          </a:xfrm>
          <a:prstGeom prst="rect">
            <a:avLst/>
          </a:prstGeom>
        </p:spPr>
        <p:txBody>
          <a:bodyPr/>
          <a:lstStyle>
            <a:lvl1pPr marL="228600" indent="-228600" algn="l" defTabSz="914400" rtl="0" eaLnBrk="1" latinLnBrk="0" hangingPunct="1">
              <a:lnSpc>
                <a:spcPct val="100000"/>
              </a:lnSpc>
              <a:spcBef>
                <a:spcPts val="1500"/>
              </a:spcBef>
              <a:buFont typeface="Arial" panose="020B0604020202020204" pitchFamily="34" charset="0"/>
              <a:buChar char="•"/>
              <a:defRPr sz="2800" kern="1200">
                <a:solidFill>
                  <a:schemeClr val="tx1">
                    <a:lumMod val="85000"/>
                    <a:lumOff val="15000"/>
                  </a:schemeClr>
                </a:solidFill>
                <a:latin typeface="Aptos" panose="020B0004020202020204" pitchFamily="34" charset="0"/>
                <a:ea typeface="+mn-ea"/>
                <a:cs typeface="+mn-cs"/>
              </a:defRPr>
            </a:lvl1pPr>
            <a:lvl2pPr marL="685800" indent="-228600" algn="l" defTabSz="914400" rtl="0" eaLnBrk="1" latinLnBrk="0" hangingPunct="1">
              <a:lnSpc>
                <a:spcPct val="100000"/>
              </a:lnSpc>
              <a:spcBef>
                <a:spcPts val="500"/>
              </a:spcBef>
              <a:buFont typeface="Arial" panose="020B0604020202020204" pitchFamily="34" charset="0"/>
              <a:buChar char="•"/>
              <a:defRPr sz="2400" kern="1200">
                <a:solidFill>
                  <a:schemeClr val="tx1">
                    <a:lumMod val="85000"/>
                    <a:lumOff val="15000"/>
                  </a:schemeClr>
                </a:solidFill>
                <a:latin typeface="Aptos" panose="020B0004020202020204" pitchFamily="34" charset="0"/>
                <a:ea typeface="+mn-ea"/>
                <a:cs typeface="+mn-cs"/>
              </a:defRPr>
            </a:lvl2pPr>
            <a:lvl3pPr marL="1143000" indent="-228600" algn="l" defTabSz="914400" rtl="0" eaLnBrk="1" latinLnBrk="0" hangingPunct="1">
              <a:lnSpc>
                <a:spcPct val="100000"/>
              </a:lnSpc>
              <a:spcBef>
                <a:spcPts val="500"/>
              </a:spcBef>
              <a:buFont typeface="Arial" panose="020B0604020202020204" pitchFamily="34" charset="0"/>
              <a:buChar char="•"/>
              <a:defRPr sz="2000" kern="1200">
                <a:solidFill>
                  <a:schemeClr val="tx1">
                    <a:lumMod val="85000"/>
                    <a:lumOff val="15000"/>
                  </a:schemeClr>
                </a:solidFill>
                <a:latin typeface="Aptos" panose="020B0004020202020204"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lumMod val="85000"/>
                    <a:lumOff val="15000"/>
                  </a:schemeClr>
                </a:solidFill>
                <a:latin typeface="Aptos" panose="020B0004020202020204"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lumMod val="85000"/>
                    <a:lumOff val="15000"/>
                  </a:schemeClr>
                </a:solidFill>
                <a:latin typeface="Aptos" panose="020B0004020202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US" dirty="0"/>
              <a:t>But is that a reason to put our head in the sand?</a:t>
            </a:r>
          </a:p>
        </p:txBody>
      </p:sp>
      <p:pic>
        <p:nvPicPr>
          <p:cNvPr id="3" name="Picture 2">
            <a:extLst>
              <a:ext uri="{FF2B5EF4-FFF2-40B4-BE49-F238E27FC236}">
                <a16:creationId xmlns:a16="http://schemas.microsoft.com/office/drawing/2014/main" id="{33ECCB57-ABAB-E24F-582B-DD4CF97C95A5}"/>
              </a:ext>
            </a:extLst>
          </p:cNvPr>
          <p:cNvPicPr>
            <a:picLocks noChangeAspect="1"/>
          </p:cNvPicPr>
          <p:nvPr/>
        </p:nvPicPr>
        <p:blipFill>
          <a:blip r:embed="rId3"/>
          <a:stretch>
            <a:fillRect/>
          </a:stretch>
        </p:blipFill>
        <p:spPr>
          <a:xfrm>
            <a:off x="4018557" y="2563585"/>
            <a:ext cx="3552853" cy="3641272"/>
          </a:xfrm>
          <a:prstGeom prst="rect">
            <a:avLst/>
          </a:prstGeom>
        </p:spPr>
      </p:pic>
    </p:spTree>
    <p:extLst>
      <p:ext uri="{BB962C8B-B14F-4D97-AF65-F5344CB8AC3E}">
        <p14:creationId xmlns:p14="http://schemas.microsoft.com/office/powerpoint/2010/main" val="131146690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6">
                                            <p:txEl>
                                              <p:pRg st="0" end="0"/>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92ED5EC-455B-6BA3-2855-BDD2C9D15C46}"/>
            </a:ext>
          </a:extLst>
        </p:cNvPr>
        <p:cNvGrpSpPr/>
        <p:nvPr/>
      </p:nvGrpSpPr>
      <p:grpSpPr>
        <a:xfrm>
          <a:off x="0" y="0"/>
          <a:ext cx="0" cy="0"/>
          <a:chOff x="0" y="0"/>
          <a:chExt cx="0" cy="0"/>
        </a:xfrm>
      </p:grpSpPr>
      <p:sp>
        <p:nvSpPr>
          <p:cNvPr id="5" name="Title 4">
            <a:extLst>
              <a:ext uri="{FF2B5EF4-FFF2-40B4-BE49-F238E27FC236}">
                <a16:creationId xmlns:a16="http://schemas.microsoft.com/office/drawing/2014/main" id="{2FA8EF46-7805-3460-8FCE-46C44E657282}"/>
              </a:ext>
            </a:extLst>
          </p:cNvPr>
          <p:cNvSpPr>
            <a:spLocks noGrp="1"/>
          </p:cNvSpPr>
          <p:nvPr>
            <p:ph type="title"/>
          </p:nvPr>
        </p:nvSpPr>
        <p:spPr>
          <a:xfrm>
            <a:off x="914400" y="274320"/>
            <a:ext cx="10058400" cy="457200"/>
          </a:xfrm>
        </p:spPr>
        <p:txBody>
          <a:bodyPr/>
          <a:lstStyle/>
          <a:p>
            <a:r>
              <a:rPr lang="en-US" dirty="0"/>
              <a:t>Ships in harbor are safe…</a:t>
            </a:r>
          </a:p>
        </p:txBody>
      </p:sp>
      <p:pic>
        <p:nvPicPr>
          <p:cNvPr id="7" name="Picture 6">
            <a:extLst>
              <a:ext uri="{FF2B5EF4-FFF2-40B4-BE49-F238E27FC236}">
                <a16:creationId xmlns:a16="http://schemas.microsoft.com/office/drawing/2014/main" id="{5A0E3F43-0074-64D0-1E38-F4EEA79F783F}"/>
              </a:ext>
            </a:extLst>
          </p:cNvPr>
          <p:cNvPicPr>
            <a:picLocks noChangeAspect="1"/>
          </p:cNvPicPr>
          <p:nvPr/>
        </p:nvPicPr>
        <p:blipFill>
          <a:blip r:embed="rId3"/>
          <a:stretch>
            <a:fillRect/>
          </a:stretch>
        </p:blipFill>
        <p:spPr>
          <a:xfrm>
            <a:off x="914400" y="731520"/>
            <a:ext cx="8098971" cy="5399314"/>
          </a:xfrm>
          <a:prstGeom prst="rect">
            <a:avLst/>
          </a:prstGeom>
        </p:spPr>
      </p:pic>
    </p:spTree>
    <p:extLst>
      <p:ext uri="{BB962C8B-B14F-4D97-AF65-F5344CB8AC3E}">
        <p14:creationId xmlns:p14="http://schemas.microsoft.com/office/powerpoint/2010/main" val="365110416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9A3EACC-724E-B50E-96CA-74ED5F0B202C}"/>
            </a:ext>
          </a:extLst>
        </p:cNvPr>
        <p:cNvGrpSpPr/>
        <p:nvPr/>
      </p:nvGrpSpPr>
      <p:grpSpPr>
        <a:xfrm>
          <a:off x="0" y="0"/>
          <a:ext cx="0" cy="0"/>
          <a:chOff x="0" y="0"/>
          <a:chExt cx="0" cy="0"/>
        </a:xfrm>
      </p:grpSpPr>
      <p:sp>
        <p:nvSpPr>
          <p:cNvPr id="3" name="Text Placeholder 2">
            <a:extLst>
              <a:ext uri="{FF2B5EF4-FFF2-40B4-BE49-F238E27FC236}">
                <a16:creationId xmlns:a16="http://schemas.microsoft.com/office/drawing/2014/main" id="{029A302E-A460-C51A-57C5-672E048C8E7A}"/>
              </a:ext>
            </a:extLst>
          </p:cNvPr>
          <p:cNvSpPr>
            <a:spLocks noGrp="1"/>
          </p:cNvSpPr>
          <p:nvPr>
            <p:ph type="body" sz="quarter" idx="13"/>
          </p:nvPr>
        </p:nvSpPr>
        <p:spPr/>
        <p:txBody>
          <a:bodyPr/>
          <a:lstStyle/>
          <a:p>
            <a:r>
              <a:rPr lang="en-US" sz="4800" dirty="0"/>
              <a:t>Act 2: Documentation</a:t>
            </a:r>
            <a:endParaRPr lang="en-US" dirty="0"/>
          </a:p>
        </p:txBody>
      </p:sp>
      <p:pic>
        <p:nvPicPr>
          <p:cNvPr id="6" name="Picture 5">
            <a:extLst>
              <a:ext uri="{FF2B5EF4-FFF2-40B4-BE49-F238E27FC236}">
                <a16:creationId xmlns:a16="http://schemas.microsoft.com/office/drawing/2014/main" id="{229B41CF-3DB1-5409-B8EB-A681DE697E41}"/>
              </a:ext>
            </a:extLst>
          </p:cNvPr>
          <p:cNvPicPr>
            <a:picLocks noChangeAspect="1"/>
          </p:cNvPicPr>
          <p:nvPr/>
        </p:nvPicPr>
        <p:blipFill>
          <a:blip r:embed="rId3"/>
          <a:stretch>
            <a:fillRect/>
          </a:stretch>
        </p:blipFill>
        <p:spPr>
          <a:xfrm>
            <a:off x="342900" y="629386"/>
            <a:ext cx="8203861" cy="5599228"/>
          </a:xfrm>
          <a:prstGeom prst="rect">
            <a:avLst/>
          </a:prstGeom>
        </p:spPr>
      </p:pic>
      <p:cxnSp>
        <p:nvCxnSpPr>
          <p:cNvPr id="8" name="Straight Arrow Connector 7">
            <a:extLst>
              <a:ext uri="{FF2B5EF4-FFF2-40B4-BE49-F238E27FC236}">
                <a16:creationId xmlns:a16="http://schemas.microsoft.com/office/drawing/2014/main" id="{86416750-817F-1CE1-60A6-8E761577FE5A}"/>
              </a:ext>
            </a:extLst>
          </p:cNvPr>
          <p:cNvCxnSpPr/>
          <p:nvPr/>
        </p:nvCxnSpPr>
        <p:spPr>
          <a:xfrm flipH="1">
            <a:off x="3733800" y="733425"/>
            <a:ext cx="3733800" cy="647700"/>
          </a:xfrm>
          <a:prstGeom prst="straightConnector1">
            <a:avLst/>
          </a:prstGeom>
          <a:ln w="34925">
            <a:solidFill>
              <a:srgbClr val="FF0000"/>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93732688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2" presetClass="entr" presetSubtype="4" fill="hold" nodeType="clickEffect">
                                  <p:stCondLst>
                                    <p:cond delay="0"/>
                                  </p:stCondLst>
                                  <p:childTnLst>
                                    <p:set>
                                      <p:cBhvr>
                                        <p:cTn id="10" dur="1" fill="hold">
                                          <p:stCondLst>
                                            <p:cond delay="0"/>
                                          </p:stCondLst>
                                        </p:cTn>
                                        <p:tgtEl>
                                          <p:spTgt spid="8"/>
                                        </p:tgtEl>
                                        <p:attrNameLst>
                                          <p:attrName>style.visibility</p:attrName>
                                        </p:attrNameLst>
                                      </p:cBhvr>
                                      <p:to>
                                        <p:strVal val="visible"/>
                                      </p:to>
                                    </p:set>
                                    <p:anim calcmode="lin" valueType="num">
                                      <p:cBhvr additive="base">
                                        <p:cTn id="11" dur="500" fill="hold"/>
                                        <p:tgtEl>
                                          <p:spTgt spid="8"/>
                                        </p:tgtEl>
                                        <p:attrNameLst>
                                          <p:attrName>ppt_x</p:attrName>
                                        </p:attrNameLst>
                                      </p:cBhvr>
                                      <p:tavLst>
                                        <p:tav tm="0">
                                          <p:val>
                                            <p:strVal val="#ppt_x"/>
                                          </p:val>
                                        </p:tav>
                                        <p:tav tm="100000">
                                          <p:val>
                                            <p:strVal val="#ppt_x"/>
                                          </p:val>
                                        </p:tav>
                                      </p:tavLst>
                                    </p:anim>
                                    <p:anim calcmode="lin" valueType="num">
                                      <p:cBhvr additive="base">
                                        <p:cTn id="12" dur="500" fill="hold"/>
                                        <p:tgtEl>
                                          <p:spTgt spid="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4D13D27-FDD6-416D-8480-35260B87FA72}"/>
            </a:ext>
          </a:extLst>
        </p:cNvPr>
        <p:cNvGrpSpPr/>
        <p:nvPr/>
      </p:nvGrpSpPr>
      <p:grpSpPr>
        <a:xfrm>
          <a:off x="0" y="0"/>
          <a:ext cx="0" cy="0"/>
          <a:chOff x="0" y="0"/>
          <a:chExt cx="0" cy="0"/>
        </a:xfrm>
      </p:grpSpPr>
      <p:sp>
        <p:nvSpPr>
          <p:cNvPr id="5" name="Title 4">
            <a:extLst>
              <a:ext uri="{FF2B5EF4-FFF2-40B4-BE49-F238E27FC236}">
                <a16:creationId xmlns:a16="http://schemas.microsoft.com/office/drawing/2014/main" id="{C13A38CE-7EA3-C34B-CF2D-B295C92BF0DA}"/>
              </a:ext>
            </a:extLst>
          </p:cNvPr>
          <p:cNvSpPr>
            <a:spLocks noGrp="1"/>
          </p:cNvSpPr>
          <p:nvPr>
            <p:ph type="title"/>
          </p:nvPr>
        </p:nvSpPr>
        <p:spPr>
          <a:xfrm>
            <a:off x="914400" y="274320"/>
            <a:ext cx="10058400" cy="457200"/>
          </a:xfrm>
        </p:spPr>
        <p:txBody>
          <a:bodyPr/>
          <a:lstStyle/>
          <a:p>
            <a:r>
              <a:rPr lang="en-US" dirty="0"/>
              <a:t>The AI Use Governance Document</a:t>
            </a:r>
          </a:p>
        </p:txBody>
      </p:sp>
      <p:pic>
        <p:nvPicPr>
          <p:cNvPr id="6" name="Picture 5">
            <a:extLst>
              <a:ext uri="{FF2B5EF4-FFF2-40B4-BE49-F238E27FC236}">
                <a16:creationId xmlns:a16="http://schemas.microsoft.com/office/drawing/2014/main" id="{960CDD27-C8E0-C7B7-8B85-800CEAECFA1E}"/>
              </a:ext>
            </a:extLst>
          </p:cNvPr>
          <p:cNvPicPr>
            <a:picLocks noChangeAspect="1"/>
          </p:cNvPicPr>
          <p:nvPr/>
        </p:nvPicPr>
        <p:blipFill>
          <a:blip r:embed="rId3"/>
          <a:stretch>
            <a:fillRect/>
          </a:stretch>
        </p:blipFill>
        <p:spPr>
          <a:xfrm>
            <a:off x="966692" y="924560"/>
            <a:ext cx="6828042" cy="5274356"/>
          </a:xfrm>
          <a:prstGeom prst="rect">
            <a:avLst/>
          </a:prstGeom>
        </p:spPr>
      </p:pic>
      <mc:AlternateContent xmlns:mc="http://schemas.openxmlformats.org/markup-compatibility/2006" xmlns:p14="http://schemas.microsoft.com/office/powerpoint/2010/main">
        <mc:Choice Requires="p14">
          <p:contentPart p14:bwMode="auto" r:id="rId4">
            <p14:nvContentPartPr>
              <p14:cNvPr id="8" name="Ink 7">
                <a:extLst>
                  <a:ext uri="{FF2B5EF4-FFF2-40B4-BE49-F238E27FC236}">
                    <a16:creationId xmlns:a16="http://schemas.microsoft.com/office/drawing/2014/main" id="{D84DCEC8-8C6A-9C62-B6A1-E9CD183FD51D}"/>
                  </a:ext>
                </a:extLst>
              </p14:cNvPr>
              <p14:cNvContentPartPr/>
              <p14:nvPr/>
            </p14:nvContentPartPr>
            <p14:xfrm>
              <a:off x="1229437" y="1261092"/>
              <a:ext cx="4556880" cy="63720"/>
            </p14:xfrm>
          </p:contentPart>
        </mc:Choice>
        <mc:Fallback xmlns="">
          <p:pic>
            <p:nvPicPr>
              <p:cNvPr id="8" name="Ink 7">
                <a:extLst>
                  <a:ext uri="{FF2B5EF4-FFF2-40B4-BE49-F238E27FC236}">
                    <a16:creationId xmlns:a16="http://schemas.microsoft.com/office/drawing/2014/main" id="{D84DCEC8-8C6A-9C62-B6A1-E9CD183FD51D}"/>
                  </a:ext>
                </a:extLst>
              </p:cNvPr>
              <p:cNvPicPr/>
              <p:nvPr/>
            </p:nvPicPr>
            <p:blipFill>
              <a:blip r:embed="rId5"/>
              <a:stretch>
                <a:fillRect/>
              </a:stretch>
            </p:blipFill>
            <p:spPr>
              <a:xfrm>
                <a:off x="1175437" y="1153092"/>
                <a:ext cx="4664520" cy="279360"/>
              </a:xfrm>
              <a:prstGeom prst="rect">
                <a:avLst/>
              </a:prstGeom>
            </p:spPr>
          </p:pic>
        </mc:Fallback>
      </mc:AlternateContent>
      <p:sp>
        <p:nvSpPr>
          <p:cNvPr id="18" name="Rectangle 17">
            <a:extLst>
              <a:ext uri="{FF2B5EF4-FFF2-40B4-BE49-F238E27FC236}">
                <a16:creationId xmlns:a16="http://schemas.microsoft.com/office/drawing/2014/main" id="{CB152B76-64FE-60FB-828A-C9064C760696}"/>
              </a:ext>
            </a:extLst>
          </p:cNvPr>
          <p:cNvSpPr/>
          <p:nvPr/>
        </p:nvSpPr>
        <p:spPr>
          <a:xfrm>
            <a:off x="2705100" y="2235200"/>
            <a:ext cx="3213100" cy="266700"/>
          </a:xfrm>
          <a:prstGeom prst="rect">
            <a:avLst/>
          </a:prstGeom>
          <a:solidFill>
            <a:srgbClr val="FFFF00">
              <a:alpha val="21000"/>
            </a:srgb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5" name="Rectangle 34">
            <a:extLst>
              <a:ext uri="{FF2B5EF4-FFF2-40B4-BE49-F238E27FC236}">
                <a16:creationId xmlns:a16="http://schemas.microsoft.com/office/drawing/2014/main" id="{C9A367B8-7EF6-1A22-D7FD-A9C29E11545B}"/>
              </a:ext>
            </a:extLst>
          </p:cNvPr>
          <p:cNvSpPr/>
          <p:nvPr/>
        </p:nvSpPr>
        <p:spPr>
          <a:xfrm>
            <a:off x="4051300" y="5740400"/>
            <a:ext cx="3213100" cy="266700"/>
          </a:xfrm>
          <a:prstGeom prst="rect">
            <a:avLst/>
          </a:prstGeom>
          <a:solidFill>
            <a:srgbClr val="FFFF00">
              <a:alpha val="21000"/>
            </a:srgb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01786446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8"/>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grpId="0" nodeType="clickEffect">
                                  <p:stCondLst>
                                    <p:cond delay="0"/>
                                  </p:stCondLst>
                                  <p:childTnLst>
                                    <p:set>
                                      <p:cBhvr>
                                        <p:cTn id="14" dur="1" fill="hold">
                                          <p:stCondLst>
                                            <p:cond delay="0"/>
                                          </p:stCondLst>
                                        </p:cTn>
                                        <p:tgtEl>
                                          <p:spTgt spid="18"/>
                                        </p:tgtEl>
                                        <p:attrNameLst>
                                          <p:attrName>style.visibility</p:attrName>
                                        </p:attrNameLst>
                                      </p:cBhvr>
                                      <p:to>
                                        <p:strVal val="visible"/>
                                      </p:to>
                                    </p:set>
                                    <p:animEffect transition="in" filter="fade">
                                      <p:cBhvr>
                                        <p:cTn id="15" dur="500"/>
                                        <p:tgtEl>
                                          <p:spTgt spid="18"/>
                                        </p:tgtEl>
                                      </p:cBhvr>
                                    </p:animEffect>
                                  </p:childTnLst>
                                </p:cTn>
                              </p:par>
                            </p:childTnLst>
                          </p:cTn>
                        </p:par>
                      </p:childTnLst>
                    </p:cTn>
                  </p:par>
                  <p:par>
                    <p:cTn id="16" fill="hold">
                      <p:stCondLst>
                        <p:cond delay="indefinite"/>
                      </p:stCondLst>
                      <p:childTnLst>
                        <p:par>
                          <p:cTn id="17" fill="hold">
                            <p:stCondLst>
                              <p:cond delay="0"/>
                            </p:stCondLst>
                            <p:childTnLst>
                              <p:par>
                                <p:cTn id="18" presetID="31" presetClass="entr" presetSubtype="0" fill="hold" grpId="0" nodeType="clickEffect">
                                  <p:stCondLst>
                                    <p:cond delay="0"/>
                                  </p:stCondLst>
                                  <p:childTnLst>
                                    <p:set>
                                      <p:cBhvr>
                                        <p:cTn id="19" dur="1" fill="hold">
                                          <p:stCondLst>
                                            <p:cond delay="0"/>
                                          </p:stCondLst>
                                        </p:cTn>
                                        <p:tgtEl>
                                          <p:spTgt spid="35"/>
                                        </p:tgtEl>
                                        <p:attrNameLst>
                                          <p:attrName>style.visibility</p:attrName>
                                        </p:attrNameLst>
                                      </p:cBhvr>
                                      <p:to>
                                        <p:strVal val="visible"/>
                                      </p:to>
                                    </p:set>
                                    <p:anim calcmode="lin" valueType="num">
                                      <p:cBhvr>
                                        <p:cTn id="20" dur="1000" fill="hold"/>
                                        <p:tgtEl>
                                          <p:spTgt spid="35"/>
                                        </p:tgtEl>
                                        <p:attrNameLst>
                                          <p:attrName>ppt_w</p:attrName>
                                        </p:attrNameLst>
                                      </p:cBhvr>
                                      <p:tavLst>
                                        <p:tav tm="0">
                                          <p:val>
                                            <p:fltVal val="0"/>
                                          </p:val>
                                        </p:tav>
                                        <p:tav tm="100000">
                                          <p:val>
                                            <p:strVal val="#ppt_w"/>
                                          </p:val>
                                        </p:tav>
                                      </p:tavLst>
                                    </p:anim>
                                    <p:anim calcmode="lin" valueType="num">
                                      <p:cBhvr>
                                        <p:cTn id="21" dur="1000" fill="hold"/>
                                        <p:tgtEl>
                                          <p:spTgt spid="35"/>
                                        </p:tgtEl>
                                        <p:attrNameLst>
                                          <p:attrName>ppt_h</p:attrName>
                                        </p:attrNameLst>
                                      </p:cBhvr>
                                      <p:tavLst>
                                        <p:tav tm="0">
                                          <p:val>
                                            <p:fltVal val="0"/>
                                          </p:val>
                                        </p:tav>
                                        <p:tav tm="100000">
                                          <p:val>
                                            <p:strVal val="#ppt_h"/>
                                          </p:val>
                                        </p:tav>
                                      </p:tavLst>
                                    </p:anim>
                                    <p:anim calcmode="lin" valueType="num">
                                      <p:cBhvr>
                                        <p:cTn id="22" dur="1000" fill="hold"/>
                                        <p:tgtEl>
                                          <p:spTgt spid="35"/>
                                        </p:tgtEl>
                                        <p:attrNameLst>
                                          <p:attrName>style.rotation</p:attrName>
                                        </p:attrNameLst>
                                      </p:cBhvr>
                                      <p:tavLst>
                                        <p:tav tm="0">
                                          <p:val>
                                            <p:fltVal val="90"/>
                                          </p:val>
                                        </p:tav>
                                        <p:tav tm="100000">
                                          <p:val>
                                            <p:fltVal val="0"/>
                                          </p:val>
                                        </p:tav>
                                      </p:tavLst>
                                    </p:anim>
                                    <p:animEffect transition="in" filter="fade">
                                      <p:cBhvr>
                                        <p:cTn id="23" dur="1000"/>
                                        <p:tgtEl>
                                          <p:spTgt spid="3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animBg="1"/>
      <p:bldP spid="35"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Picture 12">
            <a:extLst>
              <a:ext uri="{FF2B5EF4-FFF2-40B4-BE49-F238E27FC236}">
                <a16:creationId xmlns:a16="http://schemas.microsoft.com/office/drawing/2014/main" id="{FC9EED2B-E3A1-1BB8-D1AD-E1A6D10C01FE}"/>
              </a:ext>
            </a:extLst>
          </p:cNvPr>
          <p:cNvPicPr>
            <a:picLocks noChangeAspect="1"/>
          </p:cNvPicPr>
          <p:nvPr/>
        </p:nvPicPr>
        <p:blipFill>
          <a:blip r:embed="rId3"/>
          <a:stretch>
            <a:fillRect/>
          </a:stretch>
        </p:blipFill>
        <p:spPr>
          <a:xfrm>
            <a:off x="37258" y="851338"/>
            <a:ext cx="12322350" cy="4818591"/>
          </a:xfrm>
          <a:prstGeom prst="rect">
            <a:avLst/>
          </a:prstGeom>
        </p:spPr>
      </p:pic>
    </p:spTree>
    <p:extLst>
      <p:ext uri="{BB962C8B-B14F-4D97-AF65-F5344CB8AC3E}">
        <p14:creationId xmlns:p14="http://schemas.microsoft.com/office/powerpoint/2010/main" val="148287658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F63B5A9-3736-3475-9091-A758AD24678A}"/>
            </a:ext>
          </a:extLst>
        </p:cNvPr>
        <p:cNvGrpSpPr/>
        <p:nvPr/>
      </p:nvGrpSpPr>
      <p:grpSpPr>
        <a:xfrm>
          <a:off x="0" y="0"/>
          <a:ext cx="0" cy="0"/>
          <a:chOff x="0" y="0"/>
          <a:chExt cx="0" cy="0"/>
        </a:xfrm>
      </p:grpSpPr>
      <p:sp>
        <p:nvSpPr>
          <p:cNvPr id="5" name="Title 4">
            <a:extLst>
              <a:ext uri="{FF2B5EF4-FFF2-40B4-BE49-F238E27FC236}">
                <a16:creationId xmlns:a16="http://schemas.microsoft.com/office/drawing/2014/main" id="{2FACD8EE-3813-5230-7A55-35DBF0F1CEC2}"/>
              </a:ext>
            </a:extLst>
          </p:cNvPr>
          <p:cNvSpPr>
            <a:spLocks noGrp="1"/>
          </p:cNvSpPr>
          <p:nvPr>
            <p:ph type="title"/>
          </p:nvPr>
        </p:nvSpPr>
        <p:spPr>
          <a:xfrm>
            <a:off x="914400" y="274320"/>
            <a:ext cx="10058400" cy="457200"/>
          </a:xfrm>
        </p:spPr>
        <p:txBody>
          <a:bodyPr/>
          <a:lstStyle/>
          <a:p>
            <a:r>
              <a:rPr lang="en-US" dirty="0"/>
              <a:t>The Wishlist</a:t>
            </a:r>
          </a:p>
        </p:txBody>
      </p:sp>
      <p:pic>
        <p:nvPicPr>
          <p:cNvPr id="6" name="Picture 5">
            <a:extLst>
              <a:ext uri="{FF2B5EF4-FFF2-40B4-BE49-F238E27FC236}">
                <a16:creationId xmlns:a16="http://schemas.microsoft.com/office/drawing/2014/main" id="{10EE4481-874F-D0C8-CADB-D35A11C7DA83}"/>
              </a:ext>
            </a:extLst>
          </p:cNvPr>
          <p:cNvPicPr>
            <a:picLocks noChangeAspect="1"/>
          </p:cNvPicPr>
          <p:nvPr/>
        </p:nvPicPr>
        <p:blipFill>
          <a:blip r:embed="rId3"/>
          <a:stretch>
            <a:fillRect/>
          </a:stretch>
        </p:blipFill>
        <p:spPr>
          <a:xfrm>
            <a:off x="1694046" y="847275"/>
            <a:ext cx="7675381" cy="5567962"/>
          </a:xfrm>
          <a:prstGeom prst="rect">
            <a:avLst/>
          </a:prstGeom>
        </p:spPr>
      </p:pic>
    </p:spTree>
    <p:extLst>
      <p:ext uri="{BB962C8B-B14F-4D97-AF65-F5344CB8AC3E}">
        <p14:creationId xmlns:p14="http://schemas.microsoft.com/office/powerpoint/2010/main" val="390919801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978071F-ABF2-312D-5A80-8354C3EB0A8C}"/>
            </a:ext>
          </a:extLst>
        </p:cNvPr>
        <p:cNvGrpSpPr/>
        <p:nvPr/>
      </p:nvGrpSpPr>
      <p:grpSpPr>
        <a:xfrm>
          <a:off x="0" y="0"/>
          <a:ext cx="0" cy="0"/>
          <a:chOff x="0" y="0"/>
          <a:chExt cx="0" cy="0"/>
        </a:xfrm>
      </p:grpSpPr>
      <p:sp>
        <p:nvSpPr>
          <p:cNvPr id="6" name="Content Placeholder 5">
            <a:extLst>
              <a:ext uri="{FF2B5EF4-FFF2-40B4-BE49-F238E27FC236}">
                <a16:creationId xmlns:a16="http://schemas.microsoft.com/office/drawing/2014/main" id="{15F519A7-A952-8999-E8FD-60821A4CE64D}"/>
              </a:ext>
            </a:extLst>
          </p:cNvPr>
          <p:cNvSpPr>
            <a:spLocks noGrp="1"/>
          </p:cNvSpPr>
          <p:nvPr>
            <p:ph idx="1"/>
          </p:nvPr>
        </p:nvSpPr>
        <p:spPr>
          <a:xfrm>
            <a:off x="640080" y="914400"/>
            <a:ext cx="10972800" cy="5577840"/>
          </a:xfrm>
        </p:spPr>
        <p:txBody>
          <a:bodyPr/>
          <a:lstStyle/>
          <a:p>
            <a:pPr marL="0" indent="0">
              <a:buNone/>
            </a:pPr>
            <a:endParaRPr lang="en-US" dirty="0"/>
          </a:p>
          <a:p>
            <a:pPr marL="0" indent="0">
              <a:buNone/>
            </a:pPr>
            <a:endParaRPr lang="en-US" dirty="0"/>
          </a:p>
          <a:p>
            <a:pPr marL="0" indent="0">
              <a:buNone/>
            </a:pPr>
            <a:endParaRPr lang="en-US" dirty="0"/>
          </a:p>
          <a:p>
            <a:pPr marL="0" indent="0">
              <a:buNone/>
            </a:pPr>
            <a:endParaRPr lang="en-US" dirty="0"/>
          </a:p>
        </p:txBody>
      </p:sp>
      <p:sp>
        <p:nvSpPr>
          <p:cNvPr id="5" name="Title 4">
            <a:extLst>
              <a:ext uri="{FF2B5EF4-FFF2-40B4-BE49-F238E27FC236}">
                <a16:creationId xmlns:a16="http://schemas.microsoft.com/office/drawing/2014/main" id="{B5F817FB-B6D1-D4D2-AA31-C7AB9F91DBA4}"/>
              </a:ext>
            </a:extLst>
          </p:cNvPr>
          <p:cNvSpPr>
            <a:spLocks noGrp="1"/>
          </p:cNvSpPr>
          <p:nvPr>
            <p:ph type="title"/>
          </p:nvPr>
        </p:nvSpPr>
        <p:spPr>
          <a:xfrm>
            <a:off x="914400" y="274320"/>
            <a:ext cx="10058400" cy="457200"/>
          </a:xfrm>
        </p:spPr>
        <p:txBody>
          <a:bodyPr/>
          <a:lstStyle/>
          <a:p>
            <a:r>
              <a:rPr lang="en-US" dirty="0"/>
              <a:t>The Job Description</a:t>
            </a:r>
          </a:p>
        </p:txBody>
      </p:sp>
      <p:pic>
        <p:nvPicPr>
          <p:cNvPr id="3" name="Picture 2">
            <a:extLst>
              <a:ext uri="{FF2B5EF4-FFF2-40B4-BE49-F238E27FC236}">
                <a16:creationId xmlns:a16="http://schemas.microsoft.com/office/drawing/2014/main" id="{B61161F4-2950-8988-44B1-8646AA80EAA1}"/>
              </a:ext>
            </a:extLst>
          </p:cNvPr>
          <p:cNvPicPr>
            <a:picLocks noChangeAspect="1"/>
          </p:cNvPicPr>
          <p:nvPr/>
        </p:nvPicPr>
        <p:blipFill>
          <a:blip r:embed="rId3"/>
          <a:stretch>
            <a:fillRect/>
          </a:stretch>
        </p:blipFill>
        <p:spPr>
          <a:xfrm>
            <a:off x="457200" y="914400"/>
            <a:ext cx="7871462" cy="15585754"/>
          </a:xfrm>
          <a:prstGeom prst="rect">
            <a:avLst/>
          </a:prstGeom>
        </p:spPr>
      </p:pic>
    </p:spTree>
    <p:extLst>
      <p:ext uri="{BB962C8B-B14F-4D97-AF65-F5344CB8AC3E}">
        <p14:creationId xmlns:p14="http://schemas.microsoft.com/office/powerpoint/2010/main" val="324135370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393A9EA-0E95-483E-BA9C-2014DB2DAE15}"/>
            </a:ext>
          </a:extLst>
        </p:cNvPr>
        <p:cNvGrpSpPr/>
        <p:nvPr/>
      </p:nvGrpSpPr>
      <p:grpSpPr>
        <a:xfrm>
          <a:off x="0" y="0"/>
          <a:ext cx="0" cy="0"/>
          <a:chOff x="0" y="0"/>
          <a:chExt cx="0" cy="0"/>
        </a:xfrm>
      </p:grpSpPr>
      <p:sp>
        <p:nvSpPr>
          <p:cNvPr id="6" name="Content Placeholder 5">
            <a:extLst>
              <a:ext uri="{FF2B5EF4-FFF2-40B4-BE49-F238E27FC236}">
                <a16:creationId xmlns:a16="http://schemas.microsoft.com/office/drawing/2014/main" id="{2BD5E08A-97D9-B7D6-95BD-242018831990}"/>
              </a:ext>
            </a:extLst>
          </p:cNvPr>
          <p:cNvSpPr>
            <a:spLocks noGrp="1"/>
          </p:cNvSpPr>
          <p:nvPr>
            <p:ph idx="1"/>
          </p:nvPr>
        </p:nvSpPr>
        <p:spPr>
          <a:xfrm>
            <a:off x="640080" y="914400"/>
            <a:ext cx="10972800" cy="5577840"/>
          </a:xfrm>
        </p:spPr>
        <p:txBody>
          <a:bodyPr/>
          <a:lstStyle/>
          <a:p>
            <a:pPr marL="0" indent="0">
              <a:buNone/>
            </a:pPr>
            <a:endParaRPr lang="en-US" dirty="0"/>
          </a:p>
          <a:p>
            <a:pPr marL="0" indent="0">
              <a:buNone/>
            </a:pPr>
            <a:endParaRPr lang="en-US" dirty="0"/>
          </a:p>
          <a:p>
            <a:pPr marL="0" indent="0">
              <a:buNone/>
            </a:pPr>
            <a:endParaRPr lang="en-US" dirty="0"/>
          </a:p>
          <a:p>
            <a:pPr marL="0" indent="0">
              <a:buNone/>
            </a:pPr>
            <a:endParaRPr lang="en-US" dirty="0"/>
          </a:p>
        </p:txBody>
      </p:sp>
      <p:sp>
        <p:nvSpPr>
          <p:cNvPr id="5" name="Title 4">
            <a:extLst>
              <a:ext uri="{FF2B5EF4-FFF2-40B4-BE49-F238E27FC236}">
                <a16:creationId xmlns:a16="http://schemas.microsoft.com/office/drawing/2014/main" id="{4C9ECF63-40DB-C282-1D80-DD77B052B568}"/>
              </a:ext>
            </a:extLst>
          </p:cNvPr>
          <p:cNvSpPr>
            <a:spLocks noGrp="1"/>
          </p:cNvSpPr>
          <p:nvPr>
            <p:ph type="title"/>
          </p:nvPr>
        </p:nvSpPr>
        <p:spPr>
          <a:xfrm>
            <a:off x="914400" y="274320"/>
            <a:ext cx="10058400" cy="457200"/>
          </a:xfrm>
        </p:spPr>
        <p:txBody>
          <a:bodyPr/>
          <a:lstStyle/>
          <a:p>
            <a:r>
              <a:rPr lang="en-US"/>
              <a:t>Work Instructions - HITL</a:t>
            </a:r>
            <a:endParaRPr lang="en-US" dirty="0"/>
          </a:p>
        </p:txBody>
      </p:sp>
      <p:pic>
        <p:nvPicPr>
          <p:cNvPr id="7" name="Picture 6">
            <a:extLst>
              <a:ext uri="{FF2B5EF4-FFF2-40B4-BE49-F238E27FC236}">
                <a16:creationId xmlns:a16="http://schemas.microsoft.com/office/drawing/2014/main" id="{4E6E846C-2902-471B-0433-DA756A396327}"/>
              </a:ext>
            </a:extLst>
          </p:cNvPr>
          <p:cNvPicPr>
            <a:picLocks noChangeAspect="1"/>
          </p:cNvPicPr>
          <p:nvPr/>
        </p:nvPicPr>
        <p:blipFill>
          <a:blip r:embed="rId3"/>
          <a:stretch>
            <a:fillRect/>
          </a:stretch>
        </p:blipFill>
        <p:spPr>
          <a:xfrm>
            <a:off x="640081" y="960085"/>
            <a:ext cx="9517824" cy="4307010"/>
          </a:xfrm>
          <a:prstGeom prst="rect">
            <a:avLst/>
          </a:prstGeom>
        </p:spPr>
      </p:pic>
    </p:spTree>
    <p:extLst>
      <p:ext uri="{BB962C8B-B14F-4D97-AF65-F5344CB8AC3E}">
        <p14:creationId xmlns:p14="http://schemas.microsoft.com/office/powerpoint/2010/main" val="105341827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1F2075C-E2E9-BD93-F9A9-4108DCFE393D}"/>
            </a:ext>
          </a:extLst>
        </p:cNvPr>
        <p:cNvGrpSpPr/>
        <p:nvPr/>
      </p:nvGrpSpPr>
      <p:grpSpPr>
        <a:xfrm>
          <a:off x="0" y="0"/>
          <a:ext cx="0" cy="0"/>
          <a:chOff x="0" y="0"/>
          <a:chExt cx="0" cy="0"/>
        </a:xfrm>
      </p:grpSpPr>
      <p:sp>
        <p:nvSpPr>
          <p:cNvPr id="3" name="Text Placeholder 2">
            <a:extLst>
              <a:ext uri="{FF2B5EF4-FFF2-40B4-BE49-F238E27FC236}">
                <a16:creationId xmlns:a16="http://schemas.microsoft.com/office/drawing/2014/main" id="{BDB1D4A8-564F-0DAA-8221-B0855AF65371}"/>
              </a:ext>
            </a:extLst>
          </p:cNvPr>
          <p:cNvSpPr>
            <a:spLocks noGrp="1"/>
          </p:cNvSpPr>
          <p:nvPr>
            <p:ph type="body" sz="quarter" idx="13"/>
          </p:nvPr>
        </p:nvSpPr>
        <p:spPr/>
        <p:txBody>
          <a:bodyPr/>
          <a:lstStyle/>
          <a:p>
            <a:r>
              <a:rPr lang="en-US" sz="4800" dirty="0"/>
              <a:t>Act 3: Examples  - Labor Rates</a:t>
            </a:r>
            <a:endParaRPr lang="en-US" dirty="0"/>
          </a:p>
        </p:txBody>
      </p:sp>
    </p:spTree>
    <p:extLst>
      <p:ext uri="{BB962C8B-B14F-4D97-AF65-F5344CB8AC3E}">
        <p14:creationId xmlns:p14="http://schemas.microsoft.com/office/powerpoint/2010/main" val="195638608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A1985DC-A6AA-F3D1-B2B9-3D591B613018}"/>
            </a:ext>
          </a:extLst>
        </p:cNvPr>
        <p:cNvGrpSpPr/>
        <p:nvPr/>
      </p:nvGrpSpPr>
      <p:grpSpPr>
        <a:xfrm>
          <a:off x="0" y="0"/>
          <a:ext cx="0" cy="0"/>
          <a:chOff x="0" y="0"/>
          <a:chExt cx="0" cy="0"/>
        </a:xfrm>
      </p:grpSpPr>
      <p:sp>
        <p:nvSpPr>
          <p:cNvPr id="5" name="Title 4">
            <a:extLst>
              <a:ext uri="{FF2B5EF4-FFF2-40B4-BE49-F238E27FC236}">
                <a16:creationId xmlns:a16="http://schemas.microsoft.com/office/drawing/2014/main" id="{6C88AD85-22AA-73A5-C0D0-FAC3FADD92D9}"/>
              </a:ext>
            </a:extLst>
          </p:cNvPr>
          <p:cNvSpPr>
            <a:spLocks noGrp="1"/>
          </p:cNvSpPr>
          <p:nvPr>
            <p:ph type="title"/>
          </p:nvPr>
        </p:nvSpPr>
        <p:spPr>
          <a:xfrm>
            <a:off x="914400" y="274320"/>
            <a:ext cx="10058400" cy="457200"/>
          </a:xfrm>
        </p:spPr>
        <p:txBody>
          <a:bodyPr/>
          <a:lstStyle/>
          <a:p>
            <a:r>
              <a:rPr lang="en-US" dirty="0"/>
              <a:t>The Labor Rates “Supertable”</a:t>
            </a:r>
          </a:p>
        </p:txBody>
      </p:sp>
      <p:pic>
        <p:nvPicPr>
          <p:cNvPr id="11" name="Picture 10">
            <a:hlinkClick r:id="rId3"/>
            <a:extLst>
              <a:ext uri="{FF2B5EF4-FFF2-40B4-BE49-F238E27FC236}">
                <a16:creationId xmlns:a16="http://schemas.microsoft.com/office/drawing/2014/main" id="{C38E7A45-C5EA-560E-1E56-8DE170CB2611}"/>
              </a:ext>
            </a:extLst>
          </p:cNvPr>
          <p:cNvPicPr>
            <a:picLocks noChangeAspect="1"/>
          </p:cNvPicPr>
          <p:nvPr/>
        </p:nvPicPr>
        <p:blipFill>
          <a:blip r:embed="rId4"/>
          <a:stretch>
            <a:fillRect/>
          </a:stretch>
        </p:blipFill>
        <p:spPr>
          <a:xfrm>
            <a:off x="291662" y="336278"/>
            <a:ext cx="4233520" cy="3799125"/>
          </a:xfrm>
          <a:prstGeom prst="rect">
            <a:avLst/>
          </a:prstGeom>
        </p:spPr>
      </p:pic>
      <p:sp>
        <p:nvSpPr>
          <p:cNvPr id="9" name="Rectangle: Rounded Corners 8">
            <a:extLst>
              <a:ext uri="{FF2B5EF4-FFF2-40B4-BE49-F238E27FC236}">
                <a16:creationId xmlns:a16="http://schemas.microsoft.com/office/drawing/2014/main" id="{1A99981A-E79F-47CB-4309-7F7BDDE0B190}"/>
              </a:ext>
            </a:extLst>
          </p:cNvPr>
          <p:cNvSpPr/>
          <p:nvPr/>
        </p:nvSpPr>
        <p:spPr>
          <a:xfrm>
            <a:off x="1030014" y="3804744"/>
            <a:ext cx="1765738" cy="178676"/>
          </a:xfrm>
          <a:prstGeom prst="roundRect">
            <a:avLst/>
          </a:prstGeom>
          <a:noFill/>
          <a:ln w="28575"/>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a:extLst>
              <a:ext uri="{FF2B5EF4-FFF2-40B4-BE49-F238E27FC236}">
                <a16:creationId xmlns:a16="http://schemas.microsoft.com/office/drawing/2014/main" id="{B8B14833-9D81-7915-2647-4089615A99CF}"/>
              </a:ext>
            </a:extLst>
          </p:cNvPr>
          <p:cNvPicPr>
            <a:picLocks noChangeAspect="1"/>
          </p:cNvPicPr>
          <p:nvPr/>
        </p:nvPicPr>
        <p:blipFill>
          <a:blip r:embed="rId5"/>
          <a:stretch>
            <a:fillRect/>
          </a:stretch>
        </p:blipFill>
        <p:spPr>
          <a:xfrm>
            <a:off x="3564677" y="851336"/>
            <a:ext cx="5129917" cy="3858462"/>
          </a:xfrm>
          <a:prstGeom prst="rect">
            <a:avLst/>
          </a:prstGeom>
        </p:spPr>
      </p:pic>
      <p:sp>
        <p:nvSpPr>
          <p:cNvPr id="10" name="Rectangle: Rounded Corners 9">
            <a:extLst>
              <a:ext uri="{FF2B5EF4-FFF2-40B4-BE49-F238E27FC236}">
                <a16:creationId xmlns:a16="http://schemas.microsoft.com/office/drawing/2014/main" id="{94C7F013-C148-7B94-E098-54738E128799}"/>
              </a:ext>
            </a:extLst>
          </p:cNvPr>
          <p:cNvSpPr/>
          <p:nvPr/>
        </p:nvSpPr>
        <p:spPr>
          <a:xfrm>
            <a:off x="4261946" y="4419599"/>
            <a:ext cx="1765738" cy="178676"/>
          </a:xfrm>
          <a:prstGeom prst="roundRect">
            <a:avLst/>
          </a:prstGeom>
          <a:noFill/>
          <a:ln w="28575"/>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Picture 7">
            <a:extLst>
              <a:ext uri="{FF2B5EF4-FFF2-40B4-BE49-F238E27FC236}">
                <a16:creationId xmlns:a16="http://schemas.microsoft.com/office/drawing/2014/main" id="{1119B20B-70E5-FD15-C3D5-E9E4890778CD}"/>
              </a:ext>
            </a:extLst>
          </p:cNvPr>
          <p:cNvPicPr>
            <a:picLocks noChangeAspect="1"/>
          </p:cNvPicPr>
          <p:nvPr/>
        </p:nvPicPr>
        <p:blipFill>
          <a:blip r:embed="rId6"/>
          <a:stretch>
            <a:fillRect/>
          </a:stretch>
        </p:blipFill>
        <p:spPr>
          <a:xfrm>
            <a:off x="956442" y="1358432"/>
            <a:ext cx="12192000" cy="6445499"/>
          </a:xfrm>
          <a:prstGeom prst="rect">
            <a:avLst/>
          </a:prstGeom>
        </p:spPr>
      </p:pic>
    </p:spTree>
    <p:extLst>
      <p:ext uri="{BB962C8B-B14F-4D97-AF65-F5344CB8AC3E}">
        <p14:creationId xmlns:p14="http://schemas.microsoft.com/office/powerpoint/2010/main" val="57407778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1"/>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9"/>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4"/>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0"/>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0" grpId="0" animBg="1"/>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3777DA0D-221D-991B-9382-6745724F4E64}"/>
              </a:ext>
            </a:extLst>
          </p:cNvPr>
          <p:cNvSpPr>
            <a:spLocks noGrp="1"/>
          </p:cNvSpPr>
          <p:nvPr>
            <p:ph type="body" sz="quarter" idx="13"/>
          </p:nvPr>
        </p:nvSpPr>
        <p:spPr/>
        <p:txBody>
          <a:bodyPr/>
          <a:lstStyle/>
          <a:p>
            <a:endParaRPr lang="en-US"/>
          </a:p>
        </p:txBody>
      </p:sp>
      <p:pic>
        <p:nvPicPr>
          <p:cNvPr id="6" name="Picture 5">
            <a:extLst>
              <a:ext uri="{FF2B5EF4-FFF2-40B4-BE49-F238E27FC236}">
                <a16:creationId xmlns:a16="http://schemas.microsoft.com/office/drawing/2014/main" id="{C840CC7A-80E9-C972-BDE2-1A1EB65815F7}"/>
              </a:ext>
            </a:extLst>
          </p:cNvPr>
          <p:cNvPicPr>
            <a:picLocks noChangeAspect="1"/>
          </p:cNvPicPr>
          <p:nvPr/>
        </p:nvPicPr>
        <p:blipFill>
          <a:blip r:embed="rId3"/>
          <a:stretch>
            <a:fillRect/>
          </a:stretch>
        </p:blipFill>
        <p:spPr>
          <a:xfrm>
            <a:off x="872358" y="297064"/>
            <a:ext cx="9585434" cy="5361056"/>
          </a:xfrm>
          <a:prstGeom prst="rect">
            <a:avLst/>
          </a:prstGeom>
        </p:spPr>
      </p:pic>
    </p:spTree>
    <p:extLst>
      <p:ext uri="{BB962C8B-B14F-4D97-AF65-F5344CB8AC3E}">
        <p14:creationId xmlns:p14="http://schemas.microsoft.com/office/powerpoint/2010/main" val="211038613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EBF6624-22E4-E49D-CEE6-84015CA56F2F}"/>
            </a:ext>
          </a:extLst>
        </p:cNvPr>
        <p:cNvGrpSpPr/>
        <p:nvPr/>
      </p:nvGrpSpPr>
      <p:grpSpPr>
        <a:xfrm>
          <a:off x="0" y="0"/>
          <a:ext cx="0" cy="0"/>
          <a:chOff x="0" y="0"/>
          <a:chExt cx="0" cy="0"/>
        </a:xfrm>
      </p:grpSpPr>
      <p:sp>
        <p:nvSpPr>
          <p:cNvPr id="3" name="Text Placeholder 2">
            <a:extLst>
              <a:ext uri="{FF2B5EF4-FFF2-40B4-BE49-F238E27FC236}">
                <a16:creationId xmlns:a16="http://schemas.microsoft.com/office/drawing/2014/main" id="{EFD5B91B-7D66-BEEC-0760-0AD272CCB335}"/>
              </a:ext>
            </a:extLst>
          </p:cNvPr>
          <p:cNvSpPr>
            <a:spLocks noGrp="1"/>
          </p:cNvSpPr>
          <p:nvPr>
            <p:ph type="body" sz="quarter" idx="13"/>
          </p:nvPr>
        </p:nvSpPr>
        <p:spPr/>
        <p:txBody>
          <a:bodyPr/>
          <a:lstStyle/>
          <a:p>
            <a:r>
              <a:rPr lang="en-US" sz="4800" dirty="0"/>
              <a:t>Act 3: </a:t>
            </a:r>
            <a:r>
              <a:rPr lang="en-US" sz="4000" dirty="0"/>
              <a:t>Examples – Normalizing Bid Data</a:t>
            </a:r>
          </a:p>
        </p:txBody>
      </p:sp>
    </p:spTree>
    <p:extLst>
      <p:ext uri="{BB962C8B-B14F-4D97-AF65-F5344CB8AC3E}">
        <p14:creationId xmlns:p14="http://schemas.microsoft.com/office/powerpoint/2010/main" val="295393129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7A7F667-54AE-A4C7-2250-7389FC05BD61}"/>
            </a:ext>
          </a:extLst>
        </p:cNvPr>
        <p:cNvGrpSpPr/>
        <p:nvPr/>
      </p:nvGrpSpPr>
      <p:grpSpPr>
        <a:xfrm>
          <a:off x="0" y="0"/>
          <a:ext cx="0" cy="0"/>
          <a:chOff x="0" y="0"/>
          <a:chExt cx="0" cy="0"/>
        </a:xfrm>
      </p:grpSpPr>
      <p:sp>
        <p:nvSpPr>
          <p:cNvPr id="5" name="Title 4">
            <a:extLst>
              <a:ext uri="{FF2B5EF4-FFF2-40B4-BE49-F238E27FC236}">
                <a16:creationId xmlns:a16="http://schemas.microsoft.com/office/drawing/2014/main" id="{9809B363-268A-F343-B709-B5FD82F840A1}"/>
              </a:ext>
            </a:extLst>
          </p:cNvPr>
          <p:cNvSpPr>
            <a:spLocks noGrp="1"/>
          </p:cNvSpPr>
          <p:nvPr>
            <p:ph type="title"/>
          </p:nvPr>
        </p:nvSpPr>
        <p:spPr>
          <a:xfrm>
            <a:off x="914400" y="274320"/>
            <a:ext cx="10058400" cy="457200"/>
          </a:xfrm>
        </p:spPr>
        <p:txBody>
          <a:bodyPr/>
          <a:lstStyle/>
          <a:p>
            <a:r>
              <a:rPr lang="en-US" dirty="0"/>
              <a:t>Normalizing Invoice Data For Database Use</a:t>
            </a:r>
          </a:p>
        </p:txBody>
      </p:sp>
      <p:pic>
        <p:nvPicPr>
          <p:cNvPr id="3" name="Picture 2">
            <a:extLst>
              <a:ext uri="{FF2B5EF4-FFF2-40B4-BE49-F238E27FC236}">
                <a16:creationId xmlns:a16="http://schemas.microsoft.com/office/drawing/2014/main" id="{FF0114AC-2F5E-53D7-92ED-A93676A9A2AD}"/>
              </a:ext>
            </a:extLst>
          </p:cNvPr>
          <p:cNvPicPr>
            <a:picLocks noChangeAspect="1"/>
          </p:cNvPicPr>
          <p:nvPr/>
        </p:nvPicPr>
        <p:blipFill>
          <a:blip r:embed="rId3"/>
          <a:stretch>
            <a:fillRect/>
          </a:stretch>
        </p:blipFill>
        <p:spPr>
          <a:xfrm>
            <a:off x="1093917" y="848422"/>
            <a:ext cx="7649847" cy="3206231"/>
          </a:xfrm>
          <a:prstGeom prst="rect">
            <a:avLst/>
          </a:prstGeom>
        </p:spPr>
      </p:pic>
      <p:pic>
        <p:nvPicPr>
          <p:cNvPr id="7" name="Picture 6">
            <a:extLst>
              <a:ext uri="{FF2B5EF4-FFF2-40B4-BE49-F238E27FC236}">
                <a16:creationId xmlns:a16="http://schemas.microsoft.com/office/drawing/2014/main" id="{0E2DDB75-C031-931B-AE01-4F470ACE77CB}"/>
              </a:ext>
            </a:extLst>
          </p:cNvPr>
          <p:cNvPicPr>
            <a:picLocks noChangeAspect="1"/>
          </p:cNvPicPr>
          <p:nvPr/>
        </p:nvPicPr>
        <p:blipFill>
          <a:blip r:embed="rId4"/>
          <a:stretch>
            <a:fillRect/>
          </a:stretch>
        </p:blipFill>
        <p:spPr>
          <a:xfrm>
            <a:off x="3087310" y="161137"/>
            <a:ext cx="4038703" cy="6506799"/>
          </a:xfrm>
          <a:prstGeom prst="rect">
            <a:avLst/>
          </a:prstGeom>
        </p:spPr>
      </p:pic>
    </p:spTree>
    <p:extLst>
      <p:ext uri="{BB962C8B-B14F-4D97-AF65-F5344CB8AC3E}">
        <p14:creationId xmlns:p14="http://schemas.microsoft.com/office/powerpoint/2010/main" val="231892476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down)">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6" presetClass="entr" presetSubtype="16" fill="hold" nodeType="click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circle(in)">
                                      <p:cBhvr>
                                        <p:cTn id="12" dur="20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6E9B481-3E3C-0CED-79B8-EFFC1B54F1A3}"/>
            </a:ext>
          </a:extLst>
        </p:cNvPr>
        <p:cNvGrpSpPr/>
        <p:nvPr/>
      </p:nvGrpSpPr>
      <p:grpSpPr>
        <a:xfrm>
          <a:off x="0" y="0"/>
          <a:ext cx="0" cy="0"/>
          <a:chOff x="0" y="0"/>
          <a:chExt cx="0" cy="0"/>
        </a:xfrm>
      </p:grpSpPr>
      <p:sp>
        <p:nvSpPr>
          <p:cNvPr id="5" name="Title 4">
            <a:extLst>
              <a:ext uri="{FF2B5EF4-FFF2-40B4-BE49-F238E27FC236}">
                <a16:creationId xmlns:a16="http://schemas.microsoft.com/office/drawing/2014/main" id="{52113198-47CB-4ADE-D473-87B1E69DEED5}"/>
              </a:ext>
            </a:extLst>
          </p:cNvPr>
          <p:cNvSpPr>
            <a:spLocks noGrp="1"/>
          </p:cNvSpPr>
          <p:nvPr>
            <p:ph type="title"/>
          </p:nvPr>
        </p:nvSpPr>
        <p:spPr>
          <a:xfrm>
            <a:off x="914400" y="274320"/>
            <a:ext cx="10058400" cy="457200"/>
          </a:xfrm>
        </p:spPr>
        <p:txBody>
          <a:bodyPr/>
          <a:lstStyle/>
          <a:p>
            <a:r>
              <a:rPr lang="en-US" dirty="0"/>
              <a:t>Normalizing Invoice Data For Database Use (Human Version)</a:t>
            </a:r>
          </a:p>
        </p:txBody>
      </p:sp>
      <p:pic>
        <p:nvPicPr>
          <p:cNvPr id="8" name="Picture 7">
            <a:extLst>
              <a:ext uri="{FF2B5EF4-FFF2-40B4-BE49-F238E27FC236}">
                <a16:creationId xmlns:a16="http://schemas.microsoft.com/office/drawing/2014/main" id="{F4FE7D13-14E0-115F-641B-88749C27469B}"/>
              </a:ext>
            </a:extLst>
          </p:cNvPr>
          <p:cNvPicPr>
            <a:picLocks noChangeAspect="1"/>
          </p:cNvPicPr>
          <p:nvPr/>
        </p:nvPicPr>
        <p:blipFill>
          <a:blip r:embed="rId3"/>
          <a:stretch>
            <a:fillRect/>
          </a:stretch>
        </p:blipFill>
        <p:spPr>
          <a:xfrm>
            <a:off x="537919" y="1468291"/>
            <a:ext cx="5752381" cy="2923809"/>
          </a:xfrm>
          <a:prstGeom prst="rect">
            <a:avLst/>
          </a:prstGeom>
        </p:spPr>
      </p:pic>
      <p:pic>
        <p:nvPicPr>
          <p:cNvPr id="10" name="Picture 9">
            <a:extLst>
              <a:ext uri="{FF2B5EF4-FFF2-40B4-BE49-F238E27FC236}">
                <a16:creationId xmlns:a16="http://schemas.microsoft.com/office/drawing/2014/main" id="{75635643-01D1-9F8E-E166-BA481F038108}"/>
              </a:ext>
            </a:extLst>
          </p:cNvPr>
          <p:cNvPicPr>
            <a:picLocks noChangeAspect="1"/>
          </p:cNvPicPr>
          <p:nvPr/>
        </p:nvPicPr>
        <p:blipFill>
          <a:blip r:embed="rId4"/>
          <a:stretch>
            <a:fillRect/>
          </a:stretch>
        </p:blipFill>
        <p:spPr>
          <a:xfrm>
            <a:off x="642855" y="2323898"/>
            <a:ext cx="10923809" cy="2904762"/>
          </a:xfrm>
          <a:prstGeom prst="rect">
            <a:avLst/>
          </a:prstGeom>
        </p:spPr>
      </p:pic>
      <p:sp>
        <p:nvSpPr>
          <p:cNvPr id="11" name="Rectangle: Rounded Corners 10">
            <a:extLst>
              <a:ext uri="{FF2B5EF4-FFF2-40B4-BE49-F238E27FC236}">
                <a16:creationId xmlns:a16="http://schemas.microsoft.com/office/drawing/2014/main" id="{E11EAFB0-90F8-C6BF-111D-65771BD3E929}"/>
              </a:ext>
            </a:extLst>
          </p:cNvPr>
          <p:cNvSpPr/>
          <p:nvPr/>
        </p:nvSpPr>
        <p:spPr>
          <a:xfrm>
            <a:off x="6463145" y="2618509"/>
            <a:ext cx="831273" cy="2130136"/>
          </a:xfrm>
          <a:prstGeom prst="roundRect">
            <a:avLst/>
          </a:prstGeom>
          <a:noFill/>
          <a:ln w="73025">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Rounded Corners 11">
            <a:extLst>
              <a:ext uri="{FF2B5EF4-FFF2-40B4-BE49-F238E27FC236}">
                <a16:creationId xmlns:a16="http://schemas.microsoft.com/office/drawing/2014/main" id="{6AF4DDF9-9F08-20EC-B815-551944E18E2F}"/>
              </a:ext>
            </a:extLst>
          </p:cNvPr>
          <p:cNvSpPr/>
          <p:nvPr/>
        </p:nvSpPr>
        <p:spPr>
          <a:xfrm>
            <a:off x="7284027" y="2615046"/>
            <a:ext cx="800100" cy="2130136"/>
          </a:xfrm>
          <a:prstGeom prst="roundRect">
            <a:avLst/>
          </a:prstGeom>
          <a:noFill/>
          <a:ln w="73025">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3" name="Straight Arrow Connector 12">
            <a:extLst>
              <a:ext uri="{FF2B5EF4-FFF2-40B4-BE49-F238E27FC236}">
                <a16:creationId xmlns:a16="http://schemas.microsoft.com/office/drawing/2014/main" id="{FE3310F3-0438-A7A4-8076-830081035541}"/>
              </a:ext>
            </a:extLst>
          </p:cNvPr>
          <p:cNvCxnSpPr>
            <a:cxnSpLocks/>
          </p:cNvCxnSpPr>
          <p:nvPr/>
        </p:nvCxnSpPr>
        <p:spPr>
          <a:xfrm>
            <a:off x="6234545" y="3096491"/>
            <a:ext cx="1174173" cy="0"/>
          </a:xfrm>
          <a:prstGeom prst="straightConnector1">
            <a:avLst/>
          </a:prstGeom>
          <a:ln w="60325">
            <a:tailEnd type="triangle"/>
          </a:ln>
        </p:spPr>
        <p:style>
          <a:lnRef idx="1">
            <a:schemeClr val="accent1"/>
          </a:lnRef>
          <a:fillRef idx="0">
            <a:schemeClr val="accent1"/>
          </a:fillRef>
          <a:effectRef idx="0">
            <a:schemeClr val="accent1"/>
          </a:effectRef>
          <a:fontRef idx="minor">
            <a:schemeClr val="tx1"/>
          </a:fontRef>
        </p:style>
      </p:cxnSp>
      <p:cxnSp>
        <p:nvCxnSpPr>
          <p:cNvPr id="15" name="Straight Arrow Connector 14">
            <a:extLst>
              <a:ext uri="{FF2B5EF4-FFF2-40B4-BE49-F238E27FC236}">
                <a16:creationId xmlns:a16="http://schemas.microsoft.com/office/drawing/2014/main" id="{03E665CC-73CA-3ECB-CF08-4CB31F4E9829}"/>
              </a:ext>
            </a:extLst>
          </p:cNvPr>
          <p:cNvCxnSpPr>
            <a:cxnSpLocks/>
          </p:cNvCxnSpPr>
          <p:nvPr/>
        </p:nvCxnSpPr>
        <p:spPr>
          <a:xfrm>
            <a:off x="6182590" y="4582391"/>
            <a:ext cx="1246910" cy="0"/>
          </a:xfrm>
          <a:prstGeom prst="straightConnector1">
            <a:avLst/>
          </a:prstGeom>
          <a:ln w="60325">
            <a:tailEnd type="triangle"/>
          </a:ln>
        </p:spPr>
        <p:style>
          <a:lnRef idx="1">
            <a:schemeClr val="accent1"/>
          </a:lnRef>
          <a:fillRef idx="0">
            <a:schemeClr val="accent1"/>
          </a:fillRef>
          <a:effectRef idx="0">
            <a:schemeClr val="accent1"/>
          </a:effectRef>
          <a:fontRef idx="minor">
            <a:schemeClr val="tx1"/>
          </a:fontRef>
        </p:style>
      </p:cxnSp>
      <p:cxnSp>
        <p:nvCxnSpPr>
          <p:cNvPr id="21" name="Straight Arrow Connector 20">
            <a:extLst>
              <a:ext uri="{FF2B5EF4-FFF2-40B4-BE49-F238E27FC236}">
                <a16:creationId xmlns:a16="http://schemas.microsoft.com/office/drawing/2014/main" id="{287AD713-035D-38F3-B505-F9BC4DA552E0}"/>
              </a:ext>
            </a:extLst>
          </p:cNvPr>
          <p:cNvCxnSpPr>
            <a:cxnSpLocks/>
          </p:cNvCxnSpPr>
          <p:nvPr/>
        </p:nvCxnSpPr>
        <p:spPr>
          <a:xfrm>
            <a:off x="6085609" y="3487882"/>
            <a:ext cx="533400" cy="0"/>
          </a:xfrm>
          <a:prstGeom prst="straightConnector1">
            <a:avLst/>
          </a:prstGeom>
          <a:ln w="60325">
            <a:tailEnd type="triangle"/>
          </a:ln>
        </p:spPr>
        <p:style>
          <a:lnRef idx="1">
            <a:schemeClr val="accent1"/>
          </a:lnRef>
          <a:fillRef idx="0">
            <a:schemeClr val="accent1"/>
          </a:fillRef>
          <a:effectRef idx="0">
            <a:schemeClr val="accent1"/>
          </a:effectRef>
          <a:fontRef idx="minor">
            <a:schemeClr val="tx1"/>
          </a:fontRef>
        </p:style>
      </p:cxnSp>
      <p:cxnSp>
        <p:nvCxnSpPr>
          <p:cNvPr id="23" name="Straight Arrow Connector 22">
            <a:extLst>
              <a:ext uri="{FF2B5EF4-FFF2-40B4-BE49-F238E27FC236}">
                <a16:creationId xmlns:a16="http://schemas.microsoft.com/office/drawing/2014/main" id="{B6D96A98-4468-C9CB-0D60-AD8F28026BEC}"/>
              </a:ext>
            </a:extLst>
          </p:cNvPr>
          <p:cNvCxnSpPr>
            <a:cxnSpLocks/>
          </p:cNvCxnSpPr>
          <p:nvPr/>
        </p:nvCxnSpPr>
        <p:spPr>
          <a:xfrm flipH="1" flipV="1">
            <a:off x="8759536" y="3501736"/>
            <a:ext cx="346364" cy="481445"/>
          </a:xfrm>
          <a:prstGeom prst="straightConnector1">
            <a:avLst/>
          </a:prstGeom>
          <a:ln w="60325">
            <a:tailEnd type="triangle"/>
          </a:ln>
        </p:spPr>
        <p:style>
          <a:lnRef idx="1">
            <a:schemeClr val="accent1"/>
          </a:lnRef>
          <a:fillRef idx="0">
            <a:schemeClr val="accent1"/>
          </a:fillRef>
          <a:effectRef idx="0">
            <a:schemeClr val="accent1"/>
          </a:effectRef>
          <a:fontRef idx="minor">
            <a:schemeClr val="tx1"/>
          </a:fontRef>
        </p:style>
      </p:cxnSp>
      <p:cxnSp>
        <p:nvCxnSpPr>
          <p:cNvPr id="27" name="Straight Arrow Connector 26">
            <a:extLst>
              <a:ext uri="{FF2B5EF4-FFF2-40B4-BE49-F238E27FC236}">
                <a16:creationId xmlns:a16="http://schemas.microsoft.com/office/drawing/2014/main" id="{E1EE2E33-DE7D-7A4F-1868-A026984DF252}"/>
              </a:ext>
            </a:extLst>
          </p:cNvPr>
          <p:cNvCxnSpPr>
            <a:cxnSpLocks/>
          </p:cNvCxnSpPr>
          <p:nvPr/>
        </p:nvCxnSpPr>
        <p:spPr>
          <a:xfrm flipH="1">
            <a:off x="9580418" y="4707081"/>
            <a:ext cx="457200" cy="207819"/>
          </a:xfrm>
          <a:prstGeom prst="straightConnector1">
            <a:avLst/>
          </a:prstGeom>
          <a:ln w="60325">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62791004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0"/>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1"/>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2"/>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2" presetClass="entr" presetSubtype="4" fill="hold" nodeType="clickEffect">
                                  <p:stCondLst>
                                    <p:cond delay="0"/>
                                  </p:stCondLst>
                                  <p:childTnLst>
                                    <p:set>
                                      <p:cBhvr>
                                        <p:cTn id="22" dur="1" fill="hold">
                                          <p:stCondLst>
                                            <p:cond delay="0"/>
                                          </p:stCondLst>
                                        </p:cTn>
                                        <p:tgtEl>
                                          <p:spTgt spid="13"/>
                                        </p:tgtEl>
                                        <p:attrNameLst>
                                          <p:attrName>style.visibility</p:attrName>
                                        </p:attrNameLst>
                                      </p:cBhvr>
                                      <p:to>
                                        <p:strVal val="visible"/>
                                      </p:to>
                                    </p:set>
                                    <p:anim calcmode="lin" valueType="num">
                                      <p:cBhvr additive="base">
                                        <p:cTn id="23" dur="500" fill="hold"/>
                                        <p:tgtEl>
                                          <p:spTgt spid="13"/>
                                        </p:tgtEl>
                                        <p:attrNameLst>
                                          <p:attrName>ppt_x</p:attrName>
                                        </p:attrNameLst>
                                      </p:cBhvr>
                                      <p:tavLst>
                                        <p:tav tm="0">
                                          <p:val>
                                            <p:strVal val="#ppt_x"/>
                                          </p:val>
                                        </p:tav>
                                        <p:tav tm="100000">
                                          <p:val>
                                            <p:strVal val="#ppt_x"/>
                                          </p:val>
                                        </p:tav>
                                      </p:tavLst>
                                    </p:anim>
                                    <p:anim calcmode="lin" valueType="num">
                                      <p:cBhvr additive="base">
                                        <p:cTn id="24" dur="500" fill="hold"/>
                                        <p:tgtEl>
                                          <p:spTgt spid="13"/>
                                        </p:tgtEl>
                                        <p:attrNameLst>
                                          <p:attrName>ppt_y</p:attrName>
                                        </p:attrNameLst>
                                      </p:cBhvr>
                                      <p:tavLst>
                                        <p:tav tm="0">
                                          <p:val>
                                            <p:strVal val="1+#ppt_h/2"/>
                                          </p:val>
                                        </p:tav>
                                        <p:tav tm="100000">
                                          <p:val>
                                            <p:strVal val="#ppt_y"/>
                                          </p:val>
                                        </p:tav>
                                      </p:tavLst>
                                    </p:anim>
                                  </p:childTnLst>
                                </p:cTn>
                              </p:par>
                            </p:childTnLst>
                          </p:cTn>
                        </p:par>
                      </p:childTnLst>
                    </p:cTn>
                  </p:par>
                  <p:par>
                    <p:cTn id="25" fill="hold">
                      <p:stCondLst>
                        <p:cond delay="indefinite"/>
                      </p:stCondLst>
                      <p:childTnLst>
                        <p:par>
                          <p:cTn id="26" fill="hold">
                            <p:stCondLst>
                              <p:cond delay="0"/>
                            </p:stCondLst>
                            <p:childTnLst>
                              <p:par>
                                <p:cTn id="27" presetID="2" presetClass="entr" presetSubtype="4" fill="hold" nodeType="clickEffect">
                                  <p:stCondLst>
                                    <p:cond delay="0"/>
                                  </p:stCondLst>
                                  <p:childTnLst>
                                    <p:set>
                                      <p:cBhvr>
                                        <p:cTn id="28" dur="1" fill="hold">
                                          <p:stCondLst>
                                            <p:cond delay="0"/>
                                          </p:stCondLst>
                                        </p:cTn>
                                        <p:tgtEl>
                                          <p:spTgt spid="15"/>
                                        </p:tgtEl>
                                        <p:attrNameLst>
                                          <p:attrName>style.visibility</p:attrName>
                                        </p:attrNameLst>
                                      </p:cBhvr>
                                      <p:to>
                                        <p:strVal val="visible"/>
                                      </p:to>
                                    </p:set>
                                    <p:anim calcmode="lin" valueType="num">
                                      <p:cBhvr additive="base">
                                        <p:cTn id="29" dur="500" fill="hold"/>
                                        <p:tgtEl>
                                          <p:spTgt spid="15"/>
                                        </p:tgtEl>
                                        <p:attrNameLst>
                                          <p:attrName>ppt_x</p:attrName>
                                        </p:attrNameLst>
                                      </p:cBhvr>
                                      <p:tavLst>
                                        <p:tav tm="0">
                                          <p:val>
                                            <p:strVal val="#ppt_x"/>
                                          </p:val>
                                        </p:tav>
                                        <p:tav tm="100000">
                                          <p:val>
                                            <p:strVal val="#ppt_x"/>
                                          </p:val>
                                        </p:tav>
                                      </p:tavLst>
                                    </p:anim>
                                    <p:anim calcmode="lin" valueType="num">
                                      <p:cBhvr additive="base">
                                        <p:cTn id="30" dur="500" fill="hold"/>
                                        <p:tgtEl>
                                          <p:spTgt spid="15"/>
                                        </p:tgtEl>
                                        <p:attrNameLst>
                                          <p:attrName>ppt_y</p:attrName>
                                        </p:attrNameLst>
                                      </p:cBhvr>
                                      <p:tavLst>
                                        <p:tav tm="0">
                                          <p:val>
                                            <p:strVal val="1+#ppt_h/2"/>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2" presetClass="entr" presetSubtype="4" fill="hold" nodeType="clickEffect">
                                  <p:stCondLst>
                                    <p:cond delay="0"/>
                                  </p:stCondLst>
                                  <p:childTnLst>
                                    <p:set>
                                      <p:cBhvr>
                                        <p:cTn id="34" dur="1" fill="hold">
                                          <p:stCondLst>
                                            <p:cond delay="0"/>
                                          </p:stCondLst>
                                        </p:cTn>
                                        <p:tgtEl>
                                          <p:spTgt spid="21"/>
                                        </p:tgtEl>
                                        <p:attrNameLst>
                                          <p:attrName>style.visibility</p:attrName>
                                        </p:attrNameLst>
                                      </p:cBhvr>
                                      <p:to>
                                        <p:strVal val="visible"/>
                                      </p:to>
                                    </p:set>
                                    <p:anim calcmode="lin" valueType="num">
                                      <p:cBhvr additive="base">
                                        <p:cTn id="35" dur="500" fill="hold"/>
                                        <p:tgtEl>
                                          <p:spTgt spid="21"/>
                                        </p:tgtEl>
                                        <p:attrNameLst>
                                          <p:attrName>ppt_x</p:attrName>
                                        </p:attrNameLst>
                                      </p:cBhvr>
                                      <p:tavLst>
                                        <p:tav tm="0">
                                          <p:val>
                                            <p:strVal val="#ppt_x"/>
                                          </p:val>
                                        </p:tav>
                                        <p:tav tm="100000">
                                          <p:val>
                                            <p:strVal val="#ppt_x"/>
                                          </p:val>
                                        </p:tav>
                                      </p:tavLst>
                                    </p:anim>
                                    <p:anim calcmode="lin" valueType="num">
                                      <p:cBhvr additive="base">
                                        <p:cTn id="36" dur="500" fill="hold"/>
                                        <p:tgtEl>
                                          <p:spTgt spid="21"/>
                                        </p:tgtEl>
                                        <p:attrNameLst>
                                          <p:attrName>ppt_y</p:attrName>
                                        </p:attrNameLst>
                                      </p:cBhvr>
                                      <p:tavLst>
                                        <p:tav tm="0">
                                          <p:val>
                                            <p:strVal val="1+#ppt_h/2"/>
                                          </p:val>
                                        </p:tav>
                                        <p:tav tm="100000">
                                          <p:val>
                                            <p:strVal val="#ppt_y"/>
                                          </p:val>
                                        </p:tav>
                                      </p:tavLst>
                                    </p:anim>
                                  </p:childTnLst>
                                </p:cTn>
                              </p:par>
                            </p:childTnLst>
                          </p:cTn>
                        </p:par>
                      </p:childTnLst>
                    </p:cTn>
                  </p:par>
                  <p:par>
                    <p:cTn id="37" fill="hold">
                      <p:stCondLst>
                        <p:cond delay="indefinite"/>
                      </p:stCondLst>
                      <p:childTnLst>
                        <p:par>
                          <p:cTn id="38" fill="hold">
                            <p:stCondLst>
                              <p:cond delay="0"/>
                            </p:stCondLst>
                            <p:childTnLst>
                              <p:par>
                                <p:cTn id="39" presetID="2" presetClass="entr" presetSubtype="4" fill="hold" nodeType="clickEffect">
                                  <p:stCondLst>
                                    <p:cond delay="0"/>
                                  </p:stCondLst>
                                  <p:childTnLst>
                                    <p:set>
                                      <p:cBhvr>
                                        <p:cTn id="40" dur="1" fill="hold">
                                          <p:stCondLst>
                                            <p:cond delay="0"/>
                                          </p:stCondLst>
                                        </p:cTn>
                                        <p:tgtEl>
                                          <p:spTgt spid="23"/>
                                        </p:tgtEl>
                                        <p:attrNameLst>
                                          <p:attrName>style.visibility</p:attrName>
                                        </p:attrNameLst>
                                      </p:cBhvr>
                                      <p:to>
                                        <p:strVal val="visible"/>
                                      </p:to>
                                    </p:set>
                                    <p:anim calcmode="lin" valueType="num">
                                      <p:cBhvr additive="base">
                                        <p:cTn id="41" dur="500" fill="hold"/>
                                        <p:tgtEl>
                                          <p:spTgt spid="23"/>
                                        </p:tgtEl>
                                        <p:attrNameLst>
                                          <p:attrName>ppt_x</p:attrName>
                                        </p:attrNameLst>
                                      </p:cBhvr>
                                      <p:tavLst>
                                        <p:tav tm="0">
                                          <p:val>
                                            <p:strVal val="#ppt_x"/>
                                          </p:val>
                                        </p:tav>
                                        <p:tav tm="100000">
                                          <p:val>
                                            <p:strVal val="#ppt_x"/>
                                          </p:val>
                                        </p:tav>
                                      </p:tavLst>
                                    </p:anim>
                                    <p:anim calcmode="lin" valueType="num">
                                      <p:cBhvr additive="base">
                                        <p:cTn id="42" dur="500" fill="hold"/>
                                        <p:tgtEl>
                                          <p:spTgt spid="23"/>
                                        </p:tgtEl>
                                        <p:attrNameLst>
                                          <p:attrName>ppt_y</p:attrName>
                                        </p:attrNameLst>
                                      </p:cBhvr>
                                      <p:tavLst>
                                        <p:tav tm="0">
                                          <p:val>
                                            <p:strVal val="1+#ppt_h/2"/>
                                          </p:val>
                                        </p:tav>
                                        <p:tav tm="100000">
                                          <p:val>
                                            <p:strVal val="#ppt_y"/>
                                          </p:val>
                                        </p:tav>
                                      </p:tavLst>
                                    </p:anim>
                                  </p:childTnLst>
                                </p:cTn>
                              </p:par>
                            </p:childTnLst>
                          </p:cTn>
                        </p:par>
                      </p:childTnLst>
                    </p:cTn>
                  </p:par>
                  <p:par>
                    <p:cTn id="43" fill="hold">
                      <p:stCondLst>
                        <p:cond delay="indefinite"/>
                      </p:stCondLst>
                      <p:childTnLst>
                        <p:par>
                          <p:cTn id="44" fill="hold">
                            <p:stCondLst>
                              <p:cond delay="0"/>
                            </p:stCondLst>
                            <p:childTnLst>
                              <p:par>
                                <p:cTn id="45" presetID="2" presetClass="entr" presetSubtype="4" fill="hold" nodeType="clickEffect">
                                  <p:stCondLst>
                                    <p:cond delay="0"/>
                                  </p:stCondLst>
                                  <p:childTnLst>
                                    <p:set>
                                      <p:cBhvr>
                                        <p:cTn id="46" dur="1" fill="hold">
                                          <p:stCondLst>
                                            <p:cond delay="0"/>
                                          </p:stCondLst>
                                        </p:cTn>
                                        <p:tgtEl>
                                          <p:spTgt spid="27"/>
                                        </p:tgtEl>
                                        <p:attrNameLst>
                                          <p:attrName>style.visibility</p:attrName>
                                        </p:attrNameLst>
                                      </p:cBhvr>
                                      <p:to>
                                        <p:strVal val="visible"/>
                                      </p:to>
                                    </p:set>
                                    <p:anim calcmode="lin" valueType="num">
                                      <p:cBhvr additive="base">
                                        <p:cTn id="47" dur="500" fill="hold"/>
                                        <p:tgtEl>
                                          <p:spTgt spid="27"/>
                                        </p:tgtEl>
                                        <p:attrNameLst>
                                          <p:attrName>ppt_x</p:attrName>
                                        </p:attrNameLst>
                                      </p:cBhvr>
                                      <p:tavLst>
                                        <p:tav tm="0">
                                          <p:val>
                                            <p:strVal val="#ppt_x"/>
                                          </p:val>
                                        </p:tav>
                                        <p:tav tm="100000">
                                          <p:val>
                                            <p:strVal val="#ppt_x"/>
                                          </p:val>
                                        </p:tav>
                                      </p:tavLst>
                                    </p:anim>
                                    <p:anim calcmode="lin" valueType="num">
                                      <p:cBhvr additive="base">
                                        <p:cTn id="48" dur="500" fill="hold"/>
                                        <p:tgtEl>
                                          <p:spTgt spid="2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12" grpId="0" animBg="1"/>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23237F3-2CA6-100D-BFEC-EFB3C77255C7}"/>
            </a:ext>
          </a:extLst>
        </p:cNvPr>
        <p:cNvGrpSpPr/>
        <p:nvPr/>
      </p:nvGrpSpPr>
      <p:grpSpPr>
        <a:xfrm>
          <a:off x="0" y="0"/>
          <a:ext cx="0" cy="0"/>
          <a:chOff x="0" y="0"/>
          <a:chExt cx="0" cy="0"/>
        </a:xfrm>
      </p:grpSpPr>
      <p:sp>
        <p:nvSpPr>
          <p:cNvPr id="5" name="Title 4">
            <a:extLst>
              <a:ext uri="{FF2B5EF4-FFF2-40B4-BE49-F238E27FC236}">
                <a16:creationId xmlns:a16="http://schemas.microsoft.com/office/drawing/2014/main" id="{A21F3E68-9343-8FC8-F628-D8898D446192}"/>
              </a:ext>
            </a:extLst>
          </p:cNvPr>
          <p:cNvSpPr>
            <a:spLocks noGrp="1"/>
          </p:cNvSpPr>
          <p:nvPr>
            <p:ph type="title"/>
          </p:nvPr>
        </p:nvSpPr>
        <p:spPr>
          <a:xfrm>
            <a:off x="914400" y="274320"/>
            <a:ext cx="10058400" cy="457200"/>
          </a:xfrm>
        </p:spPr>
        <p:txBody>
          <a:bodyPr/>
          <a:lstStyle/>
          <a:p>
            <a:r>
              <a:rPr lang="en-US" dirty="0"/>
              <a:t>Can AI Adjust A Table If Given An Example?</a:t>
            </a:r>
          </a:p>
        </p:txBody>
      </p:sp>
      <p:pic>
        <p:nvPicPr>
          <p:cNvPr id="3" name="Picture 2">
            <a:extLst>
              <a:ext uri="{FF2B5EF4-FFF2-40B4-BE49-F238E27FC236}">
                <a16:creationId xmlns:a16="http://schemas.microsoft.com/office/drawing/2014/main" id="{3FA0A92D-C3A1-719F-977A-B7F21719AB27}"/>
              </a:ext>
            </a:extLst>
          </p:cNvPr>
          <p:cNvPicPr>
            <a:picLocks noChangeAspect="1"/>
          </p:cNvPicPr>
          <p:nvPr/>
        </p:nvPicPr>
        <p:blipFill>
          <a:blip r:embed="rId3"/>
          <a:stretch>
            <a:fillRect/>
          </a:stretch>
        </p:blipFill>
        <p:spPr>
          <a:xfrm>
            <a:off x="1694462" y="948218"/>
            <a:ext cx="7857143" cy="5066667"/>
          </a:xfrm>
          <a:prstGeom prst="rect">
            <a:avLst/>
          </a:prstGeom>
        </p:spPr>
      </p:pic>
    </p:spTree>
    <p:extLst>
      <p:ext uri="{BB962C8B-B14F-4D97-AF65-F5344CB8AC3E}">
        <p14:creationId xmlns:p14="http://schemas.microsoft.com/office/powerpoint/2010/main" val="150843369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B727C4F-E0A1-5BEE-54DD-4DA22F6E3FDF}"/>
            </a:ext>
          </a:extLst>
        </p:cNvPr>
        <p:cNvGrpSpPr/>
        <p:nvPr/>
      </p:nvGrpSpPr>
      <p:grpSpPr>
        <a:xfrm>
          <a:off x="0" y="0"/>
          <a:ext cx="0" cy="0"/>
          <a:chOff x="0" y="0"/>
          <a:chExt cx="0" cy="0"/>
        </a:xfrm>
      </p:grpSpPr>
      <p:sp>
        <p:nvSpPr>
          <p:cNvPr id="5" name="Title 4">
            <a:extLst>
              <a:ext uri="{FF2B5EF4-FFF2-40B4-BE49-F238E27FC236}">
                <a16:creationId xmlns:a16="http://schemas.microsoft.com/office/drawing/2014/main" id="{BB5341CC-B52B-97B8-9FDB-53A0051E0F41}"/>
              </a:ext>
            </a:extLst>
          </p:cNvPr>
          <p:cNvSpPr>
            <a:spLocks noGrp="1"/>
          </p:cNvSpPr>
          <p:nvPr>
            <p:ph type="title"/>
          </p:nvPr>
        </p:nvSpPr>
        <p:spPr>
          <a:xfrm>
            <a:off x="914400" y="274320"/>
            <a:ext cx="10058400" cy="457200"/>
          </a:xfrm>
        </p:spPr>
        <p:txBody>
          <a:bodyPr/>
          <a:lstStyle/>
          <a:p>
            <a:r>
              <a:rPr lang="en-US" dirty="0"/>
              <a:t>Test Case – Can AI Follow An Example?</a:t>
            </a:r>
          </a:p>
        </p:txBody>
      </p:sp>
      <p:pic>
        <p:nvPicPr>
          <p:cNvPr id="4" name="Picture 3">
            <a:extLst>
              <a:ext uri="{FF2B5EF4-FFF2-40B4-BE49-F238E27FC236}">
                <a16:creationId xmlns:a16="http://schemas.microsoft.com/office/drawing/2014/main" id="{2E342B47-5513-F6BC-F3DA-E90EE03E5A2F}"/>
              </a:ext>
            </a:extLst>
          </p:cNvPr>
          <p:cNvPicPr>
            <a:picLocks noChangeAspect="1"/>
          </p:cNvPicPr>
          <p:nvPr/>
        </p:nvPicPr>
        <p:blipFill>
          <a:blip r:embed="rId3"/>
          <a:stretch>
            <a:fillRect/>
          </a:stretch>
        </p:blipFill>
        <p:spPr>
          <a:xfrm>
            <a:off x="1184556" y="1040952"/>
            <a:ext cx="9577917" cy="4445447"/>
          </a:xfrm>
          <a:prstGeom prst="rect">
            <a:avLst/>
          </a:prstGeom>
        </p:spPr>
      </p:pic>
    </p:spTree>
    <p:extLst>
      <p:ext uri="{BB962C8B-B14F-4D97-AF65-F5344CB8AC3E}">
        <p14:creationId xmlns:p14="http://schemas.microsoft.com/office/powerpoint/2010/main" val="340246967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1319D7F-8BDF-9664-2D7D-271911019F73}"/>
            </a:ext>
          </a:extLst>
        </p:cNvPr>
        <p:cNvGrpSpPr/>
        <p:nvPr/>
      </p:nvGrpSpPr>
      <p:grpSpPr>
        <a:xfrm>
          <a:off x="0" y="0"/>
          <a:ext cx="0" cy="0"/>
          <a:chOff x="0" y="0"/>
          <a:chExt cx="0" cy="0"/>
        </a:xfrm>
      </p:grpSpPr>
      <p:sp>
        <p:nvSpPr>
          <p:cNvPr id="5" name="Title 4">
            <a:extLst>
              <a:ext uri="{FF2B5EF4-FFF2-40B4-BE49-F238E27FC236}">
                <a16:creationId xmlns:a16="http://schemas.microsoft.com/office/drawing/2014/main" id="{9031695D-C5BB-BBEF-5863-15602F7053C3}"/>
              </a:ext>
            </a:extLst>
          </p:cNvPr>
          <p:cNvSpPr>
            <a:spLocks noGrp="1"/>
          </p:cNvSpPr>
          <p:nvPr>
            <p:ph type="title"/>
          </p:nvPr>
        </p:nvSpPr>
        <p:spPr>
          <a:xfrm>
            <a:off x="914400" y="274320"/>
            <a:ext cx="10058400" cy="457200"/>
          </a:xfrm>
        </p:spPr>
        <p:txBody>
          <a:bodyPr/>
          <a:lstStyle/>
          <a:p>
            <a:r>
              <a:rPr lang="en-US" dirty="0"/>
              <a:t>Test Case – Can AI create the adjusted table?</a:t>
            </a:r>
          </a:p>
        </p:txBody>
      </p:sp>
      <p:pic>
        <p:nvPicPr>
          <p:cNvPr id="3" name="Picture 2">
            <a:extLst>
              <a:ext uri="{FF2B5EF4-FFF2-40B4-BE49-F238E27FC236}">
                <a16:creationId xmlns:a16="http://schemas.microsoft.com/office/drawing/2014/main" id="{4FA5D2FB-215C-7C52-774B-488F4BA824C3}"/>
              </a:ext>
            </a:extLst>
          </p:cNvPr>
          <p:cNvPicPr>
            <a:picLocks noChangeAspect="1"/>
          </p:cNvPicPr>
          <p:nvPr/>
        </p:nvPicPr>
        <p:blipFill>
          <a:blip r:embed="rId3"/>
          <a:stretch>
            <a:fillRect/>
          </a:stretch>
        </p:blipFill>
        <p:spPr>
          <a:xfrm>
            <a:off x="1473695" y="2248138"/>
            <a:ext cx="7923809" cy="3809524"/>
          </a:xfrm>
          <a:prstGeom prst="rect">
            <a:avLst/>
          </a:prstGeom>
        </p:spPr>
      </p:pic>
      <p:sp>
        <p:nvSpPr>
          <p:cNvPr id="6" name="TextBox 5">
            <a:extLst>
              <a:ext uri="{FF2B5EF4-FFF2-40B4-BE49-F238E27FC236}">
                <a16:creationId xmlns:a16="http://schemas.microsoft.com/office/drawing/2014/main" id="{30F5A8FB-184E-26FF-8533-3B78A9A7E1F5}"/>
              </a:ext>
            </a:extLst>
          </p:cNvPr>
          <p:cNvSpPr txBox="1"/>
          <p:nvPr/>
        </p:nvSpPr>
        <p:spPr>
          <a:xfrm>
            <a:off x="1612900" y="1308100"/>
            <a:ext cx="9626600" cy="923330"/>
          </a:xfrm>
          <a:prstGeom prst="rect">
            <a:avLst/>
          </a:prstGeom>
          <a:noFill/>
        </p:spPr>
        <p:txBody>
          <a:bodyPr wrap="square" rtlCol="0">
            <a:spAutoFit/>
          </a:bodyPr>
          <a:lstStyle/>
          <a:p>
            <a:r>
              <a:rPr lang="en-US" dirty="0"/>
              <a:t>Test Question 1: Can it look at an image (a jpg) of the invoice and create an identical XLS version</a:t>
            </a:r>
          </a:p>
          <a:p>
            <a:r>
              <a:rPr lang="en-US" dirty="0"/>
              <a:t>Answer:  100%</a:t>
            </a:r>
          </a:p>
          <a:p>
            <a:r>
              <a:rPr lang="en-US" dirty="0"/>
              <a:t>Test Question 2: Can it create an adjusted cost invoice</a:t>
            </a:r>
          </a:p>
        </p:txBody>
      </p:sp>
      <p:cxnSp>
        <p:nvCxnSpPr>
          <p:cNvPr id="9" name="Straight Arrow Connector 8">
            <a:extLst>
              <a:ext uri="{FF2B5EF4-FFF2-40B4-BE49-F238E27FC236}">
                <a16:creationId xmlns:a16="http://schemas.microsoft.com/office/drawing/2014/main" id="{89741D75-5ED5-12EF-2D5C-A75C1DCFC688}"/>
              </a:ext>
            </a:extLst>
          </p:cNvPr>
          <p:cNvCxnSpPr/>
          <p:nvPr/>
        </p:nvCxnSpPr>
        <p:spPr>
          <a:xfrm flipH="1">
            <a:off x="8693728" y="3089564"/>
            <a:ext cx="1651000" cy="901700"/>
          </a:xfrm>
          <a:prstGeom prst="straightConnector1">
            <a:avLst/>
          </a:prstGeom>
          <a:ln w="60325">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53054579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0" presetClass="entr" presetSubtype="0" fill="hold" nodeType="clickEffect">
                                  <p:stCondLst>
                                    <p:cond delay="0"/>
                                  </p:stCondLst>
                                  <p:childTnLst>
                                    <p:set>
                                      <p:cBhvr>
                                        <p:cTn id="10" dur="1" fill="hold">
                                          <p:stCondLst>
                                            <p:cond delay="0"/>
                                          </p:stCondLst>
                                        </p:cTn>
                                        <p:tgtEl>
                                          <p:spTgt spid="6">
                                            <p:txEl>
                                              <p:pRg st="1" end="1"/>
                                            </p:txEl>
                                          </p:spTgt>
                                        </p:tgtEl>
                                        <p:attrNameLst>
                                          <p:attrName>style.visibility</p:attrName>
                                        </p:attrNameLst>
                                      </p:cBhvr>
                                      <p:to>
                                        <p:strVal val="visible"/>
                                      </p:to>
                                    </p:set>
                                    <p:animEffect transition="in" filter="fade">
                                      <p:cBhvr>
                                        <p:cTn id="11" dur="500"/>
                                        <p:tgtEl>
                                          <p:spTgt spid="6">
                                            <p:txEl>
                                              <p:pRg st="1" end="1"/>
                                            </p:txEl>
                                          </p:spTgt>
                                        </p:tgtEl>
                                      </p:cBhvr>
                                    </p:animEffect>
                                  </p:childTnLst>
                                </p:cTn>
                              </p:par>
                            </p:childTnLst>
                          </p:cTn>
                        </p:par>
                      </p:childTnLst>
                    </p:cTn>
                  </p:par>
                  <p:par>
                    <p:cTn id="12" fill="hold">
                      <p:stCondLst>
                        <p:cond delay="indefinite"/>
                      </p:stCondLst>
                      <p:childTnLst>
                        <p:par>
                          <p:cTn id="13" fill="hold">
                            <p:stCondLst>
                              <p:cond delay="0"/>
                            </p:stCondLst>
                            <p:childTnLst>
                              <p:par>
                                <p:cTn id="14" presetID="1" presetClass="entr" presetSubtype="0" fill="hold" nodeType="clickEffect">
                                  <p:stCondLst>
                                    <p:cond delay="0"/>
                                  </p:stCondLst>
                                  <p:childTnLst>
                                    <p:set>
                                      <p:cBhvr>
                                        <p:cTn id="15" dur="1" fill="hold">
                                          <p:stCondLst>
                                            <p:cond delay="0"/>
                                          </p:stCondLst>
                                        </p:cTn>
                                        <p:tgtEl>
                                          <p:spTgt spid="3"/>
                                        </p:tgtEl>
                                        <p:attrNameLst>
                                          <p:attrName>style.visibility</p:attrName>
                                        </p:attrNameLst>
                                      </p:cBhvr>
                                      <p:to>
                                        <p:strVal val="visible"/>
                                      </p:to>
                                    </p:set>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nodeType="clickEffect">
                                  <p:stCondLst>
                                    <p:cond delay="0"/>
                                  </p:stCondLst>
                                  <p:childTnLst>
                                    <p:set>
                                      <p:cBhvr>
                                        <p:cTn id="19" dur="1" fill="hold">
                                          <p:stCondLst>
                                            <p:cond delay="0"/>
                                          </p:stCondLst>
                                        </p:cTn>
                                        <p:tgtEl>
                                          <p:spTgt spid="6">
                                            <p:txEl>
                                              <p:pRg st="2" end="2"/>
                                            </p:txEl>
                                          </p:spTgt>
                                        </p:tgtEl>
                                        <p:attrNameLst>
                                          <p:attrName>style.visibility</p:attrName>
                                        </p:attrNameLst>
                                      </p:cBhvr>
                                      <p:to>
                                        <p:strVal val="visible"/>
                                      </p:to>
                                    </p:set>
                                    <p:animEffect transition="in" filter="fade">
                                      <p:cBhvr>
                                        <p:cTn id="20" dur="500"/>
                                        <p:tgtEl>
                                          <p:spTgt spid="6">
                                            <p:txEl>
                                              <p:pRg st="2" end="2"/>
                                            </p:txEl>
                                          </p:spTgt>
                                        </p:tgtEl>
                                      </p:cBhvr>
                                    </p:animEffect>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9"/>
                                        </p:tgtEl>
                                        <p:attrNameLst>
                                          <p:attrName>style.visibility</p:attrName>
                                        </p:attrNameLst>
                                      </p:cBhvr>
                                      <p:to>
                                        <p:strVal val="visible"/>
                                      </p:to>
                                    </p:set>
                                    <p:anim calcmode="lin" valueType="num">
                                      <p:cBhvr additive="base">
                                        <p:cTn id="25" dur="500" fill="hold"/>
                                        <p:tgtEl>
                                          <p:spTgt spid="9"/>
                                        </p:tgtEl>
                                        <p:attrNameLst>
                                          <p:attrName>ppt_x</p:attrName>
                                        </p:attrNameLst>
                                      </p:cBhvr>
                                      <p:tavLst>
                                        <p:tav tm="0">
                                          <p:val>
                                            <p:strVal val="#ppt_x"/>
                                          </p:val>
                                        </p:tav>
                                        <p:tav tm="100000">
                                          <p:val>
                                            <p:strVal val="#ppt_x"/>
                                          </p:val>
                                        </p:tav>
                                      </p:tavLst>
                                    </p:anim>
                                    <p:anim calcmode="lin" valueType="num">
                                      <p:cBhvr additive="base">
                                        <p:cTn id="26" dur="500" fill="hold"/>
                                        <p:tgtEl>
                                          <p:spTgt spid="9"/>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4C34B024-555D-588E-C122-99D7D2170C68}"/>
              </a:ext>
            </a:extLst>
          </p:cNvPr>
          <p:cNvSpPr>
            <a:spLocks noGrp="1"/>
          </p:cNvSpPr>
          <p:nvPr>
            <p:ph idx="1"/>
          </p:nvPr>
        </p:nvSpPr>
        <p:spPr>
          <a:xfrm>
            <a:off x="714654" y="623635"/>
            <a:ext cx="10684173" cy="5101756"/>
          </a:xfrm>
        </p:spPr>
        <p:txBody>
          <a:bodyPr/>
          <a:lstStyle/>
          <a:p>
            <a:pPr lvl="0"/>
            <a:r>
              <a:rPr lang="en-US" sz="2000" b="1" dirty="0"/>
              <a:t>Prepare the Invoice</a:t>
            </a:r>
            <a:r>
              <a:rPr lang="en-US" sz="2000" dirty="0"/>
              <a:t>:  </a:t>
            </a:r>
          </a:p>
          <a:p>
            <a:pPr lvl="1">
              <a:buFont typeface="+mj-lt"/>
              <a:buAutoNum type="arabicPeriod"/>
            </a:pPr>
            <a:r>
              <a:rPr lang="en-US" sz="1800" dirty="0"/>
              <a:t>Export Invoice from pdf to .</a:t>
            </a:r>
            <a:r>
              <a:rPr lang="en-US" sz="1800" dirty="0" err="1"/>
              <a:t>xls</a:t>
            </a:r>
            <a:r>
              <a:rPr lang="en-US" sz="1800" dirty="0"/>
              <a:t> (</a:t>
            </a:r>
            <a:r>
              <a:rPr lang="en-US" sz="1800" i="1" dirty="0"/>
              <a:t>AI</a:t>
            </a:r>
            <a:r>
              <a:rPr lang="en-US" sz="1800" dirty="0"/>
              <a:t>)</a:t>
            </a:r>
          </a:p>
          <a:p>
            <a:pPr lvl="1">
              <a:buFont typeface="+mj-lt"/>
              <a:buAutoNum type="arabicPeriod"/>
            </a:pPr>
            <a:r>
              <a:rPr lang="en-US" sz="1800" dirty="0"/>
              <a:t>In Excel: Create Normalized Breakdown (AI)</a:t>
            </a:r>
          </a:p>
          <a:p>
            <a:r>
              <a:rPr lang="en-US" sz="2000" b="1" dirty="0"/>
              <a:t>Prepare Sage and export to XLS (all Human);</a:t>
            </a:r>
          </a:p>
          <a:p>
            <a:pPr lvl="1"/>
            <a:r>
              <a:rPr lang="en-US" sz="1800" dirty="0"/>
              <a:t>Create a duplicate copy of the estimate in Sage; Create an Invoice Work Breakdown Structure (WBS) column.</a:t>
            </a:r>
          </a:p>
          <a:p>
            <a:pPr lvl="1"/>
            <a:r>
              <a:rPr lang="en-US" sz="1800" dirty="0"/>
              <a:t>Assign an WBS Invoice item to each estimate item; Sort by Invoice WBS; Spread cost for each invoice item; Update Sage Markups.</a:t>
            </a:r>
          </a:p>
          <a:p>
            <a:pPr lvl="1"/>
            <a:r>
              <a:rPr lang="en-US" sz="1800" dirty="0"/>
              <a:t>Export to XLS (the database) </a:t>
            </a:r>
          </a:p>
          <a:p>
            <a:r>
              <a:rPr lang="en-US" sz="2000" b="1" dirty="0"/>
              <a:t>Review and finalize</a:t>
            </a:r>
          </a:p>
          <a:p>
            <a:pPr lvl="1"/>
            <a:r>
              <a:rPr lang="en-US" sz="1800" dirty="0"/>
              <a:t>Sanity check unit costs. (AI + Human)</a:t>
            </a:r>
          </a:p>
          <a:p>
            <a:pPr lvl="1"/>
            <a:r>
              <a:rPr lang="en-US" sz="1800" dirty="0"/>
              <a:t>Add Uniformat code (AI)</a:t>
            </a:r>
          </a:p>
          <a:p>
            <a:pPr lvl="1"/>
            <a:r>
              <a:rPr lang="en-US" sz="1800" dirty="0"/>
              <a:t>Publish to LivIT list of documents available to all lab employees.</a:t>
            </a:r>
          </a:p>
        </p:txBody>
      </p:sp>
      <p:sp>
        <p:nvSpPr>
          <p:cNvPr id="4" name="Title 3">
            <a:extLst>
              <a:ext uri="{FF2B5EF4-FFF2-40B4-BE49-F238E27FC236}">
                <a16:creationId xmlns:a16="http://schemas.microsoft.com/office/drawing/2014/main" id="{45CABE87-3B7C-83AC-784A-376C94E9F691}"/>
              </a:ext>
            </a:extLst>
          </p:cNvPr>
          <p:cNvSpPr>
            <a:spLocks noGrp="1"/>
          </p:cNvSpPr>
          <p:nvPr>
            <p:ph type="title"/>
          </p:nvPr>
        </p:nvSpPr>
        <p:spPr>
          <a:xfrm>
            <a:off x="907803" y="99184"/>
            <a:ext cx="10614329" cy="648961"/>
          </a:xfrm>
        </p:spPr>
        <p:txBody>
          <a:bodyPr/>
          <a:lstStyle/>
          <a:p>
            <a:r>
              <a:rPr lang="en-US" dirty="0"/>
              <a:t>The Overall Work Instruction</a:t>
            </a:r>
          </a:p>
        </p:txBody>
      </p:sp>
    </p:spTree>
    <p:extLst>
      <p:ext uri="{BB962C8B-B14F-4D97-AF65-F5344CB8AC3E}">
        <p14:creationId xmlns:p14="http://schemas.microsoft.com/office/powerpoint/2010/main" val="3013062504"/>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C3798B5-5EE1-E015-629A-3CB6EDE2FAC9}"/>
            </a:ext>
          </a:extLst>
        </p:cNvPr>
        <p:cNvGrpSpPr/>
        <p:nvPr/>
      </p:nvGrpSpPr>
      <p:grpSpPr>
        <a:xfrm>
          <a:off x="0" y="0"/>
          <a:ext cx="0" cy="0"/>
          <a:chOff x="0" y="0"/>
          <a:chExt cx="0" cy="0"/>
        </a:xfrm>
      </p:grpSpPr>
      <p:sp>
        <p:nvSpPr>
          <p:cNvPr id="5" name="Title 4">
            <a:extLst>
              <a:ext uri="{FF2B5EF4-FFF2-40B4-BE49-F238E27FC236}">
                <a16:creationId xmlns:a16="http://schemas.microsoft.com/office/drawing/2014/main" id="{595AE42A-2995-EC28-0F09-383781979CFB}"/>
              </a:ext>
            </a:extLst>
          </p:cNvPr>
          <p:cNvSpPr>
            <a:spLocks noGrp="1"/>
          </p:cNvSpPr>
          <p:nvPr>
            <p:ph type="title"/>
          </p:nvPr>
        </p:nvSpPr>
        <p:spPr>
          <a:xfrm>
            <a:off x="914400" y="274320"/>
            <a:ext cx="10058400" cy="457200"/>
          </a:xfrm>
        </p:spPr>
        <p:txBody>
          <a:bodyPr/>
          <a:lstStyle/>
          <a:p>
            <a:r>
              <a:rPr lang="en-US" dirty="0"/>
              <a:t>Test Case – Can AI create the adjusted table?</a:t>
            </a:r>
          </a:p>
        </p:txBody>
      </p:sp>
      <p:sp>
        <p:nvSpPr>
          <p:cNvPr id="6" name="TextBox 5">
            <a:extLst>
              <a:ext uri="{FF2B5EF4-FFF2-40B4-BE49-F238E27FC236}">
                <a16:creationId xmlns:a16="http://schemas.microsoft.com/office/drawing/2014/main" id="{57DE5B00-8FAE-7C7C-ECE0-0610C6BEA691}"/>
              </a:ext>
            </a:extLst>
          </p:cNvPr>
          <p:cNvSpPr txBox="1"/>
          <p:nvPr/>
        </p:nvSpPr>
        <p:spPr>
          <a:xfrm>
            <a:off x="1612900" y="1308100"/>
            <a:ext cx="9626600" cy="369332"/>
          </a:xfrm>
          <a:prstGeom prst="rect">
            <a:avLst/>
          </a:prstGeom>
          <a:noFill/>
        </p:spPr>
        <p:txBody>
          <a:bodyPr wrap="square" rtlCol="0">
            <a:spAutoFit/>
          </a:bodyPr>
          <a:lstStyle/>
          <a:p>
            <a:r>
              <a:rPr lang="en-US" dirty="0"/>
              <a:t>Answer:  99%</a:t>
            </a:r>
          </a:p>
        </p:txBody>
      </p:sp>
      <p:pic>
        <p:nvPicPr>
          <p:cNvPr id="4" name="Picture 3">
            <a:extLst>
              <a:ext uri="{FF2B5EF4-FFF2-40B4-BE49-F238E27FC236}">
                <a16:creationId xmlns:a16="http://schemas.microsoft.com/office/drawing/2014/main" id="{0EC527A0-4420-E64F-1417-26C0E28DD995}"/>
              </a:ext>
            </a:extLst>
          </p:cNvPr>
          <p:cNvPicPr>
            <a:picLocks noChangeAspect="1"/>
          </p:cNvPicPr>
          <p:nvPr/>
        </p:nvPicPr>
        <p:blipFill>
          <a:blip r:embed="rId3"/>
          <a:stretch>
            <a:fillRect/>
          </a:stretch>
        </p:blipFill>
        <p:spPr>
          <a:xfrm>
            <a:off x="1329324" y="2162381"/>
            <a:ext cx="9380952" cy="3295238"/>
          </a:xfrm>
          <a:prstGeom prst="rect">
            <a:avLst/>
          </a:prstGeom>
        </p:spPr>
      </p:pic>
      <p:cxnSp>
        <p:nvCxnSpPr>
          <p:cNvPr id="7" name="Straight Arrow Connector 6">
            <a:extLst>
              <a:ext uri="{FF2B5EF4-FFF2-40B4-BE49-F238E27FC236}">
                <a16:creationId xmlns:a16="http://schemas.microsoft.com/office/drawing/2014/main" id="{28747BD1-9745-A70B-3969-AD64231D4EB2}"/>
              </a:ext>
            </a:extLst>
          </p:cNvPr>
          <p:cNvCxnSpPr>
            <a:cxnSpLocks/>
          </p:cNvCxnSpPr>
          <p:nvPr/>
        </p:nvCxnSpPr>
        <p:spPr>
          <a:xfrm flipH="1">
            <a:off x="5919355" y="4843318"/>
            <a:ext cx="1769918" cy="0"/>
          </a:xfrm>
          <a:prstGeom prst="straightConnector1">
            <a:avLst/>
          </a:prstGeom>
          <a:ln w="60325">
            <a:tailEnd type="triangle"/>
          </a:ln>
        </p:spPr>
        <p:style>
          <a:lnRef idx="1">
            <a:schemeClr val="accent1"/>
          </a:lnRef>
          <a:fillRef idx="0">
            <a:schemeClr val="accent1"/>
          </a:fillRef>
          <a:effectRef idx="0">
            <a:schemeClr val="accent1"/>
          </a:effectRef>
          <a:fontRef idx="minor">
            <a:schemeClr val="tx1"/>
          </a:fontRef>
        </p:style>
      </p:cxnSp>
      <p:cxnSp>
        <p:nvCxnSpPr>
          <p:cNvPr id="9" name="Straight Arrow Connector 8">
            <a:extLst>
              <a:ext uri="{FF2B5EF4-FFF2-40B4-BE49-F238E27FC236}">
                <a16:creationId xmlns:a16="http://schemas.microsoft.com/office/drawing/2014/main" id="{8863B919-27F4-C8EB-FBDA-EBC30B95A419}"/>
              </a:ext>
            </a:extLst>
          </p:cNvPr>
          <p:cNvCxnSpPr>
            <a:cxnSpLocks/>
          </p:cNvCxnSpPr>
          <p:nvPr/>
        </p:nvCxnSpPr>
        <p:spPr>
          <a:xfrm flipH="1">
            <a:off x="6054437" y="5040746"/>
            <a:ext cx="1780308" cy="0"/>
          </a:xfrm>
          <a:prstGeom prst="straightConnector1">
            <a:avLst/>
          </a:prstGeom>
          <a:ln w="60325">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92712405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animEffect transition="in" filter="fade">
                                      <p:cBhvr>
                                        <p:cTn id="7" dur="500"/>
                                        <p:tgtEl>
                                          <p:spTgt spid="6">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 presetClass="entr" presetSubtype="0" fill="hold" nodeType="clickEffect">
                                  <p:stCondLst>
                                    <p:cond delay="0"/>
                                  </p:stCondLst>
                                  <p:childTnLst>
                                    <p:set>
                                      <p:cBhvr>
                                        <p:cTn id="11" dur="1" fill="hold">
                                          <p:stCondLst>
                                            <p:cond delay="0"/>
                                          </p:stCondLst>
                                        </p:cTn>
                                        <p:tgtEl>
                                          <p:spTgt spid="4"/>
                                        </p:tgtEl>
                                        <p:attrNameLst>
                                          <p:attrName>style.visibility</p:attrName>
                                        </p:attrNameLst>
                                      </p:cBhvr>
                                      <p:to>
                                        <p:strVal val="visible"/>
                                      </p:to>
                                    </p:set>
                                  </p:childTnLst>
                                </p:cTn>
                              </p:par>
                            </p:childTnLst>
                          </p:cTn>
                        </p:par>
                      </p:childTnLst>
                    </p:cTn>
                  </p:par>
                  <p:par>
                    <p:cTn id="12" fill="hold">
                      <p:stCondLst>
                        <p:cond delay="indefinite"/>
                      </p:stCondLst>
                      <p:childTnLst>
                        <p:par>
                          <p:cTn id="13" fill="hold">
                            <p:stCondLst>
                              <p:cond delay="0"/>
                            </p:stCondLst>
                            <p:childTnLst>
                              <p:par>
                                <p:cTn id="14" presetID="2" presetClass="entr" presetSubtype="4" fill="hold" nodeType="clickEffect">
                                  <p:stCondLst>
                                    <p:cond delay="0"/>
                                  </p:stCondLst>
                                  <p:childTnLst>
                                    <p:set>
                                      <p:cBhvr>
                                        <p:cTn id="15" dur="1" fill="hold">
                                          <p:stCondLst>
                                            <p:cond delay="0"/>
                                          </p:stCondLst>
                                        </p:cTn>
                                        <p:tgtEl>
                                          <p:spTgt spid="7"/>
                                        </p:tgtEl>
                                        <p:attrNameLst>
                                          <p:attrName>style.visibility</p:attrName>
                                        </p:attrNameLst>
                                      </p:cBhvr>
                                      <p:to>
                                        <p:strVal val="visible"/>
                                      </p:to>
                                    </p:set>
                                    <p:anim calcmode="lin" valueType="num">
                                      <p:cBhvr additive="base">
                                        <p:cTn id="16" dur="500" fill="hold"/>
                                        <p:tgtEl>
                                          <p:spTgt spid="7"/>
                                        </p:tgtEl>
                                        <p:attrNameLst>
                                          <p:attrName>ppt_x</p:attrName>
                                        </p:attrNameLst>
                                      </p:cBhvr>
                                      <p:tavLst>
                                        <p:tav tm="0">
                                          <p:val>
                                            <p:strVal val="#ppt_x"/>
                                          </p:val>
                                        </p:tav>
                                        <p:tav tm="100000">
                                          <p:val>
                                            <p:strVal val="#ppt_x"/>
                                          </p:val>
                                        </p:tav>
                                      </p:tavLst>
                                    </p:anim>
                                    <p:anim calcmode="lin" valueType="num">
                                      <p:cBhvr additive="base">
                                        <p:cTn id="17" dur="500" fill="hold"/>
                                        <p:tgtEl>
                                          <p:spTgt spid="7"/>
                                        </p:tgtEl>
                                        <p:attrNameLst>
                                          <p:attrName>ppt_y</p:attrName>
                                        </p:attrNameLst>
                                      </p:cBhvr>
                                      <p:tavLst>
                                        <p:tav tm="0">
                                          <p:val>
                                            <p:strVal val="1+#ppt_h/2"/>
                                          </p:val>
                                        </p:tav>
                                        <p:tav tm="100000">
                                          <p:val>
                                            <p:strVal val="#ppt_y"/>
                                          </p:val>
                                        </p:tav>
                                      </p:tavLst>
                                    </p:anim>
                                  </p:childTnLst>
                                </p:cTn>
                              </p:par>
                              <p:par>
                                <p:cTn id="18" presetID="2" presetClass="entr" presetSubtype="4" fill="hold" nodeType="withEffect">
                                  <p:stCondLst>
                                    <p:cond delay="0"/>
                                  </p:stCondLst>
                                  <p:childTnLst>
                                    <p:set>
                                      <p:cBhvr>
                                        <p:cTn id="19" dur="1" fill="hold">
                                          <p:stCondLst>
                                            <p:cond delay="0"/>
                                          </p:stCondLst>
                                        </p:cTn>
                                        <p:tgtEl>
                                          <p:spTgt spid="9"/>
                                        </p:tgtEl>
                                        <p:attrNameLst>
                                          <p:attrName>style.visibility</p:attrName>
                                        </p:attrNameLst>
                                      </p:cBhvr>
                                      <p:to>
                                        <p:strVal val="visible"/>
                                      </p:to>
                                    </p:set>
                                    <p:anim calcmode="lin" valueType="num">
                                      <p:cBhvr additive="base">
                                        <p:cTn id="20" dur="500" fill="hold"/>
                                        <p:tgtEl>
                                          <p:spTgt spid="9"/>
                                        </p:tgtEl>
                                        <p:attrNameLst>
                                          <p:attrName>ppt_x</p:attrName>
                                        </p:attrNameLst>
                                      </p:cBhvr>
                                      <p:tavLst>
                                        <p:tav tm="0">
                                          <p:val>
                                            <p:strVal val="#ppt_x"/>
                                          </p:val>
                                        </p:tav>
                                        <p:tav tm="100000">
                                          <p:val>
                                            <p:strVal val="#ppt_x"/>
                                          </p:val>
                                        </p:tav>
                                      </p:tavLst>
                                    </p:anim>
                                    <p:anim calcmode="lin" valueType="num">
                                      <p:cBhvr additive="base">
                                        <p:cTn id="21" dur="500" fill="hold"/>
                                        <p:tgtEl>
                                          <p:spTgt spid="9"/>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D3AF10F-9E36-B277-7D10-8D7AE9DBE3FB}"/>
            </a:ext>
          </a:extLst>
        </p:cNvPr>
        <p:cNvGrpSpPr/>
        <p:nvPr/>
      </p:nvGrpSpPr>
      <p:grpSpPr>
        <a:xfrm>
          <a:off x="0" y="0"/>
          <a:ext cx="0" cy="0"/>
          <a:chOff x="0" y="0"/>
          <a:chExt cx="0" cy="0"/>
        </a:xfrm>
      </p:grpSpPr>
      <p:sp>
        <p:nvSpPr>
          <p:cNvPr id="3" name="Text Placeholder 2">
            <a:extLst>
              <a:ext uri="{FF2B5EF4-FFF2-40B4-BE49-F238E27FC236}">
                <a16:creationId xmlns:a16="http://schemas.microsoft.com/office/drawing/2014/main" id="{E84E1B7E-137E-0C97-7E0D-F07C13D3F990}"/>
              </a:ext>
            </a:extLst>
          </p:cNvPr>
          <p:cNvSpPr>
            <a:spLocks noGrp="1"/>
          </p:cNvSpPr>
          <p:nvPr>
            <p:ph type="body" sz="quarter" idx="13"/>
          </p:nvPr>
        </p:nvSpPr>
        <p:spPr/>
        <p:txBody>
          <a:bodyPr/>
          <a:lstStyle/>
          <a:p>
            <a:r>
              <a:rPr lang="en-US" sz="4800" dirty="0"/>
              <a:t>Act 3: Examples – Quotes	</a:t>
            </a:r>
            <a:endParaRPr lang="en-US" dirty="0"/>
          </a:p>
        </p:txBody>
      </p:sp>
    </p:spTree>
    <p:extLst>
      <p:ext uri="{BB962C8B-B14F-4D97-AF65-F5344CB8AC3E}">
        <p14:creationId xmlns:p14="http://schemas.microsoft.com/office/powerpoint/2010/main" val="2738317260"/>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2E3496A3-60BA-815A-EE3C-232D420DBAAF}"/>
              </a:ext>
            </a:extLst>
          </p:cNvPr>
          <p:cNvSpPr>
            <a:spLocks noGrp="1"/>
          </p:cNvSpPr>
          <p:nvPr>
            <p:ph type="body" sz="quarter" idx="13"/>
          </p:nvPr>
        </p:nvSpPr>
        <p:spPr/>
        <p:txBody>
          <a:bodyPr/>
          <a:lstStyle/>
          <a:p>
            <a:endParaRPr lang="en-US"/>
          </a:p>
        </p:txBody>
      </p:sp>
      <p:sp>
        <p:nvSpPr>
          <p:cNvPr id="4" name="Title 3">
            <a:extLst>
              <a:ext uri="{FF2B5EF4-FFF2-40B4-BE49-F238E27FC236}">
                <a16:creationId xmlns:a16="http://schemas.microsoft.com/office/drawing/2014/main" id="{E65D24A1-2DBC-9712-7CCF-A5905C6962F8}"/>
              </a:ext>
            </a:extLst>
          </p:cNvPr>
          <p:cNvSpPr>
            <a:spLocks noGrp="1"/>
          </p:cNvSpPr>
          <p:nvPr>
            <p:ph type="title"/>
          </p:nvPr>
        </p:nvSpPr>
        <p:spPr>
          <a:xfrm>
            <a:off x="739470" y="158718"/>
            <a:ext cx="10614329" cy="1025721"/>
          </a:xfrm>
        </p:spPr>
        <p:txBody>
          <a:bodyPr/>
          <a:lstStyle/>
          <a:p>
            <a:r>
              <a:rPr lang="en-US" dirty="0"/>
              <a:t>Quotes – a cautionary  tale</a:t>
            </a:r>
          </a:p>
        </p:txBody>
      </p:sp>
      <p:pic>
        <p:nvPicPr>
          <p:cNvPr id="6" name="Picture 5">
            <a:extLst>
              <a:ext uri="{FF2B5EF4-FFF2-40B4-BE49-F238E27FC236}">
                <a16:creationId xmlns:a16="http://schemas.microsoft.com/office/drawing/2014/main" id="{1C16130B-4F8E-11A7-0CA1-591D56027470}"/>
              </a:ext>
            </a:extLst>
          </p:cNvPr>
          <p:cNvPicPr>
            <a:picLocks noChangeAspect="1"/>
          </p:cNvPicPr>
          <p:nvPr/>
        </p:nvPicPr>
        <p:blipFill>
          <a:blip r:embed="rId3"/>
          <a:stretch>
            <a:fillRect/>
          </a:stretch>
        </p:blipFill>
        <p:spPr>
          <a:xfrm>
            <a:off x="887708" y="800100"/>
            <a:ext cx="10580392" cy="4854191"/>
          </a:xfrm>
          <a:prstGeom prst="rect">
            <a:avLst/>
          </a:prstGeom>
        </p:spPr>
      </p:pic>
      <p:cxnSp>
        <p:nvCxnSpPr>
          <p:cNvPr id="8" name="Straight Arrow Connector 7">
            <a:extLst>
              <a:ext uri="{FF2B5EF4-FFF2-40B4-BE49-F238E27FC236}">
                <a16:creationId xmlns:a16="http://schemas.microsoft.com/office/drawing/2014/main" id="{D42F796C-4B9E-9B2F-67C6-732E069FBA0D}"/>
              </a:ext>
            </a:extLst>
          </p:cNvPr>
          <p:cNvCxnSpPr/>
          <p:nvPr/>
        </p:nvCxnSpPr>
        <p:spPr>
          <a:xfrm flipH="1">
            <a:off x="2235200" y="1193800"/>
            <a:ext cx="4292600" cy="1028700"/>
          </a:xfrm>
          <a:prstGeom prst="straightConnector1">
            <a:avLst/>
          </a:prstGeom>
          <a:ln w="73025">
            <a:tailEnd type="triangle"/>
          </a:ln>
        </p:spPr>
        <p:style>
          <a:lnRef idx="1">
            <a:schemeClr val="accent1"/>
          </a:lnRef>
          <a:fillRef idx="0">
            <a:schemeClr val="accent1"/>
          </a:fillRef>
          <a:effectRef idx="0">
            <a:schemeClr val="accent1"/>
          </a:effectRef>
          <a:fontRef idx="minor">
            <a:schemeClr val="tx1"/>
          </a:fontRef>
        </p:style>
      </p:cxnSp>
      <p:cxnSp>
        <p:nvCxnSpPr>
          <p:cNvPr id="10" name="Straight Arrow Connector 9">
            <a:extLst>
              <a:ext uri="{FF2B5EF4-FFF2-40B4-BE49-F238E27FC236}">
                <a16:creationId xmlns:a16="http://schemas.microsoft.com/office/drawing/2014/main" id="{45B31863-B444-9245-FC11-EE707C1648DF}"/>
              </a:ext>
            </a:extLst>
          </p:cNvPr>
          <p:cNvCxnSpPr>
            <a:cxnSpLocks/>
          </p:cNvCxnSpPr>
          <p:nvPr/>
        </p:nvCxnSpPr>
        <p:spPr>
          <a:xfrm flipH="1">
            <a:off x="5257800" y="924790"/>
            <a:ext cx="1922318" cy="0"/>
          </a:xfrm>
          <a:prstGeom prst="straightConnector1">
            <a:avLst/>
          </a:prstGeom>
          <a:ln w="73025">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84784140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0"/>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84993B9-6DAB-A956-A6F3-284823F3603D}"/>
            </a:ext>
          </a:extLst>
        </p:cNvPr>
        <p:cNvGrpSpPr/>
        <p:nvPr/>
      </p:nvGrpSpPr>
      <p:grpSpPr>
        <a:xfrm>
          <a:off x="0" y="0"/>
          <a:ext cx="0" cy="0"/>
          <a:chOff x="0" y="0"/>
          <a:chExt cx="0" cy="0"/>
        </a:xfrm>
      </p:grpSpPr>
      <p:sp>
        <p:nvSpPr>
          <p:cNvPr id="2" name="Text Placeholder 1">
            <a:extLst>
              <a:ext uri="{FF2B5EF4-FFF2-40B4-BE49-F238E27FC236}">
                <a16:creationId xmlns:a16="http://schemas.microsoft.com/office/drawing/2014/main" id="{8D27CC80-A69F-A8DB-D54B-7B5B4EC1CAD1}"/>
              </a:ext>
            </a:extLst>
          </p:cNvPr>
          <p:cNvSpPr>
            <a:spLocks noGrp="1"/>
          </p:cNvSpPr>
          <p:nvPr>
            <p:ph type="body" sz="quarter" idx="13"/>
          </p:nvPr>
        </p:nvSpPr>
        <p:spPr/>
        <p:txBody>
          <a:bodyPr/>
          <a:lstStyle/>
          <a:p>
            <a:endParaRPr lang="en-US"/>
          </a:p>
        </p:txBody>
      </p:sp>
      <p:sp>
        <p:nvSpPr>
          <p:cNvPr id="4" name="Title 3">
            <a:extLst>
              <a:ext uri="{FF2B5EF4-FFF2-40B4-BE49-F238E27FC236}">
                <a16:creationId xmlns:a16="http://schemas.microsoft.com/office/drawing/2014/main" id="{A54B232D-89C5-EFD9-B35E-81E51FA08E98}"/>
              </a:ext>
            </a:extLst>
          </p:cNvPr>
          <p:cNvSpPr>
            <a:spLocks noGrp="1"/>
          </p:cNvSpPr>
          <p:nvPr>
            <p:ph type="title"/>
          </p:nvPr>
        </p:nvSpPr>
        <p:spPr>
          <a:xfrm>
            <a:off x="739470" y="158718"/>
            <a:ext cx="10614329" cy="1025721"/>
          </a:xfrm>
        </p:spPr>
        <p:txBody>
          <a:bodyPr/>
          <a:lstStyle/>
          <a:p>
            <a:r>
              <a:rPr lang="en-US" dirty="0"/>
              <a:t>Quotes – a Cautionary and Exceptional-ary tale</a:t>
            </a:r>
          </a:p>
        </p:txBody>
      </p:sp>
      <p:pic>
        <p:nvPicPr>
          <p:cNvPr id="9" name="Picture 8">
            <a:extLst>
              <a:ext uri="{FF2B5EF4-FFF2-40B4-BE49-F238E27FC236}">
                <a16:creationId xmlns:a16="http://schemas.microsoft.com/office/drawing/2014/main" id="{DB0A23E9-F906-FFBB-E843-833B95B1AFB9}"/>
              </a:ext>
            </a:extLst>
          </p:cNvPr>
          <p:cNvPicPr>
            <a:picLocks noChangeAspect="1"/>
          </p:cNvPicPr>
          <p:nvPr/>
        </p:nvPicPr>
        <p:blipFill>
          <a:blip r:embed="rId3"/>
          <a:stretch>
            <a:fillRect/>
          </a:stretch>
        </p:blipFill>
        <p:spPr>
          <a:xfrm>
            <a:off x="0" y="959241"/>
            <a:ext cx="12192000" cy="4355318"/>
          </a:xfrm>
          <a:prstGeom prst="rect">
            <a:avLst/>
          </a:prstGeom>
        </p:spPr>
      </p:pic>
      <p:cxnSp>
        <p:nvCxnSpPr>
          <p:cNvPr id="10" name="Straight Arrow Connector 9">
            <a:extLst>
              <a:ext uri="{FF2B5EF4-FFF2-40B4-BE49-F238E27FC236}">
                <a16:creationId xmlns:a16="http://schemas.microsoft.com/office/drawing/2014/main" id="{FD7CC4ED-0634-B80A-0DF5-0608FB9E169C}"/>
              </a:ext>
            </a:extLst>
          </p:cNvPr>
          <p:cNvCxnSpPr/>
          <p:nvPr/>
        </p:nvCxnSpPr>
        <p:spPr>
          <a:xfrm flipH="1">
            <a:off x="5092700" y="1676400"/>
            <a:ext cx="4292600" cy="1028700"/>
          </a:xfrm>
          <a:prstGeom prst="straightConnector1">
            <a:avLst/>
          </a:prstGeom>
          <a:ln w="73025">
            <a:tailEnd type="triangle"/>
          </a:ln>
        </p:spPr>
        <p:style>
          <a:lnRef idx="1">
            <a:schemeClr val="accent1"/>
          </a:lnRef>
          <a:fillRef idx="0">
            <a:schemeClr val="accent1"/>
          </a:fillRef>
          <a:effectRef idx="0">
            <a:schemeClr val="accent1"/>
          </a:effectRef>
          <a:fontRef idx="minor">
            <a:schemeClr val="tx1"/>
          </a:fontRef>
        </p:style>
      </p:cxnSp>
      <p:cxnSp>
        <p:nvCxnSpPr>
          <p:cNvPr id="11" name="Straight Arrow Connector 10">
            <a:extLst>
              <a:ext uri="{FF2B5EF4-FFF2-40B4-BE49-F238E27FC236}">
                <a16:creationId xmlns:a16="http://schemas.microsoft.com/office/drawing/2014/main" id="{C2D170A7-C2A4-4BFE-4ACE-F32FB11DECFC}"/>
              </a:ext>
            </a:extLst>
          </p:cNvPr>
          <p:cNvCxnSpPr/>
          <p:nvPr/>
        </p:nvCxnSpPr>
        <p:spPr>
          <a:xfrm flipH="1">
            <a:off x="4393045" y="83127"/>
            <a:ext cx="4292600" cy="1028700"/>
          </a:xfrm>
          <a:prstGeom prst="straightConnector1">
            <a:avLst/>
          </a:prstGeom>
          <a:ln w="73025">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142261492"/>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C903FEC-6229-9D39-3657-9C1E6D2321B9}"/>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B147A5A6-1628-CC91-1252-C5FF171297FD}"/>
              </a:ext>
            </a:extLst>
          </p:cNvPr>
          <p:cNvSpPr>
            <a:spLocks noGrp="1"/>
          </p:cNvSpPr>
          <p:nvPr>
            <p:ph type="title"/>
          </p:nvPr>
        </p:nvSpPr>
        <p:spPr>
          <a:xfrm>
            <a:off x="739470" y="158718"/>
            <a:ext cx="10614329" cy="1025721"/>
          </a:xfrm>
        </p:spPr>
        <p:txBody>
          <a:bodyPr/>
          <a:lstStyle/>
          <a:p>
            <a:r>
              <a:rPr lang="en-US" dirty="0"/>
              <a:t>Lessons learned</a:t>
            </a:r>
          </a:p>
        </p:txBody>
      </p:sp>
      <p:sp>
        <p:nvSpPr>
          <p:cNvPr id="6" name="TextBox 5">
            <a:extLst>
              <a:ext uri="{FF2B5EF4-FFF2-40B4-BE49-F238E27FC236}">
                <a16:creationId xmlns:a16="http://schemas.microsoft.com/office/drawing/2014/main" id="{D95E93A1-50D1-4173-AFF3-7687BEAE4FBC}"/>
              </a:ext>
            </a:extLst>
          </p:cNvPr>
          <p:cNvSpPr txBox="1"/>
          <p:nvPr/>
        </p:nvSpPr>
        <p:spPr>
          <a:xfrm>
            <a:off x="558800" y="1574800"/>
            <a:ext cx="11150600" cy="3046988"/>
          </a:xfrm>
          <a:prstGeom prst="rect">
            <a:avLst/>
          </a:prstGeom>
          <a:noFill/>
        </p:spPr>
        <p:txBody>
          <a:bodyPr wrap="square" rtlCol="0">
            <a:spAutoFit/>
          </a:bodyPr>
          <a:lstStyle/>
          <a:p>
            <a:pPr marL="342900" indent="-342900">
              <a:buAutoNum type="arabicPeriod"/>
            </a:pPr>
            <a:r>
              <a:rPr lang="en-US" sz="2400" dirty="0"/>
              <a:t>Always </a:t>
            </a:r>
            <a:r>
              <a:rPr lang="en-US" sz="2400" dirty="0" err="1"/>
              <a:t>always</a:t>
            </a:r>
            <a:r>
              <a:rPr lang="en-US" sz="2400" dirty="0"/>
              <a:t> ask for sources, and confirm their validity and value. </a:t>
            </a:r>
          </a:p>
          <a:p>
            <a:pPr marL="342900" indent="-342900">
              <a:buAutoNum type="arabicPeriod"/>
            </a:pPr>
            <a:r>
              <a:rPr lang="en-US" sz="2400" dirty="0"/>
              <a:t>It’s also a good habit to ask for its reasoning and thought processes.</a:t>
            </a:r>
          </a:p>
          <a:p>
            <a:pPr marL="342900" indent="-342900">
              <a:buAutoNum type="arabicPeriod"/>
            </a:pPr>
            <a:r>
              <a:rPr lang="en-US" sz="2400" dirty="0"/>
              <a:t>Create a library of optimized prompts and use them.</a:t>
            </a:r>
          </a:p>
          <a:p>
            <a:pPr marL="342900" indent="-342900">
              <a:buAutoNum type="arabicPeriod"/>
            </a:pPr>
            <a:r>
              <a:rPr lang="en-US" sz="2400" dirty="0"/>
              <a:t>Use, e.g., “Project” to store all quotes for a given project then create a backup file to include with your estimate package.</a:t>
            </a:r>
          </a:p>
          <a:p>
            <a:pPr marL="342900" indent="-342900">
              <a:buAutoNum type="arabicPeriod"/>
            </a:pPr>
            <a:r>
              <a:rPr lang="en-US" sz="2400" dirty="0"/>
              <a:t>Adapt a program that leaves 100% of the responsibility and accountability to us humans.</a:t>
            </a:r>
          </a:p>
          <a:p>
            <a:pPr marL="342900" indent="-342900">
              <a:buAutoNum type="arabicPeriod"/>
            </a:pPr>
            <a:endParaRPr lang="en-US" sz="2400" dirty="0"/>
          </a:p>
        </p:txBody>
      </p:sp>
    </p:spTree>
    <p:extLst>
      <p:ext uri="{BB962C8B-B14F-4D97-AF65-F5344CB8AC3E}">
        <p14:creationId xmlns:p14="http://schemas.microsoft.com/office/powerpoint/2010/main" val="2309753879"/>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E3C72A6-B91E-30B2-0578-C177147463FF}"/>
            </a:ext>
          </a:extLst>
        </p:cNvPr>
        <p:cNvGrpSpPr/>
        <p:nvPr/>
      </p:nvGrpSpPr>
      <p:grpSpPr>
        <a:xfrm>
          <a:off x="0" y="0"/>
          <a:ext cx="0" cy="0"/>
          <a:chOff x="0" y="0"/>
          <a:chExt cx="0" cy="0"/>
        </a:xfrm>
      </p:grpSpPr>
      <p:sp>
        <p:nvSpPr>
          <p:cNvPr id="3" name="Text Placeholder 2">
            <a:extLst>
              <a:ext uri="{FF2B5EF4-FFF2-40B4-BE49-F238E27FC236}">
                <a16:creationId xmlns:a16="http://schemas.microsoft.com/office/drawing/2014/main" id="{2AC3AEF1-5EEA-89A0-BA01-AFA9C33E5C50}"/>
              </a:ext>
            </a:extLst>
          </p:cNvPr>
          <p:cNvSpPr>
            <a:spLocks noGrp="1"/>
          </p:cNvSpPr>
          <p:nvPr>
            <p:ph type="body" sz="quarter" idx="13"/>
          </p:nvPr>
        </p:nvSpPr>
        <p:spPr>
          <a:xfrm>
            <a:off x="993745" y="3776981"/>
            <a:ext cx="10198130" cy="914400"/>
          </a:xfrm>
        </p:spPr>
        <p:txBody>
          <a:bodyPr/>
          <a:lstStyle/>
          <a:p>
            <a:r>
              <a:rPr lang="en-US" sz="4800" dirty="0"/>
              <a:t>Act 4:  Final Thoughts &amp; Conclusions</a:t>
            </a:r>
            <a:endParaRPr lang="en-US" dirty="0"/>
          </a:p>
        </p:txBody>
      </p:sp>
      <p:pic>
        <p:nvPicPr>
          <p:cNvPr id="2" name="Picture 1">
            <a:extLst>
              <a:ext uri="{FF2B5EF4-FFF2-40B4-BE49-F238E27FC236}">
                <a16:creationId xmlns:a16="http://schemas.microsoft.com/office/drawing/2014/main" id="{281CA39F-DEB7-6EF0-A305-92F7AE1D9592}"/>
              </a:ext>
            </a:extLst>
          </p:cNvPr>
          <p:cNvPicPr>
            <a:picLocks noChangeAspect="1"/>
          </p:cNvPicPr>
          <p:nvPr/>
        </p:nvPicPr>
        <p:blipFill>
          <a:blip r:embed="rId3"/>
          <a:stretch>
            <a:fillRect/>
          </a:stretch>
        </p:blipFill>
        <p:spPr>
          <a:xfrm>
            <a:off x="342900" y="629386"/>
            <a:ext cx="8203861" cy="5599228"/>
          </a:xfrm>
          <a:prstGeom prst="rect">
            <a:avLst/>
          </a:prstGeom>
        </p:spPr>
      </p:pic>
      <p:cxnSp>
        <p:nvCxnSpPr>
          <p:cNvPr id="4" name="Straight Arrow Connector 3">
            <a:extLst>
              <a:ext uri="{FF2B5EF4-FFF2-40B4-BE49-F238E27FC236}">
                <a16:creationId xmlns:a16="http://schemas.microsoft.com/office/drawing/2014/main" id="{41A01E39-FC6D-4398-7B34-5D6166638A89}"/>
              </a:ext>
            </a:extLst>
          </p:cNvPr>
          <p:cNvCxnSpPr/>
          <p:nvPr/>
        </p:nvCxnSpPr>
        <p:spPr>
          <a:xfrm flipH="1">
            <a:off x="5305425" y="5429250"/>
            <a:ext cx="3733800" cy="647700"/>
          </a:xfrm>
          <a:prstGeom prst="straightConnector1">
            <a:avLst/>
          </a:prstGeom>
          <a:ln w="34925">
            <a:solidFill>
              <a:srgbClr val="FF0000"/>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78872435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2" presetClass="entr" presetSubtype="4" fill="hold" nodeType="clickEffect">
                                  <p:stCondLst>
                                    <p:cond delay="0"/>
                                  </p:stCondLst>
                                  <p:childTnLst>
                                    <p:set>
                                      <p:cBhvr>
                                        <p:cTn id="10" dur="1" fill="hold">
                                          <p:stCondLst>
                                            <p:cond delay="0"/>
                                          </p:stCondLst>
                                        </p:cTn>
                                        <p:tgtEl>
                                          <p:spTgt spid="4"/>
                                        </p:tgtEl>
                                        <p:attrNameLst>
                                          <p:attrName>style.visibility</p:attrName>
                                        </p:attrNameLst>
                                      </p:cBhvr>
                                      <p:to>
                                        <p:strVal val="visible"/>
                                      </p:to>
                                    </p:set>
                                    <p:anim calcmode="lin" valueType="num">
                                      <p:cBhvr additive="base">
                                        <p:cTn id="11" dur="500" fill="hold"/>
                                        <p:tgtEl>
                                          <p:spTgt spid="4"/>
                                        </p:tgtEl>
                                        <p:attrNameLst>
                                          <p:attrName>ppt_x</p:attrName>
                                        </p:attrNameLst>
                                      </p:cBhvr>
                                      <p:tavLst>
                                        <p:tav tm="0">
                                          <p:val>
                                            <p:strVal val="#ppt_x"/>
                                          </p:val>
                                        </p:tav>
                                        <p:tav tm="100000">
                                          <p:val>
                                            <p:strVal val="#ppt_x"/>
                                          </p:val>
                                        </p:tav>
                                      </p:tavLst>
                                    </p:anim>
                                    <p:anim calcmode="lin" valueType="num">
                                      <p:cBhvr additive="base">
                                        <p:cTn id="12" dur="500" fill="hold"/>
                                        <p:tgtEl>
                                          <p:spTgt spid="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0D37A80-1823-5F76-BF1C-B38C525A7E93}"/>
            </a:ext>
          </a:extLst>
        </p:cNvPr>
        <p:cNvGrpSpPr/>
        <p:nvPr/>
      </p:nvGrpSpPr>
      <p:grpSpPr>
        <a:xfrm>
          <a:off x="0" y="0"/>
          <a:ext cx="0" cy="0"/>
          <a:chOff x="0" y="0"/>
          <a:chExt cx="0" cy="0"/>
        </a:xfrm>
      </p:grpSpPr>
      <p:sp>
        <p:nvSpPr>
          <p:cNvPr id="5" name="Title 4">
            <a:extLst>
              <a:ext uri="{FF2B5EF4-FFF2-40B4-BE49-F238E27FC236}">
                <a16:creationId xmlns:a16="http://schemas.microsoft.com/office/drawing/2014/main" id="{C4D7EC18-3ADD-94E8-5F7B-248465A56D53}"/>
              </a:ext>
            </a:extLst>
          </p:cNvPr>
          <p:cNvSpPr>
            <a:spLocks noGrp="1"/>
          </p:cNvSpPr>
          <p:nvPr>
            <p:ph type="title"/>
          </p:nvPr>
        </p:nvSpPr>
        <p:spPr>
          <a:xfrm>
            <a:off x="914400" y="274320"/>
            <a:ext cx="10058400" cy="457200"/>
          </a:xfrm>
        </p:spPr>
        <p:txBody>
          <a:bodyPr/>
          <a:lstStyle/>
          <a:p>
            <a:r>
              <a:rPr lang="en-US" dirty="0"/>
              <a:t>Final Thoughts</a:t>
            </a:r>
          </a:p>
        </p:txBody>
      </p:sp>
      <p:sp>
        <p:nvSpPr>
          <p:cNvPr id="2" name="Content Placeholder 5">
            <a:extLst>
              <a:ext uri="{FF2B5EF4-FFF2-40B4-BE49-F238E27FC236}">
                <a16:creationId xmlns:a16="http://schemas.microsoft.com/office/drawing/2014/main" id="{DD8AC04B-DDA7-5A04-287B-EEE65FF6803C}"/>
              </a:ext>
            </a:extLst>
          </p:cNvPr>
          <p:cNvSpPr>
            <a:spLocks noGrp="1"/>
          </p:cNvSpPr>
          <p:nvPr>
            <p:ph idx="1"/>
          </p:nvPr>
        </p:nvSpPr>
        <p:spPr>
          <a:xfrm>
            <a:off x="640080" y="731520"/>
            <a:ext cx="10972800" cy="5577840"/>
          </a:xfrm>
        </p:spPr>
        <p:txBody>
          <a:bodyPr/>
          <a:lstStyle/>
          <a:p>
            <a:pPr marL="0" indent="0">
              <a:spcBef>
                <a:spcPts val="0"/>
              </a:spcBef>
              <a:buNone/>
            </a:pPr>
            <a:r>
              <a:rPr lang="en-US" sz="2400" b="1" dirty="0"/>
              <a:t>Empowers the workforce</a:t>
            </a:r>
          </a:p>
          <a:p>
            <a:pPr marL="914400" indent="-452438">
              <a:spcBef>
                <a:spcPts val="0"/>
              </a:spcBef>
            </a:pPr>
            <a:r>
              <a:rPr lang="en-US" sz="2400" dirty="0"/>
              <a:t>AI augments - not replaces - the expertise of estimators, project managers, and engineers. The human judgment remains central.</a:t>
            </a:r>
          </a:p>
          <a:p>
            <a:pPr marL="0" indent="0">
              <a:spcBef>
                <a:spcPts val="0"/>
              </a:spcBef>
              <a:buNone/>
            </a:pPr>
            <a:r>
              <a:rPr lang="en-US" sz="2400" b="1" dirty="0"/>
              <a:t>Prepares us for the future</a:t>
            </a:r>
          </a:p>
          <a:p>
            <a:pPr marL="914400" indent="-452438">
              <a:spcBef>
                <a:spcPts val="0"/>
              </a:spcBef>
            </a:pPr>
            <a:r>
              <a:rPr lang="en-US" sz="2400" dirty="0"/>
              <a:t>Adoption of AI builds digital literacy across the workforce, positioning DOE/NNSA for long-term capability growth.</a:t>
            </a:r>
          </a:p>
          <a:p>
            <a:pPr marL="0" indent="0">
              <a:spcBef>
                <a:spcPts val="0"/>
              </a:spcBef>
              <a:buNone/>
            </a:pPr>
            <a:r>
              <a:rPr lang="en-US" sz="2400" b="1" dirty="0"/>
              <a:t>Balancing innovation with security</a:t>
            </a:r>
          </a:p>
          <a:p>
            <a:pPr marL="914400" indent="-452438">
              <a:spcBef>
                <a:spcPts val="0"/>
              </a:spcBef>
            </a:pPr>
            <a:r>
              <a:rPr lang="en-US" sz="2400" dirty="0"/>
              <a:t>While AI enables speed and accuracy, protecting sensitive data and mission information remains paramount.</a:t>
            </a:r>
          </a:p>
          <a:p>
            <a:pPr marL="0" indent="0">
              <a:spcBef>
                <a:spcPts val="0"/>
              </a:spcBef>
              <a:buNone/>
            </a:pPr>
            <a:r>
              <a:rPr lang="en-US" sz="2400" b="1" dirty="0"/>
              <a:t>Potential for many proving grounds.</a:t>
            </a:r>
          </a:p>
          <a:p>
            <a:pPr marL="914400" indent="-452438">
              <a:spcBef>
                <a:spcPts val="0"/>
              </a:spcBef>
            </a:pPr>
            <a:r>
              <a:rPr lang="en-US" sz="2400" dirty="0"/>
              <a:t>Early trials show practical, measurable benefits.</a:t>
            </a:r>
          </a:p>
          <a:p>
            <a:pPr marL="0" indent="0">
              <a:spcBef>
                <a:spcPts val="0"/>
              </a:spcBef>
              <a:buNone/>
            </a:pPr>
            <a:r>
              <a:rPr lang="en-US" sz="2400" b="1" dirty="0"/>
              <a:t>Consistency and comparability</a:t>
            </a:r>
          </a:p>
          <a:p>
            <a:pPr marL="914400" indent="-452438">
              <a:spcBef>
                <a:spcPts val="0"/>
              </a:spcBef>
            </a:pPr>
            <a:r>
              <a:rPr lang="en-US" sz="2400" dirty="0"/>
              <a:t>Makes it easier to share, normalize and compare data across projects, reducing uncertainty and providing defensible estimates.</a:t>
            </a:r>
          </a:p>
        </p:txBody>
      </p:sp>
    </p:spTree>
    <p:extLst>
      <p:ext uri="{BB962C8B-B14F-4D97-AF65-F5344CB8AC3E}">
        <p14:creationId xmlns:p14="http://schemas.microsoft.com/office/powerpoint/2010/main" val="179377438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2">
                                            <p:txEl>
                                              <p:pRg st="1" end="1"/>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2">
                                            <p:txEl>
                                              <p:pRg st="2" end="2"/>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2">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2">
                                            <p:txEl>
                                              <p:pRg st="4" end="4"/>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2">
                                            <p:txEl>
                                              <p:pRg st="5" end="5"/>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2">
                                            <p:txEl>
                                              <p:pRg st="6" end="6"/>
                                            </p:txEl>
                                          </p:spTgt>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2">
                                            <p:txEl>
                                              <p:pRg st="7" end="7"/>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2">
                                            <p:txEl>
                                              <p:pRg st="8" end="8"/>
                                            </p:txEl>
                                          </p:spTgt>
                                        </p:tgtEl>
                                        <p:attrNameLst>
                                          <p:attrName>style.visibility</p:attrName>
                                        </p:attrNameLst>
                                      </p:cBhvr>
                                      <p:to>
                                        <p:strVal val="visible"/>
                                      </p:to>
                                    </p:set>
                                  </p:childTnLst>
                                </p:cTn>
                              </p:par>
                              <p:par>
                                <p:cTn id="31" presetID="1" presetClass="entr" presetSubtype="0" fill="hold" nodeType="withEffect">
                                  <p:stCondLst>
                                    <p:cond delay="0"/>
                                  </p:stCondLst>
                                  <p:childTnLst>
                                    <p:set>
                                      <p:cBhvr>
                                        <p:cTn id="32" dur="1" fill="hold">
                                          <p:stCondLst>
                                            <p:cond delay="0"/>
                                          </p:stCondLst>
                                        </p:cTn>
                                        <p:tgtEl>
                                          <p:spTgt spid="2">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FDB9D91-56E3-EAA9-6B93-2BC39B55FBC0}"/>
            </a:ext>
          </a:extLst>
        </p:cNvPr>
        <p:cNvGrpSpPr/>
        <p:nvPr/>
      </p:nvGrpSpPr>
      <p:grpSpPr>
        <a:xfrm>
          <a:off x="0" y="0"/>
          <a:ext cx="0" cy="0"/>
          <a:chOff x="0" y="0"/>
          <a:chExt cx="0" cy="0"/>
        </a:xfrm>
      </p:grpSpPr>
      <p:sp>
        <p:nvSpPr>
          <p:cNvPr id="3" name="Text Placeholder 2">
            <a:extLst>
              <a:ext uri="{FF2B5EF4-FFF2-40B4-BE49-F238E27FC236}">
                <a16:creationId xmlns:a16="http://schemas.microsoft.com/office/drawing/2014/main" id="{989948E5-C4AD-36C3-BD7D-BD128BED9D37}"/>
              </a:ext>
            </a:extLst>
          </p:cNvPr>
          <p:cNvSpPr>
            <a:spLocks noGrp="1"/>
          </p:cNvSpPr>
          <p:nvPr>
            <p:ph type="body" sz="quarter" idx="13"/>
          </p:nvPr>
        </p:nvSpPr>
        <p:spPr/>
        <p:txBody>
          <a:bodyPr/>
          <a:lstStyle/>
          <a:p>
            <a:r>
              <a:rPr lang="en-US" sz="4800" dirty="0"/>
              <a:t>Q&amp;A (etc.)</a:t>
            </a:r>
            <a:endParaRPr lang="en-US" dirty="0"/>
          </a:p>
        </p:txBody>
      </p:sp>
    </p:spTree>
    <p:extLst>
      <p:ext uri="{BB962C8B-B14F-4D97-AF65-F5344CB8AC3E}">
        <p14:creationId xmlns:p14="http://schemas.microsoft.com/office/powerpoint/2010/main" val="2534479124"/>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FFAAA1D-8842-165F-08A3-DD5BE94FF73A}"/>
            </a:ext>
          </a:extLst>
        </p:cNvPr>
        <p:cNvGrpSpPr/>
        <p:nvPr/>
      </p:nvGrpSpPr>
      <p:grpSpPr>
        <a:xfrm>
          <a:off x="0" y="0"/>
          <a:ext cx="0" cy="0"/>
          <a:chOff x="0" y="0"/>
          <a:chExt cx="0" cy="0"/>
        </a:xfrm>
      </p:grpSpPr>
      <p:sp>
        <p:nvSpPr>
          <p:cNvPr id="5" name="Title 4">
            <a:extLst>
              <a:ext uri="{FF2B5EF4-FFF2-40B4-BE49-F238E27FC236}">
                <a16:creationId xmlns:a16="http://schemas.microsoft.com/office/drawing/2014/main" id="{3DD48FA2-CDD5-5F76-9E06-2B1988B3005F}"/>
              </a:ext>
            </a:extLst>
          </p:cNvPr>
          <p:cNvSpPr>
            <a:spLocks noGrp="1"/>
          </p:cNvSpPr>
          <p:nvPr>
            <p:ph type="title"/>
          </p:nvPr>
        </p:nvSpPr>
        <p:spPr>
          <a:xfrm>
            <a:off x="914400" y="274320"/>
            <a:ext cx="10058400" cy="457200"/>
          </a:xfrm>
        </p:spPr>
        <p:txBody>
          <a:bodyPr/>
          <a:lstStyle/>
          <a:p>
            <a:r>
              <a:rPr lang="en-US" dirty="0"/>
              <a:t>Examples – Tanner Hawkey</a:t>
            </a:r>
          </a:p>
        </p:txBody>
      </p:sp>
      <p:pic>
        <p:nvPicPr>
          <p:cNvPr id="8" name="Picture 7" descr="Diagram, schematic">
            <a:extLst>
              <a:ext uri="{FF2B5EF4-FFF2-40B4-BE49-F238E27FC236}">
                <a16:creationId xmlns:a16="http://schemas.microsoft.com/office/drawing/2014/main" id="{BA383235-283E-CA6F-8B56-E475F11EC9B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828800" y="822960"/>
            <a:ext cx="8620302" cy="5577840"/>
          </a:xfrm>
          <a:prstGeom prst="rect">
            <a:avLst/>
          </a:prstGeom>
        </p:spPr>
      </p:pic>
    </p:spTree>
    <p:extLst>
      <p:ext uri="{BB962C8B-B14F-4D97-AF65-F5344CB8AC3E}">
        <p14:creationId xmlns:p14="http://schemas.microsoft.com/office/powerpoint/2010/main" val="1427299107"/>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1858BC6-4CDC-B6AD-187C-7FC1BCA7DAA6}"/>
            </a:ext>
          </a:extLst>
        </p:cNvPr>
        <p:cNvGrpSpPr/>
        <p:nvPr/>
      </p:nvGrpSpPr>
      <p:grpSpPr>
        <a:xfrm>
          <a:off x="0" y="0"/>
          <a:ext cx="0" cy="0"/>
          <a:chOff x="0" y="0"/>
          <a:chExt cx="0" cy="0"/>
        </a:xfrm>
      </p:grpSpPr>
    </p:spTree>
    <p:extLst>
      <p:ext uri="{BB962C8B-B14F-4D97-AF65-F5344CB8AC3E}">
        <p14:creationId xmlns:p14="http://schemas.microsoft.com/office/powerpoint/2010/main" val="3755466243"/>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891FB2B-8567-D990-6687-BE816D59429E}"/>
            </a:ext>
          </a:extLst>
        </p:cNvPr>
        <p:cNvGrpSpPr/>
        <p:nvPr/>
      </p:nvGrpSpPr>
      <p:grpSpPr>
        <a:xfrm>
          <a:off x="0" y="0"/>
          <a:ext cx="0" cy="0"/>
          <a:chOff x="0" y="0"/>
          <a:chExt cx="0" cy="0"/>
        </a:xfrm>
      </p:grpSpPr>
      <p:sp>
        <p:nvSpPr>
          <p:cNvPr id="5" name="Title 4">
            <a:extLst>
              <a:ext uri="{FF2B5EF4-FFF2-40B4-BE49-F238E27FC236}">
                <a16:creationId xmlns:a16="http://schemas.microsoft.com/office/drawing/2014/main" id="{DB02D266-5428-8E4D-265A-04644341C077}"/>
              </a:ext>
            </a:extLst>
          </p:cNvPr>
          <p:cNvSpPr>
            <a:spLocks noGrp="1"/>
          </p:cNvSpPr>
          <p:nvPr>
            <p:ph type="title"/>
          </p:nvPr>
        </p:nvSpPr>
        <p:spPr>
          <a:xfrm>
            <a:off x="914400" y="274320"/>
            <a:ext cx="10058400" cy="457200"/>
          </a:xfrm>
        </p:spPr>
        <p:txBody>
          <a:bodyPr/>
          <a:lstStyle/>
          <a:p>
            <a:r>
              <a:rPr lang="en-US" dirty="0"/>
              <a:t>What’s Next?</a:t>
            </a:r>
          </a:p>
        </p:txBody>
      </p:sp>
      <p:sp>
        <p:nvSpPr>
          <p:cNvPr id="2" name="Content Placeholder 5">
            <a:extLst>
              <a:ext uri="{FF2B5EF4-FFF2-40B4-BE49-F238E27FC236}">
                <a16:creationId xmlns:a16="http://schemas.microsoft.com/office/drawing/2014/main" id="{CEB85E9A-32C2-8D30-E617-DFAFB98B49A2}"/>
              </a:ext>
            </a:extLst>
          </p:cNvPr>
          <p:cNvSpPr>
            <a:spLocks noGrp="1"/>
          </p:cNvSpPr>
          <p:nvPr>
            <p:ph idx="1"/>
          </p:nvPr>
        </p:nvSpPr>
        <p:spPr>
          <a:xfrm>
            <a:off x="640080" y="731520"/>
            <a:ext cx="10972800" cy="5577840"/>
          </a:xfrm>
        </p:spPr>
        <p:txBody>
          <a:bodyPr/>
          <a:lstStyle/>
          <a:p>
            <a:pPr marL="0" indent="0">
              <a:spcBef>
                <a:spcPts val="600"/>
              </a:spcBef>
              <a:buNone/>
            </a:pPr>
            <a:r>
              <a:rPr lang="en-US" sz="2200" b="1" dirty="0"/>
              <a:t>Automated Quantity Takeoff from Drawings &amp; Models</a:t>
            </a:r>
          </a:p>
          <a:p>
            <a:pPr marL="911225" indent="-449263">
              <a:spcBef>
                <a:spcPts val="0"/>
              </a:spcBef>
            </a:pPr>
            <a:r>
              <a:rPr lang="en-US" sz="2200" dirty="0"/>
              <a:t>AI-powered tools can scan PDFs, CAD files, or BIM models to get quantities automatically.</a:t>
            </a:r>
          </a:p>
          <a:p>
            <a:pPr marL="0" indent="0">
              <a:spcBef>
                <a:spcPts val="600"/>
              </a:spcBef>
              <a:buNone/>
            </a:pPr>
            <a:r>
              <a:rPr lang="en-US" sz="2200" b="1" dirty="0"/>
              <a:t>Predictive Cost Modeling using Historical Data</a:t>
            </a:r>
          </a:p>
          <a:p>
            <a:pPr marL="911225" indent="-449263">
              <a:spcBef>
                <a:spcPts val="0"/>
              </a:spcBef>
            </a:pPr>
            <a:r>
              <a:rPr lang="en-US" sz="2200" dirty="0"/>
              <a:t>Learns from a company’s past project database to predict costs for new jobs.</a:t>
            </a:r>
          </a:p>
          <a:p>
            <a:pPr marL="0" indent="0">
              <a:spcBef>
                <a:spcPts val="600"/>
              </a:spcBef>
              <a:buNone/>
            </a:pPr>
            <a:r>
              <a:rPr lang="en-US" sz="2200" b="1" dirty="0"/>
              <a:t>Real-Time Market Price Intelligence</a:t>
            </a:r>
          </a:p>
          <a:p>
            <a:pPr marL="911225" indent="-449263">
              <a:spcBef>
                <a:spcPts val="0"/>
              </a:spcBef>
            </a:pPr>
            <a:r>
              <a:rPr lang="en-US" sz="2200" dirty="0"/>
              <a:t>Harvests supplier data, commodity prices, and market indexes to give up-to-the-minute cost inputs.</a:t>
            </a:r>
          </a:p>
          <a:p>
            <a:pPr marL="0" indent="0">
              <a:spcBef>
                <a:spcPts val="600"/>
              </a:spcBef>
              <a:buNone/>
            </a:pPr>
            <a:r>
              <a:rPr lang="en-US" sz="2200" b="1" dirty="0"/>
              <a:t>Scenario Analysis &amp; Risk Simulation</a:t>
            </a:r>
          </a:p>
          <a:p>
            <a:pPr marL="911225" indent="-449263">
              <a:spcBef>
                <a:spcPts val="0"/>
              </a:spcBef>
            </a:pPr>
            <a:r>
              <a:rPr lang="en-US" sz="2200" dirty="0"/>
              <a:t>Can run multiple sensitivity analyses rapidly (e.g., material delays, labor shortages, inflation spikes).</a:t>
            </a:r>
          </a:p>
          <a:p>
            <a:pPr marL="0" indent="0">
              <a:spcBef>
                <a:spcPts val="600"/>
              </a:spcBef>
              <a:buNone/>
            </a:pPr>
            <a:r>
              <a:rPr lang="en-US" sz="2200" b="1" dirty="0"/>
              <a:t>AI Generated Templates</a:t>
            </a:r>
          </a:p>
          <a:p>
            <a:pPr marL="911225" indent="-449263">
              <a:spcBef>
                <a:spcPts val="0"/>
              </a:spcBef>
            </a:pPr>
            <a:r>
              <a:rPr lang="en-US" sz="2200" dirty="0"/>
              <a:t>One-size-fits-all templates are changed to dynamic templates that will depend on project specific inputs (type, scope documents, historical costs.)</a:t>
            </a:r>
          </a:p>
          <a:p>
            <a:pPr marL="911225" indent="-449263">
              <a:spcBef>
                <a:spcPts val="0"/>
              </a:spcBef>
            </a:pPr>
            <a:endParaRPr lang="en-US" sz="2000" dirty="0"/>
          </a:p>
        </p:txBody>
      </p:sp>
    </p:spTree>
    <p:extLst>
      <p:ext uri="{BB962C8B-B14F-4D97-AF65-F5344CB8AC3E}">
        <p14:creationId xmlns:p14="http://schemas.microsoft.com/office/powerpoint/2010/main" val="298572640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2">
                                            <p:txEl>
                                              <p:pRg st="1" end="1"/>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2">
                                            <p:txEl>
                                              <p:pRg st="2" end="2"/>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2">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2">
                                            <p:txEl>
                                              <p:pRg st="4" end="4"/>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2">
                                            <p:txEl>
                                              <p:pRg st="5" end="5"/>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2">
                                            <p:txEl>
                                              <p:pRg st="6" end="6"/>
                                            </p:txEl>
                                          </p:spTgt>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2">
                                            <p:txEl>
                                              <p:pRg st="7" end="7"/>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2">
                                            <p:txEl>
                                              <p:pRg st="8" end="8"/>
                                            </p:txEl>
                                          </p:spTgt>
                                        </p:tgtEl>
                                        <p:attrNameLst>
                                          <p:attrName>style.visibility</p:attrName>
                                        </p:attrNameLst>
                                      </p:cBhvr>
                                      <p:to>
                                        <p:strVal val="visible"/>
                                      </p:to>
                                    </p:set>
                                  </p:childTnLst>
                                </p:cTn>
                              </p:par>
                              <p:par>
                                <p:cTn id="31" presetID="1" presetClass="entr" presetSubtype="0" fill="hold" nodeType="withEffect">
                                  <p:stCondLst>
                                    <p:cond delay="0"/>
                                  </p:stCondLst>
                                  <p:childTnLst>
                                    <p:set>
                                      <p:cBhvr>
                                        <p:cTn id="32" dur="1" fill="hold">
                                          <p:stCondLst>
                                            <p:cond delay="0"/>
                                          </p:stCondLst>
                                        </p:cTn>
                                        <p:tgtEl>
                                          <p:spTgt spid="2">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6054DC1-6A83-A9D4-40B6-71B38DB68CB9}"/>
            </a:ext>
          </a:extLst>
        </p:cNvPr>
        <p:cNvGrpSpPr/>
        <p:nvPr/>
      </p:nvGrpSpPr>
      <p:grpSpPr>
        <a:xfrm>
          <a:off x="0" y="0"/>
          <a:ext cx="0" cy="0"/>
          <a:chOff x="0" y="0"/>
          <a:chExt cx="0" cy="0"/>
        </a:xfrm>
      </p:grpSpPr>
      <p:sp>
        <p:nvSpPr>
          <p:cNvPr id="5" name="Title 4">
            <a:extLst>
              <a:ext uri="{FF2B5EF4-FFF2-40B4-BE49-F238E27FC236}">
                <a16:creationId xmlns:a16="http://schemas.microsoft.com/office/drawing/2014/main" id="{DD4D7F76-ECB1-FAD0-D366-D72268C55597}"/>
              </a:ext>
            </a:extLst>
          </p:cNvPr>
          <p:cNvSpPr>
            <a:spLocks noGrp="1"/>
          </p:cNvSpPr>
          <p:nvPr>
            <p:ph type="title"/>
          </p:nvPr>
        </p:nvSpPr>
        <p:spPr>
          <a:xfrm>
            <a:off x="914400" y="274320"/>
            <a:ext cx="10058400" cy="457200"/>
          </a:xfrm>
        </p:spPr>
        <p:txBody>
          <a:bodyPr/>
          <a:lstStyle/>
          <a:p>
            <a:r>
              <a:rPr lang="en-US" dirty="0"/>
              <a:t>Suggested best practices - </a:t>
            </a:r>
          </a:p>
        </p:txBody>
      </p:sp>
      <p:sp>
        <p:nvSpPr>
          <p:cNvPr id="2" name="Content Placeholder 5">
            <a:extLst>
              <a:ext uri="{FF2B5EF4-FFF2-40B4-BE49-F238E27FC236}">
                <a16:creationId xmlns:a16="http://schemas.microsoft.com/office/drawing/2014/main" id="{235A5566-5B39-C84C-5932-7795F9B8EAB8}"/>
              </a:ext>
            </a:extLst>
          </p:cNvPr>
          <p:cNvSpPr>
            <a:spLocks noGrp="1"/>
          </p:cNvSpPr>
          <p:nvPr>
            <p:ph idx="1"/>
          </p:nvPr>
        </p:nvSpPr>
        <p:spPr>
          <a:xfrm>
            <a:off x="640080" y="731520"/>
            <a:ext cx="10972800" cy="5577840"/>
          </a:xfrm>
        </p:spPr>
        <p:txBody>
          <a:bodyPr/>
          <a:lstStyle/>
          <a:p>
            <a:pPr marL="0" indent="0">
              <a:spcBef>
                <a:spcPts val="600"/>
              </a:spcBef>
              <a:buNone/>
            </a:pPr>
            <a:r>
              <a:rPr lang="en-US" sz="2200" b="1" dirty="0"/>
              <a:t>Human-in-the-Loop Oversight</a:t>
            </a:r>
          </a:p>
          <a:p>
            <a:pPr marL="911225" indent="-449263">
              <a:spcBef>
                <a:spcPts val="0"/>
              </a:spcBef>
            </a:pPr>
            <a:r>
              <a:rPr lang="en-US" sz="2200" dirty="0"/>
              <a:t>Require human review of AI-generated estimates, templates, or reports.</a:t>
            </a:r>
          </a:p>
          <a:p>
            <a:pPr marL="0" indent="0">
              <a:spcBef>
                <a:spcPts val="600"/>
              </a:spcBef>
              <a:buNone/>
            </a:pPr>
            <a:r>
              <a:rPr lang="en-US" sz="2200" b="1" dirty="0"/>
              <a:t>Grounding in Trusted Data Sources</a:t>
            </a:r>
          </a:p>
          <a:p>
            <a:pPr marL="911225" indent="-449263">
              <a:spcBef>
                <a:spcPts val="0"/>
              </a:spcBef>
            </a:pPr>
            <a:r>
              <a:rPr lang="en-US" sz="2200" dirty="0"/>
              <a:t>AI should be constrained to use authoritative databases (e.g., </a:t>
            </a:r>
            <a:r>
              <a:rPr lang="en-US" sz="2200" dirty="0" err="1"/>
              <a:t>RSMeans</a:t>
            </a:r>
            <a:r>
              <a:rPr lang="en-US" sz="2200" dirty="0"/>
              <a:t>, internal cost histories).</a:t>
            </a:r>
          </a:p>
          <a:p>
            <a:pPr marL="0" indent="0">
              <a:spcBef>
                <a:spcPts val="600"/>
              </a:spcBef>
              <a:buNone/>
            </a:pPr>
            <a:r>
              <a:rPr lang="en-US" sz="2200" b="1" dirty="0"/>
              <a:t>Traceability and Explainability</a:t>
            </a:r>
          </a:p>
          <a:p>
            <a:pPr marL="911225" indent="-449263">
              <a:spcBef>
                <a:spcPts val="0"/>
              </a:spcBef>
            </a:pPr>
            <a:r>
              <a:rPr lang="en-US" sz="2200" dirty="0"/>
              <a:t>Every AI output should have a verifiable reference trail: “This number came from Project X, 2019 actual costs, adjusted for inflation.”</a:t>
            </a:r>
          </a:p>
          <a:p>
            <a:pPr marL="0" indent="0">
              <a:spcBef>
                <a:spcPts val="600"/>
              </a:spcBef>
              <a:buNone/>
            </a:pPr>
            <a:r>
              <a:rPr lang="en-US" sz="2200" b="1" dirty="0"/>
              <a:t>Common Sense Validation</a:t>
            </a:r>
          </a:p>
          <a:p>
            <a:pPr marL="911225" indent="-449263">
              <a:spcBef>
                <a:spcPts val="0"/>
              </a:spcBef>
            </a:pPr>
            <a:r>
              <a:rPr lang="en-US" sz="2200" dirty="0"/>
              <a:t>Smell check outputs against sanity limits.  Drywall labor should </a:t>
            </a:r>
            <a:r>
              <a:rPr lang="en-US" sz="2200" u="sng" dirty="0"/>
              <a:t>not</a:t>
            </a:r>
            <a:r>
              <a:rPr lang="en-US" sz="2200" dirty="0"/>
              <a:t> be $500/hour.</a:t>
            </a:r>
          </a:p>
          <a:p>
            <a:pPr marL="0" indent="0">
              <a:spcBef>
                <a:spcPts val="600"/>
              </a:spcBef>
              <a:buNone/>
            </a:pPr>
            <a:r>
              <a:rPr lang="en-US" sz="2200" b="1" dirty="0"/>
              <a:t>Bias &amp; Compliance Checks</a:t>
            </a:r>
          </a:p>
          <a:p>
            <a:pPr marL="911225" indent="-449263">
              <a:spcBef>
                <a:spcPts val="0"/>
              </a:spcBef>
            </a:pPr>
            <a:r>
              <a:rPr lang="en-US" sz="2200" dirty="0"/>
              <a:t>Test for over-agreeableness.  Feed the AI a false claim “Steel is usually $1/ton, right?”</a:t>
            </a:r>
          </a:p>
          <a:p>
            <a:pPr marL="0" indent="0">
              <a:spcBef>
                <a:spcPts val="600"/>
              </a:spcBef>
              <a:buNone/>
            </a:pPr>
            <a:r>
              <a:rPr lang="en-US" sz="2200" b="1" dirty="0"/>
              <a:t>Versioning &amp; Continuous Audits</a:t>
            </a:r>
          </a:p>
          <a:p>
            <a:pPr marL="911225" indent="-449263">
              <a:spcBef>
                <a:spcPts val="0"/>
              </a:spcBef>
            </a:pPr>
            <a:r>
              <a:rPr lang="en-US" sz="2200" dirty="0"/>
              <a:t>Treat AI models like software—version-controlled, tested, and regularly audited.</a:t>
            </a:r>
          </a:p>
        </p:txBody>
      </p:sp>
    </p:spTree>
    <p:extLst>
      <p:ext uri="{BB962C8B-B14F-4D97-AF65-F5344CB8AC3E}">
        <p14:creationId xmlns:p14="http://schemas.microsoft.com/office/powerpoint/2010/main" val="302415849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2">
                                            <p:txEl>
                                              <p:pRg st="1" end="1"/>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2">
                                            <p:txEl>
                                              <p:pRg st="2" end="2"/>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2">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2">
                                            <p:txEl>
                                              <p:pRg st="4" end="4"/>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2">
                                            <p:txEl>
                                              <p:pRg st="5" end="5"/>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2">
                                            <p:txEl>
                                              <p:pRg st="6" end="6"/>
                                            </p:txEl>
                                          </p:spTgt>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2">
                                            <p:txEl>
                                              <p:pRg st="7" end="7"/>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2">
                                            <p:txEl>
                                              <p:pRg st="8" end="8"/>
                                            </p:txEl>
                                          </p:spTgt>
                                        </p:tgtEl>
                                        <p:attrNameLst>
                                          <p:attrName>style.visibility</p:attrName>
                                        </p:attrNameLst>
                                      </p:cBhvr>
                                      <p:to>
                                        <p:strVal val="visible"/>
                                      </p:to>
                                    </p:set>
                                  </p:childTnLst>
                                </p:cTn>
                              </p:par>
                              <p:par>
                                <p:cTn id="31" presetID="1" presetClass="entr" presetSubtype="0" fill="hold" nodeType="withEffect">
                                  <p:stCondLst>
                                    <p:cond delay="0"/>
                                  </p:stCondLst>
                                  <p:childTnLst>
                                    <p:set>
                                      <p:cBhvr>
                                        <p:cTn id="32" dur="1" fill="hold">
                                          <p:stCondLst>
                                            <p:cond delay="0"/>
                                          </p:stCondLst>
                                        </p:cTn>
                                        <p:tgtEl>
                                          <p:spTgt spid="2">
                                            <p:txEl>
                                              <p:pRg st="9" end="9"/>
                                            </p:txEl>
                                          </p:spTgt>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nodeType="clickEffect">
                                  <p:stCondLst>
                                    <p:cond delay="0"/>
                                  </p:stCondLst>
                                  <p:childTnLst>
                                    <p:set>
                                      <p:cBhvr>
                                        <p:cTn id="36" dur="1" fill="hold">
                                          <p:stCondLst>
                                            <p:cond delay="0"/>
                                          </p:stCondLst>
                                        </p:cTn>
                                        <p:tgtEl>
                                          <p:spTgt spid="2">
                                            <p:txEl>
                                              <p:pRg st="10" end="10"/>
                                            </p:txEl>
                                          </p:spTgt>
                                        </p:tgtEl>
                                        <p:attrNameLst>
                                          <p:attrName>style.visibility</p:attrName>
                                        </p:attrNameLst>
                                      </p:cBhvr>
                                      <p:to>
                                        <p:strVal val="visible"/>
                                      </p:to>
                                    </p:set>
                                  </p:childTnLst>
                                </p:cTn>
                              </p:par>
                              <p:par>
                                <p:cTn id="37" presetID="1" presetClass="entr" presetSubtype="0" fill="hold" nodeType="withEffect">
                                  <p:stCondLst>
                                    <p:cond delay="0"/>
                                  </p:stCondLst>
                                  <p:childTnLst>
                                    <p:set>
                                      <p:cBhvr>
                                        <p:cTn id="38" dur="1" fill="hold">
                                          <p:stCondLst>
                                            <p:cond delay="0"/>
                                          </p:stCondLst>
                                        </p:cTn>
                                        <p:tgtEl>
                                          <p:spTgt spid="2">
                                            <p:txEl>
                                              <p:pRg st="11" end="1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heme/theme1.xml><?xml version="1.0" encoding="utf-8"?>
<a:theme xmlns:a="http://schemas.openxmlformats.org/drawingml/2006/main" name="Whit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unclassified-powerpoint-2024-dec-20  -  Read-Only" id="{BA2C095F-0401-4DB2-A328-2DF1D3ED193F}" vid="{D1BCF049-D6F6-4D45-A32F-9D975D24D28A}"/>
    </a:ext>
  </a:extLst>
</a:theme>
</file>

<file path=ppt/theme/theme2.xml><?xml version="1.0" encoding="utf-8"?>
<a:theme xmlns:a="http://schemas.openxmlformats.org/drawingml/2006/main" name="Elemental Navy">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unclassified-powerpoint-2024-dec-20  -  Read-Only" id="{BA2C095F-0401-4DB2-A328-2DF1D3ED193F}" vid="{352C0614-18FB-4C3D-96C2-80FAC38807D8}"/>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088CE4DFD6590746BF79C031605283F1" ma:contentTypeVersion="15" ma:contentTypeDescription="Create a new document." ma:contentTypeScope="" ma:versionID="f861d932f8c2571c942809486b31595d">
  <xsd:schema xmlns:xsd="http://www.w3.org/2001/XMLSchema" xmlns:xs="http://www.w3.org/2001/XMLSchema" xmlns:p="http://schemas.microsoft.com/office/2006/metadata/properties" xmlns:ns2="1fcefbb1-3cd4-4f76-bca8-277149e9cb2e" xmlns:ns3="16def0d5-3fd6-4c70-b9c9-54c2f38dbc03" targetNamespace="http://schemas.microsoft.com/office/2006/metadata/properties" ma:root="true" ma:fieldsID="ce6ae0412eb56a46bb7dd979781f3734" ns2:_="" ns3:_="">
    <xsd:import namespace="1fcefbb1-3cd4-4f76-bca8-277149e9cb2e"/>
    <xsd:import namespace="16def0d5-3fd6-4c70-b9c9-54c2f38dbc03"/>
    <xsd:element name="properties">
      <xsd:complexType>
        <xsd:sequence>
          <xsd:element name="documentManagement">
            <xsd:complexType>
              <xsd:all>
                <xsd:element ref="ns2:MediaServiceMetadata" minOccurs="0"/>
                <xsd:element ref="ns2:MediaServiceFastMetadata" minOccurs="0"/>
                <xsd:element ref="ns3:SharedWithUsers" minOccurs="0"/>
                <xsd:element ref="ns3:SharedWithDetails" minOccurs="0"/>
                <xsd:element ref="ns2:lcf76f155ced4ddcb4097134ff3c332f" minOccurs="0"/>
                <xsd:element ref="ns2:MediaServiceOCR" minOccurs="0"/>
                <xsd:element ref="ns2:MediaServiceGenerationTime" minOccurs="0"/>
                <xsd:element ref="ns2:MediaServiceEventHashCode" minOccurs="0"/>
                <xsd:element ref="ns2:MediaServiceObjectDetectorVersions" minOccurs="0"/>
                <xsd:element ref="ns2:MediaServiceDateTaken" minOccurs="0"/>
                <xsd:element ref="ns2:MediaServiceLocation" minOccurs="0"/>
                <xsd:element ref="ns2:MediaLengthInSeconds" minOccurs="0"/>
                <xsd:element ref="ns2:MediaServiceSearchProperties" minOccurs="0"/>
                <xsd:element ref="ns2:Thumbnail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1fcefbb1-3cd4-4f76-bca8-277149e9cb2e"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lcf76f155ced4ddcb4097134ff3c332f" ma:index="13" nillable="true" ma:taxonomy="true" ma:internalName="lcf76f155ced4ddcb4097134ff3c332f" ma:taxonomyFieldName="MediaServiceImageTags" ma:displayName="Image Tags" ma:readOnly="false" ma:fieldId="{5cf76f15-5ced-4ddc-b409-7134ff3c332f}" ma:taxonomyMulti="true" ma:sspId="93a22c89-3912-4715-9657-2989270db28b" ma:termSetId="09814cd3-568e-fe90-9814-8d621ff8fb84" ma:anchorId="fba54fb3-c3e1-fe81-a776-ca4b69148c4d" ma:open="true" ma:isKeyword="false">
      <xsd:complexType>
        <xsd:sequence>
          <xsd:element ref="pc:Terms" minOccurs="0" maxOccurs="1"/>
        </xsd:sequence>
      </xsd:complexType>
    </xsd:element>
    <xsd:element name="MediaServiceOCR" ma:index="14" nillable="true" ma:displayName="Extracted Text" ma:internalName="MediaServiceOCR" ma:readOnly="true">
      <xsd:simpleType>
        <xsd:restriction base="dms:Note">
          <xsd:maxLength value="255"/>
        </xsd:restriction>
      </xsd:simpleType>
    </xsd:element>
    <xsd:element name="MediaServiceGenerationTime" ma:index="15" nillable="true" ma:displayName="MediaServiceGenerationTime" ma:hidden="true" ma:internalName="MediaServiceGenerationTime" ma:readOnly="true">
      <xsd:simpleType>
        <xsd:restriction base="dms:Text"/>
      </xsd:simpleType>
    </xsd:element>
    <xsd:element name="MediaServiceEventHashCode" ma:index="16" nillable="true" ma:displayName="MediaServiceEventHashCode" ma:hidden="true" ma:internalName="MediaServiceEventHashCode" ma:readOnly="true">
      <xsd:simpleType>
        <xsd:restriction base="dms:Text"/>
      </xsd:simpleType>
    </xsd:element>
    <xsd:element name="MediaServiceObjectDetectorVersions" ma:index="17" nillable="true" ma:displayName="MediaServiceObjectDetectorVersions" ma:hidden="true" ma:indexed="true" ma:internalName="MediaServiceObjectDetectorVersions" ma:readOnly="true">
      <xsd:simpleType>
        <xsd:restriction base="dms:Text"/>
      </xsd:simpleType>
    </xsd:element>
    <xsd:element name="MediaServiceDateTaken" ma:index="18" nillable="true" ma:displayName="MediaServiceDateTaken" ma:hidden="true" ma:indexed="true" ma:internalName="MediaServiceDateTaken" ma:readOnly="true">
      <xsd:simpleType>
        <xsd:restriction base="dms:Text"/>
      </xsd:simpleType>
    </xsd:element>
    <xsd:element name="MediaServiceLocation" ma:index="19" nillable="true" ma:displayName="Location" ma:indexed="true" ma:internalName="MediaServiceLocation" ma:readOnly="true">
      <xsd:simpleType>
        <xsd:restriction base="dms:Text"/>
      </xsd:simpleType>
    </xsd:element>
    <xsd:element name="MediaLengthInSeconds" ma:index="20" nillable="true" ma:displayName="MediaLengthInSeconds" ma:hidden="true" ma:internalName="MediaLengthInSeconds" ma:readOnly="true">
      <xsd:simpleType>
        <xsd:restriction base="dms:Unknown"/>
      </xsd:simpleType>
    </xsd:element>
    <xsd:element name="MediaServiceSearchProperties" ma:index="21" nillable="true" ma:displayName="MediaServiceSearchProperties" ma:hidden="true" ma:internalName="MediaServiceSearchProperties" ma:readOnly="true">
      <xsd:simpleType>
        <xsd:restriction base="dms:Note"/>
      </xsd:simpleType>
    </xsd:element>
    <xsd:element name="Thumbnails" ma:index="22" nillable="true" ma:displayName="Thumbnails" ma:format="Thumbnail" ma:internalName="Thumbnails">
      <xsd:simpleType>
        <xsd:restriction base="dms:Unknown"/>
      </xsd:simpleType>
    </xsd:element>
  </xsd:schema>
  <xsd:schema xmlns:xsd="http://www.w3.org/2001/XMLSchema" xmlns:xs="http://www.w3.org/2001/XMLSchema" xmlns:dms="http://schemas.microsoft.com/office/2006/documentManagement/types" xmlns:pc="http://schemas.microsoft.com/office/infopath/2007/PartnerControls" targetNamespace="16def0d5-3fd6-4c70-b9c9-54c2f38dbc03" elementFormDefault="qualified">
    <xsd:import namespace="http://schemas.microsoft.com/office/2006/documentManagement/types"/>
    <xsd:import namespace="http://schemas.microsoft.com/office/infopath/2007/PartnerControls"/>
    <xsd:element name="SharedWithUsers" ma:index="10"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1"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SharedWithUsers xmlns="16def0d5-3fd6-4c70-b9c9-54c2f38dbc03">
      <UserInfo>
        <DisplayName>Vander Vorst, Mitch</DisplayName>
        <AccountId>10</AccountId>
        <AccountType/>
      </UserInfo>
      <UserInfo>
        <DisplayName>Bishop, Breanna</DisplayName>
        <AccountId>9</AccountId>
        <AccountType/>
      </UserInfo>
      <UserInfo>
        <DisplayName>Connors, Corey</DisplayName>
        <AccountId>11</AccountId>
        <AccountType/>
      </UserInfo>
      <UserInfo>
        <DisplayName>svc-sharegate</DisplayName>
        <AccountId>44</AccountId>
        <AccountType/>
      </UserInfo>
      <UserInfo>
        <DisplayName>SharingLinks.3fc3c0ef-bf7b-4085-b901-2737b0950107.OrganizationEdit.9bcf96ed-bba8-4f75-a760-3a02278e7bf0</DisplayName>
        <AccountId>66</AccountId>
        <AccountType/>
      </UserInfo>
      <UserInfo>
        <DisplayName>Kamoroff, Beth Paige</DisplayName>
        <AccountId>56</AccountId>
        <AccountType/>
      </UserInfo>
      <UserInfo>
        <DisplayName>Paschal, Katherine</DisplayName>
        <AccountId>40</AccountId>
        <AccountType/>
      </UserInfo>
      <UserInfo>
        <DisplayName>Diaz, Alii</DisplayName>
        <AccountId>19</AccountId>
        <AccountType/>
      </UserInfo>
      <UserInfo>
        <DisplayName>Piccone, Ashley Nicole</DisplayName>
        <AccountId>65</AccountId>
        <AccountType/>
      </UserInfo>
    </SharedWithUsers>
    <lcf76f155ced4ddcb4097134ff3c332f xmlns="1fcefbb1-3cd4-4f76-bca8-277149e9cb2e">
      <Terms xmlns="http://schemas.microsoft.com/office/infopath/2007/PartnerControls"/>
    </lcf76f155ced4ddcb4097134ff3c332f>
    <Thumbnails xmlns="1fcefbb1-3cd4-4f76-bca8-277149e9cb2e" xsi:nil="true"/>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BCD1984F-FDCE-44D7-8C60-14E145E40588}">
  <ds:schemaRefs>
    <ds:schemaRef ds:uri="16def0d5-3fd6-4c70-b9c9-54c2f38dbc03"/>
    <ds:schemaRef ds:uri="1fcefbb1-3cd4-4f76-bca8-277149e9cb2e"/>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2.xml><?xml version="1.0" encoding="utf-8"?>
<ds:datastoreItem xmlns:ds="http://schemas.openxmlformats.org/officeDocument/2006/customXml" ds:itemID="{A274EDC0-542C-4316-BAE8-CCB5B20E4B3F}">
  <ds:schemaRefs>
    <ds:schemaRef ds:uri="http://schemas.microsoft.com/office/2006/documentManagement/types"/>
    <ds:schemaRef ds:uri="http://purl.org/dc/dcmitype/"/>
    <ds:schemaRef ds:uri="http://schemas.openxmlformats.org/package/2006/metadata/core-properties"/>
    <ds:schemaRef ds:uri="16def0d5-3fd6-4c70-b9c9-54c2f38dbc03"/>
    <ds:schemaRef ds:uri="http://purl.org/dc/terms/"/>
    <ds:schemaRef ds:uri="http://www.w3.org/XML/1998/namespace"/>
    <ds:schemaRef ds:uri="http://purl.org/dc/elements/1.1/"/>
    <ds:schemaRef ds:uri="http://schemas.microsoft.com/office/infopath/2007/PartnerControls"/>
    <ds:schemaRef ds:uri="1fcefbb1-3cd4-4f76-bca8-277149e9cb2e"/>
    <ds:schemaRef ds:uri="http://schemas.microsoft.com/office/2006/metadata/properties"/>
  </ds:schemaRefs>
</ds:datastoreItem>
</file>

<file path=customXml/itemProps3.xml><?xml version="1.0" encoding="utf-8"?>
<ds:datastoreItem xmlns:ds="http://schemas.openxmlformats.org/officeDocument/2006/customXml" ds:itemID="{E5380E02-140B-4F0E-BE4A-F3840F07939A}">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CECOP White Background</Template>
  <TotalTime>24693</TotalTime>
  <Words>9209</Words>
  <Application>Microsoft Office PowerPoint</Application>
  <PresentationFormat>Widescreen</PresentationFormat>
  <Paragraphs>442</Paragraphs>
  <Slides>37</Slides>
  <Notes>37</Notes>
  <HiddenSlides>0</HiddenSlides>
  <MMClips>1</MMClips>
  <ScaleCrop>false</ScaleCrop>
  <HeadingPairs>
    <vt:vector size="6" baseType="variant">
      <vt:variant>
        <vt:lpstr>Fonts Used</vt:lpstr>
      </vt:variant>
      <vt:variant>
        <vt:i4>7</vt:i4>
      </vt:variant>
      <vt:variant>
        <vt:lpstr>Theme</vt:lpstr>
      </vt:variant>
      <vt:variant>
        <vt:i4>2</vt:i4>
      </vt:variant>
      <vt:variant>
        <vt:lpstr>Slide Titles</vt:lpstr>
      </vt:variant>
      <vt:variant>
        <vt:i4>37</vt:i4>
      </vt:variant>
    </vt:vector>
  </HeadingPairs>
  <TitlesOfParts>
    <vt:vector size="46" baseType="lpstr">
      <vt:lpstr>Aptos</vt:lpstr>
      <vt:lpstr>Aptos Display</vt:lpstr>
      <vt:lpstr>Aptos Light</vt:lpstr>
      <vt:lpstr>Aptos SemiBold</vt:lpstr>
      <vt:lpstr>Arial</vt:lpstr>
      <vt:lpstr>Calibri</vt:lpstr>
      <vt:lpstr>Helvetica</vt:lpstr>
      <vt:lpstr>White</vt:lpstr>
      <vt:lpstr>Elemental Navy</vt:lpstr>
      <vt:lpstr>AI’s Emerging Role in Cost Estimating</vt:lpstr>
      <vt:lpstr>Agenda</vt:lpstr>
      <vt:lpstr>PowerPoint Presentation</vt:lpstr>
      <vt:lpstr>Danger Will Robinson!</vt:lpstr>
      <vt:lpstr>AI  YI YI</vt:lpstr>
      <vt:lpstr>PowerPoint Presentation</vt:lpstr>
      <vt:lpstr>A Word On Just How Smart AI is getting</vt:lpstr>
      <vt:lpstr>Well?</vt:lpstr>
      <vt:lpstr>Ships in harbor are safe…</vt:lpstr>
      <vt:lpstr>PowerPoint Presentation</vt:lpstr>
      <vt:lpstr>The AI Use Governance Document</vt:lpstr>
      <vt:lpstr>PowerPoint Presentation</vt:lpstr>
      <vt:lpstr>The Wishlist</vt:lpstr>
      <vt:lpstr>The Job Description</vt:lpstr>
      <vt:lpstr>Work Instructions - HITL</vt:lpstr>
      <vt:lpstr>PowerPoint Presentation</vt:lpstr>
      <vt:lpstr>The Labor Rates “Supertable”</vt:lpstr>
      <vt:lpstr>PowerPoint Presentation</vt:lpstr>
      <vt:lpstr>PowerPoint Presentation</vt:lpstr>
      <vt:lpstr>Normalizing Invoice Data For Database Use</vt:lpstr>
      <vt:lpstr>Normalizing Invoice Data For Database Use (Human Version)</vt:lpstr>
      <vt:lpstr>Can AI Adjust A Table If Given An Example?</vt:lpstr>
      <vt:lpstr>Test Case – Can AI Follow An Example?</vt:lpstr>
      <vt:lpstr>Test Case – Can AI create the adjusted table?</vt:lpstr>
      <vt:lpstr>The Overall Work Instruction</vt:lpstr>
      <vt:lpstr>Test Case – Can AI create the adjusted table?</vt:lpstr>
      <vt:lpstr>PowerPoint Presentation</vt:lpstr>
      <vt:lpstr>Quotes – a cautionary  tale</vt:lpstr>
      <vt:lpstr>Quotes – a Cautionary and Exceptional-ary tale</vt:lpstr>
      <vt:lpstr>Lessons learned</vt:lpstr>
      <vt:lpstr>PowerPoint Presentation</vt:lpstr>
      <vt:lpstr>Final Thoughts</vt:lpstr>
      <vt:lpstr>PowerPoint Presentation</vt:lpstr>
      <vt:lpstr>Examples – Tanner Hawkey</vt:lpstr>
      <vt:lpstr>PowerPoint Presentation</vt:lpstr>
      <vt:lpstr>What’s Next?</vt:lpstr>
      <vt:lpstr>Suggested best practices - </vt:lpstr>
    </vt:vector>
  </TitlesOfParts>
  <Manager/>
  <Company/>
  <LinksUpToDate>false</LinksUpToDate>
  <SharedDoc>false</SharedDoc>
  <HyperlinkBase/>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Herrling, Erik Carl</dc:creator>
  <cp:keywords/>
  <dc:description/>
  <cp:lastModifiedBy>Orsinelli, Des</cp:lastModifiedBy>
  <cp:revision>17</cp:revision>
  <dcterms:created xsi:type="dcterms:W3CDTF">2025-09-24T04:48:00Z</dcterms:created>
  <dcterms:modified xsi:type="dcterms:W3CDTF">2026-08-10T16:12:30Z</dcterms:modified>
  <cp:category/>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0x010100088CE4DFD6590746BF79C031605283F1</vt:lpwstr>
  </property>
  <property fmtid="{D5CDD505-2E9C-101B-9397-08002B2CF9AE}" pid="3" name="MediaServiceImageTags">
    <vt:lpwstr/>
  </property>
</Properties>
</file>