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767" r:id="rId5"/>
    <p:sldMasterId id="2147483840" r:id="rId6"/>
    <p:sldMasterId id="2147483883" r:id="rId7"/>
    <p:sldMasterId id="2147483916" r:id="rId8"/>
    <p:sldMasterId id="2147483949" r:id="rId9"/>
    <p:sldMasterId id="2147483982" r:id="rId10"/>
  </p:sldMasterIdLst>
  <p:notesMasterIdLst>
    <p:notesMasterId r:id="rId22"/>
  </p:notesMasterIdLst>
  <p:handoutMasterIdLst>
    <p:handoutMasterId r:id="rId23"/>
  </p:handoutMasterIdLst>
  <p:sldIdLst>
    <p:sldId id="841" r:id="rId11"/>
    <p:sldId id="885" r:id="rId12"/>
    <p:sldId id="928" r:id="rId13"/>
    <p:sldId id="876" r:id="rId14"/>
    <p:sldId id="898" r:id="rId15"/>
    <p:sldId id="926" r:id="rId16"/>
    <p:sldId id="900" r:id="rId17"/>
    <p:sldId id="909" r:id="rId18"/>
    <p:sldId id="921" r:id="rId19"/>
    <p:sldId id="902" r:id="rId20"/>
    <p:sldId id="903" r:id="rId2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lk, Steven" initials="CS" lastIdx="6" clrIdx="0">
    <p:extLst>
      <p:ext uri="{19B8F6BF-5375-455C-9EA6-DF929625EA0E}">
        <p15:presenceInfo xmlns:p15="http://schemas.microsoft.com/office/powerpoint/2012/main" userId="S-1-5-21-2844929807-1687724802-988633214-44026" providerId="AD"/>
      </p:ext>
    </p:extLst>
  </p:cmAuthor>
  <p:cmAuthor id="2" name="Lightner, Valri" initials="LV" lastIdx="13" clrIdx="1">
    <p:extLst>
      <p:ext uri="{19B8F6BF-5375-455C-9EA6-DF929625EA0E}">
        <p15:presenceInfo xmlns:p15="http://schemas.microsoft.com/office/powerpoint/2012/main" userId="S-1-5-21-2844929807-1687724802-988633214-45725" providerId="AD"/>
      </p:ext>
    </p:extLst>
  </p:cmAuthor>
  <p:cmAuthor id="3" name="Rachuri, Sudarsan" initials="RS" lastIdx="4" clrIdx="2">
    <p:extLst>
      <p:ext uri="{19B8F6BF-5375-455C-9EA6-DF929625EA0E}">
        <p15:presenceInfo xmlns:p15="http://schemas.microsoft.com/office/powerpoint/2012/main" userId="S-1-5-21-2844929807-1687724802-988633214-1996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34"/>
    <a:srgbClr val="005B82"/>
    <a:srgbClr val="50565C"/>
    <a:srgbClr val="003366"/>
    <a:srgbClr val="000066"/>
    <a:srgbClr val="0D3C8C"/>
    <a:srgbClr val="000000"/>
    <a:srgbClr val="BDD7EE"/>
    <a:srgbClr val="00853F"/>
    <a:srgbClr val="BED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66" autoAdjust="0"/>
    <p:restoredTop sz="92403" autoAdjust="0"/>
  </p:normalViewPr>
  <p:slideViewPr>
    <p:cSldViewPr>
      <p:cViewPr varScale="1">
        <p:scale>
          <a:sx n="80" d="100"/>
          <a:sy n="80" d="100"/>
        </p:scale>
        <p:origin x="1878" y="96"/>
      </p:cViewPr>
      <p:guideLst>
        <p:guide orient="horz" pos="30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1" d="100"/>
        <a:sy n="91" d="100"/>
      </p:scale>
      <p:origin x="0" y="0"/>
    </p:cViewPr>
  </p:sorterViewPr>
  <p:notesViewPr>
    <p:cSldViewPr>
      <p:cViewPr varScale="1">
        <p:scale>
          <a:sx n="66" d="100"/>
          <a:sy n="66" d="100"/>
        </p:scale>
        <p:origin x="-3354" y="-114"/>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4662"/>
          </a:xfrm>
          <a:prstGeom prst="rect">
            <a:avLst/>
          </a:prstGeom>
        </p:spPr>
        <p:txBody>
          <a:bodyPr vert="horz" lIns="91323" tIns="45661" rIns="91323" bIns="45661" rtlCol="0"/>
          <a:lstStyle>
            <a:lvl1pPr algn="l">
              <a:defRPr sz="1200"/>
            </a:lvl1pPr>
          </a:lstStyle>
          <a:p>
            <a:endParaRPr lang="en-US" dirty="0"/>
          </a:p>
        </p:txBody>
      </p:sp>
      <p:sp>
        <p:nvSpPr>
          <p:cNvPr id="3" name="Date Placeholder 2"/>
          <p:cNvSpPr>
            <a:spLocks noGrp="1"/>
          </p:cNvSpPr>
          <p:nvPr>
            <p:ph type="dt" sz="quarter" idx="1"/>
          </p:nvPr>
        </p:nvSpPr>
        <p:spPr>
          <a:xfrm>
            <a:off x="3971293" y="1"/>
            <a:ext cx="3037523" cy="464662"/>
          </a:xfrm>
          <a:prstGeom prst="rect">
            <a:avLst/>
          </a:prstGeom>
        </p:spPr>
        <p:txBody>
          <a:bodyPr vert="horz" lIns="91323" tIns="45661" rIns="91323" bIns="45661" rtlCol="0"/>
          <a:lstStyle>
            <a:lvl1pPr algn="r">
              <a:defRPr sz="1200"/>
            </a:lvl1pPr>
          </a:lstStyle>
          <a:p>
            <a:fld id="{AC9F16DD-7689-4D4E-98CD-2B2C2458DAA4}" type="datetimeFigureOut">
              <a:rPr lang="en-US" smtClean="0"/>
              <a:pPr/>
              <a:t>5/29/2020</a:t>
            </a:fld>
            <a:endParaRPr lang="en-US" dirty="0"/>
          </a:p>
        </p:txBody>
      </p:sp>
      <p:sp>
        <p:nvSpPr>
          <p:cNvPr id="4" name="Footer Placeholder 3"/>
          <p:cNvSpPr>
            <a:spLocks noGrp="1"/>
          </p:cNvSpPr>
          <p:nvPr>
            <p:ph type="ftr" sz="quarter" idx="2"/>
          </p:nvPr>
        </p:nvSpPr>
        <p:spPr>
          <a:xfrm>
            <a:off x="0" y="8830153"/>
            <a:ext cx="3037523" cy="464662"/>
          </a:xfrm>
          <a:prstGeom prst="rect">
            <a:avLst/>
          </a:prstGeom>
        </p:spPr>
        <p:txBody>
          <a:bodyPr vert="horz" lIns="91323" tIns="45661" rIns="91323" bIns="4566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293" y="8830153"/>
            <a:ext cx="3037523" cy="464662"/>
          </a:xfrm>
          <a:prstGeom prst="rect">
            <a:avLst/>
          </a:prstGeom>
        </p:spPr>
        <p:txBody>
          <a:bodyPr vert="horz" lIns="91323" tIns="45661" rIns="91323" bIns="45661" rtlCol="0" anchor="b"/>
          <a:lstStyle>
            <a:lvl1pPr algn="r">
              <a:defRPr sz="1200"/>
            </a:lvl1pPr>
          </a:lstStyle>
          <a:p>
            <a:fld id="{9C6D537E-7B5E-4D65-9411-9AF92C69CD82}" type="slidenum">
              <a:rPr lang="en-US" smtClean="0"/>
              <a:pPr/>
              <a:t>‹#›</a:t>
            </a:fld>
            <a:endParaRPr lang="en-US" dirty="0"/>
          </a:p>
        </p:txBody>
      </p:sp>
    </p:spTree>
    <p:extLst>
      <p:ext uri="{BB962C8B-B14F-4D97-AF65-F5344CB8AC3E}">
        <p14:creationId xmlns:p14="http://schemas.microsoft.com/office/powerpoint/2010/main" val="1491914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fontAlgn="auto">
              <a:spcBef>
                <a:spcPts val="0"/>
              </a:spcBef>
              <a:spcAft>
                <a:spcPts val="0"/>
              </a:spcAft>
              <a:defRPr sz="1200" smtClean="0">
                <a:latin typeface="+mn-lt"/>
              </a:defRPr>
            </a:lvl1pPr>
          </a:lstStyle>
          <a:p>
            <a:pPr>
              <a:defRPr/>
            </a:pPr>
            <a:fld id="{8369CCE0-184C-4685-8528-10CBA3EC768B}" type="datetimeFigureOut">
              <a:rPr lang="en-US"/>
              <a:pPr>
                <a:defRPr/>
              </a:pPr>
              <a:t>5/29/2020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8" tIns="46580" rIns="93158" bIns="46580"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fontAlgn="auto">
              <a:spcBef>
                <a:spcPts val="0"/>
              </a:spcBef>
              <a:spcAft>
                <a:spcPts val="0"/>
              </a:spcAft>
              <a:defRPr sz="1200" smtClean="0">
                <a:latin typeface="+mn-lt"/>
              </a:defRPr>
            </a:lvl1pPr>
          </a:lstStyle>
          <a:p>
            <a:pPr>
              <a:defRPr/>
            </a:pPr>
            <a:fld id="{75F75D11-0079-4D42-8AE6-22398F6E9898}" type="slidenum">
              <a:rPr lang="en-US"/>
              <a:pPr>
                <a:defRPr/>
              </a:pPr>
              <a:t>‹#›</a:t>
            </a:fld>
            <a:endParaRPr lang="en-US" dirty="0"/>
          </a:p>
        </p:txBody>
      </p:sp>
    </p:spTree>
    <p:extLst>
      <p:ext uri="{BB962C8B-B14F-4D97-AF65-F5344CB8AC3E}">
        <p14:creationId xmlns:p14="http://schemas.microsoft.com/office/powerpoint/2010/main" val="4191974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64789">
              <a:defRPr/>
            </a:pPr>
            <a:fld id="{3E259B31-9835-4232-91D0-DACD3CA69458}" type="slidenum">
              <a:rPr lang="en-US">
                <a:solidFill>
                  <a:srgbClr val="000000"/>
                </a:solidFill>
              </a:rPr>
              <a:pPr defTabSz="464789">
                <a:defRPr/>
              </a:pPr>
              <a:t>1</a:t>
            </a:fld>
            <a:endParaRPr lang="en-US" dirty="0">
              <a:solidFill>
                <a:srgbClr val="000000"/>
              </a:solidFill>
            </a:endParaRPr>
          </a:p>
        </p:txBody>
      </p:sp>
      <p:sp>
        <p:nvSpPr>
          <p:cNvPr id="18435"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6" name="Notes Placeholder 6"/>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400" dirty="0"/>
          </a:p>
        </p:txBody>
      </p:sp>
      <p:sp>
        <p:nvSpPr>
          <p:cNvPr id="24582" name="Date Placeholder 2"/>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defTabSz="464789">
              <a:defRPr/>
            </a:pPr>
            <a:r>
              <a:rPr lang="en-US" dirty="0">
                <a:solidFill>
                  <a:srgbClr val="000000"/>
                </a:solidFill>
              </a:rPr>
              <a:t>5/15/2013</a:t>
            </a:r>
          </a:p>
        </p:txBody>
      </p:sp>
      <p:sp>
        <p:nvSpPr>
          <p:cNvPr id="24583" name="Header Placeholder 1"/>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464789">
              <a:defRPr/>
            </a:pPr>
            <a:endParaRPr lang="en-US" dirty="0">
              <a:solidFill>
                <a:srgbClr val="000000"/>
              </a:solidFill>
            </a:endParaRPr>
          </a:p>
        </p:txBody>
      </p:sp>
      <p:sp>
        <p:nvSpPr>
          <p:cNvPr id="3" name="Footer Placeholder 2"/>
          <p:cNvSpPr>
            <a:spLocks noGrp="1"/>
          </p:cNvSpPr>
          <p:nvPr>
            <p:ph type="ftr" sz="quarter" idx="4"/>
          </p:nvPr>
        </p:nvSpPr>
        <p:spPr/>
        <p:txBody>
          <a:bodyPr/>
          <a:lstStyle/>
          <a:p>
            <a:pPr>
              <a:defRPr/>
            </a:pPr>
            <a:r>
              <a:rPr lang="en-US" dirty="0">
                <a:solidFill>
                  <a:prstClr val="black"/>
                </a:solidFill>
              </a:rPr>
              <a:t>AMO Overview</a:t>
            </a:r>
          </a:p>
        </p:txBody>
      </p:sp>
    </p:spTree>
    <p:extLst>
      <p:ext uri="{BB962C8B-B14F-4D97-AF65-F5344CB8AC3E}">
        <p14:creationId xmlns:p14="http://schemas.microsoft.com/office/powerpoint/2010/main" val="271913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10</a:t>
            </a:fld>
            <a:endParaRPr lang="en-US" dirty="0"/>
          </a:p>
        </p:txBody>
      </p:sp>
    </p:spTree>
    <p:extLst>
      <p:ext uri="{BB962C8B-B14F-4D97-AF65-F5344CB8AC3E}">
        <p14:creationId xmlns:p14="http://schemas.microsoft.com/office/powerpoint/2010/main" val="612035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11</a:t>
            </a:fld>
            <a:endParaRPr lang="en-US" dirty="0"/>
          </a:p>
        </p:txBody>
      </p:sp>
    </p:spTree>
    <p:extLst>
      <p:ext uri="{BB962C8B-B14F-4D97-AF65-F5344CB8AC3E}">
        <p14:creationId xmlns:p14="http://schemas.microsoft.com/office/powerpoint/2010/main" val="311424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64D75106-BF38-492E-A8DE-D2FD059A00F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73741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64D75106-BF38-492E-A8DE-D2FD059A00F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37432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1" fontAlgn="ctr" hangingPunct="1">
              <a:spcBef>
                <a:spcPts val="0"/>
              </a:spcBef>
              <a:spcAft>
                <a:spcPts val="600"/>
              </a:spcAft>
              <a:buClr>
                <a:srgbClr val="7AC143"/>
              </a:buClr>
              <a:buFont typeface="Wingdings" panose="05000000000000000000" pitchFamily="2" charset="2"/>
              <a:buChar char="Ø"/>
              <a:defRPr/>
            </a:pPr>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29194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5</a:t>
            </a:fld>
            <a:endParaRPr lang="en-US" dirty="0"/>
          </a:p>
        </p:txBody>
      </p:sp>
    </p:spTree>
    <p:extLst>
      <p:ext uri="{BB962C8B-B14F-4D97-AF65-F5344CB8AC3E}">
        <p14:creationId xmlns:p14="http://schemas.microsoft.com/office/powerpoint/2010/main" val="3918942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128577-842A-41F7-B880-E43EF8D7C8A9}" type="slidenum">
              <a:rPr lang="en-US" smtClean="0"/>
              <a:t>6</a:t>
            </a:fld>
            <a:endParaRPr lang="en-US" dirty="0"/>
          </a:p>
        </p:txBody>
      </p:sp>
    </p:spTree>
    <p:extLst>
      <p:ext uri="{BB962C8B-B14F-4D97-AF65-F5344CB8AC3E}">
        <p14:creationId xmlns:p14="http://schemas.microsoft.com/office/powerpoint/2010/main" val="2559835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7</a:t>
            </a:fld>
            <a:endParaRPr lang="en-US" dirty="0"/>
          </a:p>
        </p:txBody>
      </p:sp>
    </p:spTree>
    <p:extLst>
      <p:ext uri="{BB962C8B-B14F-4D97-AF65-F5344CB8AC3E}">
        <p14:creationId xmlns:p14="http://schemas.microsoft.com/office/powerpoint/2010/main" val="2321863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8</a:t>
            </a:fld>
            <a:endParaRPr lang="en-US" dirty="0"/>
          </a:p>
        </p:txBody>
      </p:sp>
    </p:spTree>
    <p:extLst>
      <p:ext uri="{BB962C8B-B14F-4D97-AF65-F5344CB8AC3E}">
        <p14:creationId xmlns:p14="http://schemas.microsoft.com/office/powerpoint/2010/main" val="2286164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0" dirty="0"/>
          </a:p>
        </p:txBody>
      </p:sp>
      <p:sp>
        <p:nvSpPr>
          <p:cNvPr id="4" name="Slide Number Placeholder 3"/>
          <p:cNvSpPr>
            <a:spLocks noGrp="1"/>
          </p:cNvSpPr>
          <p:nvPr>
            <p:ph type="sldNum" sz="quarter" idx="5"/>
          </p:nvPr>
        </p:nvSpPr>
        <p:spPr/>
        <p:txBody>
          <a:bodyPr/>
          <a:lstStyle/>
          <a:p>
            <a:pPr>
              <a:defRPr/>
            </a:pPr>
            <a:fld id="{75F75D11-0079-4D42-8AE6-22398F6E9898}" type="slidenum">
              <a:rPr lang="en-US" smtClean="0"/>
              <a:pPr>
                <a:defRPr/>
              </a:pPr>
              <a:t>9</a:t>
            </a:fld>
            <a:endParaRPr lang="en-US" dirty="0"/>
          </a:p>
        </p:txBody>
      </p:sp>
    </p:spTree>
    <p:extLst>
      <p:ext uri="{BB962C8B-B14F-4D97-AF65-F5344CB8AC3E}">
        <p14:creationId xmlns:p14="http://schemas.microsoft.com/office/powerpoint/2010/main" val="79858240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149623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dirty="0"/>
              <a:t>Click to edit Master title style</a:t>
            </a:r>
          </a:p>
        </p:txBody>
      </p:sp>
      <p:sp>
        <p:nvSpPr>
          <p:cNvPr id="3" name="Content Placeholder 2"/>
          <p:cNvSpPr>
            <a:spLocks noGrp="1"/>
          </p:cNvSpPr>
          <p:nvPr>
            <p:ph idx="1"/>
          </p:nvPr>
        </p:nvSpPr>
        <p:spPr>
          <a:xfrm>
            <a:off x="274638" y="1141413"/>
            <a:ext cx="8229600" cy="5110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58000" y="6356350"/>
            <a:ext cx="2133600" cy="365125"/>
          </a:xfrm>
          <a:prstGeom prst="rect">
            <a:avLst/>
          </a:prstGeom>
          <a:noFill/>
        </p:spPr>
        <p:txBody>
          <a:bodyPr/>
          <a:lstStyle>
            <a:lvl1pPr>
              <a:defRPr>
                <a:solidFill>
                  <a:srgbClr val="002060"/>
                </a:solidFill>
              </a:defRPr>
            </a:lvl1pPr>
          </a:lstStyle>
          <a:p>
            <a:fld id="{9B5E1708-F8A3-4564-8049-367EAB969392}" type="slidenum">
              <a:rPr lang="en-US" smtClean="0"/>
              <a:pPr/>
              <a:t>‹#›</a:t>
            </a:fld>
            <a:endParaRPr lang="en-US" dirty="0"/>
          </a:p>
        </p:txBody>
      </p:sp>
    </p:spTree>
    <p:extLst>
      <p:ext uri="{BB962C8B-B14F-4D97-AF65-F5344CB8AC3E}">
        <p14:creationId xmlns:p14="http://schemas.microsoft.com/office/powerpoint/2010/main" val="2174909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1536310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112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3210168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2391142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637335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4047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182040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80051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81152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dirty="0">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1250959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2"/>
            <a:ext cx="82296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4100429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dirty="0">
              <a:solidFill>
                <a:srgbClr val="000000"/>
              </a:solidFill>
              <a:latin typeface="Franklin Gothic Book"/>
            </a:endParaRPr>
          </a:p>
        </p:txBody>
      </p:sp>
    </p:spTree>
    <p:extLst>
      <p:ext uri="{BB962C8B-B14F-4D97-AF65-F5344CB8AC3E}">
        <p14:creationId xmlns:p14="http://schemas.microsoft.com/office/powerpoint/2010/main" val="612307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98032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2443601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4160521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788820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dirty="0">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dirty="0">
              <a:solidFill>
                <a:srgbClr val="000000"/>
              </a:solidFill>
              <a:latin typeface="Franklin Gothic Book"/>
            </a:endParaRPr>
          </a:p>
        </p:txBody>
      </p:sp>
    </p:spTree>
    <p:extLst>
      <p:ext uri="{BB962C8B-B14F-4D97-AF65-F5344CB8AC3E}">
        <p14:creationId xmlns:p14="http://schemas.microsoft.com/office/powerpoint/2010/main" val="2234779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596420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3368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2126041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164201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470050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753426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224788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6679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645837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2803796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56012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1032428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6990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4970011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993354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924119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9517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230783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919063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2559239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1249367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4062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060285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0412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1817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105513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0098437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941997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250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979551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046137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382222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3318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2310946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409079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914400"/>
            <a:ext cx="8229600" cy="51816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807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8020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047094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2535737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030023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1470313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6927947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0057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7952810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758044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424822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919D344-0F32-413F-B8EE-CD01EB5EAA44}" type="datetimeFigureOut">
              <a:rPr lang="en-US" smtClean="0">
                <a:solidFill>
                  <a:srgbClr val="50565C"/>
                </a:solidFill>
              </a:rPr>
              <a:pPr/>
              <a:t>5/29/2020</a:t>
            </a:fld>
            <a:endParaRPr lang="en-US" dirty="0">
              <a:solidFill>
                <a:srgbClr val="50565C"/>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solidFill>
                <a:srgbClr val="50565C"/>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7B6F4C-3AD0-4948-8DAA-C680EF4FE580}" type="slidenum">
              <a:rPr lang="en-US" smtClean="0">
                <a:solidFill>
                  <a:srgbClr val="50565C"/>
                </a:solidFill>
              </a:rPr>
              <a:pPr/>
              <a:t>‹#›</a:t>
            </a:fld>
            <a:endParaRPr lang="en-US" dirty="0">
              <a:solidFill>
                <a:srgbClr val="50565C"/>
              </a:solidFill>
            </a:endParaRPr>
          </a:p>
        </p:txBody>
      </p:sp>
    </p:spTree>
    <p:extLst>
      <p:ext uri="{BB962C8B-B14F-4D97-AF65-F5344CB8AC3E}">
        <p14:creationId xmlns:p14="http://schemas.microsoft.com/office/powerpoint/2010/main" val="40648477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1905557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34841763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0" y="662970"/>
            <a:ext cx="9144000" cy="45719"/>
          </a:xfrm>
          <a:prstGeom prst="rect">
            <a:avLst/>
          </a:prstGeom>
        </p:spPr>
      </p:pic>
    </p:spTree>
    <p:extLst>
      <p:ext uri="{BB962C8B-B14F-4D97-AF65-F5344CB8AC3E}">
        <p14:creationId xmlns:p14="http://schemas.microsoft.com/office/powerpoint/2010/main" val="27645108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
        <p:nvSpPr>
          <p:cNvPr id="4" name="TextBox 3"/>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201654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
        <p:nvSpPr>
          <p:cNvPr id="2" name="TextBox 1"/>
          <p:cNvSpPr txBox="1"/>
          <p:nvPr userDrawn="1"/>
        </p:nvSpPr>
        <p:spPr>
          <a:xfrm>
            <a:off x="9144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49332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69331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88184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jpeg"/><Relationship Id="rId5" Type="http://schemas.openxmlformats.org/officeDocument/2006/relationships/slideLayout" Target="../slideLayouts/slideLayout7.xml"/><Relationship Id="rId10"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5.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2235464485"/>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763000" cy="6569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838200"/>
            <a:ext cx="8763000" cy="5562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21"/>
          <p:cNvGrpSpPr>
            <a:grpSpLocks/>
          </p:cNvGrpSpPr>
          <p:nvPr/>
        </p:nvGrpSpPr>
        <p:grpSpPr bwMode="auto">
          <a:xfrm flipH="1" flipV="1">
            <a:off x="-3" y="656983"/>
            <a:ext cx="9144003" cy="55568"/>
            <a:chOff x="0" y="832104"/>
            <a:chExt cx="9144003" cy="54869"/>
          </a:xfrm>
        </p:grpSpPr>
        <p:sp>
          <p:nvSpPr>
            <p:cNvPr id="11" name="Rectangle 10"/>
            <p:cNvSpPr/>
            <p:nvPr userDrawn="1"/>
          </p:nvSpPr>
          <p:spPr>
            <a:xfrm>
              <a:off x="3305300" y="832137"/>
              <a:ext cx="5838703" cy="548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smtClean="0">
                <a:solidFill>
                  <a:srgbClr val="4C4C4C"/>
                </a:solidFill>
                <a:latin typeface="Arial" pitchFamily="-106" charset="0"/>
                <a:ea typeface="Arial" pitchFamily="-106" charset="0"/>
                <a:cs typeface="Arial" pitchFamily="-106" charset="0"/>
              </a:rPr>
              <a:pPr marL="342900" indent="-342900" algn="ctr" defTabSz="457200">
                <a:lnSpc>
                  <a:spcPct val="90000"/>
                </a:lnSpc>
                <a:spcBef>
                  <a:spcPct val="20000"/>
                </a:spcBef>
                <a:buFont typeface="Arial" pitchFamily="-106" charset="0"/>
                <a:buNone/>
              </a:pPr>
              <a:t>‹#›</a:t>
            </a:fld>
            <a:endParaRPr lang="en-US" sz="1000" dirty="0">
              <a:solidFill>
                <a:srgbClr val="4C4C4C"/>
              </a:solidFill>
              <a:latin typeface="Arial" pitchFamily="-106" charset="0"/>
              <a:ea typeface="Arial" pitchFamily="-106" charset="0"/>
              <a:cs typeface="Arial" pitchFamily="-106" charset="0"/>
            </a:endParaRPr>
          </a:p>
        </p:txBody>
      </p:sp>
      <p:pic>
        <p:nvPicPr>
          <p:cNvPr id="15" name="Picture 14" descr="US-Department of Energy-hor-green.png"/>
          <p:cNvPicPr>
            <a:picLocks noChangeAspect="1"/>
          </p:cNvPicPr>
          <p:nvPr/>
        </p:nvPicPr>
        <p:blipFill>
          <a:blip r:embed="rId2"/>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784596572"/>
      </p:ext>
    </p:extLst>
  </p:cSld>
  <p:clrMap bg1="lt1" tx1="dk1" bg2="lt2" tx2="dk2" accent1="accent1" accent2="accent2" accent3="accent3" accent4="accent4" accent5="accent5" accent6="accent6" hlink="hlink" folHlink="folHlink"/>
  <p:txStyles>
    <p:titleStyle>
      <a:lvl1pPr algn="l" defTabSz="457200" rtl="0" eaLnBrk="1" latinLnBrk="0" hangingPunct="1">
        <a:lnSpc>
          <a:spcPts val="3000"/>
        </a:lnSpc>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44858512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5" r:id="rId4"/>
    <p:sldLayoutId id="2147483846" r:id="rId5"/>
    <p:sldLayoutId id="2147483847" r:id="rId6"/>
    <p:sldLayoutId id="2147483850" r:id="rId7"/>
    <p:sldLayoutId id="2147483851" r:id="rId8"/>
    <p:sldLayoutId id="2147483853" r:id="rId9"/>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318414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93" r:id="rId6"/>
    <p:sldLayoutId id="2147483894" r:id="rId7"/>
    <p:sldLayoutId id="2147483895" r:id="rId8"/>
    <p:sldLayoutId id="2147483896" r:id="rId9"/>
    <p:sldLayoutId id="2147483897" r:id="rId10"/>
    <p:sldLayoutId id="2147483900" r:id="rId11"/>
    <p:sldLayoutId id="2147483901" r:id="rId12"/>
    <p:sldLayoutId id="2147483904" r:id="rId13"/>
    <p:sldLayoutId id="2147483905" r:id="rId14"/>
    <p:sldLayoutId id="2147483906" r:id="rId15"/>
    <p:sldLayoutId id="2147483907" r:id="rId16"/>
    <p:sldLayoutId id="2147483911" r:id="rId17"/>
    <p:sldLayoutId id="2147483912" r:id="rId18"/>
    <p:sldLayoutId id="2147483913" r:id="rId19"/>
    <p:sldLayoutId id="2147483914" r:id="rId20"/>
    <p:sldLayoutId id="2147483915" r:id="rId21"/>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79031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7" r:id="rId6"/>
    <p:sldLayoutId id="2147483928" r:id="rId7"/>
    <p:sldLayoutId id="2147483929" r:id="rId8"/>
    <p:sldLayoutId id="2147483933" r:id="rId9"/>
    <p:sldLayoutId id="2147483934" r:id="rId10"/>
    <p:sldLayoutId id="2147483937" r:id="rId11"/>
    <p:sldLayoutId id="2147483938" r:id="rId12"/>
    <p:sldLayoutId id="2147483939" r:id="rId13"/>
    <p:sldLayoutId id="2147483940" r:id="rId14"/>
    <p:sldLayoutId id="2147483943" r:id="rId15"/>
    <p:sldLayoutId id="2147483944" r:id="rId16"/>
    <p:sldLayoutId id="2147483945" r:id="rId17"/>
    <p:sldLayoutId id="2147483946" r:id="rId18"/>
    <p:sldLayoutId id="2147483948" r:id="rId19"/>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663324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9" r:id="rId6"/>
    <p:sldLayoutId id="2147483962" r:id="rId7"/>
    <p:sldLayoutId id="2147483966" r:id="rId8"/>
    <p:sldLayoutId id="2147483967" r:id="rId9"/>
    <p:sldLayoutId id="2147483970" r:id="rId10"/>
    <p:sldLayoutId id="2147483971" r:id="rId11"/>
    <p:sldLayoutId id="2147483972" r:id="rId12"/>
    <p:sldLayoutId id="2147483973" r:id="rId13"/>
    <p:sldLayoutId id="2147483977" r:id="rId14"/>
    <p:sldLayoutId id="2147483978" r:id="rId15"/>
    <p:sldLayoutId id="2147483979" r:id="rId16"/>
    <p:sldLayoutId id="2147483980" r:id="rId17"/>
    <p:sldLayoutId id="2147483981" r:id="rId18"/>
    <p:sldLayoutId id="2147483989" r:id="rId19"/>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3159600676"/>
      </p:ext>
    </p:extLst>
  </p:cSld>
  <p:clrMap bg1="lt1" tx1="dk1" bg2="lt2" tx2="dk2" accent1="accent1" accent2="accent2" accent3="accent3" accent4="accent4" accent5="accent5" accent6="accent6" hlink="hlink" folHlink="folHlink"/>
  <p:sldLayoutIdLst>
    <p:sldLayoutId id="2147483983" r:id="rId1"/>
    <p:sldLayoutId id="2147483985" r:id="rId2"/>
    <p:sldLayoutId id="2147483986" r:id="rId3"/>
    <p:sldLayoutId id="2147483987" r:id="rId4"/>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tiff"/><Relationship Id="rId7" Type="http://schemas.openxmlformats.org/officeDocument/2006/relationships/image" Target="../media/image20.emf"/><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70.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0960" y="1666640"/>
            <a:ext cx="8471371" cy="1381360"/>
          </a:xfrm>
        </p:spPr>
        <p:txBody>
          <a:bodyPr>
            <a:normAutofit/>
          </a:bodyPr>
          <a:lstStyle/>
          <a:p>
            <a:r>
              <a:rPr lang="en-US" sz="2800" b="0" dirty="0"/>
              <a:t>Advanced Materials Manufacturing (AMM)</a:t>
            </a:r>
            <a:endParaRPr lang="en-US" sz="2400" b="0" dirty="0"/>
          </a:p>
        </p:txBody>
      </p:sp>
      <p:sp>
        <p:nvSpPr>
          <p:cNvPr id="3" name="Text Placeholder 2"/>
          <p:cNvSpPr>
            <a:spLocks noGrp="1"/>
          </p:cNvSpPr>
          <p:nvPr>
            <p:ph type="body" sz="quarter" idx="10"/>
          </p:nvPr>
        </p:nvSpPr>
        <p:spPr>
          <a:xfrm>
            <a:off x="530960" y="2584269"/>
            <a:ext cx="5981000" cy="838200"/>
          </a:xfrm>
        </p:spPr>
        <p:txBody>
          <a:bodyPr/>
          <a:lstStyle/>
          <a:p>
            <a:r>
              <a:rPr lang="en-US" sz="1800" b="0" dirty="0"/>
              <a:t>Tina M Kaarsberg, PhD, Technology Manager</a:t>
            </a:r>
          </a:p>
          <a:p>
            <a:r>
              <a:rPr lang="en-US" sz="1800" b="0" dirty="0"/>
              <a:t>Advanced Manufacturing Office</a:t>
            </a:r>
          </a:p>
        </p:txBody>
      </p:sp>
      <p:sp>
        <p:nvSpPr>
          <p:cNvPr id="4" name="Text Placeholder 3"/>
          <p:cNvSpPr>
            <a:spLocks noGrp="1"/>
          </p:cNvSpPr>
          <p:nvPr>
            <p:ph type="body" sz="quarter" idx="13"/>
          </p:nvPr>
        </p:nvSpPr>
        <p:spPr>
          <a:xfrm>
            <a:off x="524471" y="3429000"/>
            <a:ext cx="4448477" cy="478467"/>
          </a:xfrm>
        </p:spPr>
        <p:txBody>
          <a:bodyPr>
            <a:noAutofit/>
          </a:bodyPr>
          <a:lstStyle/>
          <a:p>
            <a:r>
              <a:rPr lang="en-US" sz="1800" dirty="0"/>
              <a:t>AMO Peer Review</a:t>
            </a:r>
          </a:p>
          <a:p>
            <a:r>
              <a:rPr lang="en-US" sz="1800" dirty="0"/>
              <a:t>June 2020  |  Washington, DC</a:t>
            </a:r>
          </a:p>
        </p:txBody>
      </p:sp>
      <p:sp>
        <p:nvSpPr>
          <p:cNvPr id="7" name="Text Placeholder 2"/>
          <p:cNvSpPr txBox="1">
            <a:spLocks/>
          </p:cNvSpPr>
          <p:nvPr/>
        </p:nvSpPr>
        <p:spPr bwMode="auto">
          <a:xfrm>
            <a:off x="4972948" y="3754547"/>
            <a:ext cx="4171052" cy="33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i="1" dirty="0">
                <a:solidFill>
                  <a:srgbClr val="005C82"/>
                </a:solidFill>
              </a:rPr>
              <a:t>manufacturing.energy.gov</a:t>
            </a:r>
          </a:p>
        </p:txBody>
      </p:sp>
    </p:spTree>
    <p:extLst>
      <p:ext uri="{BB962C8B-B14F-4D97-AF65-F5344CB8AC3E}">
        <p14:creationId xmlns:p14="http://schemas.microsoft.com/office/powerpoint/2010/main" val="301282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8B1C9-22B6-473F-A1DD-2961C0532C37}"/>
              </a:ext>
            </a:extLst>
          </p:cNvPr>
          <p:cNvSpPr>
            <a:spLocks noGrp="1"/>
          </p:cNvSpPr>
          <p:nvPr>
            <p:ph type="title"/>
          </p:nvPr>
        </p:nvSpPr>
        <p:spPr/>
        <p:txBody>
          <a:bodyPr/>
          <a:lstStyle/>
          <a:p>
            <a:r>
              <a:rPr lang="en-US" sz="2800" dirty="0"/>
              <a:t>Nanocarbon Metal Composites (aka Covetics)</a:t>
            </a:r>
          </a:p>
        </p:txBody>
      </p:sp>
      <p:sp>
        <p:nvSpPr>
          <p:cNvPr id="3" name="Text Placeholder 2">
            <a:extLst>
              <a:ext uri="{FF2B5EF4-FFF2-40B4-BE49-F238E27FC236}">
                <a16:creationId xmlns:a16="http://schemas.microsoft.com/office/drawing/2014/main" xmlns="" id="{5E247AC2-2240-476B-8ACA-E47E13BA14B8}"/>
              </a:ext>
            </a:extLst>
          </p:cNvPr>
          <p:cNvSpPr>
            <a:spLocks noGrp="1"/>
          </p:cNvSpPr>
          <p:nvPr>
            <p:ph type="body" idx="4294967295"/>
          </p:nvPr>
        </p:nvSpPr>
        <p:spPr>
          <a:xfrm>
            <a:off x="360363" y="816610"/>
            <a:ext cx="3776724" cy="2700328"/>
          </a:xfrm>
        </p:spPr>
        <p:txBody>
          <a:bodyPr/>
          <a:lstStyle/>
          <a:p>
            <a:pPr marL="0" lvl="0" indent="0">
              <a:buNone/>
            </a:pPr>
            <a:r>
              <a:rPr lang="en-US" sz="2800" dirty="0">
                <a:solidFill>
                  <a:schemeClr val="tx1"/>
                </a:solidFill>
              </a:rPr>
              <a:t>Background </a:t>
            </a:r>
          </a:p>
          <a:p>
            <a:r>
              <a:rPr lang="en-US" altLang="en-US" sz="2400" dirty="0">
                <a:ea typeface="Calibri" panose="020F0502020204030204" pitchFamily="34" charset="0"/>
                <a:cs typeface="Times New Roman" panose="02020603050405020304" pitchFamily="18" charset="0"/>
              </a:rPr>
              <a:t>Covetics discovered 1997</a:t>
            </a:r>
          </a:p>
          <a:p>
            <a:r>
              <a:rPr lang="en-US" altLang="en-US" sz="2400" dirty="0">
                <a:ea typeface="Calibri" panose="020F0502020204030204" pitchFamily="34" charset="0"/>
                <a:cs typeface="Times New Roman" panose="02020603050405020304" pitchFamily="18" charset="0"/>
              </a:rPr>
              <a:t>Enhanced conductivity +strength</a:t>
            </a:r>
          </a:p>
          <a:p>
            <a:r>
              <a:rPr lang="en-US" altLang="en-US" sz="2400" dirty="0">
                <a:ea typeface="Calibri" panose="020F0502020204030204" pitchFamily="34" charset="0"/>
                <a:cs typeface="Times New Roman" panose="02020603050405020304" pitchFamily="18" charset="0"/>
              </a:rPr>
              <a:t>New degree of freedom in alloy design</a:t>
            </a:r>
          </a:p>
        </p:txBody>
      </p:sp>
      <p:pic>
        <p:nvPicPr>
          <p:cNvPr id="4" name="Picture 2">
            <a:extLst>
              <a:ext uri="{FF2B5EF4-FFF2-40B4-BE49-F238E27FC236}">
                <a16:creationId xmlns:a16="http://schemas.microsoft.com/office/drawing/2014/main" xmlns="" id="{16384ABB-1D83-4076-B220-747AEE91EDF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9000" contrast="51000"/>
                    </a14:imgEffect>
                  </a14:imgLayer>
                </a14:imgProps>
              </a:ext>
            </a:extLst>
          </a:blip>
          <a:srcRect/>
          <a:stretch>
            <a:fillRect/>
          </a:stretch>
        </p:blipFill>
        <p:spPr bwMode="auto">
          <a:xfrm>
            <a:off x="4572000" y="1047750"/>
            <a:ext cx="4211637" cy="2259585"/>
          </a:xfrm>
          <a:prstGeom prst="rect">
            <a:avLst/>
          </a:prstGeom>
          <a:noFill/>
          <a:ln w="9525">
            <a:noFill/>
            <a:miter lim="800000"/>
            <a:headEnd/>
            <a:tailEnd/>
          </a:ln>
        </p:spPr>
      </p:pic>
      <p:sp>
        <p:nvSpPr>
          <p:cNvPr id="5" name="Rectangle 4">
            <a:extLst>
              <a:ext uri="{FF2B5EF4-FFF2-40B4-BE49-F238E27FC236}">
                <a16:creationId xmlns:a16="http://schemas.microsoft.com/office/drawing/2014/main" xmlns="" id="{6F6F4F65-8A38-4755-B002-205459ED5D19}"/>
              </a:ext>
            </a:extLst>
          </p:cNvPr>
          <p:cNvSpPr/>
          <p:nvPr/>
        </p:nvSpPr>
        <p:spPr>
          <a:xfrm>
            <a:off x="4475163" y="3209161"/>
            <a:ext cx="4495800" cy="307777"/>
          </a:xfrm>
          <a:prstGeom prst="rect">
            <a:avLst/>
          </a:prstGeom>
        </p:spPr>
        <p:txBody>
          <a:bodyPr wrap="square">
            <a:spAutoFit/>
          </a:bodyPr>
          <a:lstStyle/>
          <a:p>
            <a:pPr marL="0" indent="0">
              <a:buNone/>
            </a:pPr>
            <a:r>
              <a:rPr lang="en-US" sz="1400" dirty="0"/>
              <a:t>Lourdes Salamanca-Riba, U. Maryland College Park</a:t>
            </a:r>
          </a:p>
        </p:txBody>
      </p:sp>
      <p:sp>
        <p:nvSpPr>
          <p:cNvPr id="6" name="Text Placeholder 2">
            <a:extLst>
              <a:ext uri="{FF2B5EF4-FFF2-40B4-BE49-F238E27FC236}">
                <a16:creationId xmlns:a16="http://schemas.microsoft.com/office/drawing/2014/main" xmlns="" id="{6A24ACC4-4C3E-40DB-B42C-8A3FEB382346}"/>
              </a:ext>
            </a:extLst>
          </p:cNvPr>
          <p:cNvSpPr txBox="1">
            <a:spLocks/>
          </p:cNvSpPr>
          <p:nvPr/>
        </p:nvSpPr>
        <p:spPr bwMode="auto">
          <a:xfrm>
            <a:off x="360363" y="3951605"/>
            <a:ext cx="8610600" cy="5812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chemeClr val="tx1"/>
                </a:solidFill>
              </a:rPr>
              <a:t>Impact</a:t>
            </a:r>
          </a:p>
          <a:p>
            <a:r>
              <a:rPr lang="en-US" sz="2400" dirty="0">
                <a:solidFill>
                  <a:schemeClr val="tx1"/>
                </a:solidFill>
              </a:rPr>
              <a:t>Dramatically increase performance of conductors (game changer to increase conductivity)</a:t>
            </a:r>
          </a:p>
          <a:p>
            <a:r>
              <a:rPr lang="en-US" sz="2400" dirty="0">
                <a:solidFill>
                  <a:schemeClr val="tx1"/>
                </a:solidFill>
              </a:rPr>
              <a:t>Economy-wide savings and environmental benefits</a:t>
            </a:r>
          </a:p>
          <a:p>
            <a:r>
              <a:rPr lang="en-US" sz="2400" dirty="0">
                <a:solidFill>
                  <a:schemeClr val="tx1"/>
                </a:solidFill>
              </a:rPr>
              <a:t>Enables circular economy</a:t>
            </a:r>
          </a:p>
        </p:txBody>
      </p:sp>
    </p:spTree>
    <p:extLst>
      <p:ext uri="{BB962C8B-B14F-4D97-AF65-F5344CB8AC3E}">
        <p14:creationId xmlns:p14="http://schemas.microsoft.com/office/powerpoint/2010/main" val="3849822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xmlns="" id="{EE95E861-23ED-4360-A490-03DF87FBCC4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4188" y="918464"/>
            <a:ext cx="9472376" cy="5571471"/>
          </a:xfrm>
          <a:prstGeom prst="rect">
            <a:avLst/>
          </a:prstGeom>
        </p:spPr>
      </p:pic>
      <p:sp>
        <p:nvSpPr>
          <p:cNvPr id="2" name="Title 1">
            <a:extLst>
              <a:ext uri="{FF2B5EF4-FFF2-40B4-BE49-F238E27FC236}">
                <a16:creationId xmlns:a16="http://schemas.microsoft.com/office/drawing/2014/main" xmlns="" id="{1DAC737A-C735-422B-9D9D-AAD1942A0B48}"/>
              </a:ext>
            </a:extLst>
          </p:cNvPr>
          <p:cNvSpPr>
            <a:spLocks noGrp="1"/>
          </p:cNvSpPr>
          <p:nvPr>
            <p:ph type="title"/>
          </p:nvPr>
        </p:nvSpPr>
        <p:spPr>
          <a:xfrm>
            <a:off x="30480" y="-152400"/>
            <a:ext cx="8724900" cy="812800"/>
          </a:xfrm>
        </p:spPr>
        <p:txBody>
          <a:bodyPr/>
          <a:lstStyle/>
          <a:p>
            <a:r>
              <a:rPr lang="en-US" sz="2800" dirty="0"/>
              <a:t>Nanocarbon Composite Impact: Big Picture</a:t>
            </a:r>
          </a:p>
        </p:txBody>
      </p:sp>
      <p:sp>
        <p:nvSpPr>
          <p:cNvPr id="4" name="TextBox 3">
            <a:extLst>
              <a:ext uri="{FF2B5EF4-FFF2-40B4-BE49-F238E27FC236}">
                <a16:creationId xmlns:a16="http://schemas.microsoft.com/office/drawing/2014/main" xmlns="" id="{4E4F91C3-9FA3-4C7C-8B13-71D1EE5A073E}"/>
              </a:ext>
            </a:extLst>
          </p:cNvPr>
          <p:cNvSpPr txBox="1"/>
          <p:nvPr/>
        </p:nvSpPr>
        <p:spPr>
          <a:xfrm>
            <a:off x="30480" y="5877579"/>
            <a:ext cx="9113520" cy="584775"/>
          </a:xfrm>
          <a:prstGeom prst="rect">
            <a:avLst/>
          </a:prstGeom>
          <a:solidFill>
            <a:schemeClr val="bg1"/>
          </a:solidFill>
        </p:spPr>
        <p:txBody>
          <a:bodyPr wrap="square" rtlCol="0">
            <a:spAutoFit/>
          </a:bodyPr>
          <a:lstStyle/>
          <a:p>
            <a:pPr algn="ctr" fontAlgn="ctr">
              <a:spcBef>
                <a:spcPts val="0"/>
              </a:spcBef>
              <a:spcAft>
                <a:spcPts val="600"/>
              </a:spcAft>
              <a:buClr>
                <a:srgbClr val="7AC143"/>
              </a:buClr>
            </a:pPr>
            <a:r>
              <a:rPr lang="en-US" sz="3200" b="1" dirty="0">
                <a:solidFill>
                  <a:srgbClr val="50565C"/>
                </a:solidFill>
                <a:latin typeface="Franklin Gothic Medium" panose="020B0603020102020204" pitchFamily="34" charset="0"/>
              </a:rPr>
              <a:t>THANK YOU!</a:t>
            </a:r>
            <a:endParaRPr lang="en-US" sz="4000" b="1" dirty="0">
              <a:solidFill>
                <a:srgbClr val="50565C"/>
              </a:solidFill>
              <a:latin typeface="Franklin Gothic Medium" panose="020B0603020102020204" pitchFamily="34" charset="0"/>
            </a:endParaRPr>
          </a:p>
        </p:txBody>
      </p:sp>
      <p:sp>
        <p:nvSpPr>
          <p:cNvPr id="3" name="Rectangle 2">
            <a:extLst>
              <a:ext uri="{FF2B5EF4-FFF2-40B4-BE49-F238E27FC236}">
                <a16:creationId xmlns:a16="http://schemas.microsoft.com/office/drawing/2014/main" xmlns="" id="{E42AE722-AF80-44DC-A6C9-A742FF300F75}"/>
              </a:ext>
            </a:extLst>
          </p:cNvPr>
          <p:cNvSpPr/>
          <p:nvPr/>
        </p:nvSpPr>
        <p:spPr>
          <a:xfrm>
            <a:off x="7391400" y="918464"/>
            <a:ext cx="1676400" cy="300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744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Advanced Materials Manufacturing (AMM) Overview</a:t>
            </a:r>
          </a:p>
        </p:txBody>
      </p:sp>
      <p:sp>
        <p:nvSpPr>
          <p:cNvPr id="3" name="TextBox 2"/>
          <p:cNvSpPr txBox="1"/>
          <p:nvPr/>
        </p:nvSpPr>
        <p:spPr>
          <a:xfrm>
            <a:off x="2585183" y="4165884"/>
            <a:ext cx="1311699" cy="1569660"/>
          </a:xfrm>
          <a:prstGeom prst="rect">
            <a:avLst/>
          </a:prstGeom>
          <a:noFill/>
        </p:spPr>
        <p:txBody>
          <a:bodyPr wrap="square" rtlCol="0">
            <a:spAutoFit/>
          </a:bodyPr>
          <a:lstStyle/>
          <a:p>
            <a:pPr fontAlgn="ctr">
              <a:spcBef>
                <a:spcPts val="0"/>
              </a:spcBef>
              <a:spcAft>
                <a:spcPts val="600"/>
              </a:spcAft>
              <a:buClr>
                <a:srgbClr val="7AC143"/>
              </a:buClr>
            </a:pPr>
            <a:r>
              <a:rPr lang="en-US" sz="1600" dirty="0">
                <a:solidFill>
                  <a:srgbClr val="50565C"/>
                </a:solidFill>
                <a:latin typeface="Arial" panose="020B0604020202020204" pitchFamily="34" charset="0"/>
                <a:cs typeface="Arial" panose="020B0604020202020204" pitchFamily="34" charset="0"/>
              </a:rPr>
              <a:t>Nano-carbon metal composite conductors Covetics+</a:t>
            </a:r>
            <a:endParaRPr lang="en-US" sz="1600" b="1" dirty="0">
              <a:solidFill>
                <a:srgbClr val="50565C"/>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493CA440-452E-47B6-98EF-53868F39969A}"/>
              </a:ext>
            </a:extLst>
          </p:cNvPr>
          <p:cNvSpPr txBox="1"/>
          <p:nvPr/>
        </p:nvSpPr>
        <p:spPr>
          <a:xfrm>
            <a:off x="756773" y="5012535"/>
            <a:ext cx="1286289" cy="584775"/>
          </a:xfrm>
          <a:prstGeom prst="rect">
            <a:avLst/>
          </a:prstGeom>
          <a:noFill/>
        </p:spPr>
        <p:txBody>
          <a:bodyPr wrap="square" rtlCol="0">
            <a:spAutoFit/>
          </a:bodyPr>
          <a:lstStyle/>
          <a:p>
            <a:pPr fontAlgn="ctr">
              <a:spcBef>
                <a:spcPts val="0"/>
              </a:spcBef>
              <a:spcAft>
                <a:spcPts val="600"/>
              </a:spcAft>
              <a:buClr>
                <a:srgbClr val="7AC143"/>
              </a:buClr>
            </a:pPr>
            <a:r>
              <a:rPr lang="en-US" sz="1600" dirty="0">
                <a:solidFill>
                  <a:srgbClr val="50565C"/>
                </a:solidFill>
                <a:latin typeface="Arial" panose="020B0604020202020204" pitchFamily="34" charset="0"/>
                <a:cs typeface="Arial" panose="020B0604020202020204" pitchFamily="34" charset="0"/>
              </a:rPr>
              <a:t>APM—Physics </a:t>
            </a:r>
          </a:p>
        </p:txBody>
      </p:sp>
      <p:cxnSp>
        <p:nvCxnSpPr>
          <p:cNvPr id="21" name="Straight Arrow Connector 20">
            <a:extLst>
              <a:ext uri="{FF2B5EF4-FFF2-40B4-BE49-F238E27FC236}">
                <a16:creationId xmlns:a16="http://schemas.microsoft.com/office/drawing/2014/main" xmlns="" id="{D3FC4C95-9AEF-4635-B111-A1D0DBFC6056}"/>
              </a:ext>
            </a:extLst>
          </p:cNvPr>
          <p:cNvCxnSpPr>
            <a:cxnSpLocks/>
          </p:cNvCxnSpPr>
          <p:nvPr/>
        </p:nvCxnSpPr>
        <p:spPr>
          <a:xfrm flipV="1">
            <a:off x="492702" y="6107285"/>
            <a:ext cx="8272896" cy="6736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17A2D2B5-5541-4657-BAFE-8DEA3C04B350}"/>
              </a:ext>
            </a:extLst>
          </p:cNvPr>
          <p:cNvSpPr txBox="1"/>
          <p:nvPr/>
        </p:nvSpPr>
        <p:spPr>
          <a:xfrm>
            <a:off x="3036632" y="6095382"/>
            <a:ext cx="4727183" cy="400110"/>
          </a:xfrm>
          <a:prstGeom prst="rect">
            <a:avLst/>
          </a:prstGeom>
          <a:noFill/>
        </p:spPr>
        <p:txBody>
          <a:bodyPr wrap="square" rtlCol="0">
            <a:spAutoFit/>
          </a:bodyPr>
          <a:lstStyle/>
          <a:p>
            <a:r>
              <a:rPr lang="en-US" sz="2000" b="1" dirty="0"/>
              <a:t>Diverse Portfolio Scale </a:t>
            </a:r>
            <a:r>
              <a:rPr lang="en-US" sz="2000" b="1" dirty="0">
                <a:sym typeface="Wingdings" panose="05000000000000000000" pitchFamily="2" charset="2"/>
              </a:rPr>
              <a:t></a:t>
            </a:r>
            <a:endParaRPr lang="en-US" sz="2000" b="1" dirty="0"/>
          </a:p>
        </p:txBody>
      </p:sp>
      <p:sp>
        <p:nvSpPr>
          <p:cNvPr id="30" name="TextBox 29">
            <a:extLst>
              <a:ext uri="{FF2B5EF4-FFF2-40B4-BE49-F238E27FC236}">
                <a16:creationId xmlns:a16="http://schemas.microsoft.com/office/drawing/2014/main" xmlns="" id="{3D6D21A6-AEBB-483F-BC5F-637DA74DB7B7}"/>
              </a:ext>
            </a:extLst>
          </p:cNvPr>
          <p:cNvSpPr txBox="1"/>
          <p:nvPr/>
        </p:nvSpPr>
        <p:spPr>
          <a:xfrm>
            <a:off x="1402246" y="2402876"/>
            <a:ext cx="184731" cy="369332"/>
          </a:xfrm>
          <a:prstGeom prst="rect">
            <a:avLst/>
          </a:prstGeom>
          <a:noFill/>
        </p:spPr>
        <p:txBody>
          <a:bodyPr wrap="none" rtlCol="0">
            <a:spAutoFit/>
          </a:bodyPr>
          <a:lstStyle/>
          <a:p>
            <a:endParaRPr lang="en-US" dirty="0"/>
          </a:p>
        </p:txBody>
      </p:sp>
      <p:sp>
        <p:nvSpPr>
          <p:cNvPr id="34" name="TextBox 33">
            <a:extLst>
              <a:ext uri="{FF2B5EF4-FFF2-40B4-BE49-F238E27FC236}">
                <a16:creationId xmlns:a16="http://schemas.microsoft.com/office/drawing/2014/main" xmlns="" id="{6673B753-CFA5-407D-9D0D-BBE92FBF6F0B}"/>
              </a:ext>
            </a:extLst>
          </p:cNvPr>
          <p:cNvSpPr txBox="1"/>
          <p:nvPr/>
        </p:nvSpPr>
        <p:spPr>
          <a:xfrm>
            <a:off x="1217592" y="883544"/>
            <a:ext cx="184731" cy="369332"/>
          </a:xfrm>
          <a:prstGeom prst="rect">
            <a:avLst/>
          </a:prstGeom>
          <a:noFill/>
        </p:spPr>
        <p:txBody>
          <a:bodyPr wrap="none" rtlCol="0">
            <a:spAutoFit/>
          </a:bodyPr>
          <a:lstStyle/>
          <a:p>
            <a:endParaRPr lang="en-US" dirty="0"/>
          </a:p>
        </p:txBody>
      </p:sp>
      <p:grpSp>
        <p:nvGrpSpPr>
          <p:cNvPr id="61" name="Group 60">
            <a:extLst>
              <a:ext uri="{FF2B5EF4-FFF2-40B4-BE49-F238E27FC236}">
                <a16:creationId xmlns:a16="http://schemas.microsoft.com/office/drawing/2014/main" xmlns="" id="{DDC579AB-7E08-427C-97F5-887763A0D8B4}"/>
              </a:ext>
            </a:extLst>
          </p:cNvPr>
          <p:cNvGrpSpPr/>
          <p:nvPr/>
        </p:nvGrpSpPr>
        <p:grpSpPr>
          <a:xfrm>
            <a:off x="504901" y="3415368"/>
            <a:ext cx="2069420" cy="1763807"/>
            <a:chOff x="741395" y="3578288"/>
            <a:chExt cx="2069420" cy="1763807"/>
          </a:xfrm>
        </p:grpSpPr>
        <p:sp>
          <p:nvSpPr>
            <p:cNvPr id="10" name="TextBox 9">
              <a:extLst>
                <a:ext uri="{FF2B5EF4-FFF2-40B4-BE49-F238E27FC236}">
                  <a16:creationId xmlns:a16="http://schemas.microsoft.com/office/drawing/2014/main" xmlns="" id="{CAF3BDC4-CD29-4E2F-ABEA-3C69ED5150CF}"/>
                </a:ext>
              </a:extLst>
            </p:cNvPr>
            <p:cNvSpPr txBox="1"/>
            <p:nvPr/>
          </p:nvSpPr>
          <p:spPr>
            <a:xfrm>
              <a:off x="1515415" y="4757320"/>
              <a:ext cx="1295400" cy="584775"/>
            </a:xfrm>
            <a:prstGeom prst="rect">
              <a:avLst/>
            </a:prstGeom>
            <a:noFill/>
          </p:spPr>
          <p:txBody>
            <a:bodyPr wrap="square" rtlCol="0">
              <a:spAutoFit/>
            </a:bodyPr>
            <a:lstStyle/>
            <a:p>
              <a:pPr fontAlgn="ctr">
                <a:spcBef>
                  <a:spcPts val="0"/>
                </a:spcBef>
                <a:spcAft>
                  <a:spcPts val="600"/>
                </a:spcAft>
                <a:buClr>
                  <a:srgbClr val="7AC143"/>
                </a:buClr>
              </a:pPr>
              <a:r>
                <a:rPr lang="en-US" sz="1600" dirty="0">
                  <a:solidFill>
                    <a:srgbClr val="50565C"/>
                  </a:solidFill>
                  <a:latin typeface="Arial" panose="020B0604020202020204" pitchFamily="34" charset="0"/>
                  <a:cs typeface="Arial" panose="020B0604020202020204" pitchFamily="34" charset="0"/>
                </a:rPr>
                <a:t>APM –Bio, Chem</a:t>
              </a:r>
            </a:p>
          </p:txBody>
        </p:sp>
        <p:pic>
          <p:nvPicPr>
            <p:cNvPr id="11" name="Picture 10">
              <a:extLst>
                <a:ext uri="{FF2B5EF4-FFF2-40B4-BE49-F238E27FC236}">
                  <a16:creationId xmlns:a16="http://schemas.microsoft.com/office/drawing/2014/main" xmlns="" id="{3CCC31B0-C07B-40EE-8983-7646DC3BEEDB}"/>
                </a:ext>
              </a:extLst>
            </p:cNvPr>
            <p:cNvPicPr>
              <a:picLocks noChangeAspect="1"/>
            </p:cNvPicPr>
            <p:nvPr/>
          </p:nvPicPr>
          <p:blipFill>
            <a:blip r:embed="rId3"/>
            <a:stretch>
              <a:fillRect/>
            </a:stretch>
          </p:blipFill>
          <p:spPr>
            <a:xfrm>
              <a:off x="741395" y="4094109"/>
              <a:ext cx="859314" cy="1099729"/>
            </a:xfrm>
            <a:prstGeom prst="rect">
              <a:avLst/>
            </a:prstGeom>
          </p:spPr>
        </p:pic>
        <p:pic>
          <p:nvPicPr>
            <p:cNvPr id="45" name="Picture 44">
              <a:extLst>
                <a:ext uri="{FF2B5EF4-FFF2-40B4-BE49-F238E27FC236}">
                  <a16:creationId xmlns:a16="http://schemas.microsoft.com/office/drawing/2014/main" xmlns="" id="{372AF6D8-B79D-4827-9897-548BCFE1959B}"/>
                </a:ext>
              </a:extLst>
            </p:cNvPr>
            <p:cNvPicPr>
              <a:picLocks noChangeAspect="1"/>
            </p:cNvPicPr>
            <p:nvPr/>
          </p:nvPicPr>
          <p:blipFill>
            <a:blip r:embed="rId4"/>
            <a:stretch>
              <a:fillRect/>
            </a:stretch>
          </p:blipFill>
          <p:spPr>
            <a:xfrm>
              <a:off x="1795190" y="3642582"/>
              <a:ext cx="806962" cy="1162050"/>
            </a:xfrm>
            <a:prstGeom prst="rect">
              <a:avLst/>
            </a:prstGeom>
          </p:spPr>
        </p:pic>
        <p:pic>
          <p:nvPicPr>
            <p:cNvPr id="46" name="Picture 45">
              <a:extLst>
                <a:ext uri="{FF2B5EF4-FFF2-40B4-BE49-F238E27FC236}">
                  <a16:creationId xmlns:a16="http://schemas.microsoft.com/office/drawing/2014/main" xmlns="" id="{0B7FA0AF-778A-48D3-95DD-6BA8CF54B86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82000" contrast="84000"/>
                      </a14:imgEffect>
                    </a14:imgLayer>
                  </a14:imgProps>
                </a:ext>
                <a:ext uri="{28A0092B-C50C-407E-A947-70E740481C1C}">
                  <a14:useLocalDpi xmlns:a14="http://schemas.microsoft.com/office/drawing/2010/main" val="0"/>
                </a:ext>
              </a:extLst>
            </a:blip>
            <a:stretch>
              <a:fillRect/>
            </a:stretch>
          </p:blipFill>
          <p:spPr>
            <a:xfrm rot="16200000">
              <a:off x="1208287" y="3849802"/>
              <a:ext cx="1226344" cy="683315"/>
            </a:xfrm>
            <a:prstGeom prst="rect">
              <a:avLst/>
            </a:prstGeom>
            <a:effectLst>
              <a:glow rad="127000">
                <a:srgbClr val="FFFF00">
                  <a:alpha val="0"/>
                </a:srgbClr>
              </a:glow>
            </a:effectLst>
          </p:spPr>
        </p:pic>
      </p:grpSp>
      <p:grpSp>
        <p:nvGrpSpPr>
          <p:cNvPr id="53" name="Group 52">
            <a:extLst>
              <a:ext uri="{FF2B5EF4-FFF2-40B4-BE49-F238E27FC236}">
                <a16:creationId xmlns:a16="http://schemas.microsoft.com/office/drawing/2014/main" xmlns="" id="{609CAE7A-4A1B-4F7D-B80B-B83FAAA8E959}"/>
              </a:ext>
            </a:extLst>
          </p:cNvPr>
          <p:cNvGrpSpPr/>
          <p:nvPr/>
        </p:nvGrpSpPr>
        <p:grpSpPr>
          <a:xfrm>
            <a:off x="266700" y="990600"/>
            <a:ext cx="4627818" cy="5397161"/>
            <a:chOff x="551378" y="1322479"/>
            <a:chExt cx="4092144" cy="5235605"/>
          </a:xfrm>
        </p:grpSpPr>
        <p:sp>
          <p:nvSpPr>
            <p:cNvPr id="41" name="Oval 40">
              <a:extLst>
                <a:ext uri="{FF2B5EF4-FFF2-40B4-BE49-F238E27FC236}">
                  <a16:creationId xmlns:a16="http://schemas.microsoft.com/office/drawing/2014/main" xmlns="" id="{5A7F9659-B736-4ECA-9174-B2049B620E26}"/>
                </a:ext>
              </a:extLst>
            </p:cNvPr>
            <p:cNvSpPr/>
            <p:nvPr/>
          </p:nvSpPr>
          <p:spPr>
            <a:xfrm>
              <a:off x="551378" y="2122506"/>
              <a:ext cx="4092144" cy="4435578"/>
            </a:xfrm>
            <a:prstGeom prst="ellipse">
              <a:avLst/>
            </a:prstGeom>
            <a:no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xmlns="" id="{40858D20-4C55-4641-B513-45F657AA8582}"/>
                </a:ext>
              </a:extLst>
            </p:cNvPr>
            <p:cNvSpPr txBox="1"/>
            <p:nvPr/>
          </p:nvSpPr>
          <p:spPr>
            <a:xfrm>
              <a:off x="900824" y="1322479"/>
              <a:ext cx="1876854" cy="413055"/>
            </a:xfrm>
            <a:prstGeom prst="rect">
              <a:avLst/>
            </a:prstGeom>
            <a:noFill/>
          </p:spPr>
          <p:txBody>
            <a:bodyPr wrap="square" rtlCol="0">
              <a:spAutoFit/>
            </a:bodyPr>
            <a:lstStyle/>
            <a:p>
              <a:r>
                <a:rPr lang="en-US" sz="2000" b="1" dirty="0"/>
                <a:t>Nano-&gt;Micro</a:t>
              </a:r>
            </a:p>
          </p:txBody>
        </p:sp>
      </p:grpSp>
      <p:grpSp>
        <p:nvGrpSpPr>
          <p:cNvPr id="63" name="Group 62">
            <a:extLst>
              <a:ext uri="{FF2B5EF4-FFF2-40B4-BE49-F238E27FC236}">
                <a16:creationId xmlns:a16="http://schemas.microsoft.com/office/drawing/2014/main" xmlns="" id="{74E3AE4E-5D25-48F4-8769-01447404BFC7}"/>
              </a:ext>
            </a:extLst>
          </p:cNvPr>
          <p:cNvGrpSpPr/>
          <p:nvPr/>
        </p:nvGrpSpPr>
        <p:grpSpPr>
          <a:xfrm>
            <a:off x="4247903" y="1152156"/>
            <a:ext cx="4913644" cy="5053210"/>
            <a:chOff x="4247903" y="1152156"/>
            <a:chExt cx="4913644" cy="5053210"/>
          </a:xfrm>
        </p:grpSpPr>
        <p:sp>
          <p:nvSpPr>
            <p:cNvPr id="40" name="Oval 39">
              <a:extLst>
                <a:ext uri="{FF2B5EF4-FFF2-40B4-BE49-F238E27FC236}">
                  <a16:creationId xmlns:a16="http://schemas.microsoft.com/office/drawing/2014/main" xmlns="" id="{0E28F0AA-DF8C-48B5-BC66-FA0B1EC0580D}"/>
                </a:ext>
              </a:extLst>
            </p:cNvPr>
            <p:cNvSpPr/>
            <p:nvPr/>
          </p:nvSpPr>
          <p:spPr>
            <a:xfrm>
              <a:off x="4247903" y="1485494"/>
              <a:ext cx="4913644" cy="4719872"/>
            </a:xfrm>
            <a:prstGeom prst="ellipse">
              <a:avLst/>
            </a:prstGeom>
            <a:noFill/>
            <a:ln w="25400">
              <a:solidFill>
                <a:srgbClr val="005B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xmlns="" id="{7B2D9742-94C1-4FA8-AE78-B2C3AD0D9E46}"/>
                </a:ext>
              </a:extLst>
            </p:cNvPr>
            <p:cNvSpPr txBox="1"/>
            <p:nvPr/>
          </p:nvSpPr>
          <p:spPr>
            <a:xfrm>
              <a:off x="7904245" y="1152156"/>
              <a:ext cx="1065194" cy="400110"/>
            </a:xfrm>
            <a:prstGeom prst="rect">
              <a:avLst/>
            </a:prstGeom>
            <a:noFill/>
          </p:spPr>
          <p:txBody>
            <a:bodyPr wrap="square" rtlCol="0">
              <a:spAutoFit/>
            </a:bodyPr>
            <a:lstStyle/>
            <a:p>
              <a:r>
                <a:rPr lang="en-US" sz="2000" b="1" dirty="0"/>
                <a:t>BULK</a:t>
              </a:r>
            </a:p>
          </p:txBody>
        </p:sp>
      </p:grpSp>
      <p:grpSp>
        <p:nvGrpSpPr>
          <p:cNvPr id="52" name="Group 51">
            <a:extLst>
              <a:ext uri="{FF2B5EF4-FFF2-40B4-BE49-F238E27FC236}">
                <a16:creationId xmlns:a16="http://schemas.microsoft.com/office/drawing/2014/main" xmlns="" id="{93E57A87-84AB-4C24-BC68-66F9D86B26FF}"/>
              </a:ext>
            </a:extLst>
          </p:cNvPr>
          <p:cNvGrpSpPr/>
          <p:nvPr/>
        </p:nvGrpSpPr>
        <p:grpSpPr>
          <a:xfrm>
            <a:off x="2871585" y="2402703"/>
            <a:ext cx="1311699" cy="1180233"/>
            <a:chOff x="3613779" y="1083602"/>
            <a:chExt cx="1311699" cy="1180233"/>
          </a:xfrm>
        </p:grpSpPr>
        <p:sp>
          <p:nvSpPr>
            <p:cNvPr id="32" name="TextBox 31">
              <a:extLst>
                <a:ext uri="{FF2B5EF4-FFF2-40B4-BE49-F238E27FC236}">
                  <a16:creationId xmlns:a16="http://schemas.microsoft.com/office/drawing/2014/main" xmlns="" id="{72866CDD-1F7A-45C5-9EE0-696EAA857180}"/>
                </a:ext>
              </a:extLst>
            </p:cNvPr>
            <p:cNvSpPr txBox="1"/>
            <p:nvPr/>
          </p:nvSpPr>
          <p:spPr>
            <a:xfrm>
              <a:off x="4154428" y="1172593"/>
              <a:ext cx="184731" cy="369332"/>
            </a:xfrm>
            <a:prstGeom prst="rect">
              <a:avLst/>
            </a:prstGeom>
            <a:noFill/>
          </p:spPr>
          <p:txBody>
            <a:bodyPr wrap="none" rtlCol="0">
              <a:spAutoFit/>
            </a:bodyPr>
            <a:lstStyle/>
            <a:p>
              <a:endParaRPr lang="en-US" dirty="0"/>
            </a:p>
          </p:txBody>
        </p:sp>
        <p:sp>
          <p:nvSpPr>
            <p:cNvPr id="49" name="TextBox 48">
              <a:extLst>
                <a:ext uri="{FF2B5EF4-FFF2-40B4-BE49-F238E27FC236}">
                  <a16:creationId xmlns:a16="http://schemas.microsoft.com/office/drawing/2014/main" xmlns="" id="{4AE10AA9-6AE4-40D4-8AE5-427FA218920E}"/>
                </a:ext>
              </a:extLst>
            </p:cNvPr>
            <p:cNvSpPr txBox="1"/>
            <p:nvPr/>
          </p:nvSpPr>
          <p:spPr>
            <a:xfrm>
              <a:off x="3613779" y="1083602"/>
              <a:ext cx="1311699" cy="984885"/>
            </a:xfrm>
            <a:prstGeom prst="rect">
              <a:avLst/>
            </a:prstGeom>
            <a:noFill/>
          </p:spPr>
          <p:txBody>
            <a:bodyPr wrap="square" rtlCol="0">
              <a:spAutoFit/>
            </a:bodyPr>
            <a:lstStyle/>
            <a:p>
              <a:pPr fontAlgn="ctr">
                <a:spcBef>
                  <a:spcPts val="0"/>
                </a:spcBef>
                <a:spcAft>
                  <a:spcPts val="600"/>
                </a:spcAft>
                <a:buClr>
                  <a:srgbClr val="7AC143"/>
                </a:buClr>
              </a:pPr>
              <a:r>
                <a:rPr lang="en-US" sz="1600" dirty="0">
                  <a:solidFill>
                    <a:srgbClr val="50565C"/>
                  </a:solidFill>
                  <a:latin typeface="Arial" panose="020B0604020202020204" pitchFamily="34" charset="0"/>
                  <a:cs typeface="Arial" panose="020B0604020202020204" pitchFamily="34" charset="0"/>
                </a:rPr>
                <a:t>X-P4-AM</a:t>
              </a:r>
            </a:p>
            <a:p>
              <a:pPr fontAlgn="ctr">
                <a:spcBef>
                  <a:spcPts val="0"/>
                </a:spcBef>
                <a:spcAft>
                  <a:spcPts val="600"/>
                </a:spcAft>
                <a:buClr>
                  <a:srgbClr val="7AC143"/>
                </a:buClr>
              </a:pPr>
              <a:endParaRPr lang="en-US" sz="1600" dirty="0">
                <a:solidFill>
                  <a:srgbClr val="50565C"/>
                </a:solidFill>
                <a:latin typeface="Arial" panose="020B0604020202020204" pitchFamily="34" charset="0"/>
                <a:cs typeface="Arial" panose="020B0604020202020204" pitchFamily="34" charset="0"/>
              </a:endParaRPr>
            </a:p>
            <a:p>
              <a:pPr fontAlgn="ctr">
                <a:spcBef>
                  <a:spcPts val="0"/>
                </a:spcBef>
                <a:spcAft>
                  <a:spcPts val="600"/>
                </a:spcAft>
                <a:buClr>
                  <a:srgbClr val="7AC143"/>
                </a:buClr>
              </a:pPr>
              <a:endParaRPr lang="en-US" sz="1600" b="1" dirty="0">
                <a:solidFill>
                  <a:srgbClr val="50565C"/>
                </a:solidFill>
                <a:latin typeface="Arial" panose="020B0604020202020204" pitchFamily="34" charset="0"/>
                <a:cs typeface="Arial" panose="020B0604020202020204" pitchFamily="34" charset="0"/>
              </a:endParaRPr>
            </a:p>
          </p:txBody>
        </p:sp>
        <p:pic>
          <p:nvPicPr>
            <p:cNvPr id="51" name="图片 9">
              <a:extLst>
                <a:ext uri="{FF2B5EF4-FFF2-40B4-BE49-F238E27FC236}">
                  <a16:creationId xmlns:a16="http://schemas.microsoft.com/office/drawing/2014/main" xmlns="" id="{6DAD67AC-1130-45A7-B130-41377E9949B1}"/>
                </a:ext>
              </a:extLst>
            </p:cNvPr>
            <p:cNvPicPr>
              <a:picLocks noChangeAspect="1"/>
            </p:cNvPicPr>
            <p:nvPr/>
          </p:nvPicPr>
          <p:blipFill>
            <a:blip r:embed="rId7"/>
            <a:stretch>
              <a:fillRect/>
            </a:stretch>
          </p:blipFill>
          <p:spPr>
            <a:xfrm>
              <a:off x="3678397" y="1370197"/>
              <a:ext cx="893603" cy="893638"/>
            </a:xfrm>
            <a:prstGeom prst="rect">
              <a:avLst/>
            </a:prstGeom>
          </p:spPr>
        </p:pic>
      </p:grpSp>
      <p:sp>
        <p:nvSpPr>
          <p:cNvPr id="54" name="Rectangle 53">
            <a:extLst>
              <a:ext uri="{FF2B5EF4-FFF2-40B4-BE49-F238E27FC236}">
                <a16:creationId xmlns:a16="http://schemas.microsoft.com/office/drawing/2014/main" xmlns="" id="{28CC94FC-9019-4AF2-984A-52C8F2F264B9}"/>
              </a:ext>
            </a:extLst>
          </p:cNvPr>
          <p:cNvSpPr/>
          <p:nvPr/>
        </p:nvSpPr>
        <p:spPr>
          <a:xfrm>
            <a:off x="4451346" y="4258299"/>
            <a:ext cx="1431870" cy="338554"/>
          </a:xfrm>
          <a:prstGeom prst="rect">
            <a:avLst/>
          </a:prstGeom>
        </p:spPr>
        <p:txBody>
          <a:bodyPr wrap="square">
            <a:spAutoFit/>
          </a:bodyPr>
          <a:lstStyle/>
          <a:p>
            <a:r>
              <a:rPr lang="en-US" sz="1600" dirty="0">
                <a:solidFill>
                  <a:srgbClr val="50565C"/>
                </a:solidFill>
                <a:latin typeface="Arial" panose="020B0604020202020204" pitchFamily="34" charset="0"/>
                <a:cs typeface="Arial" panose="020B0604020202020204" pitchFamily="34" charset="0"/>
              </a:rPr>
              <a:t>HTS</a:t>
            </a:r>
          </a:p>
        </p:txBody>
      </p:sp>
      <p:sp>
        <p:nvSpPr>
          <p:cNvPr id="55" name="Rectangle 54">
            <a:extLst>
              <a:ext uri="{FF2B5EF4-FFF2-40B4-BE49-F238E27FC236}">
                <a16:creationId xmlns:a16="http://schemas.microsoft.com/office/drawing/2014/main" xmlns="" id="{70C31F3F-EC9B-4347-B2F5-7F3DE34DE029}"/>
              </a:ext>
            </a:extLst>
          </p:cNvPr>
          <p:cNvSpPr/>
          <p:nvPr/>
        </p:nvSpPr>
        <p:spPr>
          <a:xfrm>
            <a:off x="7791997" y="4453765"/>
            <a:ext cx="1165588" cy="584775"/>
          </a:xfrm>
          <a:prstGeom prst="rect">
            <a:avLst/>
          </a:prstGeom>
        </p:spPr>
        <p:txBody>
          <a:bodyPr wrap="square">
            <a:spAutoFit/>
          </a:bodyPr>
          <a:lstStyle/>
          <a:p>
            <a:r>
              <a:rPr lang="en-US" sz="1600" dirty="0">
                <a:solidFill>
                  <a:srgbClr val="50565C"/>
                </a:solidFill>
                <a:latin typeface="Arial" panose="020B0604020202020204" pitchFamily="34" charset="0"/>
                <a:cs typeface="Arial" panose="020B0604020202020204" pitchFamily="34" charset="0"/>
              </a:rPr>
              <a:t>Iron &amp; Steel</a:t>
            </a:r>
          </a:p>
        </p:txBody>
      </p:sp>
      <p:sp>
        <p:nvSpPr>
          <p:cNvPr id="56" name="Rectangle 55">
            <a:extLst>
              <a:ext uri="{FF2B5EF4-FFF2-40B4-BE49-F238E27FC236}">
                <a16:creationId xmlns:a16="http://schemas.microsoft.com/office/drawing/2014/main" xmlns="" id="{2E1C34C9-BEC7-4AB7-BF5B-7F5C49269D89}"/>
              </a:ext>
            </a:extLst>
          </p:cNvPr>
          <p:cNvSpPr/>
          <p:nvPr/>
        </p:nvSpPr>
        <p:spPr>
          <a:xfrm>
            <a:off x="6539159" y="3663149"/>
            <a:ext cx="1146935" cy="830997"/>
          </a:xfrm>
          <a:prstGeom prst="rect">
            <a:avLst/>
          </a:prstGeom>
        </p:spPr>
        <p:txBody>
          <a:bodyPr wrap="square">
            <a:spAutoFit/>
          </a:bodyPr>
          <a:lstStyle/>
          <a:p>
            <a:r>
              <a:rPr lang="en-US" sz="1600" dirty="0">
                <a:solidFill>
                  <a:srgbClr val="50565C"/>
                </a:solidFill>
                <a:latin typeface="Arial" panose="020B0604020202020204" pitchFamily="34" charset="0"/>
                <a:cs typeface="Arial" panose="020B0604020202020204" pitchFamily="34" charset="0"/>
              </a:rPr>
              <a:t>Iron-based Alloys</a:t>
            </a:r>
          </a:p>
        </p:txBody>
      </p:sp>
      <p:sp>
        <p:nvSpPr>
          <p:cNvPr id="57" name="Rectangle 56">
            <a:extLst>
              <a:ext uri="{FF2B5EF4-FFF2-40B4-BE49-F238E27FC236}">
                <a16:creationId xmlns:a16="http://schemas.microsoft.com/office/drawing/2014/main" xmlns="" id="{89E15900-DC0C-4374-A54B-B3013C1EFD90}"/>
              </a:ext>
            </a:extLst>
          </p:cNvPr>
          <p:cNvSpPr/>
          <p:nvPr/>
        </p:nvSpPr>
        <p:spPr>
          <a:xfrm>
            <a:off x="5963040" y="2104523"/>
            <a:ext cx="958817" cy="584775"/>
          </a:xfrm>
          <a:prstGeom prst="rect">
            <a:avLst/>
          </a:prstGeom>
        </p:spPr>
        <p:txBody>
          <a:bodyPr wrap="square">
            <a:spAutoFit/>
          </a:bodyPr>
          <a:lstStyle/>
          <a:p>
            <a:r>
              <a:rPr lang="en-US" sz="1600" dirty="0">
                <a:solidFill>
                  <a:srgbClr val="50565C"/>
                </a:solidFill>
                <a:latin typeface="Arial" panose="020B0604020202020204" pitchFamily="34" charset="0"/>
                <a:cs typeface="Arial" panose="020B0604020202020204" pitchFamily="34" charset="0"/>
              </a:rPr>
              <a:t>Other Alloys</a:t>
            </a:r>
          </a:p>
        </p:txBody>
      </p:sp>
      <p:sp>
        <p:nvSpPr>
          <p:cNvPr id="58" name="Rectangle 57">
            <a:extLst>
              <a:ext uri="{FF2B5EF4-FFF2-40B4-BE49-F238E27FC236}">
                <a16:creationId xmlns:a16="http://schemas.microsoft.com/office/drawing/2014/main" xmlns="" id="{7994E645-18FF-4A4A-A5D4-A034443FC5FE}"/>
              </a:ext>
            </a:extLst>
          </p:cNvPr>
          <p:cNvSpPr/>
          <p:nvPr/>
        </p:nvSpPr>
        <p:spPr>
          <a:xfrm>
            <a:off x="5149740" y="3747426"/>
            <a:ext cx="1305540" cy="584775"/>
          </a:xfrm>
          <a:prstGeom prst="rect">
            <a:avLst/>
          </a:prstGeom>
        </p:spPr>
        <p:txBody>
          <a:bodyPr wrap="square">
            <a:spAutoFit/>
          </a:bodyPr>
          <a:lstStyle/>
          <a:p>
            <a:r>
              <a:rPr lang="en-US" sz="1600" dirty="0">
                <a:solidFill>
                  <a:srgbClr val="50565C"/>
                </a:solidFill>
                <a:latin typeface="Arial" panose="020B0604020202020204" pitchFamily="34" charset="0"/>
                <a:cs typeface="Arial" panose="020B0604020202020204" pitchFamily="34" charset="0"/>
              </a:rPr>
              <a:t>Solid Phase  Processing</a:t>
            </a:r>
          </a:p>
        </p:txBody>
      </p:sp>
      <p:sp>
        <p:nvSpPr>
          <p:cNvPr id="59" name="Rectangle 58">
            <a:extLst>
              <a:ext uri="{FF2B5EF4-FFF2-40B4-BE49-F238E27FC236}">
                <a16:creationId xmlns:a16="http://schemas.microsoft.com/office/drawing/2014/main" xmlns="" id="{7F60FCDD-6F9D-4AD3-808E-5766D1E06BBE}"/>
              </a:ext>
            </a:extLst>
          </p:cNvPr>
          <p:cNvSpPr/>
          <p:nvPr/>
        </p:nvSpPr>
        <p:spPr>
          <a:xfrm>
            <a:off x="7320374" y="2916429"/>
            <a:ext cx="1087355" cy="830997"/>
          </a:xfrm>
          <a:prstGeom prst="rect">
            <a:avLst/>
          </a:prstGeom>
        </p:spPr>
        <p:txBody>
          <a:bodyPr wrap="square">
            <a:spAutoFit/>
          </a:bodyPr>
          <a:lstStyle/>
          <a:p>
            <a:r>
              <a:rPr lang="en-US" sz="1600" dirty="0">
                <a:solidFill>
                  <a:srgbClr val="50565C"/>
                </a:solidFill>
                <a:latin typeface="Arial" panose="020B0604020202020204" pitchFamily="34" charset="0"/>
                <a:cs typeface="Arial" panose="020B0604020202020204" pitchFamily="34" charset="0"/>
              </a:rPr>
              <a:t>Wires for Electric Machines</a:t>
            </a:r>
          </a:p>
        </p:txBody>
      </p:sp>
      <p:sp>
        <p:nvSpPr>
          <p:cNvPr id="60" name="Rectangle 59">
            <a:extLst>
              <a:ext uri="{FF2B5EF4-FFF2-40B4-BE49-F238E27FC236}">
                <a16:creationId xmlns:a16="http://schemas.microsoft.com/office/drawing/2014/main" xmlns="" id="{AD246B61-4291-483B-A9F9-03264377720F}"/>
              </a:ext>
            </a:extLst>
          </p:cNvPr>
          <p:cNvSpPr/>
          <p:nvPr/>
        </p:nvSpPr>
        <p:spPr>
          <a:xfrm>
            <a:off x="4366177" y="3028738"/>
            <a:ext cx="1305540" cy="584775"/>
          </a:xfrm>
          <a:prstGeom prst="rect">
            <a:avLst/>
          </a:prstGeom>
        </p:spPr>
        <p:txBody>
          <a:bodyPr wrap="square">
            <a:spAutoFit/>
          </a:bodyPr>
          <a:lstStyle/>
          <a:p>
            <a:r>
              <a:rPr lang="en-US" sz="1600" dirty="0">
                <a:solidFill>
                  <a:srgbClr val="50565C"/>
                </a:solidFill>
                <a:latin typeface="Arial" panose="020B0604020202020204" pitchFamily="34" charset="0"/>
                <a:cs typeface="Arial" panose="020B0604020202020204" pitchFamily="34" charset="0"/>
              </a:rPr>
              <a:t>Other conductors</a:t>
            </a:r>
          </a:p>
        </p:txBody>
      </p:sp>
      <p:pic>
        <p:nvPicPr>
          <p:cNvPr id="62" name="Picture 61">
            <a:extLst>
              <a:ext uri="{FF2B5EF4-FFF2-40B4-BE49-F238E27FC236}">
                <a16:creationId xmlns:a16="http://schemas.microsoft.com/office/drawing/2014/main" xmlns="" id="{7C0E86F9-C19C-4F5A-B43F-699E2D6528EA}"/>
              </a:ext>
            </a:extLst>
          </p:cNvPr>
          <p:cNvPicPr>
            <a:picLocks noChangeAspect="1"/>
          </p:cNvPicPr>
          <p:nvPr/>
        </p:nvPicPr>
        <p:blipFill>
          <a:blip r:embed="rId8"/>
          <a:stretch>
            <a:fillRect/>
          </a:stretch>
        </p:blipFill>
        <p:spPr>
          <a:xfrm>
            <a:off x="3441168" y="4176351"/>
            <a:ext cx="588298" cy="715411"/>
          </a:xfrm>
          <a:prstGeom prst="rect">
            <a:avLst/>
          </a:prstGeom>
        </p:spPr>
      </p:pic>
      <p:sp>
        <p:nvSpPr>
          <p:cNvPr id="64" name="TextBox 63">
            <a:extLst>
              <a:ext uri="{FF2B5EF4-FFF2-40B4-BE49-F238E27FC236}">
                <a16:creationId xmlns:a16="http://schemas.microsoft.com/office/drawing/2014/main" xmlns="" id="{063E94BE-26A9-415E-8BEA-F9972EF85CE4}"/>
              </a:ext>
            </a:extLst>
          </p:cNvPr>
          <p:cNvSpPr txBox="1"/>
          <p:nvPr/>
        </p:nvSpPr>
        <p:spPr>
          <a:xfrm>
            <a:off x="2270341" y="1185836"/>
            <a:ext cx="4434384" cy="707886"/>
          </a:xfrm>
          <a:prstGeom prst="rect">
            <a:avLst/>
          </a:prstGeom>
          <a:noFill/>
        </p:spPr>
        <p:txBody>
          <a:bodyPr wrap="square" rtlCol="0">
            <a:spAutoFit/>
          </a:bodyPr>
          <a:lstStyle/>
          <a:p>
            <a:pPr algn="ctr"/>
            <a:r>
              <a:rPr lang="en-US" sz="2000" b="1" dirty="0"/>
              <a:t>Both Manufacturing Process &amp;</a:t>
            </a:r>
          </a:p>
          <a:p>
            <a:pPr algn="ctr"/>
            <a:r>
              <a:rPr lang="en-US" sz="2000" b="1" dirty="0"/>
              <a:t>Materials R&amp;D</a:t>
            </a:r>
          </a:p>
        </p:txBody>
      </p:sp>
      <p:pic>
        <p:nvPicPr>
          <p:cNvPr id="33" name="Picture 32">
            <a:extLst>
              <a:ext uri="{FF2B5EF4-FFF2-40B4-BE49-F238E27FC236}">
                <a16:creationId xmlns:a16="http://schemas.microsoft.com/office/drawing/2014/main" xmlns="" id="{6491B995-3BAA-4A4B-AB34-612E281109E4}"/>
              </a:ext>
            </a:extLst>
          </p:cNvPr>
          <p:cNvPicPr>
            <a:picLocks noChangeAspect="1"/>
          </p:cNvPicPr>
          <p:nvPr/>
        </p:nvPicPr>
        <p:blipFill>
          <a:blip r:embed="rId9"/>
          <a:stretch>
            <a:fillRect/>
          </a:stretch>
        </p:blipFill>
        <p:spPr>
          <a:xfrm>
            <a:off x="5290050" y="4352623"/>
            <a:ext cx="978154" cy="707874"/>
          </a:xfrm>
          <a:prstGeom prst="rect">
            <a:avLst/>
          </a:prstGeom>
        </p:spPr>
      </p:pic>
      <p:pic>
        <p:nvPicPr>
          <p:cNvPr id="35" name="Picture 34">
            <a:extLst>
              <a:ext uri="{FF2B5EF4-FFF2-40B4-BE49-F238E27FC236}">
                <a16:creationId xmlns:a16="http://schemas.microsoft.com/office/drawing/2014/main" xmlns="" id="{9A9ADB3C-8291-42BA-9B1E-42834402F82D}"/>
              </a:ext>
            </a:extLst>
          </p:cNvPr>
          <p:cNvPicPr>
            <a:picLocks noChangeAspect="1"/>
          </p:cNvPicPr>
          <p:nvPr/>
        </p:nvPicPr>
        <p:blipFill>
          <a:blip r:embed="rId10"/>
          <a:stretch>
            <a:fillRect/>
          </a:stretch>
        </p:blipFill>
        <p:spPr>
          <a:xfrm>
            <a:off x="7558226" y="3787998"/>
            <a:ext cx="1024108" cy="652579"/>
          </a:xfrm>
          <a:prstGeom prst="rect">
            <a:avLst/>
          </a:prstGeom>
        </p:spPr>
      </p:pic>
      <p:pic>
        <p:nvPicPr>
          <p:cNvPr id="4" name="Picture 3">
            <a:extLst>
              <a:ext uri="{FF2B5EF4-FFF2-40B4-BE49-F238E27FC236}">
                <a16:creationId xmlns:a16="http://schemas.microsoft.com/office/drawing/2014/main" xmlns="" id="{81E4066E-7AD4-4C21-983C-0385749CA33F}"/>
              </a:ext>
            </a:extLst>
          </p:cNvPr>
          <p:cNvPicPr>
            <a:picLocks noChangeAspect="1"/>
          </p:cNvPicPr>
          <p:nvPr/>
        </p:nvPicPr>
        <p:blipFill>
          <a:blip r:embed="rId11"/>
          <a:stretch>
            <a:fillRect/>
          </a:stretch>
        </p:blipFill>
        <p:spPr>
          <a:xfrm>
            <a:off x="7507161" y="2199582"/>
            <a:ext cx="657225" cy="676275"/>
          </a:xfrm>
          <a:prstGeom prst="rect">
            <a:avLst/>
          </a:prstGeom>
        </p:spPr>
      </p:pic>
      <p:pic>
        <p:nvPicPr>
          <p:cNvPr id="6" name="Picture 5">
            <a:extLst>
              <a:ext uri="{FF2B5EF4-FFF2-40B4-BE49-F238E27FC236}">
                <a16:creationId xmlns:a16="http://schemas.microsoft.com/office/drawing/2014/main" xmlns="" id="{F7F2DF08-F4EF-4456-AF6D-16126AA1B202}"/>
              </a:ext>
            </a:extLst>
          </p:cNvPr>
          <p:cNvPicPr>
            <a:picLocks noChangeAspect="1"/>
          </p:cNvPicPr>
          <p:nvPr/>
        </p:nvPicPr>
        <p:blipFill>
          <a:blip r:embed="rId12"/>
          <a:stretch>
            <a:fillRect/>
          </a:stretch>
        </p:blipFill>
        <p:spPr>
          <a:xfrm>
            <a:off x="6141682" y="2637389"/>
            <a:ext cx="354363" cy="806038"/>
          </a:xfrm>
          <a:prstGeom prst="rect">
            <a:avLst/>
          </a:prstGeom>
        </p:spPr>
      </p:pic>
      <p:pic>
        <p:nvPicPr>
          <p:cNvPr id="8" name="Picture 7">
            <a:extLst>
              <a:ext uri="{FF2B5EF4-FFF2-40B4-BE49-F238E27FC236}">
                <a16:creationId xmlns:a16="http://schemas.microsoft.com/office/drawing/2014/main" xmlns="" id="{7A68883A-5AFC-4CEE-A46D-4B3C8EC2C8A6}"/>
              </a:ext>
            </a:extLst>
          </p:cNvPr>
          <p:cNvPicPr>
            <a:picLocks noChangeAspect="1"/>
          </p:cNvPicPr>
          <p:nvPr/>
        </p:nvPicPr>
        <p:blipFill>
          <a:blip r:embed="rId13"/>
          <a:stretch>
            <a:fillRect/>
          </a:stretch>
        </p:blipFill>
        <p:spPr>
          <a:xfrm flipH="1">
            <a:off x="6378977" y="4466114"/>
            <a:ext cx="1050934" cy="618559"/>
          </a:xfrm>
          <a:prstGeom prst="rect">
            <a:avLst/>
          </a:prstGeom>
        </p:spPr>
      </p:pic>
    </p:spTree>
    <p:extLst>
      <p:ext uri="{BB962C8B-B14F-4D97-AF65-F5344CB8AC3E}">
        <p14:creationId xmlns:p14="http://schemas.microsoft.com/office/powerpoint/2010/main" val="193944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Micro-Nano Portfolio Relation to AMO Goals</a:t>
            </a:r>
          </a:p>
        </p:txBody>
      </p:sp>
      <p:sp>
        <p:nvSpPr>
          <p:cNvPr id="3" name="TextBox 2"/>
          <p:cNvSpPr txBox="1"/>
          <p:nvPr/>
        </p:nvSpPr>
        <p:spPr>
          <a:xfrm>
            <a:off x="5460391" y="3487847"/>
            <a:ext cx="3467543" cy="3370153"/>
          </a:xfrm>
          <a:prstGeom prst="rect">
            <a:avLst/>
          </a:prstGeom>
          <a:noFill/>
        </p:spPr>
        <p:txBody>
          <a:bodyPr wrap="square" rtlCol="0">
            <a:spAutoFit/>
          </a:bodyPr>
          <a:lstStyle/>
          <a:p>
            <a:pPr fontAlgn="ctr">
              <a:spcBef>
                <a:spcPts val="0"/>
              </a:spcBef>
              <a:spcAft>
                <a:spcPts val="600"/>
              </a:spcAft>
              <a:buClr>
                <a:srgbClr val="7AC143"/>
              </a:buClr>
            </a:pPr>
            <a:r>
              <a:rPr lang="en-US" sz="1600" dirty="0">
                <a:solidFill>
                  <a:srgbClr val="50565C"/>
                </a:solidFill>
                <a:latin typeface="Arial" panose="020B0604020202020204" pitchFamily="34" charset="0"/>
                <a:cs typeface="Arial" panose="020B0604020202020204" pitchFamily="34" charset="0"/>
              </a:rPr>
              <a:t>3. Nanocarbon Metal Composites e</a:t>
            </a:r>
            <a:r>
              <a:rPr lang="en-US" sz="1600" b="1" dirty="0">
                <a:solidFill>
                  <a:srgbClr val="50565C"/>
                </a:solidFill>
                <a:latin typeface="Arial" panose="020B0604020202020204" pitchFamily="34" charset="0"/>
                <a:cs typeface="Arial" panose="020B0604020202020204" pitchFamily="34" charset="0"/>
              </a:rPr>
              <a:t>nhanced conductivity metal composite materials </a:t>
            </a:r>
            <a:r>
              <a:rPr lang="en-US" sz="1600" dirty="0">
                <a:solidFill>
                  <a:srgbClr val="50565C"/>
                </a:solidFill>
                <a:latin typeface="Arial" panose="020B0604020202020204" pitchFamily="34" charset="0"/>
                <a:cs typeface="Arial" panose="020B0604020202020204" pitchFamily="34" charset="0"/>
              </a:rPr>
              <a:t>with the same or enhanced strength leading to new US manufacturing industries that support all of AMO’s goals including </a:t>
            </a:r>
            <a:r>
              <a:rPr lang="en-US" sz="1600" b="1" dirty="0">
                <a:solidFill>
                  <a:srgbClr val="50565C"/>
                </a:solidFill>
                <a:latin typeface="Arial" panose="020B0604020202020204" pitchFamily="34" charset="0"/>
                <a:cs typeface="Arial" panose="020B0604020202020204" pitchFamily="34" charset="0"/>
              </a:rPr>
              <a:t>Goal 3: </a:t>
            </a:r>
            <a:r>
              <a:rPr lang="en-US" sz="1600" b="1" dirty="0">
                <a:latin typeface="Arial" pitchFamily="34" charset="0"/>
                <a:cs typeface="Arial" pitchFamily="34" charset="0"/>
              </a:rPr>
              <a:t>Leverage diverse domestic energy resources and materials in U.S. mfg., while strengthening environmental stewardship including enabling circular economy.</a:t>
            </a:r>
          </a:p>
          <a:p>
            <a:pPr fontAlgn="ctr">
              <a:spcBef>
                <a:spcPts val="0"/>
              </a:spcBef>
              <a:spcAft>
                <a:spcPts val="600"/>
              </a:spcAft>
              <a:buClr>
                <a:srgbClr val="7AC143"/>
              </a:buClr>
            </a:pPr>
            <a:endParaRPr lang="en-US" sz="1600" b="1" dirty="0">
              <a:solidFill>
                <a:srgbClr val="50565C"/>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D31CC041-4A25-44BC-9128-341D36BB7ECB}"/>
              </a:ext>
            </a:extLst>
          </p:cNvPr>
          <p:cNvSpPr txBox="1"/>
          <p:nvPr/>
        </p:nvSpPr>
        <p:spPr>
          <a:xfrm>
            <a:off x="0" y="1909168"/>
            <a:ext cx="5231421" cy="1077218"/>
          </a:xfrm>
          <a:prstGeom prst="rect">
            <a:avLst/>
          </a:prstGeom>
          <a:noFill/>
        </p:spPr>
        <p:txBody>
          <a:bodyPr wrap="square" rtlCol="0">
            <a:spAutoFit/>
          </a:bodyPr>
          <a:lstStyle/>
          <a:p>
            <a:pPr fontAlgn="ctr">
              <a:spcBef>
                <a:spcPts val="0"/>
              </a:spcBef>
              <a:spcAft>
                <a:spcPts val="600"/>
              </a:spcAft>
              <a:buClr>
                <a:srgbClr val="7AC143"/>
              </a:buClr>
            </a:pPr>
            <a:r>
              <a:rPr lang="en-US" sz="1600" dirty="0">
                <a:solidFill>
                  <a:srgbClr val="50565C"/>
                </a:solidFill>
                <a:latin typeface="Arial" panose="020B0604020202020204" pitchFamily="34" charset="0"/>
                <a:cs typeface="Arial" panose="020B0604020202020204" pitchFamily="34" charset="0"/>
              </a:rPr>
              <a:t>1. X-P4AM </a:t>
            </a:r>
            <a:r>
              <a:rPr lang="en-US" sz="1600" dirty="0">
                <a:solidFill>
                  <a:srgbClr val="50565C"/>
                </a:solidFill>
                <a:latin typeface="Arial" panose="020B0604020202020204" pitchFamily="34" charset="0"/>
                <a:cs typeface="Arial" panose="020B0604020202020204" pitchFamily="34" charset="0"/>
                <a:sym typeface="Wingdings" panose="05000000000000000000" pitchFamily="2" charset="2"/>
              </a:rPr>
              <a:t>   </a:t>
            </a:r>
            <a:r>
              <a:rPr lang="en-US" sz="1600" dirty="0">
                <a:solidFill>
                  <a:srgbClr val="50565C"/>
                </a:solidFill>
                <a:latin typeface="Arial" panose="020B0604020202020204" pitchFamily="34" charset="0"/>
                <a:cs typeface="Arial" panose="020B0604020202020204" pitchFamily="34" charset="0"/>
              </a:rPr>
              <a:t>Metal Alloys for Additive Manufacturing provides a tool for industry to support </a:t>
            </a:r>
            <a:r>
              <a:rPr lang="en-US" sz="1600" b="1" dirty="0">
                <a:solidFill>
                  <a:srgbClr val="50565C"/>
                </a:solidFill>
                <a:latin typeface="Arial" panose="020B0604020202020204" pitchFamily="34" charset="0"/>
                <a:cs typeface="Arial" panose="020B0604020202020204" pitchFamily="34" charset="0"/>
              </a:rPr>
              <a:t>Goal 4</a:t>
            </a:r>
            <a:r>
              <a:rPr lang="en-US" sz="1600" dirty="0">
                <a:solidFill>
                  <a:srgbClr val="50565C"/>
                </a:solidFill>
                <a:latin typeface="Arial" panose="020B0604020202020204" pitchFamily="34" charset="0"/>
                <a:cs typeface="Arial" panose="020B0604020202020204" pitchFamily="34" charset="0"/>
              </a:rPr>
              <a:t>: </a:t>
            </a:r>
            <a:r>
              <a:rPr lang="en-US" sz="1600" b="1" dirty="0">
                <a:latin typeface="Arial" pitchFamily="34" charset="0"/>
                <a:cs typeface="Arial" pitchFamily="34" charset="0"/>
              </a:rPr>
              <a:t>Transition DOE-supported innovative technologies and practices into U.S. manufacturing capabilities.</a:t>
            </a:r>
          </a:p>
        </p:txBody>
      </p:sp>
      <p:sp>
        <p:nvSpPr>
          <p:cNvPr id="5" name="TextBox 4">
            <a:extLst>
              <a:ext uri="{FF2B5EF4-FFF2-40B4-BE49-F238E27FC236}">
                <a16:creationId xmlns:a16="http://schemas.microsoft.com/office/drawing/2014/main" xmlns="" id="{493CA440-452E-47B6-98EF-53868F39969A}"/>
              </a:ext>
            </a:extLst>
          </p:cNvPr>
          <p:cNvSpPr txBox="1"/>
          <p:nvPr/>
        </p:nvSpPr>
        <p:spPr>
          <a:xfrm>
            <a:off x="5460391" y="1142012"/>
            <a:ext cx="3683609" cy="2062103"/>
          </a:xfrm>
          <a:prstGeom prst="rect">
            <a:avLst/>
          </a:prstGeom>
          <a:noFill/>
        </p:spPr>
        <p:txBody>
          <a:bodyPr wrap="square" rtlCol="0">
            <a:spAutoFit/>
          </a:bodyPr>
          <a:lstStyle/>
          <a:p>
            <a:pPr fontAlgn="ctr">
              <a:spcBef>
                <a:spcPts val="0"/>
              </a:spcBef>
              <a:spcAft>
                <a:spcPts val="600"/>
              </a:spcAft>
              <a:buClr>
                <a:srgbClr val="7AC143"/>
              </a:buClr>
            </a:pPr>
            <a:r>
              <a:rPr lang="en-US" sz="1600" dirty="0">
                <a:solidFill>
                  <a:srgbClr val="50565C"/>
                </a:solidFill>
                <a:latin typeface="Arial" panose="020B0604020202020204" pitchFamily="34" charset="0"/>
                <a:cs typeface="Arial" panose="020B0604020202020204" pitchFamily="34" charset="0"/>
              </a:rPr>
              <a:t>2. Atomically Precise Manufacturing (APM), which ensures each atom is positioned correctly, is truly </a:t>
            </a:r>
            <a:r>
              <a:rPr lang="en-US" sz="1600" b="1" dirty="0">
                <a:solidFill>
                  <a:srgbClr val="50565C"/>
                </a:solidFill>
                <a:latin typeface="Arial" panose="020B0604020202020204" pitchFamily="34" charset="0"/>
                <a:cs typeface="Arial" panose="020B0604020202020204" pitchFamily="34" charset="0"/>
              </a:rPr>
              <a:t>digital manufacturing </a:t>
            </a:r>
            <a:r>
              <a:rPr lang="en-US" sz="1600" dirty="0">
                <a:solidFill>
                  <a:srgbClr val="50565C"/>
                </a:solidFill>
                <a:latin typeface="Arial" panose="020B0604020202020204" pitchFamily="34" charset="0"/>
                <a:cs typeface="Arial" panose="020B0604020202020204" pitchFamily="34" charset="0"/>
              </a:rPr>
              <a:t>with scaling for manufacturability to leverage DOE’s investment in basic science to support </a:t>
            </a:r>
            <a:r>
              <a:rPr lang="en-US" sz="1600" b="1" dirty="0">
                <a:solidFill>
                  <a:srgbClr val="50565C"/>
                </a:solidFill>
                <a:latin typeface="Arial" panose="020B0604020202020204" pitchFamily="34" charset="0"/>
                <a:cs typeface="Arial" panose="020B0604020202020204" pitchFamily="34" charset="0"/>
              </a:rPr>
              <a:t>Goal 5: </a:t>
            </a:r>
            <a:r>
              <a:rPr lang="en-US" sz="1600" b="1" dirty="0">
                <a:latin typeface="Arial" pitchFamily="34" charset="0"/>
                <a:cs typeface="Arial" pitchFamily="34" charset="0"/>
              </a:rPr>
              <a:t>Strengthen and advance the U.S. manufacturing workforce</a:t>
            </a:r>
            <a:endParaRPr lang="en-US" sz="1600" dirty="0">
              <a:solidFill>
                <a:srgbClr val="50565C"/>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FFEB4F39-E118-44B2-9557-DBA394AB0900}"/>
              </a:ext>
            </a:extLst>
          </p:cNvPr>
          <p:cNvSpPr txBox="1"/>
          <p:nvPr/>
        </p:nvSpPr>
        <p:spPr>
          <a:xfrm>
            <a:off x="-32951" y="787970"/>
            <a:ext cx="8924650" cy="1077218"/>
          </a:xfrm>
          <a:prstGeom prst="rect">
            <a:avLst/>
          </a:prstGeom>
          <a:noFill/>
        </p:spPr>
        <p:txBody>
          <a:bodyPr wrap="square" rtlCol="0">
            <a:spAutoFit/>
          </a:bodyPr>
          <a:lstStyle/>
          <a:p>
            <a:r>
              <a:rPr lang="en-US" sz="1600" b="1" dirty="0"/>
              <a:t>Links Additive Manufacturing (AM) and AMM with many </a:t>
            </a:r>
            <a:r>
              <a:rPr lang="en-US" sz="1600" dirty="0"/>
              <a:t>AM &amp; AM-inspired processes ALL </a:t>
            </a:r>
            <a:endParaRPr lang="en-US" sz="1600" b="1" dirty="0"/>
          </a:p>
          <a:p>
            <a:pPr marL="285750" indent="-285750">
              <a:buFont typeface="Arial" panose="020B0604020202020204" pitchFamily="34" charset="0"/>
              <a:buChar char="•"/>
            </a:pPr>
            <a:r>
              <a:rPr lang="en-US" sz="1600" dirty="0"/>
              <a:t>Support US mfg. productivity, competitiveness (Goal 1)</a:t>
            </a:r>
          </a:p>
          <a:p>
            <a:pPr marL="285750" indent="-285750">
              <a:buFont typeface="Arial" panose="020B0604020202020204" pitchFamily="34" charset="0"/>
              <a:buChar char="•"/>
            </a:pPr>
            <a:r>
              <a:rPr lang="en-US" sz="1600" dirty="0"/>
              <a:t>Reduce lifecycle impacts (Goal 2)</a:t>
            </a:r>
          </a:p>
          <a:p>
            <a:pPr marL="285750" indent="-285750">
              <a:buFont typeface="Arial" panose="020B0604020202020204" pitchFamily="34" charset="0"/>
              <a:buChar char="•"/>
            </a:pPr>
            <a:r>
              <a:rPr lang="en-US" sz="1600" dirty="0"/>
              <a:t>New high performance materials (e.g. AMM objective</a:t>
            </a:r>
          </a:p>
        </p:txBody>
      </p:sp>
      <p:sp>
        <p:nvSpPr>
          <p:cNvPr id="7" name="Oval 6">
            <a:extLst>
              <a:ext uri="{FF2B5EF4-FFF2-40B4-BE49-F238E27FC236}">
                <a16:creationId xmlns:a16="http://schemas.microsoft.com/office/drawing/2014/main" xmlns="" id="{1B9E655F-4619-42E7-92B3-D1CF73EC649D}"/>
              </a:ext>
            </a:extLst>
          </p:cNvPr>
          <p:cNvSpPr/>
          <p:nvPr/>
        </p:nvSpPr>
        <p:spPr>
          <a:xfrm>
            <a:off x="638344" y="3263087"/>
            <a:ext cx="2493456" cy="2263527"/>
          </a:xfrm>
          <a:prstGeom prst="ellipse">
            <a:avLst/>
          </a:prstGeom>
          <a:solidFill>
            <a:srgbClr val="92D050">
              <a:alpha val="12000"/>
            </a:srgb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X-P4AM  (AM /AMM for HSC )</a:t>
            </a:r>
          </a:p>
        </p:txBody>
      </p:sp>
      <p:sp>
        <p:nvSpPr>
          <p:cNvPr id="8" name="Oval 7">
            <a:extLst>
              <a:ext uri="{FF2B5EF4-FFF2-40B4-BE49-F238E27FC236}">
                <a16:creationId xmlns:a16="http://schemas.microsoft.com/office/drawing/2014/main" xmlns="" id="{6F3EBAFD-E399-418A-BA4D-2A0723D34A1D}"/>
              </a:ext>
            </a:extLst>
          </p:cNvPr>
          <p:cNvSpPr/>
          <p:nvPr/>
        </p:nvSpPr>
        <p:spPr>
          <a:xfrm>
            <a:off x="1996401" y="4439069"/>
            <a:ext cx="2270799" cy="2114131"/>
          </a:xfrm>
          <a:prstGeom prst="ellipse">
            <a:avLst/>
          </a:prstGeom>
          <a:solidFill>
            <a:srgbClr val="00B0F0">
              <a:alpha val="8000"/>
            </a:srgbClr>
          </a:solid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Covetics (AMM)</a:t>
            </a:r>
          </a:p>
        </p:txBody>
      </p:sp>
      <p:sp>
        <p:nvSpPr>
          <p:cNvPr id="9" name="Oval 8">
            <a:extLst>
              <a:ext uri="{FF2B5EF4-FFF2-40B4-BE49-F238E27FC236}">
                <a16:creationId xmlns:a16="http://schemas.microsoft.com/office/drawing/2014/main" xmlns="" id="{C8F944A2-130F-4DC0-BF24-AEEEA4BB02CB}"/>
              </a:ext>
            </a:extLst>
          </p:cNvPr>
          <p:cNvSpPr/>
          <p:nvPr/>
        </p:nvSpPr>
        <p:spPr>
          <a:xfrm>
            <a:off x="2948647" y="3055371"/>
            <a:ext cx="2400313" cy="2114131"/>
          </a:xfrm>
          <a:prstGeom prst="ellipse">
            <a:avLst/>
          </a:prstGeom>
          <a:solidFill>
            <a:srgbClr val="FF0000">
              <a:alpha val="8000"/>
            </a:srgbClr>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APM (AMM)</a:t>
            </a:r>
          </a:p>
        </p:txBody>
      </p:sp>
    </p:spTree>
    <p:extLst>
      <p:ext uri="{BB962C8B-B14F-4D97-AF65-F5344CB8AC3E}">
        <p14:creationId xmlns:p14="http://schemas.microsoft.com/office/powerpoint/2010/main" val="1869919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Current Portfolio for X-P4AM, APM and Covetics</a:t>
            </a:r>
          </a:p>
        </p:txBody>
      </p:sp>
      <p:sp>
        <p:nvSpPr>
          <p:cNvPr id="3" name="TextBox 2"/>
          <p:cNvSpPr txBox="1"/>
          <p:nvPr/>
        </p:nvSpPr>
        <p:spPr>
          <a:xfrm>
            <a:off x="-76200" y="4472234"/>
            <a:ext cx="8765540" cy="2215991"/>
          </a:xfrm>
          <a:prstGeom prst="rect">
            <a:avLst/>
          </a:prstGeom>
          <a:noFill/>
        </p:spPr>
        <p:txBody>
          <a:bodyPr wrap="square" rtlCol="0">
            <a:spAutoFit/>
          </a:bodyPr>
          <a:lstStyle/>
          <a:p>
            <a:pPr marL="342900" indent="-342900" fontAlgn="ctr">
              <a:spcBef>
                <a:spcPts val="0"/>
              </a:spcBef>
              <a:spcAft>
                <a:spcPts val="600"/>
              </a:spcAft>
              <a:buClr>
                <a:srgbClr val="7AC143"/>
              </a:buClr>
              <a:buFont typeface="+mj-lt"/>
              <a:buAutoNum type="arabicPeriod"/>
            </a:pPr>
            <a:endParaRPr lang="en-US" sz="1400" b="1" dirty="0">
              <a:solidFill>
                <a:srgbClr val="50565C"/>
              </a:solidFill>
              <a:latin typeface="Franklin Gothic Book"/>
            </a:endParaRPr>
          </a:p>
          <a:p>
            <a:pPr fontAlgn="ctr">
              <a:spcBef>
                <a:spcPts val="0"/>
              </a:spcBef>
              <a:spcAft>
                <a:spcPts val="600"/>
              </a:spcAft>
              <a:buClr>
                <a:srgbClr val="7AC143"/>
              </a:buClr>
            </a:pPr>
            <a:r>
              <a:rPr lang="en-US" sz="2400" b="1" dirty="0">
                <a:solidFill>
                  <a:srgbClr val="50565C"/>
                </a:solidFill>
                <a:latin typeface="Franklin Gothic Book"/>
              </a:rPr>
              <a:t>3. Nanocarbon Metal Composites </a:t>
            </a:r>
          </a:p>
          <a:p>
            <a:pPr marL="800100" lvl="1" indent="-342900" fontAlgn="ctr">
              <a:spcBef>
                <a:spcPts val="0"/>
              </a:spcBef>
              <a:spcAft>
                <a:spcPts val="600"/>
              </a:spcAft>
              <a:buClr>
                <a:srgbClr val="7AC143"/>
              </a:buClr>
              <a:buFont typeface="+mj-lt"/>
              <a:buAutoNum type="arabicPeriod"/>
            </a:pPr>
            <a:r>
              <a:rPr lang="en-US" sz="1600" dirty="0">
                <a:solidFill>
                  <a:srgbClr val="50565C"/>
                </a:solidFill>
                <a:latin typeface="Franklin Gothic Book"/>
              </a:rPr>
              <a:t>Four active Projects (2 SBIR) also known as Covetics </a:t>
            </a:r>
          </a:p>
          <a:p>
            <a:pPr marL="800100" lvl="1" indent="-342900" fontAlgn="ctr">
              <a:spcBef>
                <a:spcPts val="0"/>
              </a:spcBef>
              <a:spcAft>
                <a:spcPts val="600"/>
              </a:spcAft>
              <a:buClr>
                <a:srgbClr val="7AC143"/>
              </a:buClr>
              <a:buFont typeface="+mj-lt"/>
              <a:buAutoNum type="arabicPeriod"/>
            </a:pPr>
            <a:r>
              <a:rPr lang="en-US" sz="1600" dirty="0">
                <a:solidFill>
                  <a:srgbClr val="50565C"/>
                </a:solidFill>
                <a:latin typeface="Franklin Gothic Book"/>
              </a:rPr>
              <a:t>Numerous previous projects beginning in 2015 with total funding of $21M to 2021. Currently includes two Labs (NETL as a sub to ANL) from 2018 Lab Call, UMD from 2018 ERE FOA and 2 SBIRs.</a:t>
            </a:r>
          </a:p>
          <a:p>
            <a:pPr lvl="1" fontAlgn="ctr">
              <a:spcBef>
                <a:spcPts val="0"/>
              </a:spcBef>
              <a:spcAft>
                <a:spcPts val="600"/>
              </a:spcAft>
              <a:buClr>
                <a:srgbClr val="7AC143"/>
              </a:buClr>
            </a:pPr>
            <a:endParaRPr lang="en-US" sz="1600" dirty="0">
              <a:solidFill>
                <a:srgbClr val="50565C"/>
              </a:solidFill>
              <a:latin typeface="Franklin Gothic Book"/>
            </a:endParaRPr>
          </a:p>
        </p:txBody>
      </p:sp>
      <p:sp>
        <p:nvSpPr>
          <p:cNvPr id="4" name="TextBox 3">
            <a:extLst>
              <a:ext uri="{FF2B5EF4-FFF2-40B4-BE49-F238E27FC236}">
                <a16:creationId xmlns:a16="http://schemas.microsoft.com/office/drawing/2014/main" xmlns="" id="{D31CC041-4A25-44BC-9128-341D36BB7ECB}"/>
              </a:ext>
            </a:extLst>
          </p:cNvPr>
          <p:cNvSpPr txBox="1"/>
          <p:nvPr/>
        </p:nvSpPr>
        <p:spPr>
          <a:xfrm>
            <a:off x="0" y="950263"/>
            <a:ext cx="8991600" cy="1846659"/>
          </a:xfrm>
          <a:prstGeom prst="rect">
            <a:avLst/>
          </a:prstGeom>
          <a:noFill/>
        </p:spPr>
        <p:txBody>
          <a:bodyPr wrap="square" rtlCol="0">
            <a:spAutoFit/>
          </a:bodyPr>
          <a:lstStyle/>
          <a:p>
            <a:pPr fontAlgn="ctr">
              <a:spcBef>
                <a:spcPts val="0"/>
              </a:spcBef>
              <a:spcAft>
                <a:spcPts val="600"/>
              </a:spcAft>
              <a:buClr>
                <a:srgbClr val="7AC143"/>
              </a:buClr>
            </a:pPr>
            <a:r>
              <a:rPr lang="en-US" b="1" dirty="0">
                <a:solidFill>
                  <a:srgbClr val="50565C"/>
                </a:solidFill>
                <a:latin typeface="Franklin Gothic Book"/>
              </a:rPr>
              <a:t>1. </a:t>
            </a:r>
            <a:r>
              <a:rPr lang="en-US" sz="2400" b="1" dirty="0">
                <a:solidFill>
                  <a:srgbClr val="50565C"/>
                </a:solidFill>
                <a:latin typeface="Franklin Gothic Book"/>
              </a:rPr>
              <a:t>Expedited Powder Metallurgy for Additive Manufacturing ( X-P4AM) </a:t>
            </a:r>
            <a:r>
              <a:rPr lang="en-US" sz="1600" dirty="0">
                <a:solidFill>
                  <a:srgbClr val="50565C"/>
                </a:solidFill>
                <a:latin typeface="Franklin Gothic Book"/>
              </a:rPr>
              <a:t>Large multilab project—Science Based Acceleration of the Full Value Stream for Metal Additive Manufacturing: eXpedited AM Powder Development</a:t>
            </a:r>
          </a:p>
          <a:p>
            <a:pPr marL="800100" lvl="1" indent="-342900" fontAlgn="ctr">
              <a:spcBef>
                <a:spcPts val="0"/>
              </a:spcBef>
              <a:spcAft>
                <a:spcPts val="600"/>
              </a:spcAft>
              <a:buClr>
                <a:srgbClr val="7AC143"/>
              </a:buClr>
              <a:buFont typeface="+mj-lt"/>
              <a:buAutoNum type="arabicPeriod"/>
            </a:pPr>
            <a:r>
              <a:rPr lang="en-US" sz="1600" dirty="0">
                <a:solidFill>
                  <a:srgbClr val="50565C"/>
                </a:solidFill>
                <a:latin typeface="Franklin Gothic Book"/>
              </a:rPr>
              <a:t>12/2018 to 7/2021 $9.22M including costshare from FY2018 AMO Lab Call complemented by 2 TCFs and 1 HPCC4Mfg: </a:t>
            </a:r>
          </a:p>
          <a:p>
            <a:pPr marL="800100" lvl="1" indent="-342900" fontAlgn="ctr">
              <a:spcBef>
                <a:spcPts val="0"/>
              </a:spcBef>
              <a:spcAft>
                <a:spcPts val="600"/>
              </a:spcAft>
              <a:buClr>
                <a:srgbClr val="7AC143"/>
              </a:buClr>
              <a:buFont typeface="+mj-lt"/>
              <a:buAutoNum type="arabicPeriod"/>
            </a:pPr>
            <a:r>
              <a:rPr lang="en-US" sz="1600" dirty="0">
                <a:solidFill>
                  <a:srgbClr val="50565C"/>
                </a:solidFill>
                <a:latin typeface="Franklin Gothic Book"/>
              </a:rPr>
              <a:t>Ames Lead lab, with ORNL, ANL, Sandia and KCNSC</a:t>
            </a:r>
          </a:p>
        </p:txBody>
      </p:sp>
      <p:sp>
        <p:nvSpPr>
          <p:cNvPr id="5" name="TextBox 4">
            <a:extLst>
              <a:ext uri="{FF2B5EF4-FFF2-40B4-BE49-F238E27FC236}">
                <a16:creationId xmlns:a16="http://schemas.microsoft.com/office/drawing/2014/main" xmlns="" id="{493CA440-452E-47B6-98EF-53868F39969A}"/>
              </a:ext>
            </a:extLst>
          </p:cNvPr>
          <p:cNvSpPr txBox="1"/>
          <p:nvPr/>
        </p:nvSpPr>
        <p:spPr>
          <a:xfrm>
            <a:off x="0" y="2934385"/>
            <a:ext cx="8579252" cy="1600438"/>
          </a:xfrm>
          <a:prstGeom prst="rect">
            <a:avLst/>
          </a:prstGeom>
          <a:noFill/>
        </p:spPr>
        <p:txBody>
          <a:bodyPr wrap="square" rtlCol="0">
            <a:spAutoFit/>
          </a:bodyPr>
          <a:lstStyle/>
          <a:p>
            <a:pPr fontAlgn="ctr">
              <a:spcBef>
                <a:spcPts val="0"/>
              </a:spcBef>
              <a:spcAft>
                <a:spcPts val="600"/>
              </a:spcAft>
              <a:buClr>
                <a:srgbClr val="7AC143"/>
              </a:buClr>
            </a:pPr>
            <a:r>
              <a:rPr lang="en-US" b="1" dirty="0">
                <a:solidFill>
                  <a:srgbClr val="50565C"/>
                </a:solidFill>
                <a:latin typeface="Franklin Gothic Book"/>
              </a:rPr>
              <a:t>2. </a:t>
            </a:r>
            <a:r>
              <a:rPr lang="en-US" sz="2400" b="1" dirty="0">
                <a:solidFill>
                  <a:srgbClr val="50565C"/>
                </a:solidFill>
                <a:latin typeface="Franklin Gothic Book"/>
              </a:rPr>
              <a:t>Atomically Precise Manufacturing</a:t>
            </a:r>
          </a:p>
          <a:p>
            <a:pPr marL="800100" lvl="1" indent="-342900" fontAlgn="ctr">
              <a:spcBef>
                <a:spcPts val="0"/>
              </a:spcBef>
              <a:spcAft>
                <a:spcPts val="600"/>
              </a:spcAft>
              <a:buClr>
                <a:srgbClr val="7AC143"/>
              </a:buClr>
              <a:buFont typeface="+mj-lt"/>
              <a:buAutoNum type="arabicPeriod"/>
            </a:pPr>
            <a:r>
              <a:rPr lang="en-US" sz="1600" dirty="0">
                <a:solidFill>
                  <a:srgbClr val="50565C"/>
                </a:solidFill>
                <a:latin typeface="Franklin Gothic Book"/>
              </a:rPr>
              <a:t>Five projects at $9.6M including costshare 03-12/2018-  to Mar 2022 in FY18 2018 ERE FOA ; </a:t>
            </a:r>
            <a:r>
              <a:rPr lang="en-US" sz="1600" dirty="0" err="1">
                <a:solidFill>
                  <a:srgbClr val="50565C"/>
                </a:solidFill>
                <a:latin typeface="Franklin Gothic Book"/>
              </a:rPr>
              <a:t>Moset</a:t>
            </a:r>
            <a:r>
              <a:rPr lang="en-US" sz="1600" dirty="0">
                <a:solidFill>
                  <a:srgbClr val="50565C"/>
                </a:solidFill>
                <a:latin typeface="Franklin Gothic Book"/>
              </a:rPr>
              <a:t> use AM approaches.</a:t>
            </a:r>
          </a:p>
          <a:p>
            <a:pPr marL="800100" lvl="1" indent="-342900" fontAlgn="ctr">
              <a:spcBef>
                <a:spcPts val="0"/>
              </a:spcBef>
              <a:spcAft>
                <a:spcPts val="600"/>
              </a:spcAft>
              <a:buClr>
                <a:srgbClr val="7AC143"/>
              </a:buClr>
              <a:buFont typeface="+mj-lt"/>
              <a:buAutoNum type="arabicPeriod"/>
            </a:pPr>
            <a:r>
              <a:rPr lang="en-US" sz="1600" dirty="0">
                <a:solidFill>
                  <a:srgbClr val="50565C"/>
                </a:solidFill>
                <a:latin typeface="Franklin Gothic Book"/>
              </a:rPr>
              <a:t>UCLA, UT-Dallas, Temple U, Dana Farber, and Zyvex Labs complemented by numerous SBIR projects since 2017  (5 active projects--3 w/BES, +5 selections announced May 18)</a:t>
            </a:r>
          </a:p>
        </p:txBody>
      </p:sp>
    </p:spTree>
    <p:extLst>
      <p:ext uri="{BB962C8B-B14F-4D97-AF65-F5344CB8AC3E}">
        <p14:creationId xmlns:p14="http://schemas.microsoft.com/office/powerpoint/2010/main" val="3875026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8B1C9-22B6-473F-A1DD-2961C0532C37}"/>
              </a:ext>
            </a:extLst>
          </p:cNvPr>
          <p:cNvSpPr>
            <a:spLocks noGrp="1"/>
          </p:cNvSpPr>
          <p:nvPr>
            <p:ph type="title"/>
          </p:nvPr>
        </p:nvSpPr>
        <p:spPr/>
        <p:txBody>
          <a:bodyPr/>
          <a:lstStyle/>
          <a:p>
            <a:r>
              <a:rPr lang="en-US" sz="2800" dirty="0"/>
              <a:t>X-P4AM related to AM, AMM &amp; HSC</a:t>
            </a:r>
          </a:p>
        </p:txBody>
      </p:sp>
      <p:sp>
        <p:nvSpPr>
          <p:cNvPr id="3" name="Text Placeholder 2">
            <a:extLst>
              <a:ext uri="{FF2B5EF4-FFF2-40B4-BE49-F238E27FC236}">
                <a16:creationId xmlns:a16="http://schemas.microsoft.com/office/drawing/2014/main" xmlns="" id="{5E247AC2-2240-476B-8ACA-E47E13BA14B8}"/>
              </a:ext>
            </a:extLst>
          </p:cNvPr>
          <p:cNvSpPr>
            <a:spLocks noGrp="1"/>
          </p:cNvSpPr>
          <p:nvPr>
            <p:ph type="body" idx="4294967295"/>
          </p:nvPr>
        </p:nvSpPr>
        <p:spPr>
          <a:xfrm>
            <a:off x="150813" y="884765"/>
            <a:ext cx="9144000" cy="5429250"/>
          </a:xfrm>
        </p:spPr>
        <p:txBody>
          <a:bodyPr/>
          <a:lstStyle/>
          <a:p>
            <a:pPr marL="0" indent="0">
              <a:buNone/>
            </a:pPr>
            <a:r>
              <a:rPr lang="en-US" sz="2400" dirty="0">
                <a:solidFill>
                  <a:schemeClr val="accent5"/>
                </a:solidFill>
              </a:rPr>
              <a:t>Background: </a:t>
            </a:r>
            <a:r>
              <a:rPr lang="en-US" sz="2200" dirty="0">
                <a:solidFill>
                  <a:schemeClr val="tx1"/>
                </a:solidFill>
              </a:rPr>
              <a:t>No</a:t>
            </a:r>
            <a:r>
              <a:rPr lang="en-US" altLang="en-US" sz="2200" dirty="0">
                <a:solidFill>
                  <a:schemeClr val="tx1"/>
                </a:solidFill>
              </a:rPr>
              <a:t> current path exists for rapid assessment of new alloys—especially new alloy compositions--for metal AM.</a:t>
            </a:r>
            <a:endParaRPr lang="en-US" sz="2200" dirty="0">
              <a:solidFill>
                <a:schemeClr val="tx1"/>
              </a:solidFill>
            </a:endParaRPr>
          </a:p>
          <a:p>
            <a:pPr marL="0" indent="0">
              <a:buNone/>
            </a:pPr>
            <a:r>
              <a:rPr lang="en-US" sz="2400" dirty="0">
                <a:solidFill>
                  <a:schemeClr val="accent5"/>
                </a:solidFill>
              </a:rPr>
              <a:t>Challenges &amp; Barriers: </a:t>
            </a:r>
            <a:r>
              <a:rPr lang="en-US" sz="2200" dirty="0">
                <a:solidFill>
                  <a:schemeClr val="tx1"/>
                </a:solidFill>
              </a:rPr>
              <a:t>Characterizing for ML r</a:t>
            </a:r>
            <a:r>
              <a:rPr lang="en-US" altLang="en-US" sz="2200" dirty="0">
                <a:solidFill>
                  <a:schemeClr val="tx1"/>
                </a:solidFill>
              </a:rPr>
              <a:t>apid solidification processing; Expanding available alloys </a:t>
            </a:r>
            <a:endParaRPr lang="en-US" sz="2200" dirty="0">
              <a:solidFill>
                <a:schemeClr val="tx1"/>
              </a:solidFill>
            </a:endParaRPr>
          </a:p>
          <a:p>
            <a:pPr marL="0" lvl="0" indent="0">
              <a:buNone/>
            </a:pPr>
            <a:r>
              <a:rPr lang="en-US" sz="2400" dirty="0">
                <a:solidFill>
                  <a:schemeClr val="accent5"/>
                </a:solidFill>
              </a:rPr>
              <a:t>Objectives and Targets</a:t>
            </a:r>
          </a:p>
          <a:p>
            <a:pPr lvl="0"/>
            <a:r>
              <a:rPr lang="en-US" sz="2200" u="sng" dirty="0">
                <a:solidFill>
                  <a:prstClr val="black"/>
                </a:solidFill>
                <a:cs typeface="Arial" panose="020B0604020202020204" pitchFamily="34" charset="0"/>
              </a:rPr>
              <a:t>Additive Manufacturing -</a:t>
            </a:r>
            <a:r>
              <a:rPr lang="en-US" sz="2200" dirty="0">
                <a:solidFill>
                  <a:prstClr val="black"/>
                </a:solidFill>
                <a:cs typeface="Arial" panose="020B0604020202020204" pitchFamily="34" charset="0"/>
              </a:rPr>
              <a:t>Demonstrate AM components whose physical properties and cost/value outperform selected conventionally produced parts by 20%</a:t>
            </a:r>
            <a:endParaRPr lang="en-US" sz="2200" dirty="0">
              <a:solidFill>
                <a:schemeClr val="accent5"/>
              </a:solidFill>
              <a:cs typeface="Arial" panose="020B0604020202020204" pitchFamily="34" charset="0"/>
            </a:endParaRPr>
          </a:p>
          <a:p>
            <a:pPr lvl="0"/>
            <a:r>
              <a:rPr lang="en-US" sz="2200" u="sng" dirty="0">
                <a:solidFill>
                  <a:prstClr val="black"/>
                </a:solidFill>
                <a:cs typeface="Arial" panose="020B0604020202020204" pitchFamily="34" charset="0"/>
              </a:rPr>
              <a:t>Advanced Materials Manufacturing</a:t>
            </a:r>
            <a:r>
              <a:rPr lang="en-US" sz="2200" dirty="0">
                <a:solidFill>
                  <a:prstClr val="black"/>
                </a:solidFill>
                <a:cs typeface="Arial" panose="020B0604020202020204" pitchFamily="34" charset="0"/>
              </a:rPr>
              <a:t>—Use… modeling and simulation tools to accelerate capability of predicting material behavior (e.g., high temperature performance, tensile strength), as microstructure evolves during materials processing.</a:t>
            </a:r>
          </a:p>
          <a:p>
            <a:pPr lvl="0"/>
            <a:r>
              <a:rPr lang="en-US" sz="2200" u="sng" dirty="0">
                <a:solidFill>
                  <a:prstClr val="black"/>
                </a:solidFill>
                <a:cs typeface="Arial" panose="020B0604020202020204" pitchFamily="34" charset="0"/>
              </a:rPr>
              <a:t>Materials for Harsh Service Conditions </a:t>
            </a:r>
            <a:r>
              <a:rPr lang="en-US" sz="2200" dirty="0">
                <a:solidFill>
                  <a:prstClr val="black"/>
                </a:solidFill>
                <a:cs typeface="Arial" panose="020B0604020202020204" pitchFamily="34" charset="0"/>
              </a:rPr>
              <a:t>+materials discovery 50% for high performance materials in HSC. </a:t>
            </a:r>
          </a:p>
        </p:txBody>
      </p:sp>
    </p:spTree>
    <p:extLst>
      <p:ext uri="{BB962C8B-B14F-4D97-AF65-F5344CB8AC3E}">
        <p14:creationId xmlns:p14="http://schemas.microsoft.com/office/powerpoint/2010/main" val="112364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220624" y="787790"/>
            <a:ext cx="5001309" cy="2271540"/>
          </a:xfrm>
        </p:spPr>
        <p:txBody>
          <a:bodyPr/>
          <a:lstStyle/>
          <a:p>
            <a:pPr marL="0" indent="0" eaLnBrk="1" hangingPunct="1">
              <a:buClr>
                <a:schemeClr val="tx2"/>
              </a:buClr>
              <a:buNone/>
            </a:pPr>
            <a:r>
              <a:rPr lang="en-US" altLang="en-US" b="1" dirty="0"/>
              <a:t>Accomplishments</a:t>
            </a:r>
          </a:p>
          <a:p>
            <a:pPr lvl="1">
              <a:buClr>
                <a:schemeClr val="tx2"/>
              </a:buClr>
              <a:buFont typeface="Arial" panose="020B0604020202020204" pitchFamily="34" charset="0"/>
              <a:buChar char="•"/>
            </a:pPr>
            <a:r>
              <a:rPr lang="en-US" altLang="en-US" sz="1600" dirty="0"/>
              <a:t>High quality powder production in atomizer</a:t>
            </a:r>
          </a:p>
          <a:p>
            <a:pPr lvl="1">
              <a:buClr>
                <a:schemeClr val="tx2"/>
              </a:buClr>
              <a:buFont typeface="Arial" panose="020B0604020202020204" pitchFamily="34" charset="0"/>
              <a:buChar char="•"/>
            </a:pPr>
            <a:r>
              <a:rPr lang="en-US" altLang="en-US" sz="1600" dirty="0"/>
              <a:t>10 alloys defined in each class: Phases, Scheil solidification, lattice mismatch, volume change characterized</a:t>
            </a:r>
          </a:p>
          <a:p>
            <a:pPr lvl="1">
              <a:buClr>
                <a:schemeClr val="tx2"/>
              </a:buClr>
              <a:buFont typeface="Arial" panose="020B0604020202020204" pitchFamily="34" charset="0"/>
              <a:buChar char="•"/>
            </a:pPr>
            <a:r>
              <a:rPr lang="en-US" altLang="en-US" sz="1600" dirty="0"/>
              <a:t>Theoretical Predictions for Multi Principal Alloy Properties verified by Experiment</a:t>
            </a:r>
          </a:p>
          <a:p>
            <a:pPr lvl="1">
              <a:buClr>
                <a:schemeClr val="tx2"/>
              </a:buClr>
              <a:buFont typeface="Arial" panose="020B0604020202020204" pitchFamily="34" charset="0"/>
              <a:buChar char="•"/>
            </a:pPr>
            <a:r>
              <a:rPr lang="en-US" altLang="en-US" sz="1600" dirty="0"/>
              <a:t>Worked with Introspective Portfolio Analysis team to customize their Additive Manufacturing Tool for techno-economic analysis (TEA).</a:t>
            </a:r>
          </a:p>
        </p:txBody>
      </p:sp>
      <p:sp>
        <p:nvSpPr>
          <p:cNvPr id="20483" name="Title 4"/>
          <p:cNvSpPr>
            <a:spLocks noGrp="1"/>
          </p:cNvSpPr>
          <p:nvPr>
            <p:ph type="title"/>
          </p:nvPr>
        </p:nvSpPr>
        <p:spPr>
          <a:xfrm>
            <a:off x="264111" y="177043"/>
            <a:ext cx="8229600" cy="304800"/>
          </a:xfrm>
        </p:spPr>
        <p:txBody>
          <a:bodyPr>
            <a:noAutofit/>
          </a:bodyPr>
          <a:lstStyle/>
          <a:p>
            <a:pPr eaLnBrk="1" hangingPunct="1">
              <a:defRPr/>
            </a:pPr>
            <a:r>
              <a:rPr lang="en-US" sz="2800" dirty="0"/>
              <a:t>X-P4AM Results &amp; Accomplishments</a:t>
            </a:r>
            <a:endParaRPr lang="en-US" sz="2800" dirty="0">
              <a:solidFill>
                <a:srgbClr val="FF0000"/>
              </a:solidFill>
            </a:endParaRPr>
          </a:p>
        </p:txBody>
      </p:sp>
      <p:pic>
        <p:nvPicPr>
          <p:cNvPr id="23" name="图片 9">
            <a:extLst>
              <a:ext uri="{FF2B5EF4-FFF2-40B4-BE49-F238E27FC236}">
                <a16:creationId xmlns:a16="http://schemas.microsoft.com/office/drawing/2014/main" xmlns="" id="{8177E1B0-4FF5-4B5D-A773-4835EFB043C2}"/>
              </a:ext>
            </a:extLst>
          </p:cNvPr>
          <p:cNvPicPr>
            <a:picLocks noChangeAspect="1"/>
          </p:cNvPicPr>
          <p:nvPr/>
        </p:nvPicPr>
        <p:blipFill>
          <a:blip r:embed="rId3"/>
          <a:stretch>
            <a:fillRect/>
          </a:stretch>
        </p:blipFill>
        <p:spPr>
          <a:xfrm>
            <a:off x="5738536" y="855414"/>
            <a:ext cx="3325509" cy="3325639"/>
          </a:xfrm>
          <a:prstGeom prst="rect">
            <a:avLst/>
          </a:prstGeom>
        </p:spPr>
      </p:pic>
      <p:sp>
        <p:nvSpPr>
          <p:cNvPr id="27" name="Content Placeholder 2">
            <a:extLst>
              <a:ext uri="{FF2B5EF4-FFF2-40B4-BE49-F238E27FC236}">
                <a16:creationId xmlns:a16="http://schemas.microsoft.com/office/drawing/2014/main" xmlns="" id="{58D0170B-BF77-48F4-98CE-DE95C073AA64}"/>
              </a:ext>
            </a:extLst>
          </p:cNvPr>
          <p:cNvSpPr txBox="1">
            <a:spLocks/>
          </p:cNvSpPr>
          <p:nvPr/>
        </p:nvSpPr>
        <p:spPr bwMode="auto">
          <a:xfrm>
            <a:off x="220624" y="3513276"/>
            <a:ext cx="452945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eaLnBrk="1" hangingPunct="1">
              <a:buClr>
                <a:schemeClr val="tx2"/>
              </a:buClr>
              <a:buNone/>
            </a:pPr>
            <a:r>
              <a:rPr lang="en-US" altLang="en-US" sz="2400" b="1" dirty="0"/>
              <a:t>Results:</a:t>
            </a:r>
          </a:p>
          <a:p>
            <a:pPr lvl="1" eaLnBrk="1" hangingPunct="1">
              <a:buClr>
                <a:schemeClr val="tx2"/>
              </a:buClr>
            </a:pPr>
            <a:r>
              <a:rPr lang="en-US" altLang="en-US" sz="1600" dirty="0"/>
              <a:t>Microstructure &amp; phase analysis of new alloys with re-melt results show alloy differences ,promising compositions for AM</a:t>
            </a:r>
          </a:p>
          <a:p>
            <a:pPr lvl="1" eaLnBrk="1" hangingPunct="1">
              <a:buClr>
                <a:schemeClr val="tx2"/>
              </a:buClr>
            </a:pPr>
            <a:r>
              <a:rPr lang="en-US" altLang="en-US" sz="1600" dirty="0"/>
              <a:t>Initial TEA of project impact performed. It was based on partner-defined (GM) stretch property targets with only light weighting. It shows significant lifecycle energy savings and performance improvement</a:t>
            </a:r>
            <a:r>
              <a:rPr lang="en-US" altLang="en-US" sz="1600" dirty="0">
                <a:sym typeface="Wingdings" panose="05000000000000000000" pitchFamily="2" charset="2"/>
              </a:rPr>
              <a:t></a:t>
            </a:r>
            <a:endParaRPr lang="en-US" altLang="en-US" sz="1600" dirty="0"/>
          </a:p>
          <a:p>
            <a:pPr lvl="1" eaLnBrk="1" hangingPunct="1">
              <a:buClr>
                <a:schemeClr val="tx2"/>
              </a:buClr>
            </a:pPr>
            <a:endParaRPr lang="en-US" altLang="en-US" sz="1600" dirty="0"/>
          </a:p>
          <a:p>
            <a:pPr marL="0" indent="0" eaLnBrk="1" hangingPunct="1">
              <a:buClr>
                <a:schemeClr val="tx2"/>
              </a:buClr>
              <a:buNone/>
            </a:pPr>
            <a:endParaRPr lang="en-US" altLang="en-US" sz="1600" dirty="0"/>
          </a:p>
        </p:txBody>
      </p:sp>
      <p:sp>
        <p:nvSpPr>
          <p:cNvPr id="26" name="TextBox 25"/>
          <p:cNvSpPr txBox="1"/>
          <p:nvPr/>
        </p:nvSpPr>
        <p:spPr>
          <a:xfrm>
            <a:off x="6705600" y="3690688"/>
            <a:ext cx="2209800"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nstantia"/>
                <a:ea typeface="+mn-ea"/>
                <a:cs typeface="+mn-cs"/>
              </a:rPr>
              <a:t>Side view of Al re-melt track</a:t>
            </a:r>
          </a:p>
        </p:txBody>
      </p:sp>
      <p:sp>
        <p:nvSpPr>
          <p:cNvPr id="29" name="TextBox 28">
            <a:extLst>
              <a:ext uri="{FF2B5EF4-FFF2-40B4-BE49-F238E27FC236}">
                <a16:creationId xmlns:a16="http://schemas.microsoft.com/office/drawing/2014/main" xmlns="" id="{89957F9D-F4A4-497B-B92F-4FD8CDCD5C18}"/>
              </a:ext>
            </a:extLst>
          </p:cNvPr>
          <p:cNvSpPr txBox="1"/>
          <p:nvPr/>
        </p:nvSpPr>
        <p:spPr>
          <a:xfrm>
            <a:off x="5426454" y="5664899"/>
            <a:ext cx="1519097"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nstantia"/>
                <a:ea typeface="+mn-ea"/>
                <a:cs typeface="+mn-cs"/>
              </a:rPr>
              <a:t>Ni alloy area and line re-melts</a:t>
            </a:r>
          </a:p>
        </p:txBody>
      </p:sp>
      <p:sp>
        <p:nvSpPr>
          <p:cNvPr id="31" name="TextBox 30">
            <a:extLst>
              <a:ext uri="{FF2B5EF4-FFF2-40B4-BE49-F238E27FC236}">
                <a16:creationId xmlns:a16="http://schemas.microsoft.com/office/drawing/2014/main" xmlns="" id="{24DDA1EA-B966-42AF-8F44-23C1EFC4D05C}"/>
              </a:ext>
            </a:extLst>
          </p:cNvPr>
          <p:cNvSpPr txBox="1"/>
          <p:nvPr/>
        </p:nvSpPr>
        <p:spPr>
          <a:xfrm>
            <a:off x="5826317" y="865073"/>
            <a:ext cx="3237727" cy="584775"/>
          </a:xfrm>
          <a:prstGeom prst="rect">
            <a:avLst/>
          </a:prstGeom>
          <a:solidFill>
            <a:schemeClr val="tx1">
              <a:lumMod val="75000"/>
              <a:lumOff val="2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onstantia"/>
                <a:ea typeface="+mn-ea"/>
                <a:cs typeface="+mn-cs"/>
              </a:rPr>
              <a:t>AM powder porosity measurements</a:t>
            </a:r>
          </a:p>
        </p:txBody>
      </p:sp>
      <p:pic>
        <p:nvPicPr>
          <p:cNvPr id="3" name="Picture 2">
            <a:extLst>
              <a:ext uri="{FF2B5EF4-FFF2-40B4-BE49-F238E27FC236}">
                <a16:creationId xmlns:a16="http://schemas.microsoft.com/office/drawing/2014/main" xmlns="" id="{B63F1518-ABA5-4E63-B27D-CE3BB5DEBD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3260157"/>
            <a:ext cx="4305986" cy="33256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8B1C9-22B6-473F-A1DD-2961C0532C37}"/>
              </a:ext>
            </a:extLst>
          </p:cNvPr>
          <p:cNvSpPr>
            <a:spLocks noGrp="1"/>
          </p:cNvSpPr>
          <p:nvPr>
            <p:ph type="title"/>
          </p:nvPr>
        </p:nvSpPr>
        <p:spPr/>
        <p:txBody>
          <a:bodyPr/>
          <a:lstStyle/>
          <a:p>
            <a:r>
              <a:rPr lang="en-US" sz="2800" b="1" kern="1200" dirty="0">
                <a:solidFill>
                  <a:srgbClr val="007934"/>
                </a:solidFill>
                <a:effectLst/>
                <a:latin typeface="+mj-lt"/>
                <a:ea typeface="ヒラギノ角ゴ Pro W3" charset="0"/>
                <a:cs typeface="Franklin Gothic Book"/>
              </a:rPr>
              <a:t>Atomically Precise Manufacturing (APM) Key Concepts</a:t>
            </a:r>
            <a:endParaRPr lang="en-US" sz="2800" dirty="0"/>
          </a:p>
        </p:txBody>
      </p:sp>
      <p:sp>
        <p:nvSpPr>
          <p:cNvPr id="3" name="Text Placeholder 2">
            <a:extLst>
              <a:ext uri="{FF2B5EF4-FFF2-40B4-BE49-F238E27FC236}">
                <a16:creationId xmlns:a16="http://schemas.microsoft.com/office/drawing/2014/main" xmlns="" id="{5E247AC2-2240-476B-8ACA-E47E13BA14B8}"/>
              </a:ext>
            </a:extLst>
          </p:cNvPr>
          <p:cNvSpPr>
            <a:spLocks noGrp="1"/>
          </p:cNvSpPr>
          <p:nvPr>
            <p:ph type="body" idx="4294967295"/>
          </p:nvPr>
        </p:nvSpPr>
        <p:spPr>
          <a:xfrm>
            <a:off x="334320" y="914400"/>
            <a:ext cx="8724900" cy="5562600"/>
          </a:xfrm>
        </p:spPr>
        <p:txBody>
          <a:bodyPr/>
          <a:lstStyle/>
          <a:p>
            <a:pPr marL="0" indent="0">
              <a:buNone/>
            </a:pPr>
            <a:r>
              <a:rPr lang="en-US" sz="2800" u="sng" dirty="0">
                <a:solidFill>
                  <a:srgbClr val="FF0000"/>
                </a:solidFill>
              </a:rPr>
              <a:t>Digital Manufacturing-</a:t>
            </a:r>
            <a:r>
              <a:rPr lang="en-US" sz="2800" dirty="0">
                <a:solidFill>
                  <a:srgbClr val="FF0000"/>
                </a:solidFill>
              </a:rPr>
              <a:t>-uses laws/rules of physics/chemistry/biology </a:t>
            </a:r>
            <a:r>
              <a:rPr lang="en-US" sz="2400" dirty="0">
                <a:solidFill>
                  <a:srgbClr val="FF0000"/>
                </a:solidFill>
                <a:latin typeface="+mn-lt"/>
              </a:rPr>
              <a:t>(e.g. Schrödinger equations,, Molecular Lego pair-bonding, Watson-Crick  base pairing) to achieve </a:t>
            </a:r>
            <a:r>
              <a:rPr lang="en-US" sz="2800" dirty="0">
                <a:solidFill>
                  <a:srgbClr val="FF0000"/>
                </a:solidFill>
              </a:rPr>
              <a:t>atomic precision </a:t>
            </a:r>
            <a:r>
              <a:rPr lang="en-US" sz="2400" dirty="0">
                <a:solidFill>
                  <a:srgbClr val="FF0000"/>
                </a:solidFill>
                <a:latin typeface="+mn-lt"/>
              </a:rPr>
              <a:t>and novel properties.</a:t>
            </a:r>
          </a:p>
          <a:p>
            <a:pPr marL="0" indent="0">
              <a:buNone/>
            </a:pPr>
            <a:endParaRPr lang="en-US" sz="2400" dirty="0">
              <a:solidFill>
                <a:schemeClr val="accent5"/>
              </a:solidFill>
              <a:latin typeface="+mn-lt"/>
            </a:endParaRPr>
          </a:p>
          <a:p>
            <a:pPr marL="0" lvl="0" indent="0">
              <a:buNone/>
            </a:pPr>
            <a:r>
              <a:rPr lang="en-US" sz="2800" u="sng" dirty="0">
                <a:solidFill>
                  <a:srgbClr val="0070C0"/>
                </a:solidFill>
              </a:rPr>
              <a:t>Scalability</a:t>
            </a:r>
            <a:r>
              <a:rPr lang="en-US" sz="2800" dirty="0">
                <a:solidFill>
                  <a:srgbClr val="0070C0"/>
                </a:solidFill>
              </a:rPr>
              <a:t>--APM has “economies of massively parallel processes” (scale out) instead of “economies of scale” </a:t>
            </a:r>
          </a:p>
          <a:p>
            <a:pPr lvl="2"/>
            <a:r>
              <a:rPr lang="en-US" sz="2400" dirty="0">
                <a:solidFill>
                  <a:srgbClr val="0070C0"/>
                </a:solidFill>
              </a:rPr>
              <a:t>Physics-based bottom-up approaches (SPM based) require new/improved technologies (e.g. SPM arrays, selective deposition)</a:t>
            </a:r>
          </a:p>
          <a:p>
            <a:pPr lvl="2"/>
            <a:r>
              <a:rPr lang="en-US" sz="2400" dirty="0">
                <a:solidFill>
                  <a:srgbClr val="0070C0"/>
                </a:solidFill>
              </a:rPr>
              <a:t>Other chemical and biological approaches, though intrinsically scalable </a:t>
            </a:r>
            <a:r>
              <a:rPr lang="en-US" sz="2400" baseline="0" dirty="0">
                <a:solidFill>
                  <a:srgbClr val="0070C0"/>
                </a:solidFill>
              </a:rPr>
              <a:t>due to self-assembly--</a:t>
            </a:r>
            <a:r>
              <a:rPr lang="en-US" sz="2400" dirty="0">
                <a:solidFill>
                  <a:srgbClr val="0070C0"/>
                </a:solidFill>
              </a:rPr>
              <a:t>require yields approaching 100%.</a:t>
            </a:r>
            <a:endParaRPr lang="en-US" sz="2800" dirty="0">
              <a:solidFill>
                <a:srgbClr val="0070C0"/>
              </a:solidFill>
            </a:endParaRPr>
          </a:p>
        </p:txBody>
      </p:sp>
    </p:spTree>
    <p:extLst>
      <p:ext uri="{BB962C8B-B14F-4D97-AF65-F5344CB8AC3E}">
        <p14:creationId xmlns:p14="http://schemas.microsoft.com/office/powerpoint/2010/main" val="2258981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ED05F33-E5DB-4DB1-8516-8A4E41AEB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469" y="3949539"/>
            <a:ext cx="2741467" cy="1789712"/>
          </a:xfrm>
          <a:prstGeom prst="rect">
            <a:avLst/>
          </a:prstGeom>
        </p:spPr>
      </p:pic>
      <p:sp>
        <p:nvSpPr>
          <p:cNvPr id="2" name="Title 1">
            <a:extLst>
              <a:ext uri="{FF2B5EF4-FFF2-40B4-BE49-F238E27FC236}">
                <a16:creationId xmlns:a16="http://schemas.microsoft.com/office/drawing/2014/main" xmlns="" id="{03570325-CBF4-4FE7-9741-802B10119A26}"/>
              </a:ext>
            </a:extLst>
          </p:cNvPr>
          <p:cNvSpPr>
            <a:spLocks noGrp="1"/>
          </p:cNvSpPr>
          <p:nvPr>
            <p:ph type="title"/>
          </p:nvPr>
        </p:nvSpPr>
        <p:spPr/>
        <p:txBody>
          <a:bodyPr/>
          <a:lstStyle/>
          <a:p>
            <a:pPr marR="0" lvl="0" algn="l" defTabSz="457200" rtl="0" eaLnBrk="1" fontAlgn="base" latinLnBrk="0" hangingPunct="1">
              <a:lnSpc>
                <a:spcPct val="100000"/>
              </a:lnSpc>
              <a:spcBef>
                <a:spcPct val="20000"/>
              </a:spcBef>
              <a:spcAft>
                <a:spcPct val="0"/>
              </a:spcAft>
              <a:buClrTx/>
              <a:buSzTx/>
              <a:tabLst/>
              <a:defRPr/>
            </a:pPr>
            <a:r>
              <a:rPr lang="en-US" sz="2800" dirty="0">
                <a:solidFill>
                  <a:schemeClr val="accent5"/>
                </a:solidFill>
              </a:rPr>
              <a:t>APM 4 Physics (Zyvex/UT-Dallas)</a:t>
            </a:r>
            <a:endParaRPr lang="en-US" dirty="0"/>
          </a:p>
        </p:txBody>
      </p:sp>
      <p:sp>
        <p:nvSpPr>
          <p:cNvPr id="5" name="TextBox 4">
            <a:extLst>
              <a:ext uri="{FF2B5EF4-FFF2-40B4-BE49-F238E27FC236}">
                <a16:creationId xmlns:a16="http://schemas.microsoft.com/office/drawing/2014/main" xmlns="" id="{A71EC1F9-177F-47C0-B472-58CC8FDB175F}"/>
              </a:ext>
            </a:extLst>
          </p:cNvPr>
          <p:cNvSpPr txBox="1"/>
          <p:nvPr/>
        </p:nvSpPr>
        <p:spPr>
          <a:xfrm>
            <a:off x="225381" y="825370"/>
            <a:ext cx="3079689" cy="461665"/>
          </a:xfrm>
          <a:prstGeom prst="rect">
            <a:avLst/>
          </a:prstGeom>
          <a:noFill/>
        </p:spPr>
        <p:txBody>
          <a:bodyPr wrap="none" rtlCol="0">
            <a:spAutoFit/>
          </a:bodyPr>
          <a:lstStyle/>
          <a:p>
            <a:r>
              <a:rPr lang="en-US" sz="2400" dirty="0">
                <a:solidFill>
                  <a:srgbClr val="FF0000"/>
                </a:solidFill>
              </a:rPr>
              <a:t>Digital Manufacturing</a:t>
            </a:r>
          </a:p>
        </p:txBody>
      </p:sp>
      <p:sp>
        <p:nvSpPr>
          <p:cNvPr id="6" name="TextBox 5">
            <a:extLst>
              <a:ext uri="{FF2B5EF4-FFF2-40B4-BE49-F238E27FC236}">
                <a16:creationId xmlns:a16="http://schemas.microsoft.com/office/drawing/2014/main" xmlns="" id="{BDED95BE-D710-48A0-8225-F09E33F46B51}"/>
              </a:ext>
            </a:extLst>
          </p:cNvPr>
          <p:cNvSpPr txBox="1"/>
          <p:nvPr/>
        </p:nvSpPr>
        <p:spPr>
          <a:xfrm>
            <a:off x="3986447" y="840628"/>
            <a:ext cx="3493264" cy="461665"/>
          </a:xfrm>
          <a:prstGeom prst="rect">
            <a:avLst/>
          </a:prstGeom>
          <a:noFill/>
        </p:spPr>
        <p:txBody>
          <a:bodyPr wrap="none" rtlCol="0">
            <a:spAutoFit/>
          </a:bodyPr>
          <a:lstStyle/>
          <a:p>
            <a:r>
              <a:rPr lang="en-US" sz="2400" dirty="0">
                <a:solidFill>
                  <a:srgbClr val="0D3C8C"/>
                </a:solidFill>
              </a:rPr>
              <a:t>Scale Out </a:t>
            </a:r>
            <a:r>
              <a:rPr lang="en-US" dirty="0">
                <a:solidFill>
                  <a:srgbClr val="0D3C8C"/>
                </a:solidFill>
              </a:rPr>
              <a:t>(also helps UCLA)</a:t>
            </a:r>
            <a:endParaRPr lang="en-US" sz="2400" dirty="0">
              <a:solidFill>
                <a:srgbClr val="0D3C8C"/>
              </a:solidFill>
            </a:endParaRPr>
          </a:p>
        </p:txBody>
      </p:sp>
      <p:sp>
        <p:nvSpPr>
          <p:cNvPr id="17" name="TextBox 16">
            <a:extLst>
              <a:ext uri="{FF2B5EF4-FFF2-40B4-BE49-F238E27FC236}">
                <a16:creationId xmlns:a16="http://schemas.microsoft.com/office/drawing/2014/main" xmlns="" id="{217C41EE-5421-493F-BD09-463B0B2C6124}"/>
              </a:ext>
            </a:extLst>
          </p:cNvPr>
          <p:cNvSpPr txBox="1"/>
          <p:nvPr/>
        </p:nvSpPr>
        <p:spPr>
          <a:xfrm>
            <a:off x="748989" y="5804993"/>
            <a:ext cx="2981410" cy="261610"/>
          </a:xfrm>
          <a:prstGeom prst="rect">
            <a:avLst/>
          </a:prstGeom>
          <a:noFill/>
        </p:spPr>
        <p:txBody>
          <a:bodyPr wrap="square" rtlCol="0">
            <a:spAutoFit/>
          </a:bodyPr>
          <a:lstStyle/>
          <a:p>
            <a:r>
              <a:rPr lang="en-US" sz="1100" dirty="0"/>
              <a:t>.</a:t>
            </a:r>
          </a:p>
        </p:txBody>
      </p:sp>
      <p:sp>
        <p:nvSpPr>
          <p:cNvPr id="19" name="Rectangle 18">
            <a:extLst>
              <a:ext uri="{FF2B5EF4-FFF2-40B4-BE49-F238E27FC236}">
                <a16:creationId xmlns:a16="http://schemas.microsoft.com/office/drawing/2014/main" xmlns="" id="{55901A21-D626-4D4A-9849-4B2945B60C26}"/>
              </a:ext>
            </a:extLst>
          </p:cNvPr>
          <p:cNvSpPr/>
          <p:nvPr/>
        </p:nvSpPr>
        <p:spPr>
          <a:xfrm>
            <a:off x="76200" y="5936159"/>
            <a:ext cx="3933574" cy="577081"/>
          </a:xfrm>
          <a:prstGeom prst="rect">
            <a:avLst/>
          </a:prstGeom>
        </p:spPr>
        <p:txBody>
          <a:bodyPr wrap="square">
            <a:spAutoFit/>
          </a:bodyPr>
          <a:lstStyle/>
          <a:p>
            <a:r>
              <a:rPr lang="en-US" sz="1050" dirty="0"/>
              <a:t>X. Wang </a:t>
            </a:r>
            <a:r>
              <a:rPr lang="en-US" sz="1050" i="1" dirty="0"/>
              <a:t>et al.</a:t>
            </a:r>
            <a:r>
              <a:rPr lang="en-US" sz="1050" dirty="0"/>
              <a:t>, “Atomic-scale control of Tunnel Coupling in Donor-based Devices”, </a:t>
            </a:r>
            <a:r>
              <a:rPr lang="en-US" sz="1050" i="1" dirty="0"/>
              <a:t>Comm. Physics, Nature Research J.,</a:t>
            </a:r>
            <a:r>
              <a:rPr lang="en-US" sz="1050" dirty="0"/>
              <a:t> May 11, 2020. DOI: 10.1038/s42005-020-0343-1</a:t>
            </a:r>
          </a:p>
        </p:txBody>
      </p:sp>
      <p:sp>
        <p:nvSpPr>
          <p:cNvPr id="21" name="TextBox 20">
            <a:extLst>
              <a:ext uri="{FF2B5EF4-FFF2-40B4-BE49-F238E27FC236}">
                <a16:creationId xmlns:a16="http://schemas.microsoft.com/office/drawing/2014/main" xmlns="" id="{3C6AF263-F804-40E7-B10C-F158FFBD03CD}"/>
              </a:ext>
            </a:extLst>
          </p:cNvPr>
          <p:cNvSpPr txBox="1"/>
          <p:nvPr/>
        </p:nvSpPr>
        <p:spPr>
          <a:xfrm>
            <a:off x="109976" y="4589356"/>
            <a:ext cx="3776223" cy="830997"/>
          </a:xfrm>
          <a:prstGeom prst="rect">
            <a:avLst/>
          </a:prstGeom>
          <a:solidFill>
            <a:schemeClr val="bg1"/>
          </a:solidFill>
        </p:spPr>
        <p:txBody>
          <a:bodyPr wrap="square" rtlCol="0">
            <a:spAutoFit/>
          </a:bodyPr>
          <a:lstStyle/>
          <a:p>
            <a:r>
              <a:rPr lang="en-US" sz="1200" dirty="0">
                <a:solidFill>
                  <a:srgbClr val="C00000"/>
                </a:solidFill>
              </a:rPr>
              <a:t>Atomic-scale Control of Electron Transport in donor dopant devices. The figure shows reproducible, distinct device behavior as a function of atomic-scale geometry variation and number of dots.</a:t>
            </a:r>
            <a:endParaRPr lang="en-US" sz="1200" dirty="0">
              <a:solidFill>
                <a:srgbClr val="FF0000"/>
              </a:solidFill>
            </a:endParaRPr>
          </a:p>
        </p:txBody>
      </p:sp>
      <p:sp>
        <p:nvSpPr>
          <p:cNvPr id="33" name="Rectangle 32">
            <a:extLst>
              <a:ext uri="{FF2B5EF4-FFF2-40B4-BE49-F238E27FC236}">
                <a16:creationId xmlns:a16="http://schemas.microsoft.com/office/drawing/2014/main" xmlns="" id="{C0C9489E-5CD2-49FC-B08F-BB15BCB2582E}"/>
              </a:ext>
            </a:extLst>
          </p:cNvPr>
          <p:cNvSpPr/>
          <p:nvPr/>
        </p:nvSpPr>
        <p:spPr>
          <a:xfrm>
            <a:off x="3569537" y="3687326"/>
            <a:ext cx="5867088" cy="276999"/>
          </a:xfrm>
          <a:prstGeom prst="rect">
            <a:avLst/>
          </a:prstGeom>
        </p:spPr>
        <p:txBody>
          <a:bodyPr wrap="square">
            <a:spAutoFit/>
          </a:bodyPr>
          <a:lstStyle/>
          <a:p>
            <a:pPr lvl="1" eaLnBrk="1" hangingPunct="1">
              <a:buClr>
                <a:schemeClr val="tx2"/>
              </a:buClr>
              <a:defRPr/>
            </a:pPr>
            <a:r>
              <a:rPr lang="en-US" altLang="en-US" sz="1200" dirty="0">
                <a:solidFill>
                  <a:srgbClr val="0D3C8C"/>
                </a:solidFill>
                <a:cs typeface="Times New Roman" panose="02020603050405020304" pitchFamily="18" charset="0"/>
              </a:rPr>
              <a:t>Using MEMS enables compact arrays of STM tips in parallel, (+throughput). </a:t>
            </a:r>
            <a:endParaRPr lang="en-AU" altLang="en-US" sz="1200" dirty="0">
              <a:solidFill>
                <a:srgbClr val="0D3C8C"/>
              </a:solidFill>
              <a:cs typeface="Times New Roman" panose="02020603050405020304" pitchFamily="18" charset="0"/>
            </a:endParaRPr>
          </a:p>
        </p:txBody>
      </p:sp>
      <p:sp>
        <p:nvSpPr>
          <p:cNvPr id="38" name="Rectangle 37">
            <a:extLst>
              <a:ext uri="{FF2B5EF4-FFF2-40B4-BE49-F238E27FC236}">
                <a16:creationId xmlns:a16="http://schemas.microsoft.com/office/drawing/2014/main" xmlns="" id="{02FA3C51-B653-4F88-9119-FF2C87CBA1C8}"/>
              </a:ext>
            </a:extLst>
          </p:cNvPr>
          <p:cNvSpPr/>
          <p:nvPr/>
        </p:nvSpPr>
        <p:spPr>
          <a:xfrm>
            <a:off x="3558651" y="1213720"/>
            <a:ext cx="5691015" cy="646331"/>
          </a:xfrm>
          <a:prstGeom prst="rect">
            <a:avLst/>
          </a:prstGeom>
        </p:spPr>
        <p:txBody>
          <a:bodyPr wrap="square">
            <a:spAutoFit/>
          </a:bodyPr>
          <a:lstStyle/>
          <a:p>
            <a:pPr lvl="1">
              <a:buClr>
                <a:schemeClr val="tx2"/>
              </a:buClr>
              <a:defRPr/>
            </a:pPr>
            <a:r>
              <a:rPr lang="en-US" altLang="en-US" sz="1200" dirty="0">
                <a:solidFill>
                  <a:srgbClr val="0D3C8C"/>
                </a:solidFill>
                <a:cs typeface="Times New Roman" panose="02020603050405020304" pitchFamily="18" charset="0"/>
              </a:rPr>
              <a:t>MEMS STM nanopositioners and </a:t>
            </a:r>
            <a:r>
              <a:rPr lang="en-AU" altLang="en-US" sz="1200" dirty="0">
                <a:solidFill>
                  <a:srgbClr val="0D3C8C"/>
                </a:solidFill>
                <a:cs typeface="Times New Roman" panose="02020603050405020304" pitchFamily="18" charset="0"/>
              </a:rPr>
              <a:t>electrostatic actuation is already 10x faster, more precise than piezoelectric. R</a:t>
            </a:r>
            <a:r>
              <a:rPr lang="en-AU" altLang="en-US" sz="1200" i="1" dirty="0">
                <a:solidFill>
                  <a:srgbClr val="0D3C8C"/>
                </a:solidFill>
                <a:cs typeface="Times New Roman" panose="02020603050405020304" pitchFamily="18" charset="0"/>
              </a:rPr>
              <a:t>osette</a:t>
            </a:r>
            <a:r>
              <a:rPr lang="en-AU" altLang="en-US" sz="1200" dirty="0">
                <a:solidFill>
                  <a:srgbClr val="0D3C8C"/>
                </a:solidFill>
                <a:cs typeface="Times New Roman" panose="02020603050405020304" pitchFamily="18" charset="0"/>
              </a:rPr>
              <a:t> rastering is more efficient and scalable</a:t>
            </a:r>
            <a:r>
              <a:rPr lang="en-AU" altLang="en-US" sz="1100" dirty="0">
                <a:solidFill>
                  <a:srgbClr val="0D3C8C"/>
                </a:solidFill>
                <a:cs typeface="Times New Roman" panose="02020603050405020304" pitchFamily="18" charset="0"/>
              </a:rPr>
              <a:t>.</a:t>
            </a:r>
          </a:p>
        </p:txBody>
      </p:sp>
      <p:sp>
        <p:nvSpPr>
          <p:cNvPr id="39" name="Rectangle 38">
            <a:extLst>
              <a:ext uri="{FF2B5EF4-FFF2-40B4-BE49-F238E27FC236}">
                <a16:creationId xmlns:a16="http://schemas.microsoft.com/office/drawing/2014/main" xmlns="" id="{CB7A91E3-FF16-48EC-987A-D84C320216E3}"/>
              </a:ext>
            </a:extLst>
          </p:cNvPr>
          <p:cNvSpPr/>
          <p:nvPr/>
        </p:nvSpPr>
        <p:spPr>
          <a:xfrm>
            <a:off x="4083533" y="3195817"/>
            <a:ext cx="5040692" cy="553998"/>
          </a:xfrm>
          <a:prstGeom prst="rect">
            <a:avLst/>
          </a:prstGeom>
        </p:spPr>
        <p:txBody>
          <a:bodyPr wrap="square">
            <a:spAutoFit/>
          </a:bodyPr>
          <a:lstStyle/>
          <a:p>
            <a:r>
              <a:rPr lang="en-US" sz="1000" dirty="0"/>
              <a:t>N. Nikooienejad, M. Maroufi, S. O. R. Moheimani “Rosette-scan video-rate atomic force microscopy: Trajectory patterning and control design” </a:t>
            </a:r>
            <a:r>
              <a:rPr lang="en-US" sz="1000" i="1" dirty="0"/>
              <a:t>Review of Scientific Instruments, </a:t>
            </a:r>
            <a:r>
              <a:rPr lang="en-US" sz="1000" dirty="0"/>
              <a:t>90 , pp. 073702 (10pp), 2019.</a:t>
            </a:r>
          </a:p>
        </p:txBody>
      </p:sp>
      <p:sp>
        <p:nvSpPr>
          <p:cNvPr id="31" name="Rectangle 30">
            <a:extLst>
              <a:ext uri="{FF2B5EF4-FFF2-40B4-BE49-F238E27FC236}">
                <a16:creationId xmlns:a16="http://schemas.microsoft.com/office/drawing/2014/main" xmlns="" id="{F0D911FF-DEFC-534C-98F6-80C4C807C10F}"/>
              </a:ext>
            </a:extLst>
          </p:cNvPr>
          <p:cNvSpPr/>
          <p:nvPr/>
        </p:nvSpPr>
        <p:spPr>
          <a:xfrm>
            <a:off x="76200" y="5366519"/>
            <a:ext cx="4007333" cy="577081"/>
          </a:xfrm>
          <a:prstGeom prst="rect">
            <a:avLst/>
          </a:prstGeom>
        </p:spPr>
        <p:txBody>
          <a:bodyPr wrap="square">
            <a:spAutoFit/>
          </a:bodyPr>
          <a:lstStyle/>
          <a:p>
            <a:r>
              <a:rPr lang="en-US" sz="1050" dirty="0"/>
              <a:t>J. Wyrick </a:t>
            </a:r>
            <a:r>
              <a:rPr lang="en-US" sz="1050" i="1" dirty="0"/>
              <a:t>et al.</a:t>
            </a:r>
            <a:r>
              <a:rPr lang="en-US" sz="1050" dirty="0"/>
              <a:t>, “Atom by Atom Fabrication of Single and Few Dopant Quantum Devices”, Advanced Functional Matls., Dec. 2019. DOI: 10.1002/adfm.201903475. </a:t>
            </a:r>
          </a:p>
        </p:txBody>
      </p:sp>
      <p:pic>
        <p:nvPicPr>
          <p:cNvPr id="32" name="Picture 31">
            <a:extLst>
              <a:ext uri="{FF2B5EF4-FFF2-40B4-BE49-F238E27FC236}">
                <a16:creationId xmlns:a16="http://schemas.microsoft.com/office/drawing/2014/main" xmlns="" id="{91EC4EF0-4EB1-4A4A-AA7F-5F0B0CDD5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989" y="1570974"/>
            <a:ext cx="1273721" cy="1253223"/>
          </a:xfrm>
          <a:prstGeom prst="rect">
            <a:avLst/>
          </a:prstGeom>
        </p:spPr>
      </p:pic>
      <p:pic>
        <p:nvPicPr>
          <p:cNvPr id="34" name="Picture 33">
            <a:extLst>
              <a:ext uri="{FF2B5EF4-FFF2-40B4-BE49-F238E27FC236}">
                <a16:creationId xmlns:a16="http://schemas.microsoft.com/office/drawing/2014/main" xmlns="" id="{9E790580-05BB-944D-B499-5DA5A8243E25}"/>
              </a:ext>
            </a:extLst>
          </p:cNvPr>
          <p:cNvPicPr>
            <a:picLocks noChangeAspect="1"/>
          </p:cNvPicPr>
          <p:nvPr/>
        </p:nvPicPr>
        <p:blipFill>
          <a:blip r:embed="rId5"/>
          <a:stretch>
            <a:fillRect/>
          </a:stretch>
        </p:blipFill>
        <p:spPr>
          <a:xfrm>
            <a:off x="1802563" y="1516677"/>
            <a:ext cx="1781589" cy="1535475"/>
          </a:xfrm>
          <a:prstGeom prst="rect">
            <a:avLst/>
          </a:prstGeom>
        </p:spPr>
      </p:pic>
      <p:sp>
        <p:nvSpPr>
          <p:cNvPr id="35" name="Rectangle 34">
            <a:extLst>
              <a:ext uri="{FF2B5EF4-FFF2-40B4-BE49-F238E27FC236}">
                <a16:creationId xmlns:a16="http://schemas.microsoft.com/office/drawing/2014/main" xmlns="" id="{4EE3F46A-5184-0B40-ADB8-64D9C2230EFE}"/>
              </a:ext>
            </a:extLst>
          </p:cNvPr>
          <p:cNvSpPr/>
          <p:nvPr/>
        </p:nvSpPr>
        <p:spPr>
          <a:xfrm>
            <a:off x="1313474" y="1292679"/>
            <a:ext cx="909223" cy="276999"/>
          </a:xfrm>
          <a:prstGeom prst="rect">
            <a:avLst/>
          </a:prstGeom>
        </p:spPr>
        <p:txBody>
          <a:bodyPr wrap="none">
            <a:spAutoFit/>
          </a:bodyPr>
          <a:lstStyle/>
          <a:p>
            <a:r>
              <a:rPr lang="en-US" sz="1200" dirty="0"/>
              <a:t>Series 1x2</a:t>
            </a:r>
          </a:p>
        </p:txBody>
      </p:sp>
      <p:pic>
        <p:nvPicPr>
          <p:cNvPr id="43" name="Picture 42">
            <a:extLst>
              <a:ext uri="{FF2B5EF4-FFF2-40B4-BE49-F238E27FC236}">
                <a16:creationId xmlns:a16="http://schemas.microsoft.com/office/drawing/2014/main" xmlns="" id="{A9B29313-C2E5-F846-9D29-981B189340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040" y="3178368"/>
            <a:ext cx="1264903" cy="1244547"/>
          </a:xfrm>
          <a:prstGeom prst="rect">
            <a:avLst/>
          </a:prstGeom>
        </p:spPr>
      </p:pic>
      <p:pic>
        <p:nvPicPr>
          <p:cNvPr id="44" name="Picture 43">
            <a:extLst>
              <a:ext uri="{FF2B5EF4-FFF2-40B4-BE49-F238E27FC236}">
                <a16:creationId xmlns:a16="http://schemas.microsoft.com/office/drawing/2014/main" xmlns="" id="{4AEC1B85-A597-1D4F-B6E2-C8E2ABD7BA4D}"/>
              </a:ext>
            </a:extLst>
          </p:cNvPr>
          <p:cNvPicPr>
            <a:picLocks noChangeAspect="1"/>
          </p:cNvPicPr>
          <p:nvPr/>
        </p:nvPicPr>
        <p:blipFill>
          <a:blip r:embed="rId7"/>
          <a:stretch>
            <a:fillRect/>
          </a:stretch>
        </p:blipFill>
        <p:spPr>
          <a:xfrm>
            <a:off x="1565474" y="3082110"/>
            <a:ext cx="2107772" cy="1519413"/>
          </a:xfrm>
          <a:prstGeom prst="rect">
            <a:avLst/>
          </a:prstGeom>
        </p:spPr>
      </p:pic>
      <p:sp>
        <p:nvSpPr>
          <p:cNvPr id="45" name="Rectangle 44">
            <a:extLst>
              <a:ext uri="{FF2B5EF4-FFF2-40B4-BE49-F238E27FC236}">
                <a16:creationId xmlns:a16="http://schemas.microsoft.com/office/drawing/2014/main" xmlns="" id="{009040C6-3E7A-DE49-9B49-D3B1A7F35B39}"/>
              </a:ext>
            </a:extLst>
          </p:cNvPr>
          <p:cNvSpPr/>
          <p:nvPr/>
        </p:nvSpPr>
        <p:spPr>
          <a:xfrm>
            <a:off x="1349068" y="2868745"/>
            <a:ext cx="824265" cy="276999"/>
          </a:xfrm>
          <a:prstGeom prst="rect">
            <a:avLst/>
          </a:prstGeom>
        </p:spPr>
        <p:txBody>
          <a:bodyPr wrap="none">
            <a:spAutoFit/>
          </a:bodyPr>
          <a:lstStyle/>
          <a:p>
            <a:r>
              <a:rPr lang="en-US" sz="1200" dirty="0"/>
              <a:t>3x3 array</a:t>
            </a:r>
          </a:p>
        </p:txBody>
      </p:sp>
      <p:sp>
        <p:nvSpPr>
          <p:cNvPr id="3" name="Rectangle 2">
            <a:extLst>
              <a:ext uri="{FF2B5EF4-FFF2-40B4-BE49-F238E27FC236}">
                <a16:creationId xmlns:a16="http://schemas.microsoft.com/office/drawing/2014/main" xmlns="" id="{43F92B29-A4C1-447A-964A-23BBA7F9462B}"/>
              </a:ext>
            </a:extLst>
          </p:cNvPr>
          <p:cNvSpPr/>
          <p:nvPr/>
        </p:nvSpPr>
        <p:spPr>
          <a:xfrm>
            <a:off x="6637472" y="5739251"/>
            <a:ext cx="2642953" cy="1017531"/>
          </a:xfrm>
          <a:prstGeom prst="rect">
            <a:avLst/>
          </a:prstGeom>
        </p:spPr>
        <p:txBody>
          <a:bodyPr wrap="square">
            <a:spAutoFit/>
          </a:bodyPr>
          <a:lstStyle/>
          <a:p>
            <a:r>
              <a:rPr lang="en-US" sz="1000" dirty="0">
                <a:solidFill>
                  <a:srgbClr val="222222"/>
                </a:solidFill>
                <a:latin typeface="Arial" panose="020B0604020202020204" pitchFamily="34" charset="0"/>
              </a:rPr>
              <a:t>A. Alipour, M. B. Coskun, S. O. R. Moheimani, "A High Bandwidth Microelectromechanical System-Based Nanopositioner for Scanning Tunneling Microscopy”. </a:t>
            </a:r>
            <a:r>
              <a:rPr lang="en-US" sz="1000" i="1" dirty="0">
                <a:solidFill>
                  <a:srgbClr val="222222"/>
                </a:solidFill>
                <a:latin typeface="Arial" panose="020B0604020202020204" pitchFamily="34" charset="0"/>
              </a:rPr>
              <a:t>Review of Scientific Instruments, </a:t>
            </a:r>
            <a:r>
              <a:rPr lang="en-US" sz="1000" dirty="0">
                <a:solidFill>
                  <a:srgbClr val="222222"/>
                </a:solidFill>
                <a:latin typeface="Arial" panose="020B0604020202020204" pitchFamily="34" charset="0"/>
              </a:rPr>
              <a:t>90 (7), pp. 073706, 2019.</a:t>
            </a:r>
            <a:endParaRPr lang="en-US" sz="1000" dirty="0"/>
          </a:p>
        </p:txBody>
      </p:sp>
      <p:sp>
        <p:nvSpPr>
          <p:cNvPr id="24" name="Rectangle 23">
            <a:extLst>
              <a:ext uri="{FF2B5EF4-FFF2-40B4-BE49-F238E27FC236}">
                <a16:creationId xmlns:a16="http://schemas.microsoft.com/office/drawing/2014/main" xmlns="" id="{C181EC54-3461-4A83-A8BC-56AF4C5F624C}"/>
              </a:ext>
            </a:extLst>
          </p:cNvPr>
          <p:cNvSpPr/>
          <p:nvPr/>
        </p:nvSpPr>
        <p:spPr>
          <a:xfrm>
            <a:off x="3985332" y="5757672"/>
            <a:ext cx="2703450" cy="1169551"/>
          </a:xfrm>
          <a:prstGeom prst="rect">
            <a:avLst/>
          </a:prstGeom>
        </p:spPr>
        <p:txBody>
          <a:bodyPr wrap="square">
            <a:spAutoFit/>
          </a:bodyPr>
          <a:lstStyle/>
          <a:p>
            <a:r>
              <a:rPr lang="en-US" sz="1000" dirty="0">
                <a:solidFill>
                  <a:srgbClr val="222222"/>
                </a:solidFill>
                <a:latin typeface="Arial" panose="020B0604020202020204" pitchFamily="34" charset="0"/>
              </a:rPr>
              <a:t>M. B. Coskun, M. Baan, A. Alipour, S. O. R. Moheimani, "Design, Fabrication, and Characterization of a Piezoelectric AFM Cantilever Array”. In Proc. 2019 IEEE Conference on Control Technology and Applications (CCTA), Hong Kong, China, 2019.</a:t>
            </a:r>
            <a:endParaRPr lang="en-US" sz="1000" dirty="0"/>
          </a:p>
        </p:txBody>
      </p:sp>
      <p:pic>
        <p:nvPicPr>
          <p:cNvPr id="10" name="Picture 9">
            <a:extLst>
              <a:ext uri="{FF2B5EF4-FFF2-40B4-BE49-F238E27FC236}">
                <a16:creationId xmlns:a16="http://schemas.microsoft.com/office/drawing/2014/main" xmlns="" id="{A13E2339-3AA4-4931-9749-F29B50D4E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5387" y="3949539"/>
            <a:ext cx="2538838" cy="1808133"/>
          </a:xfrm>
          <a:prstGeom prst="rect">
            <a:avLst/>
          </a:prstGeom>
        </p:spPr>
      </p:pic>
      <p:pic>
        <p:nvPicPr>
          <p:cNvPr id="26" name="Picture 25" descr="A close up of a mans face&#10;&#10;Description automatically generated">
            <a:extLst>
              <a:ext uri="{FF2B5EF4-FFF2-40B4-BE49-F238E27FC236}">
                <a16:creationId xmlns:a16="http://schemas.microsoft.com/office/drawing/2014/main" xmlns="" id="{9D23958D-8972-B74F-AEBC-B3A5A14378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78715" y="1790206"/>
            <a:ext cx="3267426" cy="1358448"/>
          </a:xfrm>
          <a:prstGeom prst="rect">
            <a:avLst/>
          </a:prstGeom>
        </p:spPr>
      </p:pic>
      <p:pic>
        <p:nvPicPr>
          <p:cNvPr id="11" name="Picture 10" descr="A picture containing text, map&#10;&#10;Description automatically generated">
            <a:extLst>
              <a:ext uri="{FF2B5EF4-FFF2-40B4-BE49-F238E27FC236}">
                <a16:creationId xmlns:a16="http://schemas.microsoft.com/office/drawing/2014/main" xmlns="" id="{2FEB512A-25FF-5547-A80B-C4510A8AC0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6582" y="1844399"/>
            <a:ext cx="1368178" cy="1332997"/>
          </a:xfrm>
          <a:prstGeom prst="rect">
            <a:avLst/>
          </a:prstGeom>
        </p:spPr>
      </p:pic>
    </p:spTree>
    <p:extLst>
      <p:ext uri="{BB962C8B-B14F-4D97-AF65-F5344CB8AC3E}">
        <p14:creationId xmlns:p14="http://schemas.microsoft.com/office/powerpoint/2010/main" val="3001694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570325-CBF4-4FE7-9741-802B10119A26}"/>
              </a:ext>
            </a:extLst>
          </p:cNvPr>
          <p:cNvSpPr>
            <a:spLocks noGrp="1"/>
          </p:cNvSpPr>
          <p:nvPr>
            <p:ph type="title"/>
          </p:nvPr>
        </p:nvSpPr>
        <p:spPr/>
        <p:txBody>
          <a:bodyPr/>
          <a:lstStyle/>
          <a:p>
            <a:pPr marR="0" lvl="0" algn="l" defTabSz="457200" rtl="0" eaLnBrk="1" fontAlgn="base" latinLnBrk="0" hangingPunct="1">
              <a:lnSpc>
                <a:spcPct val="100000"/>
              </a:lnSpc>
              <a:spcBef>
                <a:spcPct val="20000"/>
              </a:spcBef>
              <a:spcAft>
                <a:spcPct val="0"/>
              </a:spcAft>
              <a:buClrTx/>
              <a:buSzTx/>
              <a:tabLst/>
              <a:defRPr/>
            </a:pPr>
            <a:r>
              <a:rPr lang="en-US" sz="2800" dirty="0">
                <a:solidFill>
                  <a:schemeClr val="accent5"/>
                </a:solidFill>
              </a:rPr>
              <a:t>APM 4 Bio/Chem (Dana Farber, Temple, UCLA)</a:t>
            </a:r>
            <a:endParaRPr lang="en-US" dirty="0"/>
          </a:p>
        </p:txBody>
      </p:sp>
      <p:sp>
        <p:nvSpPr>
          <p:cNvPr id="5" name="TextBox 4">
            <a:extLst>
              <a:ext uri="{FF2B5EF4-FFF2-40B4-BE49-F238E27FC236}">
                <a16:creationId xmlns:a16="http://schemas.microsoft.com/office/drawing/2014/main" xmlns="" id="{5D62C71B-DFF7-4B99-8813-6322B050BE8B}"/>
              </a:ext>
            </a:extLst>
          </p:cNvPr>
          <p:cNvSpPr txBox="1"/>
          <p:nvPr/>
        </p:nvSpPr>
        <p:spPr>
          <a:xfrm>
            <a:off x="225381" y="997588"/>
            <a:ext cx="3079689" cy="461665"/>
          </a:xfrm>
          <a:prstGeom prst="rect">
            <a:avLst/>
          </a:prstGeom>
          <a:noFill/>
        </p:spPr>
        <p:txBody>
          <a:bodyPr wrap="none" rtlCol="0">
            <a:spAutoFit/>
          </a:bodyPr>
          <a:lstStyle/>
          <a:p>
            <a:r>
              <a:rPr lang="en-US" sz="2400" dirty="0">
                <a:solidFill>
                  <a:srgbClr val="FF0000"/>
                </a:solidFill>
              </a:rPr>
              <a:t>Digital Manufacturing</a:t>
            </a:r>
          </a:p>
        </p:txBody>
      </p:sp>
      <p:sp>
        <p:nvSpPr>
          <p:cNvPr id="6" name="TextBox 5">
            <a:extLst>
              <a:ext uri="{FF2B5EF4-FFF2-40B4-BE49-F238E27FC236}">
                <a16:creationId xmlns:a16="http://schemas.microsoft.com/office/drawing/2014/main" xmlns="" id="{C7469C6E-D9BD-4AB4-A033-910A8C0F5F83}"/>
              </a:ext>
            </a:extLst>
          </p:cNvPr>
          <p:cNvSpPr txBox="1"/>
          <p:nvPr/>
        </p:nvSpPr>
        <p:spPr>
          <a:xfrm>
            <a:off x="220431" y="3773362"/>
            <a:ext cx="8605323" cy="461665"/>
          </a:xfrm>
          <a:prstGeom prst="rect">
            <a:avLst/>
          </a:prstGeom>
          <a:noFill/>
        </p:spPr>
        <p:txBody>
          <a:bodyPr wrap="square" rtlCol="0">
            <a:spAutoFit/>
          </a:bodyPr>
          <a:lstStyle/>
          <a:p>
            <a:r>
              <a:rPr lang="en-US" sz="2400" dirty="0">
                <a:solidFill>
                  <a:srgbClr val="0070C0"/>
                </a:solidFill>
              </a:rPr>
              <a:t>Scale Up – kilogram scale building blocks + robotic synthesis</a:t>
            </a:r>
          </a:p>
        </p:txBody>
      </p:sp>
      <p:sp>
        <p:nvSpPr>
          <p:cNvPr id="15" name="TextBox 14">
            <a:extLst>
              <a:ext uri="{FF2B5EF4-FFF2-40B4-BE49-F238E27FC236}">
                <a16:creationId xmlns:a16="http://schemas.microsoft.com/office/drawing/2014/main" xmlns="" id="{C07EC430-F5FD-42CC-9E7C-40A04E71E43B}"/>
              </a:ext>
            </a:extLst>
          </p:cNvPr>
          <p:cNvSpPr txBox="1"/>
          <p:nvPr/>
        </p:nvSpPr>
        <p:spPr>
          <a:xfrm>
            <a:off x="4079254" y="4348806"/>
            <a:ext cx="4455146" cy="2308324"/>
          </a:xfrm>
          <a:prstGeom prst="rect">
            <a:avLst/>
          </a:prstGeom>
          <a:noFill/>
        </p:spPr>
        <p:txBody>
          <a:bodyPr wrap="square" rtlCol="0">
            <a:spAutoFit/>
          </a:bodyPr>
          <a:lstStyle/>
          <a:p>
            <a:r>
              <a:rPr lang="en-US" dirty="0"/>
              <a:t>ThirdLaw Molecular LLC (Temple spinout) made 20 kilograms of building blocks under AMO in June 2020, now manufacturing million member artificial immune system to create artificial antibodies targeting viruses and COVID-19 a $7M DoD/DTRA funded project.</a:t>
            </a:r>
          </a:p>
          <a:p>
            <a:r>
              <a:rPr lang="en-US" dirty="0"/>
              <a:t> 	</a:t>
            </a:r>
          </a:p>
        </p:txBody>
      </p:sp>
      <p:pic>
        <p:nvPicPr>
          <p:cNvPr id="4" name="Picture 3">
            <a:extLst>
              <a:ext uri="{FF2B5EF4-FFF2-40B4-BE49-F238E27FC236}">
                <a16:creationId xmlns:a16="http://schemas.microsoft.com/office/drawing/2014/main" xmlns="" id="{CD911047-74E4-8547-941F-356523184F2D}"/>
              </a:ext>
            </a:extLst>
          </p:cNvPr>
          <p:cNvPicPr>
            <a:picLocks noChangeAspect="1"/>
          </p:cNvPicPr>
          <p:nvPr/>
        </p:nvPicPr>
        <p:blipFill>
          <a:blip r:embed="rId3"/>
          <a:stretch>
            <a:fillRect/>
          </a:stretch>
        </p:blipFill>
        <p:spPr>
          <a:xfrm>
            <a:off x="264736" y="4165155"/>
            <a:ext cx="3814517" cy="2362975"/>
          </a:xfrm>
          <a:prstGeom prst="rect">
            <a:avLst/>
          </a:prstGeom>
        </p:spPr>
      </p:pic>
      <p:sp>
        <p:nvSpPr>
          <p:cNvPr id="18" name="textruta 28">
            <a:extLst>
              <a:ext uri="{FF2B5EF4-FFF2-40B4-BE49-F238E27FC236}">
                <a16:creationId xmlns:a16="http://schemas.microsoft.com/office/drawing/2014/main" xmlns="" id="{623411B3-56E3-4C35-991F-D8DAFC4A224D}"/>
              </a:ext>
            </a:extLst>
          </p:cNvPr>
          <p:cNvSpPr txBox="1"/>
          <p:nvPr/>
        </p:nvSpPr>
        <p:spPr>
          <a:xfrm>
            <a:off x="8280646" y="2250704"/>
            <a:ext cx="545109" cy="4001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000">
                <a:solidFill>
                  <a:srgbClr val="FFFFFF"/>
                </a:solidFill>
                <a:latin typeface="+mj-lt"/>
                <a:ea typeface="+mj-ea"/>
                <a:cs typeface="+mj-cs"/>
                <a:sym typeface="Calibri"/>
              </a:defRPr>
            </a:lvl1pPr>
          </a:lstStyle>
          <a:p>
            <a:r>
              <a:rPr dirty="0"/>
              <a:t>DNA PAINT</a:t>
            </a:r>
          </a:p>
        </p:txBody>
      </p:sp>
      <p:sp>
        <p:nvSpPr>
          <p:cNvPr id="19" name="Rectangle 18">
            <a:extLst>
              <a:ext uri="{FF2B5EF4-FFF2-40B4-BE49-F238E27FC236}">
                <a16:creationId xmlns:a16="http://schemas.microsoft.com/office/drawing/2014/main" xmlns="" id="{13F7A502-C263-48F0-8DB8-9D5F5F5CF78D}"/>
              </a:ext>
            </a:extLst>
          </p:cNvPr>
          <p:cNvSpPr/>
          <p:nvPr/>
        </p:nvSpPr>
        <p:spPr>
          <a:xfrm>
            <a:off x="275438" y="1728641"/>
            <a:ext cx="3079689" cy="1754326"/>
          </a:xfrm>
          <a:prstGeom prst="rect">
            <a:avLst/>
          </a:prstGeom>
        </p:spPr>
        <p:txBody>
          <a:bodyPr wrap="square">
            <a:spAutoFit/>
          </a:bodyPr>
          <a:lstStyle/>
          <a:p>
            <a:pPr>
              <a:spcAft>
                <a:spcPts val="600"/>
              </a:spcAft>
            </a:pPr>
            <a:r>
              <a:rPr lang="en-US" dirty="0"/>
              <a:t>Dana Farber Cancer Institute: (with Oxford University) multiple independently controllable linear actuators (</a:t>
            </a:r>
            <a:r>
              <a:rPr lang="en-US" b="1" dirty="0">
                <a:sym typeface="Calibri"/>
              </a:rPr>
              <a:t>100 x 300 nm crops ) 1D-2D</a:t>
            </a:r>
            <a:endParaRPr lang="en-US" dirty="0"/>
          </a:p>
        </p:txBody>
      </p:sp>
      <p:grpSp>
        <p:nvGrpSpPr>
          <p:cNvPr id="3" name="Group 2">
            <a:extLst>
              <a:ext uri="{FF2B5EF4-FFF2-40B4-BE49-F238E27FC236}">
                <a16:creationId xmlns:a16="http://schemas.microsoft.com/office/drawing/2014/main" xmlns="" id="{88BC15D1-3F71-40EE-9FBA-286A4D1289ED}"/>
              </a:ext>
            </a:extLst>
          </p:cNvPr>
          <p:cNvGrpSpPr/>
          <p:nvPr/>
        </p:nvGrpSpPr>
        <p:grpSpPr>
          <a:xfrm>
            <a:off x="3999622" y="1417428"/>
            <a:ext cx="4795862" cy="2308324"/>
            <a:chOff x="4114698" y="1479666"/>
            <a:chExt cx="4795862" cy="2521071"/>
          </a:xfrm>
        </p:grpSpPr>
        <p:grpSp>
          <p:nvGrpSpPr>
            <p:cNvPr id="17" name="Group 16">
              <a:extLst>
                <a:ext uri="{FF2B5EF4-FFF2-40B4-BE49-F238E27FC236}">
                  <a16:creationId xmlns:a16="http://schemas.microsoft.com/office/drawing/2014/main" xmlns="" id="{EA608CC6-F9DF-4A8E-A92C-B47B60F3F0A6}"/>
                </a:ext>
              </a:extLst>
            </p:cNvPr>
            <p:cNvGrpSpPr/>
            <p:nvPr/>
          </p:nvGrpSpPr>
          <p:grpSpPr>
            <a:xfrm>
              <a:off x="4114698" y="1487660"/>
              <a:ext cx="2061291" cy="2326304"/>
              <a:chOff x="4348320" y="4215374"/>
              <a:chExt cx="2061291" cy="2326304"/>
            </a:xfrm>
          </p:grpSpPr>
          <p:pic>
            <p:nvPicPr>
              <p:cNvPr id="30" name="Bildobjekt 1" descr="Bildobjekt 1">
                <a:extLst>
                  <a:ext uri="{FF2B5EF4-FFF2-40B4-BE49-F238E27FC236}">
                    <a16:creationId xmlns:a16="http://schemas.microsoft.com/office/drawing/2014/main" xmlns="" id="{150C3023-00D4-4884-A16B-48DD0CF767B9}"/>
                  </a:ext>
                </a:extLst>
              </p:cNvPr>
              <p:cNvPicPr>
                <a:picLocks noChangeAspect="1"/>
              </p:cNvPicPr>
              <p:nvPr/>
            </p:nvPicPr>
            <p:blipFill>
              <a:blip r:embed="rId4"/>
              <a:stretch>
                <a:fillRect/>
              </a:stretch>
            </p:blipFill>
            <p:spPr>
              <a:xfrm>
                <a:off x="4378590" y="4215374"/>
                <a:ext cx="1833483" cy="850543"/>
              </a:xfrm>
              <a:prstGeom prst="rect">
                <a:avLst/>
              </a:prstGeom>
              <a:ln w="12700" cap="flat">
                <a:noFill/>
                <a:miter lim="400000"/>
              </a:ln>
              <a:effectLst/>
            </p:spPr>
          </p:pic>
          <p:pic>
            <p:nvPicPr>
              <p:cNvPr id="31" name="Bildobjekt 5" descr="Bildobjekt 5">
                <a:extLst>
                  <a:ext uri="{FF2B5EF4-FFF2-40B4-BE49-F238E27FC236}">
                    <a16:creationId xmlns:a16="http://schemas.microsoft.com/office/drawing/2014/main" xmlns="" id="{4F407210-1265-4A69-9AD2-1433EA37AF98}"/>
                  </a:ext>
                </a:extLst>
              </p:cNvPr>
              <p:cNvPicPr>
                <a:picLocks noChangeAspect="1"/>
              </p:cNvPicPr>
              <p:nvPr/>
            </p:nvPicPr>
            <p:blipFill>
              <a:blip r:embed="rId5"/>
              <a:stretch>
                <a:fillRect/>
              </a:stretch>
            </p:blipFill>
            <p:spPr>
              <a:xfrm>
                <a:off x="4387569" y="4689888"/>
                <a:ext cx="1669290" cy="778028"/>
              </a:xfrm>
              <a:prstGeom prst="rect">
                <a:avLst/>
              </a:prstGeom>
              <a:ln w="12700" cap="flat">
                <a:noFill/>
                <a:miter lim="400000"/>
              </a:ln>
              <a:effectLst/>
            </p:spPr>
          </p:pic>
          <p:pic>
            <p:nvPicPr>
              <p:cNvPr id="32" name="Bildobjekt 6" descr="Bildobjekt 6">
                <a:extLst>
                  <a:ext uri="{FF2B5EF4-FFF2-40B4-BE49-F238E27FC236}">
                    <a16:creationId xmlns:a16="http://schemas.microsoft.com/office/drawing/2014/main" xmlns="" id="{E408C53B-10FD-49D7-9745-74C859E3E11E}"/>
                  </a:ext>
                </a:extLst>
              </p:cNvPr>
              <p:cNvPicPr>
                <a:picLocks noChangeAspect="1"/>
              </p:cNvPicPr>
              <p:nvPr/>
            </p:nvPicPr>
            <p:blipFill>
              <a:blip r:embed="rId6"/>
              <a:stretch>
                <a:fillRect/>
              </a:stretch>
            </p:blipFill>
            <p:spPr>
              <a:xfrm>
                <a:off x="4348320" y="5159086"/>
                <a:ext cx="1801665" cy="863380"/>
              </a:xfrm>
              <a:prstGeom prst="rect">
                <a:avLst/>
              </a:prstGeom>
              <a:ln w="12700" cap="flat">
                <a:noFill/>
                <a:miter lim="400000"/>
              </a:ln>
              <a:effectLst/>
            </p:spPr>
          </p:pic>
          <p:pic>
            <p:nvPicPr>
              <p:cNvPr id="33" name="Bildobjekt 10" descr="Bildobjekt 10">
                <a:extLst>
                  <a:ext uri="{FF2B5EF4-FFF2-40B4-BE49-F238E27FC236}">
                    <a16:creationId xmlns:a16="http://schemas.microsoft.com/office/drawing/2014/main" xmlns="" id="{74C9B4F2-864A-4329-946E-7863C448E67F}"/>
                  </a:ext>
                </a:extLst>
              </p:cNvPr>
              <p:cNvPicPr>
                <a:picLocks noChangeAspect="1"/>
              </p:cNvPicPr>
              <p:nvPr/>
            </p:nvPicPr>
            <p:blipFill>
              <a:blip r:embed="rId7"/>
              <a:stretch>
                <a:fillRect/>
              </a:stretch>
            </p:blipFill>
            <p:spPr>
              <a:xfrm>
                <a:off x="4403490" y="4450437"/>
                <a:ext cx="1669498" cy="554574"/>
              </a:xfrm>
              <a:prstGeom prst="rect">
                <a:avLst/>
              </a:prstGeom>
              <a:ln w="12700" cap="flat">
                <a:noFill/>
                <a:miter lim="400000"/>
              </a:ln>
              <a:effectLst/>
            </p:spPr>
          </p:pic>
          <p:pic>
            <p:nvPicPr>
              <p:cNvPr id="34" name="Bildobjekt 12" descr="Bildobjekt 12">
                <a:extLst>
                  <a:ext uri="{FF2B5EF4-FFF2-40B4-BE49-F238E27FC236}">
                    <a16:creationId xmlns:a16="http://schemas.microsoft.com/office/drawing/2014/main" xmlns="" id="{52C063C1-CB22-4C21-9514-3826199719F6}"/>
                  </a:ext>
                </a:extLst>
              </p:cNvPr>
              <p:cNvPicPr>
                <a:picLocks noChangeAspect="1"/>
              </p:cNvPicPr>
              <p:nvPr/>
            </p:nvPicPr>
            <p:blipFill>
              <a:blip r:embed="rId8"/>
              <a:stretch>
                <a:fillRect/>
              </a:stretch>
            </p:blipFill>
            <p:spPr>
              <a:xfrm>
                <a:off x="4390991" y="5185643"/>
                <a:ext cx="1681997" cy="564546"/>
              </a:xfrm>
              <a:prstGeom prst="rect">
                <a:avLst/>
              </a:prstGeom>
              <a:ln w="12700" cap="flat">
                <a:noFill/>
                <a:miter lim="400000"/>
              </a:ln>
              <a:effectLst/>
            </p:spPr>
          </p:pic>
          <p:pic>
            <p:nvPicPr>
              <p:cNvPr id="35" name="Bildobjekt 16" descr="Bildobjekt 16">
                <a:extLst>
                  <a:ext uri="{FF2B5EF4-FFF2-40B4-BE49-F238E27FC236}">
                    <a16:creationId xmlns:a16="http://schemas.microsoft.com/office/drawing/2014/main" xmlns="" id="{09CE5623-4B6A-4CBB-8E41-BF257C67BB0E}"/>
                  </a:ext>
                </a:extLst>
              </p:cNvPr>
              <p:cNvPicPr>
                <a:picLocks noChangeAspect="1"/>
              </p:cNvPicPr>
              <p:nvPr/>
            </p:nvPicPr>
            <p:blipFill>
              <a:blip r:embed="rId9"/>
              <a:stretch>
                <a:fillRect/>
              </a:stretch>
            </p:blipFill>
            <p:spPr>
              <a:xfrm>
                <a:off x="4371471" y="5961964"/>
                <a:ext cx="1745181" cy="579714"/>
              </a:xfrm>
              <a:prstGeom prst="rect">
                <a:avLst/>
              </a:prstGeom>
              <a:ln w="12700" cap="flat">
                <a:noFill/>
                <a:miter lim="400000"/>
              </a:ln>
              <a:effectLst/>
            </p:spPr>
          </p:pic>
          <p:sp>
            <p:nvSpPr>
              <p:cNvPr id="36" name="textruta 27">
                <a:extLst>
                  <a:ext uri="{FF2B5EF4-FFF2-40B4-BE49-F238E27FC236}">
                    <a16:creationId xmlns:a16="http://schemas.microsoft.com/office/drawing/2014/main" xmlns="" id="{CD42C198-DA58-427A-A649-4D07E58BB511}"/>
                  </a:ext>
                </a:extLst>
              </p:cNvPr>
              <p:cNvSpPr txBox="1"/>
              <p:nvPr/>
            </p:nvSpPr>
            <p:spPr>
              <a:xfrm>
                <a:off x="6072988" y="4801139"/>
                <a:ext cx="336623" cy="2285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000">
                    <a:solidFill>
                      <a:srgbClr val="FFFFFF"/>
                    </a:solidFill>
                    <a:latin typeface="+mj-lt"/>
                    <a:ea typeface="+mj-ea"/>
                    <a:cs typeface="+mj-cs"/>
                    <a:sym typeface="Calibri"/>
                  </a:defRPr>
                </a:lvl1pPr>
              </a:lstStyle>
              <a:p>
                <a:r>
                  <a:rPr dirty="0"/>
                  <a:t>TEM</a:t>
                </a:r>
              </a:p>
            </p:txBody>
          </p:sp>
        </p:grpSp>
        <p:grpSp>
          <p:nvGrpSpPr>
            <p:cNvPr id="20" name="Group 19">
              <a:extLst>
                <a:ext uri="{FF2B5EF4-FFF2-40B4-BE49-F238E27FC236}">
                  <a16:creationId xmlns:a16="http://schemas.microsoft.com/office/drawing/2014/main" xmlns="" id="{93A44D7A-FBD8-4933-8035-BEDEA9129B34}"/>
                </a:ext>
              </a:extLst>
            </p:cNvPr>
            <p:cNvGrpSpPr/>
            <p:nvPr/>
          </p:nvGrpSpPr>
          <p:grpSpPr>
            <a:xfrm>
              <a:off x="6427721" y="1479666"/>
              <a:ext cx="2482839" cy="2521071"/>
              <a:chOff x="5795808" y="1510879"/>
              <a:chExt cx="2482839" cy="2521071"/>
            </a:xfrm>
          </p:grpSpPr>
          <p:grpSp>
            <p:nvGrpSpPr>
              <p:cNvPr id="21" name="Group 20">
                <a:extLst>
                  <a:ext uri="{FF2B5EF4-FFF2-40B4-BE49-F238E27FC236}">
                    <a16:creationId xmlns:a16="http://schemas.microsoft.com/office/drawing/2014/main" xmlns="" id="{67FABCC8-0F0B-495A-88BB-D576D832F685}"/>
                  </a:ext>
                </a:extLst>
              </p:cNvPr>
              <p:cNvGrpSpPr/>
              <p:nvPr/>
            </p:nvGrpSpPr>
            <p:grpSpPr>
              <a:xfrm>
                <a:off x="6247694" y="2510471"/>
                <a:ext cx="2030953" cy="573644"/>
                <a:chOff x="4204655" y="3101980"/>
                <a:chExt cx="3685986" cy="1503811"/>
              </a:xfrm>
            </p:grpSpPr>
            <p:pic>
              <p:nvPicPr>
                <p:cNvPr id="28" name="Bildobjekt 3" descr="Bildobjekt 3">
                  <a:extLst>
                    <a:ext uri="{FF2B5EF4-FFF2-40B4-BE49-F238E27FC236}">
                      <a16:creationId xmlns:a16="http://schemas.microsoft.com/office/drawing/2014/main" xmlns="" id="{4C2A39C2-C718-4595-A4E8-F127E3FCAFD1}"/>
                    </a:ext>
                  </a:extLst>
                </p:cNvPr>
                <p:cNvPicPr>
                  <a:picLocks noChangeAspect="1"/>
                </p:cNvPicPr>
                <p:nvPr/>
              </p:nvPicPr>
              <p:blipFill>
                <a:blip r:embed="rId10"/>
                <a:stretch>
                  <a:fillRect/>
                </a:stretch>
              </p:blipFill>
              <p:spPr>
                <a:xfrm>
                  <a:off x="6030410" y="3101980"/>
                  <a:ext cx="1860231" cy="1503811"/>
                </a:xfrm>
                <a:prstGeom prst="rect">
                  <a:avLst/>
                </a:prstGeom>
                <a:ln w="12700" cap="flat">
                  <a:noFill/>
                  <a:miter lim="400000"/>
                </a:ln>
                <a:effectLst/>
              </p:spPr>
            </p:pic>
            <p:pic>
              <p:nvPicPr>
                <p:cNvPr id="29" name="Bildobjekt 4" descr="Bildobjekt 4">
                  <a:extLst>
                    <a:ext uri="{FF2B5EF4-FFF2-40B4-BE49-F238E27FC236}">
                      <a16:creationId xmlns:a16="http://schemas.microsoft.com/office/drawing/2014/main" xmlns="" id="{F54ECD69-1AA3-40E0-A4A9-51CA97D92D7A}"/>
                    </a:ext>
                  </a:extLst>
                </p:cNvPr>
                <p:cNvPicPr>
                  <a:picLocks noChangeAspect="1"/>
                </p:cNvPicPr>
                <p:nvPr/>
              </p:nvPicPr>
              <p:blipFill>
                <a:blip r:embed="rId11"/>
                <a:stretch>
                  <a:fillRect/>
                </a:stretch>
              </p:blipFill>
              <p:spPr>
                <a:xfrm>
                  <a:off x="4204655" y="3148441"/>
                  <a:ext cx="1291156" cy="1413425"/>
                </a:xfrm>
                <a:prstGeom prst="rect">
                  <a:avLst/>
                </a:prstGeom>
                <a:ln w="12700" cap="flat">
                  <a:noFill/>
                  <a:miter lim="400000"/>
                </a:ln>
                <a:effectLst/>
              </p:spPr>
            </p:pic>
          </p:grpSp>
          <p:pic>
            <p:nvPicPr>
              <p:cNvPr id="22" name="Bildobjekt 2" descr="Bildobjekt 2">
                <a:extLst>
                  <a:ext uri="{FF2B5EF4-FFF2-40B4-BE49-F238E27FC236}">
                    <a16:creationId xmlns:a16="http://schemas.microsoft.com/office/drawing/2014/main" xmlns="" id="{D935363E-CDA9-4A2C-9516-9D5EB3041F87}"/>
                  </a:ext>
                </a:extLst>
              </p:cNvPr>
              <p:cNvPicPr>
                <a:picLocks noChangeAspect="1"/>
              </p:cNvPicPr>
              <p:nvPr/>
            </p:nvPicPr>
            <p:blipFill>
              <a:blip r:embed="rId12"/>
              <a:stretch>
                <a:fillRect/>
              </a:stretch>
            </p:blipFill>
            <p:spPr>
              <a:xfrm>
                <a:off x="5951022" y="1510879"/>
                <a:ext cx="2313884" cy="831232"/>
              </a:xfrm>
              <a:prstGeom prst="rect">
                <a:avLst/>
              </a:prstGeom>
              <a:ln w="12700" cap="flat">
                <a:noFill/>
                <a:miter lim="400000"/>
              </a:ln>
              <a:effectLst/>
            </p:spPr>
          </p:pic>
          <p:sp>
            <p:nvSpPr>
              <p:cNvPr id="23" name="textruta 22">
                <a:extLst>
                  <a:ext uri="{FF2B5EF4-FFF2-40B4-BE49-F238E27FC236}">
                    <a16:creationId xmlns:a16="http://schemas.microsoft.com/office/drawing/2014/main" xmlns="" id="{472523BF-D3AB-413E-AF3A-31CA7438A54A}"/>
                  </a:ext>
                </a:extLst>
              </p:cNvPr>
              <p:cNvSpPr txBox="1"/>
              <p:nvPr/>
            </p:nvSpPr>
            <p:spPr>
              <a:xfrm rot="16200000">
                <a:off x="5574638" y="2629958"/>
                <a:ext cx="752768" cy="2616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200">
                    <a:latin typeface="Arial"/>
                    <a:ea typeface="Arial"/>
                    <a:cs typeface="Arial"/>
                    <a:sym typeface="Arial"/>
                  </a:defRPr>
                </a:lvl1pPr>
              </a:lstStyle>
              <a:p>
                <a:r>
                  <a:rPr sz="1100" dirty="0"/>
                  <a:t>Simulation</a:t>
                </a:r>
                <a:endParaRPr dirty="0"/>
              </a:p>
            </p:txBody>
          </p:sp>
          <p:sp>
            <p:nvSpPr>
              <p:cNvPr id="24" name="textruta 23">
                <a:extLst>
                  <a:ext uri="{FF2B5EF4-FFF2-40B4-BE49-F238E27FC236}">
                    <a16:creationId xmlns:a16="http://schemas.microsoft.com/office/drawing/2014/main" xmlns="" id="{F066FD4C-469B-4404-9A7E-8814EC498443}"/>
                  </a:ext>
                </a:extLst>
              </p:cNvPr>
              <p:cNvSpPr txBox="1"/>
              <p:nvPr/>
            </p:nvSpPr>
            <p:spPr>
              <a:xfrm rot="16200000">
                <a:off x="5537598" y="1769089"/>
                <a:ext cx="778028" cy="2616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a:latin typeface="Arial"/>
                    <a:ea typeface="Arial"/>
                    <a:cs typeface="Arial"/>
                    <a:sym typeface="Arial"/>
                  </a:defRPr>
                </a:lvl1pPr>
              </a:lstStyle>
              <a:p>
                <a:r>
                  <a:rPr sz="1100" dirty="0"/>
                  <a:t>Schematic</a:t>
                </a:r>
              </a:p>
            </p:txBody>
          </p:sp>
          <p:sp>
            <p:nvSpPr>
              <p:cNvPr id="25" name="textruta 22">
                <a:extLst>
                  <a:ext uri="{FF2B5EF4-FFF2-40B4-BE49-F238E27FC236}">
                    <a16:creationId xmlns:a16="http://schemas.microsoft.com/office/drawing/2014/main" xmlns="" id="{B1E16FE1-76E9-4E21-A5BD-300AEB9A745F}"/>
                  </a:ext>
                </a:extLst>
              </p:cNvPr>
              <p:cNvSpPr txBox="1"/>
              <p:nvPr/>
            </p:nvSpPr>
            <p:spPr>
              <a:xfrm rot="16200000">
                <a:off x="5516930" y="3459359"/>
                <a:ext cx="868184" cy="276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200">
                    <a:latin typeface="Arial"/>
                    <a:ea typeface="Arial"/>
                    <a:cs typeface="Arial"/>
                    <a:sym typeface="Arial"/>
                  </a:defRPr>
                </a:lvl1pPr>
              </a:lstStyle>
              <a:p>
                <a:r>
                  <a:rPr lang="en-US" dirty="0"/>
                  <a:t>Experiment</a:t>
                </a:r>
                <a:endParaRPr dirty="0"/>
              </a:p>
            </p:txBody>
          </p:sp>
          <p:pic>
            <p:nvPicPr>
              <p:cNvPr id="26" name="Picture 25">
                <a:extLst>
                  <a:ext uri="{FF2B5EF4-FFF2-40B4-BE49-F238E27FC236}">
                    <a16:creationId xmlns:a16="http://schemas.microsoft.com/office/drawing/2014/main" xmlns="" id="{1B7B871B-3B74-4380-9BC1-39F10B6F2817}"/>
                  </a:ext>
                </a:extLst>
              </p:cNvPr>
              <p:cNvPicPr>
                <a:picLocks noChangeAspect="1"/>
              </p:cNvPicPr>
              <p:nvPr/>
            </p:nvPicPr>
            <p:blipFill>
              <a:blip r:embed="rId13"/>
              <a:stretch>
                <a:fillRect/>
              </a:stretch>
            </p:blipFill>
            <p:spPr>
              <a:xfrm>
                <a:off x="6260503" y="3207854"/>
                <a:ext cx="685800" cy="641977"/>
              </a:xfrm>
              <a:prstGeom prst="rect">
                <a:avLst/>
              </a:prstGeom>
            </p:spPr>
          </p:pic>
          <p:pic>
            <p:nvPicPr>
              <p:cNvPr id="27" name="Picture 26">
                <a:extLst>
                  <a:ext uri="{FF2B5EF4-FFF2-40B4-BE49-F238E27FC236}">
                    <a16:creationId xmlns:a16="http://schemas.microsoft.com/office/drawing/2014/main" xmlns="" id="{84ADEA2F-D41E-4A70-A88A-E53B75CC26A3}"/>
                  </a:ext>
                </a:extLst>
              </p:cNvPr>
              <p:cNvPicPr>
                <a:picLocks noChangeAspect="1"/>
              </p:cNvPicPr>
              <p:nvPr/>
            </p:nvPicPr>
            <p:blipFill>
              <a:blip r:embed="rId14"/>
              <a:stretch>
                <a:fillRect/>
              </a:stretch>
            </p:blipFill>
            <p:spPr>
              <a:xfrm rot="10648351">
                <a:off x="7351519" y="3207855"/>
                <a:ext cx="692989" cy="643490"/>
              </a:xfrm>
              <a:prstGeom prst="rect">
                <a:avLst/>
              </a:prstGeom>
            </p:spPr>
          </p:pic>
        </p:grpSp>
      </p:grpSp>
    </p:spTree>
    <p:extLst>
      <p:ext uri="{BB962C8B-B14F-4D97-AF65-F5344CB8AC3E}">
        <p14:creationId xmlns:p14="http://schemas.microsoft.com/office/powerpoint/2010/main" val="1803739605"/>
      </p:ext>
    </p:extLst>
  </p:cSld>
  <p:clrMapOvr>
    <a:masterClrMapping/>
  </p:clrMapOvr>
</p:sld>
</file>

<file path=ppt/theme/theme1.xml><?xml version="1.0" encoding="utf-8"?>
<a:theme xmlns:a="http://schemas.openxmlformats.org/drawingml/2006/main" name="2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2.xml><?xml version="1.0" encoding="utf-8"?>
<a:theme xmlns:a="http://schemas.openxmlformats.org/drawingml/2006/main" name="Additional IETC Slides (SS v1)">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4.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2453FF7554DA4F9291B03EBD8A47F3" ma:contentTypeVersion="3" ma:contentTypeDescription="Create a new document." ma:contentTypeScope="" ma:versionID="c5f87d83da031da738e88df1fdb78700">
  <xsd:schema xmlns:xsd="http://www.w3.org/2001/XMLSchema" xmlns:xs="http://www.w3.org/2001/XMLSchema" xmlns:p="http://schemas.microsoft.com/office/2006/metadata/properties" xmlns:ns3="aae98916-b8dd-4dc4-bcb8-76c8688f57f5" targetNamespace="http://schemas.microsoft.com/office/2006/metadata/properties" ma:root="true" ma:fieldsID="e799d22cebaa1f8397274e29e3fc86c3" ns3:_="">
    <xsd:import namespace="aae98916-b8dd-4dc4-bcb8-76c8688f57f5"/>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e98916-b8dd-4dc4-bcb8-76c8688f57f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755BD2-1C8E-4830-A9D3-4394BA87E297}">
  <ds:schemaRefs>
    <ds:schemaRef ds:uri="http://purl.org/dc/elements/1.1/"/>
    <ds:schemaRef ds:uri="aae98916-b8dd-4dc4-bcb8-76c8688f57f5"/>
    <ds:schemaRef ds:uri="http://www.w3.org/XML/1998/namespac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8CC6EAF0-3C59-4CCB-85C4-00BFABD32CCC}">
  <ds:schemaRefs>
    <ds:schemaRef ds:uri="http://schemas.microsoft.com/sharepoint/v3/contenttype/forms"/>
  </ds:schemaRefs>
</ds:datastoreItem>
</file>

<file path=customXml/itemProps3.xml><?xml version="1.0" encoding="utf-8"?>
<ds:datastoreItem xmlns:ds="http://schemas.openxmlformats.org/officeDocument/2006/customXml" ds:itemID="{F5E761F0-9FFB-4195-97C3-A47FA887D0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e98916-b8dd-4dc4-bcb8-76c8688f57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33003</TotalTime>
  <Words>1256</Words>
  <Application>Microsoft Office PowerPoint</Application>
  <PresentationFormat>On-screen Show (4:3)</PresentationFormat>
  <Paragraphs>118</Paragraphs>
  <Slides>11</Slides>
  <Notes>11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11</vt:i4>
      </vt:variant>
    </vt:vector>
  </HeadingPairs>
  <TitlesOfParts>
    <vt:vector size="28" baseType="lpstr">
      <vt:lpstr>ＭＳ Ｐゴシック</vt:lpstr>
      <vt:lpstr>Arial</vt:lpstr>
      <vt:lpstr>Calibri</vt:lpstr>
      <vt:lpstr>Constantia</vt:lpstr>
      <vt:lpstr>Franklin Gothic Book</vt:lpstr>
      <vt:lpstr>Franklin Gothic Medium</vt:lpstr>
      <vt:lpstr>Times New Roman</vt:lpstr>
      <vt:lpstr>Wingdings</vt:lpstr>
      <vt:lpstr>Wingdings 2</vt:lpstr>
      <vt:lpstr>ヒラギノ角ゴ Pro W3</vt:lpstr>
      <vt:lpstr>2_EERE Black</vt:lpstr>
      <vt:lpstr>Additional IETC Slides (SS v1)</vt:lpstr>
      <vt:lpstr>3_EERE Black</vt:lpstr>
      <vt:lpstr>EERE PPT</vt:lpstr>
      <vt:lpstr>1_EERE PPT</vt:lpstr>
      <vt:lpstr>2_EERE PPT</vt:lpstr>
      <vt:lpstr>4_EERE Black</vt:lpstr>
      <vt:lpstr>PowerPoint Presentation</vt:lpstr>
      <vt:lpstr>Advanced Materials Manufacturing (AMM) Overview</vt:lpstr>
      <vt:lpstr>Micro-Nano Portfolio Relation to AMO Goals</vt:lpstr>
      <vt:lpstr>Current Portfolio for X-P4AM, APM and Covetics</vt:lpstr>
      <vt:lpstr>X-P4AM related to AM, AMM &amp; HSC</vt:lpstr>
      <vt:lpstr>X-P4AM Results &amp; Accomplishments</vt:lpstr>
      <vt:lpstr>Atomically Precise Manufacturing (APM) Key Concepts</vt:lpstr>
      <vt:lpstr>APM 4 Physics (Zyvex/UT-Dallas)</vt:lpstr>
      <vt:lpstr>APM 4 Bio/Chem (Dana Farber, Temple, UCLA)</vt:lpstr>
      <vt:lpstr>Nanocarbon Metal Composites (aka Covetics)</vt:lpstr>
      <vt:lpstr>Nanocarbon Composite Impact: Big Picture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Isaac</dc:creator>
  <cp:lastModifiedBy>Klembara, Melissa</cp:lastModifiedBy>
  <cp:revision>1204</cp:revision>
  <cp:lastPrinted>2019-10-30T16:02:12Z</cp:lastPrinted>
  <dcterms:created xsi:type="dcterms:W3CDTF">2011-06-04T16:38:42Z</dcterms:created>
  <dcterms:modified xsi:type="dcterms:W3CDTF">2020-05-29T20:27:34Z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0x010100762453FF7554DA4F9291B03EBD8A47F3</vt:lpwstr>
  </property>
</Properties>
</file>