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86" r:id="rId4"/>
    <p:sldId id="267" r:id="rId5"/>
    <p:sldId id="287" r:id="rId6"/>
    <p:sldId id="269" r:id="rId7"/>
    <p:sldId id="271" r:id="rId8"/>
    <p:sldId id="278" r:id="rId9"/>
    <p:sldId id="280" r:id="rId10"/>
    <p:sldId id="284" r:id="rId11"/>
    <p:sldId id="282" r:id="rId12"/>
    <p:sldId id="283" r:id="rId13"/>
    <p:sldId id="275" r:id="rId14"/>
    <p:sldId id="285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ber, Kim" initials="GK" lastIdx="7" clrIdx="0">
    <p:extLst>
      <p:ext uri="{19B8F6BF-5375-455C-9EA6-DF929625EA0E}">
        <p15:presenceInfo xmlns:p15="http://schemas.microsoft.com/office/powerpoint/2012/main" userId="S-1-5-21-2844929807-1687724802-988633214-167834" providerId="AD"/>
      </p:ext>
    </p:extLst>
  </p:cmAuthor>
  <p:cmAuthor id="2" name="Goldstone, Michael" initials="GM" lastIdx="29" clrIdx="1">
    <p:extLst>
      <p:ext uri="{19B8F6BF-5375-455C-9EA6-DF929625EA0E}">
        <p15:presenceInfo xmlns:p15="http://schemas.microsoft.com/office/powerpoint/2012/main" userId="S-1-5-21-2844929807-1687724802-988633214-167782" providerId="AD"/>
      </p:ext>
    </p:extLst>
  </p:cmAuthor>
  <p:cmAuthor id="3" name="Lavergne, Pamela" initials="LP" lastIdx="32" clrIdx="2">
    <p:extLst>
      <p:ext uri="{19B8F6BF-5375-455C-9EA6-DF929625EA0E}">
        <p15:presenceInfo xmlns:p15="http://schemas.microsoft.com/office/powerpoint/2012/main" userId="S-1-5-21-2844929807-1687724802-988633214-167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8112"/>
    <a:srgbClr val="5F99B4"/>
    <a:srgbClr val="FBBB8A"/>
    <a:srgbClr val="7FB394"/>
    <a:srgbClr val="3A9011"/>
    <a:srgbClr val="666666"/>
    <a:srgbClr val="FFCC00"/>
    <a:srgbClr val="51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C5D8177-E0C4-4038-AC33-EF9F6ED56CB5}" type="datetime1">
              <a:rPr lang="en-US" altLang="en-US"/>
              <a:pPr/>
              <a:t>12/13/2017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317C6D-4B9E-4080-98DD-4A858FCDB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48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843166-6CF6-499D-89A2-2216C46FC2E7}" type="datetime1">
              <a:rPr lang="en-US" altLang="en-US"/>
              <a:pPr/>
              <a:t>12/13/2017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15B010-7E61-474F-A3DA-291951D94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647700" y="0"/>
            <a:ext cx="1857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148138"/>
            <a:ext cx="9166226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530961" y="1544720"/>
            <a:ext cx="8269754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54669" y="2976351"/>
            <a:ext cx="4171052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59105" y="3424166"/>
            <a:ext cx="2849177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71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8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5"/>
            <a:ext cx="9144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6"/>
            <a:ext cx="9144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23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358211" y="1046531"/>
            <a:ext cx="8427200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0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5019" y="1677981"/>
            <a:ext cx="4129746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7846" y="1677981"/>
            <a:ext cx="4249271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5019" y="1068381"/>
            <a:ext cx="4122276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7846" y="1068381"/>
            <a:ext cx="4249271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89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9144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65775" y="1045595"/>
            <a:ext cx="757546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50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9144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257084"/>
            <a:ext cx="9143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18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16100" y="6578600"/>
            <a:ext cx="732790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0"/>
            <a:ext cx="1825625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-38100"/>
            <a:ext cx="872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8691563" y="6605588"/>
            <a:ext cx="45243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fld id="{E0A66168-9183-46D0-9484-4334C7960B08}" type="slidenum">
              <a:rPr lang="en-US" altLang="en-US" sz="90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0"/>
            <a:ext cx="9144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25" y="6596063"/>
            <a:ext cx="4945063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60363" y="1047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37" r:id="rId3"/>
    <p:sldLayoutId id="2147483738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a.m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ubtitle 2"/>
          <p:cNvSpPr>
            <a:spLocks noGrp="1"/>
          </p:cNvSpPr>
          <p:nvPr>
            <p:ph type="subTitle" idx="1"/>
          </p:nvPr>
        </p:nvSpPr>
        <p:spPr>
          <a:xfrm>
            <a:off x="530225" y="1544638"/>
            <a:ext cx="8270875" cy="1381125"/>
          </a:xfrm>
        </p:spPr>
        <p:txBody>
          <a:bodyPr>
            <a:normAutofit/>
          </a:bodyPr>
          <a:lstStyle/>
          <a:p>
            <a:pPr algn="ctr"/>
            <a:endParaRPr lang="en-US" altLang="en-US" sz="1200" dirty="0" smtClean="0">
              <a:ea typeface="ヒラギノ角ゴ Pro W3" pitchFamily="19" charset="-128"/>
            </a:endParaRPr>
          </a:p>
          <a:p>
            <a:pPr algn="ctr"/>
            <a:r>
              <a:rPr lang="en-US" altLang="en-US" dirty="0" smtClean="0">
                <a:ea typeface="ヒラギノ角ゴ Pro W3" pitchFamily="19" charset="-128"/>
              </a:rPr>
              <a:t>Accounting System Requirements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2776" y="2976563"/>
            <a:ext cx="7402287" cy="757237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dirty="0" smtClean="0">
                <a:ea typeface="+mn-ea"/>
              </a:rPr>
              <a:t>The information in this presentation are the expressed views of the Department of Energy (DOE) and not necessarily the views of other Federal Agencies.</a:t>
            </a:r>
            <a:endParaRPr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Award Costs: Unallowable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The Accounting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S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ystem must exclude, from costs charged to Federal awards, any and all amounts which are not allowable under 2 CFR 200, Section E or 48 CFR 31.205, and other award provisions.</a:t>
            </a:r>
          </a:p>
          <a:p>
            <a:pPr marL="0" indent="0" algn="just">
              <a:buNone/>
            </a:pPr>
            <a:endParaRPr lang="en-US" altLang="en-US" sz="1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Unallowable costs need to be identified and excluded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from any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billings, claims, and proposals applicable to a Federal award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.</a:t>
            </a:r>
          </a:p>
          <a:p>
            <a:pPr algn="just"/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Recipients need written policies to identify the procedures the organization’s System uses to exclude unallowable costs.</a:t>
            </a:r>
          </a:p>
          <a:p>
            <a:pPr algn="just"/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1200" dirty="0" smtClean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800" dirty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7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Labor System:  Timekeeping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The tracking of labor within the Accounting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S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ystem requires the following:</a:t>
            </a:r>
          </a:p>
          <a:p>
            <a:pPr marL="0" indent="0" algn="just">
              <a:buNone/>
            </a:pPr>
            <a:endParaRPr lang="en-US" altLang="en-US" sz="9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 timekeeping system that identifies employees’ labor by intermediate or final cost objectives.  Labor hours are attributable to specific tasks associated with the DOE Award.</a:t>
            </a:r>
            <a:endParaRPr lang="en-US" altLang="en-US" sz="2200" b="1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altLang="en-US" sz="22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 labor distribution system that charges direct and indirect labor to the appropriate cost objectives.   All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employees' time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,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direct 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and indirect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, must be accounted for daily, by the work activity being performed. If the charges are to indirect, they must be allocated in a logical and consistent manner.</a:t>
            </a:r>
            <a:endParaRPr lang="en-US" altLang="en-US" sz="2200" b="1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1200" dirty="0" smtClean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800" dirty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1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Labor System:  Timekeeping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Labor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should be charged to intermediate and final cost objectives based on a timekeeping document (paper or electronic timecards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and should be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completed and certified by the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employees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and approved by the employees’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supervisors.  Timekeeping documents cannot be retroactively adjusted.</a:t>
            </a:r>
          </a:p>
          <a:p>
            <a:pPr marL="0" indent="0" algn="just"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Employees should fill out timesheet on a daily basis and include all hours worked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including uncompensated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overtime.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Labor cost distribution records should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 reconcilable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 payroll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records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and labor distribution records should trace to and from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job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cost ledger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general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ledger accounts.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1200" dirty="0" smtClean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800" dirty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1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Additional Information:  Common Deficiencies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DOE requires management reviews or internal audits of the accounting system to ensure compliance with the Recipient’s established policies, procedures and accounting practices.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Common Deficiencies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from review or audit include: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Failure to properly segregate direct and indirect costs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Improper timekeeping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Failure to exclude unallowable costs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Failure to make interim determination of costs charged to Federal awards through routine posting to accounts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Non-compliance with the DOE Award Terms &amp; Conditions or reporting requirements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(e.g. Annual Incurred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ost Proposals and Independent Audits)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48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Additional Information:  DCAA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The DOE </a:t>
            </a:r>
            <a:r>
              <a:rPr lang="en-US" sz="2800" dirty="0">
                <a:latin typeface="Calibri" panose="020F0502020204030204" pitchFamily="34" charset="0"/>
              </a:rPr>
              <a:t>utilizes the Audit Standards </a:t>
            </a:r>
            <a:r>
              <a:rPr lang="en-US" sz="2800" dirty="0" smtClean="0">
                <a:latin typeface="Calibri" panose="020F0502020204030204" pitchFamily="34" charset="0"/>
              </a:rPr>
              <a:t>identified </a:t>
            </a:r>
            <a:r>
              <a:rPr lang="en-US" sz="2800" dirty="0">
                <a:latin typeface="Calibri" panose="020F0502020204030204" pitchFamily="34" charset="0"/>
              </a:rPr>
              <a:t>by the Defense Contract Audit Agency (DCAA); therefore, if </a:t>
            </a:r>
            <a:r>
              <a:rPr lang="en-US" sz="2800" dirty="0" smtClean="0">
                <a:latin typeface="Calibri" panose="020F0502020204030204" pitchFamily="34" charset="0"/>
              </a:rPr>
              <a:t>Recipients of a DOE Award identify as </a:t>
            </a:r>
            <a:r>
              <a:rPr lang="en-US" sz="2800" dirty="0">
                <a:latin typeface="Calibri" panose="020F0502020204030204" pitchFamily="34" charset="0"/>
              </a:rPr>
              <a:t>a for-profit or non-profit corporate entity, and </a:t>
            </a:r>
            <a:r>
              <a:rPr lang="en-US" sz="2800" dirty="0" smtClean="0">
                <a:latin typeface="Calibri" panose="020F0502020204030204" pitchFamily="34" charset="0"/>
              </a:rPr>
              <a:t>do </a:t>
            </a:r>
            <a:r>
              <a:rPr lang="en-US" sz="2800" dirty="0">
                <a:latin typeface="Calibri" panose="020F0502020204030204" pitchFamily="34" charset="0"/>
              </a:rPr>
              <a:t>not currently have a recognized Cognizant Federal </a:t>
            </a:r>
            <a:r>
              <a:rPr lang="en-US" sz="2800" dirty="0" smtClean="0">
                <a:latin typeface="Calibri" panose="020F0502020204030204" pitchFamily="34" charset="0"/>
              </a:rPr>
              <a:t>Agency, </a:t>
            </a:r>
            <a:r>
              <a:rPr lang="en-US" sz="2800" dirty="0">
                <a:latin typeface="Calibri" panose="020F0502020204030204" pitchFamily="34" charset="0"/>
              </a:rPr>
              <a:t>it is </a:t>
            </a:r>
            <a:r>
              <a:rPr lang="en-US" sz="2800" dirty="0" smtClean="0">
                <a:latin typeface="Calibri" panose="020F0502020204030204" pitchFamily="34" charset="0"/>
              </a:rPr>
              <a:t>recommended the Recipient review </a:t>
            </a: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i="1" dirty="0">
                <a:latin typeface="Calibri" panose="020F0502020204030204" pitchFamily="34" charset="0"/>
              </a:rPr>
              <a:t>Guidance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i="1" dirty="0">
                <a:latin typeface="Calibri" panose="020F0502020204030204" pitchFamily="34" charset="0"/>
              </a:rPr>
              <a:t>Checklist &amp; Tools</a:t>
            </a:r>
            <a:r>
              <a:rPr lang="en-US" sz="2800" dirty="0">
                <a:latin typeface="Calibri" panose="020F0502020204030204" pitchFamily="34" charset="0"/>
              </a:rPr>
              <a:t> under the DCAA Website at </a:t>
            </a:r>
            <a:r>
              <a:rPr lang="en-US" sz="2800" u="sng" dirty="0" smtClean="0">
                <a:latin typeface="Calibri" panose="020F0502020204030204" pitchFamily="34" charset="0"/>
                <a:hlinkClick r:id="rId2"/>
              </a:rPr>
              <a:t>www.dcaa.mil</a:t>
            </a:r>
            <a:r>
              <a:rPr lang="en-US" sz="2800" dirty="0">
                <a:latin typeface="Calibri" panose="020F0502020204030204" pitchFamily="34" charset="0"/>
              </a:rPr>
              <a:t>. 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28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Accounting System Requirements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1800" dirty="0" smtClean="0">
                <a:ea typeface="ヒラギノ角ゴ Pro W3" pitchFamily="19" charset="-128"/>
              </a:rPr>
              <a:t>       </a:t>
            </a:r>
            <a:r>
              <a:rPr lang="en-US" altLang="en-US" sz="1800" b="1" dirty="0" smtClean="0">
                <a:ea typeface="ヒラギノ角ゴ Pro W3" pitchFamily="19" charset="-128"/>
              </a:rPr>
              <a:t>		Table of Contents							</a:t>
            </a:r>
            <a:r>
              <a:rPr lang="en-US" altLang="en-US" sz="1800" b="1" dirty="0">
                <a:ea typeface="ヒラギノ角ゴ Pro W3" pitchFamily="19" charset="-128"/>
              </a:rPr>
              <a:t>	</a:t>
            </a:r>
            <a:r>
              <a:rPr lang="en-US" altLang="en-US" sz="1800" b="1" dirty="0" smtClean="0">
                <a:ea typeface="ヒラギノ角ゴ Pro W3" pitchFamily="19" charset="-128"/>
              </a:rPr>
              <a:t>     Page</a:t>
            </a:r>
          </a:p>
          <a:p>
            <a:pPr marL="0" indent="0" algn="just">
              <a:buNone/>
            </a:pPr>
            <a:endParaRPr lang="en-US" altLang="en-US" sz="1000" dirty="0" smtClean="0">
              <a:ea typeface="ヒラギノ角ゴ Pro W3" pitchFamily="19" charset="-12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400" dirty="0">
                <a:ea typeface="ヒラギノ角ゴ Pro W3" pitchFamily="19" charset="-128"/>
              </a:rPr>
              <a:t>	</a:t>
            </a:r>
            <a:r>
              <a:rPr lang="en-US" altLang="en-US" sz="1600" dirty="0" smtClean="0">
                <a:ea typeface="ヒラギノ角ゴ Pro W3" pitchFamily="19" charset="-128"/>
              </a:rPr>
              <a:t>	</a:t>
            </a:r>
            <a:r>
              <a:rPr lang="en-US" altLang="en-US" sz="1600" dirty="0" smtClean="0">
                <a:ea typeface="ヒラギノ角ゴ Pro W3" pitchFamily="19" charset="-128"/>
                <a:hlinkClick r:id="rId2" action="ppaction://hlinksldjump"/>
              </a:rPr>
              <a:t>Pre-Selection</a:t>
            </a:r>
            <a:r>
              <a:rPr lang="en-US" altLang="en-US" sz="1600" dirty="0" smtClean="0">
                <a:ea typeface="ヒラギノ角ゴ Pro W3" pitchFamily="19" charset="-128"/>
              </a:rPr>
              <a:t> …………………………………………………………………….	 3</a:t>
            </a:r>
          </a:p>
          <a:p>
            <a:pPr marL="400050" lvl="1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latin typeface="+mj-lt"/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latin typeface="+mj-lt"/>
                <a:ea typeface="ヒラギノ角ゴ Pro W3" pitchFamily="19" charset="-128"/>
                <a:hlinkClick r:id="rId3" action="ppaction://hlinksldjump"/>
              </a:rPr>
              <a:t>Post-Section:  Accounting System Checklist </a:t>
            </a:r>
            <a:r>
              <a:rPr lang="en-US" altLang="en-US" sz="1600" dirty="0" smtClean="0">
                <a:latin typeface="+mj-lt"/>
                <a:ea typeface="ヒラギノ角ゴ Pro W3" pitchFamily="19" charset="-128"/>
              </a:rPr>
              <a:t>.……………………..	 4</a:t>
            </a:r>
          </a:p>
          <a:p>
            <a:pPr marL="400050" lvl="1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latin typeface="+mj-lt"/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latin typeface="+mj-lt"/>
                <a:ea typeface="ヒラギノ角ゴ Pro W3" pitchFamily="19" charset="-128"/>
                <a:hlinkClick r:id="rId4" action="ppaction://hlinksldjump"/>
              </a:rPr>
              <a:t>Acceptable Accounting System </a:t>
            </a:r>
            <a:r>
              <a:rPr lang="en-US" altLang="en-US" sz="1600" dirty="0" smtClean="0">
                <a:latin typeface="+mj-lt"/>
                <a:ea typeface="ヒラギノ角ゴ Pro W3" pitchFamily="19" charset="-128"/>
              </a:rPr>
              <a:t>………………………..………………… 	 6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ea typeface="ヒラギノ角ゴ Pro W3" pitchFamily="19" charset="-128"/>
                <a:hlinkClick r:id="rId5" action="ppaction://hlinksldjump"/>
              </a:rPr>
              <a:t>Cost Allocation: Direct vs. Indirect</a:t>
            </a:r>
            <a:r>
              <a:rPr lang="en-US" altLang="en-US" sz="1600" dirty="0" smtClean="0">
                <a:ea typeface="ヒラギノ角ゴ Pro W3" pitchFamily="19" charset="-128"/>
              </a:rPr>
              <a:t> …………………..…………………	 7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ea typeface="ヒラギノ角ゴ Pro W3" pitchFamily="19" charset="-128"/>
                <a:hlinkClick r:id="rId6" action="ppaction://hlinksldjump"/>
              </a:rPr>
              <a:t>Award Costs</a:t>
            </a:r>
            <a:r>
              <a:rPr lang="en-US" altLang="en-US" sz="1600" u="sng" dirty="0" smtClean="0">
                <a:ea typeface="ヒラギノ角ゴ Pro W3" pitchFamily="19" charset="-128"/>
                <a:hlinkClick r:id="rId6" action="ppaction://hlinksldjump"/>
              </a:rPr>
              <a:t>:</a:t>
            </a:r>
            <a:r>
              <a:rPr lang="en-US" altLang="en-US" sz="1600" u="sng" dirty="0" smtClean="0">
                <a:solidFill>
                  <a:srgbClr val="338112"/>
                </a:solidFill>
                <a:ea typeface="ヒラギノ角ゴ Pro W3" pitchFamily="19" charset="-128"/>
                <a:hlinkClick r:id="rId6" action="ppaction://hlinksldjump"/>
              </a:rPr>
              <a:t> </a:t>
            </a:r>
            <a:r>
              <a:rPr lang="en-US" altLang="en-US" sz="1600" u="sng" dirty="0" smtClean="0">
                <a:solidFill>
                  <a:srgbClr val="008000"/>
                </a:solidFill>
                <a:ea typeface="ヒラギノ角ゴ Pro W3" pitchFamily="19" charset="-128"/>
              </a:rPr>
              <a:t>Allowable</a:t>
            </a:r>
            <a:r>
              <a:rPr lang="en-US" altLang="en-US" sz="1600" dirty="0" smtClean="0">
                <a:solidFill>
                  <a:srgbClr val="008000"/>
                </a:solidFill>
                <a:ea typeface="ヒラギノ角ゴ Pro W3" pitchFamily="19" charset="-128"/>
              </a:rPr>
              <a:t> </a:t>
            </a:r>
            <a:r>
              <a:rPr lang="en-US" altLang="en-US" sz="1600" dirty="0" smtClean="0">
                <a:ea typeface="ヒラギノ角ゴ Pro W3" pitchFamily="19" charset="-128"/>
              </a:rPr>
              <a:t>………………………………………….………….	 8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ea typeface="ヒラギノ角ゴ Pro W3" pitchFamily="19" charset="-128"/>
                <a:hlinkClick r:id="rId7" action="ppaction://hlinksldjump"/>
              </a:rPr>
              <a:t>Award Costs:  Reasonable &amp; Allocable</a:t>
            </a:r>
            <a:r>
              <a:rPr lang="en-US" altLang="en-US" sz="1600" dirty="0" smtClean="0">
                <a:ea typeface="ヒラギノ角ゴ Pro W3" pitchFamily="19" charset="-128"/>
              </a:rPr>
              <a:t> ..…………………………….	 9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ea typeface="ヒラギノ角ゴ Pro W3" pitchFamily="19" charset="-128"/>
                <a:hlinkClick r:id="rId8" action="ppaction://hlinksldjump"/>
              </a:rPr>
              <a:t>Award Costs:  Unallowable </a:t>
            </a:r>
            <a:r>
              <a:rPr lang="en-US" altLang="en-US" sz="1600" dirty="0" smtClean="0">
                <a:ea typeface="ヒラギノ角ゴ Pro W3" pitchFamily="19" charset="-128"/>
              </a:rPr>
              <a:t>.…………………………………………….....	10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 smtClean="0">
                <a:ea typeface="ヒラギノ角ゴ Pro W3" pitchFamily="19" charset="-128"/>
              </a:rPr>
              <a:t>		</a:t>
            </a:r>
            <a:r>
              <a:rPr lang="en-US" altLang="en-US" sz="1600" dirty="0" smtClean="0">
                <a:ea typeface="ヒラギノ角ゴ Pro W3" pitchFamily="19" charset="-128"/>
                <a:hlinkClick r:id="rId9" action="ppaction://hlinksldjump"/>
              </a:rPr>
              <a:t>Labor System:  Timekeeping</a:t>
            </a:r>
            <a:r>
              <a:rPr lang="en-US" altLang="en-US" sz="1600" dirty="0">
                <a:ea typeface="ヒラギノ角ゴ Pro W3" pitchFamily="19" charset="-128"/>
                <a:hlinkClick r:id="rId9" action="ppaction://hlinksldjump"/>
              </a:rPr>
              <a:t> </a:t>
            </a:r>
            <a:r>
              <a:rPr lang="en-US" altLang="en-US" sz="1600" dirty="0" smtClean="0">
                <a:ea typeface="ヒラギノ角ゴ Pro W3" pitchFamily="19" charset="-128"/>
              </a:rPr>
              <a:t>……………………………………………… 	11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600" dirty="0">
                <a:ea typeface="ヒラギノ角ゴ Pro W3" pitchFamily="19" charset="-128"/>
              </a:rPr>
              <a:t>	</a:t>
            </a:r>
            <a:r>
              <a:rPr lang="en-US" altLang="en-US" sz="1600" dirty="0" smtClean="0">
                <a:ea typeface="ヒラギノ角ゴ Pro W3" pitchFamily="19" charset="-128"/>
              </a:rPr>
              <a:t>	</a:t>
            </a:r>
            <a:r>
              <a:rPr lang="en-US" altLang="en-US" sz="1600" dirty="0" smtClean="0">
                <a:ea typeface="ヒラギノ角ゴ Pro W3" pitchFamily="19" charset="-128"/>
                <a:hlinkClick r:id="rId10" action="ppaction://hlinksldjump"/>
              </a:rPr>
              <a:t>Additional Information</a:t>
            </a:r>
            <a:r>
              <a:rPr lang="en-US" altLang="en-US" sz="1600" dirty="0" smtClean="0">
                <a:ea typeface="ヒラギノ角ゴ Pro W3" pitchFamily="19" charset="-128"/>
              </a:rPr>
              <a:t> ………………………………………………………. 	13</a:t>
            </a:r>
            <a:r>
              <a:rPr lang="en-US" altLang="en-US" sz="1400" dirty="0" smtClean="0">
                <a:ea typeface="ヒラギノ角ゴ Pro W3" pitchFamily="19" charset="-128"/>
              </a:rPr>
              <a:t>																</a:t>
            </a:r>
          </a:p>
          <a:p>
            <a:pPr marL="0" indent="0" algn="just">
              <a:buNone/>
            </a:pPr>
            <a:endParaRPr lang="en-US" altLang="en-US" sz="3200" dirty="0" smtClean="0">
              <a:ea typeface="ヒラギノ角ゴ Pro W3" pitchFamily="1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Pre-Selection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The 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 pitchFamily="19" charset="-128"/>
              </a:rPr>
              <a:t>DOE requires Recipients </a:t>
            </a:r>
            <a:r>
              <a:rPr lang="en-US" altLang="en-US" sz="2800" dirty="0">
                <a:latin typeface="Calibri" panose="020F0502020204030204" pitchFamily="34" charset="0"/>
                <a:ea typeface="ヒラギノ角ゴ Pro W3" pitchFamily="19" charset="-128"/>
              </a:rPr>
              <a:t>have a fully functional Accounting System to verify all project costs billed to the </a:t>
            </a:r>
            <a:r>
              <a:rPr lang="en-US" altLang="en-US" sz="2800" dirty="0" smtClean="0">
                <a:latin typeface="Calibri" panose="020F0502020204030204" pitchFamily="34" charset="0"/>
                <a:ea typeface="ヒラギノ角ゴ Pro W3" pitchFamily="19" charset="-128"/>
              </a:rPr>
              <a:t>Government are reasonable, allocable and allowable.  </a:t>
            </a:r>
            <a:endParaRPr lang="en-US" altLang="en-US" sz="2800" dirty="0"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It is highly recommended Recipients secure the services of an accounting consultant or employee who is familiar </a:t>
            </a:r>
            <a:r>
              <a:rPr lang="en-US" sz="2800" dirty="0">
                <a:latin typeface="Calibri" panose="020F0502020204030204" pitchFamily="34" charset="0"/>
              </a:rPr>
              <a:t>with Federal Government Accounting Standards.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72" y="2743199"/>
            <a:ext cx="1079498" cy="8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Post-Selection: Accounting System Checklist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 shall complete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Pre-award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which includes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hecklist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 required for an adequate Accounting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ystem, as applicable, and include: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direct costs from indirect costs.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and accumulation of direct costs by project.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logical and consistent method for the allocation of indirect costs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intermediate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final cost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the DOE award, internal project or other direct activity of the Recipient.  Defined under 2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 200.44 and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CFR 200.60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costs under general ledger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timekeeping system that identifies employees’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intermediate and final cost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objective.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distribution system that charges direct and indirect labor to appropriate cost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objective. 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Post-Selection: Accounting System Checklist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AutoNum type="alphaLcPeriod" startAt="7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costs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project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postings (at least monthly)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Ledger accounts.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AutoNum type="alphaLcPeriod" startAt="8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allowable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2 CFR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200,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E, 48 CFR 31.205,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other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AutoNum type="romanL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costs by project line item (as if each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 were a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AutoNum type="romanLcPeriod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AutoNum type="romanLcPeriod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Recipients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have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Accounting System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meets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requirements, the DOE may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reimburse costs until the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implements an adequate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System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Acceptable Accounting System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An acceptable Accounting </a:t>
            </a:r>
            <a:r>
              <a:rPr lang="en-US" altLang="en-US" sz="2400" dirty="0">
                <a:latin typeface="Calibri" panose="020F0502020204030204" pitchFamily="34" charset="0"/>
                <a:ea typeface="ヒラギノ角ゴ Pro W3" pitchFamily="19" charset="-128"/>
              </a:rPr>
              <a:t>S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ystem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complies with the criteria to 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provide reasonable assurance that:</a:t>
            </a:r>
            <a:endParaRPr lang="en-US" altLang="en-US" sz="1200" dirty="0" smtClean="0"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571500" indent="-571500" algn="just">
              <a:lnSpc>
                <a:spcPct val="150000"/>
              </a:lnSpc>
              <a:buAutoNum type="romanLcParenBoth"/>
            </a:pPr>
            <a:r>
              <a:rPr lang="en-US" altLang="en-US" sz="2000" dirty="0" smtClean="0">
                <a:latin typeface="Calibri" panose="020F0502020204030204" pitchFamily="34" charset="0"/>
                <a:ea typeface="ヒラギノ角ゴ Pro W3" pitchFamily="19" charset="-128"/>
              </a:rPr>
              <a:t>Applicable laws and regulations are complied with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; *</a:t>
            </a:r>
          </a:p>
          <a:p>
            <a:pPr marL="571500" indent="-571500" algn="just">
              <a:buAutoNum type="romanLcParenBoth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The accounting for project costs and cost data are reliable; and</a:t>
            </a:r>
          </a:p>
          <a:p>
            <a:pPr marL="571500" indent="-571500" algn="just">
              <a:buAutoNum type="romanLcParenBoth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Risk of misallocation and mischarges are minimized.</a:t>
            </a:r>
          </a:p>
          <a:p>
            <a:pPr marL="0" indent="0" algn="just">
              <a:buNone/>
            </a:pPr>
            <a:endParaRPr lang="en-US" altLang="en-US" sz="20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The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ccounting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S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ystem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must be able to accumulate and report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all costs </a:t>
            </a: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for 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DOE Award(s), which follows this logic: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	-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Direct costs of the award,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plus</a:t>
            </a:r>
          </a:p>
          <a:p>
            <a:pPr marL="0" indent="0" algn="just"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	-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 Allocation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of applicable indirect costs,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less</a:t>
            </a:r>
          </a:p>
          <a:p>
            <a:pPr marL="0" indent="0" algn="just"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	-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 Unallowable costs</a:t>
            </a:r>
          </a:p>
          <a:p>
            <a:pPr marL="0" indent="0" algn="just"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* Reference 2 CFR 200 and 48 CFR Federal Acquisition Regulations (FAR) for For-Profit Entities.</a:t>
            </a:r>
          </a:p>
        </p:txBody>
      </p:sp>
    </p:spTree>
    <p:extLst>
      <p:ext uri="{BB962C8B-B14F-4D97-AF65-F5344CB8AC3E}">
        <p14:creationId xmlns:p14="http://schemas.microsoft.com/office/powerpoint/2010/main" val="3038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Cost Allocation:  Direct vs. Indirect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An acceptable Accounting 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S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ystem requires identification and accumulation of direct and, if allocated, indirect costs by award.</a:t>
            </a:r>
          </a:p>
          <a:p>
            <a:pPr marL="0" indent="0" algn="just">
              <a:buNone/>
            </a:pPr>
            <a:endParaRPr lang="en-US" altLang="en-US" sz="10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Direct Cost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is defined under 2 CFR 200.413 as ‘any cost that is identified specifically with a particular final cost objective, such as the Federal Award.’  Costs that directly contribute to an activity identified in the Statement of Project Objectives and do not support any other activity. </a:t>
            </a:r>
            <a:endParaRPr lang="en-US" altLang="en-US" sz="2000" b="1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An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I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ndirect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C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ost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is defined under 2 CFR 200.56 as ‘costs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incurred for a common or joint purpose benefitting more than one cost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objective.’  It cannot be readily contributable to any specific project activity. (Also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reference 2 CFR 200.414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)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.</a:t>
            </a:r>
            <a:endParaRPr lang="en-US" altLang="en-US" sz="2000" b="1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altLang="en-US" sz="2800" b="1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Award Costs</a:t>
            </a:r>
            <a:r>
              <a:rPr lang="en-US" altLang="en-US" sz="3200" dirty="0" smtClean="0">
                <a:ea typeface="ヒラギノ角ゴ Pro W3" pitchFamily="19" charset="-128"/>
              </a:rPr>
              <a:t>: Allowable</a:t>
            </a:r>
            <a:endParaRPr altLang="en-US" sz="3200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 cost is 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allowable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 only when the cost complies with the following requirements as defined under </a:t>
            </a:r>
            <a:r>
              <a:rPr lang="en-US" altLang="en-US" sz="23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2 CFR 200.403 and 48 CFR 31.201-2</a:t>
            </a:r>
            <a:r>
              <a:rPr lang="en-US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.  </a:t>
            </a:r>
          </a:p>
          <a:p>
            <a:pPr marL="0" indent="0" algn="just">
              <a:buNone/>
            </a:pPr>
            <a:endParaRPr lang="en-US" altLang="en-US" sz="9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Reasonable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as defined under 2 CFR 200.404 or 48 CFR 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31.201-3,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for For-Profit entities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.</a:t>
            </a:r>
            <a:endParaRPr lang="en-US" altLang="en-US" sz="9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altLang="en-US" sz="900" dirty="0" smtClean="0">
              <a:solidFill>
                <a:schemeClr val="tx1"/>
              </a:solidFill>
              <a:latin typeface="Calibri" panose="020F0502020204030204" pitchFamily="34" charset="0"/>
              <a:ea typeface="ヒラギノ角ゴ Pro W3" pitchFamily="19" charset="-128"/>
            </a:endParaRPr>
          </a:p>
          <a:p>
            <a:pPr algn="just"/>
            <a:r>
              <a:rPr lang="en-US" altLang="en-US" sz="22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Allocable</a:t>
            </a: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 as defined under 2 CFR 200.405 or 48 CFR 31.201-4, for For-Profit entities.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Terms of the Award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Generally Accepted Accounting Principles (GAAP)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Generally Accepted Government Accounting Standards (GAGAS)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9" charset="-128"/>
              </a:rPr>
              <a:t>Any limitation set forth in 2 CFR 200, Subpart E or 48 CFR 31.201</a:t>
            </a:r>
          </a:p>
          <a:p>
            <a:pPr algn="just"/>
            <a:endParaRPr lang="en-US" altLang="en-US" sz="2800" dirty="0" smtClean="0"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2800" dirty="0">
                <a:ea typeface="ヒラギノ角ゴ Pro W3" pitchFamily="19" charset="-128"/>
              </a:rPr>
              <a:t>	</a:t>
            </a:r>
            <a:endParaRPr lang="en-US" altLang="en-US" sz="2800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 pitchFamily="19" charset="-128"/>
              </a:rPr>
              <a:t>Award Costs: Reasonable &amp; Allocable</a:t>
            </a:r>
            <a:endParaRPr altLang="en-US" dirty="0" smtClean="0">
              <a:ea typeface="ヒラギノ角ゴ Pro W3" pitchFamily="19" charset="-128"/>
            </a:endParaRPr>
          </a:p>
        </p:txBody>
      </p:sp>
      <p:sp>
        <p:nvSpPr>
          <p:cNvPr id="11266" name="Content Placeholder 16"/>
          <p:cNvSpPr>
            <a:spLocks noGrp="1"/>
          </p:cNvSpPr>
          <p:nvPr>
            <p:ph sz="quarter" idx="10"/>
          </p:nvPr>
        </p:nvSpPr>
        <p:spPr>
          <a:xfrm>
            <a:off x="358775" y="1046163"/>
            <a:ext cx="8426450" cy="5370512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A cost is </a:t>
            </a:r>
            <a:r>
              <a:rPr lang="en-US" altLang="en-US" sz="2400" b="1" dirty="0" smtClean="0">
                <a:latin typeface="Calibri" panose="020F0502020204030204" pitchFamily="34" charset="0"/>
                <a:ea typeface="ヒラギノ角ゴ Pro W3" pitchFamily="19" charset="-128"/>
              </a:rPr>
              <a:t>reasonable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 if in its nature and amount, it does not exceed that which would be incurred by a prudent person in the conduct of business.  </a:t>
            </a:r>
          </a:p>
          <a:p>
            <a:pPr algn="just"/>
            <a:r>
              <a:rPr lang="en-US" sz="2000" dirty="0" smtClean="0">
                <a:latin typeface="Calibri" panose="020F0502020204030204" pitchFamily="34" charset="0"/>
              </a:rPr>
              <a:t>If </a:t>
            </a:r>
            <a:r>
              <a:rPr lang="en-US" sz="2000" dirty="0">
                <a:latin typeface="Calibri" panose="020F0502020204030204" pitchFamily="34" charset="0"/>
              </a:rPr>
              <a:t>an initial review of the </a:t>
            </a:r>
            <a:r>
              <a:rPr lang="en-US" sz="2000" dirty="0" smtClean="0">
                <a:latin typeface="Calibri" panose="020F0502020204030204" pitchFamily="34" charset="0"/>
              </a:rPr>
              <a:t>cost </a:t>
            </a:r>
            <a:r>
              <a:rPr lang="en-US" sz="2000" dirty="0">
                <a:latin typeface="Calibri" panose="020F0502020204030204" pitchFamily="34" charset="0"/>
              </a:rPr>
              <a:t>results in a challenge </a:t>
            </a:r>
            <a:r>
              <a:rPr lang="en-US" sz="2000" dirty="0" smtClean="0">
                <a:latin typeface="Calibri" panose="020F0502020204030204" pitchFamily="34" charset="0"/>
              </a:rPr>
              <a:t>by the contracting officer or the DOE representative, </a:t>
            </a:r>
            <a:r>
              <a:rPr lang="en-US" sz="2000" dirty="0">
                <a:latin typeface="Calibri" panose="020F0502020204030204" pitchFamily="34" charset="0"/>
              </a:rPr>
              <a:t>the burden of proof shall be upon the </a:t>
            </a:r>
            <a:r>
              <a:rPr lang="en-US" sz="2000" dirty="0" smtClean="0">
                <a:latin typeface="Calibri" panose="020F0502020204030204" pitchFamily="34" charset="0"/>
              </a:rPr>
              <a:t>Recipient to establish </a:t>
            </a:r>
            <a:r>
              <a:rPr lang="en-US" sz="2000" dirty="0">
                <a:latin typeface="Calibri" panose="020F0502020204030204" pitchFamily="34" charset="0"/>
              </a:rPr>
              <a:t>that such cost is reasonable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14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A </a:t>
            </a:r>
            <a:r>
              <a:rPr lang="en-US" altLang="en-US" sz="2400" dirty="0">
                <a:latin typeface="Calibri" panose="020F0502020204030204" pitchFamily="34" charset="0"/>
                <a:ea typeface="ヒラギノ角ゴ Pro W3" pitchFamily="19" charset="-128"/>
              </a:rPr>
              <a:t>cost is </a:t>
            </a:r>
            <a:r>
              <a:rPr lang="en-US" altLang="en-US" sz="2400" b="1" dirty="0">
                <a:latin typeface="Calibri" panose="020F0502020204030204" pitchFamily="34" charset="0"/>
                <a:ea typeface="ヒラギノ角ゴ Pro W3" pitchFamily="19" charset="-128"/>
              </a:rPr>
              <a:t>allocable</a:t>
            </a:r>
            <a:r>
              <a:rPr lang="en-US" altLang="en-US" sz="2400" dirty="0">
                <a:latin typeface="Calibri" panose="020F0502020204030204" pitchFamily="34" charset="0"/>
                <a:ea typeface="ヒラギノ角ゴ Pro W3" pitchFamily="19" charset="-128"/>
              </a:rPr>
              <a:t> to the DOE award if it is (1) incurred specifically for the award; (2) benefits both the Federal award and other work, and can be distributed to them in a reasonable proportion to the benefits received; or (3) is necessary to the overall operation of the business, although a direct relationship to any particular award cannot be </a:t>
            </a:r>
            <a:r>
              <a:rPr lang="en-US" altLang="en-US" sz="2400" dirty="0" smtClean="0">
                <a:latin typeface="Calibri" panose="020F0502020204030204" pitchFamily="34" charset="0"/>
                <a:ea typeface="ヒラギノ角ゴ Pro W3" pitchFamily="19" charset="-128"/>
              </a:rPr>
              <a:t>shown.</a:t>
            </a:r>
          </a:p>
          <a:p>
            <a:pPr marL="0" indent="0" algn="just">
              <a:buNone/>
            </a:pPr>
            <a:endParaRPr lang="en-US" altLang="en-US" sz="1800" dirty="0"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r>
              <a:rPr lang="en-US" altLang="en-US" sz="1400" dirty="0" smtClean="0">
                <a:latin typeface="Calibri" panose="020F0502020204030204" pitchFamily="34" charset="0"/>
                <a:ea typeface="ヒラギノ角ゴ Pro W3" pitchFamily="19" charset="-128"/>
              </a:rPr>
              <a:t>Reference: </a:t>
            </a:r>
            <a:r>
              <a:rPr lang="en-US" altLang="en-US" sz="1400" dirty="0">
                <a:latin typeface="Calibri" panose="020F0502020204030204" pitchFamily="34" charset="0"/>
                <a:ea typeface="ヒラギノ角ゴ Pro W3" pitchFamily="19" charset="-128"/>
              </a:rPr>
              <a:t>2 CFR </a:t>
            </a:r>
            <a:r>
              <a:rPr lang="en-US" altLang="en-US" sz="1400" dirty="0" smtClean="0">
                <a:latin typeface="Calibri" panose="020F0502020204030204" pitchFamily="34" charset="0"/>
                <a:ea typeface="ヒラギノ角ゴ Pro W3" pitchFamily="19" charset="-128"/>
              </a:rPr>
              <a:t>200.404 and 200.405, 48 CFR 31.201-3 and 31.201-4 for For-Profit Entities</a:t>
            </a:r>
            <a:endParaRPr lang="en-US" altLang="en-US" sz="1400" dirty="0">
              <a:latin typeface="Calibri" panose="020F0502020204030204" pitchFamily="34" charset="0"/>
              <a:ea typeface="ヒラギノ角ゴ Pro W3" pitchFamily="19" charset="-128"/>
            </a:endParaRPr>
          </a:p>
          <a:p>
            <a:pPr marL="0" indent="0" algn="just">
              <a:buNone/>
            </a:pPr>
            <a:endParaRPr lang="en-US" altLang="en-US" sz="2800" dirty="0" smtClean="0">
              <a:ea typeface="ヒラギノ角ゴ Pro W3" pitchFamily="1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3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EERE PPT</Template>
  <TotalTime>1366</TotalTime>
  <Words>1129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ヒラギノ角ゴ Pro W3</vt:lpstr>
      <vt:lpstr>EERE PPT</vt:lpstr>
      <vt:lpstr>PowerPoint Presentation</vt:lpstr>
      <vt:lpstr>Accounting System Requirements</vt:lpstr>
      <vt:lpstr>Pre-Selection</vt:lpstr>
      <vt:lpstr>Post-Selection: Accounting System Checklist</vt:lpstr>
      <vt:lpstr>Post-Selection: Accounting System Checklist</vt:lpstr>
      <vt:lpstr>Acceptable Accounting System</vt:lpstr>
      <vt:lpstr>Cost Allocation:  Direct vs. Indirect</vt:lpstr>
      <vt:lpstr>Award Costs: Allowable</vt:lpstr>
      <vt:lpstr>Award Costs: Reasonable &amp; Allocable</vt:lpstr>
      <vt:lpstr>Award Costs: Unallowable</vt:lpstr>
      <vt:lpstr>Labor System:  Timekeeping</vt:lpstr>
      <vt:lpstr>Labor System:  Timekeeping</vt:lpstr>
      <vt:lpstr>Additional Information:  Common Deficiencies</vt:lpstr>
      <vt:lpstr>Additional Information:  DCAA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Green version of the EERE PowerPoint template, for use with PowerPoint 2007.</dc:subject>
  <dc:creator>Hellmann, Carol</dc:creator>
  <cp:lastModifiedBy>Cash, James</cp:lastModifiedBy>
  <cp:revision>88</cp:revision>
  <dcterms:created xsi:type="dcterms:W3CDTF">2017-07-06T17:41:38Z</dcterms:created>
  <dcterms:modified xsi:type="dcterms:W3CDTF">2017-12-13T22:14:46Z</dcterms:modified>
</cp:coreProperties>
</file>