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4" r:id="rId6"/>
    <p:sldMasterId id="2147483798" r:id="rId7"/>
    <p:sldMasterId id="2147483822" r:id="rId8"/>
    <p:sldMasterId id="2147483846" r:id="rId9"/>
    <p:sldMasterId id="2147483870" r:id="rId10"/>
    <p:sldMasterId id="2147483894" r:id="rId11"/>
  </p:sldMasterIdLst>
  <p:notesMasterIdLst>
    <p:notesMasterId r:id="rId22"/>
  </p:notesMasterIdLst>
  <p:handoutMasterIdLst>
    <p:handoutMasterId r:id="rId23"/>
  </p:handoutMasterIdLst>
  <p:sldIdLst>
    <p:sldId id="268" r:id="rId12"/>
    <p:sldId id="282" r:id="rId13"/>
    <p:sldId id="277" r:id="rId14"/>
    <p:sldId id="284" r:id="rId15"/>
    <p:sldId id="272" r:id="rId16"/>
    <p:sldId id="283" r:id="rId17"/>
    <p:sldId id="278" r:id="rId18"/>
    <p:sldId id="279" r:id="rId19"/>
    <p:sldId id="280" r:id="rId20"/>
    <p:sldId id="281" r:id="rId2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7" d="100"/>
          <a:sy n="47"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5.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Master" Target="slideMasters/slideMaster6.xml"/><Relationship Id="rId11" Type="http://schemas.openxmlformats.org/officeDocument/2006/relationships/slideMaster" Target="slideMasters/slideMaster7.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866CD1C-C709-B34A-A022-D69A8CFEEB15}" type="datetimeFigureOut">
              <a:rPr lang="en-US" smtClean="0"/>
              <a:pPr/>
              <a:t>7/22/14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5</a:t>
            </a: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88648C8-4C6C-0841-BB31-18E39C16C14D}" type="slidenum">
              <a:rPr lang="en-US" smtClean="0"/>
              <a:pPr/>
              <a:t>‹#›</a:t>
            </a:fld>
            <a:endParaRPr lang="en-US"/>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501DA7E-87B9-A34C-90D6-954C86615188}" type="datetimeFigureOut">
              <a:rPr lang="en-US" smtClean="0"/>
              <a:pPr/>
              <a:t>7/22/14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5</a:t>
            </a: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CEE81D2-114F-DE43-938B-79953DE87D80}" type="slidenum">
              <a:rPr lang="en-US" smtClean="0"/>
              <a:pPr/>
              <a:t>‹#›</a:t>
            </a:fld>
            <a:endParaRPr lang="en-US"/>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E81D2-114F-DE43-938B-79953DE87D8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IE STEP 5</a:t>
            </a:r>
            <a:endParaRPr lang="en-US"/>
          </a:p>
        </p:txBody>
      </p:sp>
    </p:spTree>
    <p:extLst>
      <p:ext uri="{BB962C8B-B14F-4D97-AF65-F5344CB8AC3E}">
        <p14:creationId xmlns:p14="http://schemas.microsoft.com/office/powerpoint/2010/main" val="203659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a:t>
            </a:fld>
            <a:endParaRPr lang="en-US" dirty="0" smtClean="0"/>
          </a:p>
          <a:p>
            <a:r>
              <a:rPr lang="en-US" dirty="0" smtClean="0"/>
              <a:t>Now lets turn</a:t>
            </a:r>
            <a:r>
              <a:rPr lang="en-US" baseline="0" dirty="0" smtClean="0"/>
              <a:t> to the long term care of the project:  the operations and maintenance functions.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Overall, this step is the longest of them all because it spans the entire life of the project. </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a:t>
            </a:fld>
            <a:endParaRPr lang="en-US" dirty="0"/>
          </a:p>
        </p:txBody>
      </p:sp>
    </p:spTree>
    <p:extLst>
      <p:ext uri="{BB962C8B-B14F-4D97-AF65-F5344CB8AC3E}">
        <p14:creationId xmlns:p14="http://schemas.microsoft.com/office/powerpoint/2010/main" val="218660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3</a:t>
            </a:fld>
            <a:endParaRPr lang="en-US" dirty="0" smtClean="0"/>
          </a:p>
          <a:p>
            <a:r>
              <a:rPr lang="en-US" dirty="0" smtClean="0"/>
              <a:t>Operations</a:t>
            </a:r>
            <a:r>
              <a:rPr lang="en-US" baseline="0" dirty="0" smtClean="0"/>
              <a:t> and maintenance, also called O&amp;M, is the long term care of the renewable energy project to ensure maximum operating efficiency and availability. </a:t>
            </a:r>
          </a:p>
          <a:p>
            <a:endParaRPr lang="en-US" baseline="0" dirty="0" smtClean="0"/>
          </a:p>
          <a:p>
            <a:r>
              <a:rPr lang="en-US" baseline="0" dirty="0" smtClean="0"/>
              <a:t>Depending on the role selected by the Tribe, the renewable energy asset may be managed by a qualified 3</a:t>
            </a:r>
            <a:r>
              <a:rPr lang="en-US" baseline="30000" dirty="0" smtClean="0"/>
              <a:t>rd</a:t>
            </a:r>
            <a:r>
              <a:rPr lang="en-US" baseline="0" dirty="0" smtClean="0"/>
              <a:t> party or the Tribe itself.  </a:t>
            </a:r>
          </a:p>
          <a:p>
            <a:pPr marL="91440" lvl="0" indent="-91440">
              <a:buFont typeface="Arial" pitchFamily="34" charset="0"/>
              <a:buChar char="•"/>
            </a:pP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O&amp;M costs for renewable power plants tends to be much less than fossil plants because there typically is no fuel cost (the exception is biomass). However, there are other maintenance costs to consider, including: </a:t>
            </a:r>
          </a:p>
          <a:p>
            <a:pPr marL="365760" indent="-228600">
              <a:spcBef>
                <a:spcPts val="0"/>
              </a:spcBef>
              <a:buFont typeface="Arial" pitchFamily="34" charset="0"/>
              <a:buChar char="•"/>
            </a:pPr>
            <a:r>
              <a:rPr lang="en-US" sz="1200" dirty="0" smtClean="0"/>
              <a:t>Equipment maintenance and upkeep (including using water to clean PV panels)</a:t>
            </a:r>
          </a:p>
          <a:p>
            <a:pPr marL="365760" indent="-228600">
              <a:spcBef>
                <a:spcPts val="0"/>
              </a:spcBef>
              <a:buFont typeface="Arial" pitchFamily="34" charset="0"/>
              <a:buChar char="•"/>
            </a:pPr>
            <a:r>
              <a:rPr lang="en-US" sz="1200" dirty="0" smtClean="0"/>
              <a:t>Gearbox replacement (Wind turbine); or inverter replacement for solar</a:t>
            </a:r>
          </a:p>
          <a:p>
            <a:pPr marL="365760" indent="-228600">
              <a:spcBef>
                <a:spcPts val="0"/>
              </a:spcBef>
              <a:buFont typeface="Arial" pitchFamily="34" charset="0"/>
              <a:buChar char="•"/>
            </a:pPr>
            <a:r>
              <a:rPr lang="en-US" sz="1200" dirty="0" smtClean="0"/>
              <a:t>Insurance</a:t>
            </a:r>
          </a:p>
          <a:p>
            <a:pPr marL="365760" indent="-228600">
              <a:spcBef>
                <a:spcPts val="0"/>
              </a:spcBef>
              <a:buFont typeface="Arial" pitchFamily="34" charset="0"/>
              <a:buChar char="•"/>
            </a:pPr>
            <a:r>
              <a:rPr lang="en-US" sz="1200" dirty="0" smtClean="0"/>
              <a:t>Labor and staffing</a:t>
            </a:r>
          </a:p>
          <a:p>
            <a:pPr marL="365760" indent="-228600">
              <a:spcBef>
                <a:spcPts val="0"/>
              </a:spcBef>
              <a:buFont typeface="Arial" pitchFamily="34" charset="0"/>
              <a:buChar char="•"/>
            </a:pPr>
            <a:r>
              <a:rPr lang="en-US" sz="1200" dirty="0" smtClean="0"/>
              <a:t>Extended warranty agreements</a:t>
            </a:r>
          </a:p>
          <a:p>
            <a:pPr marL="91440" lvl="0" indent="-91440">
              <a:buFont typeface="Arial" pitchFamily="34" charset="0"/>
              <a:buChar char="•"/>
            </a:pPr>
            <a:r>
              <a:rPr lang="en-US" sz="1200" kern="1200" dirty="0" smtClean="0">
                <a:solidFill>
                  <a:schemeClr val="tx1"/>
                </a:solidFill>
                <a:latin typeface="+mn-lt"/>
                <a:ea typeface="+mn-ea"/>
                <a:cs typeface="+mn-cs"/>
              </a:rPr>
              <a:t>The developer partner will often have this in their proposal, if you have a partner.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So, with this</a:t>
            </a:r>
            <a:r>
              <a:rPr lang="en-US" baseline="0" dirty="0" smtClean="0"/>
              <a:t> idea of a long term relationship in mind and given that a lot of people will come and go during the 30 year life of these projects, it is important to keep this list in mind.  </a:t>
            </a:r>
          </a:p>
          <a:p>
            <a:pPr>
              <a:buFont typeface="Arial" pitchFamily="34" charset="0"/>
              <a:buChar char="•"/>
            </a:pPr>
            <a:r>
              <a:rPr lang="en-US" baseline="0" dirty="0" smtClean="0"/>
              <a:t>Of course, depending on whether or not the Tribe has purchased a system directly or has entered into a PPA, the importance of the various items in the list varies.   </a:t>
            </a:r>
          </a:p>
          <a:p>
            <a:pPr>
              <a:buFont typeface="Arial" pitchFamily="34" charset="0"/>
              <a:buChar char="•"/>
            </a:pPr>
            <a:r>
              <a:rPr lang="en-US" baseline="0" dirty="0" smtClean="0"/>
              <a:t>As mentioned, O&amp;M will be the responsibility of the PPA provider under a third party owned project, but it will be the Tribe’s responsibility (either directly or managing the O&amp;M contract, if subbed out)</a:t>
            </a:r>
            <a:r>
              <a:rPr lang="en-US" b="1" baseline="0" dirty="0" smtClean="0"/>
              <a:t>.  </a:t>
            </a:r>
          </a:p>
          <a:p>
            <a:pPr>
              <a:buFont typeface="Arial" pitchFamily="34" charset="0"/>
              <a:buChar char="•"/>
            </a:pPr>
            <a:r>
              <a:rPr lang="en-US" b="0" baseline="0" dirty="0" smtClean="0"/>
              <a:t>Monitoring the system’s performance is also critical regardless of the project ownership structure.  Unfortunately, it is not unheard of for a system to be underperforming or not producing electricity at all for a month or two, without anyone realizing it.  </a:t>
            </a:r>
          </a:p>
          <a:p>
            <a:pPr>
              <a:buFont typeface="Arial" pitchFamily="34" charset="0"/>
              <a:buChar char="•"/>
            </a:pPr>
            <a:r>
              <a:rPr lang="en-US" b="0" baseline="0" dirty="0" smtClean="0"/>
              <a:t>If the RE system has a production guarantee, it is important to confirm that the system is exceeding this guarantee and if not, request the compensation based on the formula laid out in the contract.  </a:t>
            </a:r>
          </a:p>
          <a:p>
            <a:pPr>
              <a:buFont typeface="Arial" pitchFamily="34" charset="0"/>
              <a:buChar char="•"/>
            </a:pPr>
            <a:r>
              <a:rPr lang="en-US" b="0" baseline="0" dirty="0" smtClean="0"/>
              <a:t>And finally, if it is a third party owned system and there are various buy-out dates, as these dates approach, is anyone taking the time to evaluate whether or not the Tribe should buy the system, and if so, is financing being arranged to do so.    </a:t>
            </a:r>
          </a:p>
          <a:p>
            <a:pPr>
              <a:buFont typeface="Arial" pitchFamily="34" charset="0"/>
              <a:buChar char="•"/>
            </a:pPr>
            <a:r>
              <a:rPr lang="en-US" b="0" baseline="0" dirty="0" smtClean="0"/>
              <a:t>In general, given that the process of procuring a RE system can be so time consuming, we often reach the commissioning stage and feel like we’ve finished the race.  When in reality, we are just getting started. </a:t>
            </a:r>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5</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6</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Step 5 is like a marathon, where you need to pace yourself and do regular check-ins. Attention to detail can ensure the responsible party carries out their O&amp;M responsibilities.  Several times a year, it is important to measure and track success, manage revenue and ensure contract compliance. All of this can best be tracked by reporting and analyzing generation output.</a:t>
            </a:r>
          </a:p>
        </p:txBody>
      </p:sp>
      <p:sp>
        <p:nvSpPr>
          <p:cNvPr id="4" name="Slide Number Placeholder 3"/>
          <p:cNvSpPr>
            <a:spLocks noGrp="1"/>
          </p:cNvSpPr>
          <p:nvPr>
            <p:ph type="sldNum" sz="quarter" idx="10"/>
          </p:nvPr>
        </p:nvSpPr>
        <p:spPr/>
        <p:txBody>
          <a:bodyPr/>
          <a:lstStyle/>
          <a:p>
            <a:fld id="{9CEE81D2-114F-DE43-938B-79953DE87D80}" type="slidenum">
              <a:rPr lang="en-US" smtClean="0"/>
              <a:pPr/>
              <a:t>6</a:t>
            </a:fld>
            <a:endParaRPr lang="en-US" dirty="0"/>
          </a:p>
        </p:txBody>
      </p:sp>
    </p:spTree>
    <p:extLst>
      <p:ext uri="{BB962C8B-B14F-4D97-AF65-F5344CB8AC3E}">
        <p14:creationId xmlns:p14="http://schemas.microsoft.com/office/powerpoint/2010/main" val="277694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7</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you</a:t>
            </a:r>
            <a:r>
              <a:rPr lang="en-US" baseline="0" dirty="0" smtClean="0"/>
              <a:t> can see, in Step 5 - operation, since the project is operating the long term O&amp;M is being managed by the appropriate party.  If this is the Tribe, then the Tribe has more responsibilities to ensure long-term project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8</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Now that the facility is operating and being maintained, you may think you are done, but you are not quite done! </a:t>
            </a:r>
          </a:p>
          <a:p>
            <a:pPr marL="91440" lvl="0" indent="-91440">
              <a:buFont typeface="Arial" pitchFamily="34" charset="0"/>
              <a:buChar char="•"/>
            </a:pPr>
            <a:r>
              <a:rPr lang="en-US" sz="1200" kern="1200" dirty="0" smtClean="0">
                <a:solidFill>
                  <a:schemeClr val="tx1"/>
                </a:solidFill>
                <a:latin typeface="+mn-lt"/>
                <a:ea typeface="+mn-ea"/>
                <a:cs typeface="+mn-cs"/>
              </a:rPr>
              <a:t>The renewable energy project is now a part of your energy and financial portfolio. Integrating this project into your energy planning process is critical to making sure that what you learned from this project is carried into future projects. </a:t>
            </a:r>
          </a:p>
          <a:p>
            <a:pPr marL="91440" lvl="0" indent="-91440">
              <a:buFont typeface="Arial" pitchFamily="34" charset="0"/>
              <a:buChar char="•"/>
            </a:pPr>
            <a:r>
              <a:rPr lang="en-US" sz="1200" kern="1200" dirty="0" smtClean="0">
                <a:solidFill>
                  <a:schemeClr val="tx1"/>
                </a:solidFill>
                <a:latin typeface="+mn-lt"/>
                <a:ea typeface="+mn-ea"/>
                <a:cs typeface="+mn-cs"/>
              </a:rPr>
              <a:t>From there, you can follow this same cycle</a:t>
            </a:r>
            <a:r>
              <a:rPr lang="en-US" sz="1200" kern="1200" baseline="0" dirty="0" smtClean="0">
                <a:solidFill>
                  <a:schemeClr val="tx1"/>
                </a:solidFill>
                <a:latin typeface="+mn-lt"/>
                <a:ea typeface="+mn-ea"/>
                <a:cs typeface="+mn-cs"/>
              </a:rPr>
              <a:t> as you approach </a:t>
            </a:r>
            <a:r>
              <a:rPr lang="en-US" sz="1200" kern="1200" dirty="0" smtClean="0">
                <a:solidFill>
                  <a:schemeClr val="tx1"/>
                </a:solidFill>
                <a:latin typeface="+mn-lt"/>
                <a:ea typeface="+mn-ea"/>
                <a:cs typeface="+mn-cs"/>
              </a:rPr>
              <a:t>additional potential projects that you’ve identified in your comprehensive</a:t>
            </a:r>
            <a:r>
              <a:rPr lang="en-US" sz="1200" kern="1200" baseline="0" dirty="0" smtClean="0">
                <a:solidFill>
                  <a:schemeClr val="tx1"/>
                </a:solidFill>
                <a:latin typeface="+mn-lt"/>
                <a:ea typeface="+mn-ea"/>
                <a:cs typeface="+mn-cs"/>
              </a:rPr>
              <a:t> energy plan</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9</a:t>
            </a:fld>
            <a:endParaRPr lang="en-US" dirty="0" smtClean="0"/>
          </a:p>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This has been a more detailed review of this project development framework, in the context of developing a commercial project where</a:t>
            </a:r>
            <a:r>
              <a:rPr lang="en-US" sz="1200" kern="1200" baseline="0" dirty="0" smtClean="0">
                <a:solidFill>
                  <a:schemeClr val="tx1"/>
                </a:solidFill>
                <a:latin typeface="+mn-lt"/>
                <a:ea typeface="+mn-ea"/>
                <a:cs typeface="+mn-cs"/>
              </a:rPr>
              <a:t> the power is sold to another entity (like a utility)</a:t>
            </a:r>
            <a:r>
              <a:rPr lang="en-US" sz="1200" kern="1200" dirty="0" smtClean="0">
                <a:solidFill>
                  <a:schemeClr val="tx1"/>
                </a:solidFill>
                <a:latin typeface="+mn-lt"/>
                <a:ea typeface="+mn-ea"/>
                <a:cs typeface="+mn-cs"/>
              </a:rPr>
              <a:t>. It’s very important to remember that this process is iterative and involves increasing refinement of information in order to know if the project is going to achieve the Tribe’s goals.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10</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Overall, this 5 step process can help you consider the key tasks along the way, and the many check-ins needed to complete a renewable energy project.</a:t>
            </a:r>
            <a:r>
              <a:rPr lang="en-US" baseline="0" dirty="0" smtClean="0"/>
              <a:t>  Project partners are needed at key steps – and they sometimes can be quite beneficial and save you time and money overall</a:t>
            </a:r>
            <a:r>
              <a:rPr lang="en-US" baseline="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51504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27.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1.png"/><Relationship Id="rId5" Type="http://schemas.microsoft.com/office/2007/relationships/hdphoto" Target="../media/hdphoto8.wdp"/><Relationship Id="rId6" Type="http://schemas.openxmlformats.org/officeDocument/2006/relationships/image" Target="../media/image12.png"/><Relationship Id="rId7" Type="http://schemas.microsoft.com/office/2007/relationships/hdphoto" Target="../media/hdphoto9.wdp"/><Relationship Id="rId8" Type="http://schemas.openxmlformats.org/officeDocument/2006/relationships/image" Target="../media/image13.png"/><Relationship Id="rId9" Type="http://schemas.microsoft.com/office/2007/relationships/hdphoto" Target="../media/hdphoto10.wdp"/><Relationship Id="rId10" Type="http://schemas.openxmlformats.org/officeDocument/2006/relationships/image" Target="../media/image14.png"/><Relationship Id="rId11" Type="http://schemas.microsoft.com/office/2007/relationships/hdphoto" Target="../media/hdphoto11.wdp"/><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2.wdp"/><Relationship Id="rId5" Type="http://schemas.openxmlformats.org/officeDocument/2006/relationships/image" Target="../media/image29.png"/><Relationship Id="rId6" Type="http://schemas.openxmlformats.org/officeDocument/2006/relationships/image" Target="../media/image12.png"/><Relationship Id="rId7" Type="http://schemas.microsoft.com/office/2007/relationships/hdphoto" Target="../media/hdphoto13.wdp"/><Relationship Id="rId8" Type="http://schemas.openxmlformats.org/officeDocument/2006/relationships/image" Target="../media/image13.png"/><Relationship Id="rId9" Type="http://schemas.microsoft.com/office/2007/relationships/hdphoto" Target="../media/hdphoto14.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30.png"/><Relationship Id="rId8" Type="http://schemas.openxmlformats.org/officeDocument/2006/relationships/image" Target="../media/image13.png"/><Relationship Id="rId9" Type="http://schemas.microsoft.com/office/2007/relationships/hdphoto" Target="../media/hdphoto17.wdp"/><Relationship Id="rId10" Type="http://schemas.openxmlformats.org/officeDocument/2006/relationships/image" Target="../media/image14.png"/><Relationship Id="rId11" Type="http://schemas.microsoft.com/office/2007/relationships/hdphoto" Target="../media/hdphoto18.wdp"/><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9.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12.png"/><Relationship Id="rId8" Type="http://schemas.microsoft.com/office/2007/relationships/hdphoto" Target="../media/hdphoto13.wdp"/><Relationship Id="rId9" Type="http://schemas.openxmlformats.org/officeDocument/2006/relationships/image" Target="../media/image31.png"/><Relationship Id="rId10" Type="http://schemas.openxmlformats.org/officeDocument/2006/relationships/image" Target="../media/image14.png"/><Relationship Id="rId11" Type="http://schemas.microsoft.com/office/2007/relationships/hdphoto" Target="../media/hdphoto20.wdp"/><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21.wdp"/><Relationship Id="rId7" Type="http://schemas.openxmlformats.org/officeDocument/2006/relationships/image" Target="../media/image12.png"/><Relationship Id="rId8" Type="http://schemas.microsoft.com/office/2007/relationships/hdphoto" Target="../media/hdphoto22.wdp"/><Relationship Id="rId9" Type="http://schemas.openxmlformats.org/officeDocument/2006/relationships/image" Target="../media/image13.png"/><Relationship Id="rId10" Type="http://schemas.microsoft.com/office/2007/relationships/hdphoto" Target="../media/hdphoto7.wdp"/><Relationship Id="rId11" Type="http://schemas.openxmlformats.org/officeDocument/2006/relationships/image" Target="../media/image32.png"/><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3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7.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7.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7.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1.png"/><Relationship Id="rId5" Type="http://schemas.microsoft.com/office/2007/relationships/hdphoto" Target="../media/hdphoto8.wdp"/><Relationship Id="rId6" Type="http://schemas.openxmlformats.org/officeDocument/2006/relationships/image" Target="../media/image12.png"/><Relationship Id="rId7" Type="http://schemas.microsoft.com/office/2007/relationships/hdphoto" Target="../media/hdphoto9.wdp"/><Relationship Id="rId8" Type="http://schemas.openxmlformats.org/officeDocument/2006/relationships/image" Target="../media/image13.png"/><Relationship Id="rId9" Type="http://schemas.microsoft.com/office/2007/relationships/hdphoto" Target="../media/hdphoto10.wdp"/><Relationship Id="rId10" Type="http://schemas.openxmlformats.org/officeDocument/2006/relationships/image" Target="../media/image14.png"/><Relationship Id="rId11" Type="http://schemas.microsoft.com/office/2007/relationships/hdphoto" Target="../media/hdphoto11.wdp"/><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2.wdp"/><Relationship Id="rId5" Type="http://schemas.openxmlformats.org/officeDocument/2006/relationships/image" Target="../media/image29.png"/><Relationship Id="rId6" Type="http://schemas.openxmlformats.org/officeDocument/2006/relationships/image" Target="../media/image12.png"/><Relationship Id="rId7" Type="http://schemas.microsoft.com/office/2007/relationships/hdphoto" Target="../media/hdphoto13.wdp"/><Relationship Id="rId8" Type="http://schemas.openxmlformats.org/officeDocument/2006/relationships/image" Target="../media/image13.png"/><Relationship Id="rId9" Type="http://schemas.microsoft.com/office/2007/relationships/hdphoto" Target="../media/hdphoto14.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30.png"/><Relationship Id="rId8" Type="http://schemas.openxmlformats.org/officeDocument/2006/relationships/image" Target="../media/image13.png"/><Relationship Id="rId9" Type="http://schemas.microsoft.com/office/2007/relationships/hdphoto" Target="../media/hdphoto17.wdp"/><Relationship Id="rId10" Type="http://schemas.openxmlformats.org/officeDocument/2006/relationships/image" Target="../media/image14.png"/><Relationship Id="rId11" Type="http://schemas.microsoft.com/office/2007/relationships/hdphoto" Target="../media/hdphoto18.wdp"/><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9.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12.png"/><Relationship Id="rId8" Type="http://schemas.microsoft.com/office/2007/relationships/hdphoto" Target="../media/hdphoto13.wdp"/><Relationship Id="rId9" Type="http://schemas.openxmlformats.org/officeDocument/2006/relationships/image" Target="../media/image31.png"/><Relationship Id="rId10" Type="http://schemas.openxmlformats.org/officeDocument/2006/relationships/image" Target="../media/image14.png"/><Relationship Id="rId11" Type="http://schemas.microsoft.com/office/2007/relationships/hdphoto" Target="../media/hdphoto20.wdp"/><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21.wdp"/><Relationship Id="rId7" Type="http://schemas.openxmlformats.org/officeDocument/2006/relationships/image" Target="../media/image12.png"/><Relationship Id="rId8" Type="http://schemas.microsoft.com/office/2007/relationships/hdphoto" Target="../media/hdphoto22.wdp"/><Relationship Id="rId9" Type="http://schemas.openxmlformats.org/officeDocument/2006/relationships/image" Target="../media/image13.png"/><Relationship Id="rId10" Type="http://schemas.microsoft.com/office/2007/relationships/hdphoto" Target="../media/hdphoto7.wdp"/><Relationship Id="rId11" Type="http://schemas.openxmlformats.org/officeDocument/2006/relationships/image" Target="../media/image32.png"/><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3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7.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microsoft.com/office/2007/relationships/hdphoto" Target="../media/hdphoto1.wdp"/><Relationship Id="rId6" Type="http://schemas.openxmlformats.org/officeDocument/2006/relationships/image" Target="../media/image12.png"/><Relationship Id="rId7" Type="http://schemas.microsoft.com/office/2007/relationships/hdphoto" Target="../media/hdphoto2.wdp"/><Relationship Id="rId8" Type="http://schemas.openxmlformats.org/officeDocument/2006/relationships/image" Target="../media/image13.png"/><Relationship Id="rId9" Type="http://schemas.microsoft.com/office/2007/relationships/hdphoto" Target="../media/hdphoto3.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5.wdp"/><Relationship Id="rId5" Type="http://schemas.openxmlformats.org/officeDocument/2006/relationships/image" Target="../media/image11.png"/><Relationship Id="rId6" Type="http://schemas.microsoft.com/office/2007/relationships/hdphoto" Target="../media/hdphoto6.wdp"/><Relationship Id="rId7" Type="http://schemas.openxmlformats.org/officeDocument/2006/relationships/image" Target="../media/image17.png"/><Relationship Id="rId8" Type="http://schemas.openxmlformats.org/officeDocument/2006/relationships/image" Target="../media/image13.png"/><Relationship Id="rId9" Type="http://schemas.microsoft.com/office/2007/relationships/hdphoto" Target="../media/hdphoto7.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5.wdp"/><Relationship Id="rId5" Type="http://schemas.openxmlformats.org/officeDocument/2006/relationships/image" Target="../media/image19.png"/><Relationship Id="rId6" Type="http://schemas.openxmlformats.org/officeDocument/2006/relationships/image" Target="../media/image20.png"/><Relationship Id="rId7" Type="http://schemas.microsoft.com/office/2007/relationships/hdphoto" Target="../media/hdphoto2.wdp"/><Relationship Id="rId8" Type="http://schemas.openxmlformats.org/officeDocument/2006/relationships/image" Target="../media/image21.png"/><Relationship Id="rId9" Type="http://schemas.microsoft.com/office/2007/relationships/hdphoto" Target="../media/hdphoto3.wdp"/><Relationship Id="rId10" Type="http://schemas.openxmlformats.org/officeDocument/2006/relationships/image" Target="../media/image22.png"/><Relationship Id="rId11" Type="http://schemas.microsoft.com/office/2007/relationships/hdphoto" Target="../media/hdphoto4.wdp"/><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1.png"/><Relationship Id="rId5" Type="http://schemas.microsoft.com/office/2007/relationships/hdphoto" Target="../media/hdphoto8.wdp"/><Relationship Id="rId6" Type="http://schemas.openxmlformats.org/officeDocument/2006/relationships/image" Target="../media/image12.png"/><Relationship Id="rId7" Type="http://schemas.microsoft.com/office/2007/relationships/hdphoto" Target="../media/hdphoto9.wdp"/><Relationship Id="rId8" Type="http://schemas.openxmlformats.org/officeDocument/2006/relationships/image" Target="../media/image13.png"/><Relationship Id="rId9" Type="http://schemas.microsoft.com/office/2007/relationships/hdphoto" Target="../media/hdphoto10.wdp"/><Relationship Id="rId10" Type="http://schemas.openxmlformats.org/officeDocument/2006/relationships/image" Target="../media/image14.png"/><Relationship Id="rId11" Type="http://schemas.microsoft.com/office/2007/relationships/hdphoto" Target="../media/hdphoto11.wdp"/><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2.wdp"/><Relationship Id="rId5" Type="http://schemas.openxmlformats.org/officeDocument/2006/relationships/image" Target="../media/image29.png"/><Relationship Id="rId6" Type="http://schemas.openxmlformats.org/officeDocument/2006/relationships/image" Target="../media/image12.png"/><Relationship Id="rId7" Type="http://schemas.microsoft.com/office/2007/relationships/hdphoto" Target="../media/hdphoto13.wdp"/><Relationship Id="rId8" Type="http://schemas.openxmlformats.org/officeDocument/2006/relationships/image" Target="../media/image13.png"/><Relationship Id="rId9" Type="http://schemas.microsoft.com/office/2007/relationships/hdphoto" Target="../media/hdphoto14.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30.png"/><Relationship Id="rId8" Type="http://schemas.openxmlformats.org/officeDocument/2006/relationships/image" Target="../media/image13.png"/><Relationship Id="rId9" Type="http://schemas.microsoft.com/office/2007/relationships/hdphoto" Target="../media/hdphoto17.wdp"/><Relationship Id="rId10" Type="http://schemas.openxmlformats.org/officeDocument/2006/relationships/image" Target="../media/image14.png"/><Relationship Id="rId11" Type="http://schemas.microsoft.com/office/2007/relationships/hdphoto" Target="../media/hdphoto18.wdp"/><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9.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12.png"/><Relationship Id="rId8" Type="http://schemas.microsoft.com/office/2007/relationships/hdphoto" Target="../media/hdphoto13.wdp"/><Relationship Id="rId9" Type="http://schemas.openxmlformats.org/officeDocument/2006/relationships/image" Target="../media/image31.png"/><Relationship Id="rId10" Type="http://schemas.openxmlformats.org/officeDocument/2006/relationships/image" Target="../media/image14.png"/><Relationship Id="rId11" Type="http://schemas.microsoft.com/office/2007/relationships/hdphoto" Target="../media/hdphoto20.wdp"/><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21.wdp"/><Relationship Id="rId7" Type="http://schemas.openxmlformats.org/officeDocument/2006/relationships/image" Target="../media/image12.png"/><Relationship Id="rId8" Type="http://schemas.microsoft.com/office/2007/relationships/hdphoto" Target="../media/hdphoto22.wdp"/><Relationship Id="rId9" Type="http://schemas.openxmlformats.org/officeDocument/2006/relationships/image" Target="../media/image13.png"/><Relationship Id="rId10" Type="http://schemas.microsoft.com/office/2007/relationships/hdphoto" Target="../media/hdphoto7.wdp"/><Relationship Id="rId11" Type="http://schemas.openxmlformats.org/officeDocument/2006/relationships/image" Target="../media/image32.png"/><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2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1.png"/><Relationship Id="rId5" Type="http://schemas.microsoft.com/office/2007/relationships/hdphoto" Target="../media/hdphoto8.wdp"/><Relationship Id="rId6" Type="http://schemas.openxmlformats.org/officeDocument/2006/relationships/image" Target="../media/image12.png"/><Relationship Id="rId7" Type="http://schemas.microsoft.com/office/2007/relationships/hdphoto" Target="../media/hdphoto9.wdp"/><Relationship Id="rId8" Type="http://schemas.openxmlformats.org/officeDocument/2006/relationships/image" Target="../media/image13.png"/><Relationship Id="rId9" Type="http://schemas.microsoft.com/office/2007/relationships/hdphoto" Target="../media/hdphoto10.wdp"/><Relationship Id="rId10" Type="http://schemas.openxmlformats.org/officeDocument/2006/relationships/image" Target="../media/image14.png"/><Relationship Id="rId11" Type="http://schemas.microsoft.com/office/2007/relationships/hdphoto" Target="../media/hdphoto11.wdp"/><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2.wdp"/><Relationship Id="rId5" Type="http://schemas.openxmlformats.org/officeDocument/2006/relationships/image" Target="../media/image29.png"/><Relationship Id="rId6" Type="http://schemas.openxmlformats.org/officeDocument/2006/relationships/image" Target="../media/image12.png"/><Relationship Id="rId7" Type="http://schemas.microsoft.com/office/2007/relationships/hdphoto" Target="../media/hdphoto13.wdp"/><Relationship Id="rId8" Type="http://schemas.openxmlformats.org/officeDocument/2006/relationships/image" Target="../media/image13.png"/><Relationship Id="rId9" Type="http://schemas.microsoft.com/office/2007/relationships/hdphoto" Target="../media/hdphoto14.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30.png"/><Relationship Id="rId8" Type="http://schemas.openxmlformats.org/officeDocument/2006/relationships/image" Target="../media/image13.png"/><Relationship Id="rId9" Type="http://schemas.microsoft.com/office/2007/relationships/hdphoto" Target="../media/hdphoto17.wdp"/><Relationship Id="rId10" Type="http://schemas.openxmlformats.org/officeDocument/2006/relationships/image" Target="../media/image14.png"/><Relationship Id="rId11" Type="http://schemas.microsoft.com/office/2007/relationships/hdphoto" Target="../media/hdphoto18.wdp"/><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9.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12.png"/><Relationship Id="rId8" Type="http://schemas.microsoft.com/office/2007/relationships/hdphoto" Target="../media/hdphoto13.wdp"/><Relationship Id="rId9" Type="http://schemas.openxmlformats.org/officeDocument/2006/relationships/image" Target="../media/image31.png"/><Relationship Id="rId10" Type="http://schemas.openxmlformats.org/officeDocument/2006/relationships/image" Target="../media/image14.png"/><Relationship Id="rId11" Type="http://schemas.microsoft.com/office/2007/relationships/hdphoto" Target="../media/hdphoto20.wdp"/><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21.wdp"/><Relationship Id="rId7" Type="http://schemas.openxmlformats.org/officeDocument/2006/relationships/image" Target="../media/image12.png"/><Relationship Id="rId8" Type="http://schemas.microsoft.com/office/2007/relationships/hdphoto" Target="../media/hdphoto22.wdp"/><Relationship Id="rId9" Type="http://schemas.openxmlformats.org/officeDocument/2006/relationships/image" Target="../media/image13.png"/><Relationship Id="rId10" Type="http://schemas.microsoft.com/office/2007/relationships/hdphoto" Target="../media/hdphoto7.wdp"/><Relationship Id="rId11" Type="http://schemas.openxmlformats.org/officeDocument/2006/relationships/image" Target="../media/image32.png"/><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 Id="rId3" Type="http://schemas.openxmlformats.org/officeDocument/2006/relationships/image" Target="../media/image3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1.png"/><Relationship Id="rId5" Type="http://schemas.microsoft.com/office/2007/relationships/hdphoto" Target="../media/hdphoto8.wdp"/><Relationship Id="rId6" Type="http://schemas.openxmlformats.org/officeDocument/2006/relationships/image" Target="../media/image12.png"/><Relationship Id="rId7" Type="http://schemas.microsoft.com/office/2007/relationships/hdphoto" Target="../media/hdphoto9.wdp"/><Relationship Id="rId8" Type="http://schemas.openxmlformats.org/officeDocument/2006/relationships/image" Target="../media/image13.png"/><Relationship Id="rId9" Type="http://schemas.microsoft.com/office/2007/relationships/hdphoto" Target="../media/hdphoto10.wdp"/><Relationship Id="rId10" Type="http://schemas.openxmlformats.org/officeDocument/2006/relationships/image" Target="../media/image14.png"/><Relationship Id="rId11" Type="http://schemas.microsoft.com/office/2007/relationships/hdphoto" Target="../media/hdphoto11.wdp"/><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2.wdp"/><Relationship Id="rId5" Type="http://schemas.openxmlformats.org/officeDocument/2006/relationships/image" Target="../media/image29.png"/><Relationship Id="rId6" Type="http://schemas.openxmlformats.org/officeDocument/2006/relationships/image" Target="../media/image12.png"/><Relationship Id="rId7" Type="http://schemas.microsoft.com/office/2007/relationships/hdphoto" Target="../media/hdphoto13.wdp"/><Relationship Id="rId8" Type="http://schemas.openxmlformats.org/officeDocument/2006/relationships/image" Target="../media/image13.png"/><Relationship Id="rId9" Type="http://schemas.microsoft.com/office/2007/relationships/hdphoto" Target="../media/hdphoto14.wdp"/><Relationship Id="rId10" Type="http://schemas.openxmlformats.org/officeDocument/2006/relationships/image" Target="../media/image14.png"/><Relationship Id="rId11" Type="http://schemas.microsoft.com/office/2007/relationships/hdphoto" Target="../media/hdphoto4.wdp"/><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30.png"/><Relationship Id="rId8" Type="http://schemas.openxmlformats.org/officeDocument/2006/relationships/image" Target="../media/image13.png"/><Relationship Id="rId9" Type="http://schemas.microsoft.com/office/2007/relationships/hdphoto" Target="../media/hdphoto17.wdp"/><Relationship Id="rId10" Type="http://schemas.openxmlformats.org/officeDocument/2006/relationships/image" Target="../media/image14.png"/><Relationship Id="rId11" Type="http://schemas.microsoft.com/office/2007/relationships/hdphoto" Target="../media/hdphoto18.wdp"/><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9.wdp"/><Relationship Id="rId5" Type="http://schemas.openxmlformats.org/officeDocument/2006/relationships/image" Target="../media/image11.png"/><Relationship Id="rId6" Type="http://schemas.microsoft.com/office/2007/relationships/hdphoto" Target="../media/hdphoto16.wdp"/><Relationship Id="rId7" Type="http://schemas.openxmlformats.org/officeDocument/2006/relationships/image" Target="../media/image12.png"/><Relationship Id="rId8" Type="http://schemas.microsoft.com/office/2007/relationships/hdphoto" Target="../media/hdphoto13.wdp"/><Relationship Id="rId9" Type="http://schemas.openxmlformats.org/officeDocument/2006/relationships/image" Target="../media/image31.png"/><Relationship Id="rId10" Type="http://schemas.openxmlformats.org/officeDocument/2006/relationships/image" Target="../media/image14.png"/><Relationship Id="rId11" Type="http://schemas.microsoft.com/office/2007/relationships/hdphoto" Target="../media/hdphoto20.wdp"/><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5.wdp"/><Relationship Id="rId5" Type="http://schemas.openxmlformats.org/officeDocument/2006/relationships/image" Target="../media/image11.png"/><Relationship Id="rId6" Type="http://schemas.microsoft.com/office/2007/relationships/hdphoto" Target="../media/hdphoto21.wdp"/><Relationship Id="rId7" Type="http://schemas.openxmlformats.org/officeDocument/2006/relationships/image" Target="../media/image12.png"/><Relationship Id="rId8" Type="http://schemas.microsoft.com/office/2007/relationships/hdphoto" Target="../media/hdphoto22.wdp"/><Relationship Id="rId9" Type="http://schemas.openxmlformats.org/officeDocument/2006/relationships/image" Target="../media/image13.png"/><Relationship Id="rId10" Type="http://schemas.microsoft.com/office/2007/relationships/hdphoto" Target="../media/hdphoto7.wdp"/><Relationship Id="rId11" Type="http://schemas.openxmlformats.org/officeDocument/2006/relationships/image" Target="../media/image32.png"/><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3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467969"/>
            <a:ext cx="8229600" cy="4570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65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5326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392873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54800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700426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629089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57411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7496800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575466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4217367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02947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80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32638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645183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9703452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08089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75197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078883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7324081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445376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711920692"/>
      </p:ext>
    </p:extLst>
  </p:cSld>
  <p:clrMapOvr>
    <a:masterClrMapping/>
  </p:clrMapOvr>
  <p:transition xmlns:p14="http://schemas.microsoft.com/office/powerpoint/2010/mai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426894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007916365"/>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45183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119432184"/>
      </p:ext>
    </p:extLst>
  </p:cSld>
  <p:clrMapOvr>
    <a:masterClrMapping/>
  </p:clrMapOvr>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767179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6389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12896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88350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412205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749316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9448446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44666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36685945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6955662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6785472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4276476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966606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36474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896308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63683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572068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97885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54950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6383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0781622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480952288"/>
      </p:ext>
    </p:extLst>
  </p:cSld>
  <p:clrMapOvr>
    <a:masterClrMapping/>
  </p:clrMapOvr>
  <p:transition xmlns:p14="http://schemas.microsoft.com/office/powerpoint/2010/mai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7178775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654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8635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3186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70987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2000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820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492" y="430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46698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1" name="Picture 10"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3473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722140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44105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4465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2111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5666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016972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76201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7202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88770376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9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517931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539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248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77461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5818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47153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4286226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12483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066340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3104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pic>
        <p:nvPicPr>
          <p:cNvPr id="9" name="Picture 8"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0" name="Rectangle 9"/>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14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444254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505998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16289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57082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9665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59069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0556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84214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25628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82792682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10" name="Picture 9"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1" name="Rectangle 10"/>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246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075946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917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695224684"/>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441198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157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00880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49803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69693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31913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85558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6" name="Picture 5"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7" name="Rectangle 6"/>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4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239772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561462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861528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686041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905514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71384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26304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60398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6311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3239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259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091531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844427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651688103"/>
      </p:ext>
    </p:extLst>
  </p:cSld>
  <p:clrMapOvr>
    <a:masterClrMapping/>
  </p:clrMapOvr>
  <p:transition xmlns:p14="http://schemas.microsoft.com/office/powerpoint/2010/mai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189642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60780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164833833"/>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7065285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611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55783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252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74051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559120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341111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999344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07385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7726098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28546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3487148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4301165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42817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56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9867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18446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755312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2297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342512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835036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692607669"/>
      </p:ext>
    </p:extLst>
  </p:cSld>
  <p:clrMapOvr>
    <a:masterClrMapping/>
  </p:clrMapOvr>
  <p:transition xmlns:p14="http://schemas.microsoft.com/office/powerpoint/2010/mai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19502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02621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470690972"/>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293092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20" Type="http://schemas.openxmlformats.org/officeDocument/2006/relationships/slideLayout" Target="../slideLayouts/slideLayout48.xml"/><Relationship Id="rId21" Type="http://schemas.openxmlformats.org/officeDocument/2006/relationships/slideLayout" Target="../slideLayouts/slideLayout49.xml"/><Relationship Id="rId22" Type="http://schemas.openxmlformats.org/officeDocument/2006/relationships/slideLayout" Target="../slideLayouts/slideLayout50.xml"/><Relationship Id="rId23" Type="http://schemas.openxmlformats.org/officeDocument/2006/relationships/slideLayout" Target="../slideLayouts/slideLayout51.xml"/><Relationship Id="rId24" Type="http://schemas.openxmlformats.org/officeDocument/2006/relationships/theme" Target="../theme/theme3.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slideLayout" Target="../slideLayouts/slideLayout71.xml"/><Relationship Id="rId21" Type="http://schemas.openxmlformats.org/officeDocument/2006/relationships/slideLayout" Target="../slideLayouts/slideLayout72.xml"/><Relationship Id="rId22" Type="http://schemas.openxmlformats.org/officeDocument/2006/relationships/slideLayout" Target="../slideLayouts/slideLayout73.xml"/><Relationship Id="rId23" Type="http://schemas.openxmlformats.org/officeDocument/2006/relationships/slideLayout" Target="../slideLayouts/slideLayout74.xml"/><Relationship Id="rId24" Type="http://schemas.openxmlformats.org/officeDocument/2006/relationships/theme" Target="../theme/theme4.xml"/><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slideLayout" Target="../slideLayouts/slideLayout70.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3.xml"/><Relationship Id="rId20" Type="http://schemas.openxmlformats.org/officeDocument/2006/relationships/slideLayout" Target="../slideLayouts/slideLayout94.xml"/><Relationship Id="rId21" Type="http://schemas.openxmlformats.org/officeDocument/2006/relationships/slideLayout" Target="../slideLayouts/slideLayout95.xml"/><Relationship Id="rId22" Type="http://schemas.openxmlformats.org/officeDocument/2006/relationships/slideLayout" Target="../slideLayouts/slideLayout96.xml"/><Relationship Id="rId23" Type="http://schemas.openxmlformats.org/officeDocument/2006/relationships/slideLayout" Target="../slideLayouts/slideLayout97.xml"/><Relationship Id="rId24" Type="http://schemas.openxmlformats.org/officeDocument/2006/relationships/theme" Target="../theme/theme5.xml"/><Relationship Id="rId10" Type="http://schemas.openxmlformats.org/officeDocument/2006/relationships/slideLayout" Target="../slideLayouts/slideLayout84.xml"/><Relationship Id="rId11" Type="http://schemas.openxmlformats.org/officeDocument/2006/relationships/slideLayout" Target="../slideLayouts/slideLayout85.xml"/><Relationship Id="rId12" Type="http://schemas.openxmlformats.org/officeDocument/2006/relationships/slideLayout" Target="../slideLayouts/slideLayout86.xml"/><Relationship Id="rId13" Type="http://schemas.openxmlformats.org/officeDocument/2006/relationships/slideLayout" Target="../slideLayouts/slideLayout87.xml"/><Relationship Id="rId14" Type="http://schemas.openxmlformats.org/officeDocument/2006/relationships/slideLayout" Target="../slideLayouts/slideLayout88.xml"/><Relationship Id="rId15" Type="http://schemas.openxmlformats.org/officeDocument/2006/relationships/slideLayout" Target="../slideLayouts/slideLayout89.xml"/><Relationship Id="rId16" Type="http://schemas.openxmlformats.org/officeDocument/2006/relationships/slideLayout" Target="../slideLayouts/slideLayout90.xml"/><Relationship Id="rId17" Type="http://schemas.openxmlformats.org/officeDocument/2006/relationships/slideLayout" Target="../slideLayouts/slideLayout91.xml"/><Relationship Id="rId18" Type="http://schemas.openxmlformats.org/officeDocument/2006/relationships/slideLayout" Target="../slideLayouts/slideLayout92.xml"/><Relationship Id="rId19" Type="http://schemas.openxmlformats.org/officeDocument/2006/relationships/slideLayout" Target="../slideLayouts/slideLayout93.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06.xml"/><Relationship Id="rId20" Type="http://schemas.openxmlformats.org/officeDocument/2006/relationships/slideLayout" Target="../slideLayouts/slideLayout117.xml"/><Relationship Id="rId21" Type="http://schemas.openxmlformats.org/officeDocument/2006/relationships/slideLayout" Target="../slideLayouts/slideLayout118.xml"/><Relationship Id="rId22" Type="http://schemas.openxmlformats.org/officeDocument/2006/relationships/slideLayout" Target="../slideLayouts/slideLayout119.xml"/><Relationship Id="rId23" Type="http://schemas.openxmlformats.org/officeDocument/2006/relationships/slideLayout" Target="../slideLayouts/slideLayout120.xml"/><Relationship Id="rId24" Type="http://schemas.openxmlformats.org/officeDocument/2006/relationships/theme" Target="../theme/theme6.xml"/><Relationship Id="rId10" Type="http://schemas.openxmlformats.org/officeDocument/2006/relationships/slideLayout" Target="../slideLayouts/slideLayout107.xml"/><Relationship Id="rId11" Type="http://schemas.openxmlformats.org/officeDocument/2006/relationships/slideLayout" Target="../slideLayouts/slideLayout108.xml"/><Relationship Id="rId12" Type="http://schemas.openxmlformats.org/officeDocument/2006/relationships/slideLayout" Target="../slideLayouts/slideLayout109.xml"/><Relationship Id="rId13" Type="http://schemas.openxmlformats.org/officeDocument/2006/relationships/slideLayout" Target="../slideLayouts/slideLayout110.xml"/><Relationship Id="rId14" Type="http://schemas.openxmlformats.org/officeDocument/2006/relationships/slideLayout" Target="../slideLayouts/slideLayout111.xml"/><Relationship Id="rId15" Type="http://schemas.openxmlformats.org/officeDocument/2006/relationships/slideLayout" Target="../slideLayouts/slideLayout112.xml"/><Relationship Id="rId16" Type="http://schemas.openxmlformats.org/officeDocument/2006/relationships/slideLayout" Target="../slideLayouts/slideLayout113.xml"/><Relationship Id="rId17" Type="http://schemas.openxmlformats.org/officeDocument/2006/relationships/slideLayout" Target="../slideLayouts/slideLayout114.xml"/><Relationship Id="rId18" Type="http://schemas.openxmlformats.org/officeDocument/2006/relationships/slideLayout" Target="../slideLayouts/slideLayout115.xml"/><Relationship Id="rId19" Type="http://schemas.openxmlformats.org/officeDocument/2006/relationships/slideLayout" Target="../slideLayouts/slideLayout116.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29.xml"/><Relationship Id="rId20" Type="http://schemas.openxmlformats.org/officeDocument/2006/relationships/slideLayout" Target="../slideLayouts/slideLayout140.xml"/><Relationship Id="rId21" Type="http://schemas.openxmlformats.org/officeDocument/2006/relationships/slideLayout" Target="../slideLayouts/slideLayout141.xml"/><Relationship Id="rId22" Type="http://schemas.openxmlformats.org/officeDocument/2006/relationships/slideLayout" Target="../slideLayouts/slideLayout142.xml"/><Relationship Id="rId23" Type="http://schemas.openxmlformats.org/officeDocument/2006/relationships/slideLayout" Target="../slideLayouts/slideLayout143.xml"/><Relationship Id="rId24" Type="http://schemas.openxmlformats.org/officeDocument/2006/relationships/theme" Target="../theme/theme7.xml"/><Relationship Id="rId10" Type="http://schemas.openxmlformats.org/officeDocument/2006/relationships/slideLayout" Target="../slideLayouts/slideLayout130.xml"/><Relationship Id="rId11" Type="http://schemas.openxmlformats.org/officeDocument/2006/relationships/slideLayout" Target="../slideLayouts/slideLayout131.xml"/><Relationship Id="rId12" Type="http://schemas.openxmlformats.org/officeDocument/2006/relationships/slideLayout" Target="../slideLayouts/slideLayout132.xml"/><Relationship Id="rId13" Type="http://schemas.openxmlformats.org/officeDocument/2006/relationships/slideLayout" Target="../slideLayouts/slideLayout133.xml"/><Relationship Id="rId14" Type="http://schemas.openxmlformats.org/officeDocument/2006/relationships/slideLayout" Target="../slideLayouts/slideLayout134.xml"/><Relationship Id="rId15" Type="http://schemas.openxmlformats.org/officeDocument/2006/relationships/slideLayout" Target="../slideLayouts/slideLayout135.xml"/><Relationship Id="rId16" Type="http://schemas.openxmlformats.org/officeDocument/2006/relationships/slideLayout" Target="../slideLayouts/slideLayout136.xml"/><Relationship Id="rId17" Type="http://schemas.openxmlformats.org/officeDocument/2006/relationships/slideLayout" Target="../slideLayouts/slideLayout137.xml"/><Relationship Id="rId18" Type="http://schemas.openxmlformats.org/officeDocument/2006/relationships/slideLayout" Target="../slideLayouts/slideLayout138.xml"/><Relationship Id="rId19" Type="http://schemas.openxmlformats.org/officeDocument/2006/relationships/slideLayout" Target="../slideLayouts/slideLayout139.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169708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iming>
    <p:tnLst>
      <p:par>
        <p:cTn xmlns:p14="http://schemas.microsoft.com/office/powerpoint/2010/mai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6552829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45207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250257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8774403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2640664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0.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4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7.xml"/><Relationship Id="rId3"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37.png"/><Relationship Id="rId1" Type="http://schemas.openxmlformats.org/officeDocument/2006/relationships/slideLayout" Target="../slideLayouts/slideLayout10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Step 5: Project Operations </a:t>
            </a:r>
            <a:r>
              <a:rPr lang="en-US" dirty="0"/>
              <a:t>&amp;</a:t>
            </a:r>
            <a:r>
              <a:rPr lang="en-US" dirty="0" smtClean="0"/>
              <a:t> Maintenance (O&amp;M)</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7010400" y="6607175"/>
            <a:ext cx="2133600" cy="250825"/>
          </a:xfrm>
        </p:spPr>
        <p:txBody>
          <a:bodyPr/>
          <a:lstStyle/>
          <a:p>
            <a:fld id="{F9C252DC-A164-D04F-A083-01C268BCB08E}" type="slidenum">
              <a:rPr lang="en-US" smtClean="0"/>
              <a:pPr/>
              <a:t>1</a:t>
            </a:fld>
            <a:endParaRPr lang="en-US" dirty="0"/>
          </a:p>
        </p:txBody>
      </p:sp>
    </p:spTree>
    <p:extLst>
      <p:ext uri="{BB962C8B-B14F-4D97-AF65-F5344CB8AC3E}">
        <p14:creationId xmlns:p14="http://schemas.microsoft.com/office/powerpoint/2010/main" val="15980175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Project Development Process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3512" y="956970"/>
            <a:ext cx="6064112" cy="5199071"/>
          </a:xfrm>
          <a:prstGeom prst="rect">
            <a:avLst/>
          </a:prstGeom>
        </p:spPr>
      </p:pic>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10</a:t>
            </a:fld>
            <a:endParaRPr lang="en-US" dirty="0">
              <a:solidFill>
                <a:prstClr val="white"/>
              </a:solidFill>
            </a:endParaRPr>
          </a:p>
        </p:txBody>
      </p:sp>
    </p:spTree>
    <p:extLst>
      <p:ext uri="{BB962C8B-B14F-4D97-AF65-F5344CB8AC3E}">
        <p14:creationId xmlns:p14="http://schemas.microsoft.com/office/powerpoint/2010/main" val="27000201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8"/>
          <p:cNvSpPr>
            <a:spLocks noGrp="1"/>
          </p:cNvSpPr>
          <p:nvPr>
            <p:ph type="title"/>
          </p:nvPr>
        </p:nvSpPr>
        <p:spPr/>
        <p:txBody>
          <a:bodyPr>
            <a:normAutofit/>
          </a:bodyPr>
          <a:lstStyle/>
          <a:p>
            <a:r>
              <a:rPr lang="en-US" dirty="0" smtClean="0"/>
              <a:t>Project Development Process</a:t>
            </a:r>
            <a:endParaRPr lang="en-US" dirty="0"/>
          </a:p>
        </p:txBody>
      </p:sp>
      <p:pic>
        <p:nvPicPr>
          <p:cNvPr id="48" name="Content Placeholder 4" descr="process_wheel.png"/>
          <p:cNvPicPr>
            <a:picLocks noChangeAspect="1"/>
          </p:cNvPicPr>
          <p:nvPr/>
        </p:nvPicPr>
        <p:blipFill rotWithShape="1">
          <a:blip r:embed="rId3" cstate="email">
            <a:extLst>
              <a:ext uri="{28A0092B-C50C-407E-A947-70E740481C1C}">
                <a14:useLocalDpi xmlns:a14="http://schemas.microsoft.com/office/drawing/2010/main"/>
              </a:ext>
            </a:extLst>
          </a:blip>
          <a:srcRect b="-524"/>
          <a:stretch/>
        </p:blipFill>
        <p:spPr>
          <a:xfrm>
            <a:off x="2435197" y="1042622"/>
            <a:ext cx="4269572" cy="3662440"/>
          </a:xfrm>
          <a:prstGeom prst="rect">
            <a:avLst/>
          </a:prstGeom>
        </p:spPr>
      </p:pic>
      <p:sp>
        <p:nvSpPr>
          <p:cNvPr id="50" name="Rectangle 49"/>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5" name="Group 115"/>
          <p:cNvGrpSpPr/>
          <p:nvPr/>
        </p:nvGrpSpPr>
        <p:grpSpPr>
          <a:xfrm>
            <a:off x="832485" y="4908437"/>
            <a:ext cx="873181" cy="847750"/>
            <a:chOff x="842253" y="4654443"/>
            <a:chExt cx="873181" cy="847750"/>
          </a:xfrm>
        </p:grpSpPr>
        <p:sp>
          <p:nvSpPr>
            <p:cNvPr id="56" name="Rectangle 55"/>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57" name="Picture 56" descr="steps_ico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58" name="Oval 5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126"/>
          <p:cNvGrpSpPr/>
          <p:nvPr/>
        </p:nvGrpSpPr>
        <p:grpSpPr>
          <a:xfrm>
            <a:off x="3904993" y="4895990"/>
            <a:ext cx="1088396" cy="860197"/>
            <a:chOff x="3904993" y="4641996"/>
            <a:chExt cx="1088396" cy="860197"/>
          </a:xfrm>
        </p:grpSpPr>
        <p:sp>
          <p:nvSpPr>
            <p:cNvPr id="63" name="Rectangle 62"/>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64" name="Picture 63"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65" name="Group 128"/>
          <p:cNvGrpSpPr/>
          <p:nvPr/>
        </p:nvGrpSpPr>
        <p:grpSpPr>
          <a:xfrm>
            <a:off x="6902412" y="4512480"/>
            <a:ext cx="1431326" cy="1243706"/>
            <a:chOff x="6902412" y="4258486"/>
            <a:chExt cx="1431326" cy="1243706"/>
          </a:xfrm>
        </p:grpSpPr>
        <p:sp>
          <p:nvSpPr>
            <p:cNvPr id="66" name="Rectangle 6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67" name="Picture 66" descr="step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68" name="Group 125"/>
          <p:cNvGrpSpPr/>
          <p:nvPr/>
        </p:nvGrpSpPr>
        <p:grpSpPr>
          <a:xfrm>
            <a:off x="2473586" y="4883214"/>
            <a:ext cx="771366" cy="872973"/>
            <a:chOff x="2473586" y="4629220"/>
            <a:chExt cx="771366" cy="872973"/>
          </a:xfrm>
        </p:grpSpPr>
        <p:pic>
          <p:nvPicPr>
            <p:cNvPr id="69" name="Picture 68" descr="step2.png"/>
            <p:cNvPicPr>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70" name="Rectangle 69"/>
            <p:cNvSpPr/>
            <p:nvPr/>
          </p:nvSpPr>
          <p:spPr>
            <a:xfrm>
              <a:off x="2473586" y="4629220"/>
              <a:ext cx="771366" cy="486287"/>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Options</a:t>
              </a:r>
              <a:endParaRPr lang="en-US" sz="1400" dirty="0">
                <a:solidFill>
                  <a:schemeClr val="tx1">
                    <a:lumMod val="40000"/>
                    <a:lumOff val="60000"/>
                  </a:schemeClr>
                </a:solidFill>
                <a:latin typeface="+mj-lt"/>
              </a:endParaRPr>
            </a:p>
          </p:txBody>
        </p:sp>
      </p:grpSp>
      <p:grpSp>
        <p:nvGrpSpPr>
          <p:cNvPr id="71" name="Group 127"/>
          <p:cNvGrpSpPr/>
          <p:nvPr/>
        </p:nvGrpSpPr>
        <p:grpSpPr>
          <a:xfrm>
            <a:off x="5321775" y="4883214"/>
            <a:ext cx="1419943" cy="872972"/>
            <a:chOff x="5321775" y="4629220"/>
            <a:chExt cx="1419943" cy="872972"/>
          </a:xfrm>
        </p:grpSpPr>
        <p:pic>
          <p:nvPicPr>
            <p:cNvPr id="72" name="Picture 71" descr="step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73" name="Rectangle 72"/>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74" name="Group 120"/>
          <p:cNvGrpSpPr/>
          <p:nvPr/>
        </p:nvGrpSpPr>
        <p:grpSpPr>
          <a:xfrm>
            <a:off x="6428155" y="3241549"/>
            <a:ext cx="2337805" cy="2802891"/>
            <a:chOff x="6418386" y="2987555"/>
            <a:chExt cx="2337805" cy="2802891"/>
          </a:xfrm>
        </p:grpSpPr>
        <p:pic>
          <p:nvPicPr>
            <p:cNvPr id="75" name="Picture 74" descr="step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21453" y="4567417"/>
              <a:ext cx="1363900" cy="1223029"/>
            </a:xfrm>
            <a:prstGeom prst="rect">
              <a:avLst/>
            </a:prstGeom>
          </p:spPr>
        </p:pic>
        <p:sp>
          <p:nvSpPr>
            <p:cNvPr id="76" name="Rectangle 75"/>
            <p:cNvSpPr/>
            <p:nvPr/>
          </p:nvSpPr>
          <p:spPr>
            <a:xfrm>
              <a:off x="6418386" y="2987555"/>
              <a:ext cx="2337805" cy="1622495"/>
            </a:xfrm>
            <a:prstGeom prst="rect">
              <a:avLst/>
            </a:prstGeom>
          </p:spPr>
          <p:txBody>
            <a:bodyPr wrap="square">
              <a:spAutoFit/>
            </a:bodyPr>
            <a:lstStyle/>
            <a:p>
              <a:pPr algn="ctr">
                <a:lnSpc>
                  <a:spcPct val="90000"/>
                </a:lnSpc>
              </a:pPr>
              <a:endParaRPr lang="en-US" sz="2600" dirty="0" smtClean="0">
                <a:latin typeface="+mj-lt"/>
              </a:endParaRPr>
            </a:p>
            <a:p>
              <a:pPr algn="ctr">
                <a:lnSpc>
                  <a:spcPct val="90000"/>
                </a:lnSpc>
              </a:pPr>
              <a:r>
                <a:rPr lang="en-US" sz="3200" b="1" dirty="0" smtClean="0">
                  <a:latin typeface="+mj-lt"/>
                </a:rPr>
                <a:t>5</a:t>
              </a:r>
              <a:r>
                <a:rPr lang="en-US" sz="3200" dirty="0" smtClean="0">
                  <a:latin typeface="+mj-lt"/>
                </a:rPr>
                <a:t/>
              </a:r>
              <a:br>
                <a:rPr lang="en-US" sz="3200" dirty="0" smtClean="0">
                  <a:latin typeface="+mj-lt"/>
                </a:rPr>
              </a:br>
              <a:r>
                <a:rPr lang="en-US" sz="2600" dirty="0" smtClean="0">
                  <a:latin typeface="+mj-lt"/>
                </a:rPr>
                <a:t>Operations &amp; Maintenance</a:t>
              </a:r>
              <a:endParaRPr lang="en-US" sz="2600" dirty="0">
                <a:latin typeface="+mj-lt"/>
              </a:endParaRPr>
            </a:p>
          </p:txBody>
        </p:sp>
      </p:grpSp>
      <p:sp>
        <p:nvSpPr>
          <p:cNvPr id="31"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2</a:t>
            </a:fld>
            <a:endParaRPr lang="en-US" dirty="0"/>
          </a:p>
        </p:txBody>
      </p:sp>
    </p:spTree>
    <p:extLst>
      <p:ext uri="{BB962C8B-B14F-4D97-AF65-F5344CB8AC3E}">
        <p14:creationId xmlns:p14="http://schemas.microsoft.com/office/powerpoint/2010/main" val="443616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1000"/>
                                        <p:tgtEl>
                                          <p:spTgt spid="74"/>
                                        </p:tgtEl>
                                        <p:attrNameLst>
                                          <p:attrName>ppt_y</p:attrName>
                                        </p:attrNameLst>
                                      </p:cBhvr>
                                      <p:tavLst>
                                        <p:tav tm="0">
                                          <p:val>
                                            <p:strVal val="#ppt_y+#ppt_h*1.125000"/>
                                          </p:val>
                                        </p:tav>
                                        <p:tav tm="100000">
                                          <p:val>
                                            <p:strVal val="#ppt_y"/>
                                          </p:val>
                                        </p:tav>
                                      </p:tavLst>
                                    </p:anim>
                                    <p:animEffect transition="in" filter="wipe(up)">
                                      <p:cBhvr>
                                        <p:cTn id="1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5: Operations &amp; Maintenance (O&amp;M)</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3</a:t>
            </a:fld>
            <a:endParaRPr lang="en-US" dirty="0">
              <a:solidFill>
                <a:prstClr val="white"/>
              </a:solidFill>
            </a:endParaRPr>
          </a:p>
        </p:txBody>
      </p:sp>
      <p:sp>
        <p:nvSpPr>
          <p:cNvPr id="8" name="Rectangle 7"/>
          <p:cNvSpPr/>
          <p:nvPr/>
        </p:nvSpPr>
        <p:spPr>
          <a:xfrm>
            <a:off x="6087255" y="5936571"/>
            <a:ext cx="2875702" cy="230832"/>
          </a:xfrm>
          <a:prstGeom prst="rect">
            <a:avLst/>
          </a:prstGeom>
        </p:spPr>
        <p:txBody>
          <a:bodyPr wrap="square">
            <a:spAutoFit/>
          </a:bodyPr>
          <a:lstStyle/>
          <a:p>
            <a:r>
              <a:rPr lang="en-US" sz="900" dirty="0" smtClean="0">
                <a:solidFill>
                  <a:srgbClr val="5D5F5F"/>
                </a:solidFill>
              </a:rPr>
              <a:t>Photo from Florida </a:t>
            </a:r>
            <a:r>
              <a:rPr lang="en-US" sz="900" dirty="0">
                <a:solidFill>
                  <a:srgbClr val="5D5F5F"/>
                </a:solidFill>
              </a:rPr>
              <a:t>Solar Energy </a:t>
            </a:r>
            <a:r>
              <a:rPr lang="en-US" sz="900" dirty="0" smtClean="0">
                <a:solidFill>
                  <a:srgbClr val="5D5F5F"/>
                </a:solidFill>
              </a:rPr>
              <a:t>Center, NREL 14728</a:t>
            </a:r>
            <a:endParaRPr lang="en-US" sz="900" dirty="0">
              <a:solidFill>
                <a:srgbClr val="5D5F5F"/>
              </a:solidFill>
            </a:endParaRPr>
          </a:p>
        </p:txBody>
      </p:sp>
      <p:pic>
        <p:nvPicPr>
          <p:cNvPr id="3074" name="Picture 2" descr="C:\Users\kcory\Downloads\14728.JPG"/>
          <p:cNvPicPr>
            <a:picLocks noChangeAspect="1" noChangeArrowheads="1"/>
          </p:cNvPicPr>
          <p:nvPr/>
        </p:nvPicPr>
        <p:blipFill rotWithShape="1">
          <a:blip r:embed="rId3">
            <a:extLst>
              <a:ext uri="{28A0092B-C50C-407E-A947-70E740481C1C}">
                <a14:useLocalDpi xmlns:a14="http://schemas.microsoft.com/office/drawing/2010/main" val="0"/>
              </a:ext>
            </a:extLst>
          </a:blip>
          <a:srcRect l="13433" r="35288"/>
          <a:stretch/>
        </p:blipFill>
        <p:spPr bwMode="auto">
          <a:xfrm>
            <a:off x="5605182" y="1858184"/>
            <a:ext cx="3132122" cy="40531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5708" y="1847235"/>
            <a:ext cx="5135676" cy="4421723"/>
          </a:xfrm>
          <a:prstGeom prst="rect">
            <a:avLst/>
          </a:prstGeom>
        </p:spPr>
        <p:txBody>
          <a:bodyPr wrap="square">
            <a:spAutoFit/>
          </a:bodyPr>
          <a:lstStyle/>
          <a:p>
            <a:pPr>
              <a:spcAft>
                <a:spcPts val="800"/>
              </a:spcAft>
            </a:pPr>
            <a:r>
              <a:rPr lang="en-US" sz="2000" dirty="0" smtClean="0">
                <a:solidFill>
                  <a:srgbClr val="3E3E3E"/>
                </a:solidFill>
                <a:latin typeface="Franklin Gothic Medium"/>
              </a:rPr>
              <a:t>Purpose: </a:t>
            </a:r>
            <a:r>
              <a:rPr lang="en-US" sz="2000" dirty="0">
                <a:solidFill>
                  <a:srgbClr val="3E3E3E"/>
                </a:solidFill>
              </a:rPr>
              <a:t>Conduct or ensure ongoing O&amp;M, including repair and replacement (R&amp;R)*</a:t>
            </a:r>
          </a:p>
          <a:p>
            <a:pPr>
              <a:spcAft>
                <a:spcPts val="800"/>
              </a:spcAft>
            </a:pPr>
            <a:r>
              <a:rPr lang="en-US" sz="2000" dirty="0" smtClean="0">
                <a:solidFill>
                  <a:srgbClr val="3E3E3E"/>
                </a:solidFill>
                <a:latin typeface="Franklin Gothic Medium"/>
              </a:rPr>
              <a:t>O&amp;M Costs:</a:t>
            </a:r>
          </a:p>
          <a:p>
            <a:pPr marL="365760" indent="-228600">
              <a:buFont typeface="Arial" pitchFamily="34" charset="0"/>
              <a:buChar char="•"/>
            </a:pPr>
            <a:r>
              <a:rPr lang="en-US" sz="2000" dirty="0" smtClean="0">
                <a:solidFill>
                  <a:srgbClr val="3E3E3E"/>
                </a:solidFill>
              </a:rPr>
              <a:t>Equipment maintenance and upkeep</a:t>
            </a:r>
          </a:p>
          <a:p>
            <a:pPr marL="365760" indent="-228600">
              <a:buFont typeface="Arial" pitchFamily="34" charset="0"/>
              <a:buChar char="•"/>
            </a:pPr>
            <a:r>
              <a:rPr lang="en-US" sz="2000" dirty="0" smtClean="0">
                <a:solidFill>
                  <a:srgbClr val="3E3E3E"/>
                </a:solidFill>
              </a:rPr>
              <a:t>Gearbox/inverter replacement</a:t>
            </a:r>
          </a:p>
          <a:p>
            <a:pPr marL="365760" indent="-228600">
              <a:buFont typeface="Arial" pitchFamily="34" charset="0"/>
              <a:buChar char="•"/>
            </a:pPr>
            <a:r>
              <a:rPr lang="en-US" sz="2000" dirty="0" smtClean="0">
                <a:solidFill>
                  <a:srgbClr val="3E3E3E"/>
                </a:solidFill>
              </a:rPr>
              <a:t>Insurance</a:t>
            </a:r>
          </a:p>
          <a:p>
            <a:pPr marL="365760" indent="-228600">
              <a:buFont typeface="Arial" pitchFamily="34" charset="0"/>
              <a:buChar char="•"/>
            </a:pPr>
            <a:r>
              <a:rPr lang="en-US" sz="2000" dirty="0" smtClean="0">
                <a:solidFill>
                  <a:srgbClr val="3E3E3E"/>
                </a:solidFill>
              </a:rPr>
              <a:t>Labor and staffing</a:t>
            </a:r>
          </a:p>
          <a:p>
            <a:pPr marL="365760" indent="-228600">
              <a:buFont typeface="Arial" pitchFamily="34" charset="0"/>
              <a:buChar char="•"/>
            </a:pPr>
            <a:r>
              <a:rPr lang="en-US" sz="2000" dirty="0" smtClean="0">
                <a:solidFill>
                  <a:srgbClr val="3E3E3E"/>
                </a:solidFill>
              </a:rPr>
              <a:t>Extended warranty agreements</a:t>
            </a:r>
          </a:p>
          <a:p>
            <a:endParaRPr lang="en-US" sz="1200" b="1" dirty="0" smtClean="0">
              <a:solidFill>
                <a:srgbClr val="FF0000"/>
              </a:solidFill>
            </a:endParaRPr>
          </a:p>
          <a:p>
            <a:r>
              <a:rPr lang="en-US" sz="2000" dirty="0">
                <a:solidFill>
                  <a:srgbClr val="3E3E3E"/>
                </a:solidFill>
                <a:latin typeface="Franklin Gothic Medium"/>
              </a:rPr>
              <a:t>If leasing, </a:t>
            </a:r>
            <a:r>
              <a:rPr lang="en-US" sz="2000" dirty="0">
                <a:solidFill>
                  <a:srgbClr val="3E3E3E"/>
                </a:solidFill>
              </a:rPr>
              <a:t>lessor often manages maintenance</a:t>
            </a:r>
          </a:p>
          <a:p>
            <a:endParaRPr lang="en-US" sz="1200" b="1" dirty="0" smtClean="0">
              <a:solidFill>
                <a:srgbClr val="FF0000"/>
              </a:solidFill>
            </a:endParaRPr>
          </a:p>
          <a:p>
            <a:r>
              <a:rPr lang="en-US" sz="2000" dirty="0">
                <a:solidFill>
                  <a:srgbClr val="3E3E3E"/>
                </a:solidFill>
                <a:latin typeface="Franklin Gothic Medium"/>
              </a:rPr>
              <a:t>If PPA, </a:t>
            </a:r>
            <a:r>
              <a:rPr lang="en-US" sz="2000" dirty="0">
                <a:solidFill>
                  <a:srgbClr val="3E3E3E"/>
                </a:solidFill>
              </a:rPr>
              <a:t>vendor typically manages maintenance</a:t>
            </a:r>
          </a:p>
          <a:p>
            <a:pPr>
              <a:spcAft>
                <a:spcPts val="1200"/>
              </a:spcAft>
            </a:pPr>
            <a:r>
              <a:rPr lang="en-US" sz="1200" dirty="0" smtClean="0">
                <a:solidFill>
                  <a:srgbClr val="FF0000"/>
                </a:solidFill>
              </a:rPr>
              <a:t/>
            </a:r>
            <a:br>
              <a:rPr lang="en-US" sz="1200" dirty="0" smtClean="0">
                <a:solidFill>
                  <a:srgbClr val="FF0000"/>
                </a:solidFill>
              </a:rPr>
            </a:br>
            <a:r>
              <a:rPr lang="en-US" sz="1200" dirty="0">
                <a:solidFill>
                  <a:srgbClr val="5D5F5F"/>
                </a:solidFill>
              </a:rPr>
              <a:t>* Esp. if </a:t>
            </a:r>
            <a:r>
              <a:rPr lang="en-US" sz="1200" dirty="0" smtClean="0">
                <a:solidFill>
                  <a:srgbClr val="5D5F5F"/>
                </a:solidFill>
              </a:rPr>
              <a:t>owner – role </a:t>
            </a:r>
            <a:r>
              <a:rPr lang="en-US" sz="1200" dirty="0">
                <a:solidFill>
                  <a:srgbClr val="5D5F5F"/>
                </a:solidFill>
              </a:rPr>
              <a:t>of highest O&amp;M risk</a:t>
            </a:r>
          </a:p>
        </p:txBody>
      </p:sp>
    </p:spTree>
    <p:extLst>
      <p:ext uri="{BB962C8B-B14F-4D97-AF65-F5344CB8AC3E}">
        <p14:creationId xmlns:p14="http://schemas.microsoft.com/office/powerpoint/2010/main" val="27509785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Cash Flow Waterfall</a:t>
            </a:r>
            <a:endParaRPr lang="en-US" dirty="0"/>
          </a:p>
        </p:txBody>
      </p:sp>
      <p:pic>
        <p:nvPicPr>
          <p:cNvPr id="4" name="Content Placeholder 3" descr="Waterfall.jpg"/>
          <p:cNvPicPr>
            <a:picLocks noGrp="1" noChangeAspect="1"/>
          </p:cNvPicPr>
          <p:nvPr>
            <p:ph idx="1"/>
          </p:nvPr>
        </p:nvPicPr>
        <p:blipFill>
          <a:blip r:embed="rId2">
            <a:extLst>
              <a:ext uri="{28A0092B-C50C-407E-A947-70E740481C1C}">
                <a14:useLocalDpi xmlns:a14="http://schemas.microsoft.com/office/drawing/2010/main" val="0"/>
              </a:ext>
            </a:extLst>
          </a:blip>
          <a:srcRect l="-10253" r="-10253"/>
          <a:stretch>
            <a:fillRect/>
          </a:stretch>
        </p:blipFill>
        <p:spPr>
          <a:xfrm>
            <a:off x="-123540" y="962095"/>
            <a:ext cx="9145279" cy="5366500"/>
          </a:xfrm>
        </p:spPr>
      </p:pic>
    </p:spTree>
    <p:extLst>
      <p:ext uri="{BB962C8B-B14F-4D97-AF65-F5344CB8AC3E}">
        <p14:creationId xmlns:p14="http://schemas.microsoft.com/office/powerpoint/2010/main" val="4009525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Post-Procurement: Project O&amp;M</a:t>
            </a:r>
            <a:br>
              <a:rPr lang="en-US" dirty="0" smtClean="0"/>
            </a:br>
            <a:endParaRPr lang="en-US"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r>
              <a:rPr lang="en-US" sz="2800" dirty="0" smtClean="0"/>
              <a:t>O&amp;M agreements</a:t>
            </a:r>
          </a:p>
          <a:p>
            <a:pPr>
              <a:buFont typeface="Arial" pitchFamily="34" charset="0"/>
              <a:buChar char="•"/>
            </a:pPr>
            <a:r>
              <a:rPr lang="en-US" sz="2800" dirty="0" smtClean="0"/>
              <a:t>Warranties</a:t>
            </a:r>
          </a:p>
          <a:p>
            <a:pPr>
              <a:buFont typeface="Arial" pitchFamily="34" charset="0"/>
              <a:buChar char="•"/>
            </a:pPr>
            <a:r>
              <a:rPr lang="en-US" sz="2800" dirty="0" smtClean="0"/>
              <a:t>Monitoring system</a:t>
            </a:r>
          </a:p>
          <a:p>
            <a:pPr>
              <a:buFont typeface="Arial" pitchFamily="34" charset="0"/>
              <a:buChar char="•"/>
            </a:pPr>
            <a:r>
              <a:rPr lang="en-US" sz="2800" dirty="0" smtClean="0"/>
              <a:t>System performance </a:t>
            </a:r>
          </a:p>
          <a:p>
            <a:pPr>
              <a:buFont typeface="Arial" pitchFamily="34" charset="0"/>
              <a:buChar char="•"/>
            </a:pPr>
            <a:r>
              <a:rPr lang="en-US" sz="2800" dirty="0" smtClean="0"/>
              <a:t>Production guarantees</a:t>
            </a:r>
          </a:p>
          <a:p>
            <a:r>
              <a:rPr lang="en-US" sz="2800" dirty="0" smtClean="0"/>
              <a:t>Buyout options </a:t>
            </a:r>
          </a:p>
          <a:p>
            <a:endParaRPr lang="en-US" dirty="0"/>
          </a:p>
        </p:txBody>
      </p:sp>
      <p:sp>
        <p:nvSpPr>
          <p:cNvPr id="4"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5</a:t>
            </a:fld>
            <a:endParaRPr lang="en-US" dirty="0">
              <a:solidFill>
                <a:prstClr val="white"/>
              </a:solidFill>
            </a:endParaRPr>
          </a:p>
        </p:txBody>
      </p:sp>
    </p:spTree>
    <p:extLst>
      <p:ext uri="{BB962C8B-B14F-4D97-AF65-F5344CB8AC3E}">
        <p14:creationId xmlns:p14="http://schemas.microsoft.com/office/powerpoint/2010/main" val="9406953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5: O&amp;M– Outputs	</a:t>
            </a:r>
            <a:endParaRPr lang="en-US" dirty="0"/>
          </a:p>
        </p:txBody>
      </p:sp>
      <p:sp>
        <p:nvSpPr>
          <p:cNvPr id="3" name="Content Placeholder 2"/>
          <p:cNvSpPr>
            <a:spLocks noGrp="1"/>
          </p:cNvSpPr>
          <p:nvPr>
            <p:ph idx="4294967295"/>
          </p:nvPr>
        </p:nvSpPr>
        <p:spPr>
          <a:xfrm>
            <a:off x="508000" y="1861281"/>
            <a:ext cx="4484115" cy="4216198"/>
          </a:xfrm>
        </p:spPr>
        <p:txBody>
          <a:bodyPr>
            <a:noAutofit/>
          </a:bodyPr>
          <a:lstStyle/>
          <a:p>
            <a:pPr>
              <a:spcBef>
                <a:spcPts val="1000"/>
              </a:spcBef>
              <a:spcAft>
                <a:spcPts val="600"/>
              </a:spcAft>
              <a:buFont typeface="Wingdings" pitchFamily="2" charset="2"/>
              <a:buChar char="ü"/>
            </a:pPr>
            <a:r>
              <a:rPr lang="en-US" sz="2200" dirty="0"/>
              <a:t>Ensure responsible party carries out O&amp;M/R&amp;R*</a:t>
            </a:r>
          </a:p>
          <a:p>
            <a:pPr>
              <a:spcBef>
                <a:spcPts val="1000"/>
              </a:spcBef>
              <a:spcAft>
                <a:spcPts val="600"/>
              </a:spcAft>
              <a:buFont typeface="Wingdings" pitchFamily="2" charset="2"/>
              <a:buChar char="ü"/>
            </a:pPr>
            <a:r>
              <a:rPr lang="en-US" sz="2200" dirty="0" smtClean="0"/>
              <a:t>Measuring and tracking success</a:t>
            </a:r>
          </a:p>
          <a:p>
            <a:pPr>
              <a:spcBef>
                <a:spcPts val="1000"/>
              </a:spcBef>
              <a:spcAft>
                <a:spcPts val="600"/>
              </a:spcAft>
              <a:buFont typeface="Wingdings" pitchFamily="2" charset="2"/>
              <a:buChar char="ü"/>
            </a:pPr>
            <a:r>
              <a:rPr lang="en-US" sz="2200" dirty="0" smtClean="0"/>
              <a:t>Correlation with business plan and strategic energy plan</a:t>
            </a:r>
          </a:p>
          <a:p>
            <a:pPr>
              <a:spcBef>
                <a:spcPts val="1000"/>
              </a:spcBef>
              <a:spcAft>
                <a:spcPts val="600"/>
              </a:spcAft>
              <a:buFont typeface="Wingdings" pitchFamily="2" charset="2"/>
              <a:buChar char="ü"/>
            </a:pPr>
            <a:r>
              <a:rPr lang="en-US" sz="2200" dirty="0" smtClean="0"/>
              <a:t>Revenue </a:t>
            </a:r>
            <a:r>
              <a:rPr lang="en-US" sz="2200" dirty="0"/>
              <a:t>management </a:t>
            </a:r>
          </a:p>
          <a:p>
            <a:pPr>
              <a:spcBef>
                <a:spcPts val="1000"/>
              </a:spcBef>
              <a:spcAft>
                <a:spcPts val="600"/>
              </a:spcAft>
              <a:buFont typeface="Wingdings" pitchFamily="2" charset="2"/>
              <a:buChar char="ü"/>
            </a:pPr>
            <a:r>
              <a:rPr lang="en-US" sz="2200" dirty="0"/>
              <a:t>Contract compliance</a:t>
            </a:r>
          </a:p>
          <a:p>
            <a:pPr>
              <a:spcBef>
                <a:spcPts val="1000"/>
              </a:spcBef>
              <a:spcAft>
                <a:spcPts val="1700"/>
              </a:spcAft>
              <a:buFont typeface="Wingdings" pitchFamily="2" charset="2"/>
              <a:buChar char="ü"/>
            </a:pPr>
            <a:r>
              <a:rPr lang="en-US" sz="2200" dirty="0"/>
              <a:t>Reporting of </a:t>
            </a:r>
            <a:r>
              <a:rPr lang="en-US" sz="2200" dirty="0" smtClean="0"/>
              <a:t>generation</a:t>
            </a:r>
          </a:p>
          <a:p>
            <a:pPr marL="0" lvl="0" indent="0">
              <a:spcBef>
                <a:spcPts val="0"/>
              </a:spcBef>
              <a:spcAft>
                <a:spcPts val="1800"/>
              </a:spcAft>
              <a:buNone/>
            </a:pPr>
            <a:r>
              <a:rPr lang="en-US" sz="1200" dirty="0">
                <a:solidFill>
                  <a:srgbClr val="5D5F5F"/>
                </a:solidFill>
              </a:rPr>
              <a:t>* Esp. </a:t>
            </a:r>
            <a:r>
              <a:rPr lang="en-US" sz="1200">
                <a:solidFill>
                  <a:srgbClr val="5D5F5F"/>
                </a:solidFill>
              </a:rPr>
              <a:t>if </a:t>
            </a:r>
            <a:r>
              <a:rPr lang="en-US" sz="1200" smtClean="0">
                <a:solidFill>
                  <a:srgbClr val="5D5F5F"/>
                </a:solidFill>
              </a:rPr>
              <a:t>owner</a:t>
            </a:r>
            <a:endParaRPr lang="en-US" sz="1200" dirty="0">
              <a:solidFill>
                <a:srgbClr val="5D5F5F"/>
              </a:solidFill>
            </a:endParaRPr>
          </a:p>
          <a:p>
            <a:pPr>
              <a:spcBef>
                <a:spcPts val="1400"/>
              </a:spcBef>
              <a:spcAft>
                <a:spcPts val="1100"/>
              </a:spcAft>
              <a:buFont typeface="Wingdings" pitchFamily="2" charset="2"/>
              <a:buChar char="ü"/>
            </a:pPr>
            <a:endParaRPr lang="en-US" sz="2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3654" y="1872989"/>
            <a:ext cx="3048000" cy="4064000"/>
          </a:xfrm>
          <a:prstGeom prst="rect">
            <a:avLst/>
          </a:prstGeom>
        </p:spPr>
      </p:pic>
      <p:sp>
        <p:nvSpPr>
          <p:cNvPr id="6" name="TextBox 5"/>
          <p:cNvSpPr txBox="1"/>
          <p:nvPr/>
        </p:nvSpPr>
        <p:spPr>
          <a:xfrm>
            <a:off x="6752396" y="5951422"/>
            <a:ext cx="1991989" cy="230832"/>
          </a:xfrm>
          <a:prstGeom prst="rect">
            <a:avLst/>
          </a:prstGeom>
          <a:noFill/>
        </p:spPr>
        <p:txBody>
          <a:bodyPr wrap="none" rtlCol="0">
            <a:spAutoFit/>
          </a:bodyPr>
          <a:lstStyle/>
          <a:p>
            <a:r>
              <a:rPr lang="en-US" sz="900" dirty="0" smtClean="0">
                <a:solidFill>
                  <a:srgbClr val="5D5F5F"/>
                </a:solidFill>
              </a:rPr>
              <a:t>Photo from </a:t>
            </a:r>
            <a:r>
              <a:rPr lang="en-US" sz="900" dirty="0">
                <a:solidFill>
                  <a:srgbClr val="5D5F5F"/>
                </a:solidFill>
              </a:rPr>
              <a:t>Henry </a:t>
            </a:r>
            <a:r>
              <a:rPr lang="en-US" sz="900" dirty="0" smtClean="0">
                <a:solidFill>
                  <a:srgbClr val="5D5F5F"/>
                </a:solidFill>
              </a:rPr>
              <a:t>Price, NREL 14952</a:t>
            </a:r>
            <a:endParaRPr lang="en-US" sz="900" dirty="0">
              <a:solidFill>
                <a:srgbClr val="5D5F5F"/>
              </a:solidFill>
            </a:endParaRPr>
          </a:p>
        </p:txBody>
      </p:sp>
      <p:sp>
        <p:nvSpPr>
          <p:cNvPr id="7"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pPr algn="ctr"/>
              <a:t>6</a:t>
            </a:fld>
            <a:endParaRPr lang="en-US" dirty="0"/>
          </a:p>
        </p:txBody>
      </p:sp>
    </p:spTree>
    <p:extLst>
      <p:ext uri="{BB962C8B-B14F-4D97-AF65-F5344CB8AC3E}">
        <p14:creationId xmlns:p14="http://schemas.microsoft.com/office/powerpoint/2010/main" val="2127259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4819"/>
            <a:ext cx="8229600" cy="987552"/>
          </a:xfrm>
        </p:spPr>
        <p:txBody>
          <a:bodyPr>
            <a:normAutofit/>
          </a:bodyPr>
          <a:lstStyle/>
          <a:p>
            <a:r>
              <a:rPr lang="en-US" dirty="0" smtClean="0"/>
              <a:t>Commercial-Scale Project Risks </a:t>
            </a:r>
            <a:r>
              <a:rPr lang="en-US" dirty="0"/>
              <a:t>– Post Step 5</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7</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71956071"/>
              </p:ext>
            </p:extLst>
          </p:nvPr>
        </p:nvGraphicFramePr>
        <p:xfrm>
          <a:off x="213360" y="832445"/>
          <a:ext cx="8711700" cy="5356860"/>
        </p:xfrm>
        <a:graphic>
          <a:graphicData uri="http://schemas.openxmlformats.org/drawingml/2006/table">
            <a:tbl>
              <a:tblPr firstRow="1" bandRow="1">
                <a:tableStyleId>{B301B821-A1FF-4177-AEE7-76D212191A09}</a:tableStyleId>
              </a:tblPr>
              <a:tblGrid>
                <a:gridCol w="1539240"/>
                <a:gridCol w="5105400"/>
                <a:gridCol w="2067060"/>
              </a:tblGrid>
              <a:tr h="423859">
                <a:tc>
                  <a:txBody>
                    <a:bodyPr/>
                    <a:lstStyle/>
                    <a:p>
                      <a:pPr algn="ctr"/>
                      <a:endParaRPr lang="en-US" sz="1600" b="0" dirty="0">
                        <a:solidFill>
                          <a:schemeClr val="tx1"/>
                        </a:solidFill>
                        <a:latin typeface="+mj-lt"/>
                      </a:endParaRPr>
                    </a:p>
                  </a:txBody>
                  <a:tcPr marL="182880">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latin typeface="+mj-lt"/>
                        </a:rPr>
                        <a:t>Risks</a:t>
                      </a:r>
                      <a:endParaRPr lang="en-US" sz="1600" b="0" dirty="0">
                        <a:solidFill>
                          <a:schemeClr val="tx1"/>
                        </a:solidFill>
                        <a:latin typeface="+mj-lt"/>
                      </a:endParaRPr>
                    </a:p>
                  </a:txBody>
                  <a:tcPr marL="1828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solidFill>
                            <a:schemeClr val="bg1"/>
                          </a:solidFill>
                          <a:latin typeface="+mj-lt"/>
                        </a:rPr>
                        <a:t>Risk Assessment Post</a:t>
                      </a:r>
                      <a:r>
                        <a:rPr lang="en-US" sz="1600" b="0" baseline="0" dirty="0" smtClean="0">
                          <a:solidFill>
                            <a:schemeClr val="bg1"/>
                          </a:solidFill>
                          <a:latin typeface="+mj-lt"/>
                        </a:rPr>
                        <a:t> Step 5</a:t>
                      </a:r>
                      <a:endParaRPr lang="en-US" sz="1600" b="0" dirty="0">
                        <a:solidFill>
                          <a:schemeClr val="bg1"/>
                        </a:solidFill>
                        <a:latin typeface="+mj-lt"/>
                      </a:endParaRPr>
                    </a:p>
                  </a:txBody>
                  <a:tcPr marL="18288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96298">
                <a:tc>
                  <a:txBody>
                    <a:bodyPr/>
                    <a:lstStyle/>
                    <a:p>
                      <a:r>
                        <a:rPr lang="en-US" sz="1700" b="0" dirty="0" smtClean="0">
                          <a:latin typeface="+mj-lt"/>
                        </a:rPr>
                        <a:t>Development</a:t>
                      </a:r>
                      <a:endParaRPr lang="en-US" sz="1700" b="0" dirty="0">
                        <a:latin typeface="+mj-lt"/>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Poor</a:t>
                      </a:r>
                      <a:r>
                        <a:rPr lang="en-US" sz="1400" baseline="0" dirty="0" smtClean="0"/>
                        <a:t> or no</a:t>
                      </a:r>
                      <a:r>
                        <a:rPr lang="en-US" sz="1400" dirty="0" smtClean="0"/>
                        <a:t> renewable energy resource assessment</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Not</a:t>
                      </a:r>
                      <a:r>
                        <a:rPr lang="en-US" sz="1400" baseline="0" dirty="0" smtClean="0"/>
                        <a:t> i</a:t>
                      </a:r>
                      <a:r>
                        <a:rPr lang="en-US" sz="1400" dirty="0" smtClean="0"/>
                        <a:t>dentifying all possible costs</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Unrealistic estimation of all costs</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Community push-back and competing land use</a:t>
                      </a:r>
                      <a:endParaRPr lang="en-US" sz="1400" dirty="0" smtClean="0"/>
                    </a:p>
                  </a:txBody>
                  <a:tcPr marL="182880" marR="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site picked</a:t>
                      </a:r>
                    </a:p>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detailed model</a:t>
                      </a:r>
                    </a:p>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detailed model</a:t>
                      </a:r>
                    </a:p>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a:t>
                      </a:r>
                      <a:r>
                        <a:rPr lang="en-US" sz="1400" u="none" kern="1200" baseline="0" dirty="0" smtClean="0">
                          <a:solidFill>
                            <a:schemeClr val="dk1"/>
                          </a:solidFill>
                          <a:latin typeface="+mn-lt"/>
                          <a:ea typeface="+mn-ea"/>
                          <a:cs typeface="+mn-cs"/>
                        </a:rPr>
                        <a:t> </a:t>
                      </a:r>
                      <a:r>
                        <a:rPr lang="en-US" sz="1400" u="none" kern="1200" dirty="0" smtClean="0">
                          <a:solidFill>
                            <a:schemeClr val="dk1"/>
                          </a:solidFill>
                          <a:latin typeface="+mn-lt"/>
                          <a:ea typeface="+mn-ea"/>
                          <a:cs typeface="+mn-cs"/>
                        </a:rPr>
                        <a:t>addressed</a:t>
                      </a:r>
                    </a:p>
                  </a:txBody>
                  <a:tcPr marL="182880" marR="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90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latin typeface="+mj-lt"/>
                        </a:rPr>
                        <a:t>Site</a:t>
                      </a:r>
                      <a:endParaRPr lang="en-US" sz="1700" b="0" dirty="0">
                        <a:latin typeface="+mj-lt"/>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Site access</a:t>
                      </a:r>
                      <a:r>
                        <a:rPr lang="en-US" sz="1400" baseline="0" dirty="0" smtClean="0"/>
                        <a:t> and right of way</a:t>
                      </a:r>
                      <a:r>
                        <a:rPr lang="en-US" sz="1400" dirty="0" smtClean="0"/>
                        <a:t> </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Not in my backyard</a:t>
                      </a:r>
                      <a:r>
                        <a:rPr lang="en-US" sz="1400" baseline="0" dirty="0" smtClean="0"/>
                        <a:t> (</a:t>
                      </a:r>
                      <a:r>
                        <a:rPr lang="en-US" sz="1400" dirty="0" smtClean="0"/>
                        <a:t>NIMBY)/build absolutely nothing </a:t>
                      </a:r>
                      <a:br>
                        <a:rPr lang="en-US" sz="1400" dirty="0" smtClean="0"/>
                      </a:br>
                      <a:r>
                        <a:rPr lang="en-US" sz="1400" dirty="0" smtClean="0"/>
                        <a:t>anywhere (BANANA)</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Transmission constraints/siting new transmission</a:t>
                      </a:r>
                    </a:p>
                  </a:txBody>
                  <a:tcPr marL="182880" marR="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a:t>
                      </a:r>
                      <a:r>
                        <a:rPr lang="en-US" sz="1400" u="none" kern="1200" baseline="0" dirty="0" smtClean="0">
                          <a:solidFill>
                            <a:schemeClr val="dk1"/>
                          </a:solidFill>
                          <a:latin typeface="+mn-lt"/>
                          <a:ea typeface="+mn-ea"/>
                          <a:cs typeface="+mn-cs"/>
                        </a:rPr>
                        <a:t> </a:t>
                      </a:r>
                      <a:r>
                        <a:rPr lang="en-US" sz="1400" u="none" kern="1200" dirty="0" smtClean="0">
                          <a:solidFill>
                            <a:schemeClr val="dk1"/>
                          </a:solidFill>
                          <a:latin typeface="+mn-lt"/>
                          <a:ea typeface="+mn-ea"/>
                          <a:cs typeface="+mn-cs"/>
                        </a:rPr>
                        <a:t>site secure</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opposition addressed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addressed</a:t>
                      </a:r>
                    </a:p>
                  </a:txBody>
                  <a:tcPr marL="182880" marR="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294925">
                <a:tc>
                  <a:txBody>
                    <a:bodyPr/>
                    <a:lstStyle/>
                    <a:p>
                      <a:r>
                        <a:rPr lang="en-US" sz="1700" b="0" dirty="0" smtClean="0">
                          <a:latin typeface="+mj-lt"/>
                        </a:rPr>
                        <a:t>Permitting</a:t>
                      </a:r>
                      <a:endParaRPr lang="en-US" sz="1700" b="0" dirty="0">
                        <a:latin typeface="+mj-lt"/>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Tribe-adopted codes and permitting</a:t>
                      </a:r>
                      <a:r>
                        <a:rPr lang="en-US" sz="1400" baseline="0" dirty="0" smtClean="0"/>
                        <a:t> requirements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Utility interconnection requirements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Interconnection may require new transmission, possible NEPA</a:t>
                      </a:r>
                      <a:endParaRPr lang="en-US" sz="1400" dirty="0" smtClean="0"/>
                    </a:p>
                  </a:txBody>
                  <a:tcPr marL="182880" marR="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complete</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complete</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complete</a:t>
                      </a:r>
                    </a:p>
                  </a:txBody>
                  <a:tcPr marL="182880" marR="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Finance</a:t>
                      </a:r>
                      <a:endParaRPr lang="en-US" sz="1700" b="0" dirty="0">
                        <a:latin typeface="+mj-lt"/>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Capital</a:t>
                      </a:r>
                      <a:r>
                        <a:rPr lang="en-US" sz="1400" baseline="0" dirty="0" smtClean="0"/>
                        <a:t> availability</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Incentive availability risk </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Credit-worthy purchaser of generated energy</a:t>
                      </a:r>
                    </a:p>
                  </a:txBody>
                  <a:tcPr marL="182880" marR="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finalized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finalized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a:t>
                      </a:r>
                      <a:r>
                        <a:rPr lang="en-US" sz="1400" u="none" kern="1200" baseline="0" dirty="0" smtClean="0">
                          <a:solidFill>
                            <a:schemeClr val="dk1"/>
                          </a:solidFill>
                          <a:latin typeface="+mn-lt"/>
                          <a:ea typeface="+mn-ea"/>
                          <a:cs typeface="+mn-cs"/>
                        </a:rPr>
                        <a:t> </a:t>
                      </a:r>
                      <a:r>
                        <a:rPr lang="en-US" sz="1400" u="none" kern="1200" dirty="0" smtClean="0">
                          <a:solidFill>
                            <a:schemeClr val="dk1"/>
                          </a:solidFill>
                          <a:latin typeface="+mn-lt"/>
                          <a:ea typeface="+mn-ea"/>
                          <a:cs typeface="+mn-cs"/>
                        </a:rPr>
                        <a:t>finalized </a:t>
                      </a:r>
                    </a:p>
                  </a:txBody>
                  <a:tcPr marL="182880" marR="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501373">
                <a:tc>
                  <a:txBody>
                    <a:bodyPr/>
                    <a:lstStyle/>
                    <a:p>
                      <a:r>
                        <a:rPr lang="en-US" sz="1700" b="0" dirty="0" smtClean="0">
                          <a:latin typeface="+mj-lt"/>
                        </a:rPr>
                        <a:t>Construction/Completion </a:t>
                      </a:r>
                      <a:endParaRPr lang="en-US" sz="1700" b="0" dirty="0">
                        <a:latin typeface="+mj-lt"/>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Engineering, procurement, and construction (EPC) difficulties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Cost overruns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Schedule </a:t>
                      </a:r>
                    </a:p>
                  </a:txBody>
                  <a:tcPr marL="182880" marR="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a:t>
                      </a:r>
                      <a:r>
                        <a:rPr lang="en-US" sz="1400" u="none" kern="1200" baseline="0" dirty="0" smtClean="0">
                          <a:solidFill>
                            <a:schemeClr val="dk1"/>
                          </a:solidFill>
                          <a:latin typeface="+mn-lt"/>
                          <a:ea typeface="+mn-ea"/>
                          <a:cs typeface="+mn-cs"/>
                        </a:rPr>
                        <a:t> </a:t>
                      </a:r>
                      <a:r>
                        <a:rPr lang="en-US" sz="1400" u="none" kern="1200" dirty="0" smtClean="0">
                          <a:solidFill>
                            <a:schemeClr val="dk1"/>
                          </a:solidFill>
                          <a:latin typeface="+mn-lt"/>
                          <a:ea typeface="+mn-ea"/>
                          <a:cs typeface="+mn-cs"/>
                        </a:rPr>
                        <a:t>contracted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a:t>
                      </a:r>
                      <a:r>
                        <a:rPr lang="en-US" sz="1400" u="none" kern="1200" baseline="0" dirty="0" smtClean="0">
                          <a:solidFill>
                            <a:schemeClr val="dk1"/>
                          </a:solidFill>
                          <a:latin typeface="+mn-lt"/>
                          <a:ea typeface="+mn-ea"/>
                          <a:cs typeface="+mn-cs"/>
                        </a:rPr>
                        <a:t> </a:t>
                      </a:r>
                      <a:r>
                        <a:rPr lang="en-US" sz="1400" u="none" kern="1200" dirty="0" smtClean="0">
                          <a:solidFill>
                            <a:schemeClr val="dk1"/>
                          </a:solidFill>
                          <a:latin typeface="+mn-lt"/>
                          <a:ea typeface="+mn-ea"/>
                          <a:cs typeface="+mn-cs"/>
                        </a:rPr>
                        <a:t>construction complete</a:t>
                      </a:r>
                    </a:p>
                  </a:txBody>
                  <a:tcPr marL="182880" marR="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Operating </a:t>
                      </a:r>
                      <a:endParaRPr lang="en-US" sz="1700" b="0" dirty="0">
                        <a:latin typeface="+mj-lt"/>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Output shortfall from expected</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Technology O&amp;M</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Maintaining transmission access and possible curtailment</a:t>
                      </a:r>
                    </a:p>
                  </a:txBody>
                  <a:tcPr marL="182880" marR="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sng" kern="1200" dirty="0" smtClean="0">
                          <a:solidFill>
                            <a:schemeClr val="dk1"/>
                          </a:solidFill>
                          <a:latin typeface="+mn-lt"/>
                          <a:ea typeface="+mn-ea"/>
                          <a:cs typeface="+mn-cs"/>
                        </a:rPr>
                        <a:t>Being managed by appropriate party</a:t>
                      </a:r>
                    </a:p>
                  </a:txBody>
                  <a:tcPr marL="182880" marR="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bl>
          </a:graphicData>
        </a:graphic>
      </p:graphicFrame>
      <p:sp>
        <p:nvSpPr>
          <p:cNvPr id="5" name="TextBox 4"/>
          <p:cNvSpPr txBox="1"/>
          <p:nvPr/>
        </p:nvSpPr>
        <p:spPr>
          <a:xfrm>
            <a:off x="2817723" y="6408933"/>
            <a:ext cx="6293433" cy="215444"/>
          </a:xfrm>
          <a:prstGeom prst="rect">
            <a:avLst/>
          </a:prstGeom>
          <a:noFill/>
        </p:spPr>
        <p:txBody>
          <a:bodyPr wrap="square" rtlCol="0">
            <a:spAutoFit/>
          </a:bodyPr>
          <a:lstStyle/>
          <a:p>
            <a:r>
              <a:rPr lang="en-US" sz="800" dirty="0" smtClean="0">
                <a:solidFill>
                  <a:prstClr val="white"/>
                </a:solidFill>
              </a:rPr>
              <a:t>Sources: Adapted from Holland &amp; Hart, RE Project Development &amp; Finance &amp; Infocast, Advanced RE Project Finance &amp; Analysis </a:t>
            </a:r>
          </a:p>
        </p:txBody>
      </p:sp>
      <p:sp>
        <p:nvSpPr>
          <p:cNvPr id="7" name="TextBox 6"/>
          <p:cNvSpPr txBox="1"/>
          <p:nvPr/>
        </p:nvSpPr>
        <p:spPr>
          <a:xfrm>
            <a:off x="2811684" y="6550953"/>
            <a:ext cx="6544063" cy="215444"/>
          </a:xfrm>
          <a:prstGeom prst="rect">
            <a:avLst/>
          </a:prstGeom>
          <a:noFill/>
        </p:spPr>
        <p:txBody>
          <a:bodyPr wrap="square" rtlCol="0">
            <a:spAutoFit/>
          </a:bodyPr>
          <a:lstStyle/>
          <a:p>
            <a:r>
              <a:rPr lang="en-US" sz="800" dirty="0" smtClean="0">
                <a:solidFill>
                  <a:prstClr val="white"/>
                </a:solidFill>
              </a:rPr>
              <a:t>NOTE: Underlining signifies that the </a:t>
            </a:r>
            <a:r>
              <a:rPr lang="en-US" sz="800" dirty="0">
                <a:solidFill>
                  <a:prstClr val="white"/>
                </a:solidFill>
              </a:rPr>
              <a:t>risk assessment </a:t>
            </a:r>
            <a:r>
              <a:rPr lang="en-US" sz="800" dirty="0" smtClean="0">
                <a:solidFill>
                  <a:prstClr val="white"/>
                </a:solidFill>
              </a:rPr>
              <a:t>outcome changes during </a:t>
            </a:r>
            <a:r>
              <a:rPr lang="en-US" sz="800" dirty="0">
                <a:solidFill>
                  <a:prstClr val="white"/>
                </a:solidFill>
              </a:rPr>
              <a:t>the step at </a:t>
            </a:r>
            <a:r>
              <a:rPr lang="en-US" sz="800" dirty="0" smtClean="0">
                <a:solidFill>
                  <a:prstClr val="white"/>
                </a:solidFill>
              </a:rPr>
              <a:t>hand.</a:t>
            </a:r>
            <a:endParaRPr lang="en-US" sz="800" dirty="0">
              <a:solidFill>
                <a:prstClr val="white"/>
              </a:solidFill>
            </a:endParaRPr>
          </a:p>
        </p:txBody>
      </p:sp>
    </p:spTree>
    <p:extLst>
      <p:ext uri="{BB962C8B-B14F-4D97-AF65-F5344CB8AC3E}">
        <p14:creationId xmlns:p14="http://schemas.microsoft.com/office/powerpoint/2010/main" val="3209685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Done! </a:t>
            </a:r>
            <a:endParaRPr lang="en-US" dirty="0"/>
          </a:p>
        </p:txBody>
      </p:sp>
      <p:sp>
        <p:nvSpPr>
          <p:cNvPr id="3" name="Content Placeholder 2"/>
          <p:cNvSpPr>
            <a:spLocks noGrp="1"/>
          </p:cNvSpPr>
          <p:nvPr>
            <p:ph sz="half" idx="1"/>
          </p:nvPr>
        </p:nvSpPr>
        <p:spPr>
          <a:xfrm>
            <a:off x="223819" y="2058462"/>
            <a:ext cx="3743064" cy="2580774"/>
          </a:xfrm>
        </p:spPr>
        <p:txBody>
          <a:bodyPr>
            <a:normAutofit/>
          </a:bodyPr>
          <a:lstStyle/>
          <a:p>
            <a:pPr indent="-274320">
              <a:spcBef>
                <a:spcPts val="0"/>
              </a:spcBef>
              <a:spcAft>
                <a:spcPts val="1800"/>
              </a:spcAft>
            </a:pPr>
            <a:r>
              <a:rPr lang="en-US" sz="2700" dirty="0" smtClean="0"/>
              <a:t>Check back in with planning document – update as necessary</a:t>
            </a:r>
          </a:p>
          <a:p>
            <a:pPr indent="-274320">
              <a:spcBef>
                <a:spcPts val="0"/>
              </a:spcBef>
              <a:spcAft>
                <a:spcPts val="1800"/>
              </a:spcAft>
            </a:pPr>
            <a:r>
              <a:rPr lang="en-US" sz="2700" dirty="0" smtClean="0"/>
              <a:t>Identify next potential project from plan </a:t>
            </a:r>
            <a:endParaRPr lang="en-US" sz="27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437" y="1227967"/>
            <a:ext cx="4518837" cy="3874228"/>
          </a:xfrm>
          <a:prstGeom prst="rect">
            <a:avLst/>
          </a:prstGeom>
        </p:spPr>
      </p:pic>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8</a:t>
            </a:fld>
            <a:endParaRPr lang="en-US" dirty="0">
              <a:solidFill>
                <a:prstClr val="white"/>
              </a:solidFill>
            </a:endParaRPr>
          </a:p>
        </p:txBody>
      </p:sp>
    </p:spTree>
    <p:extLst>
      <p:ext uri="{BB962C8B-B14F-4D97-AF65-F5344CB8AC3E}">
        <p14:creationId xmlns:p14="http://schemas.microsoft.com/office/powerpoint/2010/main" val="27460337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82425" y="2294576"/>
            <a:ext cx="8782624" cy="3901219"/>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5760" y="126088"/>
            <a:ext cx="7902952" cy="987552"/>
          </a:xfrm>
        </p:spPr>
        <p:txBody>
          <a:bodyPr>
            <a:normAutofit/>
          </a:bodyPr>
          <a:lstStyle/>
          <a:p>
            <a:r>
              <a:rPr lang="en-US" dirty="0" smtClean="0"/>
              <a:t>Summary of Actions by Step </a:t>
            </a:r>
            <a:endParaRPr lang="en-US" dirty="0"/>
          </a:p>
        </p:txBody>
      </p:sp>
      <p:grpSp>
        <p:nvGrpSpPr>
          <p:cNvPr id="20" name="Group 19"/>
          <p:cNvGrpSpPr/>
          <p:nvPr/>
        </p:nvGrpSpPr>
        <p:grpSpPr>
          <a:xfrm>
            <a:off x="567507" y="427888"/>
            <a:ext cx="7766231" cy="1928391"/>
            <a:chOff x="710480" y="4167135"/>
            <a:chExt cx="7766231" cy="1928391"/>
          </a:xfrm>
        </p:grpSpPr>
        <p:sp>
          <p:nvSpPr>
            <p:cNvPr id="21" name="Rectangle 20"/>
            <p:cNvSpPr/>
            <p:nvPr/>
          </p:nvSpPr>
          <p:spPr>
            <a:xfrm>
              <a:off x="710480"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2294206"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3877932"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p:nvSpPr>
          <p:spPr>
            <a:xfrm>
              <a:off x="5461658"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7045384" y="5092913"/>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985226" y="4563092"/>
              <a:ext cx="873181" cy="493468"/>
            </a:xfrm>
            <a:prstGeom prst="rect">
              <a:avLst/>
            </a:prstGeom>
          </p:spPr>
          <p:txBody>
            <a:bodyPr wrap="none">
              <a:spAutoFit/>
            </a:bodyPr>
            <a:lstStyle/>
            <a:p>
              <a:pPr algn="ctr">
                <a:lnSpc>
                  <a:spcPct val="80000"/>
                </a:lnSpc>
              </a:pPr>
              <a:r>
                <a:rPr lang="en-US" b="1" dirty="0" smtClean="0">
                  <a:solidFill>
                    <a:srgbClr val="3E3E3E">
                      <a:lumMod val="75000"/>
                    </a:srgbClr>
                  </a:solidFill>
                  <a:latin typeface="Franklin Gothic Medium"/>
                </a:rPr>
                <a:t>1</a:t>
              </a:r>
            </a:p>
            <a:p>
              <a:pPr algn="ctr">
                <a:lnSpc>
                  <a:spcPct val="80000"/>
                </a:lnSpc>
              </a:pPr>
              <a:r>
                <a:rPr lang="en-US" sz="1400" dirty="0" smtClean="0">
                  <a:solidFill>
                    <a:srgbClr val="3E3E3E">
                      <a:lumMod val="75000"/>
                    </a:srgbClr>
                  </a:solidFill>
                  <a:latin typeface="Franklin Gothic Medium"/>
                </a:rPr>
                <a:t>Potential</a:t>
              </a:r>
              <a:endParaRPr lang="en-US" sz="1400" dirty="0">
                <a:solidFill>
                  <a:srgbClr val="3E3E3E">
                    <a:lumMod val="75000"/>
                  </a:srgbClr>
                </a:solidFill>
                <a:latin typeface="Franklin Gothic Medium"/>
              </a:endParaRPr>
            </a:p>
          </p:txBody>
        </p:sp>
        <p:sp>
          <p:nvSpPr>
            <p:cNvPr id="27" name="Rectangle 26"/>
            <p:cNvSpPr/>
            <p:nvPr/>
          </p:nvSpPr>
          <p:spPr>
            <a:xfrm>
              <a:off x="4047966" y="4550645"/>
              <a:ext cx="1088396" cy="493468"/>
            </a:xfrm>
            <a:prstGeom prst="rect">
              <a:avLst/>
            </a:prstGeom>
          </p:spPr>
          <p:txBody>
            <a:bodyPr wrap="none">
              <a:spAutoFit/>
            </a:bodyPr>
            <a:lstStyle/>
            <a:p>
              <a:pPr algn="ctr">
                <a:lnSpc>
                  <a:spcPct val="80000"/>
                </a:lnSpc>
              </a:pPr>
              <a:r>
                <a:rPr lang="en-US" b="1" dirty="0" smtClean="0">
                  <a:solidFill>
                    <a:srgbClr val="3E3E3E"/>
                  </a:solidFill>
                  <a:latin typeface="Franklin Gothic Medium"/>
                </a:rPr>
                <a:t>3</a:t>
              </a:r>
            </a:p>
            <a:p>
              <a:pPr algn="ctr">
                <a:lnSpc>
                  <a:spcPct val="80000"/>
                </a:lnSpc>
              </a:pPr>
              <a:r>
                <a:rPr lang="en-US" sz="1400" dirty="0" smtClean="0">
                  <a:solidFill>
                    <a:srgbClr val="3E3E3E"/>
                  </a:solidFill>
                  <a:latin typeface="Franklin Gothic Medium"/>
                </a:rPr>
                <a:t>Refinement</a:t>
              </a:r>
              <a:endParaRPr lang="en-US" sz="1400" dirty="0">
                <a:solidFill>
                  <a:srgbClr val="3E3E3E"/>
                </a:solidFill>
                <a:latin typeface="Franklin Gothic Medium"/>
              </a:endParaRPr>
            </a:p>
          </p:txBody>
        </p:sp>
        <p:sp>
          <p:nvSpPr>
            <p:cNvPr id="28" name="Rectangle 27"/>
            <p:cNvSpPr/>
            <p:nvPr/>
          </p:nvSpPr>
          <p:spPr>
            <a:xfrm>
              <a:off x="7045385" y="4167135"/>
              <a:ext cx="1431326" cy="926920"/>
            </a:xfrm>
            <a:prstGeom prst="rect">
              <a:avLst/>
            </a:prstGeom>
          </p:spPr>
          <p:txBody>
            <a:bodyPr wrap="square">
              <a:spAutoFit/>
            </a:bodyPr>
            <a:lstStyle/>
            <a:p>
              <a:pPr algn="ctr">
                <a:lnSpc>
                  <a:spcPct val="90000"/>
                </a:lnSpc>
              </a:pPr>
              <a:endParaRPr lang="en-US" sz="1400" dirty="0" smtClean="0">
                <a:solidFill>
                  <a:srgbClr val="3E3E3E"/>
                </a:solidFill>
                <a:latin typeface="Franklin Gothic Medium"/>
              </a:endParaRPr>
            </a:p>
            <a:p>
              <a:pPr algn="ctr">
                <a:lnSpc>
                  <a:spcPct val="90000"/>
                </a:lnSpc>
              </a:pPr>
              <a:r>
                <a:rPr lang="en-US" b="1" dirty="0" smtClean="0">
                  <a:solidFill>
                    <a:srgbClr val="3E3E3E"/>
                  </a:solidFill>
                  <a:latin typeface="Franklin Gothic Medium"/>
                </a:rPr>
                <a:t>5</a:t>
              </a:r>
              <a:r>
                <a:rPr lang="en-US" sz="1400" dirty="0" smtClean="0">
                  <a:solidFill>
                    <a:srgbClr val="3E3E3E"/>
                  </a:solidFill>
                  <a:latin typeface="Franklin Gothic Medium"/>
                </a:rPr>
                <a:t/>
              </a:r>
              <a:br>
                <a:rPr lang="en-US" sz="1400" dirty="0" smtClean="0">
                  <a:solidFill>
                    <a:srgbClr val="3E3E3E"/>
                  </a:solidFill>
                  <a:latin typeface="Franklin Gothic Medium"/>
                </a:rPr>
              </a:br>
              <a:r>
                <a:rPr lang="en-US" sz="1400" dirty="0" smtClean="0">
                  <a:solidFill>
                    <a:srgbClr val="3E3E3E"/>
                  </a:solidFill>
                  <a:latin typeface="Franklin Gothic Medium"/>
                </a:rPr>
                <a:t>Operations &amp; Maintenance</a:t>
              </a:r>
              <a:endParaRPr lang="en-US" sz="1400" dirty="0">
                <a:solidFill>
                  <a:srgbClr val="3E3E3E"/>
                </a:solidFill>
                <a:latin typeface="Franklin Gothic Medium"/>
              </a:endParaRPr>
            </a:p>
          </p:txBody>
        </p:sp>
        <p:pic>
          <p:nvPicPr>
            <p:cNvPr id="29" name="Picture 28"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2261" y="5033865"/>
              <a:ext cx="420398" cy="376977"/>
            </a:xfrm>
            <a:prstGeom prst="rect">
              <a:avLst/>
            </a:prstGeom>
          </p:spPr>
        </p:pic>
        <p:sp>
          <p:nvSpPr>
            <p:cNvPr id="30" name="Oval 29"/>
            <p:cNvSpPr/>
            <p:nvPr/>
          </p:nvSpPr>
          <p:spPr>
            <a:xfrm>
              <a:off x="2116406" y="51245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p:nvSpPr>
          <p:spPr>
            <a:xfrm>
              <a:off x="3704490" y="51232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7" name="Oval 36"/>
            <p:cNvSpPr/>
            <p:nvPr/>
          </p:nvSpPr>
          <p:spPr>
            <a:xfrm>
              <a:off x="5293864" y="51223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Oval 37"/>
            <p:cNvSpPr/>
            <p:nvPr/>
          </p:nvSpPr>
          <p:spPr>
            <a:xfrm>
              <a:off x="6868791" y="51261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step2.png"/>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2771408" y="5033865"/>
              <a:ext cx="420399" cy="376977"/>
            </a:xfrm>
            <a:prstGeom prst="rect">
              <a:avLst/>
            </a:prstGeom>
          </p:spPr>
        </p:pic>
        <p:pic>
          <p:nvPicPr>
            <p:cNvPr id="40" name="Picture 39"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0633" y="5033865"/>
              <a:ext cx="420399" cy="376977"/>
            </a:xfrm>
            <a:prstGeom prst="rect">
              <a:avLst/>
            </a:prstGeom>
          </p:spPr>
        </p:pic>
        <p:pic>
          <p:nvPicPr>
            <p:cNvPr id="41" name="Picture 40" descr="step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3129" y="5033864"/>
              <a:ext cx="420398" cy="376977"/>
            </a:xfrm>
            <a:prstGeom prst="rect">
              <a:avLst/>
            </a:prstGeom>
          </p:spPr>
        </p:pic>
        <p:pic>
          <p:nvPicPr>
            <p:cNvPr id="42" name="Picture 41" descr="step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7967" y="5058798"/>
              <a:ext cx="392592" cy="352043"/>
            </a:xfrm>
            <a:prstGeom prst="rect">
              <a:avLst/>
            </a:prstGeom>
          </p:spPr>
        </p:pic>
        <p:sp>
          <p:nvSpPr>
            <p:cNvPr id="43" name="Title 8"/>
            <p:cNvSpPr txBox="1">
              <a:spLocks/>
            </p:cNvSpPr>
            <p:nvPr/>
          </p:nvSpPr>
          <p:spPr>
            <a:xfrm>
              <a:off x="710480" y="5399870"/>
              <a:ext cx="1405925" cy="63395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lnSpc>
                  <a:spcPct val="90000"/>
                </a:lnSpc>
              </a:pPr>
              <a:r>
                <a:rPr lang="en-US" sz="1200" dirty="0" smtClean="0">
                  <a:solidFill>
                    <a:srgbClr val="3E3E3E">
                      <a:lumMod val="60000"/>
                      <a:lumOff val="40000"/>
                    </a:srgbClr>
                  </a:solidFill>
                  <a:latin typeface="Franklin Gothic Book"/>
                </a:rPr>
                <a:t>Data Collection and Opportunity Assessment</a:t>
              </a:r>
              <a:endParaRPr lang="en-US" sz="1200" dirty="0">
                <a:solidFill>
                  <a:srgbClr val="3E3E3E">
                    <a:lumMod val="60000"/>
                    <a:lumOff val="40000"/>
                  </a:srgbClr>
                </a:solidFill>
                <a:latin typeface="Franklin Gothic Book"/>
              </a:endParaRPr>
            </a:p>
          </p:txBody>
        </p:sp>
        <p:sp>
          <p:nvSpPr>
            <p:cNvPr id="44" name="Title 8"/>
            <p:cNvSpPr txBox="1">
              <a:spLocks/>
            </p:cNvSpPr>
            <p:nvPr/>
          </p:nvSpPr>
          <p:spPr>
            <a:xfrm>
              <a:off x="2409949" y="5410842"/>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Options and Strategies</a:t>
              </a:r>
              <a:endParaRPr lang="en-US" sz="1200" dirty="0">
                <a:solidFill>
                  <a:srgbClr val="3E3E3E">
                    <a:lumMod val="60000"/>
                    <a:lumOff val="40000"/>
                  </a:srgbClr>
                </a:solidFill>
                <a:latin typeface="Franklin Gothic Book"/>
              </a:endParaRPr>
            </a:p>
          </p:txBody>
        </p:sp>
        <p:sp>
          <p:nvSpPr>
            <p:cNvPr id="45" name="Title 8"/>
            <p:cNvSpPr txBox="1">
              <a:spLocks/>
            </p:cNvSpPr>
            <p:nvPr/>
          </p:nvSpPr>
          <p:spPr>
            <a:xfrm>
              <a:off x="4021480" y="5399870"/>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Planning and Development</a:t>
              </a:r>
              <a:endParaRPr lang="en-US" sz="1200" dirty="0">
                <a:solidFill>
                  <a:srgbClr val="3E3E3E">
                    <a:lumMod val="60000"/>
                    <a:lumOff val="40000"/>
                  </a:srgbClr>
                </a:solidFill>
                <a:latin typeface="Franklin Gothic Book"/>
              </a:endParaRPr>
            </a:p>
          </p:txBody>
        </p:sp>
        <p:sp>
          <p:nvSpPr>
            <p:cNvPr id="46" name="Title 8"/>
            <p:cNvSpPr txBox="1">
              <a:spLocks/>
            </p:cNvSpPr>
            <p:nvPr/>
          </p:nvSpPr>
          <p:spPr>
            <a:xfrm>
              <a:off x="5574728" y="5439489"/>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Financing and Construction</a:t>
              </a:r>
              <a:endParaRPr lang="en-US" sz="1200" dirty="0">
                <a:solidFill>
                  <a:srgbClr val="3E3E3E">
                    <a:lumMod val="60000"/>
                    <a:lumOff val="40000"/>
                  </a:srgbClr>
                </a:solidFill>
                <a:latin typeface="Franklin Gothic Book"/>
              </a:endParaRPr>
            </a:p>
          </p:txBody>
        </p:sp>
        <p:sp>
          <p:nvSpPr>
            <p:cNvPr id="47" name="Title 8"/>
            <p:cNvSpPr txBox="1">
              <a:spLocks/>
            </p:cNvSpPr>
            <p:nvPr/>
          </p:nvSpPr>
          <p:spPr>
            <a:xfrm>
              <a:off x="7189552" y="5461573"/>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endParaRPr lang="en-US" sz="1200" dirty="0">
                <a:solidFill>
                  <a:srgbClr val="3E3E3E">
                    <a:lumMod val="60000"/>
                    <a:lumOff val="40000"/>
                  </a:srgbClr>
                </a:solidFill>
                <a:latin typeface="Franklin Gothic Book"/>
              </a:endParaRPr>
            </a:p>
          </p:txBody>
        </p:sp>
        <p:sp>
          <p:nvSpPr>
            <p:cNvPr id="48" name="Rectangle 47"/>
            <p:cNvSpPr/>
            <p:nvPr/>
          </p:nvSpPr>
          <p:spPr>
            <a:xfrm>
              <a:off x="2616058" y="4537869"/>
              <a:ext cx="772367" cy="493468"/>
            </a:xfrm>
            <a:prstGeom prst="rect">
              <a:avLst/>
            </a:prstGeom>
          </p:spPr>
          <p:txBody>
            <a:bodyPr wrap="none">
              <a:spAutoFit/>
            </a:bodyPr>
            <a:lstStyle/>
            <a:p>
              <a:pPr algn="ctr">
                <a:lnSpc>
                  <a:spcPct val="80000"/>
                </a:lnSpc>
              </a:pPr>
              <a:r>
                <a:rPr lang="en-US" b="1" dirty="0">
                  <a:solidFill>
                    <a:srgbClr val="3E3E3E"/>
                  </a:solidFill>
                  <a:latin typeface="Franklin Gothic Medium"/>
                </a:rPr>
                <a:t>2</a:t>
              </a:r>
              <a:endParaRPr lang="en-US" b="1" dirty="0" smtClean="0">
                <a:solidFill>
                  <a:srgbClr val="3E3E3E"/>
                </a:solidFill>
                <a:latin typeface="Franklin Gothic Medium"/>
              </a:endParaRPr>
            </a:p>
            <a:p>
              <a:pPr algn="ctr">
                <a:lnSpc>
                  <a:spcPct val="80000"/>
                </a:lnSpc>
              </a:pPr>
              <a:r>
                <a:rPr lang="en-US" sz="1400" dirty="0" smtClean="0">
                  <a:solidFill>
                    <a:srgbClr val="3E3E3E"/>
                  </a:solidFill>
                  <a:latin typeface="Franklin Gothic Medium"/>
                </a:rPr>
                <a:t>Options</a:t>
              </a:r>
              <a:endParaRPr lang="en-US" sz="1400" dirty="0">
                <a:solidFill>
                  <a:srgbClr val="3E3E3E"/>
                </a:solidFill>
                <a:latin typeface="Franklin Gothic Medium"/>
              </a:endParaRPr>
            </a:p>
          </p:txBody>
        </p:sp>
        <p:sp>
          <p:nvSpPr>
            <p:cNvPr id="49" name="Rectangle 48"/>
            <p:cNvSpPr/>
            <p:nvPr/>
          </p:nvSpPr>
          <p:spPr>
            <a:xfrm>
              <a:off x="5464748" y="4537869"/>
              <a:ext cx="1419943" cy="493468"/>
            </a:xfrm>
            <a:prstGeom prst="rect">
              <a:avLst/>
            </a:prstGeom>
          </p:spPr>
          <p:txBody>
            <a:bodyPr wrap="none">
              <a:spAutoFit/>
            </a:bodyPr>
            <a:lstStyle/>
            <a:p>
              <a:pPr algn="ctr">
                <a:lnSpc>
                  <a:spcPct val="80000"/>
                </a:lnSpc>
              </a:pPr>
              <a:r>
                <a:rPr lang="en-US" b="1" dirty="0" smtClean="0">
                  <a:solidFill>
                    <a:srgbClr val="3E3E3E"/>
                  </a:solidFill>
                  <a:latin typeface="Franklin Gothic Medium"/>
                </a:rPr>
                <a:t>4</a:t>
              </a:r>
            </a:p>
            <a:p>
              <a:pPr algn="ctr">
                <a:lnSpc>
                  <a:spcPct val="80000"/>
                </a:lnSpc>
              </a:pPr>
              <a:r>
                <a:rPr lang="en-US" sz="1400" dirty="0" smtClean="0">
                  <a:solidFill>
                    <a:srgbClr val="3E3E3E"/>
                  </a:solidFill>
                  <a:latin typeface="Franklin Gothic Medium"/>
                </a:rPr>
                <a:t>Implementation</a:t>
              </a:r>
              <a:endParaRPr lang="en-US" sz="1400" dirty="0">
                <a:solidFill>
                  <a:srgbClr val="3E3E3E"/>
                </a:solidFill>
                <a:latin typeface="Franklin Gothic Medium"/>
              </a:endParaRPr>
            </a:p>
          </p:txBody>
        </p:sp>
      </p:gr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9</a:t>
            </a:fld>
            <a:endParaRPr lang="en-US" dirty="0">
              <a:solidFill>
                <a:prstClr val="white"/>
              </a:solidFill>
            </a:endParaRPr>
          </a:p>
        </p:txBody>
      </p:sp>
      <p:sp>
        <p:nvSpPr>
          <p:cNvPr id="33" name="TextBox 32"/>
          <p:cNvSpPr txBox="1"/>
          <p:nvPr/>
        </p:nvSpPr>
        <p:spPr>
          <a:xfrm>
            <a:off x="567507" y="2390218"/>
            <a:ext cx="8168529" cy="3822511"/>
          </a:xfrm>
          <a:prstGeom prst="rect">
            <a:avLst/>
          </a:prstGeom>
          <a:noFill/>
        </p:spPr>
        <p:txBody>
          <a:bodyPr wrap="square" rtlCol="0">
            <a:noAutofit/>
          </a:bodyPr>
          <a:lstStyle/>
          <a:p>
            <a:pPr marL="758952" indent="-777240">
              <a:spcAft>
                <a:spcPts val="1200"/>
              </a:spcAft>
            </a:pPr>
            <a:r>
              <a:rPr lang="en-US" dirty="0" smtClean="0">
                <a:solidFill>
                  <a:srgbClr val="106636"/>
                </a:solidFill>
                <a:latin typeface="Franklin Gothic Medium"/>
              </a:rPr>
              <a:t>Step 1: </a:t>
            </a:r>
            <a:r>
              <a:rPr lang="en-US" dirty="0" smtClean="0">
                <a:solidFill>
                  <a:srgbClr val="3E3E3E"/>
                </a:solidFill>
              </a:rPr>
              <a:t>Gather all relevant data in order to make first pass at potential</a:t>
            </a:r>
            <a:br>
              <a:rPr lang="en-US" dirty="0" smtClean="0">
                <a:solidFill>
                  <a:srgbClr val="3E3E3E"/>
                </a:solidFill>
              </a:rPr>
            </a:br>
            <a:r>
              <a:rPr lang="en-US" dirty="0" smtClean="0">
                <a:solidFill>
                  <a:srgbClr val="3E3E3E"/>
                </a:solidFill>
              </a:rPr>
              <a:t>project, understand Tribal role options</a:t>
            </a:r>
          </a:p>
          <a:p>
            <a:pPr marL="758952" indent="-777240">
              <a:spcAft>
                <a:spcPts val="1200"/>
              </a:spcAft>
            </a:pPr>
            <a:r>
              <a:rPr lang="en-US" dirty="0" smtClean="0">
                <a:solidFill>
                  <a:srgbClr val="106636"/>
                </a:solidFill>
                <a:latin typeface="Franklin Gothic Medium"/>
              </a:rPr>
              <a:t>Step 2: </a:t>
            </a:r>
            <a:r>
              <a:rPr lang="en-US" dirty="0" smtClean="0">
                <a:solidFill>
                  <a:srgbClr val="3E3E3E"/>
                </a:solidFill>
              </a:rPr>
              <a:t>Estimate value to Tribe</a:t>
            </a:r>
            <a:r>
              <a:rPr lang="en-US" dirty="0">
                <a:solidFill>
                  <a:srgbClr val="3E3E3E"/>
                </a:solidFill>
              </a:rPr>
              <a:t>, consider ownership approach, </a:t>
            </a:r>
            <a:r>
              <a:rPr lang="en-US" dirty="0" smtClean="0">
                <a:solidFill>
                  <a:srgbClr val="3E3E3E"/>
                </a:solidFill>
              </a:rPr>
              <a:t>begin to identify</a:t>
            </a:r>
            <a:br>
              <a:rPr lang="en-US" dirty="0" smtClean="0">
                <a:solidFill>
                  <a:srgbClr val="3E3E3E"/>
                </a:solidFill>
              </a:rPr>
            </a:br>
            <a:r>
              <a:rPr lang="en-US" dirty="0" smtClean="0">
                <a:solidFill>
                  <a:srgbClr val="3E3E3E"/>
                </a:solidFill>
              </a:rPr>
              <a:t>off-takers, partners, vendors</a:t>
            </a:r>
            <a:r>
              <a:rPr lang="en-US" dirty="0">
                <a:solidFill>
                  <a:srgbClr val="3E3E3E"/>
                </a:solidFill>
              </a:rPr>
              <a:t>, begin planning permitting and site use</a:t>
            </a:r>
          </a:p>
          <a:p>
            <a:pPr marL="758952" indent="-777240">
              <a:spcAft>
                <a:spcPts val="1200"/>
              </a:spcAft>
            </a:pPr>
            <a:r>
              <a:rPr lang="en-US" dirty="0" smtClean="0">
                <a:solidFill>
                  <a:srgbClr val="106636"/>
                </a:solidFill>
                <a:latin typeface="Franklin Gothic Medium"/>
              </a:rPr>
              <a:t>Step 3: </a:t>
            </a:r>
            <a:r>
              <a:rPr lang="en-US" dirty="0" smtClean="0">
                <a:solidFill>
                  <a:srgbClr val="3E3E3E"/>
                </a:solidFill>
              </a:rPr>
              <a:t>Finalize economic assumptions and Tribal </a:t>
            </a:r>
            <a:r>
              <a:rPr lang="en-US" dirty="0">
                <a:solidFill>
                  <a:srgbClr val="3E3E3E"/>
                </a:solidFill>
              </a:rPr>
              <a:t>roles, finalize permitting, </a:t>
            </a:r>
            <a:r>
              <a:rPr lang="en-US" dirty="0" smtClean="0">
                <a:solidFill>
                  <a:srgbClr val="3E3E3E"/>
                </a:solidFill>
              </a:rPr>
              <a:t>interconnection</a:t>
            </a:r>
            <a:r>
              <a:rPr lang="en-US" dirty="0">
                <a:solidFill>
                  <a:srgbClr val="3E3E3E"/>
                </a:solidFill>
              </a:rPr>
              <a:t>, transmission and off-take agreements, and determine financial p</a:t>
            </a:r>
            <a:r>
              <a:rPr lang="en-US" dirty="0" smtClean="0">
                <a:solidFill>
                  <a:srgbClr val="3E3E3E"/>
                </a:solidFill>
              </a:rPr>
              <a:t>artnerships, ownership structure</a:t>
            </a:r>
          </a:p>
          <a:p>
            <a:pPr marL="758952" indent="-777240">
              <a:spcAft>
                <a:spcPts val="800"/>
              </a:spcAft>
            </a:pPr>
            <a:r>
              <a:rPr lang="en-US" dirty="0" smtClean="0">
                <a:solidFill>
                  <a:srgbClr val="106636"/>
                </a:solidFill>
                <a:latin typeface="Franklin Gothic Medium"/>
              </a:rPr>
              <a:t>Step 4: </a:t>
            </a:r>
            <a:r>
              <a:rPr lang="en-US" dirty="0">
                <a:solidFill>
                  <a:srgbClr val="3E3E3E"/>
                </a:solidFill>
              </a:rPr>
              <a:t>Finalize agreements (</a:t>
            </a:r>
            <a:r>
              <a:rPr lang="en-US" dirty="0" smtClean="0">
                <a:solidFill>
                  <a:srgbClr val="3E3E3E"/>
                </a:solidFill>
              </a:rPr>
              <a:t>including vendor </a:t>
            </a:r>
            <a:r>
              <a:rPr lang="en-US" dirty="0">
                <a:solidFill>
                  <a:srgbClr val="3E3E3E"/>
                </a:solidFill>
              </a:rPr>
              <a:t>contracting</a:t>
            </a:r>
            <a:r>
              <a:rPr lang="en-US" dirty="0" smtClean="0">
                <a:solidFill>
                  <a:srgbClr val="3E3E3E"/>
                </a:solidFill>
              </a:rPr>
              <a:t>); financial close and construction; project </a:t>
            </a:r>
            <a:r>
              <a:rPr lang="en-US" dirty="0">
                <a:solidFill>
                  <a:srgbClr val="3E3E3E"/>
                </a:solidFill>
              </a:rPr>
              <a:t>commissioning, begin operation</a:t>
            </a:r>
          </a:p>
          <a:p>
            <a:pPr marL="758952" indent="-777240" algn="ctr">
              <a:spcAft>
                <a:spcPts val="600"/>
              </a:spcAft>
            </a:pPr>
            <a:r>
              <a:rPr lang="en-US" dirty="0" smtClean="0">
                <a:solidFill>
                  <a:srgbClr val="3E3E3E"/>
                </a:solidFill>
              </a:rPr>
              <a:t> </a:t>
            </a:r>
            <a:r>
              <a:rPr lang="en-US" dirty="0">
                <a:solidFill>
                  <a:srgbClr val="106636"/>
                </a:solidFill>
              </a:rPr>
              <a:t>Celebrate!</a:t>
            </a:r>
          </a:p>
          <a:p>
            <a:pPr marL="758952" indent="-777240"/>
            <a:r>
              <a:rPr lang="en-US" dirty="0" smtClean="0">
                <a:solidFill>
                  <a:srgbClr val="106636"/>
                </a:solidFill>
                <a:latin typeface="Franklin Gothic Medium"/>
              </a:rPr>
              <a:t>Step 5: </a:t>
            </a:r>
            <a:r>
              <a:rPr lang="en-US" dirty="0" smtClean="0">
                <a:solidFill>
                  <a:srgbClr val="3E3E3E"/>
                </a:solidFill>
              </a:rPr>
              <a:t>Maintenance </a:t>
            </a:r>
            <a:r>
              <a:rPr lang="en-US" dirty="0">
                <a:solidFill>
                  <a:srgbClr val="3E3E3E"/>
                </a:solidFill>
              </a:rPr>
              <a:t>p</a:t>
            </a:r>
            <a:r>
              <a:rPr lang="en-US" dirty="0" smtClean="0">
                <a:solidFill>
                  <a:srgbClr val="3E3E3E"/>
                </a:solidFill>
              </a:rPr>
              <a:t>lan implementation </a:t>
            </a:r>
            <a:r>
              <a:rPr lang="en-US" dirty="0">
                <a:solidFill>
                  <a:srgbClr val="3E3E3E"/>
                </a:solidFill>
              </a:rPr>
              <a:t>(conduct or ensure ongoing O&amp;M, R&amp;R)</a:t>
            </a:r>
          </a:p>
        </p:txBody>
      </p:sp>
    </p:spTree>
    <p:extLst>
      <p:ext uri="{BB962C8B-B14F-4D97-AF65-F5344CB8AC3E}">
        <p14:creationId xmlns:p14="http://schemas.microsoft.com/office/powerpoint/2010/main" val="1125376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E_PPT_template">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DocAve xmlns="http://www.AvePoint.com/sharepoint2007/v5/contenttype/list" CTID="0x01010039ACD67A235A7A4E915A68B0C5C0F59B"/>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rgory xmlns="67b9c190-bb3f-4675-8a95-756bfc930a2e">Education</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Template</DeliverableType>
    <ProjectLead xmlns="dfca1058-69fe-42c3-b2a8-6e8b91bcc688">
      <UserInfo>
        <DisplayName/>
        <AccountId xsi:nil="true"/>
        <AccountType/>
      </UserInfo>
    </ProjectLead>
    <Author0 xmlns="67b9c190-bb3f-4675-8a95-756bfc930a2e">Sullivan, Rachel </Author0>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FF0B5660B43014FBCC1B012084F1918" ma:contentTypeVersion="25" ma:contentTypeDescription="Create a new document." ma:contentTypeScope="" ma:versionID="362e2387819325dbd6ce3c129e1248b2">
  <xsd:schema xmlns:xsd="http://www.w3.org/2001/XMLSchema" xmlns:xs="http://www.w3.org/2001/XMLSchema" xmlns:p="http://schemas.microsoft.com/office/2006/metadata/properties" xmlns:ns2="dfca1058-69fe-42c3-b2a8-6e8b91bcc688" xmlns:ns3="67b9c190-bb3f-4675-8a95-756bfc930a2e" targetNamespace="http://schemas.microsoft.com/office/2006/metadata/properties" ma:root="true" ma:fieldsID="4287b6985db9b70455a230a982d72633" ns2:_="" ns3:_="">
    <xsd:import namespace="dfca1058-69fe-42c3-b2a8-6e8b91bcc688"/>
    <xsd:import namespace="67b9c190-bb3f-4675-8a95-756bfc930a2e"/>
    <xsd:element name="properties">
      <xsd:complexType>
        <xsd:sequence>
          <xsd:element name="documentManagement">
            <xsd:complexType>
              <xsd:all>
                <xsd:element ref="ns2:Approved" minOccurs="0"/>
                <xsd:element ref="ns2:DeliverableType" minOccurs="0"/>
                <xsd:element ref="ns2:ChargeCode" minOccurs="0"/>
                <xsd:element ref="ns2:PublicationTitle" minOccurs="0"/>
                <xsd:element ref="ns2:PublicationID" minOccurs="0"/>
                <xsd:element ref="ns2:ProjectLead" minOccurs="0"/>
                <xsd:element ref="ns2:SubtaskIdentifier" minOccurs="0"/>
                <xsd:element ref="ns2:ProjectTitle" minOccurs="0"/>
                <xsd:element ref="ns2:AgreementTitle" minOccurs="0"/>
                <xsd:element ref="ns3:Catergory"/>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a1058-69fe-42c3-b2a8-6e8b91bcc688" elementFormDefault="qualified">
    <xsd:import namespace="http://schemas.microsoft.com/office/2006/documentManagement/types"/>
    <xsd:import namespace="http://schemas.microsoft.com/office/infopath/2007/PartnerControls"/>
    <xsd:element name="Approved" ma:index="3" nillable="true" ma:displayName="Approved" ma:default="No" ma:format="RadioButtons" ma:internalName="Approved" ma:readOnly="false">
      <xsd:simpleType>
        <xsd:restriction base="dms:Choice">
          <xsd:enumeration value="Yes"/>
          <xsd:enumeration value="No"/>
        </xsd:restriction>
      </xsd:simpleType>
    </xsd:element>
    <xsd:element name="DeliverableType" ma:index="4" nillable="true" ma:displayName="PublicationType" ma:internalName="DeliverableType" ma:readOnly="false">
      <xsd:simpleType>
        <xsd:restriction base="dms:Text">
          <xsd:maxLength value="255"/>
        </xsd:restriction>
      </xsd:simpleType>
    </xsd:element>
    <xsd:element name="ChargeCode" ma:index="5" nillable="true" ma:displayName="ChargeCode" ma:internalName="ChargeCode" ma:readOnly="false">
      <xsd:simpleType>
        <xsd:restriction base="dms:Text">
          <xsd:maxLength value="255"/>
        </xsd:restriction>
      </xsd:simpleType>
    </xsd:element>
    <xsd:element name="PublicationTitle" ma:index="6" nillable="true" ma:displayName="PublicationTitle" ma:internalName="PublicationTitle" ma:readOnly="false">
      <xsd:simpleType>
        <xsd:restriction base="dms:Text">
          <xsd:maxLength value="255"/>
        </xsd:restriction>
      </xsd:simpleType>
    </xsd:element>
    <xsd:element name="PublicationID" ma:index="7" nillable="true" ma:displayName="PublicationID" ma:internalName="PublicationID" ma:readOnly="false">
      <xsd:simpleType>
        <xsd:restriction base="dms:Text">
          <xsd:maxLength value="255"/>
        </xsd:restriction>
      </xsd:simpleType>
    </xsd:element>
    <xsd:element name="ProjectLead" ma:index="8" nillable="true" ma:displayName="ProjectLead" ma:hidden="true" ma:list="UserInfo" ma:SharePointGroup="0" ma:internalName="Project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taskIdentifier" ma:index="13" nillable="true" ma:displayName="SubtaskIdentifier" ma:hidden="true" ma:internalName="SubtaskIdentifier" ma:readOnly="false">
      <xsd:simpleType>
        <xsd:restriction base="dms:Text">
          <xsd:maxLength value="255"/>
        </xsd:restriction>
      </xsd:simpleType>
    </xsd:element>
    <xsd:element name="ProjectTitle" ma:index="14" nillable="true" ma:displayName="ProjectTitle" ma:hidden="true" ma:internalName="ProjectTitle" ma:readOnly="false">
      <xsd:simpleType>
        <xsd:restriction base="dms:Text">
          <xsd:maxLength value="255"/>
        </xsd:restriction>
      </xsd:simpleType>
    </xsd:element>
    <xsd:element name="AgreementTitle" ma:index="16" nillable="true" ma:displayName="AgreementTitle" ma:hidden="true" ma:internalName="Agreem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b9c190-bb3f-4675-8a95-756bfc930a2e" elementFormDefault="qualified">
    <xsd:import namespace="http://schemas.microsoft.com/office/2006/documentManagement/types"/>
    <xsd:import namespace="http://schemas.microsoft.com/office/infopath/2007/PartnerControls"/>
    <xsd:element name="Catergory" ma:index="21" ma:displayName="Category" ma:format="RadioButtons" ma:internalName="Catergory">
      <xsd:simpleType>
        <xsd:restriction base="dms:Choice">
          <xsd:enumeration value="Monthly Reports"/>
          <xsd:enumeration value="Start"/>
          <xsd:enumeration value="Start-AK"/>
          <xsd:enumeration value="Education"/>
          <xsd:enumeration value="Education Document Library"/>
          <xsd:enumeration value="Transmission"/>
          <xsd:enumeration value="Direct Technical Assistance"/>
          <xsd:enumeration value="Communications"/>
          <xsd:enumeration value="Expo TA"/>
          <xsd:enumeration value="Project Administration"/>
          <xsd:enumeration value="Presentations"/>
          <xsd:enumeration value="Graphics"/>
          <xsd:enumeration value="Outreach Docs &amp; Newsletters"/>
          <xsd:enumeration value="Templates &amp; Guidelines"/>
        </xsd:restriction>
      </xsd:simpleType>
    </xsd:element>
    <xsd:element name="Author0" ma:index="22" nillable="true" ma:displayName="Author" ma:description="Last, First"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9FC71-B01A-461F-B8A5-205FDE1C74CD}">
  <ds:schemaRefs>
    <ds:schemaRef ds:uri="http://www.AvePoint.com/sharepoint2007/v5/contenttype/list"/>
  </ds:schemaRefs>
</ds:datastoreItem>
</file>

<file path=customXml/itemProps2.xml><?xml version="1.0" encoding="utf-8"?>
<ds:datastoreItem xmlns:ds="http://schemas.openxmlformats.org/officeDocument/2006/customXml" ds:itemID="{92DCCD84-1E41-43BF-857A-41B41E108F00}">
  <ds:schemaRefs>
    <ds:schemaRef ds:uri="http://schemas.microsoft.com/sharepoint/v3/contenttype/forms"/>
  </ds:schemaRefs>
</ds:datastoreItem>
</file>

<file path=customXml/itemProps3.xml><?xml version="1.0" encoding="utf-8"?>
<ds:datastoreItem xmlns:ds="http://schemas.openxmlformats.org/officeDocument/2006/customXml" ds:itemID="{6FD391FD-A29C-4FE5-9C2A-314F11300EB8}">
  <ds:schemaRefs>
    <ds:schemaRef ds:uri="http://schemas.openxmlformats.org/package/2006/metadata/core-properties"/>
    <ds:schemaRef ds:uri="http://schemas.microsoft.com/office/2006/metadata/properties"/>
    <ds:schemaRef ds:uri="http://www.w3.org/XML/1998/namespace"/>
    <ds:schemaRef ds:uri="http://purl.org/dc/elements/1.1/"/>
    <ds:schemaRef ds:uri="67b9c190-bb3f-4675-8a95-756bfc930a2e"/>
    <ds:schemaRef ds:uri="http://schemas.microsoft.com/office/2006/documentManagement/types"/>
    <ds:schemaRef ds:uri="http://purl.org/dc/dcmitype/"/>
    <ds:schemaRef ds:uri="http://purl.org/dc/terms/"/>
    <ds:schemaRef ds:uri="http://schemas.microsoft.com/office/infopath/2007/PartnerControls"/>
    <ds:schemaRef ds:uri="dfca1058-69fe-42c3-b2a8-6e8b91bcc688"/>
  </ds:schemaRefs>
</ds:datastoreItem>
</file>

<file path=customXml/itemProps4.xml><?xml version="1.0" encoding="utf-8"?>
<ds:datastoreItem xmlns:ds="http://schemas.openxmlformats.org/officeDocument/2006/customXml" ds:itemID="{0B409514-1FA8-4101-86F9-CCFED3F3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a1058-69fe-42c3-b2a8-6e8b91bcc688"/>
    <ds:schemaRef ds:uri="67b9c190-bb3f-4675-8a95-756bfc930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IE_PPT_template</Template>
  <TotalTime>23</TotalTime>
  <Words>1311</Words>
  <Application>Microsoft Macintosh PowerPoint</Application>
  <PresentationFormat>On-screen Show (4:3)</PresentationFormat>
  <Paragraphs>171</Paragraphs>
  <Slides>10</Slides>
  <Notes>9</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IE_PPT_template</vt:lpstr>
      <vt:lpstr>ie_template_photos_curriculum_000</vt:lpstr>
      <vt:lpstr>5_ie_template_photos4</vt:lpstr>
      <vt:lpstr>ie_template_photos4</vt:lpstr>
      <vt:lpstr>1_ie_template_photos4</vt:lpstr>
      <vt:lpstr>2_ie_template_photos4</vt:lpstr>
      <vt:lpstr>3_ie_template_photos4</vt:lpstr>
      <vt:lpstr>Step 5: Project Operations &amp; Maintenance (O&amp;M)</vt:lpstr>
      <vt:lpstr>Project Development Process</vt:lpstr>
      <vt:lpstr>Step 5: Operations &amp; Maintenance (O&amp;M)</vt:lpstr>
      <vt:lpstr>Project Cash Flow Waterfall</vt:lpstr>
      <vt:lpstr>Post-Procurement: Project O&amp;M </vt:lpstr>
      <vt:lpstr>Step 5: O&amp;M– Outputs </vt:lpstr>
      <vt:lpstr>Commercial-Scale Project Risks – Post Step 5</vt:lpstr>
      <vt:lpstr>Not Quite Done! </vt:lpstr>
      <vt:lpstr>Summary of Actions by Step </vt:lpstr>
      <vt:lpstr>Wrap-Up: Project Development Process</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Country Solar Energy Potential Estimates &amp; DOE IE Updates</dc:title>
  <dc:creator>Percival, Kamie</dc:creator>
  <cp:lastModifiedBy>Travis Lowder</cp:lastModifiedBy>
  <cp:revision>10</cp:revision>
  <cp:lastPrinted>2013-06-20T18:31:41Z</cp:lastPrinted>
  <dcterms:created xsi:type="dcterms:W3CDTF">2013-06-20T18:04:48Z</dcterms:created>
  <dcterms:modified xsi:type="dcterms:W3CDTF">2014-07-22T21:44:56Z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0x010100AFF0B5660B43014FBCC1B012084F1918</vt:lpwstr>
  </property>
  <property fmtid="{D5CDD505-2E9C-101B-9397-08002B2CF9AE}" pid="3" name="WorkflowCreationPath">
    <vt:lpwstr>f7284fd4-b946-4100-af85-a9d9ad9aac0f,3;f7284fd4-b946-4100-af85-a9d9ad9aac0f,5;f7284fd4-b946-4100-af85-a9d9ad9aac0f,7;</vt:lpwstr>
  </property>
  <property fmtid="{D5CDD505-2E9C-101B-9397-08002B2CF9AE}" pid="4" name="WorkflowChangePath">
    <vt:lpwstr>f7284fd4-b946-4100-af85-a9d9ad9aac0f,3;f7284fd4-b946-4100-af85-a9d9ad9aac0f,6;f7284fd4-b946-4100-af85-a9d9ad9aac0f,9;f7284fd4-b946-4100-af85-a9d9ad9aac0f,12;f7284fd4-b946-4100-af85-a9d9ad9aac0f,15;</vt:lpwstr>
  </property>
</Properties>
</file>