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83" r:id="rId7"/>
    <p:sldMasterId id="2147483696" r:id="rId8"/>
    <p:sldMasterId id="2147483734" r:id="rId9"/>
    <p:sldMasterId id="2147483748" r:id="rId10"/>
    <p:sldMasterId id="2147483785" r:id="rId11"/>
    <p:sldMasterId id="2147484117" r:id="rId12"/>
    <p:sldMasterId id="2147484202" r:id="rId13"/>
    <p:sldMasterId id="2147484514" r:id="rId14"/>
  </p:sldMasterIdLst>
  <p:notesMasterIdLst>
    <p:notesMasterId r:id="rId52"/>
  </p:notesMasterIdLst>
  <p:handoutMasterIdLst>
    <p:handoutMasterId r:id="rId53"/>
  </p:handoutMasterIdLst>
  <p:sldIdLst>
    <p:sldId id="268" r:id="rId15"/>
    <p:sldId id="270" r:id="rId16"/>
    <p:sldId id="298" r:id="rId17"/>
    <p:sldId id="271" r:id="rId18"/>
    <p:sldId id="333" r:id="rId19"/>
    <p:sldId id="272" r:id="rId20"/>
    <p:sldId id="343" r:id="rId21"/>
    <p:sldId id="344" r:id="rId22"/>
    <p:sldId id="345" r:id="rId23"/>
    <p:sldId id="300" r:id="rId24"/>
    <p:sldId id="274" r:id="rId25"/>
    <p:sldId id="275" r:id="rId26"/>
    <p:sldId id="277" r:id="rId27"/>
    <p:sldId id="316" r:id="rId28"/>
    <p:sldId id="317" r:id="rId29"/>
    <p:sldId id="318" r:id="rId30"/>
    <p:sldId id="319" r:id="rId31"/>
    <p:sldId id="329" r:id="rId32"/>
    <p:sldId id="320" r:id="rId33"/>
    <p:sldId id="321" r:id="rId34"/>
    <p:sldId id="322" r:id="rId35"/>
    <p:sldId id="330" r:id="rId36"/>
    <p:sldId id="323" r:id="rId37"/>
    <p:sldId id="324" r:id="rId38"/>
    <p:sldId id="325" r:id="rId39"/>
    <p:sldId id="331" r:id="rId40"/>
    <p:sldId id="326" r:id="rId41"/>
    <p:sldId id="337" r:id="rId42"/>
    <p:sldId id="295" r:id="rId43"/>
    <p:sldId id="327" r:id="rId44"/>
    <p:sldId id="334" r:id="rId45"/>
    <p:sldId id="346" r:id="rId46"/>
    <p:sldId id="341" r:id="rId47"/>
    <p:sldId id="332" r:id="rId48"/>
    <p:sldId id="340" r:id="rId49"/>
    <p:sldId id="339" r:id="rId50"/>
    <p:sldId id="313" r:id="rId5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45" autoAdjust="0"/>
  </p:normalViewPr>
  <p:slideViewPr>
    <p:cSldViewPr snapToGrid="0" snapToObjects="1">
      <p:cViewPr varScale="1">
        <p:scale>
          <a:sx n="131" d="100"/>
          <a:sy n="131"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Workbook1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lowder:Desktop:Joshi:tribe%20ownership%20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ln w="19050">
              <a:noFill/>
            </a:ln>
          </c:spPr>
          <c:invertIfNegative val="0"/>
          <c:cat>
            <c:strRef>
              <c:f>Sheet1!$B$1:$C$1</c:f>
              <c:strCache>
                <c:ptCount val="2"/>
                <c:pt idx="0">
                  <c:v>3rd Party Owned</c:v>
                </c:pt>
                <c:pt idx="1">
                  <c:v>Tribe Owned (w/o Partner)</c:v>
                </c:pt>
              </c:strCache>
            </c:strRef>
          </c:cat>
          <c:val>
            <c:numRef>
              <c:f>Sheet1!$B$2:$C$2</c:f>
              <c:numCache>
                <c:formatCode>General</c:formatCode>
                <c:ptCount val="2"/>
                <c:pt idx="0">
                  <c:v>50</c:v>
                </c:pt>
                <c:pt idx="1">
                  <c:v>100</c:v>
                </c:pt>
              </c:numCache>
            </c:numRef>
          </c:val>
        </c:ser>
        <c:dLbls>
          <c:showLegendKey val="0"/>
          <c:showVal val="0"/>
          <c:showCatName val="0"/>
          <c:showSerName val="0"/>
          <c:showPercent val="0"/>
          <c:showBubbleSize val="0"/>
        </c:dLbls>
        <c:gapWidth val="150"/>
        <c:axId val="116216192"/>
        <c:axId val="116217728"/>
      </c:barChart>
      <c:catAx>
        <c:axId val="116216192"/>
        <c:scaling>
          <c:orientation val="minMax"/>
        </c:scaling>
        <c:delete val="0"/>
        <c:axPos val="b"/>
        <c:majorTickMark val="none"/>
        <c:minorTickMark val="none"/>
        <c:tickLblPos val="nextTo"/>
        <c:txPr>
          <a:bodyPr/>
          <a:lstStyle/>
          <a:p>
            <a:pPr>
              <a:defRPr sz="1400"/>
            </a:pPr>
            <a:endParaRPr lang="en-US"/>
          </a:p>
        </c:txPr>
        <c:crossAx val="116217728"/>
        <c:crosses val="autoZero"/>
        <c:auto val="1"/>
        <c:lblAlgn val="ctr"/>
        <c:lblOffset val="100"/>
        <c:noMultiLvlLbl val="0"/>
      </c:catAx>
      <c:valAx>
        <c:axId val="116217728"/>
        <c:scaling>
          <c:orientation val="minMax"/>
        </c:scaling>
        <c:delete val="0"/>
        <c:axPos val="l"/>
        <c:title>
          <c:tx>
            <c:rich>
              <a:bodyPr rot="-5400000" vert="horz"/>
              <a:lstStyle/>
              <a:p>
                <a:pPr>
                  <a:defRPr sz="1400"/>
                </a:pPr>
                <a:r>
                  <a:rPr lang="en-US" sz="1400" dirty="0" smtClean="0"/>
                  <a:t>After Tax Project Capital </a:t>
                </a:r>
                <a:r>
                  <a:rPr lang="en-US" sz="1400" dirty="0"/>
                  <a:t>Costs</a:t>
                </a:r>
              </a:p>
            </c:rich>
          </c:tx>
          <c:layout>
            <c:manualLayout>
              <c:xMode val="edge"/>
              <c:yMode val="edge"/>
              <c:x val="7.8932366847617202E-2"/>
              <c:y val="0.24024569845436"/>
            </c:manualLayout>
          </c:layout>
          <c:overlay val="0"/>
        </c:title>
        <c:numFmt formatCode="General" sourceLinked="1"/>
        <c:majorTickMark val="none"/>
        <c:minorTickMark val="none"/>
        <c:tickLblPos val="nextTo"/>
        <c:txPr>
          <a:bodyPr/>
          <a:lstStyle/>
          <a:p>
            <a:pPr>
              <a:defRPr>
                <a:solidFill>
                  <a:schemeClr val="bg1"/>
                </a:solidFill>
              </a:defRPr>
            </a:pPr>
            <a:endParaRPr lang="en-US"/>
          </a:p>
        </c:txPr>
        <c:crossAx val="1162161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Sheet1!$B$2:$C$2</c:f>
              <c:strCache>
                <c:ptCount val="2"/>
                <c:pt idx="0">
                  <c:v>Tribal Owned</c:v>
                </c:pt>
                <c:pt idx="1">
                  <c:v>Third-Party Owned</c:v>
                </c:pt>
              </c:strCache>
            </c:strRef>
          </c:cat>
          <c:val>
            <c:numRef>
              <c:f>Sheet1!$B$3:$C$3</c:f>
              <c:numCache>
                <c:formatCode>General</c:formatCode>
                <c:ptCount val="2"/>
                <c:pt idx="0">
                  <c:v>27.22</c:v>
                </c:pt>
                <c:pt idx="1">
                  <c:v>13.55</c:v>
                </c:pt>
              </c:numCache>
            </c:numRef>
          </c:val>
        </c:ser>
        <c:dLbls>
          <c:showLegendKey val="0"/>
          <c:showVal val="0"/>
          <c:showCatName val="0"/>
          <c:showSerName val="0"/>
          <c:showPercent val="0"/>
          <c:showBubbleSize val="0"/>
        </c:dLbls>
        <c:gapWidth val="150"/>
        <c:axId val="116138752"/>
        <c:axId val="116140288"/>
      </c:barChart>
      <c:catAx>
        <c:axId val="116138752"/>
        <c:scaling>
          <c:orientation val="minMax"/>
        </c:scaling>
        <c:delete val="0"/>
        <c:axPos val="b"/>
        <c:majorTickMark val="out"/>
        <c:minorTickMark val="none"/>
        <c:tickLblPos val="nextTo"/>
        <c:txPr>
          <a:bodyPr/>
          <a:lstStyle/>
          <a:p>
            <a:pPr>
              <a:defRPr sz="1600"/>
            </a:pPr>
            <a:endParaRPr lang="en-US"/>
          </a:p>
        </c:txPr>
        <c:crossAx val="116140288"/>
        <c:crosses val="autoZero"/>
        <c:auto val="1"/>
        <c:lblAlgn val="ctr"/>
        <c:lblOffset val="100"/>
        <c:noMultiLvlLbl val="0"/>
      </c:catAx>
      <c:valAx>
        <c:axId val="116140288"/>
        <c:scaling>
          <c:orientation val="minMax"/>
        </c:scaling>
        <c:delete val="0"/>
        <c:axPos val="l"/>
        <c:title>
          <c:tx>
            <c:rich>
              <a:bodyPr rot="-5400000" vert="horz"/>
              <a:lstStyle/>
              <a:p>
                <a:pPr>
                  <a:defRPr sz="1800"/>
                </a:pPr>
                <a:r>
                  <a:rPr lang="en-US" sz="1800" dirty="0" smtClean="0"/>
                  <a:t>Nominal</a:t>
                </a:r>
                <a:r>
                  <a:rPr lang="en-US" sz="1800" baseline="0" dirty="0" smtClean="0"/>
                  <a:t> LCO (¢c/kWh)</a:t>
                </a:r>
                <a:endParaRPr lang="en-US" sz="1800" dirty="0"/>
              </a:p>
            </c:rich>
          </c:tx>
          <c:layout/>
          <c:overlay val="0"/>
        </c:title>
        <c:numFmt formatCode="General" sourceLinked="1"/>
        <c:majorTickMark val="out"/>
        <c:minorTickMark val="none"/>
        <c:tickLblPos val="nextTo"/>
        <c:crossAx val="116138752"/>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69515669515698E-2"/>
          <c:y val="4.7994139588375201E-2"/>
          <c:w val="0.98091089575341395"/>
          <c:h val="0.85562515801835004"/>
        </c:manualLayout>
      </c:layout>
      <c:barChart>
        <c:barDir val="col"/>
        <c:grouping val="stacked"/>
        <c:varyColors val="0"/>
        <c:ser>
          <c:idx val="0"/>
          <c:order val="0"/>
          <c:tx>
            <c:strRef>
              <c:f>Sheet1!$B$1</c:f>
              <c:strCache>
                <c:ptCount val="1"/>
                <c:pt idx="0">
                  <c:v> Developer</c:v>
                </c:pt>
              </c:strCache>
            </c:strRef>
          </c:tx>
          <c:spPr>
            <a:solidFill>
              <a:schemeClr val="bg1">
                <a:lumMod val="50000"/>
              </a:schemeClr>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Sheet1!$B$2:$B$29</c:f>
              <c:numCache>
                <c:formatCode>"$"#,##0</c:formatCode>
                <c:ptCount val="28"/>
                <c:pt idx="0">
                  <c:v>-25</c:v>
                </c:pt>
                <c:pt idx="1">
                  <c:v>-35</c:v>
                </c:pt>
                <c:pt idx="2">
                  <c:v>-55</c:v>
                </c:pt>
                <c:pt idx="3">
                  <c:v>-55</c:v>
                </c:pt>
                <c:pt idx="4">
                  <c:v>-65</c:v>
                </c:pt>
                <c:pt idx="5">
                  <c:v>-86</c:v>
                </c:pt>
                <c:pt idx="6">
                  <c:v>-23</c:v>
                </c:pt>
                <c:pt idx="7">
                  <c:v>-23</c:v>
                </c:pt>
                <c:pt idx="8">
                  <c:v>15</c:v>
                </c:pt>
                <c:pt idx="9">
                  <c:v>17</c:v>
                </c:pt>
                <c:pt idx="10">
                  <c:v>17</c:v>
                </c:pt>
                <c:pt idx="11">
                  <c:v>17</c:v>
                </c:pt>
                <c:pt idx="12">
                  <c:v>17</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numCache>
            </c:numRef>
          </c:val>
        </c:ser>
        <c:ser>
          <c:idx val="1"/>
          <c:order val="1"/>
          <c:tx>
            <c:strRef>
              <c:f>Sheet1!$C$1</c:f>
              <c:strCache>
                <c:ptCount val="1"/>
                <c:pt idx="0">
                  <c:v> Tax-Equity Investor</c:v>
                </c:pt>
              </c:strCache>
            </c:strRef>
          </c:tx>
          <c:spPr>
            <a:solidFill>
              <a:srgbClr val="EDA94E"/>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Sheet1!$C$2:$C$29</c:f>
              <c:numCache>
                <c:formatCode>"$"#,##0</c:formatCode>
                <c:ptCount val="28"/>
                <c:pt idx="0">
                  <c:v>0</c:v>
                </c:pt>
                <c:pt idx="1">
                  <c:v>0</c:v>
                </c:pt>
                <c:pt idx="2">
                  <c:v>0</c:v>
                </c:pt>
                <c:pt idx="3">
                  <c:v>0</c:v>
                </c:pt>
                <c:pt idx="4">
                  <c:v>0</c:v>
                </c:pt>
                <c:pt idx="5">
                  <c:v>0</c:v>
                </c:pt>
                <c:pt idx="6">
                  <c:v>-432</c:v>
                </c:pt>
                <c:pt idx="7">
                  <c:v>-432</c:v>
                </c:pt>
                <c:pt idx="8">
                  <c:v>270</c:v>
                </c:pt>
                <c:pt idx="9">
                  <c:v>155</c:v>
                </c:pt>
                <c:pt idx="10">
                  <c:v>155</c:v>
                </c:pt>
                <c:pt idx="11">
                  <c:v>155</c:v>
                </c:pt>
                <c:pt idx="12">
                  <c:v>155</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numCache>
            </c:numRef>
          </c:val>
        </c:ser>
        <c:ser>
          <c:idx val="2"/>
          <c:order val="2"/>
          <c:tx>
            <c:strRef>
              <c:f>Sheet1!$D$1</c:f>
              <c:strCache>
                <c:ptCount val="1"/>
                <c:pt idx="0">
                  <c:v> Lender</c:v>
                </c:pt>
              </c:strCache>
            </c:strRef>
          </c:tx>
          <c:spPr>
            <a:solidFill>
              <a:srgbClr val="608DA2"/>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Sheet1!$D$2:$D$29</c:f>
              <c:numCache>
                <c:formatCode>"$"#,##0</c:formatCode>
                <c:ptCount val="28"/>
                <c:pt idx="0">
                  <c:v>0</c:v>
                </c:pt>
                <c:pt idx="1">
                  <c:v>0</c:v>
                </c:pt>
                <c:pt idx="2">
                  <c:v>0</c:v>
                </c:pt>
                <c:pt idx="3">
                  <c:v>0</c:v>
                </c:pt>
                <c:pt idx="4">
                  <c:v>0</c:v>
                </c:pt>
                <c:pt idx="5">
                  <c:v>0</c:v>
                </c:pt>
              </c:numCache>
            </c:numRef>
          </c:val>
        </c:ser>
        <c:dLbls>
          <c:showLegendKey val="0"/>
          <c:showVal val="0"/>
          <c:showCatName val="0"/>
          <c:showSerName val="0"/>
          <c:showPercent val="0"/>
          <c:showBubbleSize val="0"/>
        </c:dLbls>
        <c:gapWidth val="60"/>
        <c:overlap val="100"/>
        <c:axId val="111032960"/>
        <c:axId val="111038848"/>
      </c:barChart>
      <c:catAx>
        <c:axId val="111032960"/>
        <c:scaling>
          <c:orientation val="minMax"/>
        </c:scaling>
        <c:delete val="0"/>
        <c:axPos val="b"/>
        <c:numFmt formatCode="General" sourceLinked="1"/>
        <c:majorTickMark val="none"/>
        <c:minorTickMark val="none"/>
        <c:tickLblPos val="low"/>
        <c:txPr>
          <a:bodyPr/>
          <a:lstStyle/>
          <a:p>
            <a:pPr>
              <a:defRPr sz="1200"/>
            </a:pPr>
            <a:endParaRPr lang="en-US"/>
          </a:p>
        </c:txPr>
        <c:crossAx val="111038848"/>
        <c:crosses val="autoZero"/>
        <c:auto val="1"/>
        <c:lblAlgn val="ctr"/>
        <c:lblOffset val="0"/>
        <c:noMultiLvlLbl val="0"/>
      </c:catAx>
      <c:valAx>
        <c:axId val="111038848"/>
        <c:scaling>
          <c:orientation val="minMax"/>
        </c:scaling>
        <c:delete val="1"/>
        <c:axPos val="l"/>
        <c:numFmt formatCode="&quot;$&quot;#,##0" sourceLinked="1"/>
        <c:majorTickMark val="out"/>
        <c:minorTickMark val="none"/>
        <c:tickLblPos val="none"/>
        <c:crossAx val="111032960"/>
        <c:crosses val="autoZero"/>
        <c:crossBetween val="between"/>
      </c:valAx>
    </c:plotArea>
    <c:legend>
      <c:legendPos val="r"/>
      <c:legendEntry>
        <c:idx val="0"/>
        <c:delete val="1"/>
      </c:legendEntry>
      <c:layout>
        <c:manualLayout>
          <c:xMode val="edge"/>
          <c:yMode val="edge"/>
          <c:x val="0.71766516364941702"/>
          <c:y val="0.549491802655104"/>
          <c:w val="0.24556219535058099"/>
          <c:h val="0.1415052751963389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69515669515698E-2"/>
          <c:y val="4.7994139588375201E-2"/>
          <c:w val="0.98091089575341395"/>
          <c:h val="0.85562515801835004"/>
        </c:manualLayout>
      </c:layout>
      <c:barChart>
        <c:barDir val="col"/>
        <c:grouping val="stacked"/>
        <c:varyColors val="0"/>
        <c:ser>
          <c:idx val="0"/>
          <c:order val="0"/>
          <c:tx>
            <c:strRef>
              <c:f>Sheet1!$B$1</c:f>
              <c:strCache>
                <c:ptCount val="1"/>
                <c:pt idx="0">
                  <c:v> Developer</c:v>
                </c:pt>
              </c:strCache>
            </c:strRef>
          </c:tx>
          <c:spPr>
            <a:solidFill>
              <a:schemeClr val="bg1">
                <a:lumMod val="50000"/>
              </a:schemeClr>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Sheet1!$B$2:$B$29</c:f>
              <c:numCache>
                <c:formatCode>"$"#,##0</c:formatCode>
                <c:ptCount val="28"/>
                <c:pt idx="0">
                  <c:v>-25</c:v>
                </c:pt>
                <c:pt idx="1">
                  <c:v>-35</c:v>
                </c:pt>
                <c:pt idx="2">
                  <c:v>-55</c:v>
                </c:pt>
                <c:pt idx="3">
                  <c:v>-55</c:v>
                </c:pt>
                <c:pt idx="4">
                  <c:v>-65</c:v>
                </c:pt>
                <c:pt idx="5">
                  <c:v>-86</c:v>
                </c:pt>
                <c:pt idx="6">
                  <c:v>0</c:v>
                </c:pt>
                <c:pt idx="7">
                  <c:v>0</c:v>
                </c:pt>
                <c:pt idx="8">
                  <c:v>102</c:v>
                </c:pt>
                <c:pt idx="9">
                  <c:v>81</c:v>
                </c:pt>
                <c:pt idx="10">
                  <c:v>81</c:v>
                </c:pt>
                <c:pt idx="11">
                  <c:v>81</c:v>
                </c:pt>
                <c:pt idx="12">
                  <c:v>81</c:v>
                </c:pt>
                <c:pt idx="13">
                  <c:v>53</c:v>
                </c:pt>
                <c:pt idx="14">
                  <c:v>53</c:v>
                </c:pt>
                <c:pt idx="15">
                  <c:v>53</c:v>
                </c:pt>
                <c:pt idx="16">
                  <c:v>53</c:v>
                </c:pt>
                <c:pt idx="17">
                  <c:v>53</c:v>
                </c:pt>
                <c:pt idx="18">
                  <c:v>53</c:v>
                </c:pt>
                <c:pt idx="19">
                  <c:v>-225</c:v>
                </c:pt>
                <c:pt idx="20">
                  <c:v>106</c:v>
                </c:pt>
                <c:pt idx="21">
                  <c:v>106</c:v>
                </c:pt>
                <c:pt idx="22">
                  <c:v>106</c:v>
                </c:pt>
                <c:pt idx="23">
                  <c:v>106</c:v>
                </c:pt>
                <c:pt idx="24">
                  <c:v>106</c:v>
                </c:pt>
                <c:pt idx="25">
                  <c:v>106</c:v>
                </c:pt>
                <c:pt idx="26">
                  <c:v>106</c:v>
                </c:pt>
                <c:pt idx="27">
                  <c:v>106</c:v>
                </c:pt>
              </c:numCache>
            </c:numRef>
          </c:val>
        </c:ser>
        <c:ser>
          <c:idx val="1"/>
          <c:order val="1"/>
          <c:tx>
            <c:strRef>
              <c:f>Sheet1!$C$1</c:f>
              <c:strCache>
                <c:ptCount val="1"/>
                <c:pt idx="0">
                  <c:v> Tax-Equity Investor</c:v>
                </c:pt>
              </c:strCache>
            </c:strRef>
          </c:tx>
          <c:spPr>
            <a:solidFill>
              <a:srgbClr val="EDA94E"/>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Sheet1!$C$2:$C$29</c:f>
              <c:numCache>
                <c:formatCode>"$"#,##0</c:formatCode>
                <c:ptCount val="28"/>
                <c:pt idx="0">
                  <c:v>0</c:v>
                </c:pt>
                <c:pt idx="1">
                  <c:v>0</c:v>
                </c:pt>
                <c:pt idx="2">
                  <c:v>0</c:v>
                </c:pt>
                <c:pt idx="3">
                  <c:v>0</c:v>
                </c:pt>
                <c:pt idx="4">
                  <c:v>0</c:v>
                </c:pt>
                <c:pt idx="5">
                  <c:v>0</c:v>
                </c:pt>
                <c:pt idx="6">
                  <c:v>-450</c:v>
                </c:pt>
                <c:pt idx="7">
                  <c:v>-450</c:v>
                </c:pt>
                <c:pt idx="8">
                  <c:v>240</c:v>
                </c:pt>
                <c:pt idx="9">
                  <c:v>81</c:v>
                </c:pt>
                <c:pt idx="10">
                  <c:v>81</c:v>
                </c:pt>
                <c:pt idx="11">
                  <c:v>81</c:v>
                </c:pt>
                <c:pt idx="12">
                  <c:v>81</c:v>
                </c:pt>
                <c:pt idx="13">
                  <c:v>53</c:v>
                </c:pt>
                <c:pt idx="14">
                  <c:v>53</c:v>
                </c:pt>
                <c:pt idx="15">
                  <c:v>53</c:v>
                </c:pt>
                <c:pt idx="16">
                  <c:v>53</c:v>
                </c:pt>
                <c:pt idx="17">
                  <c:v>53</c:v>
                </c:pt>
                <c:pt idx="18">
                  <c:v>53</c:v>
                </c:pt>
                <c:pt idx="19">
                  <c:v>225</c:v>
                </c:pt>
                <c:pt idx="20">
                  <c:v>0</c:v>
                </c:pt>
                <c:pt idx="21">
                  <c:v>0</c:v>
                </c:pt>
                <c:pt idx="22">
                  <c:v>0</c:v>
                </c:pt>
                <c:pt idx="23">
                  <c:v>0</c:v>
                </c:pt>
                <c:pt idx="24">
                  <c:v>0</c:v>
                </c:pt>
                <c:pt idx="25">
                  <c:v>0</c:v>
                </c:pt>
                <c:pt idx="26">
                  <c:v>0</c:v>
                </c:pt>
                <c:pt idx="27">
                  <c:v>0</c:v>
                </c:pt>
              </c:numCache>
            </c:numRef>
          </c:val>
        </c:ser>
        <c:ser>
          <c:idx val="2"/>
          <c:order val="2"/>
          <c:tx>
            <c:strRef>
              <c:f>Sheet1!$D$1</c:f>
              <c:strCache>
                <c:ptCount val="1"/>
                <c:pt idx="0">
                  <c:v>Column1</c:v>
                </c:pt>
              </c:strCache>
            </c:strRef>
          </c:tx>
          <c:spPr>
            <a:solidFill>
              <a:srgbClr val="608DA2"/>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Sheet1!$D$2:$D$29</c:f>
              <c:numCache>
                <c:formatCode>General</c:formatCode>
                <c:ptCount val="28"/>
              </c:numCache>
            </c:numRef>
          </c:val>
        </c:ser>
        <c:dLbls>
          <c:showLegendKey val="0"/>
          <c:showVal val="0"/>
          <c:showCatName val="0"/>
          <c:showSerName val="0"/>
          <c:showPercent val="0"/>
          <c:showBubbleSize val="0"/>
        </c:dLbls>
        <c:gapWidth val="60"/>
        <c:overlap val="100"/>
        <c:axId val="116937472"/>
        <c:axId val="116939008"/>
      </c:barChart>
      <c:catAx>
        <c:axId val="116937472"/>
        <c:scaling>
          <c:orientation val="minMax"/>
        </c:scaling>
        <c:delete val="0"/>
        <c:axPos val="b"/>
        <c:numFmt formatCode="General" sourceLinked="1"/>
        <c:majorTickMark val="none"/>
        <c:minorTickMark val="none"/>
        <c:tickLblPos val="low"/>
        <c:txPr>
          <a:bodyPr/>
          <a:lstStyle/>
          <a:p>
            <a:pPr>
              <a:defRPr sz="1200"/>
            </a:pPr>
            <a:endParaRPr lang="en-US"/>
          </a:p>
        </c:txPr>
        <c:crossAx val="116939008"/>
        <c:crosses val="autoZero"/>
        <c:auto val="1"/>
        <c:lblAlgn val="ctr"/>
        <c:lblOffset val="0"/>
        <c:noMultiLvlLbl val="0"/>
      </c:catAx>
      <c:valAx>
        <c:axId val="116939008"/>
        <c:scaling>
          <c:orientation val="minMax"/>
        </c:scaling>
        <c:delete val="1"/>
        <c:axPos val="l"/>
        <c:numFmt formatCode="&quot;$&quot;#,##0" sourceLinked="1"/>
        <c:majorTickMark val="out"/>
        <c:minorTickMark val="none"/>
        <c:tickLblPos val="none"/>
        <c:crossAx val="116937472"/>
        <c:crosses val="autoZero"/>
        <c:crossBetween val="between"/>
      </c:valAx>
    </c:plotArea>
    <c:legend>
      <c:legendPos val="r"/>
      <c:legendEntry>
        <c:idx val="0"/>
        <c:delete val="1"/>
      </c:legendEntry>
      <c:layout>
        <c:manualLayout>
          <c:xMode val="edge"/>
          <c:yMode val="edge"/>
          <c:x val="0.75443780464941901"/>
          <c:y val="0.54381377157537003"/>
          <c:w val="0.24556219535058099"/>
          <c:h val="0.12163219465872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69515669515698E-2"/>
          <c:y val="4.7994139588375201E-2"/>
          <c:w val="0.98091089575341395"/>
          <c:h val="0.85562515801835004"/>
        </c:manualLayout>
      </c:layout>
      <c:barChart>
        <c:barDir val="col"/>
        <c:grouping val="stacked"/>
        <c:varyColors val="0"/>
        <c:ser>
          <c:idx val="0"/>
          <c:order val="0"/>
          <c:tx>
            <c:strRef>
              <c:f>Sheet1!$B$1</c:f>
              <c:strCache>
                <c:ptCount val="1"/>
                <c:pt idx="0">
                  <c:v> Developer</c:v>
                </c:pt>
              </c:strCache>
            </c:strRef>
          </c:tx>
          <c:spPr>
            <a:solidFill>
              <a:schemeClr val="bg1">
                <a:lumMod val="50000"/>
              </a:schemeClr>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Sheet1!$B$2:$B$29</c:f>
              <c:numCache>
                <c:formatCode>"$"#,##0</c:formatCode>
                <c:ptCount val="28"/>
                <c:pt idx="0">
                  <c:v>-25</c:v>
                </c:pt>
                <c:pt idx="1">
                  <c:v>-35</c:v>
                </c:pt>
                <c:pt idx="2">
                  <c:v>-55</c:v>
                </c:pt>
                <c:pt idx="3">
                  <c:v>-55</c:v>
                </c:pt>
                <c:pt idx="4">
                  <c:v>-65</c:v>
                </c:pt>
                <c:pt idx="5">
                  <c:v>-86</c:v>
                </c:pt>
                <c:pt idx="6">
                  <c:v>-316</c:v>
                </c:pt>
                <c:pt idx="7">
                  <c:v>-316</c:v>
                </c:pt>
                <c:pt idx="8">
                  <c:v>102</c:v>
                </c:pt>
                <c:pt idx="9">
                  <c:v>48</c:v>
                </c:pt>
                <c:pt idx="10">
                  <c:v>48</c:v>
                </c:pt>
                <c:pt idx="11">
                  <c:v>48</c:v>
                </c:pt>
                <c:pt idx="12">
                  <c:v>48</c:v>
                </c:pt>
                <c:pt idx="13">
                  <c:v>106</c:v>
                </c:pt>
                <c:pt idx="14">
                  <c:v>106</c:v>
                </c:pt>
                <c:pt idx="15">
                  <c:v>106</c:v>
                </c:pt>
                <c:pt idx="16">
                  <c:v>106</c:v>
                </c:pt>
                <c:pt idx="17">
                  <c:v>106</c:v>
                </c:pt>
                <c:pt idx="18">
                  <c:v>106</c:v>
                </c:pt>
                <c:pt idx="19">
                  <c:v>106</c:v>
                </c:pt>
                <c:pt idx="20">
                  <c:v>106</c:v>
                </c:pt>
                <c:pt idx="21">
                  <c:v>106</c:v>
                </c:pt>
                <c:pt idx="22">
                  <c:v>106</c:v>
                </c:pt>
                <c:pt idx="23">
                  <c:v>106</c:v>
                </c:pt>
                <c:pt idx="24">
                  <c:v>106</c:v>
                </c:pt>
                <c:pt idx="25">
                  <c:v>106</c:v>
                </c:pt>
                <c:pt idx="26">
                  <c:v>106</c:v>
                </c:pt>
                <c:pt idx="27">
                  <c:v>106</c:v>
                </c:pt>
              </c:numCache>
            </c:numRef>
          </c:val>
        </c:ser>
        <c:ser>
          <c:idx val="1"/>
          <c:order val="1"/>
          <c:tx>
            <c:strRef>
              <c:f>Sheet1!$C$1</c:f>
              <c:strCache>
                <c:ptCount val="1"/>
                <c:pt idx="0">
                  <c:v> Tax-Equity Investor</c:v>
                </c:pt>
              </c:strCache>
            </c:strRef>
          </c:tx>
          <c:spPr>
            <a:solidFill>
              <a:srgbClr val="EDA94E"/>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Sheet1!$C$2:$C$29</c:f>
              <c:numCache>
                <c:formatCode>"$"#,##0</c:formatCode>
                <c:ptCount val="28"/>
                <c:pt idx="0">
                  <c:v>0</c:v>
                </c:pt>
                <c:pt idx="1">
                  <c:v>0</c:v>
                </c:pt>
                <c:pt idx="2">
                  <c:v>0</c:v>
                </c:pt>
                <c:pt idx="3">
                  <c:v>0</c:v>
                </c:pt>
                <c:pt idx="4">
                  <c:v>0</c:v>
                </c:pt>
                <c:pt idx="5">
                  <c:v>0</c:v>
                </c:pt>
                <c:pt idx="6">
                  <c:v>-134</c:v>
                </c:pt>
                <c:pt idx="7">
                  <c:v>-134</c:v>
                </c:pt>
                <c:pt idx="8">
                  <c:v>240</c:v>
                </c:pt>
                <c:pt idx="9">
                  <c:v>114</c:v>
                </c:pt>
                <c:pt idx="10">
                  <c:v>114</c:v>
                </c:pt>
                <c:pt idx="11">
                  <c:v>114</c:v>
                </c:pt>
                <c:pt idx="12">
                  <c:v>114</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er>
        <c:ser>
          <c:idx val="2"/>
          <c:order val="2"/>
          <c:tx>
            <c:strRef>
              <c:f>Sheet1!$D$1</c:f>
              <c:strCache>
                <c:ptCount val="1"/>
                <c:pt idx="0">
                  <c:v>Column1</c:v>
                </c:pt>
              </c:strCache>
            </c:strRef>
          </c:tx>
          <c:spPr>
            <a:solidFill>
              <a:srgbClr val="608DA2"/>
            </a:solidFill>
          </c:spPr>
          <c:invertIfNegative val="0"/>
          <c:cat>
            <c:numRef>
              <c:f>Sheet1!$A$2:$A$29</c:f>
              <c:numCache>
                <c:formatCode>General</c:formatCode>
                <c:ptCount val="28"/>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numCache>
            </c:numRef>
          </c:cat>
          <c:val>
            <c:numRef>
              <c:f>Sheet1!$D$2:$D$29</c:f>
              <c:numCache>
                <c:formatCode>General</c:formatCode>
                <c:ptCount val="28"/>
              </c:numCache>
            </c:numRef>
          </c:val>
        </c:ser>
        <c:dLbls>
          <c:showLegendKey val="0"/>
          <c:showVal val="0"/>
          <c:showCatName val="0"/>
          <c:showSerName val="0"/>
          <c:showPercent val="0"/>
          <c:showBubbleSize val="0"/>
        </c:dLbls>
        <c:gapWidth val="60"/>
        <c:overlap val="100"/>
        <c:axId val="117088256"/>
        <c:axId val="117089792"/>
      </c:barChart>
      <c:catAx>
        <c:axId val="117088256"/>
        <c:scaling>
          <c:orientation val="minMax"/>
        </c:scaling>
        <c:delete val="0"/>
        <c:axPos val="b"/>
        <c:numFmt formatCode="General" sourceLinked="1"/>
        <c:majorTickMark val="none"/>
        <c:minorTickMark val="none"/>
        <c:tickLblPos val="low"/>
        <c:txPr>
          <a:bodyPr/>
          <a:lstStyle/>
          <a:p>
            <a:pPr>
              <a:defRPr sz="1200"/>
            </a:pPr>
            <a:endParaRPr lang="en-US"/>
          </a:p>
        </c:txPr>
        <c:crossAx val="117089792"/>
        <c:crosses val="autoZero"/>
        <c:auto val="1"/>
        <c:lblAlgn val="ctr"/>
        <c:lblOffset val="0"/>
        <c:noMultiLvlLbl val="0"/>
      </c:catAx>
      <c:valAx>
        <c:axId val="117089792"/>
        <c:scaling>
          <c:orientation val="minMax"/>
        </c:scaling>
        <c:delete val="1"/>
        <c:axPos val="l"/>
        <c:numFmt formatCode="&quot;$&quot;#,##0" sourceLinked="1"/>
        <c:majorTickMark val="out"/>
        <c:minorTickMark val="none"/>
        <c:tickLblPos val="none"/>
        <c:crossAx val="117088256"/>
        <c:crosses val="autoZero"/>
        <c:crossBetween val="between"/>
      </c:valAx>
    </c:plotArea>
    <c:legend>
      <c:legendPos val="r"/>
      <c:legendEntry>
        <c:idx val="0"/>
        <c:delete val="1"/>
      </c:legendEntry>
      <c:layout>
        <c:manualLayout>
          <c:xMode val="edge"/>
          <c:yMode val="edge"/>
          <c:x val="0.69385568991376101"/>
          <c:y val="0.56368675106557298"/>
          <c:w val="0.24556219535058099"/>
          <c:h val="0.1386662636909649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0.38534</cdr:x>
      <cdr:y>0.76777</cdr:y>
    </cdr:from>
    <cdr:to>
      <cdr:x>0.98429</cdr:x>
      <cdr:y>0.86166</cdr:y>
    </cdr:to>
    <cdr:sp macro="" textlink="">
      <cdr:nvSpPr>
        <cdr:cNvPr id="2" name="TextBox 1"/>
        <cdr:cNvSpPr txBox="1"/>
      </cdr:nvSpPr>
      <cdr:spPr>
        <a:xfrm xmlns:a="http://schemas.openxmlformats.org/drawingml/2006/main">
          <a:off x="3288682" y="3434554"/>
          <a:ext cx="5111679" cy="420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Developer can purchase project at fair market value</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0.51299</cdr:x>
      <cdr:y>0.13079</cdr:y>
    </cdr:from>
    <cdr:to>
      <cdr:x>0.99358</cdr:x>
      <cdr:y>0.22523</cdr:y>
    </cdr:to>
    <cdr:sp macro="" textlink="">
      <cdr:nvSpPr>
        <cdr:cNvPr id="2" name="TextBox 1"/>
        <cdr:cNvSpPr txBox="1"/>
      </cdr:nvSpPr>
      <cdr:spPr>
        <a:xfrm xmlns:a="http://schemas.openxmlformats.org/drawingml/2006/main">
          <a:off x="4378030" y="527124"/>
          <a:ext cx="4101547" cy="380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Project cash flows revert to developer in yr 6</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866CD1C-C709-B34A-A022-D69A8CFEEB15}" type="datetimeFigureOut">
              <a:rPr lang="en-US" smtClean="0"/>
              <a:pPr/>
              <a:t>7/22/2014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3</a:t>
            </a: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501DA7E-87B9-A34C-90D6-954C86615188}" type="datetimeFigureOut">
              <a:rPr lang="en-US" smtClean="0"/>
              <a:pPr/>
              <a:t>7/22/2014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3</a:t>
            </a: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321143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32112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as this is also covered in Advanced #3.</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14</a:t>
            </a:fld>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Now</a:t>
            </a:r>
            <a:r>
              <a:rPr lang="en-US" baseline="0" dirty="0" smtClean="0"/>
              <a:t> we are getting into the different project ownership models. At the commercial scale, it could make sense to partner with a tax equity partner (especially for large projects) in order to gain the tax credit benefits, and to engage a partner with enough money to pay for the upfront capital needed.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This</a:t>
            </a:r>
            <a:r>
              <a:rPr lang="en-US" baseline="0" dirty="0" smtClean="0"/>
              <a:t> slide shows the general breakdown in the time and money spent at each stage of project development – through to the operational stage.  Generally the most time/$ are spent on the implementation and refinement stages of development, with considerably less in the potential and design phases.</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14</a:t>
            </a:fld>
            <a:endParaRPr lang="en-US" dirty="0"/>
          </a:p>
        </p:txBody>
      </p:sp>
    </p:spTree>
    <p:extLst>
      <p:ext uri="{BB962C8B-B14F-4D97-AF65-F5344CB8AC3E}">
        <p14:creationId xmlns:p14="http://schemas.microsoft.com/office/powerpoint/2010/main" val="245957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91435" marR="0" indent="-91435"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91435" marR="0" indent="-91435" algn="l" defTabSz="457200" rtl="0" eaLnBrk="1" fontAlgn="auto" latinLnBrk="0" hangingPunct="1">
                <a:lnSpc>
                  <a:spcPct val="100000"/>
                </a:lnSpc>
                <a:spcBef>
                  <a:spcPts val="0"/>
                </a:spcBef>
                <a:spcAft>
                  <a:spcPts val="0"/>
                </a:spcAft>
                <a:buClrTx/>
                <a:buSzTx/>
                <a:buFontTx/>
                <a:buNone/>
                <a:tabLst/>
                <a:defRPr/>
              </a:pPr>
              <a:t>15</a:t>
            </a:fld>
            <a:endParaRPr lang="en-US" dirty="0" smtClean="0"/>
          </a:p>
          <a:p>
            <a:pPr marL="91435" indent="-91435"/>
            <a:r>
              <a:rPr lang="en-US" dirty="0" smtClean="0"/>
              <a:t>An alternative to direct ownership, is the third party model – where </a:t>
            </a:r>
            <a:r>
              <a:rPr lang="en-US" baseline="0" dirty="0" smtClean="0"/>
              <a:t>some combination of the developer and its financial partners, develop a RE project.  In this case, the Tribe is the Host – and provides the renewable resource to the project. The power is sold to a utility through a Power Purchase Agreement or PPA; the utility agrees to buy 100% of the electricity that the RE system generates. There are some Tribes that own utilities, therefore a few Tribes might be the purchaser of electricity as well. I will cover the additional roles the Tribe can play, as project developer or sponsor equity investor in the next few slides. </a:t>
            </a:r>
          </a:p>
          <a:p>
            <a:pPr marL="91435" indent="-91435"/>
            <a:endParaRPr lang="en-US" baseline="0" dirty="0" smtClean="0"/>
          </a:p>
          <a:p>
            <a:pPr marL="91435" marR="0" indent="-91435" algn="l" defTabSz="457200" rtl="0" eaLnBrk="1" fontAlgn="auto" latinLnBrk="0" hangingPunct="1">
              <a:lnSpc>
                <a:spcPct val="100000"/>
              </a:lnSpc>
              <a:spcBef>
                <a:spcPts val="0"/>
              </a:spcBef>
              <a:spcAft>
                <a:spcPts val="0"/>
              </a:spcAft>
              <a:buClrTx/>
              <a:buSzTx/>
              <a:buFontTx/>
              <a:buNone/>
              <a:tabLst/>
              <a:defRPr/>
            </a:pPr>
            <a:r>
              <a:rPr lang="en-US" baseline="0" dirty="0" smtClean="0"/>
              <a:t>Without worrying too much about the details shown on this slide, let me give you a quick overview.</a:t>
            </a:r>
          </a:p>
          <a:p>
            <a:pPr marL="91435" indent="-91435"/>
            <a:endParaRPr lang="en-US" dirty="0" smtClean="0"/>
          </a:p>
          <a:p>
            <a:pPr marL="91435" indent="-91435" defTabSz="448650">
              <a:buFont typeface="Arial" pitchFamily="34" charset="0"/>
              <a:buNone/>
              <a:defRPr/>
            </a:pPr>
            <a:r>
              <a:rPr lang="en-US" dirty="0" smtClean="0"/>
              <a:t>A</a:t>
            </a:r>
            <a:r>
              <a:rPr lang="en-US" baseline="0" dirty="0" smtClean="0"/>
              <a:t> separate legal entity (often a limited liability corporation, or LLC) will own the RE project.  This entity will finance the RE system using tax equity capital, sponsor equity and debt. Together these project partners, finance, install, own, operate and sell the electricity from a RE project.  The proceeds from the electricity sales will be used to operate and maintain the system, repay debt and provide some level of return to the equity investors.  In the third party model, the tax incentives available for RE projects will accrue to what is known as the tax equity investor.  This is an investor who invests capital and then the return on this capital is based on both cash flow from the project and the various tax-based incentives available.  Third party finance is common for large scale projects and in particular with entities , such as Tribes, that are exempt from state and federal income taxes. </a:t>
            </a:r>
          </a:p>
          <a:p>
            <a:pPr marL="91435" indent="-91435" defTabSz="448650">
              <a:buFont typeface="Arial" pitchFamily="34" charset="0"/>
              <a:buNone/>
              <a:defRPr/>
            </a:pPr>
            <a:endParaRPr lang="en-US" baseline="0" dirty="0" smtClean="0"/>
          </a:p>
          <a:p>
            <a:pPr>
              <a:defRPr/>
            </a:pPr>
            <a:r>
              <a:rPr lang="en-US" dirty="0" smtClean="0">
                <a:solidFill>
                  <a:schemeClr val="tx2">
                    <a:lumMod val="75000"/>
                  </a:schemeClr>
                </a:solidFill>
              </a:rPr>
              <a:t>Step 1 – Instead of purchasing system, Tribe hosts system; and electricity from the project is sold to the utility via a power purchase agreement (PPA)</a:t>
            </a:r>
          </a:p>
          <a:p>
            <a:pPr>
              <a:defRPr/>
            </a:pPr>
            <a:r>
              <a:rPr lang="en-US" dirty="0" smtClean="0">
                <a:solidFill>
                  <a:schemeClr val="tx2">
                    <a:lumMod val="75000"/>
                  </a:schemeClr>
                </a:solidFill>
              </a:rPr>
              <a:t>Step 2 – If the Tribe also</a:t>
            </a:r>
            <a:r>
              <a:rPr lang="en-US" baseline="0" dirty="0" smtClean="0">
                <a:solidFill>
                  <a:schemeClr val="tx2">
                    <a:lumMod val="75000"/>
                  </a:schemeClr>
                </a:solidFill>
              </a:rPr>
              <a:t> acts as a project developer, or sponsor equity investor – then u</a:t>
            </a:r>
            <a:r>
              <a:rPr lang="en-US" dirty="0" smtClean="0">
                <a:solidFill>
                  <a:schemeClr val="tx2">
                    <a:lumMod val="75000"/>
                  </a:schemeClr>
                </a:solidFill>
              </a:rPr>
              <a:t>pon flip or expiration of risk, the Tribe can exercise</a:t>
            </a:r>
            <a:r>
              <a:rPr lang="en-US" baseline="0" dirty="0" smtClean="0">
                <a:solidFill>
                  <a:schemeClr val="tx2">
                    <a:lumMod val="75000"/>
                  </a:schemeClr>
                </a:solidFill>
              </a:rPr>
              <a:t> an</a:t>
            </a:r>
            <a:r>
              <a:rPr lang="en-US" dirty="0" smtClean="0">
                <a:solidFill>
                  <a:schemeClr val="tx2">
                    <a:lumMod val="75000"/>
                  </a:schemeClr>
                </a:solidFill>
              </a:rPr>
              <a:t> option to purchase the pre-owned system</a:t>
            </a:r>
            <a:endParaRPr lang="en-US" sz="1100" dirty="0" smtClean="0">
              <a:solidFill>
                <a:schemeClr val="tx2">
                  <a:lumMod val="75000"/>
                </a:schemeClr>
              </a:solidFill>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16</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Now,</a:t>
            </a:r>
            <a:r>
              <a:rPr lang="en-US" b="0" baseline="0" dirty="0" smtClean="0"/>
              <a:t> I’m going to discuss a specific type of business structure referred to as tax equity – and the three main financing structures that are used today.  We’ve discussed tax equity throughout our courses because it is a critical part of understanding how RE deals are financed.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Understanding these advanced financing structures is particularly important at the commercial-scale, since it is possible the Tribe will be one of the project developers, and may choose to invest sponsor equity into the project. In the next few slides, I will explain the structures listed along the bottom, they include the partnership flip (most often used for wind projects), the sale leaseback (usually used for solar PV), and the inverted lease (similar to the sale leaseback, with the roles flipped around; it is becoming popular for solar).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Importantly, for the Tribe to be the project developer and contribute sponsor equity to the project, the Tribe will likely have to secure a PLR from the IRS.  The Tribe might also have to set up a Tribal business structure, depending on the outcome of the PLR. Engage your General Counsel early to identify the full range of available options for you.</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pPr/>
              <a:t>16</a:t>
            </a:fld>
            <a:endParaRPr lang="en-US" dirty="0"/>
          </a:p>
        </p:txBody>
      </p:sp>
    </p:spTree>
    <p:extLst>
      <p:ext uri="{BB962C8B-B14F-4D97-AF65-F5344CB8AC3E}">
        <p14:creationId xmlns:p14="http://schemas.microsoft.com/office/powerpoint/2010/main" val="189871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457200" rtl="0" eaLnBrk="1" fontAlgn="auto" latinLnBrk="0" hangingPunct="1">
              <a:lnSpc>
                <a:spcPct val="100000"/>
              </a:lnSpc>
              <a:spcBef>
                <a:spcPct val="20000"/>
              </a:spcBef>
              <a:spcAft>
                <a:spcPts val="0"/>
              </a:spcAft>
              <a:buClrTx/>
              <a:buSzTx/>
              <a:buFontTx/>
              <a:buNone/>
              <a:tabLst/>
              <a:defRPr/>
            </a:pPr>
            <a:r>
              <a:rPr lang="en-US" sz="1400" dirty="0" smtClean="0"/>
              <a:t>Slide</a:t>
            </a:r>
            <a:r>
              <a:rPr lang="en-US" sz="1400" baseline="0" dirty="0" smtClean="0"/>
              <a:t> </a:t>
            </a:r>
            <a:fld id="{E0D1F6CC-E033-4872-841C-93DC28CD7BBC}" type="slidenum">
              <a:rPr lang="en-US" sz="1400" baseline="0" smtClean="0"/>
              <a:pPr marL="342900" marR="0" indent="-342900" algn="l" defTabSz="457200" rtl="0" eaLnBrk="1" fontAlgn="auto" latinLnBrk="0" hangingPunct="1">
                <a:lnSpc>
                  <a:spcPct val="100000"/>
                </a:lnSpc>
                <a:spcBef>
                  <a:spcPct val="20000"/>
                </a:spcBef>
                <a:spcAft>
                  <a:spcPts val="0"/>
                </a:spcAft>
                <a:buClrTx/>
                <a:buSzTx/>
                <a:buFontTx/>
                <a:buNone/>
                <a:tabLst/>
                <a:defRPr/>
              </a:pPr>
              <a:t>17</a:t>
            </a:fld>
            <a:endParaRPr lang="en-US" sz="1400" dirty="0" smtClean="0"/>
          </a:p>
          <a:p>
            <a:pPr marL="342900" indent="-342900">
              <a:spcBef>
                <a:spcPct val="20000"/>
              </a:spcBef>
            </a:pPr>
            <a:r>
              <a:rPr lang="en-US" sz="1400" dirty="0" smtClean="0"/>
              <a:t>Here is the partnership</a:t>
            </a:r>
            <a:r>
              <a:rPr lang="en-US" sz="1400" baseline="0" dirty="0" smtClean="0"/>
              <a:t> flip structure – as you can see there are a lot of moving parts. Luckily, it is a very well known structure within the industry, especially for wind.  There are a few critical points to understanding the partnership flip.</a:t>
            </a:r>
          </a:p>
          <a:p>
            <a:pPr marL="342900" indent="-342900">
              <a:spcBef>
                <a:spcPct val="20000"/>
              </a:spcBef>
              <a:buFont typeface="Arial" pitchFamily="34" charset="0"/>
              <a:buChar char="•"/>
            </a:pPr>
            <a:r>
              <a:rPr lang="en-US" sz="1400" baseline="0" dirty="0" smtClean="0"/>
              <a:t>Fundamentally, it is a partnership between Tax Equity and Project developer (though can include debt as well – see the blue box)</a:t>
            </a:r>
          </a:p>
          <a:p>
            <a:pPr marL="342900" indent="-342900">
              <a:spcBef>
                <a:spcPct val="20000"/>
              </a:spcBef>
              <a:buFont typeface="Arial" pitchFamily="34" charset="0"/>
              <a:buChar char="•"/>
            </a:pPr>
            <a:r>
              <a:rPr lang="en-US" sz="1400" baseline="0" dirty="0" smtClean="0"/>
              <a:t>Typically, the TE investors contribute most of the upfront capital and in turn receives most of the income, and nearly all of the tax benefits (tax credits and depreciation)</a:t>
            </a:r>
          </a:p>
          <a:p>
            <a:pPr marL="800100" lvl="1" indent="-342900">
              <a:spcBef>
                <a:spcPct val="20000"/>
              </a:spcBef>
              <a:buFont typeface="Arial" pitchFamily="34" charset="0"/>
              <a:buChar char="•"/>
            </a:pPr>
            <a:r>
              <a:rPr lang="en-US" sz="1400" baseline="0" dirty="0" smtClean="0"/>
              <a:t>At this point the project developer is receiving a low % of the income (maybe only 1%) at first</a:t>
            </a:r>
          </a:p>
          <a:p>
            <a:pPr marL="342900" indent="-342900">
              <a:spcBef>
                <a:spcPct val="20000"/>
              </a:spcBef>
              <a:buFont typeface="Arial" pitchFamily="34" charset="0"/>
              <a:buChar char="•"/>
            </a:pPr>
            <a:r>
              <a:rPr lang="en-US" sz="1400" baseline="0" dirty="0" smtClean="0"/>
              <a:t>In the future (year 11 for wind and year 7 for solar), once the TE has received their capital investment and a rate of return back, the investment ratios flip so that the project developer receives most of the benefits, and the tax equity investor just receives a very small portion.</a:t>
            </a:r>
          </a:p>
          <a:p>
            <a:pPr marL="342900" indent="-342900">
              <a:spcBef>
                <a:spcPct val="20000"/>
              </a:spcBef>
              <a:buFont typeface="Arial" pitchFamily="34" charset="0"/>
              <a:buChar char="•"/>
            </a:pPr>
            <a:r>
              <a:rPr lang="en-US" sz="1400" baseline="0" dirty="0" smtClean="0"/>
              <a:t>An important feature of this financing structure is that the project developer must contribute some portion of the initial investment.  Even if it is a very small percentage such as 1%; it is still required.  </a:t>
            </a:r>
          </a:p>
          <a:p>
            <a:pPr marL="342900" indent="-342900">
              <a:spcBef>
                <a:spcPct val="20000"/>
              </a:spcBef>
              <a:buFont typeface="Arial" pitchFamily="34" charset="0"/>
              <a:buChar char="•"/>
            </a:pPr>
            <a:r>
              <a:rPr lang="en-US" sz="1400" baseline="0" dirty="0" smtClean="0"/>
              <a:t>Other players in this structure include the resource owner and the project electricity/REC purchaser</a:t>
            </a:r>
          </a:p>
          <a:p>
            <a:pPr marL="342900" indent="-342900">
              <a:spcBef>
                <a:spcPct val="20000"/>
              </a:spcBef>
              <a:buFont typeface="Arial" pitchFamily="34" charset="0"/>
              <a:buChar char="•"/>
            </a:pPr>
            <a:endParaRPr lang="en-US" sz="1400" baseline="0" dirty="0" smtClean="0"/>
          </a:p>
          <a:p>
            <a:pPr marL="342900" marR="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solidFill>
                  <a:srgbClr val="355A4E"/>
                </a:solidFill>
              </a:rPr>
              <a:t>Tribal role – the Tribe acts as the landlord/host in all cases.  If the Tribe has a lot of capital, it could act as the lender / debt provider. The Tribe might also be able to act</a:t>
            </a:r>
            <a:r>
              <a:rPr lang="en-US" sz="1400" baseline="0" dirty="0" smtClean="0">
                <a:solidFill>
                  <a:srgbClr val="355A4E"/>
                </a:solidFill>
              </a:rPr>
              <a:t> as developer, depending on the results of your project’s PLR from the IRS.  And if the Tribe owns a utility, could also purchase the system’s power and environmental attributes.</a:t>
            </a:r>
            <a:endParaRPr lang="en-US" sz="1400" dirty="0" smtClean="0">
              <a:solidFill>
                <a:srgbClr val="355A4E"/>
              </a:solidFill>
            </a:endParaRPr>
          </a:p>
          <a:p>
            <a:pPr marL="342900" indent="-342900">
              <a:spcBef>
                <a:spcPct val="20000"/>
              </a:spcBef>
              <a:buFont typeface="Arial"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This is a hypothetical representation of what a cash flow distribution could look like in a partnership flip structure without debt. Notice that the developer incurs all costs up to the point of the tax equity investment, and even some at the point of investment (though the tax equity investor comprises the bulk of capital expenditure at this point). Notice that this particular project’s flip point happens after year five, which is common in the market</a:t>
            </a:r>
            <a:endParaRPr lang="en-US" b="1" i="1" u="sng" dirty="0" smtClean="0"/>
          </a:p>
        </p:txBody>
      </p:sp>
      <p:sp>
        <p:nvSpPr>
          <p:cNvPr id="4" name="Slide Number Placeholder 3"/>
          <p:cNvSpPr>
            <a:spLocks noGrp="1"/>
          </p:cNvSpPr>
          <p:nvPr>
            <p:ph type="sldNum" sz="quarter" idx="10"/>
          </p:nvPr>
        </p:nvSpPr>
        <p:spPr/>
        <p:txBody>
          <a:bodyPr/>
          <a:lstStyle/>
          <a:p>
            <a:fld id="{CE0A49A6-B32D-4C8E-88B2-3BF19CECC09C}"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4122163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19</a:t>
            </a:fld>
            <a:endParaRPr lang="en-US" dirty="0" smtClean="0"/>
          </a:p>
          <a:p>
            <a:r>
              <a:rPr lang="en-US" b="0" dirty="0" smtClean="0"/>
              <a:t>There are several</a:t>
            </a:r>
            <a:r>
              <a:rPr lang="en-US" b="0" baseline="0" dirty="0" smtClean="0"/>
              <a:t> advantages / challenges to this structure</a:t>
            </a:r>
          </a:p>
          <a:p>
            <a:endParaRPr lang="en-US" b="0" baseline="0" dirty="0" smtClean="0"/>
          </a:p>
          <a:p>
            <a:r>
              <a:rPr lang="en-US" b="0" baseline="0" dirty="0" smtClean="0"/>
              <a:t>Advantages:</a:t>
            </a:r>
          </a:p>
          <a:p>
            <a:pPr marL="171450" indent="-171450">
              <a:buFont typeface="Arial" pitchFamily="34" charset="0"/>
              <a:buChar char="•"/>
            </a:pPr>
            <a:r>
              <a:rPr lang="en-US" b="0" baseline="0" dirty="0" smtClean="0"/>
              <a:t>Tax equity provides most of the upfront capital</a:t>
            </a:r>
            <a:endParaRPr lang="en-US" b="0" baseline="0" dirty="0"/>
          </a:p>
          <a:p>
            <a:pPr marL="171450" indent="-171450">
              <a:buFont typeface="Arial" pitchFamily="34" charset="0"/>
              <a:buChar char="•"/>
            </a:pPr>
            <a:r>
              <a:rPr lang="en-US" b="0" baseline="0" dirty="0" smtClean="0"/>
              <a:t>Easier way for the Tribe (as a developer) to own the project in the long run</a:t>
            </a:r>
          </a:p>
          <a:p>
            <a:pPr marL="171450" indent="-171450">
              <a:buFont typeface="Arial" pitchFamily="34" charset="0"/>
              <a:buChar char="•"/>
            </a:pPr>
            <a:r>
              <a:rPr lang="en-US" b="0" baseline="0" dirty="0" smtClean="0"/>
              <a:t>And it is used frequently, particularly for wind, so several tax equity investors have experience with it</a:t>
            </a:r>
          </a:p>
          <a:p>
            <a:pPr marL="171450" indent="-171450">
              <a:buFont typeface="Arial" pitchFamily="34" charset="0"/>
              <a:buChar char="•"/>
            </a:pPr>
            <a:endParaRPr lang="en-US" b="0" baseline="0" dirty="0" smtClean="0"/>
          </a:p>
          <a:p>
            <a:pPr marL="0" indent="0">
              <a:buFont typeface="Arial" pitchFamily="34" charset="0"/>
              <a:buNone/>
            </a:pPr>
            <a:r>
              <a:rPr lang="en-US" b="0" baseline="0" dirty="0" smtClean="0"/>
              <a:t> Challenges:</a:t>
            </a:r>
          </a:p>
          <a:p>
            <a:pPr marL="171450" indent="-171450">
              <a:buFont typeface="Arial" pitchFamily="34" charset="0"/>
              <a:buChar char="•"/>
            </a:pPr>
            <a:r>
              <a:rPr lang="en-US" b="0" baseline="0" dirty="0" smtClean="0"/>
              <a:t>Limited distribution payments (i.e. small return) for the Tribe / developer until later in the project (year 6-7 for solar and year 10-11 for wind)</a:t>
            </a:r>
          </a:p>
          <a:p>
            <a:pPr marL="171450" indent="-171450">
              <a:buFont typeface="Arial" pitchFamily="34" charset="0"/>
              <a:buChar char="•"/>
            </a:pPr>
            <a:r>
              <a:rPr lang="en-US" b="0" baseline="0" dirty="0" smtClean="0"/>
              <a:t>Still requires some upfront capital from the Tribe</a:t>
            </a:r>
          </a:p>
          <a:p>
            <a:pPr marL="171450" indent="-171450">
              <a:buFont typeface="Arial" pitchFamily="34" charset="0"/>
              <a:buChar char="•"/>
            </a:pPr>
            <a:r>
              <a:rPr lang="en-US" b="0" baseline="0" dirty="0" smtClean="0"/>
              <a:t>Tribe and developer must consult tax equity on major decisions</a:t>
            </a:r>
          </a:p>
        </p:txBody>
      </p:sp>
      <p:sp>
        <p:nvSpPr>
          <p:cNvPr id="4" name="Slide Number Placeholder 3"/>
          <p:cNvSpPr>
            <a:spLocks noGrp="1"/>
          </p:cNvSpPr>
          <p:nvPr>
            <p:ph type="sldNum" sz="quarter" idx="10"/>
          </p:nvPr>
        </p:nvSpPr>
        <p:spPr/>
        <p:txBody>
          <a:bodyPr/>
          <a:lstStyle/>
          <a:p>
            <a:fld id="{9CEE81D2-114F-DE43-938B-79953DE87D80}" type="slidenum">
              <a:rPr lang="en-US" smtClean="0"/>
              <a:pPr/>
              <a:t>19</a:t>
            </a:fld>
            <a:endParaRPr lang="en-US" dirty="0"/>
          </a:p>
        </p:txBody>
      </p:sp>
    </p:spTree>
    <p:extLst>
      <p:ext uri="{BB962C8B-B14F-4D97-AF65-F5344CB8AC3E}">
        <p14:creationId xmlns:p14="http://schemas.microsoft.com/office/powerpoint/2010/main" val="220728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20</a:t>
            </a:fld>
            <a:endParaRPr lang="en-US" dirty="0" smtClean="0"/>
          </a:p>
          <a:p>
            <a:r>
              <a:rPr lang="en-US" dirty="0" smtClean="0"/>
              <a:t>The second financing structure is the sale leaseback</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20</a:t>
            </a:fld>
            <a:endParaRPr lang="en-US" dirty="0"/>
          </a:p>
        </p:txBody>
      </p:sp>
    </p:spTree>
    <p:extLst>
      <p:ext uri="{BB962C8B-B14F-4D97-AF65-F5344CB8AC3E}">
        <p14:creationId xmlns:p14="http://schemas.microsoft.com/office/powerpoint/2010/main" val="232635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7322" marR="0" indent="-287322" algn="l" defTabSz="457200" rtl="0" eaLnBrk="1" fontAlgn="auto" latinLnBrk="0" hangingPunct="1">
              <a:lnSpc>
                <a:spcPct val="100000"/>
              </a:lnSpc>
              <a:spcBef>
                <a:spcPts val="0"/>
              </a:spcBef>
              <a:spcAft>
                <a:spcPts val="0"/>
              </a:spcAft>
              <a:buClrTx/>
              <a:buSzTx/>
              <a:buFontTx/>
              <a:buNone/>
              <a:tabLst/>
              <a:defRPr/>
            </a:pPr>
            <a:r>
              <a:rPr lang="en-US" sz="2400" dirty="0" smtClean="0"/>
              <a:t>Slide</a:t>
            </a:r>
            <a:r>
              <a:rPr lang="en-US" sz="2400" baseline="0" dirty="0" smtClean="0"/>
              <a:t> </a:t>
            </a:r>
            <a:fld id="{E0D1F6CC-E033-4872-841C-93DC28CD7BBC}" type="slidenum">
              <a:rPr lang="en-US" sz="2400" baseline="0" smtClean="0"/>
              <a:pPr marL="287322" marR="0" indent="-287322" algn="l" defTabSz="457200" rtl="0" eaLnBrk="1" fontAlgn="auto" latinLnBrk="0" hangingPunct="1">
                <a:lnSpc>
                  <a:spcPct val="100000"/>
                </a:lnSpc>
                <a:spcBef>
                  <a:spcPts val="0"/>
                </a:spcBef>
                <a:spcAft>
                  <a:spcPts val="0"/>
                </a:spcAft>
                <a:buClrTx/>
                <a:buSzTx/>
                <a:buFontTx/>
                <a:buNone/>
                <a:tabLst/>
                <a:defRPr/>
              </a:pPr>
              <a:t>21</a:t>
            </a:fld>
            <a:endParaRPr lang="en-US" sz="2400" dirty="0" smtClean="0"/>
          </a:p>
          <a:p>
            <a:pPr marL="287322" indent="-287322"/>
            <a:r>
              <a:rPr lang="en-US" sz="2200" dirty="0" smtClean="0">
                <a:solidFill>
                  <a:srgbClr val="355A4E"/>
                </a:solidFill>
              </a:rPr>
              <a:t>Developer</a:t>
            </a:r>
            <a:endParaRPr lang="en-US" sz="2200" dirty="0">
              <a:solidFill>
                <a:srgbClr val="355A4E"/>
              </a:solidFill>
            </a:endParaRPr>
          </a:p>
          <a:p>
            <a:pPr marL="287322" indent="-287322">
              <a:buFont typeface="Arial" pitchFamily="34" charset="0"/>
              <a:buChar char="•"/>
            </a:pPr>
            <a:r>
              <a:rPr lang="en-US" sz="2200" dirty="0">
                <a:solidFill>
                  <a:srgbClr val="355A4E"/>
                </a:solidFill>
              </a:rPr>
              <a:t>Finances the </a:t>
            </a:r>
            <a:r>
              <a:rPr lang="en-US" sz="2200" dirty="0" smtClean="0">
                <a:solidFill>
                  <a:srgbClr val="355A4E"/>
                </a:solidFill>
              </a:rPr>
              <a:t>project </a:t>
            </a:r>
            <a:r>
              <a:rPr lang="en-US" sz="2200" dirty="0">
                <a:solidFill>
                  <a:srgbClr val="355A4E"/>
                </a:solidFill>
              </a:rPr>
              <a:t>through design and implementation up to </a:t>
            </a:r>
            <a:r>
              <a:rPr lang="en-US" sz="2200" dirty="0" smtClean="0">
                <a:solidFill>
                  <a:srgbClr val="355A4E"/>
                </a:solidFill>
              </a:rPr>
              <a:t>the commercial </a:t>
            </a:r>
            <a:r>
              <a:rPr lang="en-US" sz="2200" dirty="0">
                <a:solidFill>
                  <a:srgbClr val="355A4E"/>
                </a:solidFill>
              </a:rPr>
              <a:t>operation date </a:t>
            </a:r>
            <a:r>
              <a:rPr lang="en-US" sz="2200" dirty="0" smtClean="0">
                <a:solidFill>
                  <a:srgbClr val="355A4E"/>
                </a:solidFill>
              </a:rPr>
              <a:t>(often</a:t>
            </a:r>
            <a:r>
              <a:rPr lang="en-US" sz="2200" baseline="0" dirty="0" smtClean="0">
                <a:solidFill>
                  <a:srgbClr val="355A4E"/>
                </a:solidFill>
              </a:rPr>
              <a:t> called the COD)</a:t>
            </a:r>
            <a:endParaRPr lang="en-US" sz="2200" dirty="0">
              <a:solidFill>
                <a:srgbClr val="355A4E"/>
              </a:solidFill>
            </a:endParaRPr>
          </a:p>
          <a:p>
            <a:pPr marL="287322" indent="-287322">
              <a:buFont typeface="Arial" pitchFamily="34" charset="0"/>
              <a:buChar char="•"/>
            </a:pPr>
            <a:r>
              <a:rPr lang="en-US" sz="2000" dirty="0">
                <a:solidFill>
                  <a:srgbClr val="355A4E"/>
                </a:solidFill>
              </a:rPr>
              <a:t>Sells project/asset to Tax Equity Investor at fair market value (FMV) within 90 days of </a:t>
            </a:r>
            <a:r>
              <a:rPr lang="en-US" sz="2000" dirty="0" smtClean="0">
                <a:solidFill>
                  <a:srgbClr val="355A4E"/>
                </a:solidFill>
              </a:rPr>
              <a:t>commercial</a:t>
            </a:r>
            <a:r>
              <a:rPr lang="en-US" sz="2000" baseline="0" dirty="0" smtClean="0">
                <a:solidFill>
                  <a:srgbClr val="355A4E"/>
                </a:solidFill>
              </a:rPr>
              <a:t> operation</a:t>
            </a:r>
            <a:endParaRPr lang="en-US" sz="2000" dirty="0">
              <a:solidFill>
                <a:srgbClr val="355A4E"/>
              </a:solidFill>
            </a:endParaRPr>
          </a:p>
          <a:p>
            <a:pPr marL="287322" indent="-287322">
              <a:buFont typeface="Arial" pitchFamily="34" charset="0"/>
              <a:buChar char="•"/>
            </a:pPr>
            <a:r>
              <a:rPr lang="en-US" sz="2000" dirty="0">
                <a:solidFill>
                  <a:srgbClr val="355A4E"/>
                </a:solidFill>
              </a:rPr>
              <a:t>Leases project/asset back </a:t>
            </a:r>
            <a:r>
              <a:rPr lang="en-US" sz="2000" dirty="0" smtClean="0">
                <a:solidFill>
                  <a:srgbClr val="355A4E"/>
                </a:solidFill>
              </a:rPr>
              <a:t>from </a:t>
            </a:r>
            <a:r>
              <a:rPr lang="en-US" sz="2000" dirty="0">
                <a:solidFill>
                  <a:srgbClr val="355A4E"/>
                </a:solidFill>
              </a:rPr>
              <a:t>Tax Equity Investor in role of </a:t>
            </a:r>
            <a:r>
              <a:rPr lang="en-US" sz="2000" dirty="0" smtClean="0">
                <a:solidFill>
                  <a:srgbClr val="355A4E"/>
                </a:solidFill>
              </a:rPr>
              <a:t>Tenant – and thus pays</a:t>
            </a:r>
            <a:r>
              <a:rPr lang="en-US" sz="2000" baseline="0" dirty="0" smtClean="0">
                <a:solidFill>
                  <a:srgbClr val="355A4E"/>
                </a:solidFill>
              </a:rPr>
              <a:t> rent</a:t>
            </a:r>
            <a:endParaRPr lang="en-US" sz="2000" dirty="0">
              <a:solidFill>
                <a:srgbClr val="355A4E"/>
              </a:solidFill>
            </a:endParaRPr>
          </a:p>
          <a:p>
            <a:pPr marL="287322" lvl="1" indent="-287322" defTabSz="457175">
              <a:buFont typeface="Arial" pitchFamily="34" charset="0"/>
              <a:buChar char="•"/>
              <a:defRPr/>
            </a:pPr>
            <a:r>
              <a:rPr lang="en-US" sz="2000" dirty="0">
                <a:solidFill>
                  <a:srgbClr val="355A4E"/>
                </a:solidFill>
              </a:rPr>
              <a:t>Developer has option to purchase the project/asset at end of lease for </a:t>
            </a:r>
            <a:r>
              <a:rPr lang="en-US" sz="2000" dirty="0" smtClean="0">
                <a:solidFill>
                  <a:srgbClr val="355A4E"/>
                </a:solidFill>
              </a:rPr>
              <a:t>FMV at that time</a:t>
            </a:r>
            <a:endParaRPr lang="en-US" sz="2000" dirty="0">
              <a:solidFill>
                <a:srgbClr val="355A4E"/>
              </a:solidFill>
            </a:endParaRPr>
          </a:p>
          <a:p>
            <a:pPr marL="287322" indent="-287322"/>
            <a:r>
              <a:rPr lang="en-US" sz="2000" dirty="0">
                <a:solidFill>
                  <a:srgbClr val="355A4E"/>
                </a:solidFill>
              </a:rPr>
              <a:t>Tax Equity Investor </a:t>
            </a:r>
          </a:p>
          <a:p>
            <a:pPr marL="287322" indent="-287322" defTabSz="457175">
              <a:buFont typeface="Arial" pitchFamily="34" charset="0"/>
              <a:buChar char="•"/>
              <a:defRPr/>
            </a:pPr>
            <a:r>
              <a:rPr lang="en-US" sz="2000" dirty="0">
                <a:solidFill>
                  <a:srgbClr val="355A4E"/>
                </a:solidFill>
              </a:rPr>
              <a:t>Takes on role of Landlord while owning project/asset</a:t>
            </a:r>
          </a:p>
          <a:p>
            <a:pPr marL="287322" indent="-287322">
              <a:buFont typeface="Arial" pitchFamily="34" charset="0"/>
              <a:buChar char="•"/>
            </a:pPr>
            <a:r>
              <a:rPr lang="en-US" sz="2000" dirty="0">
                <a:solidFill>
                  <a:srgbClr val="355A4E"/>
                </a:solidFill>
              </a:rPr>
              <a:t>Receives tax credits and depreciation</a:t>
            </a:r>
          </a:p>
          <a:p>
            <a:pPr marL="287322" indent="-287322"/>
            <a:r>
              <a:rPr lang="en-US" sz="2000" dirty="0" err="1" smtClean="0">
                <a:solidFill>
                  <a:srgbClr val="355A4E"/>
                </a:solidFill>
              </a:rPr>
              <a:t>Offtaker</a:t>
            </a:r>
            <a:endParaRPr lang="en-US" sz="2000" dirty="0">
              <a:solidFill>
                <a:srgbClr val="355A4E"/>
              </a:solidFill>
            </a:endParaRPr>
          </a:p>
          <a:p>
            <a:pPr marL="287322" indent="-287322">
              <a:buFont typeface="Arial" pitchFamily="34" charset="0"/>
              <a:buChar char="•"/>
            </a:pPr>
            <a:r>
              <a:rPr lang="en-US" sz="2000" dirty="0">
                <a:solidFill>
                  <a:srgbClr val="355A4E"/>
                </a:solidFill>
              </a:rPr>
              <a:t>Pays Developer for energy generated in form of power purchase agreement (PPA)</a:t>
            </a:r>
          </a:p>
          <a:p>
            <a:pPr marL="287322" indent="-287322"/>
            <a:endParaRPr lang="en-US" sz="2200" dirty="0">
              <a:solidFill>
                <a:srgbClr val="355A4E"/>
              </a:solidFill>
            </a:endParaRPr>
          </a:p>
          <a:p>
            <a:pPr marL="287322" indent="-287322"/>
            <a:r>
              <a:rPr lang="en-US" sz="2200" dirty="0" smtClean="0">
                <a:solidFill>
                  <a:srgbClr val="355A4E"/>
                </a:solidFill>
              </a:rPr>
              <a:t>Sale Leaseback</a:t>
            </a:r>
          </a:p>
          <a:p>
            <a:pPr marL="287322" indent="-287322">
              <a:buFont typeface="Arial" pitchFamily="34" charset="0"/>
              <a:buChar char="•"/>
            </a:pPr>
            <a:r>
              <a:rPr lang="en-US" sz="2200" dirty="0" smtClean="0">
                <a:solidFill>
                  <a:srgbClr val="355A4E"/>
                </a:solidFill>
              </a:rPr>
              <a:t>Why do it?</a:t>
            </a:r>
          </a:p>
          <a:p>
            <a:pPr marL="687350" lvl="1" indent="-287322"/>
            <a:r>
              <a:rPr lang="en-US" sz="1800" dirty="0" smtClean="0">
                <a:solidFill>
                  <a:srgbClr val="355A4E"/>
                </a:solidFill>
              </a:rPr>
              <a:t>Potential higher return (IRR) for tax equity investor</a:t>
            </a:r>
          </a:p>
          <a:p>
            <a:pPr marL="687350" lvl="1" indent="-287322"/>
            <a:r>
              <a:rPr lang="en-US" sz="1800" dirty="0" smtClean="0">
                <a:solidFill>
                  <a:srgbClr val="355A4E"/>
                </a:solidFill>
              </a:rPr>
              <a:t>Developer can recoup investment quickly</a:t>
            </a:r>
          </a:p>
          <a:p>
            <a:pPr marL="230176" indent="-287322"/>
            <a:endParaRPr lang="en-US" sz="1800" dirty="0" smtClean="0">
              <a:solidFill>
                <a:srgbClr val="355A4E"/>
              </a:solidFill>
            </a:endParaRPr>
          </a:p>
          <a:p>
            <a:pPr marL="0" indent="0">
              <a:buFont typeface="Arial" pitchFamily="34" charset="0"/>
              <a:buNone/>
            </a:pPr>
            <a:r>
              <a:rPr lang="en-US" sz="1800" dirty="0" smtClean="0">
                <a:solidFill>
                  <a:srgbClr val="355A4E"/>
                </a:solidFill>
              </a:rPr>
              <a:t>Tribal role – the Tribe acts as the landlord/host in all cases.  The Tribe might be able to act</a:t>
            </a:r>
            <a:r>
              <a:rPr lang="en-US" sz="1800" baseline="0" dirty="0" smtClean="0">
                <a:solidFill>
                  <a:srgbClr val="355A4E"/>
                </a:solidFill>
              </a:rPr>
              <a:t> as developer, depending on the results of your project’s PLR from the IRS.  And if the Tribe owns a utility, could also purchase the system’s power and environmental attributes.</a:t>
            </a:r>
            <a:endParaRPr lang="en-US" sz="1800" dirty="0" smtClean="0">
              <a:solidFill>
                <a:srgbClr val="355A4E"/>
              </a:solidFill>
            </a:endParaRPr>
          </a:p>
          <a:p>
            <a:pPr marL="342881" indent="-342881">
              <a:spcBef>
                <a:spcPct val="20000"/>
              </a:spcBef>
            </a:pPr>
            <a:endParaRPr lang="en-US" sz="1400"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Slide </a:t>
            </a:r>
            <a:fld id="{0ECF236A-3C08-4EE6-906B-0D2E168EF7DA}" type="slidenum">
              <a:rPr lang="en-US" smtClean="0"/>
              <a:pPr defTabSz="465887">
                <a:defRPr/>
              </a:pPr>
              <a:t>2</a:t>
            </a:fld>
            <a:r>
              <a:rPr lang="en-US" dirty="0" smtClean="0"/>
              <a:t> - PAUSE</a:t>
            </a:r>
            <a:endParaRPr lang="en-US" baseline="0" dirty="0" smtClean="0"/>
          </a:p>
          <a:p>
            <a:pPr defTabSz="465887">
              <a:defRPr/>
            </a:pPr>
            <a:r>
              <a:rPr lang="en-US" dirty="0" smtClean="0"/>
              <a:t>Here we move to step 3 in the process:</a:t>
            </a:r>
            <a:r>
              <a:rPr lang="en-US" baseline="0" dirty="0" smtClean="0"/>
              <a:t>  project refinement</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123530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Note, in this hypothetical representation of the sale </a:t>
            </a:r>
            <a:r>
              <a:rPr lang="en-US" dirty="0" err="1"/>
              <a:t>leasback’s</a:t>
            </a:r>
            <a:r>
              <a:rPr lang="en-US" dirty="0"/>
              <a:t> cash flows over time, the entirety of the project’s initial capital investment is contributed by the tax equity investor. This represents the sale of the asset. The cash distributions after commercial operation are more evenly matched between developer and tax equity investor than in the partnership flip model. The resale of the project back the developer in this example is indicated at year 12 where the developer pays the tax equity investor directly for the value of the project. Thereafter the developer owns project and, provided there is no remaining loan to be paid off, will receive the full amount from electricity sales.</a:t>
            </a:r>
          </a:p>
          <a:p>
            <a:endParaRPr lang="en-US" dirty="0" smtClean="0"/>
          </a:p>
        </p:txBody>
      </p:sp>
      <p:sp>
        <p:nvSpPr>
          <p:cNvPr id="4" name="Slide Number Placeholder 3"/>
          <p:cNvSpPr>
            <a:spLocks noGrp="1"/>
          </p:cNvSpPr>
          <p:nvPr>
            <p:ph type="sldNum" sz="quarter" idx="10"/>
          </p:nvPr>
        </p:nvSpPr>
        <p:spPr/>
        <p:txBody>
          <a:bodyPr/>
          <a:lstStyle/>
          <a:p>
            <a:fld id="{CE0A49A6-B32D-4C8E-88B2-3BF19CECC09C}"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412216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23</a:t>
            </a:fld>
            <a:endParaRPr lang="en-US" dirty="0" smtClean="0"/>
          </a:p>
          <a:p>
            <a:r>
              <a:rPr lang="en-US" b="0" baseline="0" dirty="0" smtClean="0"/>
              <a:t>Like the other structures several advantages / challenges</a:t>
            </a:r>
          </a:p>
          <a:p>
            <a:endParaRPr lang="en-US" b="0" baseline="0" dirty="0" smtClean="0"/>
          </a:p>
          <a:p>
            <a:r>
              <a:rPr lang="en-US" b="0" baseline="0" dirty="0" smtClean="0"/>
              <a:t>Advantages:</a:t>
            </a:r>
          </a:p>
          <a:p>
            <a:pPr marL="171450" indent="-171450">
              <a:buFont typeface="Arial" pitchFamily="34" charset="0"/>
              <a:buChar char="•"/>
            </a:pPr>
            <a:r>
              <a:rPr lang="en-US" b="0" baseline="0" dirty="0" smtClean="0"/>
              <a:t>No upfront $ required from developer, TE puts up all the permanent financing costs</a:t>
            </a:r>
          </a:p>
          <a:p>
            <a:pPr marL="171450" indent="-171450">
              <a:buFont typeface="Arial" pitchFamily="34" charset="0"/>
              <a:buChar char="•"/>
            </a:pPr>
            <a:r>
              <a:rPr lang="en-US" b="0" baseline="0" dirty="0" smtClean="0"/>
              <a:t>Developer gets large cash infusion from ‘selling the project’</a:t>
            </a:r>
          </a:p>
          <a:p>
            <a:pPr marL="171450" indent="-171450">
              <a:buFont typeface="Arial" pitchFamily="34" charset="0"/>
              <a:buChar char="•"/>
            </a:pPr>
            <a:r>
              <a:rPr lang="en-US" b="0" baseline="0" dirty="0" smtClean="0"/>
              <a:t>Also frequently used, especially for solar.  </a:t>
            </a:r>
          </a:p>
          <a:p>
            <a:pPr marL="0" indent="0">
              <a:buFont typeface="Arial" pitchFamily="34" charset="0"/>
              <a:buNone/>
            </a:pPr>
            <a:endParaRPr lang="en-US" b="0" baseline="0" dirty="0" smtClean="0"/>
          </a:p>
          <a:p>
            <a:pPr marL="0" indent="0">
              <a:buFont typeface="Arial" pitchFamily="34" charset="0"/>
              <a:buNone/>
            </a:pPr>
            <a:r>
              <a:rPr lang="en-US" b="0" baseline="0" dirty="0" smtClean="0"/>
              <a:t>Challenges:</a:t>
            </a:r>
          </a:p>
          <a:p>
            <a:pPr marL="171450" indent="-171450">
              <a:buFont typeface="Arial" pitchFamily="34" charset="0"/>
              <a:buChar char="•"/>
            </a:pPr>
            <a:r>
              <a:rPr lang="en-US" b="0" dirty="0" smtClean="0"/>
              <a:t>Typically expensive for</a:t>
            </a:r>
            <a:r>
              <a:rPr lang="en-US" b="0" baseline="0" dirty="0" smtClean="0"/>
              <a:t> Tribe or project developer to purchase ownership in the project down the road</a:t>
            </a:r>
          </a:p>
          <a:p>
            <a:pPr marL="171450" indent="-171450">
              <a:buFont typeface="Arial" pitchFamily="34" charset="0"/>
              <a:buChar char="•"/>
            </a:pPr>
            <a:r>
              <a:rPr lang="en-US" b="0" baseline="0" dirty="0" smtClean="0"/>
              <a:t>The Tribe or project developer will operate the project</a:t>
            </a:r>
          </a:p>
          <a:p>
            <a:pPr marL="171450" indent="-171450">
              <a:buFont typeface="Arial" pitchFamily="34" charset="0"/>
              <a:buChar char="•"/>
            </a:pPr>
            <a:r>
              <a:rPr lang="en-US" b="0" baseline="0" dirty="0" smtClean="0"/>
              <a:t>Requires a large equity contribution from the tax equity investor (and they may limit the amount of money they invest if they think the project development team doesn’t have enough experience, for example)</a:t>
            </a:r>
          </a:p>
          <a:p>
            <a:pPr marL="171450" indent="-171450">
              <a:buFont typeface="Arial" pitchFamily="34" charset="0"/>
              <a:buChar char="•"/>
            </a:pPr>
            <a:r>
              <a:rPr lang="en-US" b="0" baseline="0" dirty="0" smtClean="0"/>
              <a:t>Limited participation, and therefore limited upside (or opportunity to make money) until Tribe or developer buys tax equity out of the project</a:t>
            </a:r>
          </a:p>
          <a:p>
            <a:pPr marL="171450" indent="-171450">
              <a:buFont typeface="Arial" pitchFamily="34" charset="0"/>
              <a:buChar char="•"/>
            </a:pPr>
            <a:r>
              <a:rPr lang="en-US" b="0" baseline="0" dirty="0" smtClean="0"/>
              <a:t>This is not available for projects using the PTC, like wind.</a:t>
            </a:r>
            <a:endParaRPr lang="en-US" b="0"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23</a:t>
            </a:fld>
            <a:endParaRPr lang="en-US" dirty="0"/>
          </a:p>
        </p:txBody>
      </p:sp>
    </p:spTree>
    <p:extLst>
      <p:ext uri="{BB962C8B-B14F-4D97-AF65-F5344CB8AC3E}">
        <p14:creationId xmlns:p14="http://schemas.microsoft.com/office/powerpoint/2010/main" val="31660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24</a:t>
            </a:fld>
            <a:endParaRPr lang="en-US" dirty="0" smtClean="0"/>
          </a:p>
          <a:p>
            <a:r>
              <a:rPr lang="en-US" dirty="0" smtClean="0"/>
              <a:t>Finally we turn to the inverted lease financing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24</a:t>
            </a:fld>
            <a:endParaRPr lang="en-US" dirty="0"/>
          </a:p>
        </p:txBody>
      </p:sp>
    </p:spTree>
    <p:extLst>
      <p:ext uri="{BB962C8B-B14F-4D97-AF65-F5344CB8AC3E}">
        <p14:creationId xmlns:p14="http://schemas.microsoft.com/office/powerpoint/2010/main" val="2010314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7338" marR="0" indent="-287338" algn="l" defTabSz="457200" rtl="0" eaLnBrk="1" fontAlgn="auto" latinLnBrk="0" hangingPunct="1">
              <a:lnSpc>
                <a:spcPct val="100000"/>
              </a:lnSpc>
              <a:spcBef>
                <a:spcPts val="0"/>
              </a:spcBef>
              <a:spcAft>
                <a:spcPts val="0"/>
              </a:spcAft>
              <a:buClrTx/>
              <a:buSzTx/>
              <a:buFontTx/>
              <a:buNone/>
              <a:tabLst/>
              <a:defRPr/>
            </a:pPr>
            <a:r>
              <a:rPr lang="en-US" sz="2400" dirty="0" smtClean="0"/>
              <a:t>Slide</a:t>
            </a:r>
            <a:r>
              <a:rPr lang="en-US" sz="2400" baseline="0" dirty="0" smtClean="0"/>
              <a:t> </a:t>
            </a:r>
            <a:fld id="{E0D1F6CC-E033-4872-841C-93DC28CD7BBC}" type="slidenum">
              <a:rPr lang="en-US" sz="2400" baseline="0" smtClean="0"/>
              <a:pPr marL="287338" marR="0" indent="-287338" algn="l" defTabSz="457200" rtl="0" eaLnBrk="1" fontAlgn="auto" latinLnBrk="0" hangingPunct="1">
                <a:lnSpc>
                  <a:spcPct val="100000"/>
                </a:lnSpc>
                <a:spcBef>
                  <a:spcPts val="0"/>
                </a:spcBef>
                <a:spcAft>
                  <a:spcPts val="0"/>
                </a:spcAft>
                <a:buClrTx/>
                <a:buSzTx/>
                <a:buFontTx/>
                <a:buNone/>
                <a:tabLst/>
                <a:defRPr/>
              </a:pPr>
              <a:t>25</a:t>
            </a:fld>
            <a:endParaRPr lang="en-US" sz="2400" dirty="0" smtClean="0"/>
          </a:p>
          <a:p>
            <a:pPr marL="287338" indent="-287338"/>
            <a:r>
              <a:rPr lang="en-US" sz="2200" dirty="0" smtClean="0">
                <a:solidFill>
                  <a:srgbClr val="355A4E"/>
                </a:solidFill>
              </a:rPr>
              <a:t>The inverted lease</a:t>
            </a:r>
            <a:r>
              <a:rPr lang="en-US" sz="2200" baseline="0" dirty="0" smtClean="0">
                <a:solidFill>
                  <a:srgbClr val="355A4E"/>
                </a:solidFill>
              </a:rPr>
              <a:t> is an exception to the rule that only an owner can claim tax benefits of a project.  </a:t>
            </a:r>
            <a:endParaRPr lang="en-US" sz="2200" dirty="0" smtClean="0">
              <a:solidFill>
                <a:srgbClr val="355A4E"/>
              </a:solidFill>
            </a:endParaRPr>
          </a:p>
          <a:p>
            <a:pPr marL="287338" indent="-287338"/>
            <a:endParaRPr lang="en-US" sz="2200" dirty="0" smtClean="0">
              <a:solidFill>
                <a:srgbClr val="355A4E"/>
              </a:solidFill>
            </a:endParaRPr>
          </a:p>
          <a:p>
            <a:pPr marL="287338" indent="-287338"/>
            <a:r>
              <a:rPr lang="en-US" sz="2200" dirty="0" smtClean="0">
                <a:solidFill>
                  <a:srgbClr val="355A4E"/>
                </a:solidFill>
              </a:rPr>
              <a:t>Under</a:t>
            </a:r>
            <a:r>
              <a:rPr lang="en-US" sz="2200" baseline="0" dirty="0" smtClean="0">
                <a:solidFill>
                  <a:srgbClr val="355A4E"/>
                </a:solidFill>
              </a:rPr>
              <a:t> the inverted lease, the relationship is reversed between the developer and tax equity investor.  By that I mean the developer actually buys the project from the tax equity investor and then leases it back to the tax equity investors.  This is done as a way to pass the ITC to the tax equity investor who does not actually own the project.   Note that depreciation deductions stay with the owner (lessor), and if all owner partners are taxable, then they can use the full MACRS. </a:t>
            </a:r>
          </a:p>
          <a:p>
            <a:pPr marL="287338" indent="-287338"/>
            <a:endParaRPr lang="en-US" sz="2200" baseline="0" dirty="0" smtClean="0">
              <a:solidFill>
                <a:srgbClr val="355A4E"/>
              </a:solidFill>
            </a:endParaRPr>
          </a:p>
          <a:p>
            <a:pPr marL="287338" marR="0" indent="-287338" algn="l" defTabSz="457200" rtl="0" eaLnBrk="1" fontAlgn="auto" latinLnBrk="0" hangingPunct="1">
              <a:lnSpc>
                <a:spcPct val="100000"/>
              </a:lnSpc>
              <a:spcBef>
                <a:spcPts val="0"/>
              </a:spcBef>
              <a:spcAft>
                <a:spcPts val="0"/>
              </a:spcAft>
              <a:buClrTx/>
              <a:buSzTx/>
              <a:buFontTx/>
              <a:buNone/>
              <a:tabLst/>
              <a:defRPr/>
            </a:pPr>
            <a:r>
              <a:rPr lang="en-US" sz="2200" baseline="0" dirty="0" smtClean="0">
                <a:solidFill>
                  <a:srgbClr val="355A4E"/>
                </a:solidFill>
              </a:rPr>
              <a:t>	This was the structure that recently received an IRS PLR. And note, if a Tribe is one of the developers, then depreciation (accelerated or straight line) is lost. </a:t>
            </a:r>
          </a:p>
          <a:p>
            <a:pPr marL="287338" indent="-287338"/>
            <a:endParaRPr lang="en-US" sz="2200" baseline="0" dirty="0" smtClean="0">
              <a:solidFill>
                <a:srgbClr val="355A4E"/>
              </a:solidFill>
            </a:endParaRPr>
          </a:p>
          <a:p>
            <a:pPr marL="287338" marR="0" indent="-287338"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355A4E"/>
                </a:solidFill>
              </a:rPr>
              <a:t>Tribal role – the Tribe acts as the landlord/host in all cases.  The Tribe might be able to act</a:t>
            </a:r>
            <a:r>
              <a:rPr lang="en-US" sz="2400" baseline="0" dirty="0" smtClean="0">
                <a:solidFill>
                  <a:srgbClr val="355A4E"/>
                </a:solidFill>
              </a:rPr>
              <a:t> as developer, depending on the results of your project’s PLR from the IRS.  And if the Tribe owns a utility, could also purchase the system’s power and environmental attributes.</a:t>
            </a:r>
            <a:endParaRPr lang="en-US" sz="2400" dirty="0" smtClean="0">
              <a:solidFill>
                <a:srgbClr val="355A4E"/>
              </a:solidFill>
            </a:endParaRPr>
          </a:p>
          <a:p>
            <a:pPr marL="287338" indent="-287338"/>
            <a:endParaRPr lang="en-US" sz="2200" dirty="0" smtClean="0">
              <a:solidFill>
                <a:srgbClr val="355A4E"/>
              </a:solidFill>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in the sale </a:t>
            </a:r>
            <a:r>
              <a:rPr lang="en-US" baseline="0" dirty="0" err="1" smtClean="0"/>
              <a:t>leasback</a:t>
            </a:r>
            <a:r>
              <a:rPr lang="en-US" baseline="0" dirty="0" smtClean="0"/>
              <a:t> model, where the developer has the option to purchase the project at the end of the lease term, in the inverted lease, the developer already owns the project. All cash flows therefore revert to the developer at the end of the lease term (in this slide’s hypothetical example, this happens at the end of year 5), assuming there is no debt. Note that, to execute this structure, project owners must make a significant capital contribution up front. Tax equity partners will also take a majority of the cash flows before the lease term is up so that they can reach their target rate of return. Thus, while the inverted lease does allow the project owner to retain control of their asset, it is a comparatively expensive option.</a:t>
            </a:r>
            <a:endParaRPr lang="en-US" dirty="0" smtClean="0"/>
          </a:p>
        </p:txBody>
      </p:sp>
      <p:sp>
        <p:nvSpPr>
          <p:cNvPr id="4" name="Slide Number Placeholder 3"/>
          <p:cNvSpPr>
            <a:spLocks noGrp="1"/>
          </p:cNvSpPr>
          <p:nvPr>
            <p:ph type="sldNum" sz="quarter" idx="10"/>
          </p:nvPr>
        </p:nvSpPr>
        <p:spPr/>
        <p:txBody>
          <a:bodyPr/>
          <a:lstStyle/>
          <a:p>
            <a:fld id="{CE0A49A6-B32D-4C8E-88B2-3BF19CECC09C}"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412216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27</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Several</a:t>
            </a:r>
            <a:r>
              <a:rPr lang="en-US" b="0" baseline="0" dirty="0" smtClean="0"/>
              <a:t> consideration for this structure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Advantages: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Tribe gets more control in the project</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Cash flows to the Tribe from the beginning, so there is more immediate upside</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Limits risk to tax-equity investor, possibly increasing availability of investment</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The developer owns the project after the expiration of the lease term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Challenges: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Most complicated of all three tax-equity financing structures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Developer contributes more up-front capital into the project</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Not available for the PTC (or wind projects); is only for ITC</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Limits upside for TE (thus some investors may not be interested)</a:t>
            </a:r>
            <a:endParaRPr lang="en-US" b="0"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27</a:t>
            </a:fld>
            <a:endParaRPr lang="en-US" dirty="0"/>
          </a:p>
        </p:txBody>
      </p:sp>
    </p:spTree>
    <p:extLst>
      <p:ext uri="{BB962C8B-B14F-4D97-AF65-F5344CB8AC3E}">
        <p14:creationId xmlns:p14="http://schemas.microsoft.com/office/powerpoint/2010/main" val="1616736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28</a:t>
            </a:fld>
            <a:endParaRPr lang="en-US" dirty="0" smtClean="0"/>
          </a:p>
          <a:p>
            <a:pPr marL="171450" lvl="0" indent="-171450">
              <a:buFont typeface="Arial" pitchFamily="34" charset="0"/>
              <a:buChar char="•"/>
            </a:pPr>
            <a:r>
              <a:rPr lang="en-US" sz="1200" kern="1200" dirty="0" smtClean="0">
                <a:solidFill>
                  <a:schemeClr val="tx1"/>
                </a:solidFill>
                <a:effectLst/>
                <a:latin typeface="+mn-lt"/>
                <a:ea typeface="+mn-ea"/>
                <a:cs typeface="+mn-cs"/>
              </a:rPr>
              <a:t>In March of this year, the IRS issued an interesting private letter ruling relevant to a Tribe using the investment tax credit for a solar project </a:t>
            </a:r>
          </a:p>
          <a:p>
            <a:pPr marL="171450" lvl="0" indent="-171450">
              <a:buFont typeface="Arial" pitchFamily="34" charset="0"/>
              <a:buChar char="•"/>
            </a:pPr>
            <a:r>
              <a:rPr lang="en-US" sz="1200" kern="1200" dirty="0" smtClean="0">
                <a:solidFill>
                  <a:schemeClr val="tx1"/>
                </a:solidFill>
                <a:effectLst/>
                <a:latin typeface="+mn-lt"/>
                <a:ea typeface="+mn-ea"/>
                <a:cs typeface="+mn-cs"/>
              </a:rPr>
              <a:t>For this one Tribal project it appears that the Tribe can invest equity and be a partial owner of the project (i.e. be a party to one of the tax-equity financing structures), without jeopardizing access and use of the investment tax credit. </a:t>
            </a:r>
          </a:p>
          <a:p>
            <a:pPr marL="171450" lvl="0" indent="-171450">
              <a:buFont typeface="Arial" pitchFamily="34" charset="0"/>
              <a:buChar char="•"/>
            </a:pPr>
            <a:r>
              <a:rPr lang="en-US" sz="1200" kern="1200" dirty="0" smtClean="0">
                <a:solidFill>
                  <a:schemeClr val="tx1"/>
                </a:solidFill>
                <a:effectLst/>
                <a:latin typeface="+mn-lt"/>
                <a:ea typeface="+mn-ea"/>
                <a:cs typeface="+mn-cs"/>
              </a:rPr>
              <a:t>Depreciation, however, is subject to different IRS rules than the investment tax credit and would likely be depreciated on a straight line basis over at least 12 years and possibly longer (instead of a 5 year accelerated depreciation schedule)</a:t>
            </a:r>
            <a:r>
              <a:rPr lang="en-US" sz="1200" strike="sng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If the PLR is interpreted by the IRS in the same way for other Tribes, then it is possible Tribes can play a larger development role than simply site host or energy purchaser.  The exact financing structures are still being debated and legal advice is necessary.  The inverted lease (or lease pass through) is the probably the most clear at this point, because the PLR states that it is permissible for that that particular Tribe to pass through the ITC to the lessee.</a:t>
            </a:r>
          </a:p>
          <a:p>
            <a:pPr marL="171450" lvl="0" indent="-171450">
              <a:buFont typeface="Arial" pitchFamily="34" charset="0"/>
              <a:buChar char="•"/>
            </a:pPr>
            <a:r>
              <a:rPr lang="en-US" sz="1200" kern="1200" dirty="0" smtClean="0">
                <a:solidFill>
                  <a:schemeClr val="tx1"/>
                </a:solidFill>
                <a:effectLst/>
                <a:latin typeface="+mn-lt"/>
                <a:ea typeface="+mn-ea"/>
                <a:cs typeface="+mn-cs"/>
              </a:rPr>
              <a:t>The potential implications are not clear for all Tribes, since this PLR applies to this one project by this one Tribe. Any Tribe wanting to follow in their footsteps should seek legal counsel and apply to the IRS for their own PLR (unless the IRS issues a general ruling applicable to all Tribes). </a:t>
            </a:r>
          </a:p>
          <a:p>
            <a:pPr marL="171450" lvl="0" indent="-171450">
              <a:buFont typeface="Arial" pitchFamily="34" charset="0"/>
              <a:buChar char="•"/>
            </a:pPr>
            <a:r>
              <a:rPr lang="en-US" sz="1200" kern="1200" dirty="0" smtClean="0">
                <a:solidFill>
                  <a:schemeClr val="tx1"/>
                </a:solidFill>
                <a:effectLst/>
                <a:latin typeface="+mn-lt"/>
                <a:ea typeface="+mn-ea"/>
                <a:cs typeface="+mn-cs"/>
              </a:rPr>
              <a:t>While this ruling only applies to the one Tribe’s project, past experience has shown that other entities eligible for PLRs have been able to successfully secure PLRs if their situation is similar. The Tribe would have to prove that the two circumstances are the same.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34559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1440484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30</a:t>
            </a:fld>
            <a:endParaRPr lang="en-US" dirty="0" smtClean="0"/>
          </a:p>
          <a:p>
            <a:r>
              <a:rPr lang="en-US" b="0" dirty="0" smtClean="0"/>
              <a:t>Here are some financing</a:t>
            </a:r>
            <a:r>
              <a:rPr lang="en-US" b="0" baseline="0" dirty="0" smtClean="0"/>
              <a:t> structures that have been used to finance renewable energy development in the U.S.  These were presented in some of the advanced financing courses, and the considerations of choosing one over another are shown in the table above.  Generally, the factors to consider include the amount of upfront capital required from the Tribe, who owns the project, what type of tax credit is available (ITC or PTC), and the preference of the money provider (the investor)</a:t>
            </a:r>
          </a:p>
          <a:p>
            <a:endParaRPr lang="en-US" b="0"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30</a:t>
            </a:fld>
            <a:endParaRPr lang="en-US" dirty="0"/>
          </a:p>
        </p:txBody>
      </p:sp>
    </p:spTree>
    <p:extLst>
      <p:ext uri="{BB962C8B-B14F-4D97-AF65-F5344CB8AC3E}">
        <p14:creationId xmlns:p14="http://schemas.microsoft.com/office/powerpoint/2010/main" val="3132457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32</a:t>
            </a:fld>
            <a:endParaRPr lang="en-US"/>
          </a:p>
        </p:txBody>
      </p:sp>
    </p:spTree>
    <p:extLst>
      <p:ext uri="{BB962C8B-B14F-4D97-AF65-F5344CB8AC3E}">
        <p14:creationId xmlns:p14="http://schemas.microsoft.com/office/powerpoint/2010/main" val="407100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3</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3</a:t>
            </a:fld>
            <a:endParaRPr lang="en-US"/>
          </a:p>
        </p:txBody>
      </p:sp>
    </p:spTree>
    <p:extLst>
      <p:ext uri="{BB962C8B-B14F-4D97-AF65-F5344CB8AC3E}">
        <p14:creationId xmlns:p14="http://schemas.microsoft.com/office/powerpoint/2010/main" val="172372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33</a:t>
            </a:fld>
            <a:endParaRPr lang="en-US"/>
          </a:p>
        </p:txBody>
      </p:sp>
    </p:spTree>
    <p:extLst>
      <p:ext uri="{BB962C8B-B14F-4D97-AF65-F5344CB8AC3E}">
        <p14:creationId xmlns:p14="http://schemas.microsoft.com/office/powerpoint/2010/main" val="679041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36</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t>37</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shows a comparison of the various risks that may emerge out of the stage 3 for the refinement.  We are still determining whether the risks of the commercial scale solar PV project in AZ are acceptable, or can be reduced/eliminated.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Because risk has been analyzed and controlled where possible during Stage 3 refinement, each of these risk factors are estimated at low.  While no project will have zero risks, the analysis has shown that there is likely a viable renewable energy project here. Once the risks appear to be low enough across all the variables, you will be able to engage a </a:t>
            </a:r>
            <a:r>
              <a:rPr lang="en-US" dirty="0" smtClean="0"/>
              <a:t>tax equity partner or a debt lender.</a:t>
            </a:r>
          </a:p>
          <a:p>
            <a:endParaRPr lang="en-US"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122857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5</a:t>
            </a:fld>
            <a:endParaRPr lang="en-US" dirty="0" smtClean="0"/>
          </a:p>
          <a:p>
            <a:r>
              <a:rPr lang="en-US" dirty="0" smtClean="0"/>
              <a:t>Commercial projects will be competing against the wholesale electricity price.  Therefore, these large projects</a:t>
            </a:r>
            <a:r>
              <a:rPr lang="en-US" baseline="0" dirty="0" smtClean="0"/>
              <a:t> will compete against </a:t>
            </a:r>
            <a:r>
              <a:rPr lang="en-US" dirty="0" smtClean="0"/>
              <a:t>other electricity providers (sometimes referred</a:t>
            </a:r>
            <a:r>
              <a:rPr lang="en-US" baseline="0" dirty="0" smtClean="0"/>
              <a:t> to as independent power producers, or IPPs).  </a:t>
            </a:r>
          </a:p>
          <a:p>
            <a:pPr marL="0" lvl="0" indent="0">
              <a:buFont typeface="Arial" pitchFamily="34" charset="0"/>
              <a:buNone/>
            </a:pPr>
            <a:r>
              <a:rPr lang="en-US" baseline="0" dirty="0" smtClean="0"/>
              <a:t>There can be many rewards and goals for a commercial-scale project. They can include:</a:t>
            </a:r>
          </a:p>
          <a:p>
            <a:pPr marL="628650" lvl="1" indent="-171450">
              <a:buFont typeface="Arial" pitchFamily="34" charset="0"/>
              <a:buChar char="•"/>
            </a:pPr>
            <a:r>
              <a:rPr lang="en-US" baseline="0" dirty="0" smtClean="0"/>
              <a:t>Generating revenue</a:t>
            </a:r>
          </a:p>
          <a:p>
            <a:pPr marL="628650" lvl="1" indent="-171450">
              <a:buFont typeface="Arial" pitchFamily="34" charset="0"/>
              <a:buChar char="•"/>
            </a:pPr>
            <a:r>
              <a:rPr lang="en-US" baseline="0" dirty="0" smtClean="0"/>
              <a:t>Job creation</a:t>
            </a:r>
          </a:p>
          <a:p>
            <a:pPr marL="628650" lvl="1" indent="-171450">
              <a:buFont typeface="Arial" pitchFamily="34" charset="0"/>
              <a:buChar char="•"/>
            </a:pPr>
            <a:r>
              <a:rPr lang="en-US" baseline="0" dirty="0" smtClean="0"/>
              <a:t>Using an available resource on Tribal land</a:t>
            </a:r>
          </a:p>
          <a:p>
            <a:pPr marL="628650" lvl="1" indent="-171450">
              <a:buFont typeface="Arial" pitchFamily="34" charset="0"/>
              <a:buChar char="•"/>
            </a:pPr>
            <a:r>
              <a:rPr lang="en-US" baseline="0" dirty="0" smtClean="0"/>
              <a:t>Successfully identifying an </a:t>
            </a:r>
            <a:r>
              <a:rPr lang="en-US" baseline="0" dirty="0" err="1" smtClean="0"/>
              <a:t>offtaker</a:t>
            </a:r>
            <a:endParaRPr lang="en-US" baseline="0" dirty="0" smtClean="0"/>
          </a:p>
          <a:p>
            <a:pPr marL="628650" lvl="1" indent="-171450">
              <a:buFont typeface="Arial" pitchFamily="34" charset="0"/>
              <a:buChar char="•"/>
            </a:pPr>
            <a:r>
              <a:rPr lang="en-US" baseline="0" dirty="0" smtClean="0"/>
              <a:t>Using available capital for the investment</a:t>
            </a:r>
          </a:p>
          <a:p>
            <a:pPr marL="628650" lvl="1" indent="-171450">
              <a:buFont typeface="Arial" pitchFamily="34" charset="0"/>
              <a:buChar char="•"/>
            </a:pPr>
            <a:r>
              <a:rPr lang="en-US" baseline="0" dirty="0" smtClean="0"/>
              <a:t>Environmental sustainability, and</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Self sufficiency</a:t>
            </a:r>
          </a:p>
          <a:p>
            <a:r>
              <a:rPr lang="en-US" baseline="0" dirty="0" smtClean="0"/>
              <a:t>Challenges can include:</a:t>
            </a:r>
          </a:p>
          <a:p>
            <a:pPr marL="628650" lvl="1" indent="-171450">
              <a:buFont typeface="Arial" pitchFamily="34" charset="0"/>
              <a:buChar char="•"/>
            </a:pPr>
            <a:r>
              <a:rPr lang="en-US" baseline="0" dirty="0" smtClean="0"/>
              <a:t>This scale of project is capital intense – and requires the Tribe to invest capital</a:t>
            </a:r>
          </a:p>
          <a:p>
            <a:pPr marL="628650" lvl="1" indent="-171450">
              <a:buFont typeface="Arial" pitchFamily="34" charset="0"/>
              <a:buChar char="•"/>
            </a:pPr>
            <a:r>
              <a:rPr lang="en-US" baseline="0" dirty="0" smtClean="0"/>
              <a:t>Development takes longer lead times and thus there is much more risk for the Tribe capital</a:t>
            </a:r>
          </a:p>
          <a:p>
            <a:pPr marL="628650" lvl="1" indent="-171450">
              <a:buFont typeface="Arial" pitchFamily="34" charset="0"/>
              <a:buChar char="•"/>
            </a:pPr>
            <a:r>
              <a:rPr lang="en-US" baseline="0" dirty="0" smtClean="0"/>
              <a:t>External players are most certainly involved and</a:t>
            </a:r>
          </a:p>
          <a:p>
            <a:pPr marL="628650" lvl="1" indent="-171450">
              <a:buFont typeface="Arial" pitchFamily="34" charset="0"/>
              <a:buChar char="•"/>
            </a:pPr>
            <a:r>
              <a:rPr lang="en-US" baseline="0" dirty="0" smtClean="0"/>
              <a:t>This scale is more market driven than other scales – because you need to compete with the wholesale price of electricity</a:t>
            </a:r>
          </a:p>
        </p:txBody>
      </p:sp>
      <p:sp>
        <p:nvSpPr>
          <p:cNvPr id="4" name="Slide Number Placeholder 3"/>
          <p:cNvSpPr>
            <a:spLocks noGrp="1"/>
          </p:cNvSpPr>
          <p:nvPr>
            <p:ph type="sldNum" sz="quarter" idx="10"/>
          </p:nvPr>
        </p:nvSpPr>
        <p:spPr/>
        <p:txBody>
          <a:bodyPr/>
          <a:lstStyle/>
          <a:p>
            <a:fld id="{9CEE81D2-114F-DE43-938B-79953DE87D80}" type="slidenum">
              <a:rPr lang="en-US" smtClean="0"/>
              <a:pPr/>
              <a:t>5</a:t>
            </a:fld>
            <a:endParaRPr lang="en-US" dirty="0"/>
          </a:p>
        </p:txBody>
      </p:sp>
    </p:spTree>
    <p:extLst>
      <p:ext uri="{BB962C8B-B14F-4D97-AF65-F5344CB8AC3E}">
        <p14:creationId xmlns:p14="http://schemas.microsoft.com/office/powerpoint/2010/main" val="398267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UPDATES IN THIS SLIDE NEED TO BE TRANSFERRED TO ADV #4</a:t>
            </a:r>
            <a:endParaRPr lang="en-US" b="1"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IE STEP 3</a:t>
            </a:r>
            <a:endParaRPr lang="en-US"/>
          </a:p>
        </p:txBody>
      </p:sp>
    </p:spTree>
    <p:extLst>
      <p:ext uri="{BB962C8B-B14F-4D97-AF65-F5344CB8AC3E}">
        <p14:creationId xmlns:p14="http://schemas.microsoft.com/office/powerpoint/2010/main" val="9329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difference with incentives</a:t>
            </a:r>
            <a:endParaRPr lang="en-US" dirty="0"/>
          </a:p>
        </p:txBody>
      </p:sp>
      <p:sp>
        <p:nvSpPr>
          <p:cNvPr id="4" name="Footer Placeholder 3"/>
          <p:cNvSpPr>
            <a:spLocks noGrp="1"/>
          </p:cNvSpPr>
          <p:nvPr>
            <p:ph type="ftr" sz="quarter" idx="10"/>
          </p:nvPr>
        </p:nvSpPr>
        <p:spPr/>
        <p:txBody>
          <a:bodyPr/>
          <a:lstStyle/>
          <a:p>
            <a:r>
              <a:rPr lang="en-US" smtClean="0"/>
              <a:t>IE STEP 1</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7</a:t>
            </a:fld>
            <a:endParaRPr lang="en-US"/>
          </a:p>
        </p:txBody>
      </p:sp>
    </p:spTree>
    <p:extLst>
      <p:ext uri="{BB962C8B-B14F-4D97-AF65-F5344CB8AC3E}">
        <p14:creationId xmlns:p14="http://schemas.microsoft.com/office/powerpoint/2010/main" val="368683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10</a:t>
            </a:fld>
            <a:endParaRPr lang="en-US" dirty="0" smtClean="0"/>
          </a:p>
          <a:p>
            <a:r>
              <a:rPr lang="en-US" sz="1200" kern="1200" dirty="0" smtClean="0">
                <a:solidFill>
                  <a:schemeClr val="tx1"/>
                </a:solidFill>
                <a:effectLst/>
                <a:latin typeface="+mn-lt"/>
                <a:ea typeface="+mn-ea"/>
                <a:cs typeface="+mn-cs"/>
              </a:rPr>
              <a:t>Lets review</a:t>
            </a:r>
            <a:r>
              <a:rPr lang="en-US" sz="1200" kern="1200" baseline="0" dirty="0" smtClean="0">
                <a:solidFill>
                  <a:schemeClr val="tx1"/>
                </a:solidFill>
                <a:effectLst/>
                <a:latin typeface="+mn-lt"/>
                <a:ea typeface="+mn-ea"/>
                <a:cs typeface="+mn-cs"/>
              </a:rPr>
              <a:t> the chart we showed previously about the different capital at each stage of project development. The farther you get in the development process the more capital financing sources become available, but also the greater amount of cash outlay.  Generally the different sources can include:</a:t>
            </a:r>
          </a:p>
          <a:p>
            <a:r>
              <a:rPr lang="en-US" sz="1200" kern="1200" baseline="0" dirty="0" smtClean="0">
                <a:solidFill>
                  <a:schemeClr val="tx1"/>
                </a:solidFill>
                <a:effectLst/>
                <a:latin typeface="+mn-lt"/>
                <a:ea typeface="+mn-ea"/>
                <a:cs typeface="+mn-cs"/>
              </a:rPr>
              <a:t>	Developer/Sponsor Equity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Vendor Financing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Tax Equity</a:t>
            </a:r>
          </a:p>
          <a:p>
            <a:r>
              <a:rPr lang="en-US" sz="1200" kern="1200" baseline="0" dirty="0" smtClean="0">
                <a:solidFill>
                  <a:schemeClr val="tx1"/>
                </a:solidFill>
                <a:effectLst/>
                <a:latin typeface="+mn-lt"/>
                <a:ea typeface="+mn-ea"/>
                <a:cs typeface="+mn-cs"/>
              </a:rPr>
              <a:t>	Construction Debt and </a:t>
            </a:r>
          </a:p>
          <a:p>
            <a:r>
              <a:rPr lang="en-US" sz="1200" kern="1200" baseline="0" dirty="0" smtClean="0">
                <a:solidFill>
                  <a:schemeClr val="tx1"/>
                </a:solidFill>
                <a:effectLst/>
                <a:latin typeface="+mn-lt"/>
                <a:ea typeface="+mn-ea"/>
                <a:cs typeface="+mn-cs"/>
              </a:rPr>
              <a:t>	Term Debt (long term financing)</a:t>
            </a:r>
          </a:p>
          <a:p>
            <a:r>
              <a:rPr lang="en-US" sz="1200" kern="1200" baseline="0" dirty="0" smtClean="0">
                <a:solidFill>
                  <a:schemeClr val="tx1"/>
                </a:solidFill>
                <a:effectLst/>
                <a:latin typeface="+mn-lt"/>
                <a:ea typeface="+mn-ea"/>
                <a:cs typeface="+mn-cs"/>
              </a:rPr>
              <a:t>The combination of financing potentially available will depend on the risks of your project and the risk appetite of the investor. This chart will help you match the investor type with the process stage.</a:t>
            </a: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2685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3</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11</a:t>
            </a:fld>
            <a:endParaRPr lang="en-US"/>
          </a:p>
        </p:txBody>
      </p:sp>
    </p:spTree>
    <p:extLst>
      <p:ext uri="{BB962C8B-B14F-4D97-AF65-F5344CB8AC3E}">
        <p14:creationId xmlns:p14="http://schemas.microsoft.com/office/powerpoint/2010/main" val="1482466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9.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1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0.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0.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4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0.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43.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0.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31.pn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13.wdp"/><Relationship Id="rId9"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7.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5837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684188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8947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646162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195340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122248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450029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948255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83400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411065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817909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9207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63151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796237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032992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14581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0419731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6204541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9991984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5047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7567895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4388875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8947358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824127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6888122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80403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58147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649520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44422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4943176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7382296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988038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8203274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174008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53223405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4347990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2049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051935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83884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392681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976942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24740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298539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5579651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8166771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905779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42923999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5484844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712553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496013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263654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49149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9784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610337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2457951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495685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55117692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2729193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135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16553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4019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7982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9" name="Rectangle 3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42" name="Straight Connector 4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4" name="Straight Connector 43"/>
          <p:cNvCxnSpPr>
            <a:stCxn id="46"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52" name="Rectangle 51"/>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53" name="Rectangle 52"/>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54" name="Rectangle 53"/>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55" name="Rectangle 54"/>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56" name="Picture 55"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7" name="Oval 56"/>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Oval 57"/>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Oval 58"/>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Oval 59"/>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1" name="Picture 60"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2" name="Picture 61"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3" name="Picture 62"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4" name="Picture 63"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13417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45" name="Rectangle 4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57" name="Straight Connector 56"/>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9" name="Straight Connector 58"/>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1" name="Rectangle 60"/>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5" name="Rectangle 64"/>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6" name="Rectangle 65"/>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7" name="Rectangle 66"/>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68" name="Rectangle 67"/>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69" name="Rectangle 68"/>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70" name="Picture 69"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1" name="Oval 70"/>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4" name="Oval 73"/>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5" name="Picture 74"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6" name="Picture 75"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7" name="Picture 76"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8" name="Picture 77"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79" name="Rectangle 7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872518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7" name="Rectangle 3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1" name="Straight Connector 40"/>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4" name="Rectangle 4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5" name="Rectangle 4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6" name="Rectangle 4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7" name="Rectangle 4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8" name="Rectangle 4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9" name="Rectangle 4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50" name="Rectangle 49"/>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51" name="Rectangle 50"/>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52" name="Picture 5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3" name="Oval 5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Oval 5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4" name="Picture 6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5" name="Picture 6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6" name="Picture 6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7" name="Picture 6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68" name="Rectangle 67"/>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85840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7" name="Rectangle 3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1" name="Straight Connector 40"/>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4" name="Rectangle 4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5" name="Rectangle 4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6" name="Rectangle 4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7" name="Rectangle 4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8" name="Rectangle 4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9" name="Rectangle 4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50" name="Rectangle 49"/>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51" name="Rectangle 50"/>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52" name="Picture 5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3" name="Oval 5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Oval 5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4" name="Picture 6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5" name="Picture 6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6" name="Picture 6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7" name="Picture 6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68" name="Rectangle 67"/>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609935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05" name="Rectangle 10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107" name="Rectangle 10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10" name="Picture 10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13" name="Rectangle 11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4" name="Rectangle 11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5" name="Rectangle 11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6" name="Rectangle 11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7" name="Rectangle 11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8" name="Rectangle 11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119" name="Rectangle 11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120" name="Rectangle 119"/>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121" name="Rectangle 120"/>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122" name="Picture 12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123" name="Oval 12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4" name="Oval 12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5" name="Oval 12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6" name="Oval 12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7" name="Picture 126"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128" name="Picture 127"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sp>
        <p:nvSpPr>
          <p:cNvPr id="131" name="Rectangle 130"/>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cxnSp>
        <p:nvCxnSpPr>
          <p:cNvPr id="132" name="Straight Connector 131"/>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33" name="Picture 132"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134" name="Picture 133"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112" name="Rectangle 1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6793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02083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1452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08589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8343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28075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7014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698998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41471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2920530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84524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387"/>
            <a:ext cx="2743200" cy="400433"/>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6991604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73400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680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19450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09512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934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83521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96607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0834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3984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73318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700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712695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084929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63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7492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27544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70069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39609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8469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14150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2365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617989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1633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2331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1786938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8167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433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57723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54791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71689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88374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68201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256034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83378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9354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95881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535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387"/>
            <a:ext cx="2743200" cy="400433"/>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0441128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004766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304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83470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357230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59437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45881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610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45691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837461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20021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9270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387"/>
            <a:ext cx="2743200" cy="400433"/>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56678880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614538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71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50670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87136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6582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17897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12533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82588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724780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356393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6060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mj-lt"/>
              </a:rPr>
              <a:t>Potential</a:t>
            </a:r>
            <a:endParaRPr lang="en-US" sz="1400" b="1" dirty="0">
              <a:solidFill>
                <a:srgbClr val="A6A6A6"/>
              </a:solidFill>
              <a:latin typeface="+mj-lt"/>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schemeClr val="bg1">
                    <a:lumMod val="50000"/>
                  </a:schemeClr>
                </a:solidFill>
                <a:latin typeface="+mj-lt"/>
              </a:rPr>
              <a:t>Options</a:t>
            </a:r>
            <a:endParaRPr lang="en-US" sz="1400" b="1" dirty="0">
              <a:solidFill>
                <a:schemeClr val="bg1">
                  <a:lumMod val="50000"/>
                </a:schemeClr>
              </a:solidFill>
              <a:latin typeface="+mj-lt"/>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latin typeface="+mj-lt"/>
              </a:rPr>
              <a:t>Refinement</a:t>
            </a:r>
            <a:endParaRPr lang="en-US" sz="1400" b="1" dirty="0">
              <a:latin typeface="+mj-lt"/>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mj-lt"/>
              </a:rPr>
              <a:t>Implementation</a:t>
            </a:r>
            <a:endParaRPr lang="en-US" sz="1400" b="1" dirty="0">
              <a:solidFill>
                <a:srgbClr val="A6A6A6"/>
              </a:solidFill>
              <a:latin typeface="+mj-lt"/>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chemeClr val="tx1">
                    <a:lumMod val="40000"/>
                    <a:lumOff val="60000"/>
                  </a:schemeClr>
                </a:solidFill>
                <a:latin typeface="+mj-lt"/>
              </a:rPr>
              <a:t>Operations &amp; Maintenance</a:t>
            </a:r>
            <a:endParaRPr lang="en-US" sz="1400" b="1" dirty="0">
              <a:solidFill>
                <a:schemeClr val="tx1">
                  <a:lumMod val="40000"/>
                  <a:lumOff val="60000"/>
                </a:schemeClr>
              </a:solidFill>
              <a:latin typeface="+mj-lt"/>
            </a:endParaRPr>
          </a:p>
        </p:txBody>
      </p:sp>
    </p:spTree>
    <p:extLst>
      <p:ext uri="{BB962C8B-B14F-4D97-AF65-F5344CB8AC3E}">
        <p14:creationId xmlns:p14="http://schemas.microsoft.com/office/powerpoint/2010/main" val="13925284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387"/>
            <a:ext cx="2743200" cy="400433"/>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09460994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307243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21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theme" Target="../theme/theme10.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theme" Target="../theme/theme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82440306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7089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62330721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61868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42934381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8657515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058120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4538" r:id="rId1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0454880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858093548"/>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3" Type="http://schemas.openxmlformats.org/officeDocument/2006/relationships/hyperlink" Target="http://www.irs.gov/pub/irs-wd/1310001.pdf" TargetMode="External"/><Relationship Id="rId2" Type="http://schemas.openxmlformats.org/officeDocument/2006/relationships/notesSlide" Target="../notesSlides/notesSlide26.xml"/><Relationship Id="rId1" Type="http://schemas.openxmlformats.org/officeDocument/2006/relationships/slideLayout" Target="../slideLayouts/slideLayout85.xml"/><Relationship Id="rId4" Type="http://schemas.openxmlformats.org/officeDocument/2006/relationships/hyperlink" Target="http://www.renewableenergyworld.com/rea/news/article/2013/05/solar-tax-credit-opportunity-for-indian-Trib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3" Type="http://schemas.openxmlformats.org/officeDocument/2006/relationships/hyperlink" Target="http://www.nrel.gov/docs/fy12osti/53086.pdf" TargetMode="External"/><Relationship Id="rId2" Type="http://schemas.openxmlformats.org/officeDocument/2006/relationships/image" Target="../media/image43.png"/><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hyperlink" Target="http://www.irs.gov/pub/irs-tege/tribal_business_structure_handbook.pdf"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41.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Step 3: Project Refinement Iterations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Tree>
    <p:extLst>
      <p:ext uri="{BB962C8B-B14F-4D97-AF65-F5344CB8AC3E}">
        <p14:creationId xmlns:p14="http://schemas.microsoft.com/office/powerpoint/2010/main" val="15980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Capital to Pay for the Project</a:t>
            </a:r>
            <a:endParaRPr lang="en-US" dirty="0"/>
          </a:p>
        </p:txBody>
      </p:sp>
      <p:sp>
        <p:nvSpPr>
          <p:cNvPr id="3" name="Content Placeholder 3"/>
          <p:cNvSpPr txBox="1">
            <a:spLocks/>
          </p:cNvSpPr>
          <p:nvPr/>
        </p:nvSpPr>
        <p:spPr>
          <a:xfrm>
            <a:off x="366492" y="1591264"/>
            <a:ext cx="8229600" cy="16533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solidFill>
                <a:srgbClr val="3E3E3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93134523"/>
              </p:ext>
            </p:extLst>
          </p:nvPr>
        </p:nvGraphicFramePr>
        <p:xfrm>
          <a:off x="366492" y="1814490"/>
          <a:ext cx="8390079" cy="3962400"/>
        </p:xfrm>
        <a:graphic>
          <a:graphicData uri="http://schemas.openxmlformats.org/drawingml/2006/table">
            <a:tbl>
              <a:tblPr firstRow="1" bandRow="1">
                <a:tableStyleId>{5C22544A-7EE6-4342-B048-85BDC9FD1C3A}</a:tableStyleId>
              </a:tblPr>
              <a:tblGrid>
                <a:gridCol w="2022471"/>
                <a:gridCol w="1971560"/>
                <a:gridCol w="1980442"/>
                <a:gridCol w="2415606"/>
              </a:tblGrid>
              <a:tr h="340327">
                <a:tc>
                  <a:txBody>
                    <a:bodyPr/>
                    <a:lstStyle/>
                    <a:p>
                      <a:r>
                        <a:rPr lang="en-US" b="0" dirty="0" smtClean="0">
                          <a:latin typeface="+mj-lt"/>
                        </a:rPr>
                        <a:t>Process Stage</a:t>
                      </a:r>
                      <a:endParaRPr lang="en-US" b="0" dirty="0">
                        <a:latin typeface="+mj-lt"/>
                      </a:endParaRPr>
                    </a:p>
                  </a:txBody>
                  <a:tcPr marL="182880" marT="91440" marB="91440"/>
                </a:tc>
                <a:tc>
                  <a:txBody>
                    <a:bodyPr/>
                    <a:lstStyle/>
                    <a:p>
                      <a:r>
                        <a:rPr lang="en-US" b="0" dirty="0" smtClean="0">
                          <a:latin typeface="+mj-lt"/>
                        </a:rPr>
                        <a:t>Activity</a:t>
                      </a:r>
                      <a:endParaRPr lang="en-US" b="0" dirty="0">
                        <a:latin typeface="+mj-lt"/>
                      </a:endParaRPr>
                    </a:p>
                  </a:txBody>
                  <a:tcPr marL="182880" marT="91440" marB="91440"/>
                </a:tc>
                <a:tc>
                  <a:txBody>
                    <a:bodyPr/>
                    <a:lstStyle/>
                    <a:p>
                      <a:r>
                        <a:rPr lang="en-US" b="0" dirty="0" smtClean="0">
                          <a:latin typeface="+mj-lt"/>
                        </a:rPr>
                        <a:t>Primary Capital</a:t>
                      </a:r>
                      <a:endParaRPr lang="en-US" b="0" dirty="0">
                        <a:latin typeface="+mj-lt"/>
                      </a:endParaRPr>
                    </a:p>
                  </a:txBody>
                  <a:tcPr marL="182880" marT="91440" marB="91440"/>
                </a:tc>
                <a:tc>
                  <a:txBody>
                    <a:bodyPr/>
                    <a:lstStyle/>
                    <a:p>
                      <a:r>
                        <a:rPr lang="en-US" b="0" dirty="0" smtClean="0">
                          <a:latin typeface="+mj-lt"/>
                        </a:rPr>
                        <a:t>Secondary Capital</a:t>
                      </a:r>
                      <a:endParaRPr lang="en-US" b="0" dirty="0">
                        <a:latin typeface="+mj-lt"/>
                      </a:endParaRPr>
                    </a:p>
                  </a:txBody>
                  <a:tcPr marL="182880" marT="91440" marB="91440"/>
                </a:tc>
              </a:tr>
              <a:tr h="345053">
                <a:tc>
                  <a:txBody>
                    <a:bodyPr/>
                    <a:lstStyle/>
                    <a:p>
                      <a:r>
                        <a:rPr lang="en-US" sz="1700" dirty="0" smtClean="0">
                          <a:latin typeface="+mj-lt"/>
                        </a:rPr>
                        <a:t>1. Potential</a:t>
                      </a:r>
                      <a:endParaRPr lang="en-US" sz="1700" dirty="0">
                        <a:latin typeface="+mj-lt"/>
                      </a:endParaRPr>
                    </a:p>
                  </a:txBody>
                  <a:tcPr marL="182880" marT="91440" marB="91440"/>
                </a:tc>
                <a:tc>
                  <a:txBody>
                    <a:bodyPr/>
                    <a:lstStyle/>
                    <a:p>
                      <a:r>
                        <a:rPr lang="en-US" sz="1700" dirty="0" smtClean="0"/>
                        <a:t>Feasibility studies</a:t>
                      </a:r>
                      <a:endParaRPr lang="en-US" sz="1700" dirty="0"/>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Developer equity</a:t>
                      </a:r>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None</a:t>
                      </a:r>
                    </a:p>
                  </a:txBody>
                  <a:tcPr marL="182880" marT="91440" marB="91440"/>
                </a:tc>
              </a:tr>
              <a:tr h="345053">
                <a:tc>
                  <a:txBody>
                    <a:bodyPr/>
                    <a:lstStyle/>
                    <a:p>
                      <a:r>
                        <a:rPr lang="en-US" sz="1700" dirty="0" smtClean="0">
                          <a:latin typeface="+mj-lt"/>
                        </a:rPr>
                        <a:t>2. Design</a:t>
                      </a:r>
                      <a:endParaRPr lang="en-US" sz="1700" dirty="0">
                        <a:latin typeface="+mj-lt"/>
                      </a:endParaRPr>
                    </a:p>
                  </a:txBody>
                  <a:tcPr marL="182880" marT="91440" marB="91440"/>
                </a:tc>
                <a:tc>
                  <a:txBody>
                    <a:bodyPr/>
                    <a:lstStyle/>
                    <a:p>
                      <a:r>
                        <a:rPr lang="en-US" sz="1700" dirty="0" smtClean="0"/>
                        <a:t>Permitting, environmental, site control</a:t>
                      </a:r>
                      <a:endParaRPr lang="en-US" sz="1700" dirty="0"/>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Developer equity</a:t>
                      </a:r>
                    </a:p>
                  </a:txBody>
                  <a:tcPr marL="182880" marT="91440" marB="91440"/>
                </a:tc>
                <a:tc>
                  <a:txBody>
                    <a:bodyPr/>
                    <a:lstStyle/>
                    <a:p>
                      <a:r>
                        <a:rPr lang="en-US" sz="1700" dirty="0" smtClean="0"/>
                        <a:t>None</a:t>
                      </a:r>
                      <a:endParaRPr lang="en-US" sz="1700" dirty="0"/>
                    </a:p>
                  </a:txBody>
                  <a:tcPr marL="182880" marT="91440" marB="91440"/>
                </a:tc>
              </a:tr>
              <a:tr h="345053">
                <a:tc>
                  <a:txBody>
                    <a:bodyPr/>
                    <a:lstStyle/>
                    <a:p>
                      <a:r>
                        <a:rPr lang="en-US" sz="1700" dirty="0" smtClean="0">
                          <a:latin typeface="+mj-lt"/>
                        </a:rPr>
                        <a:t>3. Refinement</a:t>
                      </a:r>
                      <a:endParaRPr lang="en-US" sz="1700" dirty="0">
                        <a:latin typeface="+mj-lt"/>
                      </a:endParaRPr>
                    </a:p>
                  </a:txBody>
                  <a:tcPr marL="182880" marT="91440" marB="91440"/>
                </a:tc>
                <a:tc>
                  <a:txBody>
                    <a:bodyPr/>
                    <a:lstStyle/>
                    <a:p>
                      <a:r>
                        <a:rPr lang="en-US" sz="1700" dirty="0" smtClean="0"/>
                        <a:t>Engineering</a:t>
                      </a:r>
                      <a:endParaRPr lang="en-US" sz="1700" dirty="0"/>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Developer</a:t>
                      </a:r>
                      <a:r>
                        <a:rPr lang="en-US" sz="1700" baseline="0" dirty="0" smtClean="0"/>
                        <a:t> </a:t>
                      </a:r>
                      <a:r>
                        <a:rPr lang="en-US" sz="1700" dirty="0" smtClean="0"/>
                        <a:t>equity</a:t>
                      </a:r>
                    </a:p>
                  </a:txBody>
                  <a:tcPr marL="182880" marT="91440" marB="91440"/>
                </a:tc>
                <a:tc>
                  <a:txBody>
                    <a:bodyPr/>
                    <a:lstStyle/>
                    <a:p>
                      <a:r>
                        <a:rPr lang="en-US" sz="1700" dirty="0" smtClean="0"/>
                        <a:t>Debt</a:t>
                      </a:r>
                    </a:p>
                  </a:txBody>
                  <a:tcPr marL="182880" marT="91440" marB="91440"/>
                </a:tc>
              </a:tr>
              <a:tr h="345053">
                <a:tc>
                  <a:txBody>
                    <a:bodyPr/>
                    <a:lstStyle/>
                    <a:p>
                      <a:r>
                        <a:rPr lang="en-US" sz="1700" dirty="0" smtClean="0">
                          <a:latin typeface="+mj-lt"/>
                        </a:rPr>
                        <a:t>4. Implementation</a:t>
                      </a:r>
                      <a:endParaRPr lang="en-US" sz="1700" dirty="0">
                        <a:latin typeface="+mj-lt"/>
                      </a:endParaRPr>
                    </a:p>
                  </a:txBody>
                  <a:tcPr marL="182880" marT="91440" marB="91440"/>
                </a:tc>
                <a:tc>
                  <a:txBody>
                    <a:bodyPr/>
                    <a:lstStyle/>
                    <a:p>
                      <a:r>
                        <a:rPr lang="en-US" sz="1700" dirty="0" smtClean="0"/>
                        <a:t>Construction</a:t>
                      </a:r>
                      <a:endParaRPr lang="en-US" sz="1700" dirty="0"/>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Construction debt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dirty="0" smtClean="0"/>
                    </a:p>
                  </a:txBody>
                  <a:tcPr marL="182880" marT="91440" marB="9144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Vendor finance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Equity </a:t>
                      </a:r>
                    </a:p>
                  </a:txBody>
                  <a:tcPr marL="182880" marT="91440" marB="91440"/>
                </a:tc>
              </a:tr>
              <a:tr h="345053">
                <a:tc>
                  <a:txBody>
                    <a:bodyPr/>
                    <a:lstStyle/>
                    <a:p>
                      <a:r>
                        <a:rPr lang="en-US" sz="1700" dirty="0" smtClean="0">
                          <a:latin typeface="+mj-lt"/>
                        </a:rPr>
                        <a:t>5. Operations &amp;</a:t>
                      </a:r>
                      <a:br>
                        <a:rPr lang="en-US" sz="1700" dirty="0" smtClean="0">
                          <a:latin typeface="+mj-lt"/>
                        </a:rPr>
                      </a:br>
                      <a:r>
                        <a:rPr lang="en-US" sz="1700" dirty="0" smtClean="0">
                          <a:latin typeface="+mj-lt"/>
                        </a:rPr>
                        <a:t>    Maintenance </a:t>
                      </a:r>
                      <a:br>
                        <a:rPr lang="en-US" sz="1700" dirty="0" smtClean="0">
                          <a:latin typeface="+mj-lt"/>
                        </a:rPr>
                      </a:br>
                      <a:r>
                        <a:rPr lang="en-US" sz="1700" dirty="0" smtClean="0">
                          <a:latin typeface="+mj-lt"/>
                        </a:rPr>
                        <a:t>    (O</a:t>
                      </a:r>
                      <a:r>
                        <a:rPr lang="en-US" sz="1700" baseline="0" dirty="0" smtClean="0">
                          <a:latin typeface="+mj-lt"/>
                        </a:rPr>
                        <a:t>&amp;M)</a:t>
                      </a:r>
                      <a:endParaRPr lang="en-US" sz="1700" dirty="0">
                        <a:latin typeface="+mj-lt"/>
                      </a:endParaRPr>
                    </a:p>
                  </a:txBody>
                  <a:tcPr marL="182880" marT="91440" marB="91440"/>
                </a:tc>
                <a:tc>
                  <a:txBody>
                    <a:bodyPr/>
                    <a:lstStyle/>
                    <a:p>
                      <a:r>
                        <a:rPr lang="en-US" sz="1700" dirty="0" smtClean="0"/>
                        <a:t>Completed</a:t>
                      </a:r>
                      <a:r>
                        <a:rPr lang="en-US" sz="1700" baseline="0" dirty="0" smtClean="0"/>
                        <a:t> </a:t>
                      </a:r>
                      <a:endParaRPr lang="en-US" sz="1700" dirty="0"/>
                    </a:p>
                  </a:txBody>
                  <a:tcPr marL="182880" marT="91440" marB="91440"/>
                </a:tc>
                <a:tc>
                  <a:txBody>
                    <a:bodyPr/>
                    <a:lstStyle/>
                    <a:p>
                      <a:r>
                        <a:rPr lang="en-US" sz="1700" dirty="0" smtClean="0"/>
                        <a:t>Project cash flows</a:t>
                      </a:r>
                      <a:endParaRPr lang="en-US" sz="1700" dirty="0"/>
                    </a:p>
                  </a:txBody>
                  <a:tcPr marL="182880" marT="91440" marB="91440"/>
                </a:tc>
                <a:tc>
                  <a:txBody>
                    <a:bodyPr/>
                    <a:lstStyle/>
                    <a:p>
                      <a:r>
                        <a:rPr lang="en-US" sz="1700" baseline="0" dirty="0" smtClean="0"/>
                        <a:t>Reserve fund from</a:t>
                      </a:r>
                    </a:p>
                    <a:p>
                      <a:r>
                        <a:rPr lang="en-US" sz="1700" baseline="0" dirty="0" smtClean="0"/>
                        <a:t>term debt</a:t>
                      </a:r>
                    </a:p>
                    <a:p>
                      <a:endParaRPr lang="en-US" sz="1700" baseline="0" dirty="0" smtClean="0"/>
                    </a:p>
                  </a:txBody>
                  <a:tcPr marL="182880" marT="91440" marB="91440"/>
                </a:tc>
              </a:tr>
            </a:tbl>
          </a:graphicData>
        </a:graphic>
      </p:graphicFrame>
      <p:sp>
        <p:nvSpPr>
          <p:cNvPr id="5"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10</a:t>
            </a:fld>
            <a:endParaRPr lang="en-US" dirty="0">
              <a:solidFill>
                <a:prstClr val="white"/>
              </a:solidFill>
            </a:endParaRPr>
          </a:p>
        </p:txBody>
      </p:sp>
    </p:spTree>
    <p:extLst>
      <p:ext uri="{BB962C8B-B14F-4D97-AF65-F5344CB8AC3E}">
        <p14:creationId xmlns:p14="http://schemas.microsoft.com/office/powerpoint/2010/main" val="435979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Tax Incentives</a:t>
            </a:r>
            <a:endParaRPr lang="en-US" dirty="0"/>
          </a:p>
        </p:txBody>
      </p:sp>
      <p:sp>
        <p:nvSpPr>
          <p:cNvPr id="3" name="Content Placeholder 2"/>
          <p:cNvSpPr>
            <a:spLocks noGrp="1"/>
          </p:cNvSpPr>
          <p:nvPr>
            <p:ph idx="1"/>
          </p:nvPr>
        </p:nvSpPr>
        <p:spPr/>
        <p:txBody>
          <a:bodyPr/>
          <a:lstStyle/>
          <a:p>
            <a:pPr>
              <a:spcBef>
                <a:spcPts val="1968"/>
              </a:spcBef>
            </a:pPr>
            <a:r>
              <a:rPr lang="en-US" dirty="0" smtClean="0"/>
              <a:t>Production </a:t>
            </a:r>
            <a:r>
              <a:rPr lang="en-US" dirty="0"/>
              <a:t>T</a:t>
            </a:r>
            <a:r>
              <a:rPr lang="en-US" dirty="0" smtClean="0"/>
              <a:t>ax </a:t>
            </a:r>
            <a:r>
              <a:rPr lang="en-US" dirty="0"/>
              <a:t>C</a:t>
            </a:r>
            <a:r>
              <a:rPr lang="en-US" dirty="0" smtClean="0"/>
              <a:t>redit (PTC)</a:t>
            </a:r>
          </a:p>
          <a:p>
            <a:pPr>
              <a:spcBef>
                <a:spcPts val="1968"/>
              </a:spcBef>
            </a:pPr>
            <a:r>
              <a:rPr lang="en-US" dirty="0" smtClean="0"/>
              <a:t>Investment Tax </a:t>
            </a:r>
            <a:r>
              <a:rPr lang="en-US" dirty="0"/>
              <a:t>C</a:t>
            </a:r>
            <a:r>
              <a:rPr lang="en-US" dirty="0" smtClean="0"/>
              <a:t>redit (ITC)</a:t>
            </a:r>
          </a:p>
          <a:p>
            <a:pPr>
              <a:spcBef>
                <a:spcPts val="1968"/>
              </a:spcBef>
            </a:pPr>
            <a:r>
              <a:rPr lang="en-US" dirty="0" smtClean="0"/>
              <a:t>Modified Accelerated Cost Recovery System (MACRS)</a:t>
            </a:r>
            <a:endParaRPr lang="en-US" dirty="0"/>
          </a:p>
        </p:txBody>
      </p:sp>
      <p:sp>
        <p:nvSpPr>
          <p:cNvPr id="4" name="Slide Number Placeholder 2"/>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11</a:t>
            </a:fld>
            <a:endParaRPr lang="en-US" dirty="0">
              <a:solidFill>
                <a:prstClr val="white"/>
              </a:solidFill>
            </a:endParaRPr>
          </a:p>
        </p:txBody>
      </p:sp>
    </p:spTree>
    <p:extLst>
      <p:ext uri="{BB962C8B-B14F-4D97-AF65-F5344CB8AC3E}">
        <p14:creationId xmlns:p14="http://schemas.microsoft.com/office/powerpoint/2010/main" val="365772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Tax Incentives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603256"/>
              </p:ext>
            </p:extLst>
          </p:nvPr>
        </p:nvGraphicFramePr>
        <p:xfrm>
          <a:off x="366492" y="1103772"/>
          <a:ext cx="8337893" cy="5053584"/>
        </p:xfrm>
        <a:graphic>
          <a:graphicData uri="http://schemas.openxmlformats.org/drawingml/2006/table">
            <a:tbl>
              <a:tblPr firstRow="1" bandRow="1">
                <a:tableStyleId>{5C22544A-7EE6-4342-B048-85BDC9FD1C3A}</a:tableStyleId>
              </a:tblPr>
              <a:tblGrid>
                <a:gridCol w="1648599"/>
                <a:gridCol w="1912140"/>
                <a:gridCol w="2413000"/>
                <a:gridCol w="2364154"/>
              </a:tblGrid>
              <a:tr h="370840">
                <a:tc>
                  <a:txBody>
                    <a:bodyPr/>
                    <a:lstStyle/>
                    <a:p>
                      <a:endParaRPr lang="en-US" sz="1800" dirty="0"/>
                    </a:p>
                  </a:txBody>
                  <a:tcPr anchor="ctr">
                    <a:solidFill>
                      <a:schemeClr val="bg1"/>
                    </a:solidFill>
                  </a:tcPr>
                </a:tc>
                <a:tc>
                  <a:txBody>
                    <a:bodyPr/>
                    <a:lstStyle/>
                    <a:p>
                      <a:pPr algn="ctr"/>
                      <a:r>
                        <a:rPr lang="en-US" sz="1800" b="0" dirty="0" smtClean="0">
                          <a:solidFill>
                            <a:srgbClr val="FFFFFF"/>
                          </a:solidFill>
                          <a:latin typeface="+mj-lt"/>
                        </a:rPr>
                        <a:t>PTC</a:t>
                      </a:r>
                      <a:endParaRPr lang="en-US" sz="1800" b="0" dirty="0">
                        <a:solidFill>
                          <a:srgbClr val="FFFFFF"/>
                        </a:solidFill>
                        <a:latin typeface="+mj-lt"/>
                      </a:endParaRPr>
                    </a:p>
                  </a:txBody>
                  <a:tcPr anchor="ctr"/>
                </a:tc>
                <a:tc>
                  <a:txBody>
                    <a:bodyPr/>
                    <a:lstStyle/>
                    <a:p>
                      <a:pPr algn="ctr"/>
                      <a:r>
                        <a:rPr lang="en-US" sz="1800" b="0" dirty="0" smtClean="0">
                          <a:solidFill>
                            <a:srgbClr val="FFFFFF"/>
                          </a:solidFill>
                          <a:latin typeface="+mj-lt"/>
                        </a:rPr>
                        <a:t>ITC</a:t>
                      </a:r>
                      <a:endParaRPr lang="en-US" sz="1800" b="0" dirty="0">
                        <a:solidFill>
                          <a:srgbClr val="FFFFFF"/>
                        </a:solidFill>
                        <a:latin typeface="+mj-lt"/>
                      </a:endParaRPr>
                    </a:p>
                  </a:txBody>
                  <a:tcPr anchor="ctr"/>
                </a:tc>
                <a:tc>
                  <a:txBody>
                    <a:bodyPr/>
                    <a:lstStyle/>
                    <a:p>
                      <a:pPr algn="ctr"/>
                      <a:r>
                        <a:rPr lang="en-US" sz="1800" b="0" dirty="0" smtClean="0">
                          <a:solidFill>
                            <a:srgbClr val="FFFFFF"/>
                          </a:solidFill>
                          <a:latin typeface="+mj-lt"/>
                        </a:rPr>
                        <a:t>Accelerated</a:t>
                      </a:r>
                      <a:r>
                        <a:rPr lang="en-US" sz="1800" b="0" baseline="0" dirty="0" smtClean="0">
                          <a:solidFill>
                            <a:srgbClr val="FFFFFF"/>
                          </a:solidFill>
                          <a:latin typeface="+mj-lt"/>
                        </a:rPr>
                        <a:t> </a:t>
                      </a:r>
                      <a:r>
                        <a:rPr lang="en-US" sz="1800" b="0" dirty="0" smtClean="0">
                          <a:solidFill>
                            <a:srgbClr val="FFFFFF"/>
                          </a:solidFill>
                          <a:latin typeface="+mj-lt"/>
                        </a:rPr>
                        <a:t>Depreciation</a:t>
                      </a:r>
                      <a:endParaRPr lang="en-US" sz="1800" b="0" dirty="0">
                        <a:solidFill>
                          <a:srgbClr val="FFFFFF"/>
                        </a:solidFill>
                        <a:latin typeface="+mj-lt"/>
                      </a:endParaRPr>
                    </a:p>
                  </a:txBody>
                  <a:tcPr anchor="ctr"/>
                </a:tc>
              </a:tr>
              <a:tr h="370840">
                <a:tc>
                  <a:txBody>
                    <a:bodyPr/>
                    <a:lstStyle/>
                    <a:p>
                      <a:pPr algn="l"/>
                      <a:r>
                        <a:rPr lang="en-US" sz="1800" b="0" dirty="0" smtClean="0">
                          <a:solidFill>
                            <a:schemeClr val="bg1"/>
                          </a:solidFill>
                          <a:latin typeface="+mj-lt"/>
                        </a:rPr>
                        <a:t>Value</a:t>
                      </a:r>
                      <a:endParaRPr lang="en-US" sz="1800" b="0" dirty="0">
                        <a:solidFill>
                          <a:schemeClr val="bg1"/>
                        </a:solidFill>
                        <a:latin typeface="+mj-lt"/>
                      </a:endParaRPr>
                    </a:p>
                  </a:txBody>
                  <a:tcPr marL="182880" anchor="ctr">
                    <a:solidFill>
                      <a:srgbClr val="106636"/>
                    </a:solidFill>
                  </a:tcPr>
                </a:tc>
                <a:tc>
                  <a:txBody>
                    <a:bodyPr/>
                    <a:lstStyle/>
                    <a:p>
                      <a:pPr marL="0" indent="0" algn="l">
                        <a:buFont typeface="Arial"/>
                        <a:buNone/>
                      </a:pPr>
                      <a:r>
                        <a:rPr lang="en-US" sz="1600" baseline="0" dirty="0" smtClean="0"/>
                        <a:t>Tax credit of 2.3</a:t>
                      </a:r>
                      <a:r>
                        <a:rPr lang="en-US" sz="1600" dirty="0" smtClean="0"/>
                        <a:t>¢/kWh or 1.1¢/kWh,  depending on tech</a:t>
                      </a:r>
                      <a:endParaRPr lang="en-US" sz="1600" baseline="0" dirty="0" smtClean="0"/>
                    </a:p>
                  </a:txBody>
                  <a:tcPr marL="182880" marT="64008" marB="64008" anchor="ctr"/>
                </a:tc>
                <a:tc>
                  <a:txBody>
                    <a:bodyPr/>
                    <a:lstStyle/>
                    <a:p>
                      <a:pPr marL="0" indent="0" algn="l">
                        <a:buFont typeface="Arial"/>
                        <a:buNone/>
                      </a:pPr>
                      <a:r>
                        <a:rPr lang="en-US" sz="1600" dirty="0" smtClean="0"/>
                        <a:t>Tax</a:t>
                      </a:r>
                      <a:r>
                        <a:rPr lang="en-US" sz="1600" baseline="0" dirty="0" smtClean="0"/>
                        <a:t> c</a:t>
                      </a:r>
                      <a:r>
                        <a:rPr lang="en-US" sz="1600" dirty="0" smtClean="0"/>
                        <a:t>redit</a:t>
                      </a:r>
                      <a:r>
                        <a:rPr lang="en-US" sz="1600" baseline="0" dirty="0" smtClean="0"/>
                        <a:t> of </a:t>
                      </a:r>
                      <a:r>
                        <a:rPr lang="en-US" sz="1600" dirty="0" smtClean="0"/>
                        <a:t>10% or 30% of project costs, depending on tech</a:t>
                      </a:r>
                    </a:p>
                  </a:txBody>
                  <a:tcPr marL="182880" marT="64008" marB="64008" anchor="ctr"/>
                </a:tc>
                <a:tc>
                  <a:txBody>
                    <a:bodyPr/>
                    <a:lstStyle/>
                    <a:p>
                      <a:pPr marL="0" indent="0" algn="l">
                        <a:buFont typeface="Arial"/>
                        <a:buNone/>
                      </a:pPr>
                      <a:r>
                        <a:rPr lang="en-US" sz="1600" dirty="0" smtClean="0"/>
                        <a:t>Depreciation of eligible</a:t>
                      </a:r>
                      <a:r>
                        <a:rPr lang="en-US" sz="1600" baseline="0" dirty="0" smtClean="0"/>
                        <a:t> costs (not all project costs qualify)</a:t>
                      </a:r>
                      <a:endParaRPr lang="en-US" sz="1600" dirty="0" smtClean="0"/>
                    </a:p>
                  </a:txBody>
                  <a:tcPr marL="182880" marT="64008" marB="64008" anchor="ctr"/>
                </a:tc>
              </a:tr>
              <a:tr h="370840">
                <a:tc>
                  <a:txBody>
                    <a:bodyPr/>
                    <a:lstStyle/>
                    <a:p>
                      <a:pPr algn="l"/>
                      <a:r>
                        <a:rPr lang="en-US" sz="1800" b="0" dirty="0" smtClean="0">
                          <a:solidFill>
                            <a:schemeClr val="bg1"/>
                          </a:solidFill>
                          <a:latin typeface="+mj-lt"/>
                        </a:rPr>
                        <a:t>Select Qualifying</a:t>
                      </a:r>
                      <a:r>
                        <a:rPr lang="en-US" sz="1800" b="0" baseline="0" dirty="0" smtClean="0">
                          <a:solidFill>
                            <a:schemeClr val="bg1"/>
                          </a:solidFill>
                          <a:latin typeface="+mj-lt"/>
                        </a:rPr>
                        <a:t> Technologies</a:t>
                      </a:r>
                      <a:endParaRPr lang="en-US" sz="1800" b="0" dirty="0">
                        <a:solidFill>
                          <a:schemeClr val="bg1"/>
                        </a:solidFill>
                        <a:latin typeface="+mj-lt"/>
                      </a:endParaRPr>
                    </a:p>
                  </a:txBody>
                  <a:tcPr marL="182880" anchor="ctr">
                    <a:solidFill>
                      <a:srgbClr val="106636"/>
                    </a:solidFill>
                  </a:tcPr>
                </a:tc>
                <a:tc>
                  <a:txBody>
                    <a:bodyPr/>
                    <a:lstStyle/>
                    <a:p>
                      <a:pPr marL="228600" indent="-164592" algn="l">
                        <a:buFont typeface="Arial"/>
                        <a:buChar char="•"/>
                      </a:pPr>
                      <a:r>
                        <a:rPr lang="en-US" sz="1600" dirty="0" smtClean="0"/>
                        <a:t>Wind</a:t>
                      </a:r>
                    </a:p>
                    <a:p>
                      <a:pPr marL="228600" indent="-164592" algn="l">
                        <a:buFont typeface="Arial"/>
                        <a:buChar char="•"/>
                      </a:pPr>
                      <a:r>
                        <a:rPr lang="en-US" sz="1600" dirty="0" smtClean="0"/>
                        <a:t>Geothermal</a:t>
                      </a:r>
                    </a:p>
                    <a:p>
                      <a:pPr marL="228600" indent="-164592" algn="l">
                        <a:buFont typeface="Arial"/>
                        <a:buChar char="•"/>
                      </a:pPr>
                      <a:r>
                        <a:rPr lang="en-US" sz="1600" dirty="0" smtClean="0"/>
                        <a:t>Biomass</a:t>
                      </a:r>
                      <a:endParaRPr lang="en-US" sz="1600" baseline="0" dirty="0" smtClean="0"/>
                    </a:p>
                    <a:p>
                      <a:pPr marL="228600" indent="-164592" algn="l">
                        <a:buFont typeface="Arial"/>
                        <a:buChar char="•"/>
                      </a:pPr>
                      <a:r>
                        <a:rPr lang="en-US" sz="1600" baseline="0" dirty="0" smtClean="0"/>
                        <a:t>Hydro</a:t>
                      </a:r>
                    </a:p>
                  </a:txBody>
                  <a:tcPr marL="182880" marT="64008" marB="64008" anchor="ctr"/>
                </a:tc>
                <a:tc>
                  <a:txBody>
                    <a:bodyPr/>
                    <a:lstStyle/>
                    <a:p>
                      <a:pPr marL="228600" indent="-164592" algn="l">
                        <a:buFont typeface="Arial"/>
                        <a:buChar char="•"/>
                      </a:pPr>
                      <a:r>
                        <a:rPr lang="en-US" sz="1600" dirty="0" smtClean="0"/>
                        <a:t>Solar</a:t>
                      </a:r>
                    </a:p>
                    <a:p>
                      <a:pPr marL="228600" indent="-164592" algn="l">
                        <a:buFont typeface="Arial"/>
                        <a:buChar char="•"/>
                      </a:pPr>
                      <a:r>
                        <a:rPr lang="en-US" sz="1600" dirty="0" smtClean="0"/>
                        <a:t>Fuel cells</a:t>
                      </a:r>
                    </a:p>
                    <a:p>
                      <a:pPr marL="228600" indent="-164592" algn="l">
                        <a:buFont typeface="Arial"/>
                        <a:buChar char="•"/>
                      </a:pPr>
                      <a:r>
                        <a:rPr lang="en-US" sz="1600" dirty="0" smtClean="0"/>
                        <a:t>Small wind </a:t>
                      </a:r>
                    </a:p>
                    <a:p>
                      <a:pPr marL="228600" indent="-164592" algn="l">
                        <a:buFont typeface="Arial"/>
                        <a:buChar char="•"/>
                      </a:pPr>
                      <a:r>
                        <a:rPr lang="en-US" sz="1600" dirty="0" smtClean="0"/>
                        <a:t>Geothermal</a:t>
                      </a:r>
                    </a:p>
                  </a:txBody>
                  <a:tcPr marL="182880" marT="64008" marB="64008" anchor="ctr"/>
                </a:tc>
                <a:tc>
                  <a:txBody>
                    <a:bodyPr/>
                    <a:lstStyle/>
                    <a:p>
                      <a:pPr marL="0" indent="0" algn="l">
                        <a:buFont typeface="Arial"/>
                        <a:buNone/>
                      </a:pPr>
                      <a:r>
                        <a:rPr lang="en-US" sz="1600" dirty="0" smtClean="0"/>
                        <a:t>Depreciation</a:t>
                      </a:r>
                      <a:r>
                        <a:rPr lang="en-US" sz="1600" baseline="0" dirty="0" smtClean="0"/>
                        <a:t> can be taken with either PTC</a:t>
                      </a:r>
                      <a:br>
                        <a:rPr lang="en-US" sz="1600" baseline="0" dirty="0" smtClean="0"/>
                      </a:br>
                      <a:r>
                        <a:rPr lang="en-US" sz="1600" baseline="0" dirty="0" smtClean="0"/>
                        <a:t>or ITC</a:t>
                      </a:r>
                      <a:endParaRPr lang="en-US" sz="1600" dirty="0" smtClean="0"/>
                    </a:p>
                  </a:txBody>
                  <a:tcPr marL="182880" marT="64008" marB="64008" anchor="ctr"/>
                </a:tc>
              </a:tr>
              <a:tr h="370840">
                <a:tc>
                  <a:txBody>
                    <a:bodyPr/>
                    <a:lstStyle/>
                    <a:p>
                      <a:pPr algn="l"/>
                      <a:r>
                        <a:rPr lang="en-US" sz="1800" b="0" dirty="0" smtClean="0">
                          <a:solidFill>
                            <a:srgbClr val="FFFFFF"/>
                          </a:solidFill>
                          <a:latin typeface="+mj-lt"/>
                        </a:rPr>
                        <a:t>Basis</a:t>
                      </a:r>
                      <a:endParaRPr lang="en-US" sz="1800" b="0" dirty="0">
                        <a:solidFill>
                          <a:srgbClr val="FFFFFF"/>
                        </a:solidFill>
                        <a:latin typeface="+mj-lt"/>
                      </a:endParaRPr>
                    </a:p>
                  </a:txBody>
                  <a:tcPr marL="182880" anchor="ctr">
                    <a:solidFill>
                      <a:srgbClr val="106636"/>
                    </a:solidFill>
                  </a:tcPr>
                </a:tc>
                <a:tc>
                  <a:txBody>
                    <a:bodyPr/>
                    <a:lstStyle/>
                    <a:p>
                      <a:pPr algn="l"/>
                      <a:r>
                        <a:rPr lang="en-US" sz="1600" dirty="0" smtClean="0"/>
                        <a:t>Energy</a:t>
                      </a:r>
                      <a:r>
                        <a:rPr lang="en-US" sz="1600" baseline="0" dirty="0" smtClean="0"/>
                        <a:t> produced over </a:t>
                      </a:r>
                      <a:r>
                        <a:rPr lang="en-US" sz="1600" dirty="0" smtClean="0"/>
                        <a:t>10-year period. Can be combined with depreciation.</a:t>
                      </a:r>
                      <a:endParaRPr lang="en-US" sz="1600" dirty="0"/>
                    </a:p>
                  </a:txBody>
                  <a:tcPr marL="182880" marT="64008" marB="64008" anchor="ctr"/>
                </a:tc>
                <a:tc>
                  <a:txBody>
                    <a:bodyPr/>
                    <a:lstStyle/>
                    <a:p>
                      <a:pPr algn="l"/>
                      <a:r>
                        <a:rPr lang="en-US" sz="1600" dirty="0" smtClean="0"/>
                        <a:t>Eligible</a:t>
                      </a:r>
                      <a:r>
                        <a:rPr lang="en-US" sz="1600" baseline="0" dirty="0" smtClean="0"/>
                        <a:t> </a:t>
                      </a:r>
                      <a:r>
                        <a:rPr lang="en-US" sz="1600" dirty="0" smtClean="0"/>
                        <a:t>project cost.</a:t>
                      </a:r>
                      <a:r>
                        <a:rPr lang="en-US" sz="1600" baseline="0" dirty="0" smtClean="0"/>
                        <a:t> Credit taken at the time the project is placed in service. Can be combined with depreciation.</a:t>
                      </a:r>
                      <a:endParaRPr lang="en-US" sz="1600" dirty="0"/>
                    </a:p>
                  </a:txBody>
                  <a:tcPr marL="182880" marT="64008" marB="64008" anchor="ctr"/>
                </a:tc>
                <a:tc>
                  <a:txBody>
                    <a:bodyPr/>
                    <a:lstStyle/>
                    <a:p>
                      <a:pPr algn="l"/>
                      <a:r>
                        <a:rPr lang="en-US" sz="1600" b="1" u="sng" dirty="0" smtClean="0"/>
                        <a:t>MACRS</a:t>
                      </a:r>
                      <a:r>
                        <a:rPr lang="en-US" sz="1600" u="sng" dirty="0" smtClean="0"/>
                        <a:t>:</a:t>
                      </a:r>
                      <a:r>
                        <a:rPr lang="en-US" sz="1600" dirty="0" smtClean="0"/>
                        <a:t> 5-year depreciation schedule</a:t>
                      </a:r>
                    </a:p>
                  </a:txBody>
                  <a:tcPr marL="182880" marT="64008" marB="64008" anchor="ctr"/>
                </a:tc>
              </a:tr>
              <a:tr h="370840">
                <a:tc>
                  <a:txBody>
                    <a:bodyPr/>
                    <a:lstStyle/>
                    <a:p>
                      <a:pPr algn="l"/>
                      <a:r>
                        <a:rPr lang="en-US" sz="1800" b="0" dirty="0" smtClean="0">
                          <a:solidFill>
                            <a:srgbClr val="FFFFFF"/>
                          </a:solidFill>
                          <a:latin typeface="+mj-lt"/>
                        </a:rPr>
                        <a:t>Expiration</a:t>
                      </a:r>
                      <a:endParaRPr lang="en-US" sz="1800" b="0" dirty="0">
                        <a:solidFill>
                          <a:srgbClr val="FFFFFF"/>
                        </a:solidFill>
                        <a:latin typeface="+mj-lt"/>
                      </a:endParaRPr>
                    </a:p>
                  </a:txBody>
                  <a:tcPr marL="182880" anchor="ctr">
                    <a:solidFill>
                      <a:srgbClr val="106636"/>
                    </a:solidFill>
                  </a:tcPr>
                </a:tc>
                <a:tc>
                  <a:txBody>
                    <a:bodyPr/>
                    <a:lstStyle/>
                    <a:p>
                      <a:pPr algn="l"/>
                      <a:r>
                        <a:rPr lang="en-US" sz="1600" dirty="0" smtClean="0"/>
                        <a:t>Start</a:t>
                      </a:r>
                      <a:r>
                        <a:rPr lang="en-US" sz="1600" baseline="0" dirty="0" smtClean="0"/>
                        <a:t> construction before 1/1/2014</a:t>
                      </a:r>
                      <a:endParaRPr lang="en-US" sz="1600" dirty="0"/>
                    </a:p>
                  </a:txBody>
                  <a:tcPr marL="182880" marT="64008" marB="64008" anchor="ctr"/>
                </a:tc>
                <a:tc>
                  <a:txBody>
                    <a:bodyPr/>
                    <a:lstStyle/>
                    <a:p>
                      <a:pPr algn="l"/>
                      <a:r>
                        <a:rPr lang="en-US" sz="1600" dirty="0" smtClean="0"/>
                        <a:t>Placed in service before 1/1/2017*</a:t>
                      </a:r>
                      <a:endParaRPr lang="en-US" sz="1600" dirty="0"/>
                    </a:p>
                  </a:txBody>
                  <a:tcPr marL="182880" marT="64008" marB="64008" anchor="ctr"/>
                </a:tc>
                <a:tc>
                  <a:txBody>
                    <a:bodyPr/>
                    <a:lstStyle/>
                    <a:p>
                      <a:pPr algn="l"/>
                      <a:r>
                        <a:rPr lang="en-US" sz="1600" b="1" u="sng" dirty="0" smtClean="0"/>
                        <a:t>MACRS:</a:t>
                      </a:r>
                      <a:r>
                        <a:rPr lang="en-US" sz="1600" baseline="0" dirty="0" smtClean="0"/>
                        <a:t> None</a:t>
                      </a:r>
                    </a:p>
                  </a:txBody>
                  <a:tcPr marL="182880" marT="64008" marB="64008" anchor="ctr"/>
                </a:tc>
              </a:tr>
            </a:tbl>
          </a:graphicData>
        </a:graphic>
      </p:graphicFrame>
      <p:sp>
        <p:nvSpPr>
          <p:cNvPr id="7" name="Slide Number Placeholder 12"/>
          <p:cNvSpPr>
            <a:spLocks noGrp="1"/>
          </p:cNvSpPr>
          <p:nvPr>
            <p:ph type="sldNum" sz="quarter" idx="4294967295"/>
          </p:nvPr>
        </p:nvSpPr>
        <p:spPr>
          <a:xfrm>
            <a:off x="8596092" y="6591541"/>
            <a:ext cx="547908" cy="267887"/>
          </a:xfrm>
          <a:prstGeom prst="rect">
            <a:avLst/>
          </a:prstGeom>
        </p:spPr>
        <p:txBody>
          <a:bodyPr/>
          <a:lstStyle/>
          <a:p>
            <a:pPr algn="ctr"/>
            <a:fld id="{C0DE57D6-8AFC-2140-9EBE-012C368973AC}" type="slidenum">
              <a:rPr lang="en-US" smtClean="0">
                <a:solidFill>
                  <a:prstClr val="white"/>
                </a:solidFill>
              </a:rPr>
              <a:pPr algn="ctr"/>
              <a:t>12</a:t>
            </a:fld>
            <a:endParaRPr lang="en-US" dirty="0">
              <a:solidFill>
                <a:prstClr val="white"/>
              </a:solidFill>
            </a:endParaRPr>
          </a:p>
        </p:txBody>
      </p:sp>
    </p:spTree>
    <p:extLst>
      <p:ext uri="{BB962C8B-B14F-4D97-AF65-F5344CB8AC3E}">
        <p14:creationId xmlns:p14="http://schemas.microsoft.com/office/powerpoint/2010/main" val="1658762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184559"/>
            <a:ext cx="7355058" cy="585925"/>
          </a:xfrm>
          <a:prstGeom prst="rect">
            <a:avLst/>
          </a:prstGeom>
          <a:solidFill>
            <a:srgbClr val="008000">
              <a:alpha val="50000"/>
            </a:srgbClr>
          </a:solidFill>
          <a:ln>
            <a:solidFill>
              <a:schemeClr val="accent1"/>
            </a:solidFill>
          </a:ln>
        </p:spPr>
        <p:txBody>
          <a:bodyPr vert="horz" lIns="91440" tIns="45720" rIns="91440" bIns="45720" rtlCol="0" anchor="ctr">
            <a:normAutofit fontScale="975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Project Financing Structures</a:t>
            </a:r>
          </a:p>
        </p:txBody>
      </p:sp>
      <p:sp>
        <p:nvSpPr>
          <p:cNvPr id="5" name="Slide Number Placeholder 12"/>
          <p:cNvSpPr txBox="1">
            <a:spLocks/>
          </p:cNvSpPr>
          <p:nvPr/>
        </p:nvSpPr>
        <p:spPr>
          <a:xfrm>
            <a:off x="8596092" y="6591541"/>
            <a:ext cx="547908" cy="267887"/>
          </a:xfrm>
          <a:prstGeom prst="rect">
            <a:avLst/>
          </a:prstGeom>
        </p:spPr>
        <p:txBody>
          <a:bodyP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DE57D6-8AFC-2140-9EBE-012C368973AC}" type="slidenum">
              <a:rPr lang="en-US" smtClean="0">
                <a:solidFill>
                  <a:srgbClr val="3E3E3E"/>
                </a:solidFill>
              </a:rPr>
              <a:pPr algn="ctr"/>
              <a:t>13</a:t>
            </a:fld>
            <a:endParaRPr lang="en-US" dirty="0">
              <a:solidFill>
                <a:srgbClr val="3E3E3E"/>
              </a:solidFill>
            </a:endParaRPr>
          </a:p>
        </p:txBody>
      </p:sp>
    </p:spTree>
    <p:extLst>
      <p:ext uri="{BB962C8B-B14F-4D97-AF65-F5344CB8AC3E}">
        <p14:creationId xmlns:p14="http://schemas.microsoft.com/office/powerpoint/2010/main" val="377200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33223" y="2570591"/>
            <a:ext cx="3911620" cy="2290369"/>
            <a:chOff x="4570578" y="2570591"/>
            <a:chExt cx="3911620" cy="2290369"/>
          </a:xfrm>
        </p:grpSpPr>
        <p:sp>
          <p:nvSpPr>
            <p:cNvPr id="70" name="Rectangle 69"/>
            <p:cNvSpPr/>
            <p:nvPr/>
          </p:nvSpPr>
          <p:spPr>
            <a:xfrm>
              <a:off x="6435544" y="4522406"/>
              <a:ext cx="2046654" cy="338554"/>
            </a:xfrm>
            <a:prstGeom prst="rect">
              <a:avLst/>
            </a:prstGeom>
          </p:spPr>
          <p:txBody>
            <a:bodyPr wrap="none">
              <a:spAutoFit/>
            </a:bodyPr>
            <a:lstStyle/>
            <a:p>
              <a:r>
                <a:rPr lang="en-US" sz="1600" dirty="0" smtClean="0">
                  <a:solidFill>
                    <a:srgbClr val="6A8C4B"/>
                  </a:solidFill>
                  <a:latin typeface="+mj-lt"/>
                </a:rPr>
                <a:t>60% Implementation</a:t>
              </a:r>
              <a:endParaRPr lang="en-US" sz="1600" dirty="0">
                <a:solidFill>
                  <a:srgbClr val="6A8C4B"/>
                </a:solidFill>
                <a:latin typeface="+mj-lt"/>
              </a:endParaRPr>
            </a:p>
          </p:txBody>
        </p:sp>
        <p:sp>
          <p:nvSpPr>
            <p:cNvPr id="71" name="Rectangle 70"/>
            <p:cNvSpPr/>
            <p:nvPr/>
          </p:nvSpPr>
          <p:spPr>
            <a:xfrm>
              <a:off x="5356044" y="3290151"/>
              <a:ext cx="1667744" cy="338554"/>
            </a:xfrm>
            <a:prstGeom prst="rect">
              <a:avLst/>
            </a:prstGeom>
          </p:spPr>
          <p:txBody>
            <a:bodyPr wrap="none">
              <a:spAutoFit/>
            </a:bodyPr>
            <a:lstStyle/>
            <a:p>
              <a:r>
                <a:rPr lang="en-US" sz="1600" dirty="0" smtClean="0">
                  <a:solidFill>
                    <a:srgbClr val="6A8C4B"/>
                  </a:solidFill>
                  <a:latin typeface="+mj-lt"/>
                </a:rPr>
                <a:t>25% Refinement</a:t>
              </a:r>
              <a:endParaRPr lang="en-US" sz="1600" dirty="0">
                <a:solidFill>
                  <a:srgbClr val="6A8C4B"/>
                </a:solidFill>
                <a:latin typeface="+mj-lt"/>
              </a:endParaRPr>
            </a:p>
          </p:txBody>
        </p:sp>
        <p:sp>
          <p:nvSpPr>
            <p:cNvPr id="72" name="Rectangle 71"/>
            <p:cNvSpPr/>
            <p:nvPr/>
          </p:nvSpPr>
          <p:spPr>
            <a:xfrm>
              <a:off x="4941133" y="2840735"/>
              <a:ext cx="1235635" cy="338554"/>
            </a:xfrm>
            <a:prstGeom prst="rect">
              <a:avLst/>
            </a:prstGeom>
          </p:spPr>
          <p:txBody>
            <a:bodyPr wrap="none">
              <a:spAutoFit/>
            </a:bodyPr>
            <a:lstStyle/>
            <a:p>
              <a:r>
                <a:rPr lang="en-US" sz="1600" dirty="0" smtClean="0">
                  <a:solidFill>
                    <a:srgbClr val="6A8C4B"/>
                  </a:solidFill>
                  <a:latin typeface="+mj-lt"/>
                </a:rPr>
                <a:t>10% Design</a:t>
              </a:r>
              <a:endParaRPr lang="en-US" sz="1600" dirty="0">
                <a:solidFill>
                  <a:srgbClr val="6A8C4B"/>
                </a:solidFill>
                <a:latin typeface="+mj-lt"/>
              </a:endParaRPr>
            </a:p>
          </p:txBody>
        </p:sp>
        <p:sp>
          <p:nvSpPr>
            <p:cNvPr id="73" name="Rectangle 72"/>
            <p:cNvSpPr/>
            <p:nvPr/>
          </p:nvSpPr>
          <p:spPr>
            <a:xfrm>
              <a:off x="4698656" y="2570591"/>
              <a:ext cx="1785514" cy="338554"/>
            </a:xfrm>
            <a:prstGeom prst="rect">
              <a:avLst/>
            </a:prstGeom>
          </p:spPr>
          <p:txBody>
            <a:bodyPr wrap="square">
              <a:spAutoFit/>
            </a:bodyPr>
            <a:lstStyle/>
            <a:p>
              <a:r>
                <a:rPr lang="en-US" sz="1600" dirty="0" smtClean="0">
                  <a:solidFill>
                    <a:srgbClr val="6A8C4B"/>
                  </a:solidFill>
                  <a:latin typeface="+mj-lt"/>
                </a:rPr>
                <a:t>5% Potential</a:t>
              </a:r>
              <a:endParaRPr lang="en-US" sz="1600" dirty="0">
                <a:solidFill>
                  <a:srgbClr val="6A8C4B"/>
                </a:solidFill>
                <a:latin typeface="+mj-lt"/>
              </a:endParaRPr>
            </a:p>
          </p:txBody>
        </p:sp>
        <p:cxnSp>
          <p:nvCxnSpPr>
            <p:cNvPr id="74" name="Straight Connector 73"/>
            <p:cNvCxnSpPr/>
            <p:nvPr/>
          </p:nvCxnSpPr>
          <p:spPr>
            <a:xfrm>
              <a:off x="4570578" y="2773159"/>
              <a:ext cx="165100" cy="0"/>
            </a:xfrm>
            <a:prstGeom prst="line">
              <a:avLst/>
            </a:prstGeom>
            <a:ln w="12700" cmpd="sng">
              <a:solidFill>
                <a:srgbClr val="6A8C4B"/>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826820" y="3033509"/>
              <a:ext cx="165100" cy="0"/>
            </a:xfrm>
            <a:prstGeom prst="line">
              <a:avLst/>
            </a:prstGeom>
            <a:ln w="12700" cmpd="sng">
              <a:solidFill>
                <a:srgbClr val="6A8C4B"/>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233220" y="3478009"/>
              <a:ext cx="165100" cy="0"/>
            </a:xfrm>
            <a:prstGeom prst="line">
              <a:avLst/>
            </a:prstGeom>
            <a:ln w="12700" cmpd="sng">
              <a:solidFill>
                <a:srgbClr val="6A8C4B"/>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12720" y="4716259"/>
              <a:ext cx="165100" cy="0"/>
            </a:xfrm>
            <a:prstGeom prst="line">
              <a:avLst/>
            </a:prstGeom>
            <a:ln w="12700" cmpd="sng">
              <a:solidFill>
                <a:srgbClr val="6A8C4B"/>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Direct Ownership (Single Finance)</a:t>
            </a:r>
            <a:endParaRPr lang="en-US" sz="2400" dirty="0"/>
          </a:p>
        </p:txBody>
      </p:sp>
      <p:sp>
        <p:nvSpPr>
          <p:cNvPr id="22" name="TextBox 21"/>
          <p:cNvSpPr txBox="1"/>
          <p:nvPr/>
        </p:nvSpPr>
        <p:spPr>
          <a:xfrm>
            <a:off x="370934" y="3197099"/>
            <a:ext cx="1890764" cy="830997"/>
          </a:xfrm>
          <a:prstGeom prst="rect">
            <a:avLst/>
          </a:prstGeom>
          <a:noFill/>
        </p:spPr>
        <p:txBody>
          <a:bodyPr wrap="square" rtlCol="0">
            <a:spAutoFit/>
          </a:bodyPr>
          <a:lstStyle/>
          <a:p>
            <a:r>
              <a:rPr lang="en-US" sz="1600" dirty="0" smtClean="0"/>
              <a:t>A completed project is a business with commercial activity.</a:t>
            </a:r>
            <a:endParaRPr lang="en-US" sz="1600" dirty="0"/>
          </a:p>
        </p:txBody>
      </p:sp>
      <p:sp>
        <p:nvSpPr>
          <p:cNvPr id="55" name="Rectangle 54"/>
          <p:cNvSpPr/>
          <p:nvPr/>
        </p:nvSpPr>
        <p:spPr>
          <a:xfrm>
            <a:off x="2152650" y="1812413"/>
            <a:ext cx="4603750" cy="429137"/>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1"/>
          <p:cNvSpPr txBox="1"/>
          <p:nvPr/>
        </p:nvSpPr>
        <p:spPr>
          <a:xfrm>
            <a:off x="2263793" y="1825202"/>
            <a:ext cx="4381464" cy="4025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2300"/>
              </a:lnSpc>
            </a:pPr>
            <a:r>
              <a:rPr lang="en-US" sz="2000" dirty="0" smtClean="0">
                <a:solidFill>
                  <a:schemeClr val="tx1">
                    <a:lumMod val="50000"/>
                  </a:schemeClr>
                </a:solidFill>
                <a:latin typeface="+mj-lt"/>
              </a:rPr>
              <a:t>Parent Company:</a:t>
            </a:r>
            <a:r>
              <a:rPr lang="en-US" sz="2000" dirty="0">
                <a:solidFill>
                  <a:schemeClr val="tx1">
                    <a:lumMod val="50000"/>
                  </a:schemeClr>
                </a:solidFill>
                <a:latin typeface="+mj-lt"/>
              </a:rPr>
              <a:t> </a:t>
            </a:r>
            <a:r>
              <a:rPr lang="en-US" sz="2000" dirty="0" smtClean="0">
                <a:solidFill>
                  <a:schemeClr val="tx1">
                    <a:lumMod val="50000"/>
                  </a:schemeClr>
                </a:solidFill>
                <a:latin typeface="+mj-lt"/>
              </a:rPr>
              <a:t>Taxable Corporation</a:t>
            </a:r>
            <a:endParaRPr lang="en-US" sz="2000" dirty="0">
              <a:solidFill>
                <a:schemeClr val="tx1">
                  <a:lumMod val="50000"/>
                </a:schemeClr>
              </a:solidFill>
              <a:latin typeface="+mj-lt"/>
            </a:endParaRPr>
          </a:p>
        </p:txBody>
      </p:sp>
      <p:cxnSp>
        <p:nvCxnSpPr>
          <p:cNvPr id="60" name="Straight Arrow Connector 59"/>
          <p:cNvCxnSpPr/>
          <p:nvPr/>
        </p:nvCxnSpPr>
        <p:spPr>
          <a:xfrm flipV="1">
            <a:off x="4456926" y="2263368"/>
            <a:ext cx="856" cy="400051"/>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224417" y="2284897"/>
            <a:ext cx="1175759" cy="584776"/>
          </a:xfrm>
          <a:prstGeom prst="rect">
            <a:avLst/>
          </a:prstGeom>
          <a:noFill/>
        </p:spPr>
        <p:txBody>
          <a:bodyPr wrap="square" rtlCol="0">
            <a:spAutoFit/>
          </a:bodyPr>
          <a:lstStyle/>
          <a:p>
            <a:r>
              <a:rPr lang="en-US" sz="1600" dirty="0" smtClean="0">
                <a:solidFill>
                  <a:schemeClr val="tx1">
                    <a:lumMod val="50000"/>
                  </a:schemeClr>
                </a:solidFill>
              </a:rPr>
              <a:t>Tax Benefits</a:t>
            </a:r>
          </a:p>
        </p:txBody>
      </p:sp>
      <p:sp>
        <p:nvSpPr>
          <p:cNvPr id="62" name="TextBox 61"/>
          <p:cNvSpPr txBox="1"/>
          <p:nvPr/>
        </p:nvSpPr>
        <p:spPr>
          <a:xfrm>
            <a:off x="1778000" y="5756394"/>
            <a:ext cx="5416550" cy="338554"/>
          </a:xfrm>
          <a:prstGeom prst="rect">
            <a:avLst/>
          </a:prstGeom>
          <a:noFill/>
        </p:spPr>
        <p:txBody>
          <a:bodyPr wrap="square" rtlCol="0">
            <a:spAutoFit/>
          </a:bodyPr>
          <a:lstStyle/>
          <a:p>
            <a:pPr algn="ctr"/>
            <a:r>
              <a:rPr lang="en-US" sz="1600" dirty="0">
                <a:solidFill>
                  <a:schemeClr val="tx1">
                    <a:lumMod val="50000"/>
                  </a:schemeClr>
                </a:solidFill>
              </a:rPr>
              <a:t>Project Development </a:t>
            </a:r>
            <a:r>
              <a:rPr lang="en-US" sz="1600" dirty="0" smtClean="0">
                <a:solidFill>
                  <a:schemeClr val="tx1">
                    <a:lumMod val="50000"/>
                  </a:schemeClr>
                </a:solidFill>
              </a:rPr>
              <a:t>Stages – % Resource Inputs, Time/$</a:t>
            </a:r>
          </a:p>
        </p:txBody>
      </p:sp>
      <p:grpSp>
        <p:nvGrpSpPr>
          <p:cNvPr id="64" name="Group 63"/>
          <p:cNvGrpSpPr/>
          <p:nvPr/>
        </p:nvGrpSpPr>
        <p:grpSpPr>
          <a:xfrm>
            <a:off x="1769441" y="2678048"/>
            <a:ext cx="5413540" cy="3048701"/>
            <a:chOff x="1776330" y="2726719"/>
            <a:chExt cx="5413540" cy="3048701"/>
          </a:xfrm>
        </p:grpSpPr>
        <p:sp>
          <p:nvSpPr>
            <p:cNvPr id="65" name="Isosceles Triangle 48"/>
            <p:cNvSpPr/>
            <p:nvPr/>
          </p:nvSpPr>
          <p:spPr>
            <a:xfrm>
              <a:off x="4312709" y="2726719"/>
              <a:ext cx="317500" cy="167823"/>
            </a:xfrm>
            <a:custGeom>
              <a:avLst/>
              <a:gdLst>
                <a:gd name="connsiteX0" fmla="*/ 0 w 5413540"/>
                <a:gd name="connsiteY0" fmla="*/ 3069259 h 3069259"/>
                <a:gd name="connsiteX1" fmla="*/ 2706770 w 5413540"/>
                <a:gd name="connsiteY1" fmla="*/ 0 h 3069259"/>
                <a:gd name="connsiteX2" fmla="*/ 5413540 w 5413540"/>
                <a:gd name="connsiteY2" fmla="*/ 3069259 h 3069259"/>
                <a:gd name="connsiteX3" fmla="*/ 0 w 5413540"/>
                <a:gd name="connsiteY3" fmla="*/ 3069259 h 3069259"/>
                <a:gd name="connsiteX0" fmla="*/ 0 w 5413540"/>
                <a:gd name="connsiteY0" fmla="*/ 3069259 h 3069259"/>
                <a:gd name="connsiteX1" fmla="*/ 2552392 w 5413540"/>
                <a:gd name="connsiteY1" fmla="*/ 165706 h 3069259"/>
                <a:gd name="connsiteX2" fmla="*/ 2706770 w 5413540"/>
                <a:gd name="connsiteY2" fmla="*/ 0 h 3069259"/>
                <a:gd name="connsiteX3" fmla="*/ 5413540 w 5413540"/>
                <a:gd name="connsiteY3" fmla="*/ 3069259 h 3069259"/>
                <a:gd name="connsiteX4" fmla="*/ 0 w 5413540"/>
                <a:gd name="connsiteY4" fmla="*/ 3069259 h 3069259"/>
                <a:gd name="connsiteX0" fmla="*/ 0 w 5413540"/>
                <a:gd name="connsiteY0" fmla="*/ 3069259 h 3069259"/>
                <a:gd name="connsiteX1" fmla="*/ 2552392 w 5413540"/>
                <a:gd name="connsiteY1" fmla="*/ 165706 h 3069259"/>
                <a:gd name="connsiteX2" fmla="*/ 2706770 w 5413540"/>
                <a:gd name="connsiteY2" fmla="*/ 0 h 3069259"/>
                <a:gd name="connsiteX3" fmla="*/ 2857192 w 5413540"/>
                <a:gd name="connsiteY3" fmla="*/ 174173 h 3069259"/>
                <a:gd name="connsiteX4" fmla="*/ 5413540 w 5413540"/>
                <a:gd name="connsiteY4" fmla="*/ 3069259 h 3069259"/>
                <a:gd name="connsiteX5" fmla="*/ 0 w 5413540"/>
                <a:gd name="connsiteY5" fmla="*/ 3069259 h 3069259"/>
                <a:gd name="connsiteX0" fmla="*/ 0 w 2857192"/>
                <a:gd name="connsiteY0" fmla="*/ 3069259 h 3069259"/>
                <a:gd name="connsiteX1" fmla="*/ 2552392 w 2857192"/>
                <a:gd name="connsiteY1" fmla="*/ 165706 h 3069259"/>
                <a:gd name="connsiteX2" fmla="*/ 2706770 w 2857192"/>
                <a:gd name="connsiteY2" fmla="*/ 0 h 3069259"/>
                <a:gd name="connsiteX3" fmla="*/ 2857192 w 2857192"/>
                <a:gd name="connsiteY3" fmla="*/ 174173 h 3069259"/>
                <a:gd name="connsiteX4" fmla="*/ 0 w 2857192"/>
                <a:gd name="connsiteY4" fmla="*/ 3069259 h 3069259"/>
                <a:gd name="connsiteX0" fmla="*/ 304800 w 304800"/>
                <a:gd name="connsiteY0" fmla="*/ 174173 h 174173"/>
                <a:gd name="connsiteX1" fmla="*/ 0 w 304800"/>
                <a:gd name="connsiteY1" fmla="*/ 165706 h 174173"/>
                <a:gd name="connsiteX2" fmla="*/ 154378 w 304800"/>
                <a:gd name="connsiteY2" fmla="*/ 0 h 174173"/>
                <a:gd name="connsiteX3" fmla="*/ 304800 w 304800"/>
                <a:gd name="connsiteY3" fmla="*/ 174173 h 174173"/>
                <a:gd name="connsiteX0" fmla="*/ 292100 w 292100"/>
                <a:gd name="connsiteY0" fmla="*/ 164648 h 165706"/>
                <a:gd name="connsiteX1" fmla="*/ 0 w 292100"/>
                <a:gd name="connsiteY1" fmla="*/ 165706 h 165706"/>
                <a:gd name="connsiteX2" fmla="*/ 154378 w 292100"/>
                <a:gd name="connsiteY2" fmla="*/ 0 h 165706"/>
                <a:gd name="connsiteX3" fmla="*/ 292100 w 292100"/>
                <a:gd name="connsiteY3" fmla="*/ 164648 h 165706"/>
                <a:gd name="connsiteX0" fmla="*/ 304800 w 304800"/>
                <a:gd name="connsiteY0" fmla="*/ 164648 h 165706"/>
                <a:gd name="connsiteX1" fmla="*/ 0 w 304800"/>
                <a:gd name="connsiteY1" fmla="*/ 165706 h 165706"/>
                <a:gd name="connsiteX2" fmla="*/ 154378 w 304800"/>
                <a:gd name="connsiteY2" fmla="*/ 0 h 165706"/>
                <a:gd name="connsiteX3" fmla="*/ 304800 w 304800"/>
                <a:gd name="connsiteY3" fmla="*/ 164648 h 165706"/>
                <a:gd name="connsiteX0" fmla="*/ 317500 w 317500"/>
                <a:gd name="connsiteY0" fmla="*/ 167823 h 167823"/>
                <a:gd name="connsiteX1" fmla="*/ 0 w 317500"/>
                <a:gd name="connsiteY1" fmla="*/ 165706 h 167823"/>
                <a:gd name="connsiteX2" fmla="*/ 154378 w 317500"/>
                <a:gd name="connsiteY2" fmla="*/ 0 h 167823"/>
                <a:gd name="connsiteX3" fmla="*/ 317500 w 317500"/>
                <a:gd name="connsiteY3" fmla="*/ 167823 h 167823"/>
              </a:gdLst>
              <a:ahLst/>
              <a:cxnLst>
                <a:cxn ang="0">
                  <a:pos x="connsiteX0" y="connsiteY0"/>
                </a:cxn>
                <a:cxn ang="0">
                  <a:pos x="connsiteX1" y="connsiteY1"/>
                </a:cxn>
                <a:cxn ang="0">
                  <a:pos x="connsiteX2" y="connsiteY2"/>
                </a:cxn>
                <a:cxn ang="0">
                  <a:pos x="connsiteX3" y="connsiteY3"/>
                </a:cxn>
              </a:cxnLst>
              <a:rect l="l" t="t" r="r" b="b"/>
              <a:pathLst>
                <a:path w="317500" h="167823">
                  <a:moveTo>
                    <a:pt x="317500" y="167823"/>
                  </a:moveTo>
                  <a:lnTo>
                    <a:pt x="0" y="165706"/>
                  </a:lnTo>
                  <a:lnTo>
                    <a:pt x="154378" y="0"/>
                  </a:lnTo>
                  <a:lnTo>
                    <a:pt x="317500" y="167823"/>
                  </a:lnTo>
                  <a:close/>
                </a:path>
              </a:pathLst>
            </a:custGeom>
            <a:solidFill>
              <a:srgbClr val="B9C2A3"/>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46"/>
            <p:cNvSpPr/>
            <p:nvPr/>
          </p:nvSpPr>
          <p:spPr>
            <a:xfrm>
              <a:off x="4042835" y="2886069"/>
              <a:ext cx="855133" cy="309034"/>
            </a:xfrm>
            <a:custGeom>
              <a:avLst/>
              <a:gdLst>
                <a:gd name="connsiteX0" fmla="*/ 0 w 5413540"/>
                <a:gd name="connsiteY0" fmla="*/ 3069259 h 3069259"/>
                <a:gd name="connsiteX1" fmla="*/ 2706770 w 5413540"/>
                <a:gd name="connsiteY1" fmla="*/ 0 h 3069259"/>
                <a:gd name="connsiteX2" fmla="*/ 5413540 w 5413540"/>
                <a:gd name="connsiteY2" fmla="*/ 3069259 h 3069259"/>
                <a:gd name="connsiteX3" fmla="*/ 0 w 5413540"/>
                <a:gd name="connsiteY3" fmla="*/ 3069259 h 3069259"/>
                <a:gd name="connsiteX0" fmla="*/ 0 w 5413540"/>
                <a:gd name="connsiteY0" fmla="*/ 3069259 h 3069259"/>
                <a:gd name="connsiteX1" fmla="*/ 2288947 w 5413540"/>
                <a:gd name="connsiteY1" fmla="*/ 466618 h 3069259"/>
                <a:gd name="connsiteX2" fmla="*/ 2706770 w 5413540"/>
                <a:gd name="connsiteY2" fmla="*/ 0 h 3069259"/>
                <a:gd name="connsiteX3" fmla="*/ 5413540 w 5413540"/>
                <a:gd name="connsiteY3" fmla="*/ 3069259 h 3069259"/>
                <a:gd name="connsiteX4" fmla="*/ 0 w 5413540"/>
                <a:gd name="connsiteY4" fmla="*/ 3069259 h 3069259"/>
                <a:gd name="connsiteX0" fmla="*/ 0 w 5413540"/>
                <a:gd name="connsiteY0" fmla="*/ 3069259 h 3069259"/>
                <a:gd name="connsiteX1" fmla="*/ 2288947 w 5413540"/>
                <a:gd name="connsiteY1" fmla="*/ 466618 h 3069259"/>
                <a:gd name="connsiteX2" fmla="*/ 2551414 w 5413540"/>
                <a:gd name="connsiteY2" fmla="*/ 170284 h 3069259"/>
                <a:gd name="connsiteX3" fmla="*/ 2706770 w 5413540"/>
                <a:gd name="connsiteY3" fmla="*/ 0 h 3069259"/>
                <a:gd name="connsiteX4" fmla="*/ 5413540 w 5413540"/>
                <a:gd name="connsiteY4" fmla="*/ 3069259 h 3069259"/>
                <a:gd name="connsiteX5" fmla="*/ 0 w 5413540"/>
                <a:gd name="connsiteY5" fmla="*/ 3069259 h 3069259"/>
                <a:gd name="connsiteX0" fmla="*/ 0 w 5413540"/>
                <a:gd name="connsiteY0" fmla="*/ 3069259 h 3069259"/>
                <a:gd name="connsiteX1" fmla="*/ 2288947 w 5413540"/>
                <a:gd name="connsiteY1" fmla="*/ 466618 h 3069259"/>
                <a:gd name="connsiteX2" fmla="*/ 2551414 w 5413540"/>
                <a:gd name="connsiteY2" fmla="*/ 170284 h 3069259"/>
                <a:gd name="connsiteX3" fmla="*/ 2706770 w 5413540"/>
                <a:gd name="connsiteY3" fmla="*/ 0 h 3069259"/>
                <a:gd name="connsiteX4" fmla="*/ 2856214 w 5413540"/>
                <a:gd name="connsiteY4" fmla="*/ 170284 h 3069259"/>
                <a:gd name="connsiteX5" fmla="*/ 5413540 w 5413540"/>
                <a:gd name="connsiteY5" fmla="*/ 3069259 h 3069259"/>
                <a:gd name="connsiteX6" fmla="*/ 0 w 5413540"/>
                <a:gd name="connsiteY6" fmla="*/ 3069259 h 3069259"/>
                <a:gd name="connsiteX0" fmla="*/ 0 w 5413540"/>
                <a:gd name="connsiteY0" fmla="*/ 3069259 h 3069259"/>
                <a:gd name="connsiteX1" fmla="*/ 2288947 w 5413540"/>
                <a:gd name="connsiteY1" fmla="*/ 466618 h 3069259"/>
                <a:gd name="connsiteX2" fmla="*/ 2551414 w 5413540"/>
                <a:gd name="connsiteY2" fmla="*/ 170284 h 3069259"/>
                <a:gd name="connsiteX3" fmla="*/ 2706770 w 5413540"/>
                <a:gd name="connsiteY3" fmla="*/ 0 h 3069259"/>
                <a:gd name="connsiteX4" fmla="*/ 2856214 w 5413540"/>
                <a:gd name="connsiteY4" fmla="*/ 170284 h 3069259"/>
                <a:gd name="connsiteX5" fmla="*/ 3122914 w 5413540"/>
                <a:gd name="connsiteY5" fmla="*/ 475084 h 3069259"/>
                <a:gd name="connsiteX6" fmla="*/ 5413540 w 5413540"/>
                <a:gd name="connsiteY6" fmla="*/ 3069259 h 3069259"/>
                <a:gd name="connsiteX7" fmla="*/ 0 w 5413540"/>
                <a:gd name="connsiteY7" fmla="*/ 3069259 h 3069259"/>
                <a:gd name="connsiteX0" fmla="*/ 0 w 5413540"/>
                <a:gd name="connsiteY0" fmla="*/ 2898975 h 2898975"/>
                <a:gd name="connsiteX1" fmla="*/ 2288947 w 5413540"/>
                <a:gd name="connsiteY1" fmla="*/ 296334 h 2898975"/>
                <a:gd name="connsiteX2" fmla="*/ 2551414 w 5413540"/>
                <a:gd name="connsiteY2" fmla="*/ 0 h 2898975"/>
                <a:gd name="connsiteX3" fmla="*/ 2856214 w 5413540"/>
                <a:gd name="connsiteY3" fmla="*/ 0 h 2898975"/>
                <a:gd name="connsiteX4" fmla="*/ 3122914 w 5413540"/>
                <a:gd name="connsiteY4" fmla="*/ 304800 h 2898975"/>
                <a:gd name="connsiteX5" fmla="*/ 5413540 w 5413540"/>
                <a:gd name="connsiteY5" fmla="*/ 2898975 h 2898975"/>
                <a:gd name="connsiteX6" fmla="*/ 0 w 5413540"/>
                <a:gd name="connsiteY6" fmla="*/ 2898975 h 2898975"/>
                <a:gd name="connsiteX0" fmla="*/ 0 w 3122914"/>
                <a:gd name="connsiteY0" fmla="*/ 2898975 h 2898975"/>
                <a:gd name="connsiteX1" fmla="*/ 2288947 w 3122914"/>
                <a:gd name="connsiteY1" fmla="*/ 296334 h 2898975"/>
                <a:gd name="connsiteX2" fmla="*/ 2551414 w 3122914"/>
                <a:gd name="connsiteY2" fmla="*/ 0 h 2898975"/>
                <a:gd name="connsiteX3" fmla="*/ 2856214 w 3122914"/>
                <a:gd name="connsiteY3" fmla="*/ 0 h 2898975"/>
                <a:gd name="connsiteX4" fmla="*/ 3122914 w 3122914"/>
                <a:gd name="connsiteY4" fmla="*/ 304800 h 2898975"/>
                <a:gd name="connsiteX5" fmla="*/ 0 w 3122914"/>
                <a:gd name="connsiteY5" fmla="*/ 2898975 h 2898975"/>
                <a:gd name="connsiteX0" fmla="*/ 833967 w 833967"/>
                <a:gd name="connsiteY0" fmla="*/ 304800 h 304800"/>
                <a:gd name="connsiteX1" fmla="*/ 0 w 833967"/>
                <a:gd name="connsiteY1" fmla="*/ 296334 h 304800"/>
                <a:gd name="connsiteX2" fmla="*/ 262467 w 833967"/>
                <a:gd name="connsiteY2" fmla="*/ 0 h 304800"/>
                <a:gd name="connsiteX3" fmla="*/ 567267 w 833967"/>
                <a:gd name="connsiteY3" fmla="*/ 0 h 304800"/>
                <a:gd name="connsiteX4" fmla="*/ 833967 w 833967"/>
                <a:gd name="connsiteY4" fmla="*/ 304800 h 304800"/>
                <a:gd name="connsiteX0" fmla="*/ 842433 w 842433"/>
                <a:gd name="connsiteY0" fmla="*/ 304800 h 309034"/>
                <a:gd name="connsiteX1" fmla="*/ 0 w 842433"/>
                <a:gd name="connsiteY1" fmla="*/ 309034 h 309034"/>
                <a:gd name="connsiteX2" fmla="*/ 270933 w 842433"/>
                <a:gd name="connsiteY2" fmla="*/ 0 h 309034"/>
                <a:gd name="connsiteX3" fmla="*/ 575733 w 842433"/>
                <a:gd name="connsiteY3" fmla="*/ 0 h 309034"/>
                <a:gd name="connsiteX4" fmla="*/ 842433 w 842433"/>
                <a:gd name="connsiteY4" fmla="*/ 304800 h 309034"/>
                <a:gd name="connsiteX0" fmla="*/ 839258 w 839258"/>
                <a:gd name="connsiteY0" fmla="*/ 298450 h 309034"/>
                <a:gd name="connsiteX1" fmla="*/ 0 w 839258"/>
                <a:gd name="connsiteY1" fmla="*/ 309034 h 309034"/>
                <a:gd name="connsiteX2" fmla="*/ 270933 w 839258"/>
                <a:gd name="connsiteY2" fmla="*/ 0 h 309034"/>
                <a:gd name="connsiteX3" fmla="*/ 575733 w 839258"/>
                <a:gd name="connsiteY3" fmla="*/ 0 h 309034"/>
                <a:gd name="connsiteX4" fmla="*/ 839258 w 839258"/>
                <a:gd name="connsiteY4" fmla="*/ 298450 h 309034"/>
                <a:gd name="connsiteX0" fmla="*/ 842433 w 842433"/>
                <a:gd name="connsiteY0" fmla="*/ 298450 h 309034"/>
                <a:gd name="connsiteX1" fmla="*/ 0 w 842433"/>
                <a:gd name="connsiteY1" fmla="*/ 309034 h 309034"/>
                <a:gd name="connsiteX2" fmla="*/ 274108 w 842433"/>
                <a:gd name="connsiteY2" fmla="*/ 0 h 309034"/>
                <a:gd name="connsiteX3" fmla="*/ 578908 w 842433"/>
                <a:gd name="connsiteY3" fmla="*/ 0 h 309034"/>
                <a:gd name="connsiteX4" fmla="*/ 842433 w 842433"/>
                <a:gd name="connsiteY4" fmla="*/ 298450 h 309034"/>
                <a:gd name="connsiteX0" fmla="*/ 845608 w 845608"/>
                <a:gd name="connsiteY0" fmla="*/ 295275 h 309034"/>
                <a:gd name="connsiteX1" fmla="*/ 0 w 845608"/>
                <a:gd name="connsiteY1" fmla="*/ 309034 h 309034"/>
                <a:gd name="connsiteX2" fmla="*/ 274108 w 845608"/>
                <a:gd name="connsiteY2" fmla="*/ 0 h 309034"/>
                <a:gd name="connsiteX3" fmla="*/ 578908 w 845608"/>
                <a:gd name="connsiteY3" fmla="*/ 0 h 309034"/>
                <a:gd name="connsiteX4" fmla="*/ 845608 w 845608"/>
                <a:gd name="connsiteY4" fmla="*/ 295275 h 309034"/>
                <a:gd name="connsiteX0" fmla="*/ 855133 w 855133"/>
                <a:gd name="connsiteY0" fmla="*/ 301625 h 309034"/>
                <a:gd name="connsiteX1" fmla="*/ 0 w 855133"/>
                <a:gd name="connsiteY1" fmla="*/ 309034 h 309034"/>
                <a:gd name="connsiteX2" fmla="*/ 274108 w 855133"/>
                <a:gd name="connsiteY2" fmla="*/ 0 h 309034"/>
                <a:gd name="connsiteX3" fmla="*/ 578908 w 855133"/>
                <a:gd name="connsiteY3" fmla="*/ 0 h 309034"/>
                <a:gd name="connsiteX4" fmla="*/ 855133 w 855133"/>
                <a:gd name="connsiteY4" fmla="*/ 301625 h 30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33" h="309034">
                  <a:moveTo>
                    <a:pt x="855133" y="301625"/>
                  </a:moveTo>
                  <a:lnTo>
                    <a:pt x="0" y="309034"/>
                  </a:lnTo>
                  <a:lnTo>
                    <a:pt x="274108" y="0"/>
                  </a:lnTo>
                  <a:lnTo>
                    <a:pt x="578908" y="0"/>
                  </a:lnTo>
                  <a:lnTo>
                    <a:pt x="855133" y="301625"/>
                  </a:lnTo>
                  <a:close/>
                </a:path>
              </a:pathLst>
            </a:custGeom>
            <a:solidFill>
              <a:srgbClr val="93A678"/>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32"/>
            <p:cNvSpPr/>
            <p:nvPr/>
          </p:nvSpPr>
          <p:spPr>
            <a:xfrm>
              <a:off x="3380318" y="3183467"/>
              <a:ext cx="2188633" cy="766233"/>
            </a:xfrm>
            <a:custGeom>
              <a:avLst/>
              <a:gdLst>
                <a:gd name="connsiteX0" fmla="*/ 0 w 5413540"/>
                <a:gd name="connsiteY0" fmla="*/ 3069259 h 3069259"/>
                <a:gd name="connsiteX1" fmla="*/ 2706770 w 5413540"/>
                <a:gd name="connsiteY1" fmla="*/ 0 h 3069259"/>
                <a:gd name="connsiteX2" fmla="*/ 5413540 w 5413540"/>
                <a:gd name="connsiteY2" fmla="*/ 3069259 h 3069259"/>
                <a:gd name="connsiteX3" fmla="*/ 0 w 5413540"/>
                <a:gd name="connsiteY3" fmla="*/ 3069259 h 3069259"/>
                <a:gd name="connsiteX0" fmla="*/ 0 w 5413540"/>
                <a:gd name="connsiteY0" fmla="*/ 3069259 h 3069259"/>
                <a:gd name="connsiteX1" fmla="*/ 1609011 w 5413540"/>
                <a:gd name="connsiteY1" fmla="*/ 1240367 h 3069259"/>
                <a:gd name="connsiteX2" fmla="*/ 2706770 w 5413540"/>
                <a:gd name="connsiteY2" fmla="*/ 0 h 3069259"/>
                <a:gd name="connsiteX3" fmla="*/ 5413540 w 5413540"/>
                <a:gd name="connsiteY3" fmla="*/ 3069259 h 3069259"/>
                <a:gd name="connsiteX4" fmla="*/ 0 w 5413540"/>
                <a:gd name="connsiteY4" fmla="*/ 3069259 h 3069259"/>
                <a:gd name="connsiteX0" fmla="*/ 0 w 5413540"/>
                <a:gd name="connsiteY0" fmla="*/ 3069259 h 3069259"/>
                <a:gd name="connsiteX1" fmla="*/ 1609011 w 5413540"/>
                <a:gd name="connsiteY1" fmla="*/ 1240367 h 3069259"/>
                <a:gd name="connsiteX2" fmla="*/ 2273644 w 5413540"/>
                <a:gd name="connsiteY2" fmla="*/ 482600 h 3069259"/>
                <a:gd name="connsiteX3" fmla="*/ 2706770 w 5413540"/>
                <a:gd name="connsiteY3" fmla="*/ 0 h 3069259"/>
                <a:gd name="connsiteX4" fmla="*/ 5413540 w 5413540"/>
                <a:gd name="connsiteY4" fmla="*/ 3069259 h 3069259"/>
                <a:gd name="connsiteX5" fmla="*/ 0 w 5413540"/>
                <a:gd name="connsiteY5" fmla="*/ 3069259 h 3069259"/>
                <a:gd name="connsiteX0" fmla="*/ 0 w 5413540"/>
                <a:gd name="connsiteY0" fmla="*/ 3069259 h 3069259"/>
                <a:gd name="connsiteX1" fmla="*/ 1609011 w 5413540"/>
                <a:gd name="connsiteY1" fmla="*/ 1240367 h 3069259"/>
                <a:gd name="connsiteX2" fmla="*/ 2273644 w 5413540"/>
                <a:gd name="connsiteY2" fmla="*/ 482600 h 3069259"/>
                <a:gd name="connsiteX3" fmla="*/ 2706770 w 5413540"/>
                <a:gd name="connsiteY3" fmla="*/ 0 h 3069259"/>
                <a:gd name="connsiteX4" fmla="*/ 3124544 w 5413540"/>
                <a:gd name="connsiteY4" fmla="*/ 474134 h 3069259"/>
                <a:gd name="connsiteX5" fmla="*/ 5413540 w 5413540"/>
                <a:gd name="connsiteY5" fmla="*/ 3069259 h 3069259"/>
                <a:gd name="connsiteX6" fmla="*/ 0 w 5413540"/>
                <a:gd name="connsiteY6" fmla="*/ 3069259 h 3069259"/>
                <a:gd name="connsiteX0" fmla="*/ 0 w 5413540"/>
                <a:gd name="connsiteY0" fmla="*/ 3069259 h 3069259"/>
                <a:gd name="connsiteX1" fmla="*/ 1609011 w 5413540"/>
                <a:gd name="connsiteY1" fmla="*/ 1240367 h 3069259"/>
                <a:gd name="connsiteX2" fmla="*/ 2273644 w 5413540"/>
                <a:gd name="connsiteY2" fmla="*/ 482600 h 3069259"/>
                <a:gd name="connsiteX3" fmla="*/ 2706770 w 5413540"/>
                <a:gd name="connsiteY3" fmla="*/ 0 h 3069259"/>
                <a:gd name="connsiteX4" fmla="*/ 3124544 w 5413540"/>
                <a:gd name="connsiteY4" fmla="*/ 474134 h 3069259"/>
                <a:gd name="connsiteX5" fmla="*/ 3797644 w 5413540"/>
                <a:gd name="connsiteY5" fmla="*/ 1227667 h 3069259"/>
                <a:gd name="connsiteX6" fmla="*/ 5413540 w 5413540"/>
                <a:gd name="connsiteY6" fmla="*/ 3069259 h 3069259"/>
                <a:gd name="connsiteX7" fmla="*/ 0 w 5413540"/>
                <a:gd name="connsiteY7" fmla="*/ 3069259 h 3069259"/>
                <a:gd name="connsiteX0" fmla="*/ 0 w 3797644"/>
                <a:gd name="connsiteY0" fmla="*/ 3069259 h 3069259"/>
                <a:gd name="connsiteX1" fmla="*/ 1609011 w 3797644"/>
                <a:gd name="connsiteY1" fmla="*/ 1240367 h 3069259"/>
                <a:gd name="connsiteX2" fmla="*/ 2273644 w 3797644"/>
                <a:gd name="connsiteY2" fmla="*/ 482600 h 3069259"/>
                <a:gd name="connsiteX3" fmla="*/ 2706770 w 3797644"/>
                <a:gd name="connsiteY3" fmla="*/ 0 h 3069259"/>
                <a:gd name="connsiteX4" fmla="*/ 3124544 w 3797644"/>
                <a:gd name="connsiteY4" fmla="*/ 474134 h 3069259"/>
                <a:gd name="connsiteX5" fmla="*/ 3797644 w 3797644"/>
                <a:gd name="connsiteY5" fmla="*/ 1227667 h 3069259"/>
                <a:gd name="connsiteX6" fmla="*/ 0 w 3797644"/>
                <a:gd name="connsiteY6" fmla="*/ 3069259 h 3069259"/>
                <a:gd name="connsiteX0" fmla="*/ 2188633 w 2188633"/>
                <a:gd name="connsiteY0" fmla="*/ 1227667 h 1240367"/>
                <a:gd name="connsiteX1" fmla="*/ 0 w 2188633"/>
                <a:gd name="connsiteY1" fmla="*/ 1240367 h 1240367"/>
                <a:gd name="connsiteX2" fmla="*/ 664633 w 2188633"/>
                <a:gd name="connsiteY2" fmla="*/ 482600 h 1240367"/>
                <a:gd name="connsiteX3" fmla="*/ 1097759 w 2188633"/>
                <a:gd name="connsiteY3" fmla="*/ 0 h 1240367"/>
                <a:gd name="connsiteX4" fmla="*/ 1515533 w 2188633"/>
                <a:gd name="connsiteY4" fmla="*/ 474134 h 1240367"/>
                <a:gd name="connsiteX5" fmla="*/ 2188633 w 2188633"/>
                <a:gd name="connsiteY5" fmla="*/ 1227667 h 1240367"/>
                <a:gd name="connsiteX0" fmla="*/ 2188633 w 2188633"/>
                <a:gd name="connsiteY0" fmla="*/ 753533 h 766233"/>
                <a:gd name="connsiteX1" fmla="*/ 0 w 2188633"/>
                <a:gd name="connsiteY1" fmla="*/ 766233 h 766233"/>
                <a:gd name="connsiteX2" fmla="*/ 664633 w 2188633"/>
                <a:gd name="connsiteY2" fmla="*/ 8466 h 766233"/>
                <a:gd name="connsiteX3" fmla="*/ 1515533 w 2188633"/>
                <a:gd name="connsiteY3" fmla="*/ 0 h 766233"/>
                <a:gd name="connsiteX4" fmla="*/ 2188633 w 2188633"/>
                <a:gd name="connsiteY4" fmla="*/ 753533 h 766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633" h="766233">
                  <a:moveTo>
                    <a:pt x="2188633" y="753533"/>
                  </a:moveTo>
                  <a:lnTo>
                    <a:pt x="0" y="766233"/>
                  </a:lnTo>
                  <a:lnTo>
                    <a:pt x="664633" y="8466"/>
                  </a:lnTo>
                  <a:lnTo>
                    <a:pt x="1515533" y="0"/>
                  </a:lnTo>
                  <a:lnTo>
                    <a:pt x="2188633" y="753533"/>
                  </a:lnTo>
                  <a:close/>
                </a:path>
              </a:pathLst>
            </a:custGeom>
            <a:solidFill>
              <a:srgbClr val="6A8C4B"/>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Isosceles Triangle 51"/>
            <p:cNvSpPr/>
            <p:nvPr/>
          </p:nvSpPr>
          <p:spPr>
            <a:xfrm>
              <a:off x="1776330" y="3932767"/>
              <a:ext cx="5413540" cy="1842653"/>
            </a:xfrm>
            <a:custGeom>
              <a:avLst/>
              <a:gdLst>
                <a:gd name="connsiteX0" fmla="*/ 0 w 5413540"/>
                <a:gd name="connsiteY0" fmla="*/ 3069259 h 3069259"/>
                <a:gd name="connsiteX1" fmla="*/ 2706770 w 5413540"/>
                <a:gd name="connsiteY1" fmla="*/ 0 h 3069259"/>
                <a:gd name="connsiteX2" fmla="*/ 5413540 w 5413540"/>
                <a:gd name="connsiteY2" fmla="*/ 3069259 h 3069259"/>
                <a:gd name="connsiteX3" fmla="*/ 0 w 5413540"/>
                <a:gd name="connsiteY3" fmla="*/ 3069259 h 3069259"/>
                <a:gd name="connsiteX0" fmla="*/ 0 w 5413540"/>
                <a:gd name="connsiteY0" fmla="*/ 3069259 h 3069259"/>
                <a:gd name="connsiteX1" fmla="*/ 1615258 w 5413540"/>
                <a:gd name="connsiteY1" fmla="*/ 1226606 h 3069259"/>
                <a:gd name="connsiteX2" fmla="*/ 2706770 w 5413540"/>
                <a:gd name="connsiteY2" fmla="*/ 0 h 3069259"/>
                <a:gd name="connsiteX3" fmla="*/ 5413540 w 5413540"/>
                <a:gd name="connsiteY3" fmla="*/ 3069259 h 3069259"/>
                <a:gd name="connsiteX4" fmla="*/ 0 w 5413540"/>
                <a:gd name="connsiteY4" fmla="*/ 3069259 h 3069259"/>
                <a:gd name="connsiteX0" fmla="*/ 0 w 5413540"/>
                <a:gd name="connsiteY0" fmla="*/ 3069259 h 3069259"/>
                <a:gd name="connsiteX1" fmla="*/ 1615258 w 5413540"/>
                <a:gd name="connsiteY1" fmla="*/ 1226606 h 3069259"/>
                <a:gd name="connsiteX2" fmla="*/ 2706770 w 5413540"/>
                <a:gd name="connsiteY2" fmla="*/ 0 h 3069259"/>
                <a:gd name="connsiteX3" fmla="*/ 3795425 w 5413540"/>
                <a:gd name="connsiteY3" fmla="*/ 1230839 h 3069259"/>
                <a:gd name="connsiteX4" fmla="*/ 5413540 w 5413540"/>
                <a:gd name="connsiteY4" fmla="*/ 3069259 h 3069259"/>
                <a:gd name="connsiteX5" fmla="*/ 0 w 5413540"/>
                <a:gd name="connsiteY5" fmla="*/ 3069259 h 3069259"/>
                <a:gd name="connsiteX0" fmla="*/ 0 w 5413540"/>
                <a:gd name="connsiteY0" fmla="*/ 1842653 h 1842653"/>
                <a:gd name="connsiteX1" fmla="*/ 1615258 w 5413540"/>
                <a:gd name="connsiteY1" fmla="*/ 0 h 1842653"/>
                <a:gd name="connsiteX2" fmla="*/ 3795425 w 5413540"/>
                <a:gd name="connsiteY2" fmla="*/ 4233 h 1842653"/>
                <a:gd name="connsiteX3" fmla="*/ 5413540 w 5413540"/>
                <a:gd name="connsiteY3" fmla="*/ 1842653 h 1842653"/>
                <a:gd name="connsiteX4" fmla="*/ 0 w 5413540"/>
                <a:gd name="connsiteY4" fmla="*/ 1842653 h 184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540" h="1842653">
                  <a:moveTo>
                    <a:pt x="0" y="1842653"/>
                  </a:moveTo>
                  <a:lnTo>
                    <a:pt x="1615258" y="0"/>
                  </a:lnTo>
                  <a:lnTo>
                    <a:pt x="3795425" y="4233"/>
                  </a:lnTo>
                  <a:lnTo>
                    <a:pt x="5413540" y="1842653"/>
                  </a:lnTo>
                  <a:lnTo>
                    <a:pt x="0" y="1842653"/>
                  </a:lnTo>
                  <a:close/>
                </a:path>
              </a:pathLst>
            </a:custGeom>
            <a:solidFill>
              <a:srgbClr val="476F38"/>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3430554" y="4551486"/>
            <a:ext cx="2145800" cy="400110"/>
          </a:xfrm>
          <a:prstGeom prst="rect">
            <a:avLst/>
          </a:prstGeom>
          <a:noFill/>
        </p:spPr>
        <p:txBody>
          <a:bodyPr wrap="square" rtlCol="0">
            <a:spAutoFit/>
          </a:bodyPr>
          <a:lstStyle/>
          <a:p>
            <a:pPr algn="ctr"/>
            <a:r>
              <a:rPr lang="en-US" sz="2000" dirty="0">
                <a:solidFill>
                  <a:schemeClr val="bg1"/>
                </a:solidFill>
                <a:latin typeface="+mj-lt"/>
              </a:rPr>
              <a:t>Project </a:t>
            </a:r>
            <a:r>
              <a:rPr lang="en-US" sz="2000" dirty="0" smtClean="0">
                <a:solidFill>
                  <a:schemeClr val="bg1"/>
                </a:solidFill>
                <a:latin typeface="+mj-lt"/>
              </a:rPr>
              <a:t>Company</a:t>
            </a:r>
          </a:p>
        </p:txBody>
      </p:sp>
      <p:grpSp>
        <p:nvGrpSpPr>
          <p:cNvPr id="44" name="Group 43"/>
          <p:cNvGrpSpPr/>
          <p:nvPr/>
        </p:nvGrpSpPr>
        <p:grpSpPr>
          <a:xfrm>
            <a:off x="7522386" y="2032820"/>
            <a:ext cx="1401233" cy="948741"/>
            <a:chOff x="7634445" y="2032820"/>
            <a:chExt cx="1401233" cy="948741"/>
          </a:xfrm>
        </p:grpSpPr>
        <p:sp>
          <p:nvSpPr>
            <p:cNvPr id="45" name="Isosceles Triangle 44"/>
            <p:cNvSpPr/>
            <p:nvPr/>
          </p:nvSpPr>
          <p:spPr>
            <a:xfrm>
              <a:off x="7634445" y="2456596"/>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Diamond 45"/>
            <p:cNvSpPr/>
            <p:nvPr/>
          </p:nvSpPr>
          <p:spPr>
            <a:xfrm>
              <a:off x="7644954" y="2780213"/>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7654117" y="2140063"/>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887033" y="2375982"/>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49" name="TextBox 48"/>
            <p:cNvSpPr txBox="1"/>
            <p:nvPr/>
          </p:nvSpPr>
          <p:spPr>
            <a:xfrm>
              <a:off x="7887033" y="2032820"/>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50" name="TextBox 49"/>
            <p:cNvSpPr txBox="1"/>
            <p:nvPr/>
          </p:nvSpPr>
          <p:spPr>
            <a:xfrm>
              <a:off x="7887033" y="2711990"/>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grpSp>
      <p:sp>
        <p:nvSpPr>
          <p:cNvPr id="5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14</a:t>
            </a:fld>
            <a:endParaRPr lang="en-US" dirty="0"/>
          </a:p>
        </p:txBody>
      </p:sp>
    </p:spTree>
    <p:extLst>
      <p:ext uri="{BB962C8B-B14F-4D97-AF65-F5344CB8AC3E}">
        <p14:creationId xmlns:p14="http://schemas.microsoft.com/office/powerpoint/2010/main" val="740149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6492" y="205000"/>
            <a:ext cx="8777508" cy="624206"/>
          </a:xfrm>
        </p:spPr>
        <p:txBody>
          <a:bodyPr>
            <a:normAutofit fontScale="90000"/>
          </a:bodyPr>
          <a:lstStyle/>
          <a:p>
            <a:r>
              <a:rPr lang="en-US" sz="3100" dirty="0" smtClean="0"/>
              <a:t>Third-Party Financed Power Purchase Agreement:</a:t>
            </a:r>
            <a:br>
              <a:rPr lang="en-US" sz="3100" dirty="0" smtClean="0"/>
            </a:br>
            <a:r>
              <a:rPr lang="en-US" sz="2000" dirty="0" smtClean="0"/>
              <a:t>Where Electricity is Sold to a Utility</a:t>
            </a:r>
            <a:r>
              <a:rPr lang="en-US" sz="3100" dirty="0" smtClean="0"/>
              <a:t/>
            </a:r>
            <a:br>
              <a:rPr lang="en-US" sz="3100" dirty="0" smtClean="0"/>
            </a:br>
            <a:r>
              <a:rPr lang="en-US" sz="2800" dirty="0" smtClean="0"/>
              <a:t>  </a:t>
            </a:r>
            <a:endParaRPr lang="en-US" sz="2800" dirty="0">
              <a:solidFill>
                <a:srgbClr val="5D5F5F"/>
              </a:solidFill>
            </a:endParaRPr>
          </a:p>
        </p:txBody>
      </p:sp>
      <p:sp>
        <p:nvSpPr>
          <p:cNvPr id="10" name="Slide Number Placeholder 9"/>
          <p:cNvSpPr>
            <a:spLocks noGrp="1"/>
          </p:cNvSpPr>
          <p:nvPr>
            <p:ph type="sldNum" sz="quarter" idx="4"/>
          </p:nvPr>
        </p:nvSpPr>
        <p:spPr/>
        <p:txBody>
          <a:bodyPr/>
          <a:lstStyle/>
          <a:p>
            <a:pPr algn="ctr"/>
            <a:fld id="{C0DE57D6-8AFC-2140-9EBE-012C368973AC}" type="slidenum">
              <a:rPr lang="en-US" smtClean="0"/>
              <a:pPr algn="ctr"/>
              <a:t>15</a:t>
            </a:fld>
            <a:endParaRPr lang="en-US" dirty="0"/>
          </a:p>
        </p:txBody>
      </p:sp>
      <p:sp>
        <p:nvSpPr>
          <p:cNvPr id="46" name="Slide Number Placeholder 25"/>
          <p:cNvSpPr txBox="1">
            <a:spLocks/>
          </p:cNvSpPr>
          <p:nvPr/>
        </p:nvSpPr>
        <p:spPr>
          <a:xfrm>
            <a:off x="8596092" y="6591541"/>
            <a:ext cx="547908" cy="267887"/>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C252DC-A164-D04F-A083-01C268BCB08E}"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Group 49"/>
          <p:cNvGrpSpPr/>
          <p:nvPr/>
        </p:nvGrpSpPr>
        <p:grpSpPr>
          <a:xfrm>
            <a:off x="185762" y="4497842"/>
            <a:ext cx="1444212" cy="1681283"/>
            <a:chOff x="4339410" y="941844"/>
            <a:chExt cx="1444212" cy="1681283"/>
          </a:xfrm>
        </p:grpSpPr>
        <p:sp>
          <p:nvSpPr>
            <p:cNvPr id="52" name="Diamond 51"/>
            <p:cNvSpPr/>
            <p:nvPr/>
          </p:nvSpPr>
          <p:spPr>
            <a:xfrm>
              <a:off x="4372695" y="941844"/>
              <a:ext cx="1410927" cy="1681283"/>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4339410" y="1219881"/>
              <a:ext cx="1433488" cy="900246"/>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Tax-</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 Equity</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 Investor</a:t>
              </a:r>
              <a:endParaRPr lang="en-US" sz="2000" dirty="0">
                <a:solidFill>
                  <a:schemeClr val="tx1">
                    <a:lumMod val="50000"/>
                  </a:schemeClr>
                </a:solidFill>
                <a:latin typeface="+mj-lt"/>
              </a:endParaRPr>
            </a:p>
          </p:txBody>
        </p:sp>
      </p:grpSp>
      <p:sp>
        <p:nvSpPr>
          <p:cNvPr id="55" name="TextBox 54"/>
          <p:cNvSpPr txBox="1"/>
          <p:nvPr/>
        </p:nvSpPr>
        <p:spPr>
          <a:xfrm>
            <a:off x="7690888" y="2353787"/>
            <a:ext cx="1225174" cy="630942"/>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Tribe: Host</a:t>
            </a:r>
            <a:endParaRPr lang="en-US" sz="2000" dirty="0">
              <a:solidFill>
                <a:schemeClr val="tx1">
                  <a:lumMod val="50000"/>
                </a:schemeClr>
              </a:solidFill>
              <a:latin typeface="+mj-lt"/>
            </a:endParaRPr>
          </a:p>
        </p:txBody>
      </p:sp>
      <p:sp>
        <p:nvSpPr>
          <p:cNvPr id="57" name="TextBox 56"/>
          <p:cNvSpPr txBox="1"/>
          <p:nvPr/>
        </p:nvSpPr>
        <p:spPr>
          <a:xfrm>
            <a:off x="5196306" y="1175162"/>
            <a:ext cx="2095268" cy="338554"/>
          </a:xfrm>
          <a:prstGeom prst="rect">
            <a:avLst/>
          </a:prstGeom>
          <a:noFill/>
        </p:spPr>
        <p:txBody>
          <a:bodyPr wrap="square" rtlCol="0">
            <a:spAutoFit/>
          </a:bodyPr>
          <a:lstStyle/>
          <a:p>
            <a:pPr algn="ctr"/>
            <a:r>
              <a:rPr lang="en-US" sz="1600" dirty="0" smtClean="0">
                <a:solidFill>
                  <a:schemeClr val="tx1">
                    <a:lumMod val="50000"/>
                  </a:schemeClr>
                </a:solidFill>
              </a:rPr>
              <a:t>Electricity Sales (PPA)</a:t>
            </a:r>
          </a:p>
        </p:txBody>
      </p:sp>
      <p:sp>
        <p:nvSpPr>
          <p:cNvPr id="58" name="TextBox 57"/>
          <p:cNvSpPr txBox="1"/>
          <p:nvPr/>
        </p:nvSpPr>
        <p:spPr>
          <a:xfrm>
            <a:off x="5235452" y="2818309"/>
            <a:ext cx="1959239" cy="338554"/>
          </a:xfrm>
          <a:prstGeom prst="rect">
            <a:avLst/>
          </a:prstGeom>
          <a:noFill/>
        </p:spPr>
        <p:txBody>
          <a:bodyPr wrap="square" rtlCol="0">
            <a:spAutoFit/>
          </a:bodyPr>
          <a:lstStyle/>
          <a:p>
            <a:pPr algn="ctr"/>
            <a:r>
              <a:rPr lang="en-US" sz="1600" dirty="0" smtClean="0">
                <a:solidFill>
                  <a:schemeClr val="tx1">
                    <a:lumMod val="50000"/>
                  </a:schemeClr>
                </a:solidFill>
              </a:rPr>
              <a:t>Site Access </a:t>
            </a:r>
          </a:p>
        </p:txBody>
      </p:sp>
      <p:sp>
        <p:nvSpPr>
          <p:cNvPr id="91" name="TextBox 90"/>
          <p:cNvSpPr txBox="1"/>
          <p:nvPr/>
        </p:nvSpPr>
        <p:spPr>
          <a:xfrm>
            <a:off x="1875114" y="5533175"/>
            <a:ext cx="2340240" cy="338554"/>
          </a:xfrm>
          <a:prstGeom prst="rect">
            <a:avLst/>
          </a:prstGeom>
          <a:noFill/>
        </p:spPr>
        <p:txBody>
          <a:bodyPr wrap="square" rtlCol="0">
            <a:spAutoFit/>
          </a:bodyPr>
          <a:lstStyle/>
          <a:p>
            <a:pPr algn="ctr"/>
            <a:r>
              <a:rPr lang="en-US" sz="1600" dirty="0" smtClean="0">
                <a:solidFill>
                  <a:schemeClr val="tx1">
                    <a:lumMod val="50000"/>
                  </a:schemeClr>
                </a:solidFill>
              </a:rPr>
              <a:t>Equity Investment $</a:t>
            </a:r>
          </a:p>
        </p:txBody>
      </p:sp>
      <p:sp>
        <p:nvSpPr>
          <p:cNvPr id="93" name="TextBox 92"/>
          <p:cNvSpPr txBox="1"/>
          <p:nvPr/>
        </p:nvSpPr>
        <p:spPr>
          <a:xfrm>
            <a:off x="1458836" y="4003221"/>
            <a:ext cx="3154681" cy="1323439"/>
          </a:xfrm>
          <a:prstGeom prst="rect">
            <a:avLst/>
          </a:prstGeom>
          <a:noFill/>
        </p:spPr>
        <p:txBody>
          <a:bodyPr wrap="square" rtlCol="0">
            <a:spAutoFit/>
          </a:bodyPr>
          <a:lstStyle/>
          <a:p>
            <a:pPr algn="ctr"/>
            <a:r>
              <a:rPr lang="en-US" sz="1600" dirty="0">
                <a:solidFill>
                  <a:schemeClr val="tx1">
                    <a:lumMod val="50000"/>
                  </a:schemeClr>
                </a:solidFill>
              </a:rPr>
              <a:t>Tax attributes: Modified Accelerated Cost Recovery System (MACRS) and either Investment Tax Credit (ITC) or Production Tax Credit (PTC)</a:t>
            </a:r>
          </a:p>
        </p:txBody>
      </p:sp>
      <p:cxnSp>
        <p:nvCxnSpPr>
          <p:cNvPr id="100" name="Straight Arrow Connector 99"/>
          <p:cNvCxnSpPr/>
          <p:nvPr/>
        </p:nvCxnSpPr>
        <p:spPr>
          <a:xfrm>
            <a:off x="5025344" y="1549043"/>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5012762" y="2860370"/>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1839707" y="5563057"/>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1827125" y="5369051"/>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613518" y="1143000"/>
            <a:ext cx="0" cy="4945529"/>
          </a:xfrm>
          <a:prstGeom prst="straightConnector1">
            <a:avLst/>
          </a:prstGeom>
          <a:ln w="38100" cmpd="sng">
            <a:solidFill>
              <a:srgbClr val="859D68"/>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105"/>
          <p:cNvGrpSpPr/>
          <p:nvPr/>
        </p:nvGrpSpPr>
        <p:grpSpPr>
          <a:xfrm>
            <a:off x="3847353" y="2401543"/>
            <a:ext cx="1532330" cy="1293968"/>
            <a:chOff x="3742764" y="2672914"/>
            <a:chExt cx="1532330" cy="1293968"/>
          </a:xfrm>
        </p:grpSpPr>
        <p:sp>
          <p:nvSpPr>
            <p:cNvPr id="107" name="Isosceles Triangle 106"/>
            <p:cNvSpPr/>
            <p:nvPr/>
          </p:nvSpPr>
          <p:spPr>
            <a:xfrm>
              <a:off x="3742764" y="2672914"/>
              <a:ext cx="1532330" cy="1293968"/>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TextBox 107"/>
            <p:cNvSpPr txBox="1"/>
            <p:nvPr/>
          </p:nvSpPr>
          <p:spPr>
            <a:xfrm>
              <a:off x="3953602" y="3462586"/>
              <a:ext cx="1134533"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Project</a:t>
              </a:r>
              <a:endParaRPr lang="en-US" sz="2000" dirty="0">
                <a:solidFill>
                  <a:schemeClr val="tx1">
                    <a:lumMod val="50000"/>
                  </a:schemeClr>
                </a:solidFill>
                <a:latin typeface="+mj-lt"/>
              </a:endParaRPr>
            </a:p>
          </p:txBody>
        </p:sp>
      </p:grpSp>
      <p:sp>
        <p:nvSpPr>
          <p:cNvPr id="110" name="Rectangle 109"/>
          <p:cNvSpPr/>
          <p:nvPr/>
        </p:nvSpPr>
        <p:spPr>
          <a:xfrm>
            <a:off x="7639120" y="3690576"/>
            <a:ext cx="1149369" cy="1001053"/>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TextBox 110"/>
          <p:cNvSpPr txBox="1"/>
          <p:nvPr/>
        </p:nvSpPr>
        <p:spPr>
          <a:xfrm>
            <a:off x="5257348" y="4200790"/>
            <a:ext cx="2145302" cy="584775"/>
          </a:xfrm>
          <a:prstGeom prst="rect">
            <a:avLst/>
          </a:prstGeom>
          <a:noFill/>
        </p:spPr>
        <p:txBody>
          <a:bodyPr wrap="square" rtlCol="0">
            <a:spAutoFit/>
          </a:bodyPr>
          <a:lstStyle/>
          <a:p>
            <a:pPr algn="ctr"/>
            <a:r>
              <a:rPr lang="en-US" sz="1600" dirty="0" smtClean="0">
                <a:solidFill>
                  <a:schemeClr val="tx1">
                    <a:lumMod val="50000"/>
                  </a:schemeClr>
                </a:solidFill>
              </a:rPr>
              <a:t>Lends $ to the Project or Debt Capital</a:t>
            </a:r>
          </a:p>
        </p:txBody>
      </p:sp>
      <p:sp>
        <p:nvSpPr>
          <p:cNvPr id="112" name="TextBox 111"/>
          <p:cNvSpPr txBox="1"/>
          <p:nvPr/>
        </p:nvSpPr>
        <p:spPr>
          <a:xfrm>
            <a:off x="5012762" y="2342394"/>
            <a:ext cx="2367506" cy="338554"/>
          </a:xfrm>
          <a:prstGeom prst="rect">
            <a:avLst/>
          </a:prstGeom>
          <a:noFill/>
        </p:spPr>
        <p:txBody>
          <a:bodyPr wrap="square" rtlCol="0">
            <a:spAutoFit/>
          </a:bodyPr>
          <a:lstStyle/>
          <a:p>
            <a:pPr algn="ctr"/>
            <a:r>
              <a:rPr lang="en-US" sz="1600" dirty="0" smtClean="0">
                <a:solidFill>
                  <a:schemeClr val="tx1">
                    <a:lumMod val="50000"/>
                  </a:schemeClr>
                </a:solidFill>
              </a:rPr>
              <a:t>(Potential $ Payments)</a:t>
            </a:r>
          </a:p>
        </p:txBody>
      </p:sp>
      <p:cxnSp>
        <p:nvCxnSpPr>
          <p:cNvPr id="113" name="Straight Arrow Connector 112"/>
          <p:cNvCxnSpPr/>
          <p:nvPr/>
        </p:nvCxnSpPr>
        <p:spPr>
          <a:xfrm>
            <a:off x="5025344" y="2656383"/>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5012762" y="4192774"/>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7677125" y="3739995"/>
            <a:ext cx="1551581" cy="906658"/>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Lender/</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Capital Provider</a:t>
            </a:r>
            <a:endParaRPr lang="en-US" sz="2000" dirty="0">
              <a:solidFill>
                <a:schemeClr val="tx1">
                  <a:lumMod val="50000"/>
                </a:schemeClr>
              </a:solidFill>
              <a:latin typeface="+mj-lt"/>
            </a:endParaRPr>
          </a:p>
        </p:txBody>
      </p:sp>
      <p:sp>
        <p:nvSpPr>
          <p:cNvPr id="64" name="TextBox 63"/>
          <p:cNvSpPr txBox="1"/>
          <p:nvPr/>
        </p:nvSpPr>
        <p:spPr>
          <a:xfrm>
            <a:off x="7706860" y="1387908"/>
            <a:ext cx="1403890" cy="630942"/>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Utility: Purchase</a:t>
            </a:r>
            <a:endParaRPr lang="en-US" sz="2000" dirty="0">
              <a:solidFill>
                <a:schemeClr val="tx1">
                  <a:lumMod val="50000"/>
                </a:schemeClr>
              </a:solidFill>
              <a:latin typeface="+mj-lt"/>
            </a:endParaRPr>
          </a:p>
        </p:txBody>
      </p:sp>
      <p:sp>
        <p:nvSpPr>
          <p:cNvPr id="40" name="TextBox 39"/>
          <p:cNvSpPr txBox="1"/>
          <p:nvPr/>
        </p:nvSpPr>
        <p:spPr>
          <a:xfrm>
            <a:off x="360218" y="2583630"/>
            <a:ext cx="3123309" cy="1335750"/>
          </a:xfrm>
          <a:prstGeom prst="rect">
            <a:avLst/>
          </a:prstGeom>
          <a:solidFill>
            <a:srgbClr val="DDDDDD"/>
          </a:solidFill>
          <a:ln>
            <a:noFill/>
          </a:ln>
        </p:spPr>
        <p:txBody>
          <a:bodyPr wrap="square" lIns="182880" tIns="91440" bIns="91440" rtlCol="0">
            <a:spAutoFit/>
          </a:bodyPr>
          <a:lstStyle/>
          <a:p>
            <a:pPr>
              <a:lnSpc>
                <a:spcPct val="110000"/>
              </a:lnSpc>
            </a:pPr>
            <a:r>
              <a:rPr lang="en-US" sz="1700" dirty="0" smtClean="0"/>
              <a:t>The Tribe is the host in this</a:t>
            </a:r>
          </a:p>
          <a:p>
            <a:pPr>
              <a:lnSpc>
                <a:spcPct val="110000"/>
              </a:lnSpc>
            </a:pPr>
            <a:r>
              <a:rPr lang="en-US" sz="1700" dirty="0" smtClean="0"/>
              <a:t>Structure. The utility agrees to buy electricity generated by the renewable energy system.</a:t>
            </a:r>
            <a:endParaRPr lang="en-US" sz="1700" dirty="0"/>
          </a:p>
        </p:txBody>
      </p:sp>
      <p:sp>
        <p:nvSpPr>
          <p:cNvPr id="45" name="TextBox 44"/>
          <p:cNvSpPr txBox="1"/>
          <p:nvPr/>
        </p:nvSpPr>
        <p:spPr>
          <a:xfrm>
            <a:off x="5192725" y="5000522"/>
            <a:ext cx="2658864" cy="1238801"/>
          </a:xfrm>
          <a:prstGeom prst="rect">
            <a:avLst/>
          </a:prstGeom>
          <a:solidFill>
            <a:schemeClr val="tx1">
              <a:lumMod val="75000"/>
            </a:schemeClr>
          </a:solidFill>
          <a:ln>
            <a:noFill/>
            <a:prstDash val="dash"/>
          </a:ln>
        </p:spPr>
        <p:txBody>
          <a:bodyPr wrap="square" lIns="182880" tIns="91440" bIns="91440">
            <a:spAutoFit/>
          </a:bodyPr>
          <a:lstStyle/>
          <a:p>
            <a:pPr>
              <a:spcAft>
                <a:spcPts val="300"/>
              </a:spcAft>
              <a:defRPr/>
            </a:pPr>
            <a:r>
              <a:rPr lang="en-US" sz="1600" dirty="0">
                <a:solidFill>
                  <a:schemeClr val="accent3">
                    <a:lumMod val="75000"/>
                  </a:schemeClr>
                </a:solidFill>
                <a:latin typeface="+mj-lt"/>
              </a:rPr>
              <a:t>Benefits:</a:t>
            </a:r>
          </a:p>
          <a:p>
            <a:pPr marL="347472" indent="-274320">
              <a:spcAft>
                <a:spcPts val="200"/>
              </a:spcAft>
              <a:buFontTx/>
              <a:buAutoNum type="arabicPeriod"/>
              <a:defRPr/>
            </a:pPr>
            <a:r>
              <a:rPr lang="en-US" sz="1500" dirty="0">
                <a:solidFill>
                  <a:schemeClr val="accent3">
                    <a:lumMod val="75000"/>
                  </a:schemeClr>
                </a:solidFill>
              </a:rPr>
              <a:t>No/low </a:t>
            </a:r>
            <a:r>
              <a:rPr lang="en-US" sz="1500" dirty="0" smtClean="0">
                <a:solidFill>
                  <a:schemeClr val="accent3">
                    <a:lumMod val="75000"/>
                  </a:schemeClr>
                </a:solidFill>
              </a:rPr>
              <a:t>up-front </a:t>
            </a:r>
            <a:r>
              <a:rPr lang="en-US" sz="1500" dirty="0">
                <a:solidFill>
                  <a:schemeClr val="accent3">
                    <a:lumMod val="75000"/>
                  </a:schemeClr>
                </a:solidFill>
              </a:rPr>
              <a:t>costs</a:t>
            </a:r>
          </a:p>
          <a:p>
            <a:pPr marL="347472" indent="-274320">
              <a:spcAft>
                <a:spcPts val="200"/>
              </a:spcAft>
              <a:buFontTx/>
              <a:buAutoNum type="arabicPeriod"/>
              <a:defRPr/>
            </a:pPr>
            <a:r>
              <a:rPr lang="en-US" sz="1500" dirty="0">
                <a:solidFill>
                  <a:schemeClr val="accent3">
                    <a:lumMod val="75000"/>
                  </a:schemeClr>
                </a:solidFill>
              </a:rPr>
              <a:t>No O&amp;M</a:t>
            </a:r>
          </a:p>
          <a:p>
            <a:pPr marL="347472" indent="-274320">
              <a:spcAft>
                <a:spcPts val="200"/>
              </a:spcAft>
              <a:buFontTx/>
              <a:buAutoNum type="arabicPeriod"/>
              <a:defRPr/>
            </a:pPr>
            <a:r>
              <a:rPr lang="en-US" sz="1500" dirty="0">
                <a:solidFill>
                  <a:schemeClr val="accent3">
                    <a:lumMod val="75000"/>
                  </a:schemeClr>
                </a:solidFill>
              </a:rPr>
              <a:t>Save on electricity costs</a:t>
            </a:r>
          </a:p>
        </p:txBody>
      </p:sp>
      <p:sp>
        <p:nvSpPr>
          <p:cNvPr id="61" name="Oval 60"/>
          <p:cNvSpPr/>
          <p:nvPr/>
        </p:nvSpPr>
        <p:spPr>
          <a:xfrm>
            <a:off x="7568793" y="2470712"/>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802236" y="2529601"/>
            <a:ext cx="184666" cy="369332"/>
          </a:xfrm>
          <a:prstGeom prst="rect">
            <a:avLst/>
          </a:prstGeom>
          <a:noFill/>
        </p:spPr>
        <p:txBody>
          <a:bodyPr wrap="none" rtlCol="0">
            <a:spAutoFit/>
          </a:bodyPr>
          <a:lstStyle/>
          <a:p>
            <a:endParaRPr lang="en-US" dirty="0"/>
          </a:p>
        </p:txBody>
      </p:sp>
      <p:grpSp>
        <p:nvGrpSpPr>
          <p:cNvPr id="9" name="Group 8"/>
          <p:cNvGrpSpPr/>
          <p:nvPr/>
        </p:nvGrpSpPr>
        <p:grpSpPr>
          <a:xfrm>
            <a:off x="473881" y="1098917"/>
            <a:ext cx="1604182" cy="1177077"/>
            <a:chOff x="473881" y="1227724"/>
            <a:chExt cx="1604182" cy="1177077"/>
          </a:xfrm>
        </p:grpSpPr>
        <p:sp>
          <p:nvSpPr>
            <p:cNvPr id="60" name="Oval 59"/>
            <p:cNvSpPr/>
            <p:nvPr/>
          </p:nvSpPr>
          <p:spPr>
            <a:xfrm>
              <a:off x="529217" y="2303605"/>
              <a:ext cx="80800" cy="80800"/>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p:cNvSpPr/>
            <p:nvPr/>
          </p:nvSpPr>
          <p:spPr>
            <a:xfrm>
              <a:off x="473881" y="1651500"/>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Diamond 66"/>
            <p:cNvSpPr/>
            <p:nvPr/>
          </p:nvSpPr>
          <p:spPr>
            <a:xfrm>
              <a:off x="484390" y="1975117"/>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p:nvSpPr>
          <p:spPr>
            <a:xfrm>
              <a:off x="493553" y="1334967"/>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726469" y="1570886"/>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70" name="TextBox 69"/>
            <p:cNvSpPr txBox="1"/>
            <p:nvPr/>
          </p:nvSpPr>
          <p:spPr>
            <a:xfrm>
              <a:off x="726469" y="1227724"/>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73" name="TextBox 72"/>
            <p:cNvSpPr txBox="1"/>
            <p:nvPr/>
          </p:nvSpPr>
          <p:spPr>
            <a:xfrm>
              <a:off x="726469" y="1906894"/>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sp>
          <p:nvSpPr>
            <p:cNvPr id="74" name="TextBox 73"/>
            <p:cNvSpPr txBox="1"/>
            <p:nvPr/>
          </p:nvSpPr>
          <p:spPr>
            <a:xfrm>
              <a:off x="726469" y="2268523"/>
              <a:ext cx="1351594" cy="136278"/>
            </a:xfrm>
            <a:prstGeom prst="rect">
              <a:avLst/>
            </a:prstGeom>
            <a:noFill/>
          </p:spPr>
          <p:txBody>
            <a:bodyPr wrap="square" lIns="0" tIns="0" rIns="0" bIns="0" rtlCol="0">
              <a:noAutofit/>
            </a:bodyPr>
            <a:lstStyle/>
            <a:p>
              <a:pPr lvl="0"/>
              <a:r>
                <a:rPr lang="en-US" sz="900" dirty="0"/>
                <a:t>Potential Tribal Role</a:t>
              </a:r>
            </a:p>
          </p:txBody>
        </p:sp>
      </p:grpSp>
      <p:cxnSp>
        <p:nvCxnSpPr>
          <p:cNvPr id="48" name="Straight Arrow Connector 47"/>
          <p:cNvCxnSpPr/>
          <p:nvPr/>
        </p:nvCxnSpPr>
        <p:spPr>
          <a:xfrm>
            <a:off x="5018090" y="1752007"/>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377138" y="1765830"/>
            <a:ext cx="1809160" cy="338554"/>
          </a:xfrm>
          <a:prstGeom prst="rect">
            <a:avLst/>
          </a:prstGeom>
          <a:noFill/>
        </p:spPr>
        <p:txBody>
          <a:bodyPr wrap="square" rtlCol="0">
            <a:spAutoFit/>
          </a:bodyPr>
          <a:lstStyle/>
          <a:p>
            <a:pPr algn="ctr"/>
            <a:r>
              <a:rPr lang="en-US" sz="1600" dirty="0">
                <a:solidFill>
                  <a:schemeClr val="tx1">
                    <a:lumMod val="50000"/>
                  </a:schemeClr>
                </a:solidFill>
              </a:rPr>
              <a:t>$ Purchase Output</a:t>
            </a:r>
          </a:p>
        </p:txBody>
      </p:sp>
      <p:sp>
        <p:nvSpPr>
          <p:cNvPr id="50" name="TextBox 49"/>
          <p:cNvSpPr txBox="1"/>
          <p:nvPr/>
        </p:nvSpPr>
        <p:spPr>
          <a:xfrm>
            <a:off x="5188073" y="3686324"/>
            <a:ext cx="2192195" cy="338554"/>
          </a:xfrm>
          <a:prstGeom prst="rect">
            <a:avLst/>
          </a:prstGeom>
          <a:noFill/>
        </p:spPr>
        <p:txBody>
          <a:bodyPr wrap="square" rtlCol="0">
            <a:spAutoFit/>
          </a:bodyPr>
          <a:lstStyle/>
          <a:p>
            <a:pPr algn="ctr"/>
            <a:r>
              <a:rPr lang="en-US" sz="1600" dirty="0" smtClean="0">
                <a:solidFill>
                  <a:schemeClr val="tx1">
                    <a:lumMod val="50000"/>
                  </a:schemeClr>
                </a:solidFill>
              </a:rPr>
              <a:t>$ Principal and Interest</a:t>
            </a:r>
          </a:p>
        </p:txBody>
      </p:sp>
      <p:cxnSp>
        <p:nvCxnSpPr>
          <p:cNvPr id="51" name="Straight Arrow Connector 50"/>
          <p:cNvCxnSpPr/>
          <p:nvPr/>
        </p:nvCxnSpPr>
        <p:spPr>
          <a:xfrm>
            <a:off x="5053049" y="3986458"/>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553244" y="1503452"/>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094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Structure with Tax Equity</a:t>
            </a:r>
            <a:endParaRPr lang="en-US" dirty="0"/>
          </a:p>
        </p:txBody>
      </p:sp>
      <p:sp>
        <p:nvSpPr>
          <p:cNvPr id="10" name="Rectangle 9"/>
          <p:cNvSpPr/>
          <p:nvPr/>
        </p:nvSpPr>
        <p:spPr>
          <a:xfrm>
            <a:off x="747053" y="5443924"/>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2100"/>
              </a:lnSpc>
              <a:spcAft>
                <a:spcPts val="1200"/>
              </a:spcAft>
            </a:pPr>
            <a:r>
              <a:rPr lang="en-US" sz="2000" dirty="0">
                <a:solidFill>
                  <a:srgbClr val="FFFFFF"/>
                </a:solidFill>
                <a:latin typeface="+mj-lt"/>
              </a:rPr>
              <a:t>Partnership Flip</a:t>
            </a:r>
          </a:p>
        </p:txBody>
      </p:sp>
      <p:sp>
        <p:nvSpPr>
          <p:cNvPr id="11" name="Rectangle 10"/>
          <p:cNvSpPr/>
          <p:nvPr/>
        </p:nvSpPr>
        <p:spPr>
          <a:xfrm>
            <a:off x="3481240" y="5451903"/>
            <a:ext cx="197975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100"/>
              </a:lnSpc>
              <a:spcAft>
                <a:spcPts val="1200"/>
              </a:spcAft>
            </a:pPr>
            <a:r>
              <a:rPr lang="en-US" sz="2000" dirty="0" smtClean="0">
                <a:solidFill>
                  <a:schemeClr val="tx1">
                    <a:lumMod val="50000"/>
                  </a:schemeClr>
                </a:solidFill>
                <a:latin typeface="+mj-lt"/>
              </a:rPr>
              <a:t>Sale Leaseback</a:t>
            </a:r>
            <a:endParaRPr lang="en-US" sz="2000" dirty="0">
              <a:solidFill>
                <a:schemeClr val="tx1">
                  <a:lumMod val="50000"/>
                </a:schemeClr>
              </a:solidFill>
              <a:latin typeface="+mj-lt"/>
            </a:endParaRPr>
          </a:p>
        </p:txBody>
      </p:sp>
      <p:sp>
        <p:nvSpPr>
          <p:cNvPr id="12" name="Rectangle 11"/>
          <p:cNvSpPr/>
          <p:nvPr/>
        </p:nvSpPr>
        <p:spPr>
          <a:xfrm>
            <a:off x="5957744" y="5450355"/>
            <a:ext cx="241678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050"/>
              </a:lnSpc>
              <a:spcAft>
                <a:spcPts val="1200"/>
              </a:spcAft>
            </a:pPr>
            <a:r>
              <a:rPr lang="en-US" sz="2000" dirty="0" smtClean="0">
                <a:solidFill>
                  <a:schemeClr val="tx1">
                    <a:lumMod val="50000"/>
                  </a:schemeClr>
                </a:solidFill>
                <a:latin typeface="+mj-lt"/>
              </a:rPr>
              <a:t>Inverted Lease</a:t>
            </a:r>
            <a:endParaRPr lang="en-US" sz="2000" dirty="0">
              <a:solidFill>
                <a:schemeClr val="tx1">
                  <a:lumMod val="50000"/>
                </a:schemeClr>
              </a:solidFill>
              <a:latin typeface="+mj-lt"/>
            </a:endParaRPr>
          </a:p>
        </p:txBody>
      </p:sp>
      <p:sp>
        <p:nvSpPr>
          <p:cNvPr id="22" name="TextBox 21"/>
          <p:cNvSpPr txBox="1"/>
          <p:nvPr/>
        </p:nvSpPr>
        <p:spPr>
          <a:xfrm>
            <a:off x="2752567" y="4785602"/>
            <a:ext cx="3426196" cy="320387"/>
          </a:xfrm>
          <a:prstGeom prst="rect">
            <a:avLst/>
          </a:prstGeom>
          <a:noFill/>
        </p:spPr>
        <p:txBody>
          <a:bodyPr wrap="square" rtlCol="0">
            <a:spAutoFit/>
          </a:bodyPr>
          <a:lstStyle/>
          <a:p>
            <a:pPr lvl="0" algn="ctr">
              <a:lnSpc>
                <a:spcPts val="1750"/>
              </a:lnSpc>
            </a:pPr>
            <a:r>
              <a:rPr lang="fr-FR" sz="1600" dirty="0" smtClean="0"/>
              <a:t>Tax-Equity </a:t>
            </a:r>
            <a:r>
              <a:rPr lang="en-US" sz="1600" dirty="0" smtClean="0">
                <a:solidFill>
                  <a:schemeClr val="tx1">
                    <a:lumMod val="50000"/>
                  </a:schemeClr>
                </a:solidFill>
              </a:rPr>
              <a:t>Investment Structures</a:t>
            </a:r>
            <a:endParaRPr lang="en-US" sz="1600" dirty="0">
              <a:solidFill>
                <a:schemeClr val="tx1">
                  <a:lumMod val="50000"/>
                </a:schemeClr>
              </a:solidFill>
            </a:endParaRPr>
          </a:p>
        </p:txBody>
      </p:sp>
      <p:sp>
        <p:nvSpPr>
          <p:cNvPr id="23" name="TextBox 22"/>
          <p:cNvSpPr txBox="1"/>
          <p:nvPr/>
        </p:nvSpPr>
        <p:spPr>
          <a:xfrm>
            <a:off x="2684900" y="3189323"/>
            <a:ext cx="3535940" cy="320387"/>
          </a:xfrm>
          <a:prstGeom prst="rect">
            <a:avLst/>
          </a:prstGeom>
          <a:noFill/>
        </p:spPr>
        <p:txBody>
          <a:bodyPr wrap="square" rtlCol="0">
            <a:spAutoFit/>
          </a:bodyPr>
          <a:lstStyle/>
          <a:p>
            <a:pPr lvl="0">
              <a:lnSpc>
                <a:spcPts val="1750"/>
              </a:lnSpc>
            </a:pPr>
            <a:r>
              <a:rPr lang="en-US" sz="1600" dirty="0" smtClean="0">
                <a:solidFill>
                  <a:schemeClr val="tx1">
                    <a:lumMod val="50000"/>
                  </a:schemeClr>
                </a:solidFill>
              </a:rPr>
              <a:t>Potential Capital Financing Sources</a:t>
            </a:r>
            <a:endParaRPr lang="en-US" sz="1600" dirty="0">
              <a:solidFill>
                <a:schemeClr val="tx1">
                  <a:lumMod val="50000"/>
                </a:schemeClr>
              </a:solidFill>
            </a:endParaRPr>
          </a:p>
        </p:txBody>
      </p:sp>
      <p:sp>
        <p:nvSpPr>
          <p:cNvPr id="31" name="Diamond 30"/>
          <p:cNvSpPr/>
          <p:nvPr/>
        </p:nvSpPr>
        <p:spPr>
          <a:xfrm>
            <a:off x="1289706" y="3800508"/>
            <a:ext cx="969882" cy="1172881"/>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341325" y="4001385"/>
            <a:ext cx="863601"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Tax</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Equity</a:t>
            </a:r>
            <a:endParaRPr lang="en-US" sz="2000" dirty="0">
              <a:solidFill>
                <a:schemeClr val="tx1">
                  <a:lumMod val="50000"/>
                </a:schemeClr>
              </a:solidFill>
              <a:latin typeface="+mj-lt"/>
            </a:endParaRPr>
          </a:p>
        </p:txBody>
      </p:sp>
      <p:sp>
        <p:nvSpPr>
          <p:cNvPr id="26" name="TextBox 25"/>
          <p:cNvSpPr txBox="1"/>
          <p:nvPr/>
        </p:nvSpPr>
        <p:spPr>
          <a:xfrm>
            <a:off x="4469741" y="4129231"/>
            <a:ext cx="1801921" cy="372680"/>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Cash Equity</a:t>
            </a:r>
            <a:endParaRPr lang="en-US" sz="2000" dirty="0">
              <a:solidFill>
                <a:schemeClr val="tx1">
                  <a:lumMod val="50000"/>
                </a:schemeClr>
              </a:solidFill>
              <a:latin typeface="+mj-lt"/>
            </a:endParaRPr>
          </a:p>
        </p:txBody>
      </p:sp>
      <p:sp>
        <p:nvSpPr>
          <p:cNvPr id="27" name="TextBox 26"/>
          <p:cNvSpPr txBox="1"/>
          <p:nvPr/>
        </p:nvSpPr>
        <p:spPr>
          <a:xfrm>
            <a:off x="6666820" y="4129231"/>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Other</a:t>
            </a:r>
            <a:endParaRPr lang="en-US" sz="2000" dirty="0">
              <a:solidFill>
                <a:schemeClr val="tx1">
                  <a:lumMod val="50000"/>
                </a:schemeClr>
              </a:solidFill>
              <a:latin typeface="+mj-lt"/>
            </a:endParaRPr>
          </a:p>
        </p:txBody>
      </p:sp>
      <p:cxnSp>
        <p:nvCxnSpPr>
          <p:cNvPr id="43" name="Straight Connector 42"/>
          <p:cNvCxnSpPr/>
          <p:nvPr/>
        </p:nvCxnSpPr>
        <p:spPr>
          <a:xfrm flipH="1">
            <a:off x="1778000" y="5109159"/>
            <a:ext cx="5401235"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447645" y="2884859"/>
            <a:ext cx="5225" cy="311329"/>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770528" y="3500406"/>
            <a:ext cx="5401237"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1637685" y="3645390"/>
            <a:ext cx="282770"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5057049" y="3817212"/>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6852643" y="3817215"/>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770988" y="4989544"/>
            <a:ext cx="0" cy="42582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469814"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168639"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3681468" y="1740906"/>
            <a:ext cx="1533003" cy="1122146"/>
            <a:chOff x="3726290" y="1768972"/>
            <a:chExt cx="1533003" cy="1122146"/>
          </a:xfrm>
        </p:grpSpPr>
        <p:sp>
          <p:nvSpPr>
            <p:cNvPr id="63" name="Isosceles Triangle 62"/>
            <p:cNvSpPr/>
            <p:nvPr/>
          </p:nvSpPr>
          <p:spPr>
            <a:xfrm>
              <a:off x="3726290" y="1768972"/>
              <a:ext cx="1533003" cy="1122146"/>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0AB91"/>
                </a:solidFill>
              </a:endParaRPr>
            </a:p>
          </p:txBody>
        </p:sp>
        <p:sp>
          <p:nvSpPr>
            <p:cNvPr id="64" name="TextBox 63"/>
            <p:cNvSpPr txBox="1"/>
            <p:nvPr/>
          </p:nvSpPr>
          <p:spPr>
            <a:xfrm>
              <a:off x="3814151" y="2251217"/>
              <a:ext cx="1355496"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Project Company</a:t>
              </a:r>
              <a:endParaRPr lang="en-US" sz="2000" dirty="0">
                <a:solidFill>
                  <a:schemeClr val="tx1">
                    <a:lumMod val="50000"/>
                  </a:schemeClr>
                </a:solidFill>
                <a:latin typeface="+mj-lt"/>
              </a:endParaRPr>
            </a:p>
          </p:txBody>
        </p:sp>
      </p:grpSp>
      <p:grpSp>
        <p:nvGrpSpPr>
          <p:cNvPr id="3" name="Group 2"/>
          <p:cNvGrpSpPr/>
          <p:nvPr/>
        </p:nvGrpSpPr>
        <p:grpSpPr>
          <a:xfrm>
            <a:off x="7634445" y="2032820"/>
            <a:ext cx="1401233" cy="948741"/>
            <a:chOff x="7634445" y="2032820"/>
            <a:chExt cx="1401233" cy="948741"/>
          </a:xfrm>
        </p:grpSpPr>
        <p:sp>
          <p:nvSpPr>
            <p:cNvPr id="54" name="Isosceles Triangle 53"/>
            <p:cNvSpPr/>
            <p:nvPr/>
          </p:nvSpPr>
          <p:spPr>
            <a:xfrm>
              <a:off x="7634445" y="2456596"/>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Diamond 54"/>
            <p:cNvSpPr/>
            <p:nvPr/>
          </p:nvSpPr>
          <p:spPr>
            <a:xfrm>
              <a:off x="7644954" y="2780213"/>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7654117" y="2140063"/>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887033" y="2375982"/>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52" name="TextBox 51"/>
            <p:cNvSpPr txBox="1"/>
            <p:nvPr/>
          </p:nvSpPr>
          <p:spPr>
            <a:xfrm>
              <a:off x="7887033" y="2032820"/>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53" name="TextBox 52"/>
            <p:cNvSpPr txBox="1"/>
            <p:nvPr/>
          </p:nvSpPr>
          <p:spPr>
            <a:xfrm>
              <a:off x="7887033" y="2711990"/>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grpSp>
      <p:sp>
        <p:nvSpPr>
          <p:cNvPr id="35" name="Slide Number Placeholder 2"/>
          <p:cNvSpPr>
            <a:spLocks noGrp="1"/>
          </p:cNvSpPr>
          <p:nvPr>
            <p:ph type="sldNum" sz="quarter" idx="4"/>
          </p:nvPr>
        </p:nvSpPr>
        <p:spPr>
          <a:xfrm>
            <a:off x="8596092" y="6591541"/>
            <a:ext cx="547908" cy="267887"/>
          </a:xfrm>
        </p:spPr>
        <p:txBody>
          <a:bodyPr>
            <a:normAutofit/>
          </a:bodyPr>
          <a:lstStyle/>
          <a:p>
            <a:pPr marL="0" indent="0" algn="ctr">
              <a:buNone/>
            </a:pPr>
            <a:fld id="{F9C252DC-A164-D04F-A083-01C268BCB08E}" type="slidenum">
              <a:rPr lang="en-US" sz="1000" smtClean="0">
                <a:solidFill>
                  <a:schemeClr val="bg1"/>
                </a:solidFill>
              </a:rPr>
              <a:pPr marL="0" indent="0" algn="ctr">
                <a:buNone/>
              </a:pPr>
              <a:t>16</a:t>
            </a:fld>
            <a:endParaRPr lang="en-US" sz="1000" dirty="0">
              <a:solidFill>
                <a:schemeClr val="bg1"/>
              </a:solidFill>
            </a:endParaRPr>
          </a:p>
        </p:txBody>
      </p:sp>
      <p:grpSp>
        <p:nvGrpSpPr>
          <p:cNvPr id="36" name="Group 35"/>
          <p:cNvGrpSpPr/>
          <p:nvPr/>
        </p:nvGrpSpPr>
        <p:grpSpPr>
          <a:xfrm>
            <a:off x="3066951" y="3824879"/>
            <a:ext cx="1007534" cy="637354"/>
            <a:chOff x="3087941" y="4001385"/>
            <a:chExt cx="1007534" cy="637354"/>
          </a:xfrm>
        </p:grpSpPr>
        <p:sp>
          <p:nvSpPr>
            <p:cNvPr id="37" name="Rectangle 36"/>
            <p:cNvSpPr/>
            <p:nvPr/>
          </p:nvSpPr>
          <p:spPr>
            <a:xfrm>
              <a:off x="3232542" y="4001385"/>
              <a:ext cx="734668" cy="637354"/>
            </a:xfrm>
            <a:prstGeom prst="rect">
              <a:avLst/>
            </a:prstGeom>
            <a:solidFill>
              <a:srgbClr val="608DA2"/>
            </a:solidFill>
            <a:ln w="25400">
              <a:solidFill>
                <a:srgbClr val="608D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3087941" y="4139727"/>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Debt</a:t>
              </a:r>
              <a:endParaRPr lang="en-US" sz="2000" dirty="0">
                <a:solidFill>
                  <a:schemeClr val="tx1">
                    <a:lumMod val="50000"/>
                  </a:schemeClr>
                </a:solidFill>
                <a:latin typeface="+mj-lt"/>
              </a:endParaRPr>
            </a:p>
          </p:txBody>
        </p:sp>
      </p:grpSp>
      <p:cxnSp>
        <p:nvCxnSpPr>
          <p:cNvPr id="39" name="Straight Arrow Connector 38"/>
          <p:cNvCxnSpPr/>
          <p:nvPr/>
        </p:nvCxnSpPr>
        <p:spPr>
          <a:xfrm>
            <a:off x="3574666" y="3504001"/>
            <a:ext cx="0" cy="282774"/>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554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 y="175768"/>
            <a:ext cx="8229600" cy="631056"/>
          </a:xfrm>
        </p:spPr>
        <p:txBody>
          <a:bodyPr>
            <a:normAutofit/>
          </a:bodyPr>
          <a:lstStyle/>
          <a:p>
            <a:r>
              <a:rPr lang="en-US" dirty="0" smtClean="0"/>
              <a:t>Partnership Flip</a:t>
            </a:r>
            <a:endParaRPr lang="en-US" dirty="0"/>
          </a:p>
        </p:txBody>
      </p:sp>
      <p:sp>
        <p:nvSpPr>
          <p:cNvPr id="26" name="Slide Number Placeholder 25"/>
          <p:cNvSpPr>
            <a:spLocks noGrp="1"/>
          </p:cNvSpPr>
          <p:nvPr>
            <p:ph type="sldNum" sz="quarter" idx="4"/>
          </p:nvPr>
        </p:nvSpPr>
        <p:spPr/>
        <p:txBody>
          <a:bodyPr/>
          <a:lstStyle/>
          <a:p>
            <a:pPr algn="ctr"/>
            <a:fld id="{F9C252DC-A164-D04F-A083-01C268BCB08E}" type="slidenum">
              <a:rPr lang="en-US" smtClean="0"/>
              <a:pPr algn="ctr"/>
              <a:t>17</a:t>
            </a:fld>
            <a:endParaRPr lang="en-US" dirty="0"/>
          </a:p>
        </p:txBody>
      </p:sp>
      <p:grpSp>
        <p:nvGrpSpPr>
          <p:cNvPr id="64" name="Group 63"/>
          <p:cNvGrpSpPr/>
          <p:nvPr/>
        </p:nvGrpSpPr>
        <p:grpSpPr>
          <a:xfrm>
            <a:off x="185762" y="4497842"/>
            <a:ext cx="1444212" cy="1681283"/>
            <a:chOff x="4339410" y="941844"/>
            <a:chExt cx="1444212" cy="1681283"/>
          </a:xfrm>
        </p:grpSpPr>
        <p:sp>
          <p:nvSpPr>
            <p:cNvPr id="65" name="Diamond 64"/>
            <p:cNvSpPr/>
            <p:nvPr/>
          </p:nvSpPr>
          <p:spPr>
            <a:xfrm>
              <a:off x="4372695" y="941844"/>
              <a:ext cx="1410927" cy="1681283"/>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4339410" y="1206026"/>
              <a:ext cx="1433488" cy="900246"/>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Tax-</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 Equity</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 Investors</a:t>
              </a:r>
              <a:endParaRPr lang="en-US" sz="2000" dirty="0">
                <a:solidFill>
                  <a:schemeClr val="tx1">
                    <a:lumMod val="50000"/>
                  </a:schemeClr>
                </a:solidFill>
                <a:latin typeface="+mj-lt"/>
              </a:endParaRPr>
            </a:p>
          </p:txBody>
        </p:sp>
      </p:grpSp>
      <p:sp>
        <p:nvSpPr>
          <p:cNvPr id="74" name="TextBox 73"/>
          <p:cNvSpPr txBox="1"/>
          <p:nvPr/>
        </p:nvSpPr>
        <p:spPr>
          <a:xfrm>
            <a:off x="7642411" y="1187264"/>
            <a:ext cx="1225174" cy="650501"/>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Resource Owner</a:t>
            </a:r>
            <a:endParaRPr lang="en-US" sz="2000" dirty="0">
              <a:solidFill>
                <a:schemeClr val="tx1">
                  <a:lumMod val="50000"/>
                </a:schemeClr>
              </a:solidFill>
              <a:latin typeface="+mj-lt"/>
            </a:endParaRPr>
          </a:p>
        </p:txBody>
      </p:sp>
      <p:sp>
        <p:nvSpPr>
          <p:cNvPr id="75" name="TextBox 74"/>
          <p:cNvSpPr txBox="1"/>
          <p:nvPr/>
        </p:nvSpPr>
        <p:spPr>
          <a:xfrm>
            <a:off x="5335788" y="1073433"/>
            <a:ext cx="1705240" cy="338554"/>
          </a:xfrm>
          <a:prstGeom prst="rect">
            <a:avLst/>
          </a:prstGeom>
          <a:noFill/>
        </p:spPr>
        <p:txBody>
          <a:bodyPr wrap="square" rtlCol="0">
            <a:spAutoFit/>
          </a:bodyPr>
          <a:lstStyle/>
          <a:p>
            <a:pPr algn="ctr"/>
            <a:r>
              <a:rPr lang="en-US" sz="1600" dirty="0" smtClean="0">
                <a:solidFill>
                  <a:schemeClr val="tx1">
                    <a:lumMod val="50000"/>
                  </a:schemeClr>
                </a:solidFill>
              </a:rPr>
              <a:t>Rent/Royalty $</a:t>
            </a:r>
          </a:p>
        </p:txBody>
      </p:sp>
      <p:sp>
        <p:nvSpPr>
          <p:cNvPr id="76" name="TextBox 75"/>
          <p:cNvSpPr txBox="1"/>
          <p:nvPr/>
        </p:nvSpPr>
        <p:spPr>
          <a:xfrm>
            <a:off x="5160230" y="1562843"/>
            <a:ext cx="2056357" cy="338554"/>
          </a:xfrm>
          <a:prstGeom prst="rect">
            <a:avLst/>
          </a:prstGeom>
          <a:noFill/>
        </p:spPr>
        <p:txBody>
          <a:bodyPr wrap="square" rtlCol="0">
            <a:spAutoFit/>
          </a:bodyPr>
          <a:lstStyle/>
          <a:p>
            <a:pPr algn="ctr"/>
            <a:r>
              <a:rPr lang="en-US" sz="1600" dirty="0" smtClean="0">
                <a:solidFill>
                  <a:schemeClr val="tx1">
                    <a:lumMod val="50000"/>
                  </a:schemeClr>
                </a:solidFill>
              </a:rPr>
              <a:t>Access/Site Control</a:t>
            </a:r>
          </a:p>
        </p:txBody>
      </p:sp>
      <p:sp>
        <p:nvSpPr>
          <p:cNvPr id="77" name="TextBox 76"/>
          <p:cNvSpPr txBox="1"/>
          <p:nvPr/>
        </p:nvSpPr>
        <p:spPr>
          <a:xfrm>
            <a:off x="7642411" y="3914864"/>
            <a:ext cx="1434351" cy="625599"/>
          </a:xfrm>
          <a:prstGeom prst="rect">
            <a:avLst/>
          </a:prstGeom>
          <a:noFill/>
        </p:spPr>
        <p:txBody>
          <a:bodyPr wrap="square" rtlCol="0">
            <a:spAutoFit/>
          </a:bodyPr>
          <a:lstStyle/>
          <a:p>
            <a:pPr lvl="0">
              <a:lnSpc>
                <a:spcPts val="2050"/>
              </a:lnSpc>
            </a:pPr>
            <a:r>
              <a:rPr lang="en-US" sz="2000" dirty="0" smtClean="0">
                <a:solidFill>
                  <a:schemeClr val="tx1">
                    <a:lumMod val="50000"/>
                  </a:schemeClr>
                </a:solidFill>
                <a:latin typeface="+mj-lt"/>
              </a:rPr>
              <a:t>Utility/</a:t>
            </a:r>
          </a:p>
          <a:p>
            <a:pPr lvl="0">
              <a:lnSpc>
                <a:spcPts val="2050"/>
              </a:lnSpc>
            </a:pPr>
            <a:r>
              <a:rPr lang="en-US" sz="2000" dirty="0" smtClean="0">
                <a:solidFill>
                  <a:schemeClr val="tx1">
                    <a:lumMod val="50000"/>
                  </a:schemeClr>
                </a:solidFill>
                <a:latin typeface="+mj-lt"/>
              </a:rPr>
              <a:t>Off-taker</a:t>
            </a:r>
            <a:endParaRPr lang="en-US" sz="2000" dirty="0">
              <a:solidFill>
                <a:schemeClr val="tx1">
                  <a:lumMod val="50000"/>
                </a:schemeClr>
              </a:solidFill>
              <a:latin typeface="+mj-lt"/>
            </a:endParaRPr>
          </a:p>
        </p:txBody>
      </p:sp>
      <p:cxnSp>
        <p:nvCxnSpPr>
          <p:cNvPr id="78" name="Straight Arrow Connector 77"/>
          <p:cNvCxnSpPr/>
          <p:nvPr/>
        </p:nvCxnSpPr>
        <p:spPr>
          <a:xfrm>
            <a:off x="5025344" y="4159893"/>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5012762" y="4339410"/>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335788" y="4326133"/>
            <a:ext cx="1828506" cy="338554"/>
          </a:xfrm>
          <a:prstGeom prst="rect">
            <a:avLst/>
          </a:prstGeom>
          <a:noFill/>
        </p:spPr>
        <p:txBody>
          <a:bodyPr wrap="square" rtlCol="0">
            <a:spAutoFit/>
          </a:bodyPr>
          <a:lstStyle/>
          <a:p>
            <a:pPr algn="ctr"/>
            <a:r>
              <a:rPr lang="en-US" sz="1600" dirty="0" smtClean="0">
                <a:solidFill>
                  <a:schemeClr val="tx1">
                    <a:lumMod val="50000"/>
                  </a:schemeClr>
                </a:solidFill>
              </a:rPr>
              <a:t>PPA ($/kWh)</a:t>
            </a:r>
          </a:p>
        </p:txBody>
      </p:sp>
      <p:sp>
        <p:nvSpPr>
          <p:cNvPr id="81" name="TextBox 80"/>
          <p:cNvSpPr txBox="1"/>
          <p:nvPr/>
        </p:nvSpPr>
        <p:spPr>
          <a:xfrm>
            <a:off x="5645817" y="3829431"/>
            <a:ext cx="1085182" cy="338554"/>
          </a:xfrm>
          <a:prstGeom prst="rect">
            <a:avLst/>
          </a:prstGeom>
          <a:noFill/>
        </p:spPr>
        <p:txBody>
          <a:bodyPr wrap="square" rtlCol="0">
            <a:spAutoFit/>
          </a:bodyPr>
          <a:lstStyle/>
          <a:p>
            <a:pPr algn="ctr"/>
            <a:r>
              <a:rPr lang="en-US" sz="1600" dirty="0" smtClean="0">
                <a:solidFill>
                  <a:schemeClr val="tx1">
                    <a:lumMod val="50000"/>
                  </a:schemeClr>
                </a:solidFill>
              </a:rPr>
              <a:t>Electricity</a:t>
            </a:r>
          </a:p>
        </p:txBody>
      </p:sp>
      <p:sp>
        <p:nvSpPr>
          <p:cNvPr id="82" name="TextBox 81"/>
          <p:cNvSpPr txBox="1"/>
          <p:nvPr/>
        </p:nvSpPr>
        <p:spPr>
          <a:xfrm>
            <a:off x="1752600" y="5723960"/>
            <a:ext cx="2620686" cy="338554"/>
          </a:xfrm>
          <a:prstGeom prst="rect">
            <a:avLst/>
          </a:prstGeom>
          <a:noFill/>
        </p:spPr>
        <p:txBody>
          <a:bodyPr wrap="square" rtlCol="0">
            <a:spAutoFit/>
          </a:bodyPr>
          <a:lstStyle/>
          <a:p>
            <a:pPr algn="ctr"/>
            <a:r>
              <a:rPr lang="en-US" sz="1600" dirty="0" smtClean="0">
                <a:solidFill>
                  <a:schemeClr val="tx1">
                    <a:lumMod val="50000"/>
                  </a:schemeClr>
                </a:solidFill>
              </a:rPr>
              <a:t>Equity Investment $$ (99%)</a:t>
            </a:r>
          </a:p>
        </p:txBody>
      </p:sp>
      <p:sp>
        <p:nvSpPr>
          <p:cNvPr id="83" name="TextBox 82"/>
          <p:cNvSpPr txBox="1"/>
          <p:nvPr/>
        </p:nvSpPr>
        <p:spPr>
          <a:xfrm>
            <a:off x="2002114" y="4495800"/>
            <a:ext cx="2086241" cy="584776"/>
          </a:xfrm>
          <a:prstGeom prst="rect">
            <a:avLst/>
          </a:prstGeom>
          <a:noFill/>
        </p:spPr>
        <p:txBody>
          <a:bodyPr wrap="square" rtlCol="0">
            <a:spAutoFit/>
          </a:bodyPr>
          <a:lstStyle/>
          <a:p>
            <a:pPr algn="ctr"/>
            <a:r>
              <a:rPr lang="en-US" sz="1600" dirty="0" smtClean="0">
                <a:solidFill>
                  <a:schemeClr val="tx1">
                    <a:lumMod val="50000"/>
                  </a:schemeClr>
                </a:solidFill>
              </a:rPr>
              <a:t>Income: 99% Pre-Flip;</a:t>
            </a:r>
          </a:p>
          <a:p>
            <a:pPr algn="ctr"/>
            <a:r>
              <a:rPr lang="en-US" sz="1600" dirty="0">
                <a:solidFill>
                  <a:schemeClr val="tx1">
                    <a:lumMod val="50000"/>
                  </a:schemeClr>
                </a:solidFill>
              </a:rPr>
              <a:t> </a:t>
            </a:r>
            <a:r>
              <a:rPr lang="en-US" sz="1600" dirty="0" smtClean="0">
                <a:solidFill>
                  <a:schemeClr val="tx1">
                    <a:lumMod val="50000"/>
                  </a:schemeClr>
                </a:solidFill>
              </a:rPr>
              <a:t>            5% Post-Flip</a:t>
            </a:r>
          </a:p>
        </p:txBody>
      </p:sp>
      <p:sp>
        <p:nvSpPr>
          <p:cNvPr id="98" name="TextBox 97"/>
          <p:cNvSpPr txBox="1"/>
          <p:nvPr/>
        </p:nvSpPr>
        <p:spPr>
          <a:xfrm>
            <a:off x="1875114" y="5181600"/>
            <a:ext cx="2498172" cy="338554"/>
          </a:xfrm>
          <a:prstGeom prst="rect">
            <a:avLst/>
          </a:prstGeom>
          <a:noFill/>
        </p:spPr>
        <p:txBody>
          <a:bodyPr wrap="square" rtlCol="0">
            <a:spAutoFit/>
          </a:bodyPr>
          <a:lstStyle/>
          <a:p>
            <a:pPr algn="ctr"/>
            <a:r>
              <a:rPr lang="en-US" sz="1600" dirty="0">
                <a:solidFill>
                  <a:schemeClr val="tx1">
                    <a:lumMod val="50000"/>
                  </a:schemeClr>
                </a:solidFill>
              </a:rPr>
              <a:t>MACRS and either </a:t>
            </a:r>
            <a:r>
              <a:rPr lang="en-US" sz="1600" dirty="0" smtClean="0">
                <a:solidFill>
                  <a:schemeClr val="tx1">
                    <a:lumMod val="50000"/>
                  </a:schemeClr>
                </a:solidFill>
              </a:rPr>
              <a:t>ITC/PTC</a:t>
            </a:r>
            <a:endParaRPr lang="en-US" sz="1600" dirty="0">
              <a:solidFill>
                <a:schemeClr val="tx1">
                  <a:lumMod val="50000"/>
                </a:schemeClr>
              </a:solidFill>
            </a:endParaRPr>
          </a:p>
        </p:txBody>
      </p:sp>
      <p:sp>
        <p:nvSpPr>
          <p:cNvPr id="100" name="TextBox 99"/>
          <p:cNvSpPr txBox="1"/>
          <p:nvPr/>
        </p:nvSpPr>
        <p:spPr>
          <a:xfrm>
            <a:off x="7642411" y="5333441"/>
            <a:ext cx="1396998" cy="637354"/>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Project Developer</a:t>
            </a:r>
            <a:endParaRPr lang="en-US" sz="2000" dirty="0">
              <a:solidFill>
                <a:schemeClr val="tx1">
                  <a:lumMod val="50000"/>
                </a:schemeClr>
              </a:solidFill>
              <a:latin typeface="+mj-lt"/>
            </a:endParaRPr>
          </a:p>
        </p:txBody>
      </p:sp>
      <p:sp>
        <p:nvSpPr>
          <p:cNvPr id="101" name="TextBox 100"/>
          <p:cNvSpPr txBox="1"/>
          <p:nvPr/>
        </p:nvSpPr>
        <p:spPr>
          <a:xfrm>
            <a:off x="4906045" y="5716490"/>
            <a:ext cx="2852600" cy="338554"/>
          </a:xfrm>
          <a:prstGeom prst="rect">
            <a:avLst/>
          </a:prstGeom>
          <a:noFill/>
        </p:spPr>
        <p:txBody>
          <a:bodyPr wrap="square" rtlCol="0">
            <a:spAutoFit/>
          </a:bodyPr>
          <a:lstStyle/>
          <a:p>
            <a:pPr algn="ctr"/>
            <a:r>
              <a:rPr lang="en-US" sz="1600" dirty="0" smtClean="0">
                <a:solidFill>
                  <a:schemeClr val="tx1">
                    <a:lumMod val="50000"/>
                  </a:schemeClr>
                </a:solidFill>
              </a:rPr>
              <a:t>Developer Equity $ (1%)</a:t>
            </a:r>
          </a:p>
        </p:txBody>
      </p:sp>
      <p:sp>
        <p:nvSpPr>
          <p:cNvPr id="102" name="TextBox 101"/>
          <p:cNvSpPr txBox="1"/>
          <p:nvPr/>
        </p:nvSpPr>
        <p:spPr>
          <a:xfrm>
            <a:off x="4988406" y="4990359"/>
            <a:ext cx="2272990" cy="584776"/>
          </a:xfrm>
          <a:prstGeom prst="rect">
            <a:avLst/>
          </a:prstGeom>
          <a:noFill/>
        </p:spPr>
        <p:txBody>
          <a:bodyPr wrap="square" rtlCol="0">
            <a:spAutoFit/>
          </a:bodyPr>
          <a:lstStyle/>
          <a:p>
            <a:pPr algn="ctr"/>
            <a:r>
              <a:rPr lang="en-US" sz="1600" dirty="0" smtClean="0">
                <a:solidFill>
                  <a:schemeClr val="tx1">
                    <a:lumMod val="50000"/>
                  </a:schemeClr>
                </a:solidFill>
              </a:rPr>
              <a:t>Income: 1% Pre-Flip;</a:t>
            </a:r>
          </a:p>
          <a:p>
            <a:pPr algn="ctr"/>
            <a:r>
              <a:rPr lang="en-US" sz="1600" dirty="0">
                <a:solidFill>
                  <a:schemeClr val="tx1">
                    <a:lumMod val="50000"/>
                  </a:schemeClr>
                </a:solidFill>
              </a:rPr>
              <a:t> </a:t>
            </a:r>
            <a:r>
              <a:rPr lang="en-US" sz="1600" dirty="0" smtClean="0">
                <a:solidFill>
                  <a:schemeClr val="tx1">
                    <a:lumMod val="50000"/>
                  </a:schemeClr>
                </a:solidFill>
              </a:rPr>
              <a:t>                95% Post-Flip</a:t>
            </a:r>
          </a:p>
        </p:txBody>
      </p:sp>
      <p:cxnSp>
        <p:nvCxnSpPr>
          <p:cNvPr id="103" name="Straight Arrow Connector 102"/>
          <p:cNvCxnSpPr/>
          <p:nvPr/>
        </p:nvCxnSpPr>
        <p:spPr>
          <a:xfrm>
            <a:off x="5025344" y="5559614"/>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5012762" y="5739131"/>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025344" y="1425387"/>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5012762" y="1604904"/>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1839707" y="5753842"/>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1827125" y="5498576"/>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4613518" y="1143000"/>
            <a:ext cx="0" cy="4945529"/>
          </a:xfrm>
          <a:prstGeom prst="straightConnector1">
            <a:avLst/>
          </a:prstGeom>
          <a:ln w="38100" cmpd="sng">
            <a:solidFill>
              <a:srgbClr val="859D68"/>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1827125" y="5060573"/>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3847353" y="2590735"/>
            <a:ext cx="1532330" cy="1293968"/>
            <a:chOff x="3742764" y="2672914"/>
            <a:chExt cx="1532330" cy="1293968"/>
          </a:xfrm>
        </p:grpSpPr>
        <p:sp>
          <p:nvSpPr>
            <p:cNvPr id="112" name="Isosceles Triangle 111"/>
            <p:cNvSpPr/>
            <p:nvPr/>
          </p:nvSpPr>
          <p:spPr>
            <a:xfrm>
              <a:off x="3742764" y="2672914"/>
              <a:ext cx="1532330" cy="1293968"/>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TextBox 112"/>
            <p:cNvSpPr txBox="1"/>
            <p:nvPr/>
          </p:nvSpPr>
          <p:spPr>
            <a:xfrm>
              <a:off x="3953602" y="3462586"/>
              <a:ext cx="1134533"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Project</a:t>
              </a:r>
              <a:endParaRPr lang="en-US" sz="2000" dirty="0">
                <a:solidFill>
                  <a:schemeClr val="tx1">
                    <a:lumMod val="50000"/>
                  </a:schemeClr>
                </a:solidFill>
                <a:latin typeface="+mj-lt"/>
              </a:endParaRPr>
            </a:p>
          </p:txBody>
        </p:sp>
      </p:grpSp>
      <p:sp>
        <p:nvSpPr>
          <p:cNvPr id="114" name="Rectangle 113"/>
          <p:cNvSpPr/>
          <p:nvPr/>
        </p:nvSpPr>
        <p:spPr>
          <a:xfrm>
            <a:off x="7732872" y="2354385"/>
            <a:ext cx="1166900" cy="955088"/>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p:cNvSpPr txBox="1"/>
          <p:nvPr/>
        </p:nvSpPr>
        <p:spPr>
          <a:xfrm>
            <a:off x="5257348" y="2908212"/>
            <a:ext cx="1906946" cy="338554"/>
          </a:xfrm>
          <a:prstGeom prst="rect">
            <a:avLst/>
          </a:prstGeom>
          <a:noFill/>
        </p:spPr>
        <p:txBody>
          <a:bodyPr wrap="square" rtlCol="0">
            <a:spAutoFit/>
          </a:bodyPr>
          <a:lstStyle/>
          <a:p>
            <a:pPr algn="ctr"/>
            <a:r>
              <a:rPr lang="en-US" sz="1600" dirty="0" smtClean="0">
                <a:solidFill>
                  <a:schemeClr val="tx1">
                    <a:lumMod val="50000"/>
                  </a:schemeClr>
                </a:solidFill>
              </a:rPr>
              <a:t>Debt Capital $$</a:t>
            </a:r>
          </a:p>
        </p:txBody>
      </p:sp>
      <p:sp>
        <p:nvSpPr>
          <p:cNvPr id="116" name="TextBox 115"/>
          <p:cNvSpPr txBox="1"/>
          <p:nvPr/>
        </p:nvSpPr>
        <p:spPr>
          <a:xfrm>
            <a:off x="5025343" y="2426455"/>
            <a:ext cx="2378007" cy="338554"/>
          </a:xfrm>
          <a:prstGeom prst="rect">
            <a:avLst/>
          </a:prstGeom>
          <a:noFill/>
        </p:spPr>
        <p:txBody>
          <a:bodyPr wrap="square" rtlCol="0">
            <a:spAutoFit/>
          </a:bodyPr>
          <a:lstStyle/>
          <a:p>
            <a:pPr algn="ctr"/>
            <a:r>
              <a:rPr lang="en-US" sz="1600" dirty="0" smtClean="0">
                <a:solidFill>
                  <a:schemeClr val="tx1">
                    <a:lumMod val="50000"/>
                  </a:schemeClr>
                </a:solidFill>
              </a:rPr>
              <a:t>Debt Payments ($/mo.)</a:t>
            </a:r>
          </a:p>
        </p:txBody>
      </p:sp>
      <p:cxnSp>
        <p:nvCxnSpPr>
          <p:cNvPr id="117" name="Straight Arrow Connector 116"/>
          <p:cNvCxnSpPr/>
          <p:nvPr/>
        </p:nvCxnSpPr>
        <p:spPr>
          <a:xfrm>
            <a:off x="5025344" y="2752167"/>
            <a:ext cx="2378007"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012762" y="2931684"/>
            <a:ext cx="2389888"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7784358" y="2373605"/>
            <a:ext cx="1271722" cy="906658"/>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Lender/</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Capital Provider</a:t>
            </a:r>
            <a:endParaRPr lang="en-US" sz="2000" dirty="0">
              <a:solidFill>
                <a:schemeClr val="tx1">
                  <a:lumMod val="50000"/>
                </a:schemeClr>
              </a:solidFill>
              <a:latin typeface="+mj-lt"/>
            </a:endParaRPr>
          </a:p>
        </p:txBody>
      </p:sp>
      <p:sp>
        <p:nvSpPr>
          <p:cNvPr id="120" name="Rectangle 119"/>
          <p:cNvSpPr/>
          <p:nvPr/>
        </p:nvSpPr>
        <p:spPr>
          <a:xfrm>
            <a:off x="-25758" y="880204"/>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2100"/>
              </a:lnSpc>
              <a:spcAft>
                <a:spcPts val="1200"/>
              </a:spcAft>
            </a:pPr>
            <a:r>
              <a:rPr lang="en-US" sz="2000" dirty="0">
                <a:solidFill>
                  <a:srgbClr val="FFFFFF"/>
                </a:solidFill>
                <a:latin typeface="+mj-lt"/>
              </a:rPr>
              <a:t>Partnership Flip</a:t>
            </a:r>
          </a:p>
        </p:txBody>
      </p:sp>
      <p:sp>
        <p:nvSpPr>
          <p:cNvPr id="121" name="Oval 120"/>
          <p:cNvSpPr/>
          <p:nvPr/>
        </p:nvSpPr>
        <p:spPr>
          <a:xfrm>
            <a:off x="7568793" y="1298532"/>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7568793" y="2514600"/>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7568793" y="4038600"/>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7568793" y="5466862"/>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1" name="Group 140"/>
          <p:cNvGrpSpPr/>
          <p:nvPr/>
        </p:nvGrpSpPr>
        <p:grpSpPr>
          <a:xfrm>
            <a:off x="369293" y="2032740"/>
            <a:ext cx="1604182" cy="1177077"/>
            <a:chOff x="473881" y="1227724"/>
            <a:chExt cx="1604182" cy="1177077"/>
          </a:xfrm>
        </p:grpSpPr>
        <p:sp>
          <p:nvSpPr>
            <p:cNvPr id="142" name="Oval 141"/>
            <p:cNvSpPr/>
            <p:nvPr/>
          </p:nvSpPr>
          <p:spPr>
            <a:xfrm>
              <a:off x="529217" y="2303605"/>
              <a:ext cx="80800" cy="80800"/>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Isosceles Triangle 142"/>
            <p:cNvSpPr/>
            <p:nvPr/>
          </p:nvSpPr>
          <p:spPr>
            <a:xfrm>
              <a:off x="473881" y="1651500"/>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Diamond 143"/>
            <p:cNvSpPr/>
            <p:nvPr/>
          </p:nvSpPr>
          <p:spPr>
            <a:xfrm>
              <a:off x="484390" y="1975117"/>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Rectangle 144"/>
            <p:cNvSpPr/>
            <p:nvPr/>
          </p:nvSpPr>
          <p:spPr>
            <a:xfrm>
              <a:off x="493553" y="1334967"/>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TextBox 145"/>
            <p:cNvSpPr txBox="1"/>
            <p:nvPr/>
          </p:nvSpPr>
          <p:spPr>
            <a:xfrm>
              <a:off x="726469" y="1570886"/>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147" name="TextBox 146"/>
            <p:cNvSpPr txBox="1"/>
            <p:nvPr/>
          </p:nvSpPr>
          <p:spPr>
            <a:xfrm>
              <a:off x="726469" y="1227724"/>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148" name="TextBox 147"/>
            <p:cNvSpPr txBox="1"/>
            <p:nvPr/>
          </p:nvSpPr>
          <p:spPr>
            <a:xfrm>
              <a:off x="726469" y="1906894"/>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sp>
          <p:nvSpPr>
            <p:cNvPr id="149" name="TextBox 148"/>
            <p:cNvSpPr txBox="1"/>
            <p:nvPr/>
          </p:nvSpPr>
          <p:spPr>
            <a:xfrm>
              <a:off x="726469" y="2268523"/>
              <a:ext cx="1351594" cy="136278"/>
            </a:xfrm>
            <a:prstGeom prst="rect">
              <a:avLst/>
            </a:prstGeom>
            <a:noFill/>
          </p:spPr>
          <p:txBody>
            <a:bodyPr wrap="square" lIns="0" tIns="0" rIns="0" bIns="0" rtlCol="0">
              <a:noAutofit/>
            </a:bodyPr>
            <a:lstStyle/>
            <a:p>
              <a:pPr lvl="0"/>
              <a:r>
                <a:rPr lang="en-US" sz="900" dirty="0"/>
                <a:t>Potential Tribal Role</a:t>
              </a:r>
            </a:p>
          </p:txBody>
        </p:sp>
      </p:grpSp>
      <p:sp>
        <p:nvSpPr>
          <p:cNvPr id="3" name="TextBox 2"/>
          <p:cNvSpPr txBox="1"/>
          <p:nvPr/>
        </p:nvSpPr>
        <p:spPr>
          <a:xfrm>
            <a:off x="2479589" y="6417276"/>
            <a:ext cx="5775409" cy="369332"/>
          </a:xfrm>
          <a:prstGeom prst="rect">
            <a:avLst/>
          </a:prstGeom>
          <a:noFill/>
        </p:spPr>
        <p:txBody>
          <a:bodyPr wrap="square" rtlCol="0">
            <a:spAutoFit/>
          </a:bodyPr>
          <a:lstStyle/>
          <a:p>
            <a:r>
              <a:rPr lang="en-US" sz="900" dirty="0" smtClean="0">
                <a:solidFill>
                  <a:schemeClr val="bg1"/>
                </a:solidFill>
              </a:rPr>
              <a:t>Source: Graphs adapted from “Renewable Energy Project Finance in the U.S.: An Overview and Midterm Outlook” (</a:t>
            </a:r>
            <a:r>
              <a:rPr lang="en-US" sz="900" dirty="0" err="1" smtClean="0">
                <a:solidFill>
                  <a:schemeClr val="bg1"/>
                </a:solidFill>
              </a:rPr>
              <a:t>Mintz</a:t>
            </a:r>
            <a:r>
              <a:rPr lang="en-US" sz="900" dirty="0" smtClean="0">
                <a:solidFill>
                  <a:schemeClr val="bg1"/>
                </a:solidFill>
              </a:rPr>
              <a:t> Levin Green Paper, 2010)</a:t>
            </a:r>
            <a:endParaRPr lang="en-US" sz="900" dirty="0">
              <a:solidFill>
                <a:schemeClr val="bg1"/>
              </a:solidFill>
            </a:endParaRPr>
          </a:p>
        </p:txBody>
      </p:sp>
    </p:spTree>
    <p:extLst>
      <p:ext uri="{BB962C8B-B14F-4D97-AF65-F5344CB8AC3E}">
        <p14:creationId xmlns:p14="http://schemas.microsoft.com/office/powerpoint/2010/main" val="168406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45021201"/>
              </p:ext>
            </p:extLst>
          </p:nvPr>
        </p:nvGraphicFramePr>
        <p:xfrm>
          <a:off x="433297" y="1826189"/>
          <a:ext cx="8534400" cy="447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347" y="5854329"/>
            <a:ext cx="1066800" cy="307777"/>
          </a:xfrm>
          <a:prstGeom prst="rect">
            <a:avLst/>
          </a:prstGeom>
          <a:noFill/>
        </p:spPr>
        <p:txBody>
          <a:bodyPr wrap="square" rtlCol="0">
            <a:spAutoFit/>
          </a:bodyPr>
          <a:lstStyle/>
          <a:p>
            <a:r>
              <a:rPr lang="en-US" sz="1400" dirty="0">
                <a:solidFill>
                  <a:srgbClr val="3E3E3E"/>
                </a:solidFill>
                <a:latin typeface="Franklin Gothic Medium"/>
              </a:rPr>
              <a:t>Year</a:t>
            </a:r>
          </a:p>
        </p:txBody>
      </p:sp>
      <p:sp>
        <p:nvSpPr>
          <p:cNvPr id="14" name="Right Brace 13"/>
          <p:cNvSpPr/>
          <p:nvPr/>
        </p:nvSpPr>
        <p:spPr>
          <a:xfrm rot="16200000">
            <a:off x="1314579" y="2168841"/>
            <a:ext cx="242549" cy="1700298"/>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17" name="TextBox 16"/>
          <p:cNvSpPr txBox="1"/>
          <p:nvPr/>
        </p:nvSpPr>
        <p:spPr>
          <a:xfrm>
            <a:off x="512485" y="2266582"/>
            <a:ext cx="1816847" cy="660865"/>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Development Costs</a:t>
            </a:r>
          </a:p>
        </p:txBody>
      </p:sp>
      <p:sp>
        <p:nvSpPr>
          <p:cNvPr id="18" name="TextBox 17"/>
          <p:cNvSpPr txBox="1"/>
          <p:nvPr/>
        </p:nvSpPr>
        <p:spPr>
          <a:xfrm>
            <a:off x="3293159" y="4389644"/>
            <a:ext cx="1816847" cy="660865"/>
          </a:xfrm>
          <a:prstGeom prst="rect">
            <a:avLst/>
          </a:prstGeom>
          <a:noFill/>
        </p:spPr>
        <p:txBody>
          <a:bodyPr wrap="square" rtlCol="0">
            <a:spAutoFit/>
          </a:bodyPr>
          <a:lstStyle/>
          <a:p>
            <a:pPr>
              <a:lnSpc>
                <a:spcPts val="2200"/>
              </a:lnSpc>
            </a:pPr>
            <a:r>
              <a:rPr lang="en-US" sz="2000" dirty="0">
                <a:solidFill>
                  <a:srgbClr val="3E3E3E"/>
                </a:solidFill>
                <a:latin typeface="Franklin Gothic Medium"/>
              </a:rPr>
              <a:t>Capital Investment</a:t>
            </a:r>
          </a:p>
        </p:txBody>
      </p:sp>
      <p:sp>
        <p:nvSpPr>
          <p:cNvPr id="19" name="TextBox 18"/>
          <p:cNvSpPr txBox="1"/>
          <p:nvPr/>
        </p:nvSpPr>
        <p:spPr>
          <a:xfrm>
            <a:off x="4024285" y="1752885"/>
            <a:ext cx="3792448" cy="378736"/>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Cash Flows and Tax Benefits*</a:t>
            </a:r>
          </a:p>
        </p:txBody>
      </p:sp>
      <p:sp>
        <p:nvSpPr>
          <p:cNvPr id="2" name="Title 1"/>
          <p:cNvSpPr>
            <a:spLocks noGrp="1"/>
          </p:cNvSpPr>
          <p:nvPr>
            <p:ph type="title"/>
          </p:nvPr>
        </p:nvSpPr>
        <p:spPr>
          <a:xfrm>
            <a:off x="365760" y="185293"/>
            <a:ext cx="8229600" cy="987552"/>
          </a:xfrm>
        </p:spPr>
        <p:txBody>
          <a:bodyPr/>
          <a:lstStyle/>
          <a:p>
            <a:r>
              <a:rPr lang="en-US" dirty="0" smtClean="0"/>
              <a:t>Cash Flow Example: Partnership Flip, No Debt</a:t>
            </a:r>
            <a:endParaRPr lang="en-US" dirty="0"/>
          </a:p>
        </p:txBody>
      </p:sp>
      <p:sp>
        <p:nvSpPr>
          <p:cNvPr id="35" name="Right Brace 34"/>
          <p:cNvSpPr/>
          <p:nvPr/>
        </p:nvSpPr>
        <p:spPr>
          <a:xfrm rot="16200000">
            <a:off x="5833361" y="-756694"/>
            <a:ext cx="226832" cy="5949951"/>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3" name="Right Brace 2"/>
          <p:cNvSpPr/>
          <p:nvPr/>
        </p:nvSpPr>
        <p:spPr>
          <a:xfrm>
            <a:off x="3018368" y="3804293"/>
            <a:ext cx="228352" cy="1850571"/>
          </a:xfrm>
          <a:prstGeom prst="rightBrace">
            <a:avLst>
              <a:gd name="adj1" fmla="val 1540"/>
              <a:gd name="adj2" fmla="val 4977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6" name="TextBox 5"/>
          <p:cNvSpPr txBox="1"/>
          <p:nvPr/>
        </p:nvSpPr>
        <p:spPr>
          <a:xfrm>
            <a:off x="5212174" y="2447163"/>
            <a:ext cx="3595747" cy="378385"/>
          </a:xfrm>
          <a:prstGeom prst="rect">
            <a:avLst/>
          </a:prstGeom>
          <a:noFill/>
        </p:spPr>
        <p:txBody>
          <a:bodyPr wrap="square" rtlCol="0">
            <a:spAutoFit/>
          </a:bodyPr>
          <a:lstStyle/>
          <a:p>
            <a:r>
              <a:rPr lang="en-US" dirty="0">
                <a:solidFill>
                  <a:srgbClr val="3E3E3E"/>
                </a:solidFill>
                <a:latin typeface="Franklin Gothic Book"/>
              </a:rPr>
              <a:t>Flip point after year 5</a:t>
            </a:r>
          </a:p>
        </p:txBody>
      </p:sp>
      <p:cxnSp>
        <p:nvCxnSpPr>
          <p:cNvPr id="8" name="Straight Arrow Connector 7"/>
          <p:cNvCxnSpPr/>
          <p:nvPr/>
        </p:nvCxnSpPr>
        <p:spPr>
          <a:xfrm flipH="1">
            <a:off x="4479228" y="2680013"/>
            <a:ext cx="782430" cy="5608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Slide Number Placeholder 12"/>
          <p:cNvSpPr>
            <a:spLocks noGrp="1"/>
          </p:cNvSpPr>
          <p:nvPr>
            <p:ph type="sldNum" sz="quarter" idx="4294967295"/>
          </p:nvPr>
        </p:nvSpPr>
        <p:spPr>
          <a:xfrm>
            <a:off x="8596092" y="6591541"/>
            <a:ext cx="547908" cy="267887"/>
          </a:xfrm>
          <a:prstGeom prst="rect">
            <a:avLst/>
          </a:prstGeom>
        </p:spPr>
        <p:txBody>
          <a:bodyPr/>
          <a:lstStyle/>
          <a:p>
            <a:pPr algn="ctr"/>
            <a:fld id="{C0DE57D6-8AFC-2140-9EBE-012C368973AC}" type="slidenum">
              <a:rPr lang="en-US" smtClean="0">
                <a:solidFill>
                  <a:prstClr val="white"/>
                </a:solidFill>
                <a:latin typeface="Franklin Gothic Book"/>
              </a:rPr>
              <a:pPr algn="ctr"/>
              <a:t>18</a:t>
            </a:fld>
            <a:endParaRPr lang="en-US" dirty="0">
              <a:solidFill>
                <a:prstClr val="white"/>
              </a:solidFill>
              <a:latin typeface="Franklin Gothic Book"/>
            </a:endParaRPr>
          </a:p>
        </p:txBody>
      </p:sp>
      <p:grpSp>
        <p:nvGrpSpPr>
          <p:cNvPr id="20" name="Group 19"/>
          <p:cNvGrpSpPr/>
          <p:nvPr/>
        </p:nvGrpSpPr>
        <p:grpSpPr>
          <a:xfrm>
            <a:off x="542367" y="1025757"/>
            <a:ext cx="8379383" cy="550215"/>
            <a:chOff x="542367" y="943533"/>
            <a:chExt cx="8379383" cy="550215"/>
          </a:xfrm>
        </p:grpSpPr>
        <p:sp>
          <p:nvSpPr>
            <p:cNvPr id="22" name="Pentagon 25"/>
            <p:cNvSpPr/>
            <p:nvPr/>
          </p:nvSpPr>
          <p:spPr>
            <a:xfrm>
              <a:off x="2716606" y="949039"/>
              <a:ext cx="6205144"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18534"/>
                <a:gd name="connsiteY0" fmla="*/ 0 h 2011680"/>
                <a:gd name="connsiteX1" fmla="*/ 838265 w 918534"/>
                <a:gd name="connsiteY1" fmla="*/ 0 h 2011680"/>
                <a:gd name="connsiteX2" fmla="*/ 918534 w 918534"/>
                <a:gd name="connsiteY2" fmla="*/ 829187 h 2011680"/>
                <a:gd name="connsiteX3" fmla="*/ 838265 w 918534"/>
                <a:gd name="connsiteY3" fmla="*/ 2011680 h 2011680"/>
                <a:gd name="connsiteX4" fmla="*/ 0 w 918534"/>
                <a:gd name="connsiteY4" fmla="*/ 2011680 h 2011680"/>
                <a:gd name="connsiteX5" fmla="*/ 0 w 918534"/>
                <a:gd name="connsiteY5" fmla="*/ 0 h 2011680"/>
                <a:gd name="connsiteX0" fmla="*/ 0 w 881166"/>
                <a:gd name="connsiteY0" fmla="*/ 0 h 2011680"/>
                <a:gd name="connsiteX1" fmla="*/ 838265 w 881166"/>
                <a:gd name="connsiteY1" fmla="*/ 0 h 2011680"/>
                <a:gd name="connsiteX2" fmla="*/ 881166 w 881166"/>
                <a:gd name="connsiteY2" fmla="*/ 866439 h 2011680"/>
                <a:gd name="connsiteX3" fmla="*/ 838265 w 881166"/>
                <a:gd name="connsiteY3" fmla="*/ 2011680 h 2011680"/>
                <a:gd name="connsiteX4" fmla="*/ 0 w 881166"/>
                <a:gd name="connsiteY4" fmla="*/ 2011680 h 2011680"/>
                <a:gd name="connsiteX5" fmla="*/ 0 w 881166"/>
                <a:gd name="connsiteY5" fmla="*/ 0 h 2011680"/>
                <a:gd name="connsiteX0" fmla="*/ 0 w 881166"/>
                <a:gd name="connsiteY0" fmla="*/ 0 h 2011680"/>
                <a:gd name="connsiteX1" fmla="*/ 838265 w 881166"/>
                <a:gd name="connsiteY1" fmla="*/ 0 h 2011680"/>
                <a:gd name="connsiteX2" fmla="*/ 881166 w 881166"/>
                <a:gd name="connsiteY2" fmla="*/ 1062019 h 2011680"/>
                <a:gd name="connsiteX3" fmla="*/ 838265 w 881166"/>
                <a:gd name="connsiteY3" fmla="*/ 2011680 h 2011680"/>
                <a:gd name="connsiteX4" fmla="*/ 0 w 881166"/>
                <a:gd name="connsiteY4" fmla="*/ 2011680 h 2011680"/>
                <a:gd name="connsiteX5" fmla="*/ 0 w 881166"/>
                <a:gd name="connsiteY5" fmla="*/ 0 h 2011680"/>
                <a:gd name="connsiteX0" fmla="*/ 0 w 873933"/>
                <a:gd name="connsiteY0" fmla="*/ 0 h 2011680"/>
                <a:gd name="connsiteX1" fmla="*/ 838265 w 873933"/>
                <a:gd name="connsiteY1" fmla="*/ 0 h 2011680"/>
                <a:gd name="connsiteX2" fmla="*/ 873933 w 873933"/>
                <a:gd name="connsiteY2" fmla="*/ 978199 h 2011680"/>
                <a:gd name="connsiteX3" fmla="*/ 838265 w 873933"/>
                <a:gd name="connsiteY3" fmla="*/ 2011680 h 2011680"/>
                <a:gd name="connsiteX4" fmla="*/ 0 w 873933"/>
                <a:gd name="connsiteY4" fmla="*/ 2011680 h 2011680"/>
                <a:gd name="connsiteX5" fmla="*/ 0 w 873933"/>
                <a:gd name="connsiteY5" fmla="*/ 0 h 2011680"/>
                <a:gd name="connsiteX0" fmla="*/ 0 w 860106"/>
                <a:gd name="connsiteY0" fmla="*/ 0 h 2011680"/>
                <a:gd name="connsiteX1" fmla="*/ 838265 w 860106"/>
                <a:gd name="connsiteY1" fmla="*/ 0 h 2011680"/>
                <a:gd name="connsiteX2" fmla="*/ 860106 w 860106"/>
                <a:gd name="connsiteY2" fmla="*/ 1029102 h 2011680"/>
                <a:gd name="connsiteX3" fmla="*/ 838265 w 860106"/>
                <a:gd name="connsiteY3" fmla="*/ 2011680 h 2011680"/>
                <a:gd name="connsiteX4" fmla="*/ 0 w 860106"/>
                <a:gd name="connsiteY4" fmla="*/ 2011680 h 2011680"/>
                <a:gd name="connsiteX5" fmla="*/ 0 w 860106"/>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106" h="2011680">
                  <a:moveTo>
                    <a:pt x="0" y="0"/>
                  </a:moveTo>
                  <a:lnTo>
                    <a:pt x="838265" y="0"/>
                  </a:lnTo>
                  <a:lnTo>
                    <a:pt x="860106" y="1029102"/>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7" name="Pentagon 25"/>
            <p:cNvSpPr/>
            <p:nvPr/>
          </p:nvSpPr>
          <p:spPr>
            <a:xfrm>
              <a:off x="919711" y="943533"/>
              <a:ext cx="2299739" cy="485587"/>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58463"/>
                <a:gd name="connsiteY0" fmla="*/ 0 h 2011680"/>
                <a:gd name="connsiteX1" fmla="*/ 838265 w 958463"/>
                <a:gd name="connsiteY1" fmla="*/ 0 h 2011680"/>
                <a:gd name="connsiteX2" fmla="*/ 958463 w 958463"/>
                <a:gd name="connsiteY2" fmla="*/ 877857 h 2011680"/>
                <a:gd name="connsiteX3" fmla="*/ 838265 w 958463"/>
                <a:gd name="connsiteY3" fmla="*/ 2011680 h 2011680"/>
                <a:gd name="connsiteX4" fmla="*/ 0 w 958463"/>
                <a:gd name="connsiteY4" fmla="*/ 2011680 h 2011680"/>
                <a:gd name="connsiteX5" fmla="*/ 0 w 958463"/>
                <a:gd name="connsiteY5" fmla="*/ 0 h 2011680"/>
                <a:gd name="connsiteX0" fmla="*/ 0 w 892523"/>
                <a:gd name="connsiteY0" fmla="*/ 0 h 2011680"/>
                <a:gd name="connsiteX1" fmla="*/ 838265 w 892523"/>
                <a:gd name="connsiteY1" fmla="*/ 0 h 2011680"/>
                <a:gd name="connsiteX2" fmla="*/ 892523 w 892523"/>
                <a:gd name="connsiteY2" fmla="*/ 840607 h 2011680"/>
                <a:gd name="connsiteX3" fmla="*/ 838265 w 892523"/>
                <a:gd name="connsiteY3" fmla="*/ 2011680 h 2011680"/>
                <a:gd name="connsiteX4" fmla="*/ 0 w 892523"/>
                <a:gd name="connsiteY4" fmla="*/ 2011680 h 2011680"/>
                <a:gd name="connsiteX5" fmla="*/ 0 w 892523"/>
                <a:gd name="connsiteY5" fmla="*/ 0 h 2011680"/>
                <a:gd name="connsiteX0" fmla="*/ 0 w 889850"/>
                <a:gd name="connsiteY0" fmla="*/ 0 h 2011680"/>
                <a:gd name="connsiteX1" fmla="*/ 838265 w 889850"/>
                <a:gd name="connsiteY1" fmla="*/ 0 h 2011680"/>
                <a:gd name="connsiteX2" fmla="*/ 889850 w 889850"/>
                <a:gd name="connsiteY2" fmla="*/ 980307 h 2011680"/>
                <a:gd name="connsiteX3" fmla="*/ 838265 w 889850"/>
                <a:gd name="connsiteY3" fmla="*/ 2011680 h 2011680"/>
                <a:gd name="connsiteX4" fmla="*/ 0 w 889850"/>
                <a:gd name="connsiteY4" fmla="*/ 2011680 h 2011680"/>
                <a:gd name="connsiteX5" fmla="*/ 0 w 889850"/>
                <a:gd name="connsiteY5" fmla="*/ 0 h 2011680"/>
                <a:gd name="connsiteX0" fmla="*/ 0 w 870980"/>
                <a:gd name="connsiteY0" fmla="*/ 0 h 2011680"/>
                <a:gd name="connsiteX1" fmla="*/ 838265 w 870980"/>
                <a:gd name="connsiteY1" fmla="*/ 0 h 2011680"/>
                <a:gd name="connsiteX2" fmla="*/ 870980 w 870980"/>
                <a:gd name="connsiteY2" fmla="*/ 980309 h 2011680"/>
                <a:gd name="connsiteX3" fmla="*/ 838265 w 870980"/>
                <a:gd name="connsiteY3" fmla="*/ 2011680 h 2011680"/>
                <a:gd name="connsiteX4" fmla="*/ 0 w 870980"/>
                <a:gd name="connsiteY4" fmla="*/ 2011680 h 2011680"/>
                <a:gd name="connsiteX5" fmla="*/ 0 w 870980"/>
                <a:gd name="connsiteY5" fmla="*/ 0 h 2011680"/>
                <a:gd name="connsiteX0" fmla="*/ 354677 w 870980"/>
                <a:gd name="connsiteY0" fmla="*/ 0 h 2113484"/>
                <a:gd name="connsiteX1" fmla="*/ 838265 w 870980"/>
                <a:gd name="connsiteY1" fmla="*/ 101804 h 2113484"/>
                <a:gd name="connsiteX2" fmla="*/ 870980 w 870980"/>
                <a:gd name="connsiteY2" fmla="*/ 1082113 h 2113484"/>
                <a:gd name="connsiteX3" fmla="*/ 838265 w 870980"/>
                <a:gd name="connsiteY3" fmla="*/ 2113484 h 2113484"/>
                <a:gd name="connsiteX4" fmla="*/ 0 w 870980"/>
                <a:gd name="connsiteY4" fmla="*/ 2113484 h 2113484"/>
                <a:gd name="connsiteX5" fmla="*/ 354677 w 870980"/>
                <a:gd name="connsiteY5" fmla="*/ 0 h 2113484"/>
                <a:gd name="connsiteX0" fmla="*/ 0 w 516303"/>
                <a:gd name="connsiteY0" fmla="*/ 0 h 2164383"/>
                <a:gd name="connsiteX1" fmla="*/ 483588 w 516303"/>
                <a:gd name="connsiteY1" fmla="*/ 101804 h 2164383"/>
                <a:gd name="connsiteX2" fmla="*/ 516303 w 516303"/>
                <a:gd name="connsiteY2" fmla="*/ 1082113 h 2164383"/>
                <a:gd name="connsiteX3" fmla="*/ 483588 w 516303"/>
                <a:gd name="connsiteY3" fmla="*/ 2113484 h 2164383"/>
                <a:gd name="connsiteX4" fmla="*/ 6854 w 516303"/>
                <a:gd name="connsiteY4" fmla="*/ 2164383 h 2164383"/>
                <a:gd name="connsiteX5" fmla="*/ 0 w 516303"/>
                <a:gd name="connsiteY5" fmla="*/ 0 h 2164383"/>
                <a:gd name="connsiteX0" fmla="*/ 2222 w 518525"/>
                <a:gd name="connsiteY0" fmla="*/ 0 h 2164383"/>
                <a:gd name="connsiteX1" fmla="*/ 485810 w 518525"/>
                <a:gd name="connsiteY1" fmla="*/ 101804 h 2164383"/>
                <a:gd name="connsiteX2" fmla="*/ 518525 w 518525"/>
                <a:gd name="connsiteY2" fmla="*/ 1082113 h 2164383"/>
                <a:gd name="connsiteX3" fmla="*/ 485810 w 518525"/>
                <a:gd name="connsiteY3" fmla="*/ 2113484 h 2164383"/>
                <a:gd name="connsiteX4" fmla="*/ 509 w 518525"/>
                <a:gd name="connsiteY4" fmla="*/ 2164383 h 2164383"/>
                <a:gd name="connsiteX5" fmla="*/ 2222 w 518525"/>
                <a:gd name="connsiteY5" fmla="*/ 0 h 2164383"/>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6854 w 516303"/>
                <a:gd name="connsiteY4" fmla="*/ 2113484 h 2113484"/>
                <a:gd name="connsiteX5" fmla="*/ 0 w 516303"/>
                <a:gd name="connsiteY5" fmla="*/ 0 h 2113484"/>
                <a:gd name="connsiteX0" fmla="*/ 2222 w 518525"/>
                <a:gd name="connsiteY0" fmla="*/ 0 h 2113484"/>
                <a:gd name="connsiteX1" fmla="*/ 485810 w 518525"/>
                <a:gd name="connsiteY1" fmla="*/ 101804 h 2113484"/>
                <a:gd name="connsiteX2" fmla="*/ 518525 w 518525"/>
                <a:gd name="connsiteY2" fmla="*/ 1082113 h 2113484"/>
                <a:gd name="connsiteX3" fmla="*/ 485810 w 518525"/>
                <a:gd name="connsiteY3" fmla="*/ 2113484 h 2113484"/>
                <a:gd name="connsiteX4" fmla="*/ 509 w 518525"/>
                <a:gd name="connsiteY4" fmla="*/ 2113484 h 2113484"/>
                <a:gd name="connsiteX5" fmla="*/ 2222 w 518525"/>
                <a:gd name="connsiteY5" fmla="*/ 0 h 2113484"/>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5141 w 516303"/>
                <a:gd name="connsiteY4" fmla="*/ 2113484 h 2113484"/>
                <a:gd name="connsiteX5" fmla="*/ 0 w 516303"/>
                <a:gd name="connsiteY5" fmla="*/ 0 h 2113484"/>
                <a:gd name="connsiteX0" fmla="*/ 0 w 516303"/>
                <a:gd name="connsiteY0" fmla="*/ 55685 h 2011680"/>
                <a:gd name="connsiteX1" fmla="*/ 483588 w 516303"/>
                <a:gd name="connsiteY1" fmla="*/ 0 h 2011680"/>
                <a:gd name="connsiteX2" fmla="*/ 516303 w 516303"/>
                <a:gd name="connsiteY2" fmla="*/ 980309 h 2011680"/>
                <a:gd name="connsiteX3" fmla="*/ 483588 w 516303"/>
                <a:gd name="connsiteY3" fmla="*/ 2011680 h 2011680"/>
                <a:gd name="connsiteX4" fmla="*/ 5141 w 516303"/>
                <a:gd name="connsiteY4" fmla="*/ 2011680 h 2011680"/>
                <a:gd name="connsiteX5" fmla="*/ 0 w 516303"/>
                <a:gd name="connsiteY5" fmla="*/ 55685 h 2011680"/>
                <a:gd name="connsiteX0" fmla="*/ 0 w 518016"/>
                <a:gd name="connsiteY0" fmla="*/ 0 h 2034739"/>
                <a:gd name="connsiteX1" fmla="*/ 485301 w 518016"/>
                <a:gd name="connsiteY1" fmla="*/ 23059 h 2034739"/>
                <a:gd name="connsiteX2" fmla="*/ 518016 w 518016"/>
                <a:gd name="connsiteY2" fmla="*/ 1003368 h 2034739"/>
                <a:gd name="connsiteX3" fmla="*/ 485301 w 518016"/>
                <a:gd name="connsiteY3" fmla="*/ 2034739 h 2034739"/>
                <a:gd name="connsiteX4" fmla="*/ 6854 w 518016"/>
                <a:gd name="connsiteY4" fmla="*/ 2034739 h 2034739"/>
                <a:gd name="connsiteX5" fmla="*/ 0 w 518016"/>
                <a:gd name="connsiteY5" fmla="*/ 0 h 203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16" h="2034739">
                  <a:moveTo>
                    <a:pt x="0" y="0"/>
                  </a:moveTo>
                  <a:lnTo>
                    <a:pt x="485301" y="23059"/>
                  </a:lnTo>
                  <a:lnTo>
                    <a:pt x="518016" y="1003368"/>
                  </a:lnTo>
                  <a:lnTo>
                    <a:pt x="485301" y="2034739"/>
                  </a:lnTo>
                  <a:lnTo>
                    <a:pt x="6854" y="2034739"/>
                  </a:lnTo>
                  <a:cubicBezTo>
                    <a:pt x="4569" y="1313278"/>
                    <a:pt x="2285" y="721461"/>
                    <a:pt x="0" y="0"/>
                  </a:cubicBez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prstClr val="white"/>
                  </a:solidFill>
                </a:ln>
                <a:solidFill>
                  <a:prstClr val="white"/>
                </a:solidFill>
                <a:latin typeface="Franklin Gothic Book"/>
              </a:endParaRPr>
            </a:p>
          </p:txBody>
        </p:sp>
        <p:sp>
          <p:nvSpPr>
            <p:cNvPr id="28" name="Pentagon 25"/>
            <p:cNvSpPr/>
            <p:nvPr/>
          </p:nvSpPr>
          <p:spPr>
            <a:xfrm>
              <a:off x="542367" y="949039"/>
              <a:ext cx="1584883"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76960"/>
                <a:gd name="connsiteY0" fmla="*/ 0 h 2011680"/>
                <a:gd name="connsiteX1" fmla="*/ 838265 w 1076960"/>
                <a:gd name="connsiteY1" fmla="*/ 0 h 2011680"/>
                <a:gd name="connsiteX2" fmla="*/ 1076960 w 1076960"/>
                <a:gd name="connsiteY2" fmla="*/ 938817 h 2011680"/>
                <a:gd name="connsiteX3" fmla="*/ 838265 w 1076960"/>
                <a:gd name="connsiteY3" fmla="*/ 2011680 h 2011680"/>
                <a:gd name="connsiteX4" fmla="*/ 0 w 1076960"/>
                <a:gd name="connsiteY4" fmla="*/ 2011680 h 2011680"/>
                <a:gd name="connsiteX5" fmla="*/ 0 w 1076960"/>
                <a:gd name="connsiteY5" fmla="*/ 0 h 2011680"/>
                <a:gd name="connsiteX0" fmla="*/ 0 w 935840"/>
                <a:gd name="connsiteY0" fmla="*/ 0 h 2011680"/>
                <a:gd name="connsiteX1" fmla="*/ 838265 w 935840"/>
                <a:gd name="connsiteY1" fmla="*/ 0 h 2011680"/>
                <a:gd name="connsiteX2" fmla="*/ 935840 w 935840"/>
                <a:gd name="connsiteY2" fmla="*/ 864314 h 2011680"/>
                <a:gd name="connsiteX3" fmla="*/ 838265 w 935840"/>
                <a:gd name="connsiteY3" fmla="*/ 2011680 h 2011680"/>
                <a:gd name="connsiteX4" fmla="*/ 0 w 935840"/>
                <a:gd name="connsiteY4" fmla="*/ 2011680 h 2011680"/>
                <a:gd name="connsiteX5" fmla="*/ 0 w 935840"/>
                <a:gd name="connsiteY5" fmla="*/ 0 h 2011680"/>
                <a:gd name="connsiteX0" fmla="*/ 0 w 932900"/>
                <a:gd name="connsiteY0" fmla="*/ 0 h 2011680"/>
                <a:gd name="connsiteX1" fmla="*/ 838265 w 932900"/>
                <a:gd name="connsiteY1" fmla="*/ 0 h 2011680"/>
                <a:gd name="connsiteX2" fmla="*/ 932900 w 932900"/>
                <a:gd name="connsiteY2" fmla="*/ 1031954 h 2011680"/>
                <a:gd name="connsiteX3" fmla="*/ 838265 w 932900"/>
                <a:gd name="connsiteY3" fmla="*/ 2011680 h 2011680"/>
                <a:gd name="connsiteX4" fmla="*/ 0 w 932900"/>
                <a:gd name="connsiteY4" fmla="*/ 2011680 h 2011680"/>
                <a:gd name="connsiteX5" fmla="*/ 0 w 932900"/>
                <a:gd name="connsiteY5" fmla="*/ 0 h 2011680"/>
                <a:gd name="connsiteX0" fmla="*/ 0 w 898312"/>
                <a:gd name="connsiteY0" fmla="*/ 0 h 2011680"/>
                <a:gd name="connsiteX1" fmla="*/ 838265 w 898312"/>
                <a:gd name="connsiteY1" fmla="*/ 0 h 2011680"/>
                <a:gd name="connsiteX2" fmla="*/ 898312 w 898312"/>
                <a:gd name="connsiteY2" fmla="*/ 1031957 h 2011680"/>
                <a:gd name="connsiteX3" fmla="*/ 838265 w 898312"/>
                <a:gd name="connsiteY3" fmla="*/ 2011680 h 2011680"/>
                <a:gd name="connsiteX4" fmla="*/ 0 w 898312"/>
                <a:gd name="connsiteY4" fmla="*/ 2011680 h 2011680"/>
                <a:gd name="connsiteX5" fmla="*/ 0 w 898312"/>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312" h="2011680">
                  <a:moveTo>
                    <a:pt x="0" y="0"/>
                  </a:moveTo>
                  <a:lnTo>
                    <a:pt x="838265" y="0"/>
                  </a:lnTo>
                  <a:lnTo>
                    <a:pt x="898312" y="1031957"/>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9" name="TextBox 28"/>
            <p:cNvSpPr txBox="1"/>
            <p:nvPr/>
          </p:nvSpPr>
          <p:spPr>
            <a:xfrm>
              <a:off x="583833" y="955118"/>
              <a:ext cx="1162418" cy="478336"/>
            </a:xfrm>
            <a:prstGeom prst="rect">
              <a:avLst/>
            </a:prstGeom>
            <a:noFill/>
          </p:spPr>
          <p:txBody>
            <a:bodyPr wrap="square" rtlCol="0">
              <a:spAutoFit/>
            </a:bodyPr>
            <a:lstStyle/>
            <a:p>
              <a:pPr>
                <a:lnSpc>
                  <a:spcPts val="1500"/>
                </a:lnSpc>
              </a:pPr>
              <a:r>
                <a:rPr lang="en-US" sz="1300" spc="-10" dirty="0">
                  <a:solidFill>
                    <a:srgbClr val="3E3E3E"/>
                  </a:solidFill>
                  <a:latin typeface="Franklin Gothic Medium"/>
                </a:rPr>
                <a:t>Project Development</a:t>
              </a:r>
            </a:p>
          </p:txBody>
        </p:sp>
        <p:sp>
          <p:nvSpPr>
            <p:cNvPr id="30" name="TextBox 29"/>
            <p:cNvSpPr txBox="1"/>
            <p:nvPr/>
          </p:nvSpPr>
          <p:spPr>
            <a:xfrm>
              <a:off x="2189633" y="993218"/>
              <a:ext cx="1157940" cy="500530"/>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Construction</a:t>
              </a:r>
            </a:p>
          </p:txBody>
        </p:sp>
        <p:sp>
          <p:nvSpPr>
            <p:cNvPr id="33" name="TextBox 32"/>
            <p:cNvSpPr txBox="1"/>
            <p:nvPr/>
          </p:nvSpPr>
          <p:spPr>
            <a:xfrm>
              <a:off x="3322920" y="993218"/>
              <a:ext cx="1090330" cy="439642"/>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Operation</a:t>
              </a:r>
            </a:p>
          </p:txBody>
        </p:sp>
      </p:grpSp>
    </p:spTree>
    <p:extLst>
      <p:ext uri="{BB962C8B-B14F-4D97-AF65-F5344CB8AC3E}">
        <p14:creationId xmlns:p14="http://schemas.microsoft.com/office/powerpoint/2010/main" val="232241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45" y="176868"/>
            <a:ext cx="8777508" cy="652865"/>
          </a:xfrm>
        </p:spPr>
        <p:txBody>
          <a:bodyPr>
            <a:normAutofit fontScale="90000"/>
          </a:bodyPr>
          <a:lstStyle/>
          <a:p>
            <a:r>
              <a:rPr lang="en-US" dirty="0" smtClean="0"/>
              <a:t>Project Finance: Partnership Flip Tax-Equity Structure</a:t>
            </a:r>
            <a:endParaRPr lang="en-US" dirty="0"/>
          </a:p>
        </p:txBody>
      </p:sp>
      <p:sp>
        <p:nvSpPr>
          <p:cNvPr id="21" name="Content Placeholder 2"/>
          <p:cNvSpPr txBox="1">
            <a:spLocks/>
          </p:cNvSpPr>
          <p:nvPr/>
        </p:nvSpPr>
        <p:spPr>
          <a:xfrm>
            <a:off x="366491" y="1720313"/>
            <a:ext cx="8529535" cy="4463512"/>
          </a:xfrm>
          <a:prstGeom prst="rect">
            <a:avLst/>
          </a:prstGeom>
        </p:spPr>
        <p:txBody>
          <a:bodyPr>
            <a:normAutofit/>
          </a:bodyPr>
          <a:lstStyle/>
          <a:p>
            <a:pPr marL="342900" indent="-342900">
              <a:spcBef>
                <a:spcPct val="20000"/>
              </a:spcBef>
            </a:pPr>
            <a:endParaRPr lang="en-US" sz="2800" dirty="0" smtClean="0"/>
          </a:p>
        </p:txBody>
      </p:sp>
      <p:sp>
        <p:nvSpPr>
          <p:cNvPr id="4"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19</a:t>
            </a:fld>
            <a:endParaRPr lang="en-US" dirty="0"/>
          </a:p>
        </p:txBody>
      </p:sp>
      <p:sp>
        <p:nvSpPr>
          <p:cNvPr id="7" name="Content Placeholder 2"/>
          <p:cNvSpPr txBox="1">
            <a:spLocks/>
          </p:cNvSpPr>
          <p:nvPr/>
        </p:nvSpPr>
        <p:spPr>
          <a:xfrm>
            <a:off x="460950" y="1747090"/>
            <a:ext cx="7347528" cy="44041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smtClean="0">
                <a:solidFill>
                  <a:schemeClr val="accent1"/>
                </a:solidFill>
                <a:latin typeface="+mj-lt"/>
              </a:rPr>
              <a:t>Advantages:</a:t>
            </a:r>
          </a:p>
          <a:p>
            <a:pPr indent="-256032">
              <a:spcBef>
                <a:spcPts val="700"/>
              </a:spcBef>
            </a:pPr>
            <a:r>
              <a:rPr lang="en-US" sz="1900" dirty="0" smtClean="0"/>
              <a:t>Tax equity provides most of the capital up front</a:t>
            </a:r>
          </a:p>
          <a:p>
            <a:pPr indent="-256032">
              <a:spcBef>
                <a:spcPts val="700"/>
              </a:spcBef>
            </a:pPr>
            <a:r>
              <a:rPr lang="en-US" sz="1900" dirty="0" smtClean="0"/>
              <a:t>Easier way for Tribe/developer to own the project in the long run (than other advanced financing structures)</a:t>
            </a:r>
          </a:p>
          <a:p>
            <a:pPr indent="-256032">
              <a:spcBef>
                <a:spcPts val="700"/>
              </a:spcBef>
            </a:pPr>
            <a:r>
              <a:rPr lang="en-US" sz="1900" dirty="0" smtClean="0"/>
              <a:t>Generally familiar structure for wind and solar industry, so many tax-equity investors have experience</a:t>
            </a:r>
          </a:p>
          <a:p>
            <a:pPr marL="0" indent="0">
              <a:spcBef>
                <a:spcPts val="2256"/>
              </a:spcBef>
              <a:buFont typeface="Arial"/>
              <a:buNone/>
            </a:pPr>
            <a:r>
              <a:rPr lang="en-US" sz="2200" dirty="0" smtClean="0">
                <a:solidFill>
                  <a:schemeClr val="accent1"/>
                </a:solidFill>
                <a:latin typeface="+mj-lt"/>
              </a:rPr>
              <a:t>Challenges:</a:t>
            </a:r>
          </a:p>
          <a:p>
            <a:pPr indent="-256032">
              <a:spcBef>
                <a:spcPts val="700"/>
              </a:spcBef>
            </a:pPr>
            <a:r>
              <a:rPr lang="en-US" sz="1900" dirty="0" smtClean="0"/>
              <a:t>Limited distribution payments to Tribe/developer until later in project (e.g., year 6-7 for solar; year 10-11 for wind)</a:t>
            </a:r>
          </a:p>
          <a:p>
            <a:pPr indent="-256032">
              <a:spcBef>
                <a:spcPts val="700"/>
              </a:spcBef>
            </a:pPr>
            <a:r>
              <a:rPr lang="en-US" sz="1900" dirty="0" smtClean="0"/>
              <a:t>Still requires up-front capital contribution from Tribe/developer</a:t>
            </a:r>
          </a:p>
          <a:p>
            <a:pPr indent="-256032">
              <a:spcBef>
                <a:spcPts val="700"/>
              </a:spcBef>
            </a:pPr>
            <a:r>
              <a:rPr lang="en-US" sz="1900" dirty="0" smtClean="0"/>
              <a:t>Developer must consult tax equity on major decisions</a:t>
            </a:r>
          </a:p>
        </p:txBody>
      </p:sp>
    </p:spTree>
    <p:extLst>
      <p:ext uri="{BB962C8B-B14F-4D97-AF65-F5344CB8AC3E}">
        <p14:creationId xmlns:p14="http://schemas.microsoft.com/office/powerpoint/2010/main" val="412865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2</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586" y="4883214"/>
            <a:ext cx="771366" cy="872973"/>
            <a:chOff x="2473586" y="4629220"/>
            <a:chExt cx="771366"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586"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23" name="Group 122"/>
          <p:cNvGrpSpPr/>
          <p:nvPr/>
        </p:nvGrpSpPr>
        <p:grpSpPr>
          <a:xfrm>
            <a:off x="3512810" y="4035314"/>
            <a:ext cx="1863023" cy="2018890"/>
            <a:chOff x="3509386" y="3781320"/>
            <a:chExt cx="1863023" cy="2018890"/>
          </a:xfrm>
        </p:grpSpPr>
        <p:pic>
          <p:nvPicPr>
            <p:cNvPr id="111" name="Picture 110" descr="step3.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7152" y="4553332"/>
              <a:ext cx="1390500" cy="1246878"/>
            </a:xfrm>
            <a:prstGeom prst="rect">
              <a:avLst/>
            </a:prstGeom>
          </p:spPr>
        </p:pic>
        <p:sp>
          <p:nvSpPr>
            <p:cNvPr id="117" name="Rectangle 116"/>
            <p:cNvSpPr/>
            <p:nvPr/>
          </p:nvSpPr>
          <p:spPr>
            <a:xfrm>
              <a:off x="3509386" y="3781320"/>
              <a:ext cx="1863023" cy="819712"/>
            </a:xfrm>
            <a:prstGeom prst="rect">
              <a:avLst/>
            </a:prstGeom>
          </p:spPr>
          <p:txBody>
            <a:bodyPr wrap="none">
              <a:spAutoFit/>
            </a:bodyPr>
            <a:lstStyle/>
            <a:p>
              <a:pPr algn="ctr">
                <a:lnSpc>
                  <a:spcPct val="80000"/>
                </a:lnSpc>
              </a:pPr>
              <a:r>
                <a:rPr lang="en-US" sz="3200" b="1" dirty="0" smtClean="0">
                  <a:solidFill>
                    <a:srgbClr val="3E3E3E"/>
                  </a:solidFill>
                  <a:latin typeface="Franklin Gothic Medium"/>
                </a:rPr>
                <a:t>3</a:t>
              </a:r>
            </a:p>
            <a:p>
              <a:pPr algn="ctr">
                <a:lnSpc>
                  <a:spcPct val="80000"/>
                </a:lnSpc>
              </a:pPr>
              <a:r>
                <a:rPr lang="en-US" sz="2600" dirty="0" smtClean="0">
                  <a:solidFill>
                    <a:srgbClr val="3E3E3E"/>
                  </a:solidFill>
                  <a:latin typeface="Franklin Gothic Medium"/>
                </a:rPr>
                <a:t>Refinement</a:t>
              </a:r>
              <a:endParaRPr lang="en-US" sz="2600" dirty="0">
                <a:solidFill>
                  <a:srgbClr val="3E3E3E"/>
                </a:solidFill>
                <a:latin typeface="Franklin Gothic Medium"/>
              </a:endParaRPr>
            </a:p>
          </p:txBody>
        </p:sp>
      </p:grpSp>
      <p:pic>
        <p:nvPicPr>
          <p:cNvPr id="46"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5599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7"/>
                                        </p:tgtEl>
                                      </p:cBhvr>
                                    </p:animEffect>
                                    <p:set>
                                      <p:cBhvr>
                                        <p:cTn id="7" dur="1" fill="hold">
                                          <p:stCondLst>
                                            <p:cond delay="499"/>
                                          </p:stCondLst>
                                        </p:cTn>
                                        <p:tgtEl>
                                          <p:spTgt spid="127"/>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additive="base">
                                        <p:cTn id="10" dur="1000"/>
                                        <p:tgtEl>
                                          <p:spTgt spid="123"/>
                                        </p:tgtEl>
                                        <p:attrNameLst>
                                          <p:attrName>ppt_y</p:attrName>
                                        </p:attrNameLst>
                                      </p:cBhvr>
                                      <p:tavLst>
                                        <p:tav tm="0">
                                          <p:val>
                                            <p:strVal val="#ppt_y+#ppt_h*1.125000"/>
                                          </p:val>
                                        </p:tav>
                                        <p:tav tm="100000">
                                          <p:val>
                                            <p:strVal val="#ppt_y"/>
                                          </p:val>
                                        </p:tav>
                                      </p:tavLst>
                                    </p:anim>
                                    <p:animEffect transition="in" filter="wipe(up)">
                                      <p:cBhvr>
                                        <p:cTn id="1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Structure with Tax Equity</a:t>
            </a:r>
            <a:endParaRPr lang="en-US" dirty="0"/>
          </a:p>
        </p:txBody>
      </p:sp>
      <p:sp>
        <p:nvSpPr>
          <p:cNvPr id="10" name="Rectangle 9"/>
          <p:cNvSpPr/>
          <p:nvPr/>
        </p:nvSpPr>
        <p:spPr>
          <a:xfrm>
            <a:off x="3427341" y="5450353"/>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2100"/>
              </a:lnSpc>
              <a:spcAft>
                <a:spcPts val="1200"/>
              </a:spcAft>
            </a:pPr>
            <a:r>
              <a:rPr lang="en-US" sz="2000" dirty="0" smtClean="0">
                <a:solidFill>
                  <a:schemeClr val="bg1"/>
                </a:solidFill>
                <a:latin typeface="+mj-lt"/>
              </a:rPr>
              <a:t>Sale Leaseback</a:t>
            </a:r>
            <a:endParaRPr lang="en-US" sz="2000" dirty="0">
              <a:solidFill>
                <a:schemeClr val="bg1"/>
              </a:solidFill>
              <a:latin typeface="+mj-lt"/>
            </a:endParaRPr>
          </a:p>
        </p:txBody>
      </p:sp>
      <p:sp>
        <p:nvSpPr>
          <p:cNvPr id="11" name="Rectangle 10"/>
          <p:cNvSpPr/>
          <p:nvPr/>
        </p:nvSpPr>
        <p:spPr>
          <a:xfrm>
            <a:off x="789194" y="5450354"/>
            <a:ext cx="197975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100"/>
              </a:lnSpc>
              <a:spcAft>
                <a:spcPts val="1200"/>
              </a:spcAft>
            </a:pPr>
            <a:r>
              <a:rPr lang="en-US" sz="2000" dirty="0" smtClean="0">
                <a:solidFill>
                  <a:schemeClr val="tx1">
                    <a:lumMod val="50000"/>
                  </a:schemeClr>
                </a:solidFill>
                <a:latin typeface="+mj-lt"/>
              </a:rPr>
              <a:t>Partnership Flip</a:t>
            </a:r>
            <a:endParaRPr lang="en-US" sz="2000" dirty="0">
              <a:solidFill>
                <a:schemeClr val="tx1">
                  <a:lumMod val="50000"/>
                </a:schemeClr>
              </a:solidFill>
              <a:latin typeface="+mj-lt"/>
            </a:endParaRPr>
          </a:p>
        </p:txBody>
      </p:sp>
      <p:sp>
        <p:nvSpPr>
          <p:cNvPr id="12" name="Rectangle 11"/>
          <p:cNvSpPr/>
          <p:nvPr/>
        </p:nvSpPr>
        <p:spPr>
          <a:xfrm>
            <a:off x="5957744" y="5450355"/>
            <a:ext cx="241678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050"/>
              </a:lnSpc>
              <a:spcAft>
                <a:spcPts val="1200"/>
              </a:spcAft>
            </a:pPr>
            <a:r>
              <a:rPr lang="en-US" sz="2000" dirty="0" smtClean="0">
                <a:solidFill>
                  <a:schemeClr val="tx1">
                    <a:lumMod val="50000"/>
                  </a:schemeClr>
                </a:solidFill>
                <a:latin typeface="+mj-lt"/>
              </a:rPr>
              <a:t>Inverted Lease </a:t>
            </a:r>
            <a:endParaRPr lang="en-US" sz="2000" dirty="0">
              <a:solidFill>
                <a:schemeClr val="tx1">
                  <a:lumMod val="50000"/>
                </a:schemeClr>
              </a:solidFill>
              <a:latin typeface="+mj-lt"/>
            </a:endParaRPr>
          </a:p>
        </p:txBody>
      </p:sp>
      <p:sp>
        <p:nvSpPr>
          <p:cNvPr id="22" name="TextBox 21"/>
          <p:cNvSpPr txBox="1"/>
          <p:nvPr/>
        </p:nvSpPr>
        <p:spPr>
          <a:xfrm>
            <a:off x="2752567" y="4785602"/>
            <a:ext cx="3426196" cy="320387"/>
          </a:xfrm>
          <a:prstGeom prst="rect">
            <a:avLst/>
          </a:prstGeom>
          <a:noFill/>
        </p:spPr>
        <p:txBody>
          <a:bodyPr wrap="square" rtlCol="0">
            <a:spAutoFit/>
          </a:bodyPr>
          <a:lstStyle/>
          <a:p>
            <a:pPr lvl="0" algn="ctr">
              <a:lnSpc>
                <a:spcPts val="1750"/>
              </a:lnSpc>
            </a:pPr>
            <a:r>
              <a:rPr lang="fr-FR" sz="1600" dirty="0" smtClean="0"/>
              <a:t>Tax-Equity </a:t>
            </a:r>
            <a:r>
              <a:rPr lang="en-US" sz="1600" dirty="0" smtClean="0">
                <a:solidFill>
                  <a:schemeClr val="tx1">
                    <a:lumMod val="50000"/>
                  </a:schemeClr>
                </a:solidFill>
              </a:rPr>
              <a:t>Investment Structures</a:t>
            </a:r>
            <a:endParaRPr lang="en-US" sz="1600" dirty="0">
              <a:solidFill>
                <a:schemeClr val="tx1">
                  <a:lumMod val="50000"/>
                </a:schemeClr>
              </a:solidFill>
            </a:endParaRPr>
          </a:p>
        </p:txBody>
      </p:sp>
      <p:sp>
        <p:nvSpPr>
          <p:cNvPr id="23" name="TextBox 22"/>
          <p:cNvSpPr txBox="1"/>
          <p:nvPr/>
        </p:nvSpPr>
        <p:spPr>
          <a:xfrm>
            <a:off x="2684900" y="3189323"/>
            <a:ext cx="3535940" cy="320387"/>
          </a:xfrm>
          <a:prstGeom prst="rect">
            <a:avLst/>
          </a:prstGeom>
          <a:noFill/>
        </p:spPr>
        <p:txBody>
          <a:bodyPr wrap="square" rtlCol="0">
            <a:spAutoFit/>
          </a:bodyPr>
          <a:lstStyle/>
          <a:p>
            <a:pPr lvl="0">
              <a:lnSpc>
                <a:spcPts val="1750"/>
              </a:lnSpc>
            </a:pPr>
            <a:r>
              <a:rPr lang="en-US" sz="1600" dirty="0" smtClean="0">
                <a:solidFill>
                  <a:schemeClr val="tx1">
                    <a:lumMod val="50000"/>
                  </a:schemeClr>
                </a:solidFill>
              </a:rPr>
              <a:t>Potential Capital Financing Sources</a:t>
            </a:r>
            <a:endParaRPr lang="en-US" sz="1600" dirty="0">
              <a:solidFill>
                <a:schemeClr val="tx1">
                  <a:lumMod val="50000"/>
                </a:schemeClr>
              </a:solidFill>
            </a:endParaRPr>
          </a:p>
        </p:txBody>
      </p:sp>
      <p:sp>
        <p:nvSpPr>
          <p:cNvPr id="31" name="Diamond 30"/>
          <p:cNvSpPr/>
          <p:nvPr/>
        </p:nvSpPr>
        <p:spPr>
          <a:xfrm>
            <a:off x="1289706" y="3800508"/>
            <a:ext cx="969882" cy="1172881"/>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341325" y="4001385"/>
            <a:ext cx="863601"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Tax</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Equity</a:t>
            </a:r>
            <a:endParaRPr lang="en-US" sz="2000" dirty="0">
              <a:solidFill>
                <a:schemeClr val="tx1">
                  <a:lumMod val="50000"/>
                </a:schemeClr>
              </a:solidFill>
              <a:latin typeface="+mj-lt"/>
            </a:endParaRPr>
          </a:p>
        </p:txBody>
      </p:sp>
      <p:sp>
        <p:nvSpPr>
          <p:cNvPr id="26" name="TextBox 25"/>
          <p:cNvSpPr txBox="1"/>
          <p:nvPr/>
        </p:nvSpPr>
        <p:spPr>
          <a:xfrm>
            <a:off x="4469741" y="4129231"/>
            <a:ext cx="1801921" cy="372680"/>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Cash Equity</a:t>
            </a:r>
            <a:endParaRPr lang="en-US" sz="2000" dirty="0">
              <a:solidFill>
                <a:schemeClr val="tx1">
                  <a:lumMod val="50000"/>
                </a:schemeClr>
              </a:solidFill>
              <a:latin typeface="+mj-lt"/>
            </a:endParaRPr>
          </a:p>
        </p:txBody>
      </p:sp>
      <p:sp>
        <p:nvSpPr>
          <p:cNvPr id="27" name="TextBox 26"/>
          <p:cNvSpPr txBox="1"/>
          <p:nvPr/>
        </p:nvSpPr>
        <p:spPr>
          <a:xfrm>
            <a:off x="6666820" y="4129231"/>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Other</a:t>
            </a:r>
            <a:endParaRPr lang="en-US" sz="2000" dirty="0">
              <a:solidFill>
                <a:schemeClr val="tx1">
                  <a:lumMod val="50000"/>
                </a:schemeClr>
              </a:solidFill>
              <a:latin typeface="+mj-lt"/>
            </a:endParaRPr>
          </a:p>
        </p:txBody>
      </p:sp>
      <p:cxnSp>
        <p:nvCxnSpPr>
          <p:cNvPr id="43" name="Straight Connector 42"/>
          <p:cNvCxnSpPr/>
          <p:nvPr/>
        </p:nvCxnSpPr>
        <p:spPr>
          <a:xfrm flipH="1">
            <a:off x="1778000" y="5109159"/>
            <a:ext cx="5401235"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447645" y="2884859"/>
            <a:ext cx="5225" cy="311329"/>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770528" y="3500406"/>
            <a:ext cx="5401237"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1637685" y="3645390"/>
            <a:ext cx="282770"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5057049" y="3817212"/>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6852643" y="3817215"/>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770988" y="4989544"/>
            <a:ext cx="0" cy="42582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469814"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168639"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3681468" y="1740906"/>
            <a:ext cx="1533003" cy="1122146"/>
            <a:chOff x="3726290" y="1768972"/>
            <a:chExt cx="1533003" cy="1122146"/>
          </a:xfrm>
        </p:grpSpPr>
        <p:sp>
          <p:nvSpPr>
            <p:cNvPr id="63" name="Isosceles Triangle 62"/>
            <p:cNvSpPr/>
            <p:nvPr/>
          </p:nvSpPr>
          <p:spPr>
            <a:xfrm>
              <a:off x="3726290" y="1768972"/>
              <a:ext cx="1533003" cy="1122146"/>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0AB91"/>
                </a:solidFill>
              </a:endParaRPr>
            </a:p>
          </p:txBody>
        </p:sp>
        <p:sp>
          <p:nvSpPr>
            <p:cNvPr id="64" name="TextBox 63"/>
            <p:cNvSpPr txBox="1"/>
            <p:nvPr/>
          </p:nvSpPr>
          <p:spPr>
            <a:xfrm>
              <a:off x="3814151" y="2251217"/>
              <a:ext cx="1355496"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Project Company</a:t>
              </a:r>
              <a:endParaRPr lang="en-US" sz="2000" dirty="0">
                <a:solidFill>
                  <a:schemeClr val="tx1">
                    <a:lumMod val="50000"/>
                  </a:schemeClr>
                </a:solidFill>
                <a:latin typeface="+mj-lt"/>
              </a:endParaRPr>
            </a:p>
          </p:txBody>
        </p:sp>
      </p:grpSp>
      <p:grpSp>
        <p:nvGrpSpPr>
          <p:cNvPr id="3" name="Group 2"/>
          <p:cNvGrpSpPr/>
          <p:nvPr/>
        </p:nvGrpSpPr>
        <p:grpSpPr>
          <a:xfrm>
            <a:off x="7455151" y="2032820"/>
            <a:ext cx="1401233" cy="948741"/>
            <a:chOff x="7634445" y="2032820"/>
            <a:chExt cx="1401233" cy="948741"/>
          </a:xfrm>
        </p:grpSpPr>
        <p:sp>
          <p:nvSpPr>
            <p:cNvPr id="54" name="Isosceles Triangle 53"/>
            <p:cNvSpPr/>
            <p:nvPr/>
          </p:nvSpPr>
          <p:spPr>
            <a:xfrm>
              <a:off x="7634445" y="2456596"/>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Diamond 54"/>
            <p:cNvSpPr/>
            <p:nvPr/>
          </p:nvSpPr>
          <p:spPr>
            <a:xfrm>
              <a:off x="7644954" y="2780213"/>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7654117" y="2140063"/>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887033" y="2375982"/>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52" name="TextBox 51"/>
            <p:cNvSpPr txBox="1"/>
            <p:nvPr/>
          </p:nvSpPr>
          <p:spPr>
            <a:xfrm>
              <a:off x="7887033" y="2032820"/>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53" name="TextBox 52"/>
            <p:cNvSpPr txBox="1"/>
            <p:nvPr/>
          </p:nvSpPr>
          <p:spPr>
            <a:xfrm>
              <a:off x="7887033" y="2711990"/>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grpSp>
      <p:sp>
        <p:nvSpPr>
          <p:cNvPr id="5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20</a:t>
            </a:fld>
            <a:endParaRPr lang="en-US" dirty="0"/>
          </a:p>
        </p:txBody>
      </p:sp>
      <p:grpSp>
        <p:nvGrpSpPr>
          <p:cNvPr id="36" name="Group 35"/>
          <p:cNvGrpSpPr/>
          <p:nvPr/>
        </p:nvGrpSpPr>
        <p:grpSpPr>
          <a:xfrm>
            <a:off x="3066951" y="3824879"/>
            <a:ext cx="1007534" cy="637354"/>
            <a:chOff x="3087941" y="4001385"/>
            <a:chExt cx="1007534" cy="637354"/>
          </a:xfrm>
        </p:grpSpPr>
        <p:sp>
          <p:nvSpPr>
            <p:cNvPr id="37" name="Rectangle 36"/>
            <p:cNvSpPr/>
            <p:nvPr/>
          </p:nvSpPr>
          <p:spPr>
            <a:xfrm>
              <a:off x="3232542" y="4001385"/>
              <a:ext cx="734668" cy="637354"/>
            </a:xfrm>
            <a:prstGeom prst="rect">
              <a:avLst/>
            </a:prstGeom>
            <a:solidFill>
              <a:srgbClr val="608DA2"/>
            </a:solidFill>
            <a:ln w="25400">
              <a:solidFill>
                <a:srgbClr val="608D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3087941" y="4139727"/>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Debt</a:t>
              </a:r>
              <a:endParaRPr lang="en-US" sz="2000" dirty="0">
                <a:solidFill>
                  <a:schemeClr val="tx1">
                    <a:lumMod val="50000"/>
                  </a:schemeClr>
                </a:solidFill>
                <a:latin typeface="+mj-lt"/>
              </a:endParaRPr>
            </a:p>
          </p:txBody>
        </p:sp>
      </p:grpSp>
      <p:cxnSp>
        <p:nvCxnSpPr>
          <p:cNvPr id="39" name="Straight Arrow Connector 38"/>
          <p:cNvCxnSpPr/>
          <p:nvPr/>
        </p:nvCxnSpPr>
        <p:spPr>
          <a:xfrm>
            <a:off x="3574666" y="3504001"/>
            <a:ext cx="0" cy="282774"/>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62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Sale Leaseback Structure </a:t>
            </a:r>
          </a:p>
        </p:txBody>
      </p:sp>
      <p:sp>
        <p:nvSpPr>
          <p:cNvPr id="26" name="Slide Number Placeholder 25"/>
          <p:cNvSpPr>
            <a:spLocks noGrp="1"/>
          </p:cNvSpPr>
          <p:nvPr>
            <p:ph type="sldNum" sz="quarter" idx="4"/>
          </p:nvPr>
        </p:nvSpPr>
        <p:spPr/>
        <p:txBody>
          <a:bodyPr/>
          <a:lstStyle/>
          <a:p>
            <a:pPr algn="ctr"/>
            <a:fld id="{F9C252DC-A164-D04F-A083-01C268BCB08E}" type="slidenum">
              <a:rPr lang="en-US" smtClean="0"/>
              <a:pPr algn="ctr"/>
              <a:t>21</a:t>
            </a:fld>
            <a:endParaRPr lang="en-US" dirty="0"/>
          </a:p>
        </p:txBody>
      </p:sp>
      <p:sp>
        <p:nvSpPr>
          <p:cNvPr id="29" name="Rectangle 28"/>
          <p:cNvSpPr/>
          <p:nvPr/>
        </p:nvSpPr>
        <p:spPr>
          <a:xfrm>
            <a:off x="0" y="880204"/>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100"/>
              </a:lnSpc>
              <a:spcAft>
                <a:spcPts val="1200"/>
              </a:spcAft>
            </a:pPr>
            <a:r>
              <a:rPr lang="en-US" sz="2000" dirty="0">
                <a:solidFill>
                  <a:schemeClr val="bg1"/>
                </a:solidFill>
                <a:latin typeface="+mj-lt"/>
              </a:rPr>
              <a:t>Sale Leaseback</a:t>
            </a:r>
          </a:p>
        </p:txBody>
      </p:sp>
      <p:sp>
        <p:nvSpPr>
          <p:cNvPr id="31" name="Diamond 30"/>
          <p:cNvSpPr/>
          <p:nvPr/>
        </p:nvSpPr>
        <p:spPr>
          <a:xfrm>
            <a:off x="347780" y="2587262"/>
            <a:ext cx="1236299" cy="1427506"/>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363914" y="2708619"/>
            <a:ext cx="1197863" cy="1064821"/>
          </a:xfrm>
          <a:prstGeom prst="rect">
            <a:avLst/>
          </a:prstGeom>
          <a:noFill/>
        </p:spPr>
        <p:txBody>
          <a:bodyPr wrap="square" rtlCol="0">
            <a:spAutoFit/>
          </a:bodyPr>
          <a:lstStyle/>
          <a:p>
            <a:pPr lvl="0" algn="ctr">
              <a:lnSpc>
                <a:spcPts val="1900"/>
              </a:lnSpc>
            </a:pPr>
            <a:r>
              <a:rPr lang="en-US" dirty="0" smtClean="0">
                <a:solidFill>
                  <a:schemeClr val="tx1">
                    <a:lumMod val="50000"/>
                  </a:schemeClr>
                </a:solidFill>
                <a:latin typeface="+mj-lt"/>
              </a:rPr>
              <a:t>Tax-</a:t>
            </a:r>
            <a:br>
              <a:rPr lang="en-US" dirty="0" smtClean="0">
                <a:solidFill>
                  <a:schemeClr val="tx1">
                    <a:lumMod val="50000"/>
                  </a:schemeClr>
                </a:solidFill>
                <a:latin typeface="+mj-lt"/>
              </a:rPr>
            </a:br>
            <a:r>
              <a:rPr lang="en-US" dirty="0" smtClean="0">
                <a:solidFill>
                  <a:schemeClr val="tx1">
                    <a:lumMod val="50000"/>
                  </a:schemeClr>
                </a:solidFill>
                <a:latin typeface="+mj-lt"/>
              </a:rPr>
              <a:t> Equity</a:t>
            </a:r>
            <a:br>
              <a:rPr lang="en-US" dirty="0" smtClean="0">
                <a:solidFill>
                  <a:schemeClr val="tx1">
                    <a:lumMod val="50000"/>
                  </a:schemeClr>
                </a:solidFill>
                <a:latin typeface="+mj-lt"/>
              </a:rPr>
            </a:br>
            <a:r>
              <a:rPr lang="en-US" dirty="0" smtClean="0">
                <a:solidFill>
                  <a:schemeClr val="tx1">
                    <a:lumMod val="50000"/>
                  </a:schemeClr>
                </a:solidFill>
                <a:latin typeface="+mj-lt"/>
              </a:rPr>
              <a:t> Investor</a:t>
            </a:r>
          </a:p>
          <a:p>
            <a:pPr lvl="0" algn="ctr">
              <a:lnSpc>
                <a:spcPts val="1700"/>
              </a:lnSpc>
            </a:pPr>
            <a:r>
              <a:rPr lang="en-US" sz="1500" dirty="0" smtClean="0">
                <a:solidFill>
                  <a:schemeClr val="tx1">
                    <a:lumMod val="50000"/>
                  </a:schemeClr>
                </a:solidFill>
                <a:latin typeface="+mj-lt"/>
              </a:rPr>
              <a:t>(Lessor)</a:t>
            </a:r>
            <a:endParaRPr lang="en-US" sz="1500" dirty="0">
              <a:solidFill>
                <a:schemeClr val="tx1">
                  <a:lumMod val="50000"/>
                </a:schemeClr>
              </a:solidFill>
              <a:latin typeface="+mj-lt"/>
            </a:endParaRPr>
          </a:p>
        </p:txBody>
      </p:sp>
      <p:sp>
        <p:nvSpPr>
          <p:cNvPr id="33" name="TextBox 32"/>
          <p:cNvSpPr txBox="1"/>
          <p:nvPr/>
        </p:nvSpPr>
        <p:spPr>
          <a:xfrm>
            <a:off x="603052" y="4778539"/>
            <a:ext cx="4308732" cy="1104251"/>
          </a:xfrm>
          <a:prstGeom prst="rect">
            <a:avLst/>
          </a:prstGeom>
          <a:solidFill>
            <a:srgbClr val="DDDDDD"/>
          </a:solidFill>
          <a:ln>
            <a:noFill/>
          </a:ln>
        </p:spPr>
        <p:txBody>
          <a:bodyPr wrap="square" lIns="91440" tIns="91440" bIns="91440" rtlCol="0">
            <a:noAutofit/>
          </a:bodyPr>
          <a:lstStyle/>
          <a:p>
            <a:pPr marL="120650" lvl="2"/>
            <a:r>
              <a:rPr lang="en-US" sz="1700" dirty="0" smtClean="0"/>
              <a:t>Sale leaseback can provide 100% financing from tax-equity investor.  Tax equity </a:t>
            </a:r>
            <a:r>
              <a:rPr lang="en-US" sz="1700" dirty="0"/>
              <a:t>receives </a:t>
            </a:r>
            <a:r>
              <a:rPr lang="en-US" sz="1700" dirty="0" smtClean="0"/>
              <a:t>full</a:t>
            </a:r>
            <a:r>
              <a:rPr lang="en-US" sz="1700" dirty="0"/>
              <a:t> </a:t>
            </a:r>
            <a:r>
              <a:rPr lang="en-US" sz="1700" dirty="0" smtClean="0"/>
              <a:t>ITC and MACRS.</a:t>
            </a:r>
            <a:br>
              <a:rPr lang="en-US" sz="1700" dirty="0" smtClean="0"/>
            </a:br>
            <a:endParaRPr lang="en-US" sz="1700" dirty="0"/>
          </a:p>
        </p:txBody>
      </p:sp>
      <p:cxnSp>
        <p:nvCxnSpPr>
          <p:cNvPr id="42" name="Straight Connector 64"/>
          <p:cNvCxnSpPr/>
          <p:nvPr/>
        </p:nvCxnSpPr>
        <p:spPr>
          <a:xfrm rot="10800000">
            <a:off x="957385" y="1972001"/>
            <a:ext cx="4894384" cy="1508755"/>
          </a:xfrm>
          <a:prstGeom prst="bentConnector3">
            <a:avLst>
              <a:gd name="adj1" fmla="val -100"/>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967149" y="1966522"/>
            <a:ext cx="0" cy="547076"/>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54645" y="1419411"/>
            <a:ext cx="6403944" cy="1289207"/>
          </a:xfrm>
          <a:prstGeom prst="rect">
            <a:avLst/>
          </a:prstGeom>
          <a:solidFill>
            <a:schemeClr val="bg1"/>
          </a:solidFill>
          <a:ln w="12700" cmpd="sng">
            <a:solidFill>
              <a:schemeClr val="tx1">
                <a:lumMod val="60000"/>
                <a:lumOff val="40000"/>
              </a:schemeClr>
            </a:solidFill>
            <a:prstDash val="dash"/>
          </a:ln>
        </p:spPr>
        <p:txBody>
          <a:bodyPr wrap="square" lIns="182880" tIns="137160" rIns="91440" bIns="137160" rtlCol="0">
            <a:noAutofit/>
          </a:bodyPr>
          <a:lstStyle/>
          <a:p>
            <a:r>
              <a:rPr lang="en-US" sz="1700" dirty="0" smtClean="0"/>
              <a:t>1) Developer sells project to tax-equity investor. Developer receives: sale proceeds and cash from PPA (less lease payments and O&amp;M). Option to purchase asset from tax equity both during and at end of the  lease.</a:t>
            </a:r>
            <a:endParaRPr lang="en-US" sz="1700" dirty="0"/>
          </a:p>
        </p:txBody>
      </p:sp>
      <p:cxnSp>
        <p:nvCxnSpPr>
          <p:cNvPr id="46" name="Straight Arrow Connector 45"/>
          <p:cNvCxnSpPr/>
          <p:nvPr/>
        </p:nvCxnSpPr>
        <p:spPr>
          <a:xfrm flipV="1">
            <a:off x="1367692" y="3618112"/>
            <a:ext cx="4380117" cy="16254"/>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762524" y="2981507"/>
            <a:ext cx="2942480" cy="1358937"/>
          </a:xfrm>
          <a:prstGeom prst="rect">
            <a:avLst/>
          </a:prstGeom>
          <a:solidFill>
            <a:schemeClr val="bg1"/>
          </a:solidFill>
          <a:ln w="12700" cmpd="sng">
            <a:solidFill>
              <a:schemeClr val="tx1">
                <a:lumMod val="60000"/>
                <a:lumOff val="40000"/>
              </a:schemeClr>
            </a:solidFill>
            <a:prstDash val="dash"/>
          </a:ln>
        </p:spPr>
        <p:txBody>
          <a:bodyPr wrap="square" lIns="182880" tIns="137160" rIns="91440" bIns="137160" rtlCol="0">
            <a:noAutofit/>
          </a:bodyPr>
          <a:lstStyle>
            <a:defPPr>
              <a:defRPr lang="en-US"/>
            </a:defPPr>
          </a:lstStyle>
          <a:p>
            <a:r>
              <a:rPr lang="en-US" sz="1700" dirty="0" smtClean="0"/>
              <a:t>2) Tax equity </a:t>
            </a:r>
            <a:r>
              <a:rPr lang="en-US" sz="1700" dirty="0"/>
              <a:t>l</a:t>
            </a:r>
            <a:r>
              <a:rPr lang="en-US" sz="1700" dirty="0" smtClean="0"/>
              <a:t>eases </a:t>
            </a:r>
            <a:r>
              <a:rPr lang="en-US" sz="1700" dirty="0"/>
              <a:t>p</a:t>
            </a:r>
            <a:r>
              <a:rPr lang="en-US" sz="1700" dirty="0" smtClean="0"/>
              <a:t>roject back to developer.</a:t>
            </a:r>
            <a:r>
              <a:rPr lang="en-US" sz="1700" dirty="0"/>
              <a:t> </a:t>
            </a:r>
            <a:r>
              <a:rPr lang="en-US" sz="1700" dirty="0" smtClean="0"/>
              <a:t>Tax equity receives: ITC, MACRS, and lease payments.   </a:t>
            </a:r>
            <a:endParaRPr lang="en-US" sz="1700" dirty="0"/>
          </a:p>
        </p:txBody>
      </p:sp>
      <p:grpSp>
        <p:nvGrpSpPr>
          <p:cNvPr id="48" name="Group 47"/>
          <p:cNvGrpSpPr/>
          <p:nvPr/>
        </p:nvGrpSpPr>
        <p:grpSpPr>
          <a:xfrm>
            <a:off x="5650116" y="3432996"/>
            <a:ext cx="3255473" cy="2575654"/>
            <a:chOff x="5620809" y="2961166"/>
            <a:chExt cx="3255473" cy="2575654"/>
          </a:xfrm>
        </p:grpSpPr>
        <p:sp>
          <p:nvSpPr>
            <p:cNvPr id="49" name="TextBox 48"/>
            <p:cNvSpPr txBox="1"/>
            <p:nvPr/>
          </p:nvSpPr>
          <p:spPr>
            <a:xfrm>
              <a:off x="8012728" y="3780692"/>
              <a:ext cx="863554" cy="567591"/>
            </a:xfrm>
            <a:prstGeom prst="rect">
              <a:avLst/>
            </a:prstGeom>
            <a:noFill/>
          </p:spPr>
          <p:txBody>
            <a:bodyPr wrap="square" rtlCol="0">
              <a:spAutoFit/>
            </a:bodyPr>
            <a:lstStyle/>
            <a:p>
              <a:pPr>
                <a:lnSpc>
                  <a:spcPct val="90000"/>
                </a:lnSpc>
              </a:pPr>
              <a:r>
                <a:rPr lang="en-US" sz="1700" dirty="0" smtClean="0"/>
                <a:t>Site </a:t>
              </a:r>
            </a:p>
            <a:p>
              <a:pPr>
                <a:lnSpc>
                  <a:spcPct val="90000"/>
                </a:lnSpc>
              </a:pPr>
              <a:r>
                <a:rPr lang="en-US" sz="1700" dirty="0" smtClean="0"/>
                <a:t>Access</a:t>
              </a:r>
              <a:endParaRPr lang="en-US" sz="1700" dirty="0"/>
            </a:p>
          </p:txBody>
        </p:sp>
        <p:sp>
          <p:nvSpPr>
            <p:cNvPr id="52" name="TextBox 51"/>
            <p:cNvSpPr txBox="1"/>
            <p:nvPr/>
          </p:nvSpPr>
          <p:spPr>
            <a:xfrm>
              <a:off x="7078752" y="3790461"/>
              <a:ext cx="706618" cy="567591"/>
            </a:xfrm>
            <a:prstGeom prst="rect">
              <a:avLst/>
            </a:prstGeom>
            <a:noFill/>
          </p:spPr>
          <p:txBody>
            <a:bodyPr wrap="square" rtlCol="0">
              <a:spAutoFit/>
            </a:bodyPr>
            <a:lstStyle/>
            <a:p>
              <a:pPr algn="r">
                <a:lnSpc>
                  <a:spcPct val="90000"/>
                </a:lnSpc>
              </a:pPr>
              <a:r>
                <a:rPr lang="en-US" sz="1700" dirty="0" smtClean="0"/>
                <a:t>Rent </a:t>
              </a:r>
            </a:p>
            <a:p>
              <a:pPr algn="r">
                <a:lnSpc>
                  <a:spcPct val="90000"/>
                </a:lnSpc>
              </a:pPr>
              <a:r>
                <a:rPr lang="en-US" sz="1700" dirty="0" smtClean="0"/>
                <a:t>($)</a:t>
              </a:r>
              <a:endParaRPr lang="en-US" sz="1700" dirty="0"/>
            </a:p>
          </p:txBody>
        </p:sp>
        <p:grpSp>
          <p:nvGrpSpPr>
            <p:cNvPr id="53" name="Group 52"/>
            <p:cNvGrpSpPr/>
            <p:nvPr/>
          </p:nvGrpSpPr>
          <p:grpSpPr>
            <a:xfrm>
              <a:off x="7334329" y="4899466"/>
              <a:ext cx="1393919" cy="637354"/>
              <a:chOff x="7402716" y="3590389"/>
              <a:chExt cx="1393919" cy="637354"/>
            </a:xfrm>
          </p:grpSpPr>
          <p:sp>
            <p:nvSpPr>
              <p:cNvPr id="67" name="TextBox 66"/>
              <p:cNvSpPr txBox="1"/>
              <p:nvPr/>
            </p:nvSpPr>
            <p:spPr>
              <a:xfrm>
                <a:off x="7476538" y="3590389"/>
                <a:ext cx="1320097" cy="637354"/>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Resource Owner</a:t>
                </a:r>
                <a:endParaRPr lang="en-US" sz="2000" dirty="0">
                  <a:solidFill>
                    <a:schemeClr val="tx1">
                      <a:lumMod val="50000"/>
                    </a:schemeClr>
                  </a:solidFill>
                  <a:latin typeface="+mj-lt"/>
                </a:endParaRPr>
              </a:p>
            </p:txBody>
          </p:sp>
          <p:sp>
            <p:nvSpPr>
              <p:cNvPr id="68" name="Oval 67"/>
              <p:cNvSpPr/>
              <p:nvPr/>
            </p:nvSpPr>
            <p:spPr>
              <a:xfrm>
                <a:off x="7402716" y="3731070"/>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620809" y="4899466"/>
              <a:ext cx="1237377" cy="637354"/>
              <a:chOff x="5806424" y="3590389"/>
              <a:chExt cx="1237377" cy="637354"/>
            </a:xfrm>
          </p:grpSpPr>
          <p:sp>
            <p:nvSpPr>
              <p:cNvPr id="65" name="TextBox 64"/>
              <p:cNvSpPr txBox="1"/>
              <p:nvPr/>
            </p:nvSpPr>
            <p:spPr>
              <a:xfrm>
                <a:off x="5883868" y="3590389"/>
                <a:ext cx="1159933" cy="637354"/>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Utility/</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Off-taker</a:t>
                </a:r>
                <a:endParaRPr lang="en-US" sz="2000" dirty="0">
                  <a:solidFill>
                    <a:schemeClr val="tx1">
                      <a:lumMod val="50000"/>
                    </a:schemeClr>
                  </a:solidFill>
                  <a:latin typeface="+mj-lt"/>
                </a:endParaRPr>
              </a:p>
            </p:txBody>
          </p:sp>
          <p:sp>
            <p:nvSpPr>
              <p:cNvPr id="66" name="Oval 65"/>
              <p:cNvSpPr/>
              <p:nvPr/>
            </p:nvSpPr>
            <p:spPr>
              <a:xfrm>
                <a:off x="5806424" y="3717394"/>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767348" y="2961166"/>
              <a:ext cx="3083579" cy="368049"/>
              <a:chOff x="5894349" y="1652089"/>
              <a:chExt cx="3083579" cy="368049"/>
            </a:xfrm>
          </p:grpSpPr>
          <p:sp>
            <p:nvSpPr>
              <p:cNvPr id="63" name="TextBox 62"/>
              <p:cNvSpPr txBox="1"/>
              <p:nvPr/>
            </p:nvSpPr>
            <p:spPr>
              <a:xfrm>
                <a:off x="5901075" y="1652089"/>
                <a:ext cx="3076853" cy="368049"/>
              </a:xfrm>
              <a:prstGeom prst="rect">
                <a:avLst/>
              </a:prstGeom>
              <a:noFill/>
            </p:spPr>
            <p:txBody>
              <a:bodyPr wrap="square" rtlCol="0" anchor="ctr">
                <a:spAutoFit/>
              </a:bodyPr>
              <a:lstStyle/>
              <a:p>
                <a:pPr lvl="0" algn="ctr">
                  <a:lnSpc>
                    <a:spcPts val="2100"/>
                  </a:lnSpc>
                </a:pPr>
                <a:r>
                  <a:rPr lang="en-US" sz="2000" dirty="0" smtClean="0">
                    <a:solidFill>
                      <a:schemeClr val="tx1">
                        <a:lumMod val="50000"/>
                      </a:schemeClr>
                    </a:solidFill>
                    <a:latin typeface="+mj-lt"/>
                  </a:rPr>
                  <a:t>Project Developer </a:t>
                </a:r>
                <a:r>
                  <a:rPr lang="en-US" sz="1700" dirty="0" smtClean="0">
                    <a:solidFill>
                      <a:schemeClr val="tx1">
                        <a:lumMod val="50000"/>
                      </a:schemeClr>
                    </a:solidFill>
                    <a:latin typeface="+mj-lt"/>
                  </a:rPr>
                  <a:t>(Lessee)</a:t>
                </a:r>
                <a:endParaRPr lang="en-US" sz="1700" dirty="0">
                  <a:solidFill>
                    <a:schemeClr val="tx1">
                      <a:lumMod val="50000"/>
                    </a:schemeClr>
                  </a:solidFill>
                  <a:latin typeface="+mj-lt"/>
                </a:endParaRPr>
              </a:p>
            </p:txBody>
          </p:sp>
          <p:sp>
            <p:nvSpPr>
              <p:cNvPr id="64" name="Oval 63"/>
              <p:cNvSpPr/>
              <p:nvPr/>
            </p:nvSpPr>
            <p:spPr>
              <a:xfrm>
                <a:off x="5894349" y="1783086"/>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216" y="3915725"/>
              <a:ext cx="248581" cy="421701"/>
            </a:xfrm>
            <a:prstGeom prst="rect">
              <a:avLst/>
            </a:prstGeom>
          </p:spPr>
        </p:pic>
        <p:sp>
          <p:nvSpPr>
            <p:cNvPr id="57" name="TextBox 56"/>
            <p:cNvSpPr txBox="1"/>
            <p:nvPr/>
          </p:nvSpPr>
          <p:spPr>
            <a:xfrm>
              <a:off x="5804354" y="3825955"/>
              <a:ext cx="288834" cy="430887"/>
            </a:xfrm>
            <a:prstGeom prst="rect">
              <a:avLst/>
            </a:prstGeom>
            <a:noFill/>
          </p:spPr>
          <p:txBody>
            <a:bodyPr wrap="square" rtlCol="0">
              <a:spAutoFit/>
            </a:bodyPr>
            <a:lstStyle/>
            <a:p>
              <a:pPr algn="ctr"/>
              <a:r>
                <a:rPr lang="en-US" sz="2200" dirty="0" smtClean="0">
                  <a:solidFill>
                    <a:schemeClr val="accent1"/>
                  </a:solidFill>
                </a:rPr>
                <a:t>$</a:t>
              </a:r>
              <a:endParaRPr lang="en-US" sz="2200" dirty="0">
                <a:solidFill>
                  <a:schemeClr val="accent1"/>
                </a:solidFill>
              </a:endParaRPr>
            </a:p>
          </p:txBody>
        </p:sp>
        <p:cxnSp>
          <p:nvCxnSpPr>
            <p:cNvPr id="58" name="Straight Arrow Connector 57"/>
            <p:cNvCxnSpPr/>
            <p:nvPr/>
          </p:nvCxnSpPr>
          <p:spPr>
            <a:xfrm rot="5400000">
              <a:off x="7102873" y="4112372"/>
              <a:ext cx="1446792"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7273988" y="4098890"/>
              <a:ext cx="1454021"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a:off x="5584736" y="4102605"/>
              <a:ext cx="1446792"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a:off x="5384621" y="4089123"/>
              <a:ext cx="1454021"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7550327" y="575317"/>
            <a:ext cx="1593673" cy="497907"/>
            <a:chOff x="484390" y="1906894"/>
            <a:chExt cx="1593673" cy="497907"/>
          </a:xfrm>
        </p:grpSpPr>
        <p:sp>
          <p:nvSpPr>
            <p:cNvPr id="71" name="Oval 70"/>
            <p:cNvSpPr/>
            <p:nvPr/>
          </p:nvSpPr>
          <p:spPr>
            <a:xfrm>
              <a:off x="529217" y="2303605"/>
              <a:ext cx="80800" cy="80800"/>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Diamond 72"/>
            <p:cNvSpPr/>
            <p:nvPr/>
          </p:nvSpPr>
          <p:spPr>
            <a:xfrm>
              <a:off x="484390" y="1975117"/>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726469" y="1906894"/>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sp>
          <p:nvSpPr>
            <p:cNvPr id="78" name="TextBox 77"/>
            <p:cNvSpPr txBox="1"/>
            <p:nvPr/>
          </p:nvSpPr>
          <p:spPr>
            <a:xfrm>
              <a:off x="726469" y="2268523"/>
              <a:ext cx="1351594" cy="136278"/>
            </a:xfrm>
            <a:prstGeom prst="rect">
              <a:avLst/>
            </a:prstGeom>
            <a:noFill/>
          </p:spPr>
          <p:txBody>
            <a:bodyPr wrap="square" lIns="0" tIns="0" rIns="0" bIns="0" rtlCol="0">
              <a:noAutofit/>
            </a:bodyPr>
            <a:lstStyle/>
            <a:p>
              <a:pPr lvl="0"/>
              <a:r>
                <a:rPr lang="en-US" sz="900" dirty="0"/>
                <a:t>Potential Tribal Role</a:t>
              </a:r>
            </a:p>
          </p:txBody>
        </p:sp>
      </p:grpSp>
    </p:spTree>
    <p:extLst>
      <p:ext uri="{BB962C8B-B14F-4D97-AF65-F5344CB8AC3E}">
        <p14:creationId xmlns:p14="http://schemas.microsoft.com/office/powerpoint/2010/main" val="3767555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06964326"/>
              </p:ext>
            </p:extLst>
          </p:nvPr>
        </p:nvGraphicFramePr>
        <p:xfrm>
          <a:off x="433297" y="1798781"/>
          <a:ext cx="8534400" cy="447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347" y="5826921"/>
            <a:ext cx="1066800" cy="307777"/>
          </a:xfrm>
          <a:prstGeom prst="rect">
            <a:avLst/>
          </a:prstGeom>
          <a:noFill/>
        </p:spPr>
        <p:txBody>
          <a:bodyPr wrap="square" rtlCol="0">
            <a:spAutoFit/>
          </a:bodyPr>
          <a:lstStyle/>
          <a:p>
            <a:r>
              <a:rPr lang="en-US" sz="1400" dirty="0">
                <a:solidFill>
                  <a:srgbClr val="3E3E3E"/>
                </a:solidFill>
                <a:latin typeface="Franklin Gothic Medium"/>
              </a:rPr>
              <a:t>Year</a:t>
            </a:r>
          </a:p>
        </p:txBody>
      </p:sp>
      <p:sp>
        <p:nvSpPr>
          <p:cNvPr id="14" name="Right Brace 13"/>
          <p:cNvSpPr/>
          <p:nvPr/>
        </p:nvSpPr>
        <p:spPr>
          <a:xfrm rot="16200000">
            <a:off x="1314579" y="2141433"/>
            <a:ext cx="242549" cy="1700298"/>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17" name="TextBox 16"/>
          <p:cNvSpPr txBox="1"/>
          <p:nvPr/>
        </p:nvSpPr>
        <p:spPr>
          <a:xfrm>
            <a:off x="512485" y="2239174"/>
            <a:ext cx="1816847" cy="660865"/>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Development Costs</a:t>
            </a:r>
          </a:p>
        </p:txBody>
      </p:sp>
      <p:sp>
        <p:nvSpPr>
          <p:cNvPr id="18" name="TextBox 17"/>
          <p:cNvSpPr txBox="1"/>
          <p:nvPr/>
        </p:nvSpPr>
        <p:spPr>
          <a:xfrm>
            <a:off x="3293159" y="4362236"/>
            <a:ext cx="1816847" cy="660865"/>
          </a:xfrm>
          <a:prstGeom prst="rect">
            <a:avLst/>
          </a:prstGeom>
          <a:noFill/>
        </p:spPr>
        <p:txBody>
          <a:bodyPr wrap="square" rtlCol="0">
            <a:spAutoFit/>
          </a:bodyPr>
          <a:lstStyle/>
          <a:p>
            <a:pPr>
              <a:lnSpc>
                <a:spcPts val="2200"/>
              </a:lnSpc>
            </a:pPr>
            <a:r>
              <a:rPr lang="en-US" sz="2000" dirty="0">
                <a:solidFill>
                  <a:srgbClr val="3E3E3E"/>
                </a:solidFill>
                <a:latin typeface="Franklin Gothic Medium"/>
              </a:rPr>
              <a:t>Capital Investment</a:t>
            </a:r>
          </a:p>
        </p:txBody>
      </p:sp>
      <p:sp>
        <p:nvSpPr>
          <p:cNvPr id="19" name="TextBox 18"/>
          <p:cNvSpPr txBox="1"/>
          <p:nvPr/>
        </p:nvSpPr>
        <p:spPr>
          <a:xfrm>
            <a:off x="4024285" y="1725477"/>
            <a:ext cx="3792448" cy="378736"/>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Cash Flows and Tax </a:t>
            </a:r>
            <a:r>
              <a:rPr lang="en-US" sz="2000" dirty="0" smtClean="0">
                <a:solidFill>
                  <a:srgbClr val="3E3E3E"/>
                </a:solidFill>
                <a:latin typeface="Franklin Gothic Medium"/>
              </a:rPr>
              <a:t>Benefits</a:t>
            </a:r>
            <a:endParaRPr lang="en-US" sz="2000" dirty="0">
              <a:solidFill>
                <a:srgbClr val="3E3E3E"/>
              </a:solidFill>
              <a:latin typeface="Franklin Gothic Medium"/>
            </a:endParaRPr>
          </a:p>
        </p:txBody>
      </p:sp>
      <p:sp>
        <p:nvSpPr>
          <p:cNvPr id="2" name="Title 1"/>
          <p:cNvSpPr>
            <a:spLocks noGrp="1"/>
          </p:cNvSpPr>
          <p:nvPr>
            <p:ph type="title"/>
          </p:nvPr>
        </p:nvSpPr>
        <p:spPr>
          <a:xfrm>
            <a:off x="375285" y="185293"/>
            <a:ext cx="8229600" cy="987552"/>
          </a:xfrm>
        </p:spPr>
        <p:txBody>
          <a:bodyPr>
            <a:normAutofit/>
          </a:bodyPr>
          <a:lstStyle/>
          <a:p>
            <a:r>
              <a:rPr lang="en-US" dirty="0" smtClean="0"/>
              <a:t>Cash Flow Example: Sale Leaseback, No Debt</a:t>
            </a:r>
            <a:endParaRPr lang="en-US" dirty="0"/>
          </a:p>
        </p:txBody>
      </p:sp>
      <p:grpSp>
        <p:nvGrpSpPr>
          <p:cNvPr id="6" name="Group 5"/>
          <p:cNvGrpSpPr/>
          <p:nvPr/>
        </p:nvGrpSpPr>
        <p:grpSpPr>
          <a:xfrm>
            <a:off x="542367" y="943533"/>
            <a:ext cx="8379383" cy="550215"/>
            <a:chOff x="542367" y="943533"/>
            <a:chExt cx="8379383" cy="550215"/>
          </a:xfrm>
        </p:grpSpPr>
        <p:sp>
          <p:nvSpPr>
            <p:cNvPr id="23" name="Pentagon 25"/>
            <p:cNvSpPr/>
            <p:nvPr/>
          </p:nvSpPr>
          <p:spPr>
            <a:xfrm>
              <a:off x="2716606" y="949039"/>
              <a:ext cx="6205144"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18534"/>
                <a:gd name="connsiteY0" fmla="*/ 0 h 2011680"/>
                <a:gd name="connsiteX1" fmla="*/ 838265 w 918534"/>
                <a:gd name="connsiteY1" fmla="*/ 0 h 2011680"/>
                <a:gd name="connsiteX2" fmla="*/ 918534 w 918534"/>
                <a:gd name="connsiteY2" fmla="*/ 829187 h 2011680"/>
                <a:gd name="connsiteX3" fmla="*/ 838265 w 918534"/>
                <a:gd name="connsiteY3" fmla="*/ 2011680 h 2011680"/>
                <a:gd name="connsiteX4" fmla="*/ 0 w 918534"/>
                <a:gd name="connsiteY4" fmla="*/ 2011680 h 2011680"/>
                <a:gd name="connsiteX5" fmla="*/ 0 w 918534"/>
                <a:gd name="connsiteY5" fmla="*/ 0 h 2011680"/>
                <a:gd name="connsiteX0" fmla="*/ 0 w 881166"/>
                <a:gd name="connsiteY0" fmla="*/ 0 h 2011680"/>
                <a:gd name="connsiteX1" fmla="*/ 838265 w 881166"/>
                <a:gd name="connsiteY1" fmla="*/ 0 h 2011680"/>
                <a:gd name="connsiteX2" fmla="*/ 881166 w 881166"/>
                <a:gd name="connsiteY2" fmla="*/ 866439 h 2011680"/>
                <a:gd name="connsiteX3" fmla="*/ 838265 w 881166"/>
                <a:gd name="connsiteY3" fmla="*/ 2011680 h 2011680"/>
                <a:gd name="connsiteX4" fmla="*/ 0 w 881166"/>
                <a:gd name="connsiteY4" fmla="*/ 2011680 h 2011680"/>
                <a:gd name="connsiteX5" fmla="*/ 0 w 881166"/>
                <a:gd name="connsiteY5" fmla="*/ 0 h 2011680"/>
                <a:gd name="connsiteX0" fmla="*/ 0 w 881166"/>
                <a:gd name="connsiteY0" fmla="*/ 0 h 2011680"/>
                <a:gd name="connsiteX1" fmla="*/ 838265 w 881166"/>
                <a:gd name="connsiteY1" fmla="*/ 0 h 2011680"/>
                <a:gd name="connsiteX2" fmla="*/ 881166 w 881166"/>
                <a:gd name="connsiteY2" fmla="*/ 1062019 h 2011680"/>
                <a:gd name="connsiteX3" fmla="*/ 838265 w 881166"/>
                <a:gd name="connsiteY3" fmla="*/ 2011680 h 2011680"/>
                <a:gd name="connsiteX4" fmla="*/ 0 w 881166"/>
                <a:gd name="connsiteY4" fmla="*/ 2011680 h 2011680"/>
                <a:gd name="connsiteX5" fmla="*/ 0 w 881166"/>
                <a:gd name="connsiteY5" fmla="*/ 0 h 2011680"/>
                <a:gd name="connsiteX0" fmla="*/ 0 w 873933"/>
                <a:gd name="connsiteY0" fmla="*/ 0 h 2011680"/>
                <a:gd name="connsiteX1" fmla="*/ 838265 w 873933"/>
                <a:gd name="connsiteY1" fmla="*/ 0 h 2011680"/>
                <a:gd name="connsiteX2" fmla="*/ 873933 w 873933"/>
                <a:gd name="connsiteY2" fmla="*/ 978199 h 2011680"/>
                <a:gd name="connsiteX3" fmla="*/ 838265 w 873933"/>
                <a:gd name="connsiteY3" fmla="*/ 2011680 h 2011680"/>
                <a:gd name="connsiteX4" fmla="*/ 0 w 873933"/>
                <a:gd name="connsiteY4" fmla="*/ 2011680 h 2011680"/>
                <a:gd name="connsiteX5" fmla="*/ 0 w 873933"/>
                <a:gd name="connsiteY5" fmla="*/ 0 h 2011680"/>
                <a:gd name="connsiteX0" fmla="*/ 0 w 860106"/>
                <a:gd name="connsiteY0" fmla="*/ 0 h 2011680"/>
                <a:gd name="connsiteX1" fmla="*/ 838265 w 860106"/>
                <a:gd name="connsiteY1" fmla="*/ 0 h 2011680"/>
                <a:gd name="connsiteX2" fmla="*/ 860106 w 860106"/>
                <a:gd name="connsiteY2" fmla="*/ 1029102 h 2011680"/>
                <a:gd name="connsiteX3" fmla="*/ 838265 w 860106"/>
                <a:gd name="connsiteY3" fmla="*/ 2011680 h 2011680"/>
                <a:gd name="connsiteX4" fmla="*/ 0 w 860106"/>
                <a:gd name="connsiteY4" fmla="*/ 2011680 h 2011680"/>
                <a:gd name="connsiteX5" fmla="*/ 0 w 860106"/>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106" h="2011680">
                  <a:moveTo>
                    <a:pt x="0" y="0"/>
                  </a:moveTo>
                  <a:lnTo>
                    <a:pt x="838265" y="0"/>
                  </a:lnTo>
                  <a:lnTo>
                    <a:pt x="860106" y="1029102"/>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4" name="Pentagon 25"/>
            <p:cNvSpPr/>
            <p:nvPr/>
          </p:nvSpPr>
          <p:spPr>
            <a:xfrm>
              <a:off x="919711" y="943533"/>
              <a:ext cx="2299739" cy="485587"/>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58463"/>
                <a:gd name="connsiteY0" fmla="*/ 0 h 2011680"/>
                <a:gd name="connsiteX1" fmla="*/ 838265 w 958463"/>
                <a:gd name="connsiteY1" fmla="*/ 0 h 2011680"/>
                <a:gd name="connsiteX2" fmla="*/ 958463 w 958463"/>
                <a:gd name="connsiteY2" fmla="*/ 877857 h 2011680"/>
                <a:gd name="connsiteX3" fmla="*/ 838265 w 958463"/>
                <a:gd name="connsiteY3" fmla="*/ 2011680 h 2011680"/>
                <a:gd name="connsiteX4" fmla="*/ 0 w 958463"/>
                <a:gd name="connsiteY4" fmla="*/ 2011680 h 2011680"/>
                <a:gd name="connsiteX5" fmla="*/ 0 w 958463"/>
                <a:gd name="connsiteY5" fmla="*/ 0 h 2011680"/>
                <a:gd name="connsiteX0" fmla="*/ 0 w 892523"/>
                <a:gd name="connsiteY0" fmla="*/ 0 h 2011680"/>
                <a:gd name="connsiteX1" fmla="*/ 838265 w 892523"/>
                <a:gd name="connsiteY1" fmla="*/ 0 h 2011680"/>
                <a:gd name="connsiteX2" fmla="*/ 892523 w 892523"/>
                <a:gd name="connsiteY2" fmla="*/ 840607 h 2011680"/>
                <a:gd name="connsiteX3" fmla="*/ 838265 w 892523"/>
                <a:gd name="connsiteY3" fmla="*/ 2011680 h 2011680"/>
                <a:gd name="connsiteX4" fmla="*/ 0 w 892523"/>
                <a:gd name="connsiteY4" fmla="*/ 2011680 h 2011680"/>
                <a:gd name="connsiteX5" fmla="*/ 0 w 892523"/>
                <a:gd name="connsiteY5" fmla="*/ 0 h 2011680"/>
                <a:gd name="connsiteX0" fmla="*/ 0 w 889850"/>
                <a:gd name="connsiteY0" fmla="*/ 0 h 2011680"/>
                <a:gd name="connsiteX1" fmla="*/ 838265 w 889850"/>
                <a:gd name="connsiteY1" fmla="*/ 0 h 2011680"/>
                <a:gd name="connsiteX2" fmla="*/ 889850 w 889850"/>
                <a:gd name="connsiteY2" fmla="*/ 980307 h 2011680"/>
                <a:gd name="connsiteX3" fmla="*/ 838265 w 889850"/>
                <a:gd name="connsiteY3" fmla="*/ 2011680 h 2011680"/>
                <a:gd name="connsiteX4" fmla="*/ 0 w 889850"/>
                <a:gd name="connsiteY4" fmla="*/ 2011680 h 2011680"/>
                <a:gd name="connsiteX5" fmla="*/ 0 w 889850"/>
                <a:gd name="connsiteY5" fmla="*/ 0 h 2011680"/>
                <a:gd name="connsiteX0" fmla="*/ 0 w 870980"/>
                <a:gd name="connsiteY0" fmla="*/ 0 h 2011680"/>
                <a:gd name="connsiteX1" fmla="*/ 838265 w 870980"/>
                <a:gd name="connsiteY1" fmla="*/ 0 h 2011680"/>
                <a:gd name="connsiteX2" fmla="*/ 870980 w 870980"/>
                <a:gd name="connsiteY2" fmla="*/ 980309 h 2011680"/>
                <a:gd name="connsiteX3" fmla="*/ 838265 w 870980"/>
                <a:gd name="connsiteY3" fmla="*/ 2011680 h 2011680"/>
                <a:gd name="connsiteX4" fmla="*/ 0 w 870980"/>
                <a:gd name="connsiteY4" fmla="*/ 2011680 h 2011680"/>
                <a:gd name="connsiteX5" fmla="*/ 0 w 870980"/>
                <a:gd name="connsiteY5" fmla="*/ 0 h 2011680"/>
                <a:gd name="connsiteX0" fmla="*/ 354677 w 870980"/>
                <a:gd name="connsiteY0" fmla="*/ 0 h 2113484"/>
                <a:gd name="connsiteX1" fmla="*/ 838265 w 870980"/>
                <a:gd name="connsiteY1" fmla="*/ 101804 h 2113484"/>
                <a:gd name="connsiteX2" fmla="*/ 870980 w 870980"/>
                <a:gd name="connsiteY2" fmla="*/ 1082113 h 2113484"/>
                <a:gd name="connsiteX3" fmla="*/ 838265 w 870980"/>
                <a:gd name="connsiteY3" fmla="*/ 2113484 h 2113484"/>
                <a:gd name="connsiteX4" fmla="*/ 0 w 870980"/>
                <a:gd name="connsiteY4" fmla="*/ 2113484 h 2113484"/>
                <a:gd name="connsiteX5" fmla="*/ 354677 w 870980"/>
                <a:gd name="connsiteY5" fmla="*/ 0 h 2113484"/>
                <a:gd name="connsiteX0" fmla="*/ 0 w 516303"/>
                <a:gd name="connsiteY0" fmla="*/ 0 h 2164383"/>
                <a:gd name="connsiteX1" fmla="*/ 483588 w 516303"/>
                <a:gd name="connsiteY1" fmla="*/ 101804 h 2164383"/>
                <a:gd name="connsiteX2" fmla="*/ 516303 w 516303"/>
                <a:gd name="connsiteY2" fmla="*/ 1082113 h 2164383"/>
                <a:gd name="connsiteX3" fmla="*/ 483588 w 516303"/>
                <a:gd name="connsiteY3" fmla="*/ 2113484 h 2164383"/>
                <a:gd name="connsiteX4" fmla="*/ 6854 w 516303"/>
                <a:gd name="connsiteY4" fmla="*/ 2164383 h 2164383"/>
                <a:gd name="connsiteX5" fmla="*/ 0 w 516303"/>
                <a:gd name="connsiteY5" fmla="*/ 0 h 2164383"/>
                <a:gd name="connsiteX0" fmla="*/ 2222 w 518525"/>
                <a:gd name="connsiteY0" fmla="*/ 0 h 2164383"/>
                <a:gd name="connsiteX1" fmla="*/ 485810 w 518525"/>
                <a:gd name="connsiteY1" fmla="*/ 101804 h 2164383"/>
                <a:gd name="connsiteX2" fmla="*/ 518525 w 518525"/>
                <a:gd name="connsiteY2" fmla="*/ 1082113 h 2164383"/>
                <a:gd name="connsiteX3" fmla="*/ 485810 w 518525"/>
                <a:gd name="connsiteY3" fmla="*/ 2113484 h 2164383"/>
                <a:gd name="connsiteX4" fmla="*/ 509 w 518525"/>
                <a:gd name="connsiteY4" fmla="*/ 2164383 h 2164383"/>
                <a:gd name="connsiteX5" fmla="*/ 2222 w 518525"/>
                <a:gd name="connsiteY5" fmla="*/ 0 h 2164383"/>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6854 w 516303"/>
                <a:gd name="connsiteY4" fmla="*/ 2113484 h 2113484"/>
                <a:gd name="connsiteX5" fmla="*/ 0 w 516303"/>
                <a:gd name="connsiteY5" fmla="*/ 0 h 2113484"/>
                <a:gd name="connsiteX0" fmla="*/ 2222 w 518525"/>
                <a:gd name="connsiteY0" fmla="*/ 0 h 2113484"/>
                <a:gd name="connsiteX1" fmla="*/ 485810 w 518525"/>
                <a:gd name="connsiteY1" fmla="*/ 101804 h 2113484"/>
                <a:gd name="connsiteX2" fmla="*/ 518525 w 518525"/>
                <a:gd name="connsiteY2" fmla="*/ 1082113 h 2113484"/>
                <a:gd name="connsiteX3" fmla="*/ 485810 w 518525"/>
                <a:gd name="connsiteY3" fmla="*/ 2113484 h 2113484"/>
                <a:gd name="connsiteX4" fmla="*/ 509 w 518525"/>
                <a:gd name="connsiteY4" fmla="*/ 2113484 h 2113484"/>
                <a:gd name="connsiteX5" fmla="*/ 2222 w 518525"/>
                <a:gd name="connsiteY5" fmla="*/ 0 h 2113484"/>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5141 w 516303"/>
                <a:gd name="connsiteY4" fmla="*/ 2113484 h 2113484"/>
                <a:gd name="connsiteX5" fmla="*/ 0 w 516303"/>
                <a:gd name="connsiteY5" fmla="*/ 0 h 2113484"/>
                <a:gd name="connsiteX0" fmla="*/ 0 w 516303"/>
                <a:gd name="connsiteY0" fmla="*/ 55685 h 2011680"/>
                <a:gd name="connsiteX1" fmla="*/ 483588 w 516303"/>
                <a:gd name="connsiteY1" fmla="*/ 0 h 2011680"/>
                <a:gd name="connsiteX2" fmla="*/ 516303 w 516303"/>
                <a:gd name="connsiteY2" fmla="*/ 980309 h 2011680"/>
                <a:gd name="connsiteX3" fmla="*/ 483588 w 516303"/>
                <a:gd name="connsiteY3" fmla="*/ 2011680 h 2011680"/>
                <a:gd name="connsiteX4" fmla="*/ 5141 w 516303"/>
                <a:gd name="connsiteY4" fmla="*/ 2011680 h 2011680"/>
                <a:gd name="connsiteX5" fmla="*/ 0 w 516303"/>
                <a:gd name="connsiteY5" fmla="*/ 55685 h 2011680"/>
                <a:gd name="connsiteX0" fmla="*/ 0 w 518016"/>
                <a:gd name="connsiteY0" fmla="*/ 0 h 2034739"/>
                <a:gd name="connsiteX1" fmla="*/ 485301 w 518016"/>
                <a:gd name="connsiteY1" fmla="*/ 23059 h 2034739"/>
                <a:gd name="connsiteX2" fmla="*/ 518016 w 518016"/>
                <a:gd name="connsiteY2" fmla="*/ 1003368 h 2034739"/>
                <a:gd name="connsiteX3" fmla="*/ 485301 w 518016"/>
                <a:gd name="connsiteY3" fmla="*/ 2034739 h 2034739"/>
                <a:gd name="connsiteX4" fmla="*/ 6854 w 518016"/>
                <a:gd name="connsiteY4" fmla="*/ 2034739 h 2034739"/>
                <a:gd name="connsiteX5" fmla="*/ 0 w 518016"/>
                <a:gd name="connsiteY5" fmla="*/ 0 h 203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16" h="2034739">
                  <a:moveTo>
                    <a:pt x="0" y="0"/>
                  </a:moveTo>
                  <a:lnTo>
                    <a:pt x="485301" y="23059"/>
                  </a:lnTo>
                  <a:lnTo>
                    <a:pt x="518016" y="1003368"/>
                  </a:lnTo>
                  <a:lnTo>
                    <a:pt x="485301" y="2034739"/>
                  </a:lnTo>
                  <a:lnTo>
                    <a:pt x="6854" y="2034739"/>
                  </a:lnTo>
                  <a:cubicBezTo>
                    <a:pt x="4569" y="1313278"/>
                    <a:pt x="2285" y="721461"/>
                    <a:pt x="0" y="0"/>
                  </a:cubicBez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prstClr val="white"/>
                  </a:solidFill>
                </a:ln>
                <a:solidFill>
                  <a:prstClr val="white"/>
                </a:solidFill>
                <a:latin typeface="Franklin Gothic Book"/>
              </a:endParaRPr>
            </a:p>
          </p:txBody>
        </p:sp>
        <p:sp>
          <p:nvSpPr>
            <p:cNvPr id="25" name="Pentagon 25"/>
            <p:cNvSpPr/>
            <p:nvPr/>
          </p:nvSpPr>
          <p:spPr>
            <a:xfrm>
              <a:off x="542367" y="949039"/>
              <a:ext cx="1584883"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76960"/>
                <a:gd name="connsiteY0" fmla="*/ 0 h 2011680"/>
                <a:gd name="connsiteX1" fmla="*/ 838265 w 1076960"/>
                <a:gd name="connsiteY1" fmla="*/ 0 h 2011680"/>
                <a:gd name="connsiteX2" fmla="*/ 1076960 w 1076960"/>
                <a:gd name="connsiteY2" fmla="*/ 938817 h 2011680"/>
                <a:gd name="connsiteX3" fmla="*/ 838265 w 1076960"/>
                <a:gd name="connsiteY3" fmla="*/ 2011680 h 2011680"/>
                <a:gd name="connsiteX4" fmla="*/ 0 w 1076960"/>
                <a:gd name="connsiteY4" fmla="*/ 2011680 h 2011680"/>
                <a:gd name="connsiteX5" fmla="*/ 0 w 1076960"/>
                <a:gd name="connsiteY5" fmla="*/ 0 h 2011680"/>
                <a:gd name="connsiteX0" fmla="*/ 0 w 935840"/>
                <a:gd name="connsiteY0" fmla="*/ 0 h 2011680"/>
                <a:gd name="connsiteX1" fmla="*/ 838265 w 935840"/>
                <a:gd name="connsiteY1" fmla="*/ 0 h 2011680"/>
                <a:gd name="connsiteX2" fmla="*/ 935840 w 935840"/>
                <a:gd name="connsiteY2" fmla="*/ 864314 h 2011680"/>
                <a:gd name="connsiteX3" fmla="*/ 838265 w 935840"/>
                <a:gd name="connsiteY3" fmla="*/ 2011680 h 2011680"/>
                <a:gd name="connsiteX4" fmla="*/ 0 w 935840"/>
                <a:gd name="connsiteY4" fmla="*/ 2011680 h 2011680"/>
                <a:gd name="connsiteX5" fmla="*/ 0 w 935840"/>
                <a:gd name="connsiteY5" fmla="*/ 0 h 2011680"/>
                <a:gd name="connsiteX0" fmla="*/ 0 w 932900"/>
                <a:gd name="connsiteY0" fmla="*/ 0 h 2011680"/>
                <a:gd name="connsiteX1" fmla="*/ 838265 w 932900"/>
                <a:gd name="connsiteY1" fmla="*/ 0 h 2011680"/>
                <a:gd name="connsiteX2" fmla="*/ 932900 w 932900"/>
                <a:gd name="connsiteY2" fmla="*/ 1031954 h 2011680"/>
                <a:gd name="connsiteX3" fmla="*/ 838265 w 932900"/>
                <a:gd name="connsiteY3" fmla="*/ 2011680 h 2011680"/>
                <a:gd name="connsiteX4" fmla="*/ 0 w 932900"/>
                <a:gd name="connsiteY4" fmla="*/ 2011680 h 2011680"/>
                <a:gd name="connsiteX5" fmla="*/ 0 w 932900"/>
                <a:gd name="connsiteY5" fmla="*/ 0 h 2011680"/>
                <a:gd name="connsiteX0" fmla="*/ 0 w 898312"/>
                <a:gd name="connsiteY0" fmla="*/ 0 h 2011680"/>
                <a:gd name="connsiteX1" fmla="*/ 838265 w 898312"/>
                <a:gd name="connsiteY1" fmla="*/ 0 h 2011680"/>
                <a:gd name="connsiteX2" fmla="*/ 898312 w 898312"/>
                <a:gd name="connsiteY2" fmla="*/ 1031957 h 2011680"/>
                <a:gd name="connsiteX3" fmla="*/ 838265 w 898312"/>
                <a:gd name="connsiteY3" fmla="*/ 2011680 h 2011680"/>
                <a:gd name="connsiteX4" fmla="*/ 0 w 898312"/>
                <a:gd name="connsiteY4" fmla="*/ 2011680 h 2011680"/>
                <a:gd name="connsiteX5" fmla="*/ 0 w 898312"/>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312" h="2011680">
                  <a:moveTo>
                    <a:pt x="0" y="0"/>
                  </a:moveTo>
                  <a:lnTo>
                    <a:pt x="838265" y="0"/>
                  </a:lnTo>
                  <a:lnTo>
                    <a:pt x="898312" y="1031957"/>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6" name="TextBox 25"/>
            <p:cNvSpPr txBox="1"/>
            <p:nvPr/>
          </p:nvSpPr>
          <p:spPr>
            <a:xfrm>
              <a:off x="583833" y="955118"/>
              <a:ext cx="1162418" cy="478336"/>
            </a:xfrm>
            <a:prstGeom prst="rect">
              <a:avLst/>
            </a:prstGeom>
            <a:noFill/>
          </p:spPr>
          <p:txBody>
            <a:bodyPr wrap="square" rtlCol="0">
              <a:spAutoFit/>
            </a:bodyPr>
            <a:lstStyle/>
            <a:p>
              <a:pPr>
                <a:lnSpc>
                  <a:spcPts val="1500"/>
                </a:lnSpc>
              </a:pPr>
              <a:r>
                <a:rPr lang="en-US" sz="1300" spc="-10" dirty="0">
                  <a:solidFill>
                    <a:srgbClr val="3E3E3E"/>
                  </a:solidFill>
                  <a:latin typeface="Franklin Gothic Medium"/>
                </a:rPr>
                <a:t>Project Development</a:t>
              </a:r>
            </a:p>
          </p:txBody>
        </p:sp>
        <p:sp>
          <p:nvSpPr>
            <p:cNvPr id="31" name="TextBox 30"/>
            <p:cNvSpPr txBox="1"/>
            <p:nvPr/>
          </p:nvSpPr>
          <p:spPr>
            <a:xfrm>
              <a:off x="2189633" y="993218"/>
              <a:ext cx="1157940" cy="500530"/>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Construction</a:t>
              </a:r>
            </a:p>
          </p:txBody>
        </p:sp>
        <p:sp>
          <p:nvSpPr>
            <p:cNvPr id="32" name="TextBox 31"/>
            <p:cNvSpPr txBox="1"/>
            <p:nvPr/>
          </p:nvSpPr>
          <p:spPr>
            <a:xfrm>
              <a:off x="3322920" y="993218"/>
              <a:ext cx="1090330" cy="439642"/>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Operation</a:t>
              </a:r>
            </a:p>
          </p:txBody>
        </p:sp>
      </p:grpSp>
      <p:sp>
        <p:nvSpPr>
          <p:cNvPr id="35" name="Right Brace 34"/>
          <p:cNvSpPr/>
          <p:nvPr/>
        </p:nvSpPr>
        <p:spPr>
          <a:xfrm rot="16200000">
            <a:off x="5833361" y="-784102"/>
            <a:ext cx="226832" cy="5949951"/>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3" name="Right Brace 2"/>
          <p:cNvSpPr/>
          <p:nvPr/>
        </p:nvSpPr>
        <p:spPr>
          <a:xfrm>
            <a:off x="3018368" y="3776885"/>
            <a:ext cx="228352" cy="1850571"/>
          </a:xfrm>
          <a:prstGeom prst="rightBrace">
            <a:avLst>
              <a:gd name="adj1" fmla="val 1540"/>
              <a:gd name="adj2" fmla="val 4977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2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latin typeface="Franklin Gothic Book"/>
              </a:rPr>
              <a:pPr algn="ctr"/>
              <a:t>22</a:t>
            </a:fld>
            <a:endParaRPr lang="en-US" dirty="0">
              <a:solidFill>
                <a:prstClr val="white"/>
              </a:solidFill>
              <a:latin typeface="Franklin Gothic Book"/>
            </a:endParaRPr>
          </a:p>
        </p:txBody>
      </p:sp>
      <p:cxnSp>
        <p:nvCxnSpPr>
          <p:cNvPr id="7" name="Straight Arrow Connector 6"/>
          <p:cNvCxnSpPr/>
          <p:nvPr/>
        </p:nvCxnSpPr>
        <p:spPr>
          <a:xfrm flipV="1">
            <a:off x="5290408" y="3776885"/>
            <a:ext cx="924241" cy="1476537"/>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715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Finance: Sale Leaseback Tax-Equity Structure</a:t>
            </a:r>
            <a:endParaRPr lang="en-US" dirty="0"/>
          </a:p>
        </p:txBody>
      </p:sp>
      <p:sp>
        <p:nvSpPr>
          <p:cNvPr id="21" name="Content Placeholder 2"/>
          <p:cNvSpPr txBox="1">
            <a:spLocks/>
          </p:cNvSpPr>
          <p:nvPr/>
        </p:nvSpPr>
        <p:spPr>
          <a:xfrm>
            <a:off x="366491" y="1720313"/>
            <a:ext cx="8529535" cy="4463512"/>
          </a:xfrm>
          <a:prstGeom prst="rect">
            <a:avLst/>
          </a:prstGeom>
        </p:spPr>
        <p:txBody>
          <a:bodyPr>
            <a:normAutofit/>
          </a:bodyPr>
          <a:lstStyle/>
          <a:p>
            <a:pPr marL="342900" indent="-342900">
              <a:spcBef>
                <a:spcPct val="20000"/>
              </a:spcBef>
            </a:pPr>
            <a:endParaRPr lang="en-US" sz="2800" dirty="0" smtClean="0"/>
          </a:p>
        </p:txBody>
      </p:sp>
      <p:sp>
        <p:nvSpPr>
          <p:cNvPr id="4"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23</a:t>
            </a:fld>
            <a:endParaRPr lang="en-US" dirty="0"/>
          </a:p>
        </p:txBody>
      </p:sp>
      <p:sp>
        <p:nvSpPr>
          <p:cNvPr id="5" name="Content Placeholder 3"/>
          <p:cNvSpPr txBox="1">
            <a:spLocks/>
          </p:cNvSpPr>
          <p:nvPr/>
        </p:nvSpPr>
        <p:spPr>
          <a:xfrm>
            <a:off x="450452" y="1751801"/>
            <a:ext cx="7777836" cy="446351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smtClean="0">
                <a:solidFill>
                  <a:schemeClr val="accent1"/>
                </a:solidFill>
                <a:latin typeface="+mj-lt"/>
              </a:rPr>
              <a:t>Advantages:</a:t>
            </a:r>
          </a:p>
          <a:p>
            <a:pPr indent="-256032">
              <a:spcBef>
                <a:spcPts val="600"/>
              </a:spcBef>
            </a:pPr>
            <a:r>
              <a:rPr lang="en-US" sz="1800" dirty="0" smtClean="0"/>
              <a:t>Tax equity provides 100% of the financing  (at time of sale)</a:t>
            </a:r>
          </a:p>
          <a:p>
            <a:pPr indent="-256032">
              <a:spcBef>
                <a:spcPts val="600"/>
              </a:spcBef>
            </a:pPr>
            <a:r>
              <a:rPr lang="en-US" sz="1800" dirty="0" smtClean="0"/>
              <a:t>Efficiently monetizes the tax benefits</a:t>
            </a:r>
          </a:p>
          <a:p>
            <a:pPr indent="-256032">
              <a:spcBef>
                <a:spcPts val="600"/>
              </a:spcBef>
            </a:pPr>
            <a:r>
              <a:rPr lang="en-US" sz="1800" dirty="0" smtClean="0"/>
              <a:t>Developer gets large cash distribution upon sale of project</a:t>
            </a:r>
          </a:p>
          <a:p>
            <a:pPr indent="-256032">
              <a:spcBef>
                <a:spcPts val="600"/>
              </a:spcBef>
            </a:pPr>
            <a:r>
              <a:rPr lang="en-US" sz="1800" dirty="0" smtClean="0"/>
              <a:t>Familiar structure among solar community</a:t>
            </a:r>
          </a:p>
          <a:p>
            <a:pPr marL="0" indent="0">
              <a:spcBef>
                <a:spcPts val="1128"/>
              </a:spcBef>
              <a:buFont typeface="Arial"/>
              <a:buNone/>
            </a:pPr>
            <a:r>
              <a:rPr lang="en-US" sz="2200" dirty="0" smtClean="0">
                <a:solidFill>
                  <a:schemeClr val="accent1"/>
                </a:solidFill>
                <a:latin typeface="+mj-lt"/>
              </a:rPr>
              <a:t>Challenges:</a:t>
            </a:r>
          </a:p>
          <a:p>
            <a:pPr indent="-256032">
              <a:spcBef>
                <a:spcPts val="600"/>
              </a:spcBef>
            </a:pPr>
            <a:r>
              <a:rPr lang="en-US" sz="1800" dirty="0" smtClean="0"/>
              <a:t>Most costly for Tribe/developer to acquire long-term ownership of project (buy project back from lessor ~ after year </a:t>
            </a:r>
            <a:r>
              <a:rPr lang="en-US" sz="1800" dirty="0"/>
              <a:t>7</a:t>
            </a:r>
            <a:r>
              <a:rPr lang="en-US" sz="1800" dirty="0" smtClean="0"/>
              <a:t>)</a:t>
            </a:r>
          </a:p>
          <a:p>
            <a:pPr indent="-256032">
              <a:spcBef>
                <a:spcPts val="600"/>
              </a:spcBef>
            </a:pPr>
            <a:r>
              <a:rPr lang="en-US" sz="1800" dirty="0" smtClean="0"/>
              <a:t>Tribe/developer operates the project</a:t>
            </a:r>
          </a:p>
          <a:p>
            <a:pPr indent="-256032">
              <a:spcBef>
                <a:spcPts val="600"/>
              </a:spcBef>
            </a:pPr>
            <a:r>
              <a:rPr lang="en-US" sz="1800" dirty="0" smtClean="0"/>
              <a:t>Lessee on the hook for the lease payments regardless of system performance</a:t>
            </a:r>
          </a:p>
          <a:p>
            <a:pPr indent="-256032">
              <a:spcBef>
                <a:spcPts val="600"/>
              </a:spcBef>
            </a:pPr>
            <a:r>
              <a:rPr lang="en-US" sz="1800" dirty="0" smtClean="0"/>
              <a:t>Not possible for PTC-based project (e.g., wind)</a:t>
            </a:r>
          </a:p>
          <a:p>
            <a:endParaRPr lang="en-US" dirty="0"/>
          </a:p>
        </p:txBody>
      </p:sp>
    </p:spTree>
    <p:extLst>
      <p:ext uri="{BB962C8B-B14F-4D97-AF65-F5344CB8AC3E}">
        <p14:creationId xmlns:p14="http://schemas.microsoft.com/office/powerpoint/2010/main" val="90130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Structure with Tax Equity</a:t>
            </a:r>
            <a:endParaRPr lang="en-US" dirty="0"/>
          </a:p>
        </p:txBody>
      </p:sp>
      <p:sp>
        <p:nvSpPr>
          <p:cNvPr id="10" name="Rectangle 9"/>
          <p:cNvSpPr/>
          <p:nvPr/>
        </p:nvSpPr>
        <p:spPr>
          <a:xfrm>
            <a:off x="6421884" y="5450354"/>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2100"/>
              </a:lnSpc>
              <a:spcAft>
                <a:spcPts val="1200"/>
              </a:spcAft>
            </a:pPr>
            <a:r>
              <a:rPr lang="en-US" sz="2000" dirty="0" smtClean="0">
                <a:solidFill>
                  <a:schemeClr val="bg1"/>
                </a:solidFill>
                <a:latin typeface="+mj-lt"/>
              </a:rPr>
              <a:t>Inverted Lease</a:t>
            </a:r>
            <a:endParaRPr lang="en-US" sz="2000" dirty="0">
              <a:solidFill>
                <a:schemeClr val="bg1"/>
              </a:solidFill>
              <a:latin typeface="+mj-lt"/>
            </a:endParaRPr>
          </a:p>
        </p:txBody>
      </p:sp>
      <p:sp>
        <p:nvSpPr>
          <p:cNvPr id="11" name="Rectangle 10"/>
          <p:cNvSpPr/>
          <p:nvPr/>
        </p:nvSpPr>
        <p:spPr>
          <a:xfrm>
            <a:off x="789194" y="5450354"/>
            <a:ext cx="197975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100"/>
              </a:lnSpc>
              <a:spcAft>
                <a:spcPts val="1200"/>
              </a:spcAft>
            </a:pPr>
            <a:r>
              <a:rPr lang="en-US" sz="2000" dirty="0" smtClean="0">
                <a:solidFill>
                  <a:schemeClr val="tx1">
                    <a:lumMod val="50000"/>
                  </a:schemeClr>
                </a:solidFill>
                <a:latin typeface="+mj-lt"/>
              </a:rPr>
              <a:t>Partnership Flip</a:t>
            </a:r>
            <a:endParaRPr lang="en-US" sz="2000" dirty="0">
              <a:solidFill>
                <a:schemeClr val="tx1">
                  <a:lumMod val="50000"/>
                </a:schemeClr>
              </a:solidFill>
              <a:latin typeface="+mj-lt"/>
            </a:endParaRPr>
          </a:p>
        </p:txBody>
      </p:sp>
      <p:sp>
        <p:nvSpPr>
          <p:cNvPr id="12" name="Rectangle 11"/>
          <p:cNvSpPr/>
          <p:nvPr/>
        </p:nvSpPr>
        <p:spPr>
          <a:xfrm>
            <a:off x="3404889" y="5445476"/>
            <a:ext cx="2416783" cy="471465"/>
          </a:xfrm>
          <a:prstGeom prst="rect">
            <a:avLst/>
          </a:prstGeom>
          <a:solidFill>
            <a:schemeClr val="accent1">
              <a:alpha val="10000"/>
            </a:schemeClr>
          </a:solidFill>
          <a:ln w="12700" cmpd="sng">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050"/>
              </a:lnSpc>
              <a:spcAft>
                <a:spcPts val="1200"/>
              </a:spcAft>
            </a:pPr>
            <a:r>
              <a:rPr lang="en-US" sz="2000" dirty="0" smtClean="0">
                <a:solidFill>
                  <a:schemeClr val="tx1">
                    <a:lumMod val="50000"/>
                  </a:schemeClr>
                </a:solidFill>
                <a:latin typeface="+mj-lt"/>
              </a:rPr>
              <a:t>Sale Leaseback</a:t>
            </a:r>
            <a:endParaRPr lang="en-US" sz="2000" dirty="0">
              <a:solidFill>
                <a:schemeClr val="tx1">
                  <a:lumMod val="50000"/>
                </a:schemeClr>
              </a:solidFill>
              <a:latin typeface="+mj-lt"/>
            </a:endParaRPr>
          </a:p>
        </p:txBody>
      </p:sp>
      <p:sp>
        <p:nvSpPr>
          <p:cNvPr id="22" name="TextBox 21"/>
          <p:cNvSpPr txBox="1"/>
          <p:nvPr/>
        </p:nvSpPr>
        <p:spPr>
          <a:xfrm>
            <a:off x="2752567" y="4785602"/>
            <a:ext cx="3426196" cy="320387"/>
          </a:xfrm>
          <a:prstGeom prst="rect">
            <a:avLst/>
          </a:prstGeom>
          <a:noFill/>
        </p:spPr>
        <p:txBody>
          <a:bodyPr wrap="square" rtlCol="0">
            <a:spAutoFit/>
          </a:bodyPr>
          <a:lstStyle/>
          <a:p>
            <a:pPr lvl="0" algn="ctr">
              <a:lnSpc>
                <a:spcPts val="1750"/>
              </a:lnSpc>
            </a:pPr>
            <a:r>
              <a:rPr lang="fr-FR" sz="1600" dirty="0" smtClean="0"/>
              <a:t>Tax</a:t>
            </a:r>
            <a:r>
              <a:rPr lang="fr-FR" sz="1600" dirty="0"/>
              <a:t>-</a:t>
            </a:r>
            <a:r>
              <a:rPr lang="fr-FR" sz="1600" dirty="0" smtClean="0"/>
              <a:t>Equity </a:t>
            </a:r>
            <a:r>
              <a:rPr lang="en-US" sz="1600" dirty="0" smtClean="0">
                <a:solidFill>
                  <a:schemeClr val="tx1">
                    <a:lumMod val="50000"/>
                  </a:schemeClr>
                </a:solidFill>
              </a:rPr>
              <a:t>Investment Structures</a:t>
            </a:r>
            <a:endParaRPr lang="en-US" sz="1600" dirty="0">
              <a:solidFill>
                <a:schemeClr val="tx1">
                  <a:lumMod val="50000"/>
                </a:schemeClr>
              </a:solidFill>
            </a:endParaRPr>
          </a:p>
        </p:txBody>
      </p:sp>
      <p:sp>
        <p:nvSpPr>
          <p:cNvPr id="23" name="TextBox 22"/>
          <p:cNvSpPr txBox="1"/>
          <p:nvPr/>
        </p:nvSpPr>
        <p:spPr>
          <a:xfrm>
            <a:off x="2684900" y="3189323"/>
            <a:ext cx="3535940" cy="320387"/>
          </a:xfrm>
          <a:prstGeom prst="rect">
            <a:avLst/>
          </a:prstGeom>
          <a:noFill/>
        </p:spPr>
        <p:txBody>
          <a:bodyPr wrap="square" rtlCol="0">
            <a:spAutoFit/>
          </a:bodyPr>
          <a:lstStyle/>
          <a:p>
            <a:pPr lvl="0">
              <a:lnSpc>
                <a:spcPts val="1750"/>
              </a:lnSpc>
            </a:pPr>
            <a:r>
              <a:rPr lang="en-US" sz="1600" dirty="0" smtClean="0">
                <a:solidFill>
                  <a:schemeClr val="tx1">
                    <a:lumMod val="50000"/>
                  </a:schemeClr>
                </a:solidFill>
              </a:rPr>
              <a:t>Potential Capital Financing Sources</a:t>
            </a:r>
            <a:endParaRPr lang="en-US" sz="1600" dirty="0">
              <a:solidFill>
                <a:schemeClr val="tx1">
                  <a:lumMod val="50000"/>
                </a:schemeClr>
              </a:solidFill>
            </a:endParaRPr>
          </a:p>
        </p:txBody>
      </p:sp>
      <p:sp>
        <p:nvSpPr>
          <p:cNvPr id="31" name="Diamond 30"/>
          <p:cNvSpPr/>
          <p:nvPr/>
        </p:nvSpPr>
        <p:spPr>
          <a:xfrm>
            <a:off x="1289706" y="3800508"/>
            <a:ext cx="969882" cy="1172881"/>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341325" y="4001385"/>
            <a:ext cx="863601"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Tax</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Equity</a:t>
            </a:r>
            <a:endParaRPr lang="en-US" sz="2000" dirty="0">
              <a:solidFill>
                <a:schemeClr val="tx1">
                  <a:lumMod val="50000"/>
                </a:schemeClr>
              </a:solidFill>
              <a:latin typeface="+mj-lt"/>
            </a:endParaRPr>
          </a:p>
        </p:txBody>
      </p:sp>
      <p:grpSp>
        <p:nvGrpSpPr>
          <p:cNvPr id="9" name="Group 8"/>
          <p:cNvGrpSpPr/>
          <p:nvPr/>
        </p:nvGrpSpPr>
        <p:grpSpPr>
          <a:xfrm>
            <a:off x="3066951" y="3824879"/>
            <a:ext cx="1007534" cy="637354"/>
            <a:chOff x="3087941" y="4001385"/>
            <a:chExt cx="1007534" cy="637354"/>
          </a:xfrm>
        </p:grpSpPr>
        <p:sp>
          <p:nvSpPr>
            <p:cNvPr id="35" name="Rectangle 34"/>
            <p:cNvSpPr/>
            <p:nvPr/>
          </p:nvSpPr>
          <p:spPr>
            <a:xfrm>
              <a:off x="3232542" y="4001385"/>
              <a:ext cx="734668" cy="637354"/>
            </a:xfrm>
            <a:prstGeom prst="rect">
              <a:avLst/>
            </a:prstGeom>
            <a:solidFill>
              <a:srgbClr val="608DA2"/>
            </a:solidFill>
            <a:ln w="25400">
              <a:solidFill>
                <a:srgbClr val="608D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087941" y="4139727"/>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Debt</a:t>
              </a:r>
              <a:endParaRPr lang="en-US" sz="2000" dirty="0">
                <a:solidFill>
                  <a:schemeClr val="tx1">
                    <a:lumMod val="50000"/>
                  </a:schemeClr>
                </a:solidFill>
                <a:latin typeface="+mj-lt"/>
              </a:endParaRPr>
            </a:p>
          </p:txBody>
        </p:sp>
      </p:grpSp>
      <p:sp>
        <p:nvSpPr>
          <p:cNvPr id="26" name="TextBox 25"/>
          <p:cNvSpPr txBox="1"/>
          <p:nvPr/>
        </p:nvSpPr>
        <p:spPr>
          <a:xfrm>
            <a:off x="4469741" y="4129231"/>
            <a:ext cx="1801921" cy="372680"/>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Cash Equity</a:t>
            </a:r>
            <a:endParaRPr lang="en-US" sz="2000" dirty="0">
              <a:solidFill>
                <a:schemeClr val="tx1">
                  <a:lumMod val="50000"/>
                </a:schemeClr>
              </a:solidFill>
              <a:latin typeface="+mj-lt"/>
            </a:endParaRPr>
          </a:p>
        </p:txBody>
      </p:sp>
      <p:sp>
        <p:nvSpPr>
          <p:cNvPr id="27" name="TextBox 26"/>
          <p:cNvSpPr txBox="1"/>
          <p:nvPr/>
        </p:nvSpPr>
        <p:spPr>
          <a:xfrm>
            <a:off x="6666820" y="4129231"/>
            <a:ext cx="1007534" cy="368049"/>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Other</a:t>
            </a:r>
            <a:endParaRPr lang="en-US" sz="2000" dirty="0">
              <a:solidFill>
                <a:schemeClr val="tx1">
                  <a:lumMod val="50000"/>
                </a:schemeClr>
              </a:solidFill>
              <a:latin typeface="+mj-lt"/>
            </a:endParaRPr>
          </a:p>
        </p:txBody>
      </p:sp>
      <p:cxnSp>
        <p:nvCxnSpPr>
          <p:cNvPr id="43" name="Straight Connector 42"/>
          <p:cNvCxnSpPr/>
          <p:nvPr/>
        </p:nvCxnSpPr>
        <p:spPr>
          <a:xfrm flipH="1">
            <a:off x="1778000" y="5109159"/>
            <a:ext cx="5401235" cy="0"/>
          </a:xfrm>
          <a:prstGeom prst="line">
            <a:avLst/>
          </a:prstGeom>
          <a:ln w="12700">
            <a:solidFill>
              <a:schemeClr val="tx1">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447645" y="2884859"/>
            <a:ext cx="5225" cy="311329"/>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770528" y="3500406"/>
            <a:ext cx="5401237"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1637685" y="3645390"/>
            <a:ext cx="282770"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5057049" y="3817212"/>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74666" y="3504001"/>
            <a:ext cx="0" cy="282774"/>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6852643" y="3817215"/>
            <a:ext cx="626421"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770988" y="4989544"/>
            <a:ext cx="0" cy="42582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469814"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168639" y="5109984"/>
            <a:ext cx="0" cy="296484"/>
          </a:xfrm>
          <a:prstGeom prst="straightConnector1">
            <a:avLst/>
          </a:prstGeom>
          <a:ln w="12700">
            <a:solidFill>
              <a:schemeClr val="tx1">
                <a:lumMod val="60000"/>
                <a:lumOff val="40000"/>
              </a:schemeClr>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3681468" y="1740906"/>
            <a:ext cx="1533003" cy="1122146"/>
            <a:chOff x="3726290" y="1768972"/>
            <a:chExt cx="1533003" cy="1122146"/>
          </a:xfrm>
        </p:grpSpPr>
        <p:sp>
          <p:nvSpPr>
            <p:cNvPr id="63" name="Isosceles Triangle 62"/>
            <p:cNvSpPr/>
            <p:nvPr/>
          </p:nvSpPr>
          <p:spPr>
            <a:xfrm>
              <a:off x="3726290" y="1768972"/>
              <a:ext cx="1533003" cy="1122146"/>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0AB91"/>
                </a:solidFill>
              </a:endParaRPr>
            </a:p>
          </p:txBody>
        </p:sp>
        <p:sp>
          <p:nvSpPr>
            <p:cNvPr id="64" name="TextBox 63"/>
            <p:cNvSpPr txBox="1"/>
            <p:nvPr/>
          </p:nvSpPr>
          <p:spPr>
            <a:xfrm>
              <a:off x="3814151" y="2251217"/>
              <a:ext cx="1355496" cy="637354"/>
            </a:xfrm>
            <a:prstGeom prst="rect">
              <a:avLst/>
            </a:prstGeom>
            <a:noFill/>
          </p:spPr>
          <p:txBody>
            <a:bodyPr wrap="square" rtlCol="0">
              <a:spAutoFit/>
            </a:bodyPr>
            <a:lstStyle/>
            <a:p>
              <a:pPr lvl="0" algn="ctr">
                <a:lnSpc>
                  <a:spcPts val="2100"/>
                </a:lnSpc>
              </a:pPr>
              <a:r>
                <a:rPr lang="en-US" sz="2000" dirty="0" smtClean="0">
                  <a:solidFill>
                    <a:schemeClr val="tx1">
                      <a:lumMod val="50000"/>
                    </a:schemeClr>
                  </a:solidFill>
                  <a:latin typeface="+mj-lt"/>
                </a:rPr>
                <a:t>Project Company</a:t>
              </a:r>
              <a:endParaRPr lang="en-US" sz="2000" dirty="0">
                <a:solidFill>
                  <a:schemeClr val="tx1">
                    <a:lumMod val="50000"/>
                  </a:schemeClr>
                </a:solidFill>
                <a:latin typeface="+mj-lt"/>
              </a:endParaRPr>
            </a:p>
          </p:txBody>
        </p:sp>
      </p:grpSp>
      <p:grpSp>
        <p:nvGrpSpPr>
          <p:cNvPr id="3" name="Group 2"/>
          <p:cNvGrpSpPr/>
          <p:nvPr/>
        </p:nvGrpSpPr>
        <p:grpSpPr>
          <a:xfrm>
            <a:off x="7634445" y="2032820"/>
            <a:ext cx="1401233" cy="948741"/>
            <a:chOff x="7634445" y="2032820"/>
            <a:chExt cx="1401233" cy="948741"/>
          </a:xfrm>
        </p:grpSpPr>
        <p:sp>
          <p:nvSpPr>
            <p:cNvPr id="54" name="Isosceles Triangle 53"/>
            <p:cNvSpPr/>
            <p:nvPr/>
          </p:nvSpPr>
          <p:spPr>
            <a:xfrm>
              <a:off x="7634445" y="2456596"/>
              <a:ext cx="189989" cy="160435"/>
            </a:xfrm>
            <a:prstGeom prst="triangle">
              <a:avLst/>
            </a:prstGeom>
            <a:solidFill>
              <a:srgbClr val="859D68"/>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Diamond 54"/>
            <p:cNvSpPr/>
            <p:nvPr/>
          </p:nvSpPr>
          <p:spPr>
            <a:xfrm>
              <a:off x="7644954" y="2780213"/>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7654117" y="2140063"/>
              <a:ext cx="150645" cy="150646"/>
            </a:xfrm>
            <a:prstGeom prst="rect">
              <a:avLst/>
            </a:prstGeom>
            <a:solidFill>
              <a:srgbClr val="608DA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887033" y="2375982"/>
              <a:ext cx="1148645" cy="400580"/>
            </a:xfrm>
            <a:prstGeom prst="rect">
              <a:avLst/>
            </a:prstGeom>
            <a:noFill/>
          </p:spPr>
          <p:txBody>
            <a:bodyPr wrap="square" lIns="0" tIns="0" rIns="0" bIns="0" rtlCol="0">
              <a:noAutofit/>
            </a:bodyPr>
            <a:lstStyle/>
            <a:p>
              <a:pPr>
                <a:lnSpc>
                  <a:spcPts val="1300"/>
                </a:lnSpc>
              </a:pPr>
              <a:r>
                <a:rPr lang="en-US" sz="900" dirty="0" smtClean="0"/>
                <a:t>Project </a:t>
              </a:r>
              <a:r>
                <a:rPr lang="en-US" sz="900" dirty="0"/>
                <a:t>Company/</a:t>
              </a:r>
              <a:br>
                <a:rPr lang="en-US" sz="900" dirty="0"/>
              </a:br>
              <a:r>
                <a:rPr lang="en-US" sz="900" dirty="0" smtClean="0"/>
                <a:t>Pass-Through Entity</a:t>
              </a:r>
              <a:endParaRPr lang="en-US" sz="900" dirty="0"/>
            </a:p>
          </p:txBody>
        </p:sp>
        <p:sp>
          <p:nvSpPr>
            <p:cNvPr id="52" name="TextBox 51"/>
            <p:cNvSpPr txBox="1"/>
            <p:nvPr/>
          </p:nvSpPr>
          <p:spPr>
            <a:xfrm>
              <a:off x="7887033" y="2032820"/>
              <a:ext cx="894644" cy="239268"/>
            </a:xfrm>
            <a:prstGeom prst="rect">
              <a:avLst/>
            </a:prstGeom>
            <a:noFill/>
          </p:spPr>
          <p:txBody>
            <a:bodyPr wrap="square" lIns="0" tIns="0" rIns="0" bIns="0" rtlCol="0">
              <a:noAutofit/>
            </a:bodyPr>
            <a:lstStyle/>
            <a:p>
              <a:pPr lvl="0">
                <a:lnSpc>
                  <a:spcPts val="2050"/>
                </a:lnSpc>
              </a:pPr>
              <a:r>
                <a:rPr lang="en-US" sz="900" dirty="0" smtClean="0"/>
                <a:t>Corporations</a:t>
              </a:r>
              <a:endParaRPr lang="en-US" sz="900" dirty="0"/>
            </a:p>
          </p:txBody>
        </p:sp>
        <p:sp>
          <p:nvSpPr>
            <p:cNvPr id="53" name="TextBox 52"/>
            <p:cNvSpPr txBox="1"/>
            <p:nvPr/>
          </p:nvSpPr>
          <p:spPr>
            <a:xfrm>
              <a:off x="7887033" y="2711990"/>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grpSp>
      <p:sp>
        <p:nvSpPr>
          <p:cNvPr id="5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24</a:t>
            </a:fld>
            <a:endParaRPr lang="en-US" dirty="0"/>
          </a:p>
        </p:txBody>
      </p:sp>
    </p:spTree>
    <p:extLst>
      <p:ext uri="{BB962C8B-B14F-4D97-AF65-F5344CB8AC3E}">
        <p14:creationId xmlns:p14="http://schemas.microsoft.com/office/powerpoint/2010/main" val="1606926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a:off x="6124685" y="3609058"/>
            <a:ext cx="2448293" cy="0"/>
          </a:xfrm>
          <a:prstGeom prst="straightConnector1">
            <a:avLst/>
          </a:prstGeom>
          <a:ln w="28575" cmpd="sng">
            <a:solidFill>
              <a:srgbClr val="EDA94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Inverted Lease/Lease Pass-Through Structure </a:t>
            </a:r>
            <a:endParaRPr lang="en-US" dirty="0"/>
          </a:p>
        </p:txBody>
      </p:sp>
      <p:sp>
        <p:nvSpPr>
          <p:cNvPr id="26" name="Slide Number Placeholder 25"/>
          <p:cNvSpPr>
            <a:spLocks noGrp="1"/>
          </p:cNvSpPr>
          <p:nvPr>
            <p:ph type="sldNum" sz="quarter" idx="4"/>
          </p:nvPr>
        </p:nvSpPr>
        <p:spPr/>
        <p:txBody>
          <a:bodyPr/>
          <a:lstStyle/>
          <a:p>
            <a:pPr algn="ctr"/>
            <a:fld id="{F9C252DC-A164-D04F-A083-01C268BCB08E}" type="slidenum">
              <a:rPr lang="en-US" smtClean="0"/>
              <a:pPr algn="ctr"/>
              <a:t>25</a:t>
            </a:fld>
            <a:endParaRPr lang="en-US" dirty="0"/>
          </a:p>
        </p:txBody>
      </p:sp>
      <p:sp>
        <p:nvSpPr>
          <p:cNvPr id="110" name="Rectangle 109"/>
          <p:cNvSpPr/>
          <p:nvPr/>
        </p:nvSpPr>
        <p:spPr>
          <a:xfrm>
            <a:off x="0" y="880204"/>
            <a:ext cx="2039471" cy="471465"/>
          </a:xfrm>
          <a:prstGeom prst="rect">
            <a:avLst/>
          </a:prstGeom>
          <a:solidFill>
            <a:srgbClr val="106636"/>
          </a:solidFill>
          <a:ln w="12700" cmpd="sng">
            <a:solidFill>
              <a:schemeClr val="accent1"/>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lvl="0" algn="ctr">
              <a:lnSpc>
                <a:spcPts val="2100"/>
              </a:lnSpc>
              <a:spcAft>
                <a:spcPts val="1200"/>
              </a:spcAft>
            </a:pPr>
            <a:r>
              <a:rPr lang="en-US" sz="2000" dirty="0" smtClean="0">
                <a:solidFill>
                  <a:schemeClr val="bg1"/>
                </a:solidFill>
                <a:latin typeface="+mj-lt"/>
              </a:rPr>
              <a:t>Inverted Lease</a:t>
            </a:r>
            <a:endParaRPr lang="en-US" sz="2000" dirty="0">
              <a:solidFill>
                <a:schemeClr val="bg1"/>
              </a:solidFill>
              <a:latin typeface="+mj-lt"/>
            </a:endParaRPr>
          </a:p>
        </p:txBody>
      </p:sp>
      <p:sp>
        <p:nvSpPr>
          <p:cNvPr id="111" name="TextBox 110"/>
          <p:cNvSpPr txBox="1"/>
          <p:nvPr/>
        </p:nvSpPr>
        <p:spPr>
          <a:xfrm>
            <a:off x="311837" y="4649521"/>
            <a:ext cx="4269932" cy="1536888"/>
          </a:xfrm>
          <a:prstGeom prst="rect">
            <a:avLst/>
          </a:prstGeom>
          <a:solidFill>
            <a:srgbClr val="DDDDDD"/>
          </a:solidFill>
          <a:ln>
            <a:noFill/>
          </a:ln>
        </p:spPr>
        <p:txBody>
          <a:bodyPr wrap="square" lIns="45720" tIns="91440" rIns="45720" bIns="91440" rtlCol="0">
            <a:noAutofit/>
          </a:bodyPr>
          <a:lstStyle/>
          <a:p>
            <a:pPr marL="120650" lvl="2"/>
            <a:r>
              <a:rPr lang="en-US" sz="1700" dirty="0"/>
              <a:t>In the inverted lease, ITC is </a:t>
            </a:r>
            <a:r>
              <a:rPr lang="en-US" sz="1700" i="1" u="sng" dirty="0"/>
              <a:t>passed through</a:t>
            </a:r>
            <a:r>
              <a:rPr lang="en-US" sz="1700" dirty="0"/>
              <a:t> to the tax-equity investor, allowing developer to retain ownership and some tax benefits (MACRS). IRS PLR seems to indicate Tribe may be </a:t>
            </a:r>
            <a:r>
              <a:rPr lang="en-US" sz="1700" dirty="0" smtClean="0"/>
              <a:t>developer; </a:t>
            </a:r>
            <a:r>
              <a:rPr lang="en-US" sz="1700" dirty="0"/>
              <a:t>legal opinion required. </a:t>
            </a:r>
          </a:p>
        </p:txBody>
      </p:sp>
      <p:cxnSp>
        <p:nvCxnSpPr>
          <p:cNvPr id="117" name="Straight Connector 64"/>
          <p:cNvCxnSpPr/>
          <p:nvPr/>
        </p:nvCxnSpPr>
        <p:spPr>
          <a:xfrm rot="10800000">
            <a:off x="405709" y="2078761"/>
            <a:ext cx="8164102" cy="1535320"/>
          </a:xfrm>
          <a:prstGeom prst="bentConnector3">
            <a:avLst>
              <a:gd name="adj1" fmla="val -86"/>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400316" y="2070687"/>
            <a:ext cx="0" cy="1136972"/>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969082" y="1545980"/>
            <a:ext cx="5335550" cy="1197220"/>
          </a:xfrm>
          <a:prstGeom prst="rect">
            <a:avLst/>
          </a:prstGeom>
          <a:solidFill>
            <a:schemeClr val="bg1"/>
          </a:solidFill>
          <a:ln w="12700" cmpd="sng">
            <a:solidFill>
              <a:schemeClr val="tx1">
                <a:lumMod val="60000"/>
                <a:lumOff val="40000"/>
              </a:schemeClr>
            </a:solidFill>
            <a:prstDash val="dash"/>
          </a:ln>
        </p:spPr>
        <p:txBody>
          <a:bodyPr wrap="square" lIns="182880" tIns="137160" rIns="91440" bIns="137160" rtlCol="0">
            <a:noAutofit/>
          </a:bodyPr>
          <a:lstStyle/>
          <a:p>
            <a:r>
              <a:rPr lang="en-US" sz="1700" dirty="0"/>
              <a:t>1) </a:t>
            </a:r>
            <a:r>
              <a:rPr lang="en-US" sz="1700" dirty="0" smtClean="0"/>
              <a:t>Developer owns project and leases it to tax-equity</a:t>
            </a:r>
            <a:r>
              <a:rPr lang="en-US" sz="1700" dirty="0"/>
              <a:t>. Developer receives: lease payments; retains </a:t>
            </a:r>
            <a:r>
              <a:rPr lang="en-US" sz="1700" dirty="0" smtClean="0"/>
              <a:t>MACRS. Developer </a:t>
            </a:r>
            <a:r>
              <a:rPr lang="en-US" sz="1700" dirty="0"/>
              <a:t>owns asset in full at expiration </a:t>
            </a:r>
            <a:r>
              <a:rPr lang="en-US" sz="1700" dirty="0" smtClean="0"/>
              <a:t>of lease</a:t>
            </a:r>
            <a:endParaRPr lang="en-US" sz="1700" dirty="0"/>
          </a:p>
        </p:txBody>
      </p:sp>
      <p:cxnSp>
        <p:nvCxnSpPr>
          <p:cNvPr id="121" name="Straight Arrow Connector 120"/>
          <p:cNvCxnSpPr/>
          <p:nvPr/>
        </p:nvCxnSpPr>
        <p:spPr>
          <a:xfrm>
            <a:off x="1742100" y="3589493"/>
            <a:ext cx="4330834" cy="22553"/>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1945620" y="2893459"/>
            <a:ext cx="3948220" cy="1600886"/>
          </a:xfrm>
          <a:prstGeom prst="rect">
            <a:avLst/>
          </a:prstGeom>
          <a:solidFill>
            <a:schemeClr val="bg1"/>
          </a:solidFill>
          <a:ln w="12700" cmpd="sng">
            <a:solidFill>
              <a:schemeClr val="tx1">
                <a:lumMod val="60000"/>
                <a:lumOff val="40000"/>
              </a:schemeClr>
            </a:solidFill>
            <a:prstDash val="dash"/>
          </a:ln>
        </p:spPr>
        <p:txBody>
          <a:bodyPr wrap="square" lIns="182880" tIns="137160" rIns="91440" bIns="137160" rtlCol="0">
            <a:noAutofit/>
          </a:bodyPr>
          <a:lstStyle>
            <a:defPPr>
              <a:defRPr lang="en-US"/>
            </a:defPPr>
          </a:lstStyle>
          <a:p>
            <a:r>
              <a:rPr lang="en-US" sz="1700" dirty="0"/>
              <a:t>2) </a:t>
            </a:r>
            <a:r>
              <a:rPr lang="en-US" sz="1700" dirty="0" smtClean="0"/>
              <a:t>Tax </a:t>
            </a:r>
            <a:r>
              <a:rPr lang="en-US" sz="1700" dirty="0"/>
              <a:t>equity </a:t>
            </a:r>
            <a:r>
              <a:rPr lang="en-US" sz="1700" dirty="0" smtClean="0"/>
              <a:t>pays rent to lessor and sells power under the PPA. Receives </a:t>
            </a:r>
            <a:r>
              <a:rPr lang="en-US" sz="1700" dirty="0"/>
              <a:t>ITC </a:t>
            </a:r>
            <a:r>
              <a:rPr lang="en-US" sz="1700" dirty="0" smtClean="0"/>
              <a:t>pass-through (in return for partial upfront funding of project) and cash </a:t>
            </a:r>
            <a:r>
              <a:rPr lang="en-US" sz="1700" dirty="0"/>
              <a:t>from </a:t>
            </a:r>
            <a:r>
              <a:rPr lang="en-US" sz="1700" dirty="0" smtClean="0"/>
              <a:t>PPA. </a:t>
            </a:r>
            <a:endParaRPr lang="en-US" sz="1700" dirty="0"/>
          </a:p>
        </p:txBody>
      </p:sp>
      <p:sp>
        <p:nvSpPr>
          <p:cNvPr id="140" name="TextBox 139"/>
          <p:cNvSpPr txBox="1"/>
          <p:nvPr/>
        </p:nvSpPr>
        <p:spPr>
          <a:xfrm>
            <a:off x="472572" y="3140011"/>
            <a:ext cx="1318374" cy="898964"/>
          </a:xfrm>
          <a:prstGeom prst="rect">
            <a:avLst/>
          </a:prstGeom>
          <a:noFill/>
        </p:spPr>
        <p:txBody>
          <a:bodyPr wrap="square" rtlCol="0" anchor="ctr">
            <a:spAutoFit/>
          </a:bodyPr>
          <a:lstStyle/>
          <a:p>
            <a:pPr lvl="0">
              <a:lnSpc>
                <a:spcPts val="2100"/>
              </a:lnSpc>
            </a:pPr>
            <a:r>
              <a:rPr lang="en-US" sz="2000" dirty="0" smtClean="0">
                <a:solidFill>
                  <a:schemeClr val="tx1">
                    <a:lumMod val="50000"/>
                  </a:schemeClr>
                </a:solidFill>
                <a:latin typeface="+mj-lt"/>
              </a:rPr>
              <a:t>Project Developer </a:t>
            </a:r>
            <a:r>
              <a:rPr lang="en-US" sz="1700" dirty="0" smtClean="0">
                <a:solidFill>
                  <a:schemeClr val="tx1">
                    <a:lumMod val="50000"/>
                  </a:schemeClr>
                </a:solidFill>
                <a:latin typeface="+mj-lt"/>
              </a:rPr>
              <a:t>(Lessor)</a:t>
            </a:r>
            <a:endParaRPr lang="en-US" sz="1700" dirty="0">
              <a:solidFill>
                <a:schemeClr val="tx1">
                  <a:lumMod val="50000"/>
                </a:schemeClr>
              </a:solidFill>
              <a:latin typeface="+mj-lt"/>
            </a:endParaRPr>
          </a:p>
        </p:txBody>
      </p:sp>
      <p:sp>
        <p:nvSpPr>
          <p:cNvPr id="141" name="Oval 140"/>
          <p:cNvSpPr/>
          <p:nvPr/>
        </p:nvSpPr>
        <p:spPr>
          <a:xfrm>
            <a:off x="345422" y="3289841"/>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extBox 125"/>
          <p:cNvSpPr txBox="1"/>
          <p:nvPr/>
        </p:nvSpPr>
        <p:spPr>
          <a:xfrm>
            <a:off x="8219570" y="4556691"/>
            <a:ext cx="863554" cy="567591"/>
          </a:xfrm>
          <a:prstGeom prst="rect">
            <a:avLst/>
          </a:prstGeom>
          <a:noFill/>
        </p:spPr>
        <p:txBody>
          <a:bodyPr wrap="square" rtlCol="0">
            <a:spAutoFit/>
          </a:bodyPr>
          <a:lstStyle/>
          <a:p>
            <a:pPr>
              <a:lnSpc>
                <a:spcPct val="90000"/>
              </a:lnSpc>
            </a:pPr>
            <a:r>
              <a:rPr lang="en-US" sz="1700" dirty="0" smtClean="0"/>
              <a:t>Site </a:t>
            </a:r>
          </a:p>
          <a:p>
            <a:pPr>
              <a:lnSpc>
                <a:spcPct val="90000"/>
              </a:lnSpc>
            </a:pPr>
            <a:r>
              <a:rPr lang="en-US" sz="1700" dirty="0" smtClean="0"/>
              <a:t>Access</a:t>
            </a:r>
            <a:endParaRPr lang="en-US" sz="1700" dirty="0"/>
          </a:p>
        </p:txBody>
      </p:sp>
      <p:sp>
        <p:nvSpPr>
          <p:cNvPr id="129" name="TextBox 128"/>
          <p:cNvSpPr txBox="1"/>
          <p:nvPr/>
        </p:nvSpPr>
        <p:spPr>
          <a:xfrm>
            <a:off x="7307490" y="4566460"/>
            <a:ext cx="706618" cy="567591"/>
          </a:xfrm>
          <a:prstGeom prst="rect">
            <a:avLst/>
          </a:prstGeom>
          <a:noFill/>
        </p:spPr>
        <p:txBody>
          <a:bodyPr wrap="square" rtlCol="0">
            <a:spAutoFit/>
          </a:bodyPr>
          <a:lstStyle/>
          <a:p>
            <a:pPr algn="r">
              <a:lnSpc>
                <a:spcPct val="90000"/>
              </a:lnSpc>
            </a:pPr>
            <a:r>
              <a:rPr lang="en-US" sz="1700" dirty="0" smtClean="0"/>
              <a:t>Rent </a:t>
            </a:r>
          </a:p>
          <a:p>
            <a:pPr algn="r">
              <a:lnSpc>
                <a:spcPct val="90000"/>
              </a:lnSpc>
            </a:pPr>
            <a:r>
              <a:rPr lang="en-US" sz="1700" dirty="0" smtClean="0"/>
              <a:t>($)</a:t>
            </a:r>
            <a:endParaRPr lang="en-US" sz="1700" dirty="0"/>
          </a:p>
        </p:txBody>
      </p:sp>
      <p:grpSp>
        <p:nvGrpSpPr>
          <p:cNvPr id="130" name="Group 129"/>
          <p:cNvGrpSpPr/>
          <p:nvPr/>
        </p:nvGrpSpPr>
        <p:grpSpPr>
          <a:xfrm>
            <a:off x="7565703" y="5675465"/>
            <a:ext cx="1393919" cy="637354"/>
            <a:chOff x="7402716" y="3590389"/>
            <a:chExt cx="1393919" cy="637354"/>
          </a:xfrm>
        </p:grpSpPr>
        <p:sp>
          <p:nvSpPr>
            <p:cNvPr id="144" name="TextBox 143"/>
            <p:cNvSpPr txBox="1"/>
            <p:nvPr/>
          </p:nvSpPr>
          <p:spPr>
            <a:xfrm>
              <a:off x="7476538" y="3590389"/>
              <a:ext cx="1320097" cy="637354"/>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Resource Owner</a:t>
              </a:r>
              <a:endParaRPr lang="en-US" sz="2000" dirty="0">
                <a:solidFill>
                  <a:schemeClr val="tx1">
                    <a:lumMod val="50000"/>
                  </a:schemeClr>
                </a:solidFill>
                <a:latin typeface="+mj-lt"/>
              </a:endParaRPr>
            </a:p>
          </p:txBody>
        </p:sp>
        <p:sp>
          <p:nvSpPr>
            <p:cNvPr id="145" name="Oval 144"/>
            <p:cNvSpPr/>
            <p:nvPr/>
          </p:nvSpPr>
          <p:spPr>
            <a:xfrm>
              <a:off x="7402716" y="3731070"/>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1" name="Group 130"/>
          <p:cNvGrpSpPr/>
          <p:nvPr/>
        </p:nvGrpSpPr>
        <p:grpSpPr>
          <a:xfrm>
            <a:off x="5995623" y="5675465"/>
            <a:ext cx="1237377" cy="637354"/>
            <a:chOff x="5806424" y="3590389"/>
            <a:chExt cx="1237377" cy="637354"/>
          </a:xfrm>
        </p:grpSpPr>
        <p:sp>
          <p:nvSpPr>
            <p:cNvPr id="142" name="TextBox 141"/>
            <p:cNvSpPr txBox="1"/>
            <p:nvPr/>
          </p:nvSpPr>
          <p:spPr>
            <a:xfrm>
              <a:off x="5883868" y="3590389"/>
              <a:ext cx="1159933" cy="637354"/>
            </a:xfrm>
            <a:prstGeom prst="rect">
              <a:avLst/>
            </a:prstGeom>
            <a:noFill/>
          </p:spPr>
          <p:txBody>
            <a:bodyPr wrap="square" rtlCol="0">
              <a:spAutoFit/>
            </a:bodyPr>
            <a:lstStyle/>
            <a:p>
              <a:pPr lvl="0">
                <a:lnSpc>
                  <a:spcPts val="2100"/>
                </a:lnSpc>
              </a:pPr>
              <a:r>
                <a:rPr lang="en-US" sz="2000" dirty="0" smtClean="0">
                  <a:solidFill>
                    <a:schemeClr val="tx1">
                      <a:lumMod val="50000"/>
                    </a:schemeClr>
                  </a:solidFill>
                  <a:latin typeface="+mj-lt"/>
                </a:rPr>
                <a:t>Utility/</a:t>
              </a:r>
              <a:br>
                <a:rPr lang="en-US" sz="2000" dirty="0" smtClean="0">
                  <a:solidFill>
                    <a:schemeClr val="tx1">
                      <a:lumMod val="50000"/>
                    </a:schemeClr>
                  </a:solidFill>
                  <a:latin typeface="+mj-lt"/>
                </a:rPr>
              </a:br>
              <a:r>
                <a:rPr lang="en-US" sz="2000" dirty="0" smtClean="0">
                  <a:solidFill>
                    <a:schemeClr val="tx1">
                      <a:lumMod val="50000"/>
                    </a:schemeClr>
                  </a:solidFill>
                  <a:latin typeface="+mj-lt"/>
                </a:rPr>
                <a:t>Off-taker</a:t>
              </a:r>
              <a:endParaRPr lang="en-US" sz="2000" dirty="0">
                <a:solidFill>
                  <a:schemeClr val="tx1">
                    <a:lumMod val="50000"/>
                  </a:schemeClr>
                </a:solidFill>
                <a:latin typeface="+mj-lt"/>
              </a:endParaRPr>
            </a:p>
          </p:txBody>
        </p:sp>
        <p:sp>
          <p:nvSpPr>
            <p:cNvPr id="143" name="Oval 142"/>
            <p:cNvSpPr/>
            <p:nvPr/>
          </p:nvSpPr>
          <p:spPr>
            <a:xfrm>
              <a:off x="5806424" y="3717394"/>
              <a:ext cx="108238" cy="108238"/>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538" y="4691724"/>
            <a:ext cx="248581" cy="421701"/>
          </a:xfrm>
          <a:prstGeom prst="rect">
            <a:avLst/>
          </a:prstGeom>
        </p:spPr>
      </p:pic>
      <p:sp>
        <p:nvSpPr>
          <p:cNvPr id="135" name="TextBox 134"/>
          <p:cNvSpPr txBox="1"/>
          <p:nvPr/>
        </p:nvSpPr>
        <p:spPr>
          <a:xfrm>
            <a:off x="6131624" y="4601954"/>
            <a:ext cx="288834" cy="430887"/>
          </a:xfrm>
          <a:prstGeom prst="rect">
            <a:avLst/>
          </a:prstGeom>
          <a:noFill/>
        </p:spPr>
        <p:txBody>
          <a:bodyPr wrap="square" rtlCol="0">
            <a:spAutoFit/>
          </a:bodyPr>
          <a:lstStyle/>
          <a:p>
            <a:pPr algn="ctr"/>
            <a:r>
              <a:rPr lang="en-US" sz="2200" dirty="0" smtClean="0">
                <a:solidFill>
                  <a:schemeClr val="accent1"/>
                </a:solidFill>
              </a:rPr>
              <a:t>$</a:t>
            </a:r>
            <a:endParaRPr lang="en-US" sz="2200" dirty="0">
              <a:solidFill>
                <a:schemeClr val="accent1"/>
              </a:solidFill>
            </a:endParaRPr>
          </a:p>
        </p:txBody>
      </p:sp>
      <p:grpSp>
        <p:nvGrpSpPr>
          <p:cNvPr id="13" name="Group 12"/>
          <p:cNvGrpSpPr/>
          <p:nvPr/>
        </p:nvGrpSpPr>
        <p:grpSpPr>
          <a:xfrm>
            <a:off x="6438902" y="3701521"/>
            <a:ext cx="1779887" cy="2005334"/>
            <a:chOff x="6185411" y="4138111"/>
            <a:chExt cx="1779887" cy="1473656"/>
          </a:xfrm>
        </p:grpSpPr>
        <p:cxnSp>
          <p:nvCxnSpPr>
            <p:cNvPr id="136" name="Straight Arrow Connector 135"/>
            <p:cNvCxnSpPr/>
            <p:nvPr/>
          </p:nvCxnSpPr>
          <p:spPr>
            <a:xfrm rot="5400000">
              <a:off x="7067172" y="4888371"/>
              <a:ext cx="1446792"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rot="5400000">
              <a:off x="7238287" y="4874889"/>
              <a:ext cx="1454021"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rot="5400000">
              <a:off x="5658515" y="4878604"/>
              <a:ext cx="1446792" cy="0"/>
            </a:xfrm>
            <a:prstGeom prst="straightConnector1">
              <a:avLst/>
            </a:prstGeom>
            <a:ln w="12700">
              <a:solidFill>
                <a:schemeClr val="tx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rot="5400000">
              <a:off x="5458400" y="4865122"/>
              <a:ext cx="1454021" cy="0"/>
            </a:xfrm>
            <a:prstGeom prst="straightConnector1">
              <a:avLst/>
            </a:prstGeom>
            <a:ln w="12700">
              <a:solidFill>
                <a:schemeClr val="tx1">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6685672" y="2852552"/>
            <a:ext cx="1300013" cy="1501074"/>
            <a:chOff x="6651712" y="2730296"/>
            <a:chExt cx="1300013" cy="1501074"/>
          </a:xfrm>
        </p:grpSpPr>
        <p:sp>
          <p:nvSpPr>
            <p:cNvPr id="147" name="Diamond 146"/>
            <p:cNvSpPr/>
            <p:nvPr/>
          </p:nvSpPr>
          <p:spPr>
            <a:xfrm>
              <a:off x="6651712" y="2730296"/>
              <a:ext cx="1300013" cy="1501074"/>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TextBox 147"/>
            <p:cNvSpPr txBox="1"/>
            <p:nvPr/>
          </p:nvSpPr>
          <p:spPr>
            <a:xfrm>
              <a:off x="6708290" y="2883650"/>
              <a:ext cx="1197863" cy="1064821"/>
            </a:xfrm>
            <a:prstGeom prst="rect">
              <a:avLst/>
            </a:prstGeom>
            <a:noFill/>
          </p:spPr>
          <p:txBody>
            <a:bodyPr wrap="square" rtlCol="0">
              <a:spAutoFit/>
            </a:bodyPr>
            <a:lstStyle/>
            <a:p>
              <a:pPr lvl="0" algn="ctr">
                <a:lnSpc>
                  <a:spcPts val="1900"/>
                </a:lnSpc>
              </a:pPr>
              <a:r>
                <a:rPr lang="en-US" dirty="0" smtClean="0">
                  <a:solidFill>
                    <a:schemeClr val="tx1">
                      <a:lumMod val="50000"/>
                    </a:schemeClr>
                  </a:solidFill>
                  <a:latin typeface="+mj-lt"/>
                </a:rPr>
                <a:t>Tax-</a:t>
              </a:r>
              <a:br>
                <a:rPr lang="en-US" dirty="0" smtClean="0">
                  <a:solidFill>
                    <a:schemeClr val="tx1">
                      <a:lumMod val="50000"/>
                    </a:schemeClr>
                  </a:solidFill>
                  <a:latin typeface="+mj-lt"/>
                </a:rPr>
              </a:br>
              <a:r>
                <a:rPr lang="en-US" dirty="0" smtClean="0">
                  <a:solidFill>
                    <a:schemeClr val="tx1">
                      <a:lumMod val="50000"/>
                    </a:schemeClr>
                  </a:solidFill>
                  <a:latin typeface="+mj-lt"/>
                </a:rPr>
                <a:t> Equity</a:t>
              </a:r>
              <a:br>
                <a:rPr lang="en-US" dirty="0" smtClean="0">
                  <a:solidFill>
                    <a:schemeClr val="tx1">
                      <a:lumMod val="50000"/>
                    </a:schemeClr>
                  </a:solidFill>
                  <a:latin typeface="+mj-lt"/>
                </a:rPr>
              </a:br>
              <a:r>
                <a:rPr lang="en-US" dirty="0" smtClean="0">
                  <a:solidFill>
                    <a:schemeClr val="tx1">
                      <a:lumMod val="50000"/>
                    </a:schemeClr>
                  </a:solidFill>
                  <a:latin typeface="+mj-lt"/>
                </a:rPr>
                <a:t> Investor</a:t>
              </a:r>
            </a:p>
            <a:p>
              <a:pPr lvl="0" algn="ctr">
                <a:lnSpc>
                  <a:spcPts val="1700"/>
                </a:lnSpc>
              </a:pPr>
              <a:r>
                <a:rPr lang="en-US" sz="1500" dirty="0" smtClean="0">
                  <a:solidFill>
                    <a:schemeClr val="tx1">
                      <a:lumMod val="50000"/>
                    </a:schemeClr>
                  </a:solidFill>
                  <a:latin typeface="+mj-lt"/>
                </a:rPr>
                <a:t>(Lessee)</a:t>
              </a:r>
              <a:endParaRPr lang="en-US" sz="1500" dirty="0">
                <a:solidFill>
                  <a:schemeClr val="tx1">
                    <a:lumMod val="50000"/>
                  </a:schemeClr>
                </a:solidFill>
                <a:latin typeface="+mj-lt"/>
              </a:endParaRPr>
            </a:p>
          </p:txBody>
        </p:sp>
      </p:grpSp>
      <p:grpSp>
        <p:nvGrpSpPr>
          <p:cNvPr id="149" name="Group 148"/>
          <p:cNvGrpSpPr/>
          <p:nvPr/>
        </p:nvGrpSpPr>
        <p:grpSpPr>
          <a:xfrm>
            <a:off x="7214151" y="1105729"/>
            <a:ext cx="1593673" cy="497907"/>
            <a:chOff x="484390" y="1906894"/>
            <a:chExt cx="1593673" cy="497907"/>
          </a:xfrm>
        </p:grpSpPr>
        <p:sp>
          <p:nvSpPr>
            <p:cNvPr id="150" name="Oval 149"/>
            <p:cNvSpPr/>
            <p:nvPr/>
          </p:nvSpPr>
          <p:spPr>
            <a:xfrm>
              <a:off x="529217" y="2303605"/>
              <a:ext cx="80800" cy="80800"/>
            </a:xfrm>
            <a:prstGeom prst="ellipse">
              <a:avLst/>
            </a:prstGeom>
            <a:solidFill>
              <a:srgbClr val="D76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Diamond 150"/>
            <p:cNvSpPr/>
            <p:nvPr/>
          </p:nvSpPr>
          <p:spPr>
            <a:xfrm>
              <a:off x="484390" y="1975117"/>
              <a:ext cx="168971" cy="201348"/>
            </a:xfrm>
            <a:prstGeom prst="diamond">
              <a:avLst/>
            </a:prstGeom>
            <a:solidFill>
              <a:srgbClr val="EDA94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TextBox 151"/>
            <p:cNvSpPr txBox="1"/>
            <p:nvPr/>
          </p:nvSpPr>
          <p:spPr>
            <a:xfrm>
              <a:off x="726469" y="1906894"/>
              <a:ext cx="732367" cy="199502"/>
            </a:xfrm>
            <a:prstGeom prst="rect">
              <a:avLst/>
            </a:prstGeom>
            <a:noFill/>
          </p:spPr>
          <p:txBody>
            <a:bodyPr wrap="square" lIns="0" tIns="0" rIns="0" bIns="0" rtlCol="0">
              <a:noAutofit/>
            </a:bodyPr>
            <a:lstStyle/>
            <a:p>
              <a:pPr lvl="0">
                <a:lnSpc>
                  <a:spcPts val="2050"/>
                </a:lnSpc>
              </a:pPr>
              <a:r>
                <a:rPr lang="en-US" sz="900" dirty="0" smtClean="0"/>
                <a:t>Tax Equity</a:t>
              </a:r>
              <a:endParaRPr lang="en-US" sz="900" dirty="0"/>
            </a:p>
          </p:txBody>
        </p:sp>
        <p:sp>
          <p:nvSpPr>
            <p:cNvPr id="153" name="TextBox 152"/>
            <p:cNvSpPr txBox="1"/>
            <p:nvPr/>
          </p:nvSpPr>
          <p:spPr>
            <a:xfrm>
              <a:off x="726469" y="2268523"/>
              <a:ext cx="1351594" cy="136278"/>
            </a:xfrm>
            <a:prstGeom prst="rect">
              <a:avLst/>
            </a:prstGeom>
            <a:noFill/>
          </p:spPr>
          <p:txBody>
            <a:bodyPr wrap="square" lIns="0" tIns="0" rIns="0" bIns="0" rtlCol="0">
              <a:noAutofit/>
            </a:bodyPr>
            <a:lstStyle/>
            <a:p>
              <a:pPr lvl="0"/>
              <a:r>
                <a:rPr lang="en-US" sz="900" dirty="0"/>
                <a:t>Potential Tribal Role</a:t>
              </a:r>
            </a:p>
          </p:txBody>
        </p:sp>
      </p:grpSp>
    </p:spTree>
    <p:extLst>
      <p:ext uri="{BB962C8B-B14F-4D97-AF65-F5344CB8AC3E}">
        <p14:creationId xmlns:p14="http://schemas.microsoft.com/office/powerpoint/2010/main" val="75509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20477051"/>
              </p:ext>
            </p:extLst>
          </p:nvPr>
        </p:nvGraphicFramePr>
        <p:xfrm>
          <a:off x="433297" y="2374382"/>
          <a:ext cx="8534400" cy="40302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347" y="6000520"/>
            <a:ext cx="1066800" cy="307777"/>
          </a:xfrm>
          <a:prstGeom prst="rect">
            <a:avLst/>
          </a:prstGeom>
          <a:noFill/>
        </p:spPr>
        <p:txBody>
          <a:bodyPr wrap="square" rtlCol="0">
            <a:spAutoFit/>
          </a:bodyPr>
          <a:lstStyle/>
          <a:p>
            <a:r>
              <a:rPr lang="en-US" sz="1400" dirty="0">
                <a:solidFill>
                  <a:srgbClr val="3E3E3E"/>
                </a:solidFill>
                <a:latin typeface="Franklin Gothic Medium"/>
              </a:rPr>
              <a:t>Year</a:t>
            </a:r>
          </a:p>
        </p:txBody>
      </p:sp>
      <p:sp>
        <p:nvSpPr>
          <p:cNvPr id="14" name="Right Brace 13"/>
          <p:cNvSpPr/>
          <p:nvPr/>
        </p:nvSpPr>
        <p:spPr>
          <a:xfrm rot="16200000">
            <a:off x="1314580" y="2543437"/>
            <a:ext cx="242549" cy="1700298"/>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17" name="TextBox 16"/>
          <p:cNvSpPr txBox="1"/>
          <p:nvPr/>
        </p:nvSpPr>
        <p:spPr>
          <a:xfrm>
            <a:off x="512485" y="2595501"/>
            <a:ext cx="1816847" cy="660865"/>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Development Costs</a:t>
            </a:r>
          </a:p>
        </p:txBody>
      </p:sp>
      <p:sp>
        <p:nvSpPr>
          <p:cNvPr id="18" name="TextBox 17"/>
          <p:cNvSpPr txBox="1"/>
          <p:nvPr/>
        </p:nvSpPr>
        <p:spPr>
          <a:xfrm>
            <a:off x="3393667" y="4618063"/>
            <a:ext cx="1816847" cy="660865"/>
          </a:xfrm>
          <a:prstGeom prst="rect">
            <a:avLst/>
          </a:prstGeom>
          <a:noFill/>
        </p:spPr>
        <p:txBody>
          <a:bodyPr wrap="square" rtlCol="0">
            <a:spAutoFit/>
          </a:bodyPr>
          <a:lstStyle/>
          <a:p>
            <a:pPr>
              <a:lnSpc>
                <a:spcPts val="2200"/>
              </a:lnSpc>
            </a:pPr>
            <a:r>
              <a:rPr lang="en-US" sz="2000" dirty="0">
                <a:solidFill>
                  <a:srgbClr val="3E3E3E"/>
                </a:solidFill>
                <a:latin typeface="Franklin Gothic Medium"/>
              </a:rPr>
              <a:t>Capital Investment</a:t>
            </a:r>
          </a:p>
        </p:txBody>
      </p:sp>
      <p:sp>
        <p:nvSpPr>
          <p:cNvPr id="19" name="TextBox 18"/>
          <p:cNvSpPr txBox="1"/>
          <p:nvPr/>
        </p:nvSpPr>
        <p:spPr>
          <a:xfrm>
            <a:off x="4051696" y="2090940"/>
            <a:ext cx="3792448" cy="378736"/>
          </a:xfrm>
          <a:prstGeom prst="rect">
            <a:avLst/>
          </a:prstGeom>
          <a:noFill/>
        </p:spPr>
        <p:txBody>
          <a:bodyPr wrap="square" rtlCol="0">
            <a:spAutoFit/>
          </a:bodyPr>
          <a:lstStyle/>
          <a:p>
            <a:pPr algn="ctr">
              <a:lnSpc>
                <a:spcPts val="2200"/>
              </a:lnSpc>
            </a:pPr>
            <a:r>
              <a:rPr lang="en-US" sz="2000" dirty="0">
                <a:solidFill>
                  <a:srgbClr val="3E3E3E"/>
                </a:solidFill>
                <a:latin typeface="Franklin Gothic Medium"/>
              </a:rPr>
              <a:t>Cash Flows and Tax Benefits*</a:t>
            </a:r>
          </a:p>
        </p:txBody>
      </p:sp>
      <p:sp>
        <p:nvSpPr>
          <p:cNvPr id="2" name="Title 1"/>
          <p:cNvSpPr>
            <a:spLocks noGrp="1"/>
          </p:cNvSpPr>
          <p:nvPr>
            <p:ph type="title"/>
          </p:nvPr>
        </p:nvSpPr>
        <p:spPr>
          <a:xfrm>
            <a:off x="365758" y="194040"/>
            <a:ext cx="7208937" cy="987552"/>
          </a:xfrm>
        </p:spPr>
        <p:txBody>
          <a:bodyPr>
            <a:noAutofit/>
          </a:bodyPr>
          <a:lstStyle/>
          <a:p>
            <a:pPr>
              <a:lnSpc>
                <a:spcPct val="90000"/>
              </a:lnSpc>
            </a:pPr>
            <a:r>
              <a:rPr lang="en-US" dirty="0" smtClean="0"/>
              <a:t>Cash Flow Example: Inverted Lease/Lease Pass-Through, No Debt</a:t>
            </a:r>
            <a:endParaRPr lang="en-US" dirty="0"/>
          </a:p>
        </p:txBody>
      </p:sp>
      <p:grpSp>
        <p:nvGrpSpPr>
          <p:cNvPr id="6" name="Group 5"/>
          <p:cNvGrpSpPr/>
          <p:nvPr/>
        </p:nvGrpSpPr>
        <p:grpSpPr>
          <a:xfrm>
            <a:off x="487545" y="1372946"/>
            <a:ext cx="8379383" cy="550215"/>
            <a:chOff x="542367" y="943533"/>
            <a:chExt cx="8379383" cy="550215"/>
          </a:xfrm>
        </p:grpSpPr>
        <p:sp>
          <p:nvSpPr>
            <p:cNvPr id="23" name="Pentagon 25"/>
            <p:cNvSpPr/>
            <p:nvPr/>
          </p:nvSpPr>
          <p:spPr>
            <a:xfrm>
              <a:off x="2716606" y="949039"/>
              <a:ext cx="6205144"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18534"/>
                <a:gd name="connsiteY0" fmla="*/ 0 h 2011680"/>
                <a:gd name="connsiteX1" fmla="*/ 838265 w 918534"/>
                <a:gd name="connsiteY1" fmla="*/ 0 h 2011680"/>
                <a:gd name="connsiteX2" fmla="*/ 918534 w 918534"/>
                <a:gd name="connsiteY2" fmla="*/ 829187 h 2011680"/>
                <a:gd name="connsiteX3" fmla="*/ 838265 w 918534"/>
                <a:gd name="connsiteY3" fmla="*/ 2011680 h 2011680"/>
                <a:gd name="connsiteX4" fmla="*/ 0 w 918534"/>
                <a:gd name="connsiteY4" fmla="*/ 2011680 h 2011680"/>
                <a:gd name="connsiteX5" fmla="*/ 0 w 918534"/>
                <a:gd name="connsiteY5" fmla="*/ 0 h 2011680"/>
                <a:gd name="connsiteX0" fmla="*/ 0 w 881166"/>
                <a:gd name="connsiteY0" fmla="*/ 0 h 2011680"/>
                <a:gd name="connsiteX1" fmla="*/ 838265 w 881166"/>
                <a:gd name="connsiteY1" fmla="*/ 0 h 2011680"/>
                <a:gd name="connsiteX2" fmla="*/ 881166 w 881166"/>
                <a:gd name="connsiteY2" fmla="*/ 866439 h 2011680"/>
                <a:gd name="connsiteX3" fmla="*/ 838265 w 881166"/>
                <a:gd name="connsiteY3" fmla="*/ 2011680 h 2011680"/>
                <a:gd name="connsiteX4" fmla="*/ 0 w 881166"/>
                <a:gd name="connsiteY4" fmla="*/ 2011680 h 2011680"/>
                <a:gd name="connsiteX5" fmla="*/ 0 w 881166"/>
                <a:gd name="connsiteY5" fmla="*/ 0 h 2011680"/>
                <a:gd name="connsiteX0" fmla="*/ 0 w 881166"/>
                <a:gd name="connsiteY0" fmla="*/ 0 h 2011680"/>
                <a:gd name="connsiteX1" fmla="*/ 838265 w 881166"/>
                <a:gd name="connsiteY1" fmla="*/ 0 h 2011680"/>
                <a:gd name="connsiteX2" fmla="*/ 881166 w 881166"/>
                <a:gd name="connsiteY2" fmla="*/ 1062019 h 2011680"/>
                <a:gd name="connsiteX3" fmla="*/ 838265 w 881166"/>
                <a:gd name="connsiteY3" fmla="*/ 2011680 h 2011680"/>
                <a:gd name="connsiteX4" fmla="*/ 0 w 881166"/>
                <a:gd name="connsiteY4" fmla="*/ 2011680 h 2011680"/>
                <a:gd name="connsiteX5" fmla="*/ 0 w 881166"/>
                <a:gd name="connsiteY5" fmla="*/ 0 h 2011680"/>
                <a:gd name="connsiteX0" fmla="*/ 0 w 873933"/>
                <a:gd name="connsiteY0" fmla="*/ 0 h 2011680"/>
                <a:gd name="connsiteX1" fmla="*/ 838265 w 873933"/>
                <a:gd name="connsiteY1" fmla="*/ 0 h 2011680"/>
                <a:gd name="connsiteX2" fmla="*/ 873933 w 873933"/>
                <a:gd name="connsiteY2" fmla="*/ 978199 h 2011680"/>
                <a:gd name="connsiteX3" fmla="*/ 838265 w 873933"/>
                <a:gd name="connsiteY3" fmla="*/ 2011680 h 2011680"/>
                <a:gd name="connsiteX4" fmla="*/ 0 w 873933"/>
                <a:gd name="connsiteY4" fmla="*/ 2011680 h 2011680"/>
                <a:gd name="connsiteX5" fmla="*/ 0 w 873933"/>
                <a:gd name="connsiteY5" fmla="*/ 0 h 2011680"/>
                <a:gd name="connsiteX0" fmla="*/ 0 w 860106"/>
                <a:gd name="connsiteY0" fmla="*/ 0 h 2011680"/>
                <a:gd name="connsiteX1" fmla="*/ 838265 w 860106"/>
                <a:gd name="connsiteY1" fmla="*/ 0 h 2011680"/>
                <a:gd name="connsiteX2" fmla="*/ 860106 w 860106"/>
                <a:gd name="connsiteY2" fmla="*/ 1029102 h 2011680"/>
                <a:gd name="connsiteX3" fmla="*/ 838265 w 860106"/>
                <a:gd name="connsiteY3" fmla="*/ 2011680 h 2011680"/>
                <a:gd name="connsiteX4" fmla="*/ 0 w 860106"/>
                <a:gd name="connsiteY4" fmla="*/ 2011680 h 2011680"/>
                <a:gd name="connsiteX5" fmla="*/ 0 w 860106"/>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106" h="2011680">
                  <a:moveTo>
                    <a:pt x="0" y="0"/>
                  </a:moveTo>
                  <a:lnTo>
                    <a:pt x="838265" y="0"/>
                  </a:lnTo>
                  <a:lnTo>
                    <a:pt x="860106" y="1029102"/>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4" name="Pentagon 25"/>
            <p:cNvSpPr/>
            <p:nvPr/>
          </p:nvSpPr>
          <p:spPr>
            <a:xfrm>
              <a:off x="919711" y="943533"/>
              <a:ext cx="2299739" cy="485587"/>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18511"/>
                <a:gd name="connsiteY0" fmla="*/ 0 h 2011680"/>
                <a:gd name="connsiteX1" fmla="*/ 838265 w 1018511"/>
                <a:gd name="connsiteY1" fmla="*/ 0 h 2011680"/>
                <a:gd name="connsiteX2" fmla="*/ 1018511 w 1018511"/>
                <a:gd name="connsiteY2" fmla="*/ 894080 h 2011680"/>
                <a:gd name="connsiteX3" fmla="*/ 838265 w 1018511"/>
                <a:gd name="connsiteY3" fmla="*/ 2011680 h 2011680"/>
                <a:gd name="connsiteX4" fmla="*/ 0 w 1018511"/>
                <a:gd name="connsiteY4" fmla="*/ 2011680 h 2011680"/>
                <a:gd name="connsiteX5" fmla="*/ 0 w 1018511"/>
                <a:gd name="connsiteY5" fmla="*/ 0 h 2011680"/>
                <a:gd name="connsiteX0" fmla="*/ 0 w 958463"/>
                <a:gd name="connsiteY0" fmla="*/ 0 h 2011680"/>
                <a:gd name="connsiteX1" fmla="*/ 838265 w 958463"/>
                <a:gd name="connsiteY1" fmla="*/ 0 h 2011680"/>
                <a:gd name="connsiteX2" fmla="*/ 958463 w 958463"/>
                <a:gd name="connsiteY2" fmla="*/ 877857 h 2011680"/>
                <a:gd name="connsiteX3" fmla="*/ 838265 w 958463"/>
                <a:gd name="connsiteY3" fmla="*/ 2011680 h 2011680"/>
                <a:gd name="connsiteX4" fmla="*/ 0 w 958463"/>
                <a:gd name="connsiteY4" fmla="*/ 2011680 h 2011680"/>
                <a:gd name="connsiteX5" fmla="*/ 0 w 958463"/>
                <a:gd name="connsiteY5" fmla="*/ 0 h 2011680"/>
                <a:gd name="connsiteX0" fmla="*/ 0 w 892523"/>
                <a:gd name="connsiteY0" fmla="*/ 0 h 2011680"/>
                <a:gd name="connsiteX1" fmla="*/ 838265 w 892523"/>
                <a:gd name="connsiteY1" fmla="*/ 0 h 2011680"/>
                <a:gd name="connsiteX2" fmla="*/ 892523 w 892523"/>
                <a:gd name="connsiteY2" fmla="*/ 840607 h 2011680"/>
                <a:gd name="connsiteX3" fmla="*/ 838265 w 892523"/>
                <a:gd name="connsiteY3" fmla="*/ 2011680 h 2011680"/>
                <a:gd name="connsiteX4" fmla="*/ 0 w 892523"/>
                <a:gd name="connsiteY4" fmla="*/ 2011680 h 2011680"/>
                <a:gd name="connsiteX5" fmla="*/ 0 w 892523"/>
                <a:gd name="connsiteY5" fmla="*/ 0 h 2011680"/>
                <a:gd name="connsiteX0" fmla="*/ 0 w 889850"/>
                <a:gd name="connsiteY0" fmla="*/ 0 h 2011680"/>
                <a:gd name="connsiteX1" fmla="*/ 838265 w 889850"/>
                <a:gd name="connsiteY1" fmla="*/ 0 h 2011680"/>
                <a:gd name="connsiteX2" fmla="*/ 889850 w 889850"/>
                <a:gd name="connsiteY2" fmla="*/ 980307 h 2011680"/>
                <a:gd name="connsiteX3" fmla="*/ 838265 w 889850"/>
                <a:gd name="connsiteY3" fmla="*/ 2011680 h 2011680"/>
                <a:gd name="connsiteX4" fmla="*/ 0 w 889850"/>
                <a:gd name="connsiteY4" fmla="*/ 2011680 h 2011680"/>
                <a:gd name="connsiteX5" fmla="*/ 0 w 889850"/>
                <a:gd name="connsiteY5" fmla="*/ 0 h 2011680"/>
                <a:gd name="connsiteX0" fmla="*/ 0 w 870980"/>
                <a:gd name="connsiteY0" fmla="*/ 0 h 2011680"/>
                <a:gd name="connsiteX1" fmla="*/ 838265 w 870980"/>
                <a:gd name="connsiteY1" fmla="*/ 0 h 2011680"/>
                <a:gd name="connsiteX2" fmla="*/ 870980 w 870980"/>
                <a:gd name="connsiteY2" fmla="*/ 980309 h 2011680"/>
                <a:gd name="connsiteX3" fmla="*/ 838265 w 870980"/>
                <a:gd name="connsiteY3" fmla="*/ 2011680 h 2011680"/>
                <a:gd name="connsiteX4" fmla="*/ 0 w 870980"/>
                <a:gd name="connsiteY4" fmla="*/ 2011680 h 2011680"/>
                <a:gd name="connsiteX5" fmla="*/ 0 w 870980"/>
                <a:gd name="connsiteY5" fmla="*/ 0 h 2011680"/>
                <a:gd name="connsiteX0" fmla="*/ 354677 w 870980"/>
                <a:gd name="connsiteY0" fmla="*/ 0 h 2113484"/>
                <a:gd name="connsiteX1" fmla="*/ 838265 w 870980"/>
                <a:gd name="connsiteY1" fmla="*/ 101804 h 2113484"/>
                <a:gd name="connsiteX2" fmla="*/ 870980 w 870980"/>
                <a:gd name="connsiteY2" fmla="*/ 1082113 h 2113484"/>
                <a:gd name="connsiteX3" fmla="*/ 838265 w 870980"/>
                <a:gd name="connsiteY3" fmla="*/ 2113484 h 2113484"/>
                <a:gd name="connsiteX4" fmla="*/ 0 w 870980"/>
                <a:gd name="connsiteY4" fmla="*/ 2113484 h 2113484"/>
                <a:gd name="connsiteX5" fmla="*/ 354677 w 870980"/>
                <a:gd name="connsiteY5" fmla="*/ 0 h 2113484"/>
                <a:gd name="connsiteX0" fmla="*/ 0 w 516303"/>
                <a:gd name="connsiteY0" fmla="*/ 0 h 2164383"/>
                <a:gd name="connsiteX1" fmla="*/ 483588 w 516303"/>
                <a:gd name="connsiteY1" fmla="*/ 101804 h 2164383"/>
                <a:gd name="connsiteX2" fmla="*/ 516303 w 516303"/>
                <a:gd name="connsiteY2" fmla="*/ 1082113 h 2164383"/>
                <a:gd name="connsiteX3" fmla="*/ 483588 w 516303"/>
                <a:gd name="connsiteY3" fmla="*/ 2113484 h 2164383"/>
                <a:gd name="connsiteX4" fmla="*/ 6854 w 516303"/>
                <a:gd name="connsiteY4" fmla="*/ 2164383 h 2164383"/>
                <a:gd name="connsiteX5" fmla="*/ 0 w 516303"/>
                <a:gd name="connsiteY5" fmla="*/ 0 h 2164383"/>
                <a:gd name="connsiteX0" fmla="*/ 2222 w 518525"/>
                <a:gd name="connsiteY0" fmla="*/ 0 h 2164383"/>
                <a:gd name="connsiteX1" fmla="*/ 485810 w 518525"/>
                <a:gd name="connsiteY1" fmla="*/ 101804 h 2164383"/>
                <a:gd name="connsiteX2" fmla="*/ 518525 w 518525"/>
                <a:gd name="connsiteY2" fmla="*/ 1082113 h 2164383"/>
                <a:gd name="connsiteX3" fmla="*/ 485810 w 518525"/>
                <a:gd name="connsiteY3" fmla="*/ 2113484 h 2164383"/>
                <a:gd name="connsiteX4" fmla="*/ 509 w 518525"/>
                <a:gd name="connsiteY4" fmla="*/ 2164383 h 2164383"/>
                <a:gd name="connsiteX5" fmla="*/ 2222 w 518525"/>
                <a:gd name="connsiteY5" fmla="*/ 0 h 2164383"/>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6854 w 516303"/>
                <a:gd name="connsiteY4" fmla="*/ 2113484 h 2113484"/>
                <a:gd name="connsiteX5" fmla="*/ 0 w 516303"/>
                <a:gd name="connsiteY5" fmla="*/ 0 h 2113484"/>
                <a:gd name="connsiteX0" fmla="*/ 2222 w 518525"/>
                <a:gd name="connsiteY0" fmla="*/ 0 h 2113484"/>
                <a:gd name="connsiteX1" fmla="*/ 485810 w 518525"/>
                <a:gd name="connsiteY1" fmla="*/ 101804 h 2113484"/>
                <a:gd name="connsiteX2" fmla="*/ 518525 w 518525"/>
                <a:gd name="connsiteY2" fmla="*/ 1082113 h 2113484"/>
                <a:gd name="connsiteX3" fmla="*/ 485810 w 518525"/>
                <a:gd name="connsiteY3" fmla="*/ 2113484 h 2113484"/>
                <a:gd name="connsiteX4" fmla="*/ 509 w 518525"/>
                <a:gd name="connsiteY4" fmla="*/ 2113484 h 2113484"/>
                <a:gd name="connsiteX5" fmla="*/ 2222 w 518525"/>
                <a:gd name="connsiteY5" fmla="*/ 0 h 2113484"/>
                <a:gd name="connsiteX0" fmla="*/ 0 w 516303"/>
                <a:gd name="connsiteY0" fmla="*/ 0 h 2113484"/>
                <a:gd name="connsiteX1" fmla="*/ 483588 w 516303"/>
                <a:gd name="connsiteY1" fmla="*/ 101804 h 2113484"/>
                <a:gd name="connsiteX2" fmla="*/ 516303 w 516303"/>
                <a:gd name="connsiteY2" fmla="*/ 1082113 h 2113484"/>
                <a:gd name="connsiteX3" fmla="*/ 483588 w 516303"/>
                <a:gd name="connsiteY3" fmla="*/ 2113484 h 2113484"/>
                <a:gd name="connsiteX4" fmla="*/ 5141 w 516303"/>
                <a:gd name="connsiteY4" fmla="*/ 2113484 h 2113484"/>
                <a:gd name="connsiteX5" fmla="*/ 0 w 516303"/>
                <a:gd name="connsiteY5" fmla="*/ 0 h 2113484"/>
                <a:gd name="connsiteX0" fmla="*/ 0 w 516303"/>
                <a:gd name="connsiteY0" fmla="*/ 55685 h 2011680"/>
                <a:gd name="connsiteX1" fmla="*/ 483588 w 516303"/>
                <a:gd name="connsiteY1" fmla="*/ 0 h 2011680"/>
                <a:gd name="connsiteX2" fmla="*/ 516303 w 516303"/>
                <a:gd name="connsiteY2" fmla="*/ 980309 h 2011680"/>
                <a:gd name="connsiteX3" fmla="*/ 483588 w 516303"/>
                <a:gd name="connsiteY3" fmla="*/ 2011680 h 2011680"/>
                <a:gd name="connsiteX4" fmla="*/ 5141 w 516303"/>
                <a:gd name="connsiteY4" fmla="*/ 2011680 h 2011680"/>
                <a:gd name="connsiteX5" fmla="*/ 0 w 516303"/>
                <a:gd name="connsiteY5" fmla="*/ 55685 h 2011680"/>
                <a:gd name="connsiteX0" fmla="*/ 0 w 518016"/>
                <a:gd name="connsiteY0" fmla="*/ 0 h 2034739"/>
                <a:gd name="connsiteX1" fmla="*/ 485301 w 518016"/>
                <a:gd name="connsiteY1" fmla="*/ 23059 h 2034739"/>
                <a:gd name="connsiteX2" fmla="*/ 518016 w 518016"/>
                <a:gd name="connsiteY2" fmla="*/ 1003368 h 2034739"/>
                <a:gd name="connsiteX3" fmla="*/ 485301 w 518016"/>
                <a:gd name="connsiteY3" fmla="*/ 2034739 h 2034739"/>
                <a:gd name="connsiteX4" fmla="*/ 6854 w 518016"/>
                <a:gd name="connsiteY4" fmla="*/ 2034739 h 2034739"/>
                <a:gd name="connsiteX5" fmla="*/ 0 w 518016"/>
                <a:gd name="connsiteY5" fmla="*/ 0 h 203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16" h="2034739">
                  <a:moveTo>
                    <a:pt x="0" y="0"/>
                  </a:moveTo>
                  <a:lnTo>
                    <a:pt x="485301" y="23059"/>
                  </a:lnTo>
                  <a:lnTo>
                    <a:pt x="518016" y="1003368"/>
                  </a:lnTo>
                  <a:lnTo>
                    <a:pt x="485301" y="2034739"/>
                  </a:lnTo>
                  <a:lnTo>
                    <a:pt x="6854" y="2034739"/>
                  </a:lnTo>
                  <a:cubicBezTo>
                    <a:pt x="4569" y="1313278"/>
                    <a:pt x="2285" y="721461"/>
                    <a:pt x="0" y="0"/>
                  </a:cubicBez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prstClr val="white"/>
                  </a:solidFill>
                </a:ln>
                <a:solidFill>
                  <a:prstClr val="white"/>
                </a:solidFill>
                <a:latin typeface="Franklin Gothic Book"/>
              </a:endParaRPr>
            </a:p>
          </p:txBody>
        </p:sp>
        <p:sp>
          <p:nvSpPr>
            <p:cNvPr id="25" name="Pentagon 25"/>
            <p:cNvSpPr/>
            <p:nvPr/>
          </p:nvSpPr>
          <p:spPr>
            <a:xfrm>
              <a:off x="542367" y="949039"/>
              <a:ext cx="1584883" cy="480082"/>
            </a:xfrm>
            <a:custGeom>
              <a:avLst/>
              <a:gdLst>
                <a:gd name="connsiteX0" fmla="*/ 0 w 1696720"/>
                <a:gd name="connsiteY0" fmla="*/ 0 h 2011680"/>
                <a:gd name="connsiteX1" fmla="*/ 838265 w 1696720"/>
                <a:gd name="connsiteY1" fmla="*/ 0 h 2011680"/>
                <a:gd name="connsiteX2" fmla="*/ 1696720 w 1696720"/>
                <a:gd name="connsiteY2" fmla="*/ 1005840 h 2011680"/>
                <a:gd name="connsiteX3" fmla="*/ 838265 w 1696720"/>
                <a:gd name="connsiteY3" fmla="*/ 2011680 h 2011680"/>
                <a:gd name="connsiteX4" fmla="*/ 0 w 1696720"/>
                <a:gd name="connsiteY4" fmla="*/ 2011680 h 2011680"/>
                <a:gd name="connsiteX5" fmla="*/ 0 w 1696720"/>
                <a:gd name="connsiteY5" fmla="*/ 0 h 2011680"/>
                <a:gd name="connsiteX0" fmla="*/ 0 w 1188720"/>
                <a:gd name="connsiteY0" fmla="*/ 0 h 2011680"/>
                <a:gd name="connsiteX1" fmla="*/ 838265 w 1188720"/>
                <a:gd name="connsiteY1" fmla="*/ 0 h 2011680"/>
                <a:gd name="connsiteX2" fmla="*/ 1188720 w 1188720"/>
                <a:gd name="connsiteY2" fmla="*/ 955040 h 2011680"/>
                <a:gd name="connsiteX3" fmla="*/ 838265 w 1188720"/>
                <a:gd name="connsiteY3" fmla="*/ 2011680 h 2011680"/>
                <a:gd name="connsiteX4" fmla="*/ 0 w 1188720"/>
                <a:gd name="connsiteY4" fmla="*/ 2011680 h 2011680"/>
                <a:gd name="connsiteX5" fmla="*/ 0 w 1188720"/>
                <a:gd name="connsiteY5" fmla="*/ 0 h 2011680"/>
                <a:gd name="connsiteX0" fmla="*/ 0 w 1076960"/>
                <a:gd name="connsiteY0" fmla="*/ 0 h 2011680"/>
                <a:gd name="connsiteX1" fmla="*/ 838265 w 1076960"/>
                <a:gd name="connsiteY1" fmla="*/ 0 h 2011680"/>
                <a:gd name="connsiteX2" fmla="*/ 1076960 w 1076960"/>
                <a:gd name="connsiteY2" fmla="*/ 938817 h 2011680"/>
                <a:gd name="connsiteX3" fmla="*/ 838265 w 1076960"/>
                <a:gd name="connsiteY3" fmla="*/ 2011680 h 2011680"/>
                <a:gd name="connsiteX4" fmla="*/ 0 w 1076960"/>
                <a:gd name="connsiteY4" fmla="*/ 2011680 h 2011680"/>
                <a:gd name="connsiteX5" fmla="*/ 0 w 1076960"/>
                <a:gd name="connsiteY5" fmla="*/ 0 h 2011680"/>
                <a:gd name="connsiteX0" fmla="*/ 0 w 935840"/>
                <a:gd name="connsiteY0" fmla="*/ 0 h 2011680"/>
                <a:gd name="connsiteX1" fmla="*/ 838265 w 935840"/>
                <a:gd name="connsiteY1" fmla="*/ 0 h 2011680"/>
                <a:gd name="connsiteX2" fmla="*/ 935840 w 935840"/>
                <a:gd name="connsiteY2" fmla="*/ 864314 h 2011680"/>
                <a:gd name="connsiteX3" fmla="*/ 838265 w 935840"/>
                <a:gd name="connsiteY3" fmla="*/ 2011680 h 2011680"/>
                <a:gd name="connsiteX4" fmla="*/ 0 w 935840"/>
                <a:gd name="connsiteY4" fmla="*/ 2011680 h 2011680"/>
                <a:gd name="connsiteX5" fmla="*/ 0 w 935840"/>
                <a:gd name="connsiteY5" fmla="*/ 0 h 2011680"/>
                <a:gd name="connsiteX0" fmla="*/ 0 w 932900"/>
                <a:gd name="connsiteY0" fmla="*/ 0 h 2011680"/>
                <a:gd name="connsiteX1" fmla="*/ 838265 w 932900"/>
                <a:gd name="connsiteY1" fmla="*/ 0 h 2011680"/>
                <a:gd name="connsiteX2" fmla="*/ 932900 w 932900"/>
                <a:gd name="connsiteY2" fmla="*/ 1031954 h 2011680"/>
                <a:gd name="connsiteX3" fmla="*/ 838265 w 932900"/>
                <a:gd name="connsiteY3" fmla="*/ 2011680 h 2011680"/>
                <a:gd name="connsiteX4" fmla="*/ 0 w 932900"/>
                <a:gd name="connsiteY4" fmla="*/ 2011680 h 2011680"/>
                <a:gd name="connsiteX5" fmla="*/ 0 w 932900"/>
                <a:gd name="connsiteY5" fmla="*/ 0 h 2011680"/>
                <a:gd name="connsiteX0" fmla="*/ 0 w 898312"/>
                <a:gd name="connsiteY0" fmla="*/ 0 h 2011680"/>
                <a:gd name="connsiteX1" fmla="*/ 838265 w 898312"/>
                <a:gd name="connsiteY1" fmla="*/ 0 h 2011680"/>
                <a:gd name="connsiteX2" fmla="*/ 898312 w 898312"/>
                <a:gd name="connsiteY2" fmla="*/ 1031957 h 2011680"/>
                <a:gd name="connsiteX3" fmla="*/ 838265 w 898312"/>
                <a:gd name="connsiteY3" fmla="*/ 2011680 h 2011680"/>
                <a:gd name="connsiteX4" fmla="*/ 0 w 898312"/>
                <a:gd name="connsiteY4" fmla="*/ 2011680 h 2011680"/>
                <a:gd name="connsiteX5" fmla="*/ 0 w 898312"/>
                <a:gd name="connsiteY5"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312" h="2011680">
                  <a:moveTo>
                    <a:pt x="0" y="0"/>
                  </a:moveTo>
                  <a:lnTo>
                    <a:pt x="838265" y="0"/>
                  </a:lnTo>
                  <a:lnTo>
                    <a:pt x="898312" y="1031957"/>
                  </a:lnTo>
                  <a:lnTo>
                    <a:pt x="838265" y="2011680"/>
                  </a:lnTo>
                  <a:lnTo>
                    <a:pt x="0" y="2011680"/>
                  </a:lnTo>
                  <a:lnTo>
                    <a:pt x="0" y="0"/>
                  </a:lnTo>
                  <a:close/>
                </a:path>
              </a:pathLst>
            </a:custGeom>
            <a:solidFill>
              <a:schemeClr val="bg1">
                <a:lumMod val="6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prstClr val="white"/>
                  </a:solidFill>
                </a:ln>
                <a:solidFill>
                  <a:prstClr val="white"/>
                </a:solidFill>
                <a:latin typeface="Franklin Gothic Book"/>
              </a:endParaRPr>
            </a:p>
          </p:txBody>
        </p:sp>
        <p:sp>
          <p:nvSpPr>
            <p:cNvPr id="26" name="TextBox 25"/>
            <p:cNvSpPr txBox="1"/>
            <p:nvPr/>
          </p:nvSpPr>
          <p:spPr>
            <a:xfrm>
              <a:off x="583833" y="955118"/>
              <a:ext cx="1162418" cy="478336"/>
            </a:xfrm>
            <a:prstGeom prst="rect">
              <a:avLst/>
            </a:prstGeom>
            <a:noFill/>
          </p:spPr>
          <p:txBody>
            <a:bodyPr wrap="square" rtlCol="0">
              <a:spAutoFit/>
            </a:bodyPr>
            <a:lstStyle/>
            <a:p>
              <a:pPr>
                <a:lnSpc>
                  <a:spcPts val="1500"/>
                </a:lnSpc>
              </a:pPr>
              <a:r>
                <a:rPr lang="en-US" sz="1300" spc="-10" dirty="0">
                  <a:solidFill>
                    <a:srgbClr val="3E3E3E"/>
                  </a:solidFill>
                  <a:latin typeface="Franklin Gothic Medium"/>
                </a:rPr>
                <a:t>Project Development</a:t>
              </a:r>
            </a:p>
          </p:txBody>
        </p:sp>
        <p:sp>
          <p:nvSpPr>
            <p:cNvPr id="31" name="TextBox 30"/>
            <p:cNvSpPr txBox="1"/>
            <p:nvPr/>
          </p:nvSpPr>
          <p:spPr>
            <a:xfrm>
              <a:off x="2189633" y="993218"/>
              <a:ext cx="1157940" cy="500530"/>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Construction</a:t>
              </a:r>
            </a:p>
          </p:txBody>
        </p:sp>
        <p:sp>
          <p:nvSpPr>
            <p:cNvPr id="32" name="TextBox 31"/>
            <p:cNvSpPr txBox="1"/>
            <p:nvPr/>
          </p:nvSpPr>
          <p:spPr>
            <a:xfrm>
              <a:off x="3322920" y="993218"/>
              <a:ext cx="1090330" cy="439642"/>
            </a:xfrm>
            <a:prstGeom prst="rect">
              <a:avLst/>
            </a:prstGeom>
            <a:noFill/>
          </p:spPr>
          <p:txBody>
            <a:bodyPr wrap="square" lIns="0" tIns="0" rIns="0" bIns="0" rtlCol="0">
              <a:noAutofit/>
            </a:bodyPr>
            <a:lstStyle/>
            <a:p>
              <a:pPr marL="0" lvl="2">
                <a:lnSpc>
                  <a:spcPts val="1500"/>
                </a:lnSpc>
                <a:spcAft>
                  <a:spcPts val="500"/>
                </a:spcAft>
              </a:pPr>
              <a:r>
                <a:rPr lang="en-US" sz="1300" spc="-10" dirty="0">
                  <a:solidFill>
                    <a:srgbClr val="3E3E3E"/>
                  </a:solidFill>
                  <a:latin typeface="Franklin Gothic Medium"/>
                </a:rPr>
                <a:t>Project Operation</a:t>
              </a:r>
            </a:p>
          </p:txBody>
        </p:sp>
      </p:grpSp>
      <p:sp>
        <p:nvSpPr>
          <p:cNvPr id="35" name="Right Brace 34"/>
          <p:cNvSpPr/>
          <p:nvPr/>
        </p:nvSpPr>
        <p:spPr>
          <a:xfrm rot="16200000">
            <a:off x="5833361" y="-363821"/>
            <a:ext cx="226832" cy="5949951"/>
          </a:xfrm>
          <a:prstGeom prst="rightBrace">
            <a:avLst>
              <a:gd name="adj1" fmla="val 1747"/>
              <a:gd name="adj2" fmla="val 4980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3" name="Right Brace 2"/>
          <p:cNvSpPr/>
          <p:nvPr/>
        </p:nvSpPr>
        <p:spPr>
          <a:xfrm>
            <a:off x="3027506" y="4178896"/>
            <a:ext cx="228352" cy="1631848"/>
          </a:xfrm>
          <a:prstGeom prst="rightBrace">
            <a:avLst>
              <a:gd name="adj1" fmla="val 1540"/>
              <a:gd name="adj2" fmla="val 49772"/>
            </a:avLst>
          </a:prstGeom>
          <a:ln w="12700" cmpd="sng">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E3E3E"/>
              </a:solidFill>
              <a:latin typeface="Franklin Gothic Book"/>
            </a:endParaRPr>
          </a:p>
        </p:txBody>
      </p:sp>
      <p:sp>
        <p:nvSpPr>
          <p:cNvPr id="21" name="TextBox 20"/>
          <p:cNvSpPr txBox="1"/>
          <p:nvPr/>
        </p:nvSpPr>
        <p:spPr>
          <a:xfrm>
            <a:off x="6736241" y="5368002"/>
            <a:ext cx="2145066" cy="479286"/>
          </a:xfrm>
          <a:prstGeom prst="rect">
            <a:avLst/>
          </a:prstGeom>
          <a:noFill/>
        </p:spPr>
        <p:txBody>
          <a:bodyPr wrap="square" lIns="0" bIns="0" rtlCol="0">
            <a:noAutofit/>
          </a:bodyPr>
          <a:lstStyle/>
          <a:p>
            <a:pPr>
              <a:lnSpc>
                <a:spcPct val="90000"/>
              </a:lnSpc>
            </a:pPr>
            <a:r>
              <a:rPr lang="en-US" sz="1000" dirty="0">
                <a:solidFill>
                  <a:srgbClr val="3E3E3E"/>
                </a:solidFill>
                <a:latin typeface="Franklin Gothic Book"/>
              </a:rPr>
              <a:t>*The difference between structures is in the timing and magnitude of values</a:t>
            </a:r>
            <a:endParaRPr lang="en-US" sz="1000" baseline="30000" dirty="0">
              <a:solidFill>
                <a:srgbClr val="3E3E3E"/>
              </a:solidFill>
              <a:latin typeface="Franklin Gothic Book"/>
            </a:endParaRPr>
          </a:p>
        </p:txBody>
      </p:sp>
      <p:sp>
        <p:nvSpPr>
          <p:cNvPr id="2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latin typeface="Franklin Gothic Book"/>
              </a:rPr>
              <a:pPr algn="ctr"/>
              <a:t>26</a:t>
            </a:fld>
            <a:endParaRPr lang="en-US" dirty="0">
              <a:solidFill>
                <a:prstClr val="white"/>
              </a:solidFill>
              <a:latin typeface="Franklin Gothic Book"/>
            </a:endParaRPr>
          </a:p>
        </p:txBody>
      </p:sp>
      <p:cxnSp>
        <p:nvCxnSpPr>
          <p:cNvPr id="7" name="Straight Arrow Connector 6"/>
          <p:cNvCxnSpPr/>
          <p:nvPr/>
        </p:nvCxnSpPr>
        <p:spPr>
          <a:xfrm flipH="1">
            <a:off x="4585748" y="3068891"/>
            <a:ext cx="265387" cy="2057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65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Finance: Inverted Lease Tax-Equity Structure</a:t>
            </a:r>
            <a:endParaRPr lang="en-US" dirty="0"/>
          </a:p>
        </p:txBody>
      </p:sp>
      <p:sp>
        <p:nvSpPr>
          <p:cNvPr id="21" name="Content Placeholder 2"/>
          <p:cNvSpPr txBox="1">
            <a:spLocks/>
          </p:cNvSpPr>
          <p:nvPr/>
        </p:nvSpPr>
        <p:spPr>
          <a:xfrm>
            <a:off x="366491" y="1720313"/>
            <a:ext cx="8529535" cy="4463512"/>
          </a:xfrm>
          <a:prstGeom prst="rect">
            <a:avLst/>
          </a:prstGeom>
        </p:spPr>
        <p:txBody>
          <a:bodyPr>
            <a:normAutofit/>
          </a:bodyPr>
          <a:lstStyle/>
          <a:p>
            <a:pPr marL="342900" indent="-342900">
              <a:spcBef>
                <a:spcPct val="20000"/>
              </a:spcBef>
            </a:pPr>
            <a:endParaRPr lang="en-US" sz="2800" dirty="0" smtClean="0"/>
          </a:p>
        </p:txBody>
      </p:sp>
      <p:sp>
        <p:nvSpPr>
          <p:cNvPr id="4"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27</a:t>
            </a:fld>
            <a:endParaRPr lang="en-US" dirty="0"/>
          </a:p>
        </p:txBody>
      </p:sp>
      <p:sp>
        <p:nvSpPr>
          <p:cNvPr id="6" name="Content Placeholder 2"/>
          <p:cNvSpPr txBox="1">
            <a:spLocks/>
          </p:cNvSpPr>
          <p:nvPr/>
        </p:nvSpPr>
        <p:spPr>
          <a:xfrm>
            <a:off x="460947" y="1745493"/>
            <a:ext cx="8229601" cy="443833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Font typeface="Arial"/>
              <a:buNone/>
            </a:pPr>
            <a:r>
              <a:rPr lang="en-US" sz="2200" dirty="0" smtClean="0">
                <a:solidFill>
                  <a:schemeClr val="accent1"/>
                </a:solidFill>
                <a:latin typeface="+mj-lt"/>
              </a:rPr>
              <a:t>Advantages:</a:t>
            </a:r>
          </a:p>
          <a:p>
            <a:pPr marL="347472" indent="-256032">
              <a:spcBef>
                <a:spcPts val="0"/>
              </a:spcBef>
              <a:spcAft>
                <a:spcPts val="800"/>
              </a:spcAft>
            </a:pPr>
            <a:r>
              <a:rPr lang="en-US" sz="1900" dirty="0" smtClean="0"/>
              <a:t>Tribe/developer maintains controlling interest and ownership</a:t>
            </a:r>
            <a:r>
              <a:rPr lang="en-US" sz="1900" dirty="0"/>
              <a:t> </a:t>
            </a:r>
            <a:r>
              <a:rPr lang="en-US" sz="1900" dirty="0" smtClean="0"/>
              <a:t>in project</a:t>
            </a:r>
          </a:p>
          <a:p>
            <a:pPr marL="347472" indent="-256032">
              <a:spcBef>
                <a:spcPts val="0"/>
              </a:spcBef>
              <a:spcAft>
                <a:spcPts val="800"/>
              </a:spcAft>
            </a:pPr>
            <a:r>
              <a:rPr lang="en-US" sz="1900" dirty="0" smtClean="0"/>
              <a:t>Cash flows to Tribe/developer from beginning (lease payments)</a:t>
            </a:r>
          </a:p>
          <a:p>
            <a:pPr marL="347472" indent="-256032">
              <a:spcBef>
                <a:spcPts val="0"/>
              </a:spcBef>
              <a:spcAft>
                <a:spcPts val="800"/>
              </a:spcAft>
            </a:pPr>
            <a:r>
              <a:rPr lang="en-US" sz="1900" dirty="0" smtClean="0"/>
              <a:t>Limits risk to tax-equity investor, possibly increasing availability of investment</a:t>
            </a:r>
          </a:p>
          <a:p>
            <a:pPr marL="347472" indent="-256032">
              <a:spcBef>
                <a:spcPts val="0"/>
              </a:spcBef>
              <a:spcAft>
                <a:spcPts val="800"/>
              </a:spcAft>
            </a:pPr>
            <a:r>
              <a:rPr lang="en-US" sz="1900" dirty="0"/>
              <a:t>The developer </a:t>
            </a:r>
            <a:r>
              <a:rPr lang="en-US" sz="1900" dirty="0" smtClean="0"/>
              <a:t>resumes control of </a:t>
            </a:r>
            <a:r>
              <a:rPr lang="en-US" sz="1900" dirty="0"/>
              <a:t>the project after the expiration of the lease </a:t>
            </a:r>
            <a:r>
              <a:rPr lang="en-US" sz="1900" dirty="0" smtClean="0"/>
              <a:t>term</a:t>
            </a:r>
          </a:p>
          <a:p>
            <a:pPr marL="0" indent="0">
              <a:spcBef>
                <a:spcPts val="1200"/>
              </a:spcBef>
              <a:spcAft>
                <a:spcPts val="800"/>
              </a:spcAft>
              <a:buFont typeface="Arial"/>
              <a:buNone/>
            </a:pPr>
            <a:r>
              <a:rPr lang="en-US" sz="2200" dirty="0" smtClean="0">
                <a:solidFill>
                  <a:schemeClr val="accent1"/>
                </a:solidFill>
                <a:latin typeface="+mj-lt"/>
              </a:rPr>
              <a:t>Challenges:</a:t>
            </a:r>
          </a:p>
          <a:p>
            <a:pPr indent="-256032">
              <a:spcBef>
                <a:spcPts val="0"/>
              </a:spcBef>
              <a:spcAft>
                <a:spcPts val="800"/>
              </a:spcAft>
            </a:pPr>
            <a:r>
              <a:rPr lang="en-US" sz="1900" dirty="0" smtClean="0"/>
              <a:t>Most complicated of all three tax-equity structures</a:t>
            </a:r>
          </a:p>
          <a:p>
            <a:pPr indent="-256032">
              <a:spcBef>
                <a:spcPts val="0"/>
              </a:spcBef>
              <a:spcAft>
                <a:spcPts val="800"/>
              </a:spcAft>
            </a:pPr>
            <a:r>
              <a:rPr lang="en-US" sz="1900" dirty="0" smtClean="0"/>
              <a:t>Not possible for PTC-based project (e.g., wind)</a:t>
            </a:r>
          </a:p>
          <a:p>
            <a:pPr indent="-256032">
              <a:spcBef>
                <a:spcPts val="0"/>
              </a:spcBef>
              <a:spcAft>
                <a:spcPts val="800"/>
              </a:spcAft>
            </a:pPr>
            <a:r>
              <a:rPr lang="en-US" sz="1900" dirty="0" smtClean="0"/>
              <a:t>Limited upside for tax-equity investor</a:t>
            </a:r>
            <a:endParaRPr lang="en-US" sz="1900" dirty="0"/>
          </a:p>
        </p:txBody>
      </p:sp>
    </p:spTree>
    <p:extLst>
      <p:ext uri="{BB962C8B-B14F-4D97-AF65-F5344CB8AC3E}">
        <p14:creationId xmlns:p14="http://schemas.microsoft.com/office/powerpoint/2010/main" val="1177815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8596092" y="6591541"/>
            <a:ext cx="547908" cy="267887"/>
          </a:xfrm>
        </p:spPr>
        <p:txBody>
          <a:bodyPr>
            <a:normAutofit/>
          </a:bodyPr>
          <a:lstStyle/>
          <a:p>
            <a:pPr algn="ctr"/>
            <a:fld id="{F9C252DC-A164-D04F-A083-01C268BCB08E}" type="slidenum">
              <a:rPr lang="en-US" smtClean="0">
                <a:solidFill>
                  <a:prstClr val="white"/>
                </a:solidFill>
              </a:rPr>
              <a:pPr algn="ctr"/>
              <a:t>28</a:t>
            </a:fld>
            <a:endParaRPr lang="en-US" dirty="0">
              <a:solidFill>
                <a:prstClr val="white"/>
              </a:solidFill>
            </a:endParaRPr>
          </a:p>
        </p:txBody>
      </p:sp>
      <p:sp>
        <p:nvSpPr>
          <p:cNvPr id="11" name="Title 1"/>
          <p:cNvSpPr>
            <a:spLocks noGrp="1"/>
          </p:cNvSpPr>
          <p:nvPr>
            <p:ph type="title"/>
          </p:nvPr>
        </p:nvSpPr>
        <p:spPr>
          <a:xfrm>
            <a:off x="366492" y="185905"/>
            <a:ext cx="8777508" cy="986769"/>
          </a:xfrm>
        </p:spPr>
        <p:txBody>
          <a:bodyPr>
            <a:noAutofit/>
          </a:bodyPr>
          <a:lstStyle/>
          <a:p>
            <a:r>
              <a:rPr lang="en-US" dirty="0" smtClean="0"/>
              <a:t>March 8, 2013 IRS Private Letter Ruling – 111532</a:t>
            </a:r>
            <a:r>
              <a:rPr lang="en-US" dirty="0"/>
              <a:t>-11 </a:t>
            </a:r>
            <a:br>
              <a:rPr lang="en-US" dirty="0"/>
            </a:br>
            <a:endParaRPr lang="en-US" dirty="0"/>
          </a:p>
        </p:txBody>
      </p:sp>
      <p:sp>
        <p:nvSpPr>
          <p:cNvPr id="12" name="Content Placeholder 2"/>
          <p:cNvSpPr>
            <a:spLocks noGrp="1"/>
          </p:cNvSpPr>
          <p:nvPr>
            <p:ph idx="1"/>
          </p:nvPr>
        </p:nvSpPr>
        <p:spPr>
          <a:xfrm>
            <a:off x="366492" y="1346609"/>
            <a:ext cx="8400990" cy="4829311"/>
          </a:xfrm>
        </p:spPr>
        <p:txBody>
          <a:bodyPr>
            <a:noAutofit/>
          </a:bodyPr>
          <a:lstStyle/>
          <a:p>
            <a:pPr marL="320040" indent="-228600">
              <a:spcBef>
                <a:spcPts val="0"/>
              </a:spcBef>
              <a:spcAft>
                <a:spcPts val="1600"/>
              </a:spcAft>
            </a:pPr>
            <a:r>
              <a:rPr lang="en-US" sz="2100" dirty="0"/>
              <a:t>An Indian </a:t>
            </a:r>
            <a:r>
              <a:rPr lang="en-US" sz="2100" dirty="0" smtClean="0"/>
              <a:t>Tribal </a:t>
            </a:r>
            <a:r>
              <a:rPr lang="en-US" sz="2100" dirty="0"/>
              <a:t>government is not </a:t>
            </a:r>
            <a:r>
              <a:rPr lang="en-US" sz="2100" dirty="0" smtClean="0"/>
              <a:t>considered a “governmental unit” </a:t>
            </a:r>
            <a:r>
              <a:rPr lang="en-US" sz="2100" dirty="0"/>
              <a:t>or </a:t>
            </a:r>
            <a:r>
              <a:rPr lang="en-US" sz="2100" dirty="0" smtClean="0"/>
              <a:t>“tax</a:t>
            </a:r>
            <a:r>
              <a:rPr lang="en-US" sz="2100" dirty="0"/>
              <a:t>-exempt </a:t>
            </a:r>
            <a:r>
              <a:rPr lang="en-US" sz="2100" dirty="0" smtClean="0"/>
              <a:t>organization” </a:t>
            </a:r>
            <a:r>
              <a:rPr lang="en-US" sz="2100" dirty="0"/>
              <a:t>for purposes of </a:t>
            </a:r>
            <a:r>
              <a:rPr lang="en-US" sz="2100" dirty="0" smtClean="0"/>
              <a:t>solar energy tax subsidies</a:t>
            </a:r>
          </a:p>
          <a:p>
            <a:pPr marL="320040" indent="-228600">
              <a:spcBef>
                <a:spcPts val="0"/>
              </a:spcBef>
              <a:spcAft>
                <a:spcPts val="1600"/>
              </a:spcAft>
            </a:pPr>
            <a:r>
              <a:rPr lang="en-US" sz="2100" dirty="0" smtClean="0"/>
              <a:t>This presumably could permit Tribal governments to enter into an inverted lease structure </a:t>
            </a:r>
            <a:r>
              <a:rPr lang="en-US" sz="2100" i="1" dirty="0" smtClean="0">
                <a:latin typeface="+mj-lt"/>
              </a:rPr>
              <a:t>without</a:t>
            </a:r>
            <a:r>
              <a:rPr lang="en-US" sz="2100" dirty="0" smtClean="0"/>
              <a:t> jeopardizing access and use of federal tax incentives (potentially big change)</a:t>
            </a:r>
          </a:p>
          <a:p>
            <a:pPr marL="320040" indent="-228600">
              <a:spcBef>
                <a:spcPts val="0"/>
              </a:spcBef>
              <a:spcAft>
                <a:spcPts val="2500"/>
              </a:spcAft>
            </a:pPr>
            <a:r>
              <a:rPr lang="en-US" sz="2100" dirty="0" smtClean="0"/>
              <a:t>Despite the favorable ruling, we understand that the tribe who got the PLR didn’t pursue it and instead went with a different project structure.</a:t>
            </a:r>
          </a:p>
          <a:p>
            <a:pPr marL="0" indent="0">
              <a:spcAft>
                <a:spcPts val="1200"/>
              </a:spcAft>
              <a:buNone/>
            </a:pPr>
            <a:r>
              <a:rPr lang="en-US" sz="1600" b="1" dirty="0" smtClean="0">
                <a:latin typeface="+mj-lt"/>
              </a:rPr>
              <a:t>IRS Private Letter Ruling (PLR): </a:t>
            </a:r>
            <a:r>
              <a:rPr lang="en-US" sz="1600" b="1" u="sng" dirty="0" smtClean="0">
                <a:hlinkClick r:id="rId3"/>
              </a:rPr>
              <a:t>http</a:t>
            </a:r>
            <a:r>
              <a:rPr lang="en-US" sz="1600" b="1" u="sng" dirty="0">
                <a:hlinkClick r:id="rId3"/>
              </a:rPr>
              <a:t>://</a:t>
            </a:r>
            <a:r>
              <a:rPr lang="en-US" sz="1600" b="1" u="sng" dirty="0" smtClean="0">
                <a:hlinkClick r:id="rId3"/>
              </a:rPr>
              <a:t>www.irs.gov/pub/irs-wd/1310001.pdf</a:t>
            </a:r>
            <a:endParaRPr lang="en-US" sz="1600" b="1" u="sng" dirty="0" smtClean="0"/>
          </a:p>
          <a:p>
            <a:pPr marL="0" indent="0">
              <a:buNone/>
            </a:pPr>
            <a:r>
              <a:rPr lang="en-US" sz="1600" dirty="0" smtClean="0">
                <a:latin typeface="+mj-lt"/>
              </a:rPr>
              <a:t>Potential Tribal implications</a:t>
            </a:r>
            <a:r>
              <a:rPr lang="en-US" sz="1600" dirty="0">
                <a:latin typeface="+mj-lt"/>
              </a:rPr>
              <a:t>: </a:t>
            </a:r>
            <a:r>
              <a:rPr lang="en-US" sz="1600" dirty="0" smtClean="0">
                <a:latin typeface="+mj-lt"/>
              </a:rPr>
              <a:t>  </a:t>
            </a:r>
            <a:r>
              <a:rPr lang="en-US" sz="1600" dirty="0" smtClean="0">
                <a:latin typeface="+mj-lt"/>
                <a:hlinkClick r:id="rId4"/>
              </a:rPr>
              <a:t>http</a:t>
            </a:r>
            <a:r>
              <a:rPr lang="en-US" sz="1600" dirty="0">
                <a:latin typeface="+mj-lt"/>
                <a:hlinkClick r:id="rId4"/>
              </a:rPr>
              <a:t>://</a:t>
            </a:r>
            <a:r>
              <a:rPr lang="en-US" sz="1600" dirty="0" smtClean="0">
                <a:latin typeface="+mj-lt"/>
                <a:hlinkClick r:id="rId4"/>
              </a:rPr>
              <a:t>www.renewableenergyworld.com/rea/news/article/2013/05/solar-tax-credit-opportunity-for-indian-Tribes</a:t>
            </a:r>
            <a:endParaRPr lang="en-US" sz="1600" dirty="0" smtClean="0">
              <a:latin typeface="+mj-lt"/>
            </a:endParaRPr>
          </a:p>
          <a:p>
            <a:pPr marL="0" indent="0">
              <a:buNone/>
            </a:pPr>
            <a:endParaRPr lang="en-US" sz="2100" b="1" u="sng" dirty="0" smtClean="0"/>
          </a:p>
          <a:p>
            <a:pPr marL="0" indent="0">
              <a:buNone/>
            </a:pPr>
            <a:endParaRPr lang="en-US" sz="2400" b="1" u="sng" dirty="0" smtClean="0"/>
          </a:p>
          <a:p>
            <a:pPr marL="0" indent="0">
              <a:buNone/>
            </a:pPr>
            <a:endParaRPr lang="en-US" sz="2400" b="1" u="sng" dirty="0"/>
          </a:p>
        </p:txBody>
      </p:sp>
    </p:spTree>
    <p:extLst>
      <p:ext uri="{BB962C8B-B14F-4D97-AF65-F5344CB8AC3E}">
        <p14:creationId xmlns:p14="http://schemas.microsoft.com/office/powerpoint/2010/main" val="94962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Financing Structures: 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218348"/>
              </p:ext>
            </p:extLst>
          </p:nvPr>
        </p:nvGraphicFramePr>
        <p:xfrm>
          <a:off x="321028" y="1373775"/>
          <a:ext cx="8560280" cy="4482700"/>
        </p:xfrm>
        <a:graphic>
          <a:graphicData uri="http://schemas.openxmlformats.org/drawingml/2006/table">
            <a:tbl>
              <a:tblPr firstRow="1" bandRow="1">
                <a:tableStyleId>{5C22544A-7EE6-4342-B048-85BDC9FD1C3A}</a:tableStyleId>
              </a:tblPr>
              <a:tblGrid>
                <a:gridCol w="2063768"/>
                <a:gridCol w="2878201"/>
                <a:gridCol w="2275150"/>
                <a:gridCol w="1343161"/>
              </a:tblGrid>
              <a:tr h="764140">
                <a:tc>
                  <a:txBody>
                    <a:bodyPr/>
                    <a:lstStyle/>
                    <a:p>
                      <a:r>
                        <a:rPr lang="en-US" sz="1600" b="0" dirty="0" smtClean="0">
                          <a:latin typeface="+mj-lt"/>
                        </a:rPr>
                        <a:t>Structures</a:t>
                      </a:r>
                      <a:endParaRPr lang="en-US" sz="1600" b="0" dirty="0">
                        <a:latin typeface="+mj-lt"/>
                      </a:endParaRPr>
                    </a:p>
                  </a:txBody>
                  <a:tcPr marL="182880" marT="73152" marB="73152" anchor="ctr"/>
                </a:tc>
                <a:tc>
                  <a:txBody>
                    <a:bodyPr/>
                    <a:lstStyle/>
                    <a:p>
                      <a:r>
                        <a:rPr lang="en-US" sz="1600" b="0" dirty="0" smtClean="0">
                          <a:latin typeface="+mj-lt"/>
                        </a:rPr>
                        <a:t>Overview</a:t>
                      </a:r>
                      <a:endParaRPr lang="en-US" sz="1600" b="0" dirty="0">
                        <a:latin typeface="+mj-lt"/>
                      </a:endParaRPr>
                    </a:p>
                  </a:txBody>
                  <a:tcPr marL="182880" marT="73152" marB="73152" anchor="ctr"/>
                </a:tc>
                <a:tc>
                  <a:txBody>
                    <a:bodyPr/>
                    <a:lstStyle/>
                    <a:p>
                      <a:r>
                        <a:rPr lang="en-US" sz="1600" b="0" dirty="0" smtClean="0">
                          <a:latin typeface="+mj-lt"/>
                        </a:rPr>
                        <a:t>Characteristics</a:t>
                      </a:r>
                      <a:endParaRPr lang="en-US" sz="1600" b="0" dirty="0">
                        <a:latin typeface="+mj-lt"/>
                      </a:endParaRPr>
                    </a:p>
                  </a:txBody>
                  <a:tcPr marL="182880" marT="73152" marB="73152" anchor="ctr"/>
                </a:tc>
                <a:tc>
                  <a:txBody>
                    <a:bodyPr/>
                    <a:lstStyle/>
                    <a:p>
                      <a:r>
                        <a:rPr lang="en-US" sz="1600" b="0" dirty="0" smtClean="0">
                          <a:latin typeface="+mj-lt"/>
                        </a:rPr>
                        <a:t>Tax-Equity Returns</a:t>
                      </a:r>
                      <a:endParaRPr lang="en-US" sz="1600" b="0" dirty="0">
                        <a:latin typeface="+mj-lt"/>
                      </a:endParaRPr>
                    </a:p>
                  </a:txBody>
                  <a:tcPr marL="182880" marT="73152" marB="73152" anchor="ctr"/>
                </a:tc>
              </a:tr>
              <a:tr h="370840">
                <a:tc>
                  <a:txBody>
                    <a:bodyPr/>
                    <a:lstStyle/>
                    <a:p>
                      <a:pPr algn="l">
                        <a:lnSpc>
                          <a:spcPct val="100000"/>
                        </a:lnSpc>
                      </a:pPr>
                      <a:r>
                        <a:rPr lang="en-US" sz="1600" dirty="0" smtClean="0">
                          <a:latin typeface="+mj-lt"/>
                        </a:rPr>
                        <a:t>Partnership Flip</a:t>
                      </a:r>
                      <a:endParaRPr lang="en-US" sz="1600" dirty="0">
                        <a:latin typeface="+mj-lt"/>
                      </a:endParaRPr>
                    </a:p>
                  </a:txBody>
                  <a:tcPr marL="182880" marT="91440" marB="91440" anchor="ctr"/>
                </a:tc>
                <a:tc>
                  <a:txBody>
                    <a:bodyPr/>
                    <a:lstStyle/>
                    <a:p>
                      <a:pPr>
                        <a:lnSpc>
                          <a:spcPct val="100000"/>
                        </a:lnSpc>
                      </a:pPr>
                      <a:r>
                        <a:rPr lang="en-US" sz="1600" dirty="0" smtClean="0"/>
                        <a:t>Common</a:t>
                      </a:r>
                      <a:r>
                        <a:rPr lang="en-US" sz="1600" baseline="0" dirty="0" smtClean="0"/>
                        <a:t> to wind/solar deals</a:t>
                      </a:r>
                      <a:r>
                        <a:rPr lang="en-US" sz="1600" dirty="0" smtClean="0"/>
                        <a:t>,</a:t>
                      </a:r>
                      <a:r>
                        <a:rPr lang="en-US" sz="1600" baseline="0" dirty="0" smtClean="0"/>
                        <a:t> two participants (tax-equity and developer).</a:t>
                      </a:r>
                      <a:endParaRPr lang="en-US" sz="1600" dirty="0"/>
                    </a:p>
                  </a:txBody>
                  <a:tcPr marL="182880" marT="91440" marB="91440"/>
                </a:tc>
                <a:tc>
                  <a:txBody>
                    <a:bodyPr/>
                    <a:lstStyle/>
                    <a:p>
                      <a:pPr algn="l">
                        <a:lnSpc>
                          <a:spcPct val="100000"/>
                        </a:lnSpc>
                      </a:pPr>
                      <a:r>
                        <a:rPr lang="en-US" sz="1600" dirty="0" smtClean="0"/>
                        <a:t>Typically</a:t>
                      </a:r>
                      <a:r>
                        <a:rPr lang="en-US" sz="1600" baseline="0" dirty="0" smtClean="0"/>
                        <a:t> </a:t>
                      </a:r>
                      <a:r>
                        <a:rPr lang="en-US" sz="1600" dirty="0" smtClean="0"/>
                        <a:t>99%/1% allocations</a:t>
                      </a:r>
                      <a:r>
                        <a:rPr lang="en-US" sz="1600" baseline="0" dirty="0" smtClean="0"/>
                        <a:t> until flip (approx. 6 years),</a:t>
                      </a:r>
                      <a:br>
                        <a:rPr lang="en-US" sz="1600" baseline="0" dirty="0" smtClean="0"/>
                      </a:br>
                      <a:r>
                        <a:rPr lang="en-US" sz="1600" baseline="0" dirty="0" smtClean="0"/>
                        <a:t>then 5%/95%</a:t>
                      </a:r>
                      <a:endParaRPr lang="en-US" sz="1600" dirty="0"/>
                    </a:p>
                  </a:txBody>
                  <a:tcPr marL="182880" marT="91440" marB="91440"/>
                </a:tc>
                <a:tc>
                  <a:txBody>
                    <a:bodyPr/>
                    <a:lstStyle/>
                    <a:p>
                      <a:pPr algn="ctr">
                        <a:lnSpc>
                          <a:spcPct val="100000"/>
                        </a:lnSpc>
                      </a:pPr>
                      <a:r>
                        <a:rPr lang="en-US" sz="1600" dirty="0" smtClean="0"/>
                        <a:t>8%–12%</a:t>
                      </a:r>
                      <a:endParaRPr lang="en-US" sz="1600" dirty="0"/>
                    </a:p>
                  </a:txBody>
                  <a:tcPr marT="91440" marB="91440" anchor="ctr"/>
                </a:tc>
              </a:tr>
              <a:tr h="370840">
                <a:tc>
                  <a:txBody>
                    <a:bodyPr/>
                    <a:lstStyle/>
                    <a:p>
                      <a:pPr algn="l">
                        <a:lnSpc>
                          <a:spcPct val="100000"/>
                        </a:lnSpc>
                      </a:pPr>
                      <a:r>
                        <a:rPr lang="en-US" sz="1600" dirty="0" smtClean="0">
                          <a:latin typeface="+mj-lt"/>
                        </a:rPr>
                        <a:t>Sale Leaseback</a:t>
                      </a:r>
                      <a:endParaRPr lang="en-US" sz="1600" dirty="0">
                        <a:latin typeface="+mj-lt"/>
                      </a:endParaRPr>
                    </a:p>
                  </a:txBody>
                  <a:tcPr marL="182880" marT="91440" marB="91440" anchor="ctr"/>
                </a:tc>
                <a:tc>
                  <a:txBody>
                    <a:bodyPr/>
                    <a:lstStyle/>
                    <a:p>
                      <a:pPr>
                        <a:lnSpc>
                          <a:spcPct val="100000"/>
                        </a:lnSpc>
                      </a:pPr>
                      <a:r>
                        <a:rPr lang="en-US" sz="1600" dirty="0" smtClean="0"/>
                        <a:t>Extensive</a:t>
                      </a:r>
                      <a:r>
                        <a:rPr lang="en-US" sz="1600" baseline="0" dirty="0" smtClean="0"/>
                        <a:t> use in solar deals, at least two participants</a:t>
                      </a:r>
                      <a:endParaRPr lang="en-US" sz="1600" dirty="0" smtClean="0"/>
                    </a:p>
                    <a:p>
                      <a:pPr>
                        <a:lnSpc>
                          <a:spcPct val="100000"/>
                        </a:lnSpc>
                      </a:pPr>
                      <a:r>
                        <a:rPr lang="en-US" sz="1600" dirty="0" smtClean="0"/>
                        <a:t>(1. tax-equity investor/lessor, </a:t>
                      </a:r>
                    </a:p>
                    <a:p>
                      <a:pPr>
                        <a:lnSpc>
                          <a:spcPct val="100000"/>
                        </a:lnSpc>
                      </a:pPr>
                      <a:r>
                        <a:rPr lang="en-US" sz="1600" dirty="0" smtClean="0"/>
                        <a:t>2. </a:t>
                      </a:r>
                      <a:r>
                        <a:rPr lang="en-US" sz="1600" baseline="0" dirty="0" smtClean="0"/>
                        <a:t>developer/</a:t>
                      </a:r>
                      <a:r>
                        <a:rPr lang="en-US" sz="1600" dirty="0" smtClean="0"/>
                        <a:t>lessee)</a:t>
                      </a:r>
                      <a:endParaRPr lang="en-US" sz="1600" dirty="0"/>
                    </a:p>
                  </a:txBody>
                  <a:tcPr marL="182880" marT="91440" marB="91440"/>
                </a:tc>
                <a:tc>
                  <a:txBody>
                    <a:bodyPr/>
                    <a:lstStyle/>
                    <a:p>
                      <a:pPr algn="l">
                        <a:lnSpc>
                          <a:spcPct val="100000"/>
                        </a:lnSpc>
                      </a:pPr>
                      <a:r>
                        <a:rPr lang="en-US" sz="1600" dirty="0" smtClean="0"/>
                        <a:t>Developer sells completed project to tax-equity, leases it back (10–15</a:t>
                      </a:r>
                      <a:r>
                        <a:rPr lang="en-US" sz="1600" baseline="0" dirty="0" smtClean="0"/>
                        <a:t> years)</a:t>
                      </a:r>
                      <a:endParaRPr lang="en-US" sz="1600" dirty="0"/>
                    </a:p>
                  </a:txBody>
                  <a:tcPr marL="182880" marT="91440" marB="91440" anchor="ctr"/>
                </a:tc>
                <a:tc>
                  <a:txBody>
                    <a:bodyPr/>
                    <a:lstStyle/>
                    <a:p>
                      <a:pPr algn="ctr">
                        <a:lnSpc>
                          <a:spcPct val="100000"/>
                        </a:lnSpc>
                      </a:pPr>
                      <a:r>
                        <a:rPr lang="en-US" sz="1600" dirty="0" smtClean="0"/>
                        <a:t>10%</a:t>
                      </a:r>
                      <a:r>
                        <a:rPr lang="en-US" sz="1600" baseline="0" dirty="0" smtClean="0"/>
                        <a:t>–15%</a:t>
                      </a:r>
                      <a:endParaRPr lang="en-US" sz="1600" dirty="0"/>
                    </a:p>
                  </a:txBody>
                  <a:tcPr marT="91440" marB="91440" anchor="ctr"/>
                </a:tc>
              </a:tr>
              <a:tr h="370840">
                <a:tc>
                  <a:txBody>
                    <a:bodyPr/>
                    <a:lstStyle/>
                    <a:p>
                      <a:pPr algn="l">
                        <a:lnSpc>
                          <a:spcPct val="100000"/>
                        </a:lnSpc>
                      </a:pPr>
                      <a:r>
                        <a:rPr lang="en-US" sz="1600" dirty="0" smtClean="0">
                          <a:latin typeface="+mj-lt"/>
                        </a:rPr>
                        <a:t>Inverted Lease/ </a:t>
                      </a:r>
                    </a:p>
                    <a:p>
                      <a:pPr algn="l">
                        <a:lnSpc>
                          <a:spcPct val="100000"/>
                        </a:lnSpc>
                      </a:pPr>
                      <a:r>
                        <a:rPr lang="en-US" sz="1600" dirty="0" smtClean="0">
                          <a:latin typeface="+mj-lt"/>
                        </a:rPr>
                        <a:t>Lease Pass-Through</a:t>
                      </a:r>
                      <a:endParaRPr lang="en-US" sz="1600" dirty="0">
                        <a:latin typeface="+mj-lt"/>
                      </a:endParaRPr>
                    </a:p>
                  </a:txBody>
                  <a:tcPr marL="182880" marT="91440" marB="9144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More complex and</a:t>
                      </a:r>
                      <a:r>
                        <a:rPr lang="en-US" sz="1600" baseline="0" dirty="0" smtClean="0"/>
                        <a:t> less common, a</a:t>
                      </a:r>
                      <a:r>
                        <a:rPr lang="en-US" sz="1600" dirty="0" smtClean="0"/>
                        <a:t>t least two participants</a:t>
                      </a:r>
                      <a:br>
                        <a:rPr lang="en-US" sz="1600" dirty="0" smtClean="0"/>
                      </a:br>
                      <a:r>
                        <a:rPr lang="en-US" sz="1600" dirty="0" smtClean="0"/>
                        <a:t>(1. tax-equity investor/lessee,</a:t>
                      </a:r>
                      <a:br>
                        <a:rPr lang="en-US" sz="1600" dirty="0" smtClean="0"/>
                      </a:br>
                      <a:r>
                        <a:rPr lang="en-US" sz="1600" dirty="0" smtClean="0"/>
                        <a:t>2. developer/lessor)</a:t>
                      </a:r>
                      <a:endParaRPr lang="en-US" sz="1600" dirty="0"/>
                    </a:p>
                  </a:txBody>
                  <a:tcPr marL="182880" marT="91440" marB="91440"/>
                </a:tc>
                <a:tc>
                  <a:txBody>
                    <a:bodyPr/>
                    <a:lstStyle/>
                    <a:p>
                      <a:pPr algn="l">
                        <a:lnSpc>
                          <a:spcPct val="100000"/>
                        </a:lnSpc>
                      </a:pPr>
                      <a:r>
                        <a:rPr lang="en-US" sz="1600" kern="1200" dirty="0" smtClean="0">
                          <a:solidFill>
                            <a:schemeClr val="dk1"/>
                          </a:solidFill>
                          <a:latin typeface="+mn-lt"/>
                          <a:ea typeface="+mn-ea"/>
                          <a:cs typeface="+mn-cs"/>
                        </a:rPr>
                        <a:t>Project</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majority owned by developer, leases to investor,</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(7–10 years)</a:t>
                      </a:r>
                      <a:endParaRPr lang="en-US" sz="1600" dirty="0"/>
                    </a:p>
                  </a:txBody>
                  <a:tcPr marL="182880" marT="91440" marB="91440" anchor="ctr"/>
                </a:tc>
                <a:tc>
                  <a:txBody>
                    <a:bodyPr/>
                    <a:lstStyle/>
                    <a:p>
                      <a:pPr algn="ctr">
                        <a:lnSpc>
                          <a:spcPct val="100000"/>
                        </a:lnSpc>
                      </a:pPr>
                      <a:r>
                        <a:rPr lang="en-US" sz="1600" dirty="0" smtClean="0"/>
                        <a:t>10%</a:t>
                      </a:r>
                      <a:r>
                        <a:rPr lang="en-US" sz="1600" baseline="0" dirty="0" smtClean="0"/>
                        <a:t>–15%</a:t>
                      </a:r>
                      <a:endParaRPr lang="en-US" sz="1600" dirty="0" smtClean="0"/>
                    </a:p>
                  </a:txBody>
                  <a:tcPr marT="91440" marB="91440" anchor="ctr"/>
                </a:tc>
              </a:tr>
            </a:tbl>
          </a:graphicData>
        </a:graphic>
      </p:graphicFrame>
      <p:sp>
        <p:nvSpPr>
          <p:cNvPr id="5" name="Slide Number Placeholder 12"/>
          <p:cNvSpPr>
            <a:spLocks noGrp="1"/>
          </p:cNvSpPr>
          <p:nvPr>
            <p:ph type="sldNum" sz="quarter" idx="4294967295"/>
          </p:nvPr>
        </p:nvSpPr>
        <p:spPr>
          <a:xfrm>
            <a:off x="8596092" y="6591541"/>
            <a:ext cx="547908" cy="267887"/>
          </a:xfrm>
          <a:prstGeom prst="rect">
            <a:avLst/>
          </a:prstGeom>
        </p:spPr>
        <p:txBody>
          <a:bodyPr/>
          <a:lstStyle/>
          <a:p>
            <a:pPr algn="ctr"/>
            <a:fld id="{C0DE57D6-8AFC-2140-9EBE-012C368973AC}" type="slidenum">
              <a:rPr lang="en-US" smtClean="0">
                <a:solidFill>
                  <a:prstClr val="white"/>
                </a:solidFill>
              </a:rPr>
              <a:pPr algn="ctr"/>
              <a:t>29</a:t>
            </a:fld>
            <a:endParaRPr lang="en-US" dirty="0">
              <a:solidFill>
                <a:prstClr val="white"/>
              </a:solidFill>
            </a:endParaRPr>
          </a:p>
        </p:txBody>
      </p:sp>
    </p:spTree>
    <p:extLst>
      <p:ext uri="{BB962C8B-B14F-4D97-AF65-F5344CB8AC3E}">
        <p14:creationId xmlns:p14="http://schemas.microsoft.com/office/powerpoint/2010/main" val="379238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Recap: Tax-Equity Finance and Federal Tax Incentives</a:t>
            </a:r>
          </a:p>
          <a:p>
            <a:r>
              <a:rPr lang="en-US" dirty="0" smtClean="0"/>
              <a:t>Project Financing Structures</a:t>
            </a:r>
          </a:p>
          <a:p>
            <a:r>
              <a:rPr lang="en-US" dirty="0" err="1" smtClean="0"/>
              <a:t>Offtaker</a:t>
            </a:r>
            <a:r>
              <a:rPr lang="en-US" dirty="0" smtClean="0"/>
              <a:t> Agreements and Vendor Selection</a:t>
            </a:r>
          </a:p>
          <a:p>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3</a:t>
            </a:fld>
            <a:endParaRPr lang="en-US" dirty="0"/>
          </a:p>
        </p:txBody>
      </p:sp>
    </p:spTree>
    <p:extLst>
      <p:ext uri="{BB962C8B-B14F-4D97-AF65-F5344CB8AC3E}">
        <p14:creationId xmlns:p14="http://schemas.microsoft.com/office/powerpoint/2010/main" val="87181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Financing Structures and Tribal Implications</a:t>
            </a:r>
            <a:endParaRPr lang="en-US" dirty="0"/>
          </a:p>
        </p:txBody>
      </p:sp>
      <p:sp>
        <p:nvSpPr>
          <p:cNvPr id="7" name="Slide Number Placeholder 2"/>
          <p:cNvSpPr>
            <a:spLocks noGrp="1"/>
          </p:cNvSpPr>
          <p:nvPr>
            <p:ph type="sldNum" sz="quarter" idx="4"/>
          </p:nvPr>
        </p:nvSpPr>
        <p:spPr>
          <a:xfrm>
            <a:off x="8596092" y="6591541"/>
            <a:ext cx="547908" cy="267887"/>
          </a:xfrm>
        </p:spPr>
        <p:txBody>
          <a:bodyPr>
            <a:normAutofit/>
          </a:bodyPr>
          <a:lstStyle/>
          <a:p>
            <a:pPr marL="0" indent="0" algn="ctr">
              <a:buNone/>
            </a:pPr>
            <a:fld id="{F9C252DC-A164-D04F-A083-01C268BCB08E}" type="slidenum">
              <a:rPr lang="en-US" sz="1000" smtClean="0">
                <a:solidFill>
                  <a:schemeClr val="bg1"/>
                </a:solidFill>
              </a:rPr>
              <a:pPr marL="0" indent="0" algn="ctr">
                <a:buNone/>
              </a:pPr>
              <a:t>30</a:t>
            </a:fld>
            <a:endParaRPr lang="en-US" sz="1000" dirty="0">
              <a:solidFill>
                <a:schemeClr val="bg1"/>
              </a:solidFill>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298094783"/>
              </p:ext>
            </p:extLst>
          </p:nvPr>
        </p:nvGraphicFramePr>
        <p:xfrm>
          <a:off x="251772" y="1134250"/>
          <a:ext cx="8656946" cy="5031782"/>
        </p:xfrm>
        <a:graphic>
          <a:graphicData uri="http://schemas.openxmlformats.org/drawingml/2006/table">
            <a:tbl>
              <a:tblPr firstRow="1" bandRow="1">
                <a:tableStyleId>{5C22544A-7EE6-4342-B048-85BDC9FD1C3A}</a:tableStyleId>
              </a:tblPr>
              <a:tblGrid>
                <a:gridCol w="1557382"/>
                <a:gridCol w="1425395"/>
                <a:gridCol w="1754332"/>
                <a:gridCol w="2147230"/>
                <a:gridCol w="1772607"/>
              </a:tblGrid>
              <a:tr h="854719">
                <a:tc>
                  <a:txBody>
                    <a:bodyPr/>
                    <a:lstStyle/>
                    <a:p>
                      <a:endParaRPr lang="en-US" sz="1600" dirty="0"/>
                    </a:p>
                  </a:txBody>
                  <a:tcPr>
                    <a:noFill/>
                  </a:tcPr>
                </a:tc>
                <a:tc>
                  <a:txBody>
                    <a:bodyPr/>
                    <a:lstStyle/>
                    <a:p>
                      <a:pPr algn="ctr">
                        <a:lnSpc>
                          <a:spcPct val="90000"/>
                        </a:lnSpc>
                      </a:pPr>
                      <a:r>
                        <a:rPr lang="en-US" sz="1600" b="0" dirty="0" smtClean="0">
                          <a:latin typeface="+mj-lt"/>
                        </a:rPr>
                        <a:t>Direct Ownership</a:t>
                      </a:r>
                      <a:endParaRPr lang="en-US" sz="1600" b="0" dirty="0">
                        <a:latin typeface="+mj-lt"/>
                      </a:endParaRPr>
                    </a:p>
                  </a:txBody>
                  <a:tcPr anchor="ctr"/>
                </a:tc>
                <a:tc>
                  <a:txBody>
                    <a:bodyPr/>
                    <a:lstStyle/>
                    <a:p>
                      <a:pPr algn="ctr">
                        <a:lnSpc>
                          <a:spcPct val="90000"/>
                        </a:lnSpc>
                      </a:pPr>
                      <a:r>
                        <a:rPr lang="en-US" sz="1600" b="0" dirty="0" smtClean="0">
                          <a:latin typeface="+mj-lt"/>
                        </a:rPr>
                        <a:t>Partnership</a:t>
                      </a:r>
                      <a:r>
                        <a:rPr lang="en-US" sz="1600" b="0" baseline="0" dirty="0" smtClean="0">
                          <a:latin typeface="+mj-lt"/>
                        </a:rPr>
                        <a:t> Flip</a:t>
                      </a:r>
                      <a:endParaRPr lang="en-US" sz="1600" b="0" dirty="0">
                        <a:latin typeface="+mj-lt"/>
                      </a:endParaRPr>
                    </a:p>
                  </a:txBody>
                  <a:tcPr anchor="ctr"/>
                </a:tc>
                <a:tc>
                  <a:txBody>
                    <a:bodyPr/>
                    <a:lstStyle/>
                    <a:p>
                      <a:pPr algn="ctr">
                        <a:lnSpc>
                          <a:spcPct val="90000"/>
                        </a:lnSpc>
                      </a:pPr>
                      <a:r>
                        <a:rPr lang="en-US" sz="1600" b="0" dirty="0" smtClean="0">
                          <a:latin typeface="+mj-lt"/>
                        </a:rPr>
                        <a:t>Sale Leaseback</a:t>
                      </a:r>
                      <a:endParaRPr lang="en-US" sz="1600" b="0" dirty="0">
                        <a:latin typeface="+mj-lt"/>
                      </a:endParaRPr>
                    </a:p>
                  </a:txBody>
                  <a:tcPr anchor="ctr"/>
                </a:tc>
                <a:tc>
                  <a:txBody>
                    <a:bodyPr/>
                    <a:lstStyle/>
                    <a:p>
                      <a:pPr algn="ctr">
                        <a:lnSpc>
                          <a:spcPct val="90000"/>
                        </a:lnSpc>
                      </a:pPr>
                      <a:r>
                        <a:rPr lang="en-US" sz="1600" b="0" dirty="0" smtClean="0">
                          <a:latin typeface="+mj-lt"/>
                        </a:rPr>
                        <a:t>Inverted Lease/Lease</a:t>
                      </a:r>
                      <a:br>
                        <a:rPr lang="en-US" sz="1600" b="0" dirty="0" smtClean="0">
                          <a:latin typeface="+mj-lt"/>
                        </a:rPr>
                      </a:br>
                      <a:r>
                        <a:rPr lang="en-US" sz="1600" b="0" dirty="0" smtClean="0">
                          <a:latin typeface="+mj-lt"/>
                        </a:rPr>
                        <a:t>Pass-Through</a:t>
                      </a:r>
                      <a:endParaRPr lang="en-US" sz="1600" b="0" dirty="0">
                        <a:latin typeface="+mj-lt"/>
                      </a:endParaRPr>
                    </a:p>
                  </a:txBody>
                  <a:tcPr anchor="ctr"/>
                </a:tc>
              </a:tr>
              <a:tr h="1418903">
                <a:tc>
                  <a:txBody>
                    <a:bodyPr/>
                    <a:lstStyle/>
                    <a:p>
                      <a:pPr>
                        <a:lnSpc>
                          <a:spcPct val="90000"/>
                        </a:lnSpc>
                      </a:pPr>
                      <a:r>
                        <a:rPr lang="en-US" sz="1600" dirty="0" smtClean="0">
                          <a:solidFill>
                            <a:schemeClr val="bg1"/>
                          </a:solidFill>
                          <a:latin typeface="+mj-lt"/>
                        </a:rPr>
                        <a:t>Financing</a:t>
                      </a:r>
                    </a:p>
                  </a:txBody>
                  <a:tcPr marL="182880" anchor="ctr">
                    <a:solidFill>
                      <a:schemeClr val="accent1"/>
                    </a:solidFill>
                  </a:tcPr>
                </a:tc>
                <a:tc>
                  <a:txBody>
                    <a:bodyPr/>
                    <a:lstStyle/>
                    <a:p>
                      <a:r>
                        <a:rPr lang="en-US" sz="1500" dirty="0" smtClean="0"/>
                        <a:t>User</a:t>
                      </a:r>
                      <a:r>
                        <a:rPr lang="en-US" sz="1500" baseline="0" dirty="0" smtClean="0"/>
                        <a:t> self-finances system and consumes power on-site</a:t>
                      </a:r>
                      <a:endParaRPr lang="en-US" sz="1500" dirty="0"/>
                    </a:p>
                  </a:txBody>
                  <a:tcPr marL="182880" marT="64008" marB="64008" anchor="ctr"/>
                </a:tc>
                <a:tc>
                  <a:txBody>
                    <a:bodyPr/>
                    <a:lstStyle/>
                    <a:p>
                      <a:r>
                        <a:rPr lang="en-US" sz="1500" dirty="0" smtClean="0"/>
                        <a:t>Investor</a:t>
                      </a:r>
                      <a:r>
                        <a:rPr lang="en-US" sz="1500" baseline="0" dirty="0" smtClean="0"/>
                        <a:t> can provide up to 99% financing. Debt can also be part of capital stack.</a:t>
                      </a:r>
                      <a:endParaRPr lang="en-US" sz="1500" dirty="0"/>
                    </a:p>
                  </a:txBody>
                  <a:tcPr marL="182880" marT="64008" marB="64008" anchor="ctr"/>
                </a:tc>
                <a:tc>
                  <a:txBody>
                    <a:bodyPr/>
                    <a:lstStyle/>
                    <a:p>
                      <a:r>
                        <a:rPr lang="en-US" sz="1500" dirty="0" smtClean="0"/>
                        <a:t>Investor provides 100% financing. Debt can also be part of capital stack, commonly at developer level.</a:t>
                      </a:r>
                      <a:endParaRPr lang="en-US" sz="1500" dirty="0"/>
                    </a:p>
                  </a:txBody>
                  <a:tcPr marL="182880" marT="64008" marB="64008" anchor="ctr"/>
                </a:tc>
                <a:tc>
                  <a:txBody>
                    <a:bodyPr/>
                    <a:lstStyle/>
                    <a:p>
                      <a:r>
                        <a:rPr lang="en-US" sz="1500" dirty="0" smtClean="0"/>
                        <a:t>Investor provides partial financing. Debt</a:t>
                      </a:r>
                      <a:r>
                        <a:rPr lang="en-US" sz="1500" baseline="0" dirty="0" smtClean="0"/>
                        <a:t> is a common part of capital stack.</a:t>
                      </a:r>
                      <a:endParaRPr lang="en-US" sz="1500" dirty="0"/>
                    </a:p>
                  </a:txBody>
                  <a:tcPr marL="182880" marT="64008" marB="64008" anchor="ctr"/>
                </a:tc>
              </a:tr>
              <a:tr h="556587">
                <a:tc>
                  <a:txBody>
                    <a:bodyPr/>
                    <a:lstStyle/>
                    <a:p>
                      <a:pPr>
                        <a:lnSpc>
                          <a:spcPct val="90000"/>
                        </a:lnSpc>
                      </a:pPr>
                      <a:r>
                        <a:rPr lang="en-US" sz="1600" dirty="0" smtClean="0">
                          <a:solidFill>
                            <a:schemeClr val="bg1"/>
                          </a:solidFill>
                          <a:latin typeface="+mj-lt"/>
                        </a:rPr>
                        <a:t>Up-front Tribal Capital Req.</a:t>
                      </a:r>
                    </a:p>
                  </a:txBody>
                  <a:tcPr marL="182880" anchor="ctr">
                    <a:solidFill>
                      <a:schemeClr val="accent1"/>
                    </a:solidFill>
                  </a:tcPr>
                </a:tc>
                <a:tc>
                  <a:txBody>
                    <a:bodyPr/>
                    <a:lstStyle/>
                    <a:p>
                      <a:pPr algn="ctr"/>
                      <a:r>
                        <a:rPr lang="en-US" sz="1500" dirty="0" smtClean="0"/>
                        <a:t>$$$$</a:t>
                      </a:r>
                      <a:endParaRPr lang="en-US" sz="1500" dirty="0"/>
                    </a:p>
                  </a:txBody>
                  <a:tcPr marL="182880" marT="64008" marB="64008" anchor="ctr"/>
                </a:tc>
                <a:tc>
                  <a:txBody>
                    <a:bodyPr/>
                    <a:lstStyle/>
                    <a:p>
                      <a:pPr algn="ctr"/>
                      <a:r>
                        <a:rPr lang="en-US" sz="1500" dirty="0" smtClean="0"/>
                        <a:t>$</a:t>
                      </a:r>
                      <a:endParaRPr lang="en-US" sz="1500" dirty="0"/>
                    </a:p>
                  </a:txBody>
                  <a:tcPr marL="182880" marT="64008" marB="64008" anchor="ctr"/>
                </a:tc>
                <a:tc>
                  <a:txBody>
                    <a:bodyPr/>
                    <a:lstStyle/>
                    <a:p>
                      <a:pPr algn="ctr"/>
                      <a:r>
                        <a:rPr lang="en-US" sz="1500" dirty="0" smtClean="0"/>
                        <a:t>$</a:t>
                      </a:r>
                    </a:p>
                  </a:txBody>
                  <a:tcPr marL="182880" marT="64008" marB="64008" anchor="ctr"/>
                </a:tc>
                <a:tc>
                  <a:txBody>
                    <a:bodyPr/>
                    <a:lstStyle/>
                    <a:p>
                      <a:pPr algn="ctr"/>
                      <a:r>
                        <a:rPr lang="en-US" sz="1500" dirty="0" smtClean="0"/>
                        <a:t>$$–$$$</a:t>
                      </a:r>
                      <a:endParaRPr lang="en-US" sz="1500" dirty="0"/>
                    </a:p>
                  </a:txBody>
                  <a:tcPr marL="182880" marT="64008" marB="64008" anchor="ctr"/>
                </a:tc>
              </a:tr>
              <a:tr h="939828">
                <a:tc>
                  <a:txBody>
                    <a:bodyPr/>
                    <a:lstStyle/>
                    <a:p>
                      <a:pPr>
                        <a:lnSpc>
                          <a:spcPct val="90000"/>
                        </a:lnSpc>
                      </a:pPr>
                      <a:r>
                        <a:rPr lang="en-US" sz="1600" dirty="0" smtClean="0">
                          <a:solidFill>
                            <a:schemeClr val="bg1"/>
                          </a:solidFill>
                          <a:latin typeface="+mj-lt"/>
                        </a:rPr>
                        <a:t>Ownership</a:t>
                      </a:r>
                      <a:endParaRPr lang="en-US" sz="1600" dirty="0">
                        <a:solidFill>
                          <a:schemeClr val="bg1"/>
                        </a:solidFill>
                        <a:latin typeface="+mj-lt"/>
                      </a:endParaRPr>
                    </a:p>
                  </a:txBody>
                  <a:tcPr marL="182880" anchor="ctr">
                    <a:solidFill>
                      <a:schemeClr val="accent1"/>
                    </a:solidFill>
                  </a:tcPr>
                </a:tc>
                <a:tc>
                  <a:txBody>
                    <a:bodyPr/>
                    <a:lstStyle/>
                    <a:p>
                      <a:pPr algn="ctr"/>
                      <a:r>
                        <a:rPr lang="en-US" sz="1500" dirty="0" smtClean="0"/>
                        <a:t>User-owned</a:t>
                      </a:r>
                      <a:endParaRPr lang="en-US" sz="1500" dirty="0"/>
                    </a:p>
                  </a:txBody>
                  <a:tcPr marL="182880" marT="64008" marB="64008" anchor="ctr"/>
                </a:tc>
                <a:tc>
                  <a:txBody>
                    <a:bodyPr/>
                    <a:lstStyle/>
                    <a:p>
                      <a:r>
                        <a:rPr lang="en-US" sz="1500" dirty="0" smtClean="0"/>
                        <a:t>Co-ownership by developer and investor</a:t>
                      </a:r>
                      <a:endParaRPr lang="en-US" sz="1500" dirty="0"/>
                    </a:p>
                  </a:txBody>
                  <a:tcPr marL="182880" marT="64008" marB="64008" anchor="ctr"/>
                </a:tc>
                <a:tc>
                  <a:txBody>
                    <a:bodyPr/>
                    <a:lstStyle/>
                    <a:p>
                      <a:r>
                        <a:rPr lang="en-US" sz="1500" dirty="0" smtClean="0"/>
                        <a:t>Developer has option to purchase assets at lease term</a:t>
                      </a:r>
                      <a:endParaRPr lang="en-US" sz="1500" dirty="0"/>
                    </a:p>
                  </a:txBody>
                  <a:tcPr marL="182880" marT="64008" marB="64008" anchor="ctr"/>
                </a:tc>
                <a:tc>
                  <a:txBody>
                    <a:bodyPr/>
                    <a:lstStyle/>
                    <a:p>
                      <a:r>
                        <a:rPr lang="en-US" sz="1500" dirty="0" smtClean="0"/>
                        <a:t>Assets</a:t>
                      </a:r>
                      <a:r>
                        <a:rPr lang="en-US" sz="1500" baseline="0" dirty="0" smtClean="0"/>
                        <a:t> revert to developer at the lease term</a:t>
                      </a:r>
                      <a:endParaRPr lang="en-US" sz="1500" dirty="0"/>
                    </a:p>
                  </a:txBody>
                  <a:tcPr marL="182880" marT="64008" marB="64008" anchor="ctr"/>
                </a:tc>
              </a:tr>
              <a:tr h="341888">
                <a:tc>
                  <a:txBody>
                    <a:bodyPr/>
                    <a:lstStyle/>
                    <a:p>
                      <a:pPr>
                        <a:lnSpc>
                          <a:spcPct val="90000"/>
                        </a:lnSpc>
                      </a:pPr>
                      <a:r>
                        <a:rPr lang="en-US" sz="1600" dirty="0" smtClean="0">
                          <a:solidFill>
                            <a:schemeClr val="bg1"/>
                          </a:solidFill>
                          <a:latin typeface="+mj-lt"/>
                        </a:rPr>
                        <a:t>Tax Credit</a:t>
                      </a:r>
                      <a:endParaRPr lang="en-US" sz="1600" dirty="0">
                        <a:solidFill>
                          <a:schemeClr val="bg1"/>
                        </a:solidFill>
                        <a:latin typeface="+mj-lt"/>
                      </a:endParaRPr>
                    </a:p>
                  </a:txBody>
                  <a:tcPr marL="182880">
                    <a:solidFill>
                      <a:schemeClr val="accent1"/>
                    </a:solidFill>
                  </a:tcPr>
                </a:tc>
                <a:tc>
                  <a:txBody>
                    <a:bodyPr/>
                    <a:lstStyle/>
                    <a:p>
                      <a:pPr algn="ctr"/>
                      <a:r>
                        <a:rPr lang="en-US" sz="1500" dirty="0" smtClean="0"/>
                        <a:t>NA</a:t>
                      </a:r>
                      <a:endParaRPr lang="en-US" sz="1500" dirty="0"/>
                    </a:p>
                  </a:txBody>
                  <a:tcPr marL="182880" marT="64008" marB="64008" anchor="ctr"/>
                </a:tc>
                <a:tc>
                  <a:txBody>
                    <a:bodyPr/>
                    <a:lstStyle/>
                    <a:p>
                      <a:pPr algn="ctr"/>
                      <a:r>
                        <a:rPr lang="en-US" sz="1500" dirty="0" smtClean="0"/>
                        <a:t>PTC or ITC, and MACRS</a:t>
                      </a:r>
                      <a:endParaRPr lang="en-US" sz="1500" dirty="0"/>
                    </a:p>
                  </a:txBody>
                  <a:tcPr marL="182880" marT="64008" marB="64008" anchor="ctr"/>
                </a:tc>
                <a:tc>
                  <a:txBody>
                    <a:bodyPr/>
                    <a:lstStyle/>
                    <a:p>
                      <a:pPr algn="ctr"/>
                      <a:r>
                        <a:rPr lang="en-US" sz="1500" dirty="0" smtClean="0"/>
                        <a:t>ITC and MACRS</a:t>
                      </a:r>
                      <a:endParaRPr lang="en-US" sz="1500" dirty="0"/>
                    </a:p>
                  </a:txBody>
                  <a:tcPr marL="182880" marT="64008" marB="64008" anchor="ctr"/>
                </a:tc>
                <a:tc>
                  <a:txBody>
                    <a:bodyPr/>
                    <a:lstStyle/>
                    <a:p>
                      <a:pPr algn="ctr"/>
                      <a:r>
                        <a:rPr lang="en-US" sz="1500" dirty="0" smtClean="0"/>
                        <a:t>ITC and MACRS</a:t>
                      </a:r>
                      <a:endParaRPr lang="en-US" sz="1500" dirty="0"/>
                    </a:p>
                  </a:txBody>
                  <a:tcPr marL="182880" marT="64008" marB="64008" anchor="ctr"/>
                </a:tc>
              </a:tr>
              <a:tr h="676529">
                <a:tc>
                  <a:txBody>
                    <a:bodyPr/>
                    <a:lstStyle/>
                    <a:p>
                      <a:pPr>
                        <a:lnSpc>
                          <a:spcPct val="90000"/>
                        </a:lnSpc>
                      </a:pPr>
                      <a:r>
                        <a:rPr lang="en-US" sz="1600" dirty="0" smtClean="0">
                          <a:solidFill>
                            <a:schemeClr val="bg1"/>
                          </a:solidFill>
                          <a:latin typeface="+mj-lt"/>
                        </a:rPr>
                        <a:t>Investor Preference</a:t>
                      </a:r>
                      <a:endParaRPr lang="en-US" sz="1600" dirty="0">
                        <a:solidFill>
                          <a:schemeClr val="bg1"/>
                        </a:solidFill>
                        <a:latin typeface="+mj-lt"/>
                      </a:endParaRPr>
                    </a:p>
                  </a:txBody>
                  <a:tcPr marL="182880" anchor="ctr">
                    <a:solidFill>
                      <a:schemeClr val="accent1"/>
                    </a:solidFill>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chemeClr val="tx1"/>
                          </a:solidFill>
                        </a:rPr>
                        <a:t>Certain firms have preferences for</a:t>
                      </a:r>
                      <a:r>
                        <a:rPr lang="en-US" sz="1500" b="0" baseline="0" dirty="0" smtClean="0">
                          <a:solidFill>
                            <a:schemeClr val="tx1"/>
                          </a:solidFill>
                        </a:rPr>
                        <a:t>/</a:t>
                      </a:r>
                      <a:r>
                        <a:rPr lang="en-US" sz="1500" b="0" dirty="0" smtClean="0">
                          <a:solidFill>
                            <a:schemeClr val="tx1"/>
                          </a:solidFill>
                        </a:rPr>
                        <a:t>familiarity with particular structures and/or</a:t>
                      </a:r>
                      <a:r>
                        <a:rPr lang="en-US" sz="1500" b="0" baseline="0" dirty="0" smtClean="0">
                          <a:solidFill>
                            <a:schemeClr val="tx1"/>
                          </a:solidFill>
                        </a:rPr>
                        <a:t> technologies.</a:t>
                      </a:r>
                      <a:r>
                        <a:rPr lang="en-US" sz="1500" b="0" baseline="0" dirty="0" smtClean="0">
                          <a:solidFill>
                            <a:srgbClr val="FF0000"/>
                          </a:solidFill>
                        </a:rPr>
                        <a:t> </a:t>
                      </a:r>
                      <a:r>
                        <a:rPr lang="en-US" sz="1500" b="0" baseline="0" dirty="0" smtClean="0">
                          <a:solidFill>
                            <a:srgbClr val="3E3E3E"/>
                          </a:solidFill>
                        </a:rPr>
                        <a:t>Project specifics may also dictate financial structure selected.</a:t>
                      </a:r>
                      <a:endParaRPr lang="en-US" sz="1500" b="0" dirty="0"/>
                    </a:p>
                  </a:txBody>
                  <a:tcPr marL="182880" marT="64008" marB="64008"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a:p>
                  </a:txBody>
                  <a:tcPr anchor="ctr"/>
                </a:tc>
                <a:tc hMerge="1">
                  <a:txBody>
                    <a:bodyPr/>
                    <a:lstStyle/>
                    <a:p>
                      <a:pPr algn="ctr"/>
                      <a:endParaRPr lang="en-US" dirty="0"/>
                    </a:p>
                  </a:txBody>
                  <a:tcPr anchor="ctr"/>
                </a:tc>
                <a:tc hMerge="1">
                  <a:txBody>
                    <a:bodyPr/>
                    <a:lstStyle/>
                    <a:p>
                      <a:pPr algn="ctr"/>
                      <a:endParaRPr lang="en-US" dirty="0"/>
                    </a:p>
                  </a:txBody>
                  <a:tcPr anchor="ctr"/>
                </a:tc>
              </a:tr>
            </a:tbl>
          </a:graphicData>
        </a:graphic>
      </p:graphicFrame>
    </p:spTree>
    <p:extLst>
      <p:ext uri="{BB962C8B-B14F-4D97-AF65-F5344CB8AC3E}">
        <p14:creationId xmlns:p14="http://schemas.microsoft.com/office/powerpoint/2010/main" val="3309536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Financials: Solar Example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915706"/>
            <a:ext cx="7277578" cy="483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6492" y="5843016"/>
            <a:ext cx="8478026" cy="954107"/>
          </a:xfrm>
          <a:prstGeom prst="rect">
            <a:avLst/>
          </a:prstGeom>
          <a:noFill/>
        </p:spPr>
        <p:txBody>
          <a:bodyPr wrap="square" rtlCol="0">
            <a:spAutoFit/>
          </a:bodyPr>
          <a:lstStyle/>
          <a:p>
            <a:r>
              <a:rPr lang="en-US" sz="1400" dirty="0"/>
              <a:t>Mendelsohn, M.; </a:t>
            </a:r>
            <a:r>
              <a:rPr lang="en-US" sz="1400" dirty="0" err="1"/>
              <a:t>Kreycik</a:t>
            </a:r>
            <a:r>
              <a:rPr lang="en-US" sz="1400" dirty="0"/>
              <a:t>, C.; Bird, L.; Schwabe, P.; Cory, K. (2012). “Impact of Financial Structure on the Cost of Solar Energy.” 40 pp.; NREL Report No. TP-6A20-53086. March. </a:t>
            </a:r>
            <a:r>
              <a:rPr lang="en-US" sz="1400" u="sng" dirty="0">
                <a:hlinkClick r:id="rId3"/>
              </a:rPr>
              <a:t>http://www.nrel.gov/docs/fy12osti/53086.pdf</a:t>
            </a:r>
            <a:r>
              <a:rPr lang="en-US" sz="1400" dirty="0"/>
              <a:t> </a:t>
            </a:r>
          </a:p>
          <a:p>
            <a:endParaRPr lang="en-US" sz="1400" dirty="0" err="1" smtClean="0">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pPr algn="ctr"/>
            <a:fld id="{F9C252DC-A164-D04F-A083-01C268BCB08E}" type="slidenum">
              <a:rPr lang="en-US" smtClean="0">
                <a:solidFill>
                  <a:prstClr val="white"/>
                </a:solidFill>
              </a:rPr>
              <a:pPr algn="ctr"/>
              <a:t>31</a:t>
            </a:fld>
            <a:endParaRPr lang="en-US" dirty="0">
              <a:solidFill>
                <a:prstClr val="white"/>
              </a:solidFill>
            </a:endParaRPr>
          </a:p>
        </p:txBody>
      </p:sp>
    </p:spTree>
    <p:extLst>
      <p:ext uri="{BB962C8B-B14F-4D97-AF65-F5344CB8AC3E}">
        <p14:creationId xmlns:p14="http://schemas.microsoft.com/office/powerpoint/2010/main" val="350930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a:t>
            </a:r>
            <a:endParaRPr lang="en-US" dirty="0"/>
          </a:p>
        </p:txBody>
      </p:sp>
      <p:sp>
        <p:nvSpPr>
          <p:cNvPr id="3" name="Content Placeholder 2"/>
          <p:cNvSpPr>
            <a:spLocks noGrp="1"/>
          </p:cNvSpPr>
          <p:nvPr>
            <p:ph idx="1"/>
          </p:nvPr>
        </p:nvSpPr>
        <p:spPr/>
        <p:txBody>
          <a:bodyPr/>
          <a:lstStyle/>
          <a:p>
            <a:r>
              <a:rPr lang="en-US" dirty="0" smtClean="0"/>
              <a:t>Brainstorm the pros and cons of working with </a:t>
            </a:r>
            <a:r>
              <a:rPr lang="en-US" smtClean="0"/>
              <a:t>a tax-equity </a:t>
            </a:r>
            <a:r>
              <a:rPr lang="en-US" dirty="0" smtClean="0"/>
              <a:t>partner</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32</a:t>
            </a:fld>
            <a:endParaRPr lang="en-US" dirty="0"/>
          </a:p>
        </p:txBody>
      </p:sp>
    </p:spTree>
    <p:extLst>
      <p:ext uri="{BB962C8B-B14F-4D97-AF65-F5344CB8AC3E}">
        <p14:creationId xmlns:p14="http://schemas.microsoft.com/office/powerpoint/2010/main" val="82200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1"/>
            <a:ext cx="7355058" cy="896117"/>
          </a:xfrm>
          <a:prstGeom prst="rect">
            <a:avLst/>
          </a:prstGeom>
          <a:solidFill>
            <a:srgbClr val="008000">
              <a:alpha val="50000"/>
            </a:srgbClr>
          </a:solidFill>
          <a:ln>
            <a:solidFill>
              <a:schemeClr val="accent1"/>
            </a:solidFill>
          </a:ln>
        </p:spPr>
        <p:txBody>
          <a:bodyPr vert="horz" lIns="91440" tIns="45720" rIns="91440" bIns="45720" rtlCol="0" anchor="ctr">
            <a:normAutofit fontScale="900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err="1" smtClean="0">
                <a:solidFill>
                  <a:prstClr val="white"/>
                </a:solidFill>
              </a:rPr>
              <a:t>Offtaker</a:t>
            </a:r>
            <a:r>
              <a:rPr lang="en-US" sz="3200" dirty="0" smtClean="0">
                <a:solidFill>
                  <a:prstClr val="white"/>
                </a:solidFill>
              </a:rPr>
              <a:t> Agreements and vendor selection</a:t>
            </a: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33</a:t>
            </a:fld>
            <a:endParaRPr lang="en-US" sz="1000" dirty="0">
              <a:solidFill>
                <a:prstClr val="black"/>
              </a:solidFill>
            </a:endParaRPr>
          </a:p>
        </p:txBody>
      </p:sp>
    </p:spTree>
    <p:extLst>
      <p:ext uri="{BB962C8B-B14F-4D97-AF65-F5344CB8AC3E}">
        <p14:creationId xmlns:p14="http://schemas.microsoft.com/office/powerpoint/2010/main" val="128440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Offtaker</a:t>
            </a:r>
            <a:r>
              <a:rPr lang="en-US" dirty="0" smtClean="0"/>
              <a:t> Agreements and Vendor Selection</a:t>
            </a:r>
            <a:endParaRPr lang="en-US" dirty="0"/>
          </a:p>
        </p:txBody>
      </p:sp>
      <p:sp>
        <p:nvSpPr>
          <p:cNvPr id="3" name="Content Placeholder 2"/>
          <p:cNvSpPr>
            <a:spLocks noGrp="1"/>
          </p:cNvSpPr>
          <p:nvPr>
            <p:ph idx="1"/>
          </p:nvPr>
        </p:nvSpPr>
        <p:spPr/>
        <p:txBody>
          <a:bodyPr>
            <a:normAutofit/>
          </a:bodyPr>
          <a:lstStyle/>
          <a:p>
            <a:r>
              <a:rPr lang="en-US" dirty="0" smtClean="0"/>
              <a:t>Identify and address outstanding risks</a:t>
            </a:r>
          </a:p>
          <a:p>
            <a:r>
              <a:rPr lang="en-US" dirty="0" smtClean="0"/>
              <a:t>Finalize off-take agreement; PPA in place</a:t>
            </a:r>
          </a:p>
          <a:p>
            <a:r>
              <a:rPr lang="en-US" dirty="0" smtClean="0"/>
              <a:t>Complete environmental reviews and finalize permits</a:t>
            </a:r>
          </a:p>
          <a:p>
            <a:r>
              <a:rPr lang="en-US" dirty="0" smtClean="0"/>
              <a:t>EPC vendor selected – criteria applied</a:t>
            </a:r>
          </a:p>
          <a:p>
            <a:r>
              <a:rPr lang="en-US" dirty="0" smtClean="0"/>
              <a:t>Transmission/interconnection agreement with utility</a:t>
            </a:r>
          </a:p>
          <a:p>
            <a:r>
              <a:rPr lang="en-US" dirty="0" smtClean="0"/>
              <a:t>Financing structure determined</a:t>
            </a:r>
          </a:p>
          <a:p>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34</a:t>
            </a:fld>
            <a:endParaRPr lang="en-US" dirty="0">
              <a:solidFill>
                <a:prstClr val="white"/>
              </a:solidFill>
            </a:endParaRPr>
          </a:p>
        </p:txBody>
      </p:sp>
    </p:spTree>
    <p:extLst>
      <p:ext uri="{BB962C8B-B14F-4D97-AF65-F5344CB8AC3E}">
        <p14:creationId xmlns:p14="http://schemas.microsoft.com/office/powerpoint/2010/main" val="513189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Request for Proposals (RFP) and Power Purchase Agreement (PPA) Deep Dive</a:t>
            </a:r>
            <a:endParaRPr lang="en-US" dirty="0"/>
          </a:p>
        </p:txBody>
      </p:sp>
      <p:sp>
        <p:nvSpPr>
          <p:cNvPr id="5" name="Content Placeholder 4"/>
          <p:cNvSpPr>
            <a:spLocks noGrp="1"/>
          </p:cNvSpPr>
          <p:nvPr>
            <p:ph idx="1"/>
          </p:nvPr>
        </p:nvSpPr>
        <p:spPr/>
        <p:txBody>
          <a:bodyPr/>
          <a:lstStyle/>
          <a:p>
            <a:endParaRPr lang="en-US" dirty="0" smtClean="0"/>
          </a:p>
          <a:p>
            <a:r>
              <a:rPr lang="en-US" dirty="0" smtClean="0"/>
              <a:t>NREL Project Finance Team RE Contract Library</a:t>
            </a:r>
          </a:p>
          <a:p>
            <a:r>
              <a:rPr lang="en-US" dirty="0" smtClean="0"/>
              <a:t>Federal Energy Management Program (FEMP) On-site Power Purchase Agreements</a:t>
            </a:r>
            <a:endParaRPr lang="en-US" dirty="0"/>
          </a:p>
        </p:txBody>
      </p:sp>
      <p:sp>
        <p:nvSpPr>
          <p:cNvPr id="2" name="Slide Number Placeholder 1"/>
          <p:cNvSpPr>
            <a:spLocks noGrp="1"/>
          </p:cNvSpPr>
          <p:nvPr>
            <p:ph type="sldNum" sz="quarter" idx="4"/>
          </p:nvPr>
        </p:nvSpPr>
        <p:spPr/>
        <p:txBody>
          <a:bodyPr/>
          <a:lstStyle/>
          <a:p>
            <a:pPr algn="ctr"/>
            <a:fld id="{F9C252DC-A164-D04F-A083-01C268BCB08E}" type="slidenum">
              <a:rPr lang="en-US" smtClean="0">
                <a:solidFill>
                  <a:prstClr val="white"/>
                </a:solidFill>
              </a:rPr>
              <a:pPr algn="ctr"/>
              <a:t>35</a:t>
            </a:fld>
            <a:endParaRPr lang="en-US" dirty="0">
              <a:solidFill>
                <a:prstClr val="white"/>
              </a:solidFill>
            </a:endParaRPr>
          </a:p>
        </p:txBody>
      </p:sp>
    </p:spTree>
    <p:extLst>
      <p:ext uri="{BB962C8B-B14F-4D97-AF65-F5344CB8AC3E}">
        <p14:creationId xmlns:p14="http://schemas.microsoft.com/office/powerpoint/2010/main" val="3206706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smtClean="0"/>
              <a:t>Evaluate the RFP responses provided by identifying overall goals and developing values to help rank responses</a:t>
            </a:r>
            <a:endParaRPr lang="en-US" sz="2900"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36</a:t>
            </a:fld>
            <a:endParaRPr lang="en-US" dirty="0">
              <a:solidFill>
                <a:prstClr val="white"/>
              </a:solidFill>
            </a:endParaRPr>
          </a:p>
        </p:txBody>
      </p:sp>
    </p:spTree>
    <p:extLst>
      <p:ext uri="{BB962C8B-B14F-4D97-AF65-F5344CB8AC3E}">
        <p14:creationId xmlns:p14="http://schemas.microsoft.com/office/powerpoint/2010/main" val="2769408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4819"/>
            <a:ext cx="8229600" cy="987552"/>
          </a:xfrm>
        </p:spPr>
        <p:txBody>
          <a:bodyPr>
            <a:normAutofit/>
          </a:bodyPr>
          <a:lstStyle/>
          <a:p>
            <a:r>
              <a:rPr lang="en-US" dirty="0" smtClean="0"/>
              <a:t>Commercial-Scale Project Risks </a:t>
            </a:r>
            <a:r>
              <a:rPr lang="en-US" dirty="0"/>
              <a:t>– Post Step 3</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37</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94148296"/>
              </p:ext>
            </p:extLst>
          </p:nvPr>
        </p:nvGraphicFramePr>
        <p:xfrm>
          <a:off x="213360" y="854343"/>
          <a:ext cx="8711700" cy="5314805"/>
        </p:xfrm>
        <a:graphic>
          <a:graphicData uri="http://schemas.openxmlformats.org/drawingml/2006/table">
            <a:tbl>
              <a:tblPr firstRow="1" bandRow="1">
                <a:tableStyleId>{B301B821-A1FF-4177-AEE7-76D212191A09}</a:tableStyleId>
              </a:tblPr>
              <a:tblGrid>
                <a:gridCol w="1539240"/>
                <a:gridCol w="5105400"/>
                <a:gridCol w="2067060"/>
              </a:tblGrid>
              <a:tr h="423859">
                <a:tc>
                  <a:txBody>
                    <a:bodyPr/>
                    <a:lstStyle/>
                    <a:p>
                      <a:pPr algn="ctr"/>
                      <a:endParaRPr lang="en-US" sz="1600" b="0" dirty="0">
                        <a:solidFill>
                          <a:schemeClr val="tx1"/>
                        </a:solidFill>
                        <a:latin typeface="+mj-lt"/>
                      </a:endParaRPr>
                    </a:p>
                  </a:txBody>
                  <a:tcPr marL="182880" marT="54864">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L="18288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solidFill>
                            <a:schemeClr val="bg1"/>
                          </a:solidFill>
                          <a:latin typeface="+mj-lt"/>
                        </a:rPr>
                        <a:t>Risk Assessment Post</a:t>
                      </a:r>
                      <a:r>
                        <a:rPr lang="en-US" sz="1600" b="0" baseline="0" dirty="0" smtClean="0">
                          <a:solidFill>
                            <a:schemeClr val="bg1"/>
                          </a:solidFill>
                          <a:latin typeface="+mj-lt"/>
                        </a:rPr>
                        <a:t> Step 3</a:t>
                      </a:r>
                      <a:endParaRPr lang="en-US" sz="1600" b="0" dirty="0">
                        <a:solidFill>
                          <a:schemeClr val="bg1"/>
                        </a:solidFill>
                        <a:latin typeface="+mj-lt"/>
                      </a:endParaRPr>
                    </a:p>
                  </a:txBody>
                  <a:tcPr marL="18288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96298">
                <a:tc>
                  <a:txBody>
                    <a:bodyPr/>
                    <a:lstStyle/>
                    <a:p>
                      <a:r>
                        <a:rPr lang="en-US" sz="1700" b="0" dirty="0" smtClean="0">
                          <a:latin typeface="+mj-lt"/>
                        </a:rPr>
                        <a:t>Development</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lvl="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Poor</a:t>
                      </a:r>
                      <a:r>
                        <a:rPr lang="en-US" sz="1400" baseline="0" dirty="0" smtClean="0"/>
                        <a:t> or no</a:t>
                      </a:r>
                      <a:r>
                        <a:rPr lang="en-US" sz="1400" dirty="0" smtClean="0"/>
                        <a:t> renewable energy resource assessment</a:t>
                      </a:r>
                    </a:p>
                    <a:p>
                      <a:pPr marL="182880" marR="0" lvl="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Not</a:t>
                      </a:r>
                      <a:r>
                        <a:rPr lang="en-US" sz="1400" baseline="0" dirty="0" smtClean="0"/>
                        <a:t> i</a:t>
                      </a:r>
                      <a:r>
                        <a:rPr lang="en-US" sz="1400" dirty="0" smtClean="0"/>
                        <a:t>dentifying all possible costs</a:t>
                      </a:r>
                    </a:p>
                    <a:p>
                      <a:pPr marL="182880" marR="0" lvl="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Unrealistic estimation of all costs</a:t>
                      </a:r>
                    </a:p>
                    <a:p>
                      <a:pPr marL="182880" marR="0" lvl="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baseline="0" dirty="0" smtClean="0"/>
                        <a:t>Community push-back and competing land use</a:t>
                      </a:r>
                      <a:endParaRPr lang="en-US" sz="1400" dirty="0" smtClean="0"/>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 site picked</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None; addressed </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9470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Site access</a:t>
                      </a:r>
                      <a:r>
                        <a:rPr lang="en-US" sz="1400" baseline="0" dirty="0" smtClean="0"/>
                        <a:t> and right of way</a:t>
                      </a:r>
                      <a:r>
                        <a:rPr lang="en-US" sz="1400" dirty="0" smtClean="0"/>
                        <a:t> </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Not in my backyard</a:t>
                      </a:r>
                      <a:r>
                        <a:rPr lang="en-US" sz="1400" baseline="0" dirty="0" smtClean="0"/>
                        <a:t> (</a:t>
                      </a:r>
                      <a:r>
                        <a:rPr lang="en-US" sz="1400" dirty="0" smtClean="0"/>
                        <a:t>NIMBY)/build absolutely nothing </a:t>
                      </a:r>
                      <a:br>
                        <a:rPr lang="en-US" sz="1400" dirty="0" smtClean="0"/>
                      </a:br>
                      <a:r>
                        <a:rPr lang="en-US" sz="1400" dirty="0" smtClean="0"/>
                        <a:t>anywhere (BANANA)</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Transmission constraints/siting new transmission</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site secure</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None; opposition addressed</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process started</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94925">
                <a:tc>
                  <a:txBody>
                    <a:bodyPr/>
                    <a:lstStyle/>
                    <a:p>
                      <a:r>
                        <a:rPr lang="en-US" sz="1700" b="0" dirty="0" smtClean="0">
                          <a:latin typeface="+mj-lt"/>
                        </a:rPr>
                        <a:t>Permitting</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Tribe-adopted codes and permitting</a:t>
                      </a:r>
                      <a:r>
                        <a:rPr lang="en-US" sz="1400" baseline="0" dirty="0" smtClean="0"/>
                        <a:t> requirements</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baseline="0" dirty="0" smtClean="0"/>
                        <a:t>Utility interconnection requirements</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baseline="0" dirty="0" smtClean="0"/>
                        <a:t>Interconnection may require new transmission, possible NEPA</a:t>
                      </a:r>
                      <a:endParaRPr lang="en-US" sz="1400" dirty="0" smtClean="0"/>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complete</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complete</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identified</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Finance</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Capital</a:t>
                      </a:r>
                      <a:r>
                        <a:rPr lang="en-US" sz="1400" baseline="0" dirty="0" smtClean="0"/>
                        <a:t> availability</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baseline="0" dirty="0" smtClean="0"/>
                        <a:t>Incentive availability risk </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baseline="0" dirty="0" smtClean="0"/>
                        <a:t>Credit-worthy purchaser of generated energy</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PPA complete</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risk on developer</a:t>
                      </a:r>
                    </a:p>
                    <a:p>
                      <a:pPr marL="27432" marR="0" lvl="0" indent="0" algn="l" defTabSz="457200" rtl="0" eaLnBrk="1" fontAlgn="auto" latinLnBrk="0" hangingPunct="1">
                        <a:lnSpc>
                          <a:spcPts val="15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PPA complete</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501373">
                <a:tc>
                  <a:txBody>
                    <a:bodyPr/>
                    <a:lstStyle/>
                    <a:p>
                      <a:r>
                        <a:rPr lang="en-US" sz="1700" b="0" dirty="0" smtClean="0">
                          <a:latin typeface="+mj-lt"/>
                        </a:rPr>
                        <a:t>Construction/Completion </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EPC difficulties</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Cost overruns</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Schedule </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500"/>
                        </a:lnSpc>
                        <a:spcBef>
                          <a:spcPts val="0"/>
                        </a:spcBef>
                        <a:spcAft>
                          <a:spcPts val="200"/>
                        </a:spcAft>
                        <a:buClrTx/>
                        <a:buSzTx/>
                        <a:buFont typeface="Arial" pitchFamily="34" charset="0"/>
                        <a:buNone/>
                        <a:tabLst/>
                        <a:defRPr/>
                      </a:pPr>
                      <a:r>
                        <a:rPr lang="en-US" sz="1400" u="none" kern="1200" dirty="0" smtClean="0">
                          <a:solidFill>
                            <a:schemeClr val="dk1"/>
                          </a:solidFill>
                          <a:latin typeface="+mn-lt"/>
                          <a:ea typeface="+mn-ea"/>
                          <a:cs typeface="+mn-cs"/>
                        </a:rPr>
                        <a:t>Low; allocate to EPC</a:t>
                      </a:r>
                      <a:br>
                        <a:rPr lang="en-US" sz="1400" u="none" kern="1200" dirty="0" smtClean="0">
                          <a:solidFill>
                            <a:schemeClr val="dk1"/>
                          </a:solidFill>
                          <a:latin typeface="+mn-lt"/>
                          <a:ea typeface="+mn-ea"/>
                          <a:cs typeface="+mn-cs"/>
                        </a:rPr>
                      </a:br>
                      <a:r>
                        <a:rPr lang="en-US" sz="1400" u="none" kern="1200" dirty="0" smtClean="0">
                          <a:solidFill>
                            <a:schemeClr val="dk1"/>
                          </a:solidFill>
                          <a:latin typeface="+mn-lt"/>
                          <a:ea typeface="+mn-ea"/>
                          <a:cs typeface="+mn-cs"/>
                        </a:rPr>
                        <a:t>or developer</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Operating </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Output shortfall from expected</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Technology O&amp;M</a:t>
                      </a:r>
                    </a:p>
                    <a:p>
                      <a:pPr marL="182880" marR="0" indent="-155448" algn="l" defTabSz="457200" rtl="0" eaLnBrk="1" fontAlgn="auto" latinLnBrk="0" hangingPunct="1">
                        <a:lnSpc>
                          <a:spcPts val="1500"/>
                        </a:lnSpc>
                        <a:spcBef>
                          <a:spcPts val="0"/>
                        </a:spcBef>
                        <a:spcAft>
                          <a:spcPts val="100"/>
                        </a:spcAft>
                        <a:buClrTx/>
                        <a:buSzTx/>
                        <a:buFont typeface="Arial" pitchFamily="34" charset="0"/>
                        <a:buChar char="•"/>
                        <a:tabLst/>
                        <a:defRPr/>
                      </a:pPr>
                      <a:r>
                        <a:rPr lang="en-US" sz="1400" dirty="0" smtClean="0"/>
                        <a:t>Maintaining transmission access and possible curtailment</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5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Assumed low, mitigable, or allocatable</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5" name="TextBox 4"/>
          <p:cNvSpPr txBox="1"/>
          <p:nvPr/>
        </p:nvSpPr>
        <p:spPr>
          <a:xfrm>
            <a:off x="2803957" y="6387036"/>
            <a:ext cx="6293433" cy="215444"/>
          </a:xfrm>
          <a:prstGeom prst="rect">
            <a:avLst/>
          </a:prstGeom>
          <a:noFill/>
        </p:spPr>
        <p:txBody>
          <a:bodyPr wrap="square" rtlCol="0">
            <a:spAutoFit/>
          </a:bodyPr>
          <a:lstStyle/>
          <a:p>
            <a:r>
              <a:rPr lang="en-US" sz="800" dirty="0" smtClean="0">
                <a:solidFill>
                  <a:prstClr val="white"/>
                </a:solidFill>
              </a:rPr>
              <a:t>Sources: Adapted from Holland &amp; Hart, RE Project Development &amp; Finance &amp; Infocast, Advanced RE Project Finance &amp; Analysis </a:t>
            </a:r>
          </a:p>
        </p:txBody>
      </p:sp>
      <p:sp>
        <p:nvSpPr>
          <p:cNvPr id="7" name="TextBox 6"/>
          <p:cNvSpPr txBox="1"/>
          <p:nvPr/>
        </p:nvSpPr>
        <p:spPr>
          <a:xfrm>
            <a:off x="2797616" y="6550954"/>
            <a:ext cx="6544063" cy="215444"/>
          </a:xfrm>
          <a:prstGeom prst="rect">
            <a:avLst/>
          </a:prstGeom>
          <a:noFill/>
        </p:spPr>
        <p:txBody>
          <a:bodyPr wrap="square" rtlCol="0">
            <a:spAutoFit/>
          </a:bodyPr>
          <a:lstStyle/>
          <a:p>
            <a:r>
              <a:rPr lang="en-US" sz="800" dirty="0" smtClean="0">
                <a:solidFill>
                  <a:prstClr val="white"/>
                </a:solidFill>
              </a:rPr>
              <a:t>NOTE: Underlining signifies that the </a:t>
            </a:r>
            <a:r>
              <a:rPr lang="en-US" sz="800" dirty="0">
                <a:solidFill>
                  <a:prstClr val="white"/>
                </a:solidFill>
              </a:rPr>
              <a:t>risk assessment </a:t>
            </a:r>
            <a:r>
              <a:rPr lang="en-US" sz="800" dirty="0" smtClean="0">
                <a:solidFill>
                  <a:prstClr val="white"/>
                </a:solidFill>
              </a:rPr>
              <a:t>outcome changes during </a:t>
            </a:r>
            <a:r>
              <a:rPr lang="en-US" sz="800" dirty="0">
                <a:solidFill>
                  <a:prstClr val="white"/>
                </a:solidFill>
              </a:rPr>
              <a:t>the step at </a:t>
            </a:r>
            <a:r>
              <a:rPr lang="en-US" sz="800" dirty="0" smtClean="0">
                <a:solidFill>
                  <a:prstClr val="white"/>
                </a:solidFill>
              </a:rPr>
              <a:t>hand.</a:t>
            </a:r>
            <a:endParaRPr lang="en-US" sz="800" dirty="0">
              <a:solidFill>
                <a:prstClr val="white"/>
              </a:solidFill>
            </a:endParaRPr>
          </a:p>
        </p:txBody>
      </p:sp>
    </p:spTree>
    <p:extLst>
      <p:ext uri="{BB962C8B-B14F-4D97-AF65-F5344CB8AC3E}">
        <p14:creationId xmlns:p14="http://schemas.microsoft.com/office/powerpoint/2010/main" val="1808638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3902" y="5062150"/>
            <a:ext cx="7356196" cy="1068804"/>
          </a:xfrm>
          <a:prstGeom prst="rect">
            <a:avLst/>
          </a:prstGeom>
          <a:solidFill>
            <a:srgbClr val="008000">
              <a:alpha val="50000"/>
            </a:srgbClr>
          </a:solidFill>
          <a:ln>
            <a:noFill/>
          </a:ln>
        </p:spPr>
        <p:txBody>
          <a:bodyPr vert="horz" lIns="91440" tIns="45720" rIns="91440" bIns="45720" rtlCol="0" anchor="t">
            <a:normAutofit fontScale="975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Recap: Tax-Equity Finance</a:t>
            </a:r>
          </a:p>
          <a:p>
            <a:pPr algn="ctr"/>
            <a:r>
              <a:rPr lang="en-US" sz="3200" dirty="0" smtClean="0">
                <a:solidFill>
                  <a:prstClr val="white"/>
                </a:solidFill>
              </a:rPr>
              <a:t>And Federal Tax Incentives</a:t>
            </a:r>
          </a:p>
        </p:txBody>
      </p:sp>
      <p:sp>
        <p:nvSpPr>
          <p:cNvPr id="5" name="Slide Number Placeholder 12"/>
          <p:cNvSpPr txBox="1">
            <a:spLocks/>
          </p:cNvSpPr>
          <p:nvPr/>
        </p:nvSpPr>
        <p:spPr>
          <a:xfrm>
            <a:off x="8596092" y="6591541"/>
            <a:ext cx="547908" cy="267887"/>
          </a:xfrm>
          <a:prstGeom prst="rect">
            <a:avLst/>
          </a:prstGeom>
        </p:spPr>
        <p:txBody>
          <a:bodyP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DE57D6-8AFC-2140-9EBE-012C368973AC}" type="slidenum">
              <a:rPr lang="en-US" smtClean="0">
                <a:solidFill>
                  <a:srgbClr val="3E3E3E"/>
                </a:solidFill>
              </a:rPr>
              <a:pPr algn="ctr"/>
              <a:t>4</a:t>
            </a:fld>
            <a:endParaRPr lang="en-US" dirty="0">
              <a:solidFill>
                <a:srgbClr val="3E3E3E"/>
              </a:solidFill>
            </a:endParaRPr>
          </a:p>
        </p:txBody>
      </p:sp>
    </p:spTree>
    <p:extLst>
      <p:ext uri="{BB962C8B-B14F-4D97-AF65-F5344CB8AC3E}">
        <p14:creationId xmlns:p14="http://schemas.microsoft.com/office/powerpoint/2010/main" val="1651431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6636"/>
                </a:solidFill>
              </a:rPr>
              <a:t>The Competitive Power Business</a:t>
            </a:r>
            <a:endParaRPr lang="en-US" dirty="0">
              <a:solidFill>
                <a:srgbClr val="106636"/>
              </a:solidFill>
            </a:endParaRPr>
          </a:p>
        </p:txBody>
      </p:sp>
      <p:sp>
        <p:nvSpPr>
          <p:cNvPr id="3" name="Text Placeholder 2"/>
          <p:cNvSpPr>
            <a:spLocks noGrp="1"/>
          </p:cNvSpPr>
          <p:nvPr>
            <p:ph type="body" idx="1"/>
          </p:nvPr>
        </p:nvSpPr>
        <p:spPr>
          <a:xfrm>
            <a:off x="368300" y="2474409"/>
            <a:ext cx="3397681" cy="398552"/>
          </a:xfrm>
        </p:spPr>
        <p:txBody>
          <a:bodyPr>
            <a:normAutofit lnSpcReduction="10000"/>
          </a:bodyPr>
          <a:lstStyle/>
          <a:p>
            <a:r>
              <a:rPr lang="en-US" sz="2200" b="0" dirty="0" smtClean="0">
                <a:latin typeface="+mj-lt"/>
              </a:rPr>
              <a:t>Rewards: Typical Goals</a:t>
            </a:r>
            <a:endParaRPr lang="en-US" sz="2200" b="0" dirty="0">
              <a:latin typeface="+mj-lt"/>
            </a:endParaRPr>
          </a:p>
        </p:txBody>
      </p:sp>
      <p:sp>
        <p:nvSpPr>
          <p:cNvPr id="4" name="Content Placeholder 3"/>
          <p:cNvSpPr>
            <a:spLocks noGrp="1"/>
          </p:cNvSpPr>
          <p:nvPr>
            <p:ph sz="half" idx="2"/>
          </p:nvPr>
        </p:nvSpPr>
        <p:spPr>
          <a:xfrm>
            <a:off x="368300" y="2846758"/>
            <a:ext cx="4040188" cy="3348743"/>
          </a:xfrm>
        </p:spPr>
        <p:txBody>
          <a:bodyPr>
            <a:noAutofit/>
          </a:bodyPr>
          <a:lstStyle/>
          <a:p>
            <a:pPr marL="365760" indent="-182880">
              <a:spcBef>
                <a:spcPts val="0"/>
              </a:spcBef>
              <a:spcAft>
                <a:spcPts val="600"/>
              </a:spcAft>
            </a:pPr>
            <a:r>
              <a:rPr lang="en-US" sz="1800" dirty="0" smtClean="0"/>
              <a:t>Generate revenue for </a:t>
            </a:r>
            <a:r>
              <a:rPr lang="en-US" sz="1800" dirty="0"/>
              <a:t>Tribe</a:t>
            </a:r>
          </a:p>
          <a:p>
            <a:pPr marL="365760" indent="-182880">
              <a:spcBef>
                <a:spcPts val="0"/>
              </a:spcBef>
              <a:spcAft>
                <a:spcPts val="600"/>
              </a:spcAft>
            </a:pPr>
            <a:r>
              <a:rPr lang="en-US" sz="1800" dirty="0"/>
              <a:t>Job creation (</a:t>
            </a:r>
            <a:r>
              <a:rPr lang="en-US" sz="1800" dirty="0" smtClean="0"/>
              <a:t>construction, O&amp;M</a:t>
            </a:r>
            <a:r>
              <a:rPr lang="en-US" sz="1800" dirty="0"/>
              <a:t>)</a:t>
            </a:r>
          </a:p>
          <a:p>
            <a:pPr marL="365760" indent="-182880">
              <a:spcBef>
                <a:spcPts val="0"/>
              </a:spcBef>
              <a:spcAft>
                <a:spcPts val="200"/>
              </a:spcAft>
            </a:pPr>
            <a:r>
              <a:rPr lang="en-US" sz="1800" dirty="0" smtClean="0"/>
              <a:t>Available</a:t>
            </a:r>
            <a:r>
              <a:rPr lang="en-US" sz="1800" dirty="0"/>
              <a:t>, Tribe-controlled location</a:t>
            </a:r>
          </a:p>
          <a:p>
            <a:pPr marL="548640" lvl="1" indent="-182880">
              <a:spcBef>
                <a:spcPts val="0"/>
              </a:spcBef>
              <a:spcAft>
                <a:spcPts val="600"/>
              </a:spcAft>
              <a:buFont typeface="Lucida Grande"/>
              <a:buChar char="–"/>
            </a:pPr>
            <a:r>
              <a:rPr lang="en-US" sz="1500" dirty="0" smtClean="0"/>
              <a:t>May/may not </a:t>
            </a:r>
            <a:r>
              <a:rPr lang="en-US" sz="1500" dirty="0"/>
              <a:t>be Tribe-owned</a:t>
            </a:r>
          </a:p>
          <a:p>
            <a:pPr marL="365760" indent="-182880">
              <a:spcBef>
                <a:spcPts val="0"/>
              </a:spcBef>
              <a:spcAft>
                <a:spcPts val="600"/>
              </a:spcAft>
            </a:pPr>
            <a:r>
              <a:rPr lang="en-US" sz="1800" dirty="0"/>
              <a:t>Found interested party to </a:t>
            </a:r>
            <a:r>
              <a:rPr lang="en-US" sz="1800" dirty="0" smtClean="0"/>
              <a:t/>
            </a:r>
            <a:br>
              <a:rPr lang="en-US" sz="1800" dirty="0" smtClean="0"/>
            </a:br>
            <a:r>
              <a:rPr lang="en-US" sz="1800" dirty="0" smtClean="0"/>
              <a:t>off-take/purchase power</a:t>
            </a:r>
            <a:endParaRPr lang="en-US" sz="1800" dirty="0"/>
          </a:p>
          <a:p>
            <a:pPr marL="365760" indent="-182880">
              <a:spcBef>
                <a:spcPts val="0"/>
              </a:spcBef>
              <a:spcAft>
                <a:spcPts val="600"/>
              </a:spcAft>
            </a:pPr>
            <a:r>
              <a:rPr lang="en-US" sz="1800" dirty="0"/>
              <a:t>Have enough capital for a large-scale project</a:t>
            </a:r>
          </a:p>
          <a:p>
            <a:pPr marL="365760" indent="-182880">
              <a:spcBef>
                <a:spcPts val="0"/>
              </a:spcBef>
              <a:spcAft>
                <a:spcPts val="600"/>
              </a:spcAft>
            </a:pPr>
            <a:r>
              <a:rPr lang="en-US" sz="1800" dirty="0" smtClean="0"/>
              <a:t>Environmental </a:t>
            </a:r>
            <a:r>
              <a:rPr lang="en-US" sz="1800" dirty="0"/>
              <a:t>sustainability</a:t>
            </a:r>
          </a:p>
          <a:p>
            <a:pPr marL="365760" indent="-182880">
              <a:spcBef>
                <a:spcPts val="0"/>
              </a:spcBef>
              <a:spcAft>
                <a:spcPts val="600"/>
              </a:spcAft>
            </a:pPr>
            <a:r>
              <a:rPr lang="en-US" sz="1800" dirty="0" smtClean="0"/>
              <a:t>Self-sufficiency</a:t>
            </a:r>
            <a:r>
              <a:rPr lang="en-US" sz="1800" dirty="0"/>
              <a:t>, </a:t>
            </a:r>
            <a:r>
              <a:rPr lang="en-US" sz="1800" dirty="0" smtClean="0"/>
              <a:t>pride</a:t>
            </a:r>
            <a:endParaRPr lang="en-US" sz="1800" dirty="0"/>
          </a:p>
        </p:txBody>
      </p:sp>
      <p:sp>
        <p:nvSpPr>
          <p:cNvPr id="5" name="Text Placeholder 4"/>
          <p:cNvSpPr>
            <a:spLocks noGrp="1"/>
          </p:cNvSpPr>
          <p:nvPr>
            <p:ph type="body" sz="quarter" idx="3"/>
          </p:nvPr>
        </p:nvSpPr>
        <p:spPr>
          <a:xfrm>
            <a:off x="4556125" y="2386819"/>
            <a:ext cx="1859181" cy="490433"/>
          </a:xfrm>
        </p:spPr>
        <p:txBody>
          <a:bodyPr/>
          <a:lstStyle/>
          <a:p>
            <a:r>
              <a:rPr lang="en-US" sz="2200" b="0" dirty="0" smtClean="0">
                <a:latin typeface="+mj-lt"/>
              </a:rPr>
              <a:t>Challenges</a:t>
            </a:r>
            <a:endParaRPr lang="en-US" sz="2200" b="0" dirty="0">
              <a:latin typeface="+mj-lt"/>
            </a:endParaRPr>
          </a:p>
        </p:txBody>
      </p:sp>
      <p:sp>
        <p:nvSpPr>
          <p:cNvPr id="6" name="Content Placeholder 5"/>
          <p:cNvSpPr>
            <a:spLocks noGrp="1"/>
          </p:cNvSpPr>
          <p:nvPr>
            <p:ph sz="quarter" idx="4"/>
          </p:nvPr>
        </p:nvSpPr>
        <p:spPr>
          <a:xfrm>
            <a:off x="4556125" y="2855783"/>
            <a:ext cx="4300199" cy="3693759"/>
          </a:xfrm>
        </p:spPr>
        <p:txBody>
          <a:bodyPr>
            <a:normAutofit/>
          </a:bodyPr>
          <a:lstStyle/>
          <a:p>
            <a:pPr marL="365760" indent="-182880">
              <a:spcBef>
                <a:spcPts val="0"/>
              </a:spcBef>
              <a:spcAft>
                <a:spcPts val="400"/>
              </a:spcAft>
            </a:pPr>
            <a:r>
              <a:rPr lang="en-US" sz="1800" dirty="0" smtClean="0"/>
              <a:t>Capital intense</a:t>
            </a:r>
          </a:p>
          <a:p>
            <a:pPr marL="365760" indent="-182880">
              <a:spcBef>
                <a:spcPts val="0"/>
              </a:spcBef>
              <a:spcAft>
                <a:spcPts val="400"/>
              </a:spcAft>
            </a:pPr>
            <a:r>
              <a:rPr lang="en-US" sz="1800" dirty="0" smtClean="0"/>
              <a:t>Development risk and time</a:t>
            </a:r>
          </a:p>
          <a:p>
            <a:pPr marL="365760" indent="-182880">
              <a:spcBef>
                <a:spcPts val="0"/>
              </a:spcBef>
              <a:spcAft>
                <a:spcPts val="400"/>
              </a:spcAft>
            </a:pPr>
            <a:r>
              <a:rPr lang="en-US" sz="1800" dirty="0" smtClean="0"/>
              <a:t>Involves external players</a:t>
            </a:r>
          </a:p>
          <a:p>
            <a:pPr marL="365760" indent="-182880">
              <a:spcBef>
                <a:spcPts val="0"/>
              </a:spcBef>
              <a:spcAft>
                <a:spcPts val="400"/>
              </a:spcAft>
            </a:pPr>
            <a:r>
              <a:rPr lang="en-US" sz="1800" dirty="0" smtClean="0"/>
              <a:t>Competes with wholesale price of elec.</a:t>
            </a:r>
            <a:endParaRPr lang="en-US" sz="1800" dirty="0"/>
          </a:p>
        </p:txBody>
      </p:sp>
      <p:sp>
        <p:nvSpPr>
          <p:cNvPr id="8" name="TextBox 7"/>
          <p:cNvSpPr txBox="1"/>
          <p:nvPr/>
        </p:nvSpPr>
        <p:spPr>
          <a:xfrm>
            <a:off x="368299" y="1002975"/>
            <a:ext cx="8389797" cy="1274357"/>
          </a:xfrm>
          <a:prstGeom prst="rect">
            <a:avLst/>
          </a:prstGeom>
          <a:solidFill>
            <a:schemeClr val="accent3">
              <a:lumMod val="60000"/>
              <a:lumOff val="40000"/>
            </a:schemeClr>
          </a:solidFill>
          <a:ln>
            <a:noFill/>
          </a:ln>
        </p:spPr>
        <p:txBody>
          <a:bodyPr wrap="square" tIns="91440" bIns="91440" rtlCol="0">
            <a:noAutofit/>
          </a:bodyPr>
          <a:lstStyle/>
          <a:p>
            <a:pPr marL="120650" lvl="2">
              <a:spcAft>
                <a:spcPts val="600"/>
              </a:spcAft>
            </a:pPr>
            <a:r>
              <a:rPr lang="en-US" sz="2200" dirty="0" smtClean="0">
                <a:latin typeface="+mj-lt"/>
              </a:rPr>
              <a:t>Role</a:t>
            </a:r>
            <a:r>
              <a:rPr lang="en-US" sz="2200" b="1" dirty="0" smtClean="0"/>
              <a:t>: </a:t>
            </a:r>
            <a:r>
              <a:rPr lang="en-US" sz="2200" dirty="0" smtClean="0"/>
              <a:t>Independent power producer (IPP)/non-utility generator (NUG)</a:t>
            </a:r>
          </a:p>
          <a:p>
            <a:pPr marL="120650" lvl="2"/>
            <a:r>
              <a:rPr lang="en-US" sz="2200" dirty="0" smtClean="0">
                <a:latin typeface="+mj-lt"/>
              </a:rPr>
              <a:t>Commercial-scale</a:t>
            </a:r>
            <a:r>
              <a:rPr lang="en-US" sz="2200" b="1" dirty="0" smtClean="0"/>
              <a:t>: </a:t>
            </a:r>
            <a:r>
              <a:rPr lang="en-US" sz="2200" dirty="0"/>
              <a:t>L</a:t>
            </a:r>
            <a:r>
              <a:rPr lang="en-US" sz="2200" dirty="0" smtClean="0"/>
              <a:t>ong-term, revenue-generating facility on Tribal land that sells power to one or more utilities</a:t>
            </a:r>
            <a:endParaRPr lang="en-US" sz="2200" dirty="0"/>
          </a:p>
        </p:txBody>
      </p:sp>
      <p:sp>
        <p:nvSpPr>
          <p:cNvPr id="10" name="TextBox 9"/>
          <p:cNvSpPr txBox="1"/>
          <p:nvPr/>
        </p:nvSpPr>
        <p:spPr>
          <a:xfrm>
            <a:off x="4269571" y="4352451"/>
            <a:ext cx="4674635" cy="1231106"/>
          </a:xfrm>
          <a:prstGeom prst="rect">
            <a:avLst/>
          </a:prstGeom>
          <a:noFill/>
          <a:ln w="25400" cmpd="sng">
            <a:solidFill>
              <a:schemeClr val="accent3"/>
            </a:solidFill>
          </a:ln>
        </p:spPr>
        <p:txBody>
          <a:bodyPr wrap="square" lIns="182880" tIns="91440" rIns="182880" bIns="91440" rtlCol="0">
            <a:noAutofit/>
          </a:bodyPr>
          <a:lstStyle/>
          <a:p>
            <a:r>
              <a:rPr lang="en-US" sz="1700" b="1" i="1" dirty="0" smtClean="0"/>
              <a:t>A commercial project is dependent upon market forces. The project needs to be competitive with wholesale rates, or non-Tribal projects and/or provide a clear differentiator.</a:t>
            </a:r>
            <a:endParaRPr lang="en-US" sz="1700" b="1" i="1" dirty="0"/>
          </a:p>
        </p:txBody>
      </p:sp>
      <p:sp>
        <p:nvSpPr>
          <p:cNvPr id="11" name="TextBox 10"/>
          <p:cNvSpPr txBox="1"/>
          <p:nvPr/>
        </p:nvSpPr>
        <p:spPr>
          <a:xfrm>
            <a:off x="4175739" y="5752759"/>
            <a:ext cx="4768468" cy="523220"/>
          </a:xfrm>
          <a:prstGeom prst="rect">
            <a:avLst/>
          </a:prstGeom>
          <a:noFill/>
        </p:spPr>
        <p:txBody>
          <a:bodyPr wrap="square" rtlCol="0">
            <a:spAutoFit/>
          </a:bodyPr>
          <a:lstStyle/>
          <a:p>
            <a:r>
              <a:rPr lang="en-US" sz="1400" dirty="0" smtClean="0"/>
              <a:t>See </a:t>
            </a:r>
            <a:r>
              <a:rPr lang="en-US" sz="1400" i="1" dirty="0" smtClean="0"/>
              <a:t>Tribal Business Structure Handbook </a:t>
            </a:r>
            <a:r>
              <a:rPr lang="en-US" sz="1400" dirty="0" smtClean="0">
                <a:hlinkClick r:id="rId3"/>
              </a:rPr>
              <a:t>www.irs.gov/pub/</a:t>
            </a:r>
            <a:br>
              <a:rPr lang="en-US" sz="1400" dirty="0" smtClean="0">
                <a:hlinkClick r:id="rId3"/>
              </a:rPr>
            </a:br>
            <a:r>
              <a:rPr lang="en-US" sz="1400" dirty="0" err="1" smtClean="0">
                <a:hlinkClick r:id="rId3"/>
              </a:rPr>
              <a:t>irs-tege</a:t>
            </a:r>
            <a:r>
              <a:rPr lang="en-US" sz="1400" dirty="0" smtClean="0">
                <a:hlinkClick r:id="rId3"/>
              </a:rPr>
              <a:t>/Tribal_business_structure_handbook.pdf</a:t>
            </a:r>
            <a:endParaRPr lang="en-US" sz="1400" dirty="0"/>
          </a:p>
        </p:txBody>
      </p:sp>
      <p:sp>
        <p:nvSpPr>
          <p:cNvPr id="16" name="Slide Number Placeholder 2"/>
          <p:cNvSpPr>
            <a:spLocks noGrp="1"/>
          </p:cNvSpPr>
          <p:nvPr>
            <p:ph type="sldNum" sz="quarter" idx="4"/>
          </p:nvPr>
        </p:nvSpPr>
        <p:spPr>
          <a:xfrm>
            <a:off x="8596092" y="6591541"/>
            <a:ext cx="547908" cy="267887"/>
          </a:xfrm>
        </p:spPr>
        <p:txBody>
          <a:bodyPr>
            <a:normAutofit/>
          </a:bodyPr>
          <a:lstStyle/>
          <a:p>
            <a:pPr marL="0" indent="0" algn="ctr">
              <a:buNone/>
            </a:pPr>
            <a:fld id="{F9C252DC-A164-D04F-A083-01C268BCB08E}" type="slidenum">
              <a:rPr lang="en-US" sz="1000" smtClean="0">
                <a:solidFill>
                  <a:schemeClr val="bg1"/>
                </a:solidFill>
              </a:rPr>
              <a:pPr marL="0" indent="0" algn="ctr">
                <a:buNone/>
              </a:pPr>
              <a:t>5</a:t>
            </a:fld>
            <a:endParaRPr lang="en-US" sz="1000" dirty="0">
              <a:solidFill>
                <a:schemeClr val="bg1"/>
              </a:solidFill>
            </a:endParaRPr>
          </a:p>
        </p:txBody>
      </p:sp>
    </p:spTree>
    <p:extLst>
      <p:ext uri="{BB962C8B-B14F-4D97-AF65-F5344CB8AC3E}">
        <p14:creationId xmlns:p14="http://schemas.microsoft.com/office/powerpoint/2010/main" val="56607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Seek a Tax-Equity Finance Partner?</a:t>
            </a:r>
            <a:endParaRPr lang="en-US" dirty="0"/>
          </a:p>
        </p:txBody>
      </p:sp>
      <p:sp>
        <p:nvSpPr>
          <p:cNvPr id="4" name="Content Placeholder 3"/>
          <p:cNvSpPr>
            <a:spLocks noGrp="1"/>
          </p:cNvSpPr>
          <p:nvPr>
            <p:ph idx="1"/>
          </p:nvPr>
        </p:nvSpPr>
        <p:spPr>
          <a:xfrm>
            <a:off x="366492" y="1104565"/>
            <a:ext cx="8229600" cy="4829311"/>
          </a:xfrm>
        </p:spPr>
        <p:txBody>
          <a:bodyPr>
            <a:noAutofit/>
          </a:bodyPr>
          <a:lstStyle/>
          <a:p>
            <a:r>
              <a:rPr lang="en-US" sz="2200" dirty="0"/>
              <a:t>Tax </a:t>
            </a:r>
            <a:r>
              <a:rPr lang="en-US" sz="2200" dirty="0" smtClean="0"/>
              <a:t>incentives </a:t>
            </a:r>
            <a:r>
              <a:rPr lang="en-US" sz="2200" dirty="0"/>
              <a:t>(MACRS and either PTC or ITC) can represent up to half the project value, or reduce project’s capital costs by </a:t>
            </a:r>
            <a:r>
              <a:rPr lang="en-US" sz="2200" dirty="0" smtClean="0"/>
              <a:t>~50%</a:t>
            </a:r>
          </a:p>
          <a:p>
            <a:endParaRPr lang="en-US" sz="2400" dirty="0"/>
          </a:p>
          <a:p>
            <a:endParaRPr lang="en-US" sz="2400" dirty="0" smtClean="0"/>
          </a:p>
          <a:p>
            <a:endParaRPr lang="en-US" sz="2400" dirty="0" smtClean="0"/>
          </a:p>
          <a:p>
            <a:pPr marL="0" indent="0">
              <a:buNone/>
            </a:pPr>
            <a:endParaRPr lang="en-US" sz="2400" dirty="0"/>
          </a:p>
          <a:p>
            <a:endParaRPr lang="en-US" sz="2400" dirty="0" smtClean="0"/>
          </a:p>
          <a:p>
            <a:endParaRPr lang="en-US" sz="2400" dirty="0"/>
          </a:p>
          <a:p>
            <a:endParaRPr lang="en-US" sz="1200" dirty="0" smtClean="0"/>
          </a:p>
          <a:p>
            <a:r>
              <a:rPr lang="en-US" sz="2200" dirty="0" smtClean="0"/>
              <a:t>Tax </a:t>
            </a:r>
            <a:r>
              <a:rPr lang="en-US" sz="2200" dirty="0"/>
              <a:t>incentives can help to achieve a competitive price of </a:t>
            </a:r>
            <a:r>
              <a:rPr lang="en-US" sz="2200" dirty="0" smtClean="0"/>
              <a:t>power, since they are sizable</a:t>
            </a:r>
            <a:endParaRPr lang="en-US" sz="2200" dirty="0"/>
          </a:p>
          <a:p>
            <a:r>
              <a:rPr lang="en-US" sz="2200" dirty="0"/>
              <a:t>Many projects also require state-level </a:t>
            </a:r>
            <a:r>
              <a:rPr lang="en-US" sz="2200" dirty="0" smtClean="0"/>
              <a:t>incentives in order to </a:t>
            </a:r>
            <a:r>
              <a:rPr lang="en-US" sz="2200" dirty="0"/>
              <a:t>be </a:t>
            </a:r>
            <a:r>
              <a:rPr lang="en-US" sz="2200" dirty="0" smtClean="0"/>
              <a:t>economically viable</a:t>
            </a:r>
            <a:endParaRPr lang="en-US" sz="2200" dirty="0"/>
          </a:p>
          <a:p>
            <a:pPr marL="0" indent="0">
              <a:buNone/>
            </a:pP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1598257323"/>
              </p:ext>
            </p:extLst>
          </p:nvPr>
        </p:nvGraphicFramePr>
        <p:xfrm>
          <a:off x="1998312" y="1832836"/>
          <a:ext cx="502052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6</a:t>
            </a:fld>
            <a:endParaRPr lang="en-US" dirty="0">
              <a:solidFill>
                <a:prstClr val="white"/>
              </a:solidFill>
            </a:endParaRPr>
          </a:p>
        </p:txBody>
      </p:sp>
    </p:spTree>
    <p:extLst>
      <p:ext uri="{BB962C8B-B14F-4D97-AF65-F5344CB8AC3E}">
        <p14:creationId xmlns:p14="http://schemas.microsoft.com/office/powerpoint/2010/main" val="42713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723516879"/>
              </p:ext>
            </p:extLst>
          </p:nvPr>
        </p:nvGraphicFramePr>
        <p:xfrm>
          <a:off x="3792779" y="1417637"/>
          <a:ext cx="4983647" cy="487115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Screen Shot 2013-07-01 at 11.39.50 AM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92" y="1272806"/>
            <a:ext cx="2851648" cy="2365019"/>
          </a:xfrm>
          <a:prstGeom prst="rect">
            <a:avLst/>
          </a:prstGeom>
        </p:spPr>
      </p:pic>
      <p:sp>
        <p:nvSpPr>
          <p:cNvPr id="2" name="Title 1"/>
          <p:cNvSpPr>
            <a:spLocks noGrp="1"/>
          </p:cNvSpPr>
          <p:nvPr>
            <p:ph type="title"/>
          </p:nvPr>
        </p:nvSpPr>
        <p:spPr/>
        <p:txBody>
          <a:bodyPr>
            <a:normAutofit fontScale="90000"/>
          </a:bodyPr>
          <a:lstStyle/>
          <a:p>
            <a:r>
              <a:rPr lang="en-US" dirty="0" smtClean="0"/>
              <a:t>Third-Party (i.e. Tax Equity) vs. Tribal Ownership</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7</a:t>
            </a:fld>
            <a:endParaRPr lang="en-US" dirty="0"/>
          </a:p>
        </p:txBody>
      </p:sp>
      <p:pic>
        <p:nvPicPr>
          <p:cNvPr id="9" name="Picture 8"/>
          <p:cNvPicPr/>
          <p:nvPr/>
        </p:nvPicPr>
        <p:blipFill rotWithShape="1">
          <a:blip r:embed="rId5">
            <a:extLst>
              <a:ext uri="{28A0092B-C50C-407E-A947-70E740481C1C}">
                <a14:useLocalDpi xmlns:a14="http://schemas.microsoft.com/office/drawing/2010/main" val="0"/>
              </a:ext>
            </a:extLst>
          </a:blip>
          <a:srcRect t="25320" r="75531"/>
          <a:stretch/>
        </p:blipFill>
        <p:spPr bwMode="auto">
          <a:xfrm>
            <a:off x="325359" y="3974850"/>
            <a:ext cx="2814152" cy="2136140"/>
          </a:xfrm>
          <a:prstGeom prst="rect">
            <a:avLst/>
          </a:prstGeom>
          <a:ln>
            <a:noFill/>
          </a:ln>
          <a:extLst>
            <a:ext uri="{53640926-AAD7-44D8-BBD7-CCE9431645EC}">
              <a14:shadowObscured xmlns:a14="http://schemas.microsoft.com/office/drawing/2010/main"/>
            </a:ext>
          </a:extLst>
        </p:spPr>
      </p:pic>
      <p:sp>
        <p:nvSpPr>
          <p:cNvPr id="7" name="Oval 6"/>
          <p:cNvSpPr/>
          <p:nvPr/>
        </p:nvSpPr>
        <p:spPr>
          <a:xfrm>
            <a:off x="2201333" y="1701801"/>
            <a:ext cx="1106311" cy="112042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2187221" y="4301063"/>
            <a:ext cx="1106311" cy="112042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Arrow Connector 15"/>
          <p:cNvCxnSpPr/>
          <p:nvPr/>
        </p:nvCxnSpPr>
        <p:spPr>
          <a:xfrm>
            <a:off x="6067777" y="2017890"/>
            <a:ext cx="1044222" cy="17365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91100" y="2123722"/>
            <a:ext cx="1460498" cy="9172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solidFill>
                  <a:srgbClr val="FF0000"/>
                </a:solidFill>
              </a:rPr>
              <a:t>50% decrease</a:t>
            </a:r>
            <a:endParaRPr lang="en-US" sz="2400" dirty="0">
              <a:solidFill>
                <a:srgbClr val="FF0000"/>
              </a:solidFill>
            </a:endParaRPr>
          </a:p>
        </p:txBody>
      </p:sp>
      <p:sp>
        <p:nvSpPr>
          <p:cNvPr id="20" name="TextBox 19"/>
          <p:cNvSpPr txBox="1"/>
          <p:nvPr/>
        </p:nvSpPr>
        <p:spPr>
          <a:xfrm>
            <a:off x="311248" y="3567612"/>
            <a:ext cx="3639863" cy="369332"/>
          </a:xfrm>
          <a:prstGeom prst="rect">
            <a:avLst/>
          </a:prstGeom>
          <a:noFill/>
        </p:spPr>
        <p:txBody>
          <a:bodyPr wrap="square" rtlCol="0">
            <a:spAutoFit/>
          </a:bodyPr>
          <a:lstStyle/>
          <a:p>
            <a:r>
              <a:rPr lang="en-US" u="sng" dirty="0" smtClean="0"/>
              <a:t>Third-Party Owned (With Incentives)</a:t>
            </a:r>
            <a:endParaRPr lang="en-US" u="sng" dirty="0"/>
          </a:p>
        </p:txBody>
      </p:sp>
      <p:sp>
        <p:nvSpPr>
          <p:cNvPr id="21" name="TextBox 20"/>
          <p:cNvSpPr txBox="1"/>
          <p:nvPr/>
        </p:nvSpPr>
        <p:spPr>
          <a:xfrm>
            <a:off x="311248" y="903474"/>
            <a:ext cx="3639863" cy="369332"/>
          </a:xfrm>
          <a:prstGeom prst="rect">
            <a:avLst/>
          </a:prstGeom>
          <a:noFill/>
        </p:spPr>
        <p:txBody>
          <a:bodyPr wrap="square" rtlCol="0">
            <a:spAutoFit/>
          </a:bodyPr>
          <a:lstStyle/>
          <a:p>
            <a:r>
              <a:rPr lang="en-US" u="sng" dirty="0" smtClean="0"/>
              <a:t>Tribal Owned (Without Incentives)</a:t>
            </a:r>
            <a:endParaRPr lang="en-US" u="sng" dirty="0"/>
          </a:p>
        </p:txBody>
      </p:sp>
    </p:spTree>
    <p:extLst>
      <p:ext uri="{BB962C8B-B14F-4D97-AF65-F5344CB8AC3E}">
        <p14:creationId xmlns:p14="http://schemas.microsoft.com/office/powerpoint/2010/main" val="8052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Tribal Ownership is the Goal…</a:t>
            </a:r>
            <a:endParaRPr lang="en-US" dirty="0"/>
          </a:p>
        </p:txBody>
      </p:sp>
      <p:sp>
        <p:nvSpPr>
          <p:cNvPr id="3" name="Content Placeholder 2"/>
          <p:cNvSpPr>
            <a:spLocks noGrp="1"/>
          </p:cNvSpPr>
          <p:nvPr>
            <p:ph idx="1"/>
          </p:nvPr>
        </p:nvSpPr>
        <p:spPr/>
        <p:txBody>
          <a:bodyPr>
            <a:normAutofit/>
          </a:bodyPr>
          <a:lstStyle/>
          <a:p>
            <a:r>
              <a:rPr lang="en-US" dirty="0" smtClean="0"/>
              <a:t>Tribes should not expect to purchase a renewable energy project from tax equity in the initial years of operation because this will jeopardize the tax credits. They must wait a number of years depending on the technology:</a:t>
            </a:r>
          </a:p>
          <a:p>
            <a:pPr lvl="1"/>
            <a:r>
              <a:rPr lang="en-US" dirty="0" smtClean="0"/>
              <a:t>Solar: 6+ years (recapture, MACRS, lease term)</a:t>
            </a:r>
          </a:p>
          <a:p>
            <a:pPr lvl="1"/>
            <a:r>
              <a:rPr lang="en-US" dirty="0" smtClean="0"/>
              <a:t>Wind: 10+ years (length of PTC)</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8</a:t>
            </a:fld>
            <a:endParaRPr lang="en-US" dirty="0"/>
          </a:p>
        </p:txBody>
      </p:sp>
    </p:spTree>
    <p:extLst>
      <p:ext uri="{BB962C8B-B14F-4D97-AF65-F5344CB8AC3E}">
        <p14:creationId xmlns:p14="http://schemas.microsoft.com/office/powerpoint/2010/main" val="431149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Tribal Ownership is the Goal (cont.)</a:t>
            </a:r>
            <a:endParaRPr lang="en-US" dirty="0"/>
          </a:p>
        </p:txBody>
      </p:sp>
      <p:sp>
        <p:nvSpPr>
          <p:cNvPr id="3" name="Content Placeholder 2"/>
          <p:cNvSpPr>
            <a:spLocks noGrp="1"/>
          </p:cNvSpPr>
          <p:nvPr>
            <p:ph idx="1"/>
          </p:nvPr>
        </p:nvSpPr>
        <p:spPr/>
        <p:txBody>
          <a:bodyPr>
            <a:normAutofit lnSpcReduction="10000"/>
          </a:bodyPr>
          <a:lstStyle/>
          <a:p>
            <a:r>
              <a:rPr lang="en-US" dirty="0" smtClean="0"/>
              <a:t>If and when a Tribe purchases a renewable energy project, they must do so at “fair market value.” </a:t>
            </a:r>
          </a:p>
          <a:p>
            <a:pPr lvl="1"/>
            <a:r>
              <a:rPr lang="en-US" dirty="0" smtClean="0"/>
              <a:t>This will be a nontrivial cost for the Tribe</a:t>
            </a:r>
          </a:p>
          <a:p>
            <a:pPr lvl="1"/>
            <a:r>
              <a:rPr lang="en-US" dirty="0" smtClean="0"/>
              <a:t> Though it will be less than if the </a:t>
            </a:r>
            <a:r>
              <a:rPr lang="en-US" dirty="0"/>
              <a:t>T</a:t>
            </a:r>
            <a:r>
              <a:rPr lang="en-US" dirty="0" smtClean="0"/>
              <a:t>ribe were the original owner</a:t>
            </a:r>
          </a:p>
          <a:p>
            <a:r>
              <a:rPr lang="en-US" dirty="0" smtClean="0"/>
              <a:t>There are methodologies for calculating FMV for a renewable energy project in the future. </a:t>
            </a:r>
          </a:p>
          <a:p>
            <a:pPr lvl="1"/>
            <a:r>
              <a:rPr lang="en-US" dirty="0" smtClean="0"/>
              <a:t>Tribe could get a sense of how much capital will be required and plan accordingly</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9</a:t>
            </a:fld>
            <a:endParaRPr lang="en-US" dirty="0"/>
          </a:p>
        </p:txBody>
      </p:sp>
    </p:spTree>
    <p:extLst>
      <p:ext uri="{BB962C8B-B14F-4D97-AF65-F5344CB8AC3E}">
        <p14:creationId xmlns:p14="http://schemas.microsoft.com/office/powerpoint/2010/main" val="2485853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_PPT_template">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4">
  <a:themeElements>
    <a:clrScheme name="Custom 9">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Sullivan, Rachel </Author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5" ma:contentTypeDescription="Create a new document." ma:contentTypeScope="" ma:versionID="362e2387819325dbd6ce3c129e1248b2">
  <xsd:schema xmlns:xsd="http://www.w3.org/2001/XMLSchema" xmlns:xs="http://www.w3.org/2001/XMLSchema" xmlns:p="http://schemas.microsoft.com/office/2006/metadata/properties" xmlns:ns2="dfca1058-69fe-42c3-b2a8-6e8b91bcc688" xmlns:ns3="67b9c190-bb3f-4675-8a95-756bfc930a2e" targetNamespace="http://schemas.microsoft.com/office/2006/metadata/properties" ma:root="true" ma:fieldsID="4287b6985db9b70455a230a982d72633" ns2:_="" ns3:_="">
    <xsd:import namespace="dfca1058-69fe-42c3-b2a8-6e8b91bcc688"/>
    <xsd:import namespace="67b9c190-bb3f-4675-8a95-756bfc930a2e"/>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RadioButtons" ma:internalName="Catergory">
      <xsd:simpleType>
        <xsd:restriction base="dms:Choice">
          <xsd:enumeration value="Monthly Reports"/>
          <xsd:enumeration value="Start"/>
          <xsd:enumeration value="Start-AK"/>
          <xsd:enumeration value="Education"/>
          <xsd:enumeration value="Education Document Library"/>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DocAve xmlns="http://www.AvePoint.com/sharepoint2007/v5/contenttype/list" CTID="0x01010039ACD67A235A7A4E915A68B0C5C0F59B"/>
</file>

<file path=customXml/itemProps1.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2.xml><?xml version="1.0" encoding="utf-8"?>
<ds:datastoreItem xmlns:ds="http://schemas.openxmlformats.org/officeDocument/2006/customXml" ds:itemID="{6FD391FD-A29C-4FE5-9C2A-314F11300EB8}">
  <ds:schemaRefs>
    <ds:schemaRef ds:uri="http://schemas.microsoft.com/office/2006/metadata/properties"/>
    <ds:schemaRef ds:uri="dfca1058-69fe-42c3-b2a8-6e8b91bcc688"/>
    <ds:schemaRef ds:uri="http://schemas.microsoft.com/office/infopath/2007/PartnerControls"/>
    <ds:schemaRef ds:uri="http://schemas.microsoft.com/office/2006/documentManagement/types"/>
    <ds:schemaRef ds:uri="67b9c190-bb3f-4675-8a95-756bfc930a2e"/>
    <ds:schemaRef ds:uri="http://www.w3.org/XML/1998/namespace"/>
    <ds:schemaRef ds:uri="http://purl.org/dc/dcmitype/"/>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B409514-1FA8-4101-86F9-CCFED3F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9F9FC71-B01A-461F-B8A5-205FDE1C74CD}">
  <ds:schemaRefs>
    <ds:schemaRef ds:uri="http://www.AvePoint.com/sharepoint2007/v5/contenttype/list"/>
  </ds:schemaRefs>
</ds:datastoreItem>
</file>

<file path=docProps/app.xml><?xml version="1.0" encoding="utf-8"?>
<Properties xmlns="http://schemas.openxmlformats.org/officeDocument/2006/extended-properties" xmlns:vt="http://schemas.openxmlformats.org/officeDocument/2006/docPropsVTypes">
  <Template>IE_PPT_template</Template>
  <TotalTime>387</TotalTime>
  <Words>5073</Words>
  <Application>Microsoft Office PowerPoint</Application>
  <PresentationFormat>On-screen Show (4:3)</PresentationFormat>
  <Paragraphs>664</Paragraphs>
  <Slides>37</Slides>
  <Notes>32</Notes>
  <HiddenSlides>0</HiddenSlides>
  <MMClips>0</MMClips>
  <ScaleCrop>false</ScaleCrop>
  <HeadingPairs>
    <vt:vector size="4" baseType="variant">
      <vt:variant>
        <vt:lpstr>Theme</vt:lpstr>
      </vt:variant>
      <vt:variant>
        <vt:i4>10</vt:i4>
      </vt:variant>
      <vt:variant>
        <vt:lpstr>Slide Titles</vt:lpstr>
      </vt:variant>
      <vt:variant>
        <vt:i4>37</vt:i4>
      </vt:variant>
    </vt:vector>
  </HeadingPairs>
  <TitlesOfParts>
    <vt:vector size="47" baseType="lpstr">
      <vt:lpstr>IE_PPT_template</vt:lpstr>
      <vt:lpstr>ie_template_photos4</vt:lpstr>
      <vt:lpstr>ie_template_photos_curriculum_000</vt:lpstr>
      <vt:lpstr>1_ie_template_photos_curriculum_000</vt:lpstr>
      <vt:lpstr>2_ie_template_photos_curriculum_000</vt:lpstr>
      <vt:lpstr>3_ie_template_photos_curriculum_000</vt:lpstr>
      <vt:lpstr>4_ie_template_photos_curriculum_000</vt:lpstr>
      <vt:lpstr>12_ie_template_photos_curriculum_000</vt:lpstr>
      <vt:lpstr>15_ie_template_photos4</vt:lpstr>
      <vt:lpstr>12_ie_template_photos4</vt:lpstr>
      <vt:lpstr>Step 3: Project Refinement Iterations</vt:lpstr>
      <vt:lpstr> </vt:lpstr>
      <vt:lpstr>Agenda</vt:lpstr>
      <vt:lpstr>PowerPoint Presentation</vt:lpstr>
      <vt:lpstr>The Competitive Power Business</vt:lpstr>
      <vt:lpstr>So Why Seek a Tax-Equity Finance Partner?</vt:lpstr>
      <vt:lpstr>Third-Party (i.e. Tax Equity) vs. Tribal Ownership</vt:lpstr>
      <vt:lpstr>If Tribal Ownership is the Goal…</vt:lpstr>
      <vt:lpstr>If Tribal Ownership is the Goal (cont.)</vt:lpstr>
      <vt:lpstr>Step 3: Capital to Pay for the Project</vt:lpstr>
      <vt:lpstr>Federal Tax Incentives</vt:lpstr>
      <vt:lpstr>Comparison of Tax Incentives</vt:lpstr>
      <vt:lpstr>PowerPoint Presentation</vt:lpstr>
      <vt:lpstr>Direct Ownership (Single Finance)</vt:lpstr>
      <vt:lpstr>Third-Party Financed Power Purchase Agreement: Where Electricity is Sold to a Utility   </vt:lpstr>
      <vt:lpstr>Capital Structure with Tax Equity</vt:lpstr>
      <vt:lpstr>Partnership Flip</vt:lpstr>
      <vt:lpstr>Cash Flow Example: Partnership Flip, No Debt</vt:lpstr>
      <vt:lpstr>Project Finance: Partnership Flip Tax-Equity Structure</vt:lpstr>
      <vt:lpstr>Capital Structure with Tax Equity</vt:lpstr>
      <vt:lpstr>Sale Leaseback Structure </vt:lpstr>
      <vt:lpstr>Cash Flow Example: Sale Leaseback, No Debt</vt:lpstr>
      <vt:lpstr>Project Finance: Sale Leaseback Tax-Equity Structure</vt:lpstr>
      <vt:lpstr>Capital Structure with Tax Equity</vt:lpstr>
      <vt:lpstr>Inverted Lease/Lease Pass-Through Structure </vt:lpstr>
      <vt:lpstr>Cash Flow Example: Inverted Lease/Lease Pass-Through, No Debt</vt:lpstr>
      <vt:lpstr>Project Finance: Inverted Lease Tax-Equity Structure</vt:lpstr>
      <vt:lpstr>March 8, 2013 IRS Private Letter Ruling – 111532-11  </vt:lpstr>
      <vt:lpstr>Project Financing Structures: Comparison</vt:lpstr>
      <vt:lpstr>Financing Structures and Tribal Implications</vt:lpstr>
      <vt:lpstr>Advanced Financials: Solar Example</vt:lpstr>
      <vt:lpstr>Small Group Exercise</vt:lpstr>
      <vt:lpstr>PowerPoint Presentation</vt:lpstr>
      <vt:lpstr>Offtaker Agreements and Vendor Selection</vt:lpstr>
      <vt:lpstr>Request for Proposals (RFP) and Power Purchase Agreement (PPA) Deep Dive</vt:lpstr>
      <vt:lpstr>Small Group Exercise</vt:lpstr>
      <vt:lpstr>Commercial-Scale Project Risks – Post Step 3</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Country Solar Energy Potential Estimates &amp; DOE IE Updates</dc:title>
  <dc:creator>Percival, Kamie</dc:creator>
  <cp:lastModifiedBy>SAPC</cp:lastModifiedBy>
  <cp:revision>44</cp:revision>
  <cp:lastPrinted>2014-07-22T13:51:13Z</cp:lastPrinted>
  <dcterms:created xsi:type="dcterms:W3CDTF">2013-06-20T17:37:04Z</dcterms:created>
  <dcterms:modified xsi:type="dcterms:W3CDTF">2014-07-22T18:14:12Z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f7284fd4-b946-4100-af85-a9d9ad9aac0f,3;f7284fd4-b946-4100-af85-a9d9ad9aac0f,6;f7284fd4-b946-4100-af85-a9d9ad9aac0f,9;f7284fd4-b946-4100-af85-a9d9ad9aac0f,12;f7284fd4-b946-4100-af85-a9d9ad9aac0f,14;</vt:lpwstr>
  </property>
</Properties>
</file>