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517" r:id="rId3"/>
    <p:sldId id="531" r:id="rId4"/>
    <p:sldId id="497" r:id="rId5"/>
    <p:sldId id="513" r:id="rId6"/>
    <p:sldId id="514" r:id="rId7"/>
    <p:sldId id="515" r:id="rId8"/>
    <p:sldId id="547" r:id="rId9"/>
    <p:sldId id="536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CCC00"/>
    <a:srgbClr val="FF9900"/>
    <a:srgbClr val="CCECFF"/>
    <a:srgbClr val="99FF99"/>
    <a:srgbClr val="FF5050"/>
    <a:srgbClr val="FFFF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8" autoAdjust="0"/>
    <p:restoredTop sz="89154" autoAdjust="0"/>
  </p:normalViewPr>
  <p:slideViewPr>
    <p:cSldViewPr showGuides="1">
      <p:cViewPr varScale="1">
        <p:scale>
          <a:sx n="79" d="100"/>
          <a:sy n="79" d="100"/>
        </p:scale>
        <p:origin x="14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90"/>
    </p:cViewPr>
  </p:sorterViewPr>
  <p:notesViewPr>
    <p:cSldViewPr showGuides="1">
      <p:cViewPr varScale="1">
        <p:scale>
          <a:sx n="81" d="100"/>
          <a:sy n="81" d="100"/>
        </p:scale>
        <p:origin x="-311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3112D-ACD9-4B91-A0E0-9B7448B2A39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40B23-657D-4C2F-A29C-B45F8506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66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8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578200-3EC4-418D-8811-B2C1F2833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66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7D1B-A64B-4E41-9605-89EEDB1AB9D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200" b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1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78200-3EC4-418D-8811-B2C1F2833D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8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78200-3EC4-418D-8811-B2C1F2833D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9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78200-3EC4-418D-8811-B2C1F2833D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5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78200-3EC4-418D-8811-B2C1F2833D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5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4035-F51A-48A9-8A98-0180DB473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57600" y="6476999"/>
            <a:ext cx="2133600" cy="37782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660066"/>
                </a:solidFill>
                <a:latin typeface="+mj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Draft 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6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6B27-01A6-4C97-A562-55E5B53BD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9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4A458-3092-4528-8C59-38E177F666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8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E917-F8F7-4CED-AAF9-90185F13E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5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6572-A1F2-41AC-B3BA-16083A0B6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7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E170-5099-429C-96D4-6EDD95191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9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DD9C-FC4C-4003-84D8-2E947BFF1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8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F85EB-06F1-47FA-BEBE-60973477E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4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67E5-309F-44EE-A68F-D157DE932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692CC-BFEC-4FD6-AD9B-F236CC7AB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9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5812-6D7C-4344-9813-92319DDB6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9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05C8-D2AB-41EC-BA67-0CCCA79BC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lide page templat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660066"/>
                </a:solidFill>
                <a:latin typeface="+mj-lt"/>
              </a:defRPr>
            </a:lvl1pPr>
          </a:lstStyle>
          <a:p>
            <a:pPr>
              <a:defRPr/>
            </a:pPr>
            <a:fld id="{CE6E565C-E15D-44E4-9A47-02D6DA494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CC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CCCC00"/>
          </a:solidFill>
          <a:latin typeface="Georg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CCCC00"/>
          </a:solidFill>
          <a:latin typeface="Georg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CCCC00"/>
          </a:solidFill>
          <a:latin typeface="Georg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CCCC00"/>
          </a:solidFill>
          <a:latin typeface="Georg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CCCC00"/>
          </a:solidFill>
          <a:latin typeface="Georgia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CCCC00"/>
          </a:solidFill>
          <a:latin typeface="Georgia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CCCC00"/>
          </a:solidFill>
          <a:latin typeface="Georgia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CCCC00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m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28600"/>
            <a:ext cx="8458200" cy="6440333"/>
          </a:xfrm>
          <a:prstGeom prst="round2DiagRect">
            <a:avLst>
              <a:gd name="adj1" fmla="val 16667"/>
              <a:gd name="adj2" fmla="val 222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301752" y="2209800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smtClean="0"/>
              <a:t>Federal Energy Regulatory Commission Consideration of </a:t>
            </a:r>
            <a:r>
              <a:rPr lang="en-US" dirty="0" smtClean="0"/>
              <a:t>Electric Storage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1657629" y="4300174"/>
            <a:ext cx="6648171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1" dirty="0" smtClean="0"/>
              <a:t>Department of </a:t>
            </a:r>
            <a:r>
              <a:rPr lang="en-US" sz="1800" b="1" dirty="0" smtClean="0"/>
              <a:t>Energy Electricity Advisory Committee</a:t>
            </a:r>
            <a:endParaRPr lang="en-US" sz="1800" b="1" dirty="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/>
              <a:t> February </a:t>
            </a:r>
            <a:r>
              <a:rPr lang="en-US" altLang="en-US" sz="1800" b="1" dirty="0" smtClean="0"/>
              <a:t>20, </a:t>
            </a:r>
            <a:r>
              <a:rPr lang="en-US" altLang="en-US" sz="1800" b="1" dirty="0" smtClean="0"/>
              <a:t>2018</a:t>
            </a:r>
            <a:endParaRPr lang="en-US" altLang="en-US" sz="1800" b="1" dirty="0" smtClean="0"/>
          </a:p>
          <a:p>
            <a:pPr algn="r" eaLnBrk="1" hangingPunct="1">
              <a:spcBef>
                <a:spcPts val="0"/>
              </a:spcBef>
              <a:buNone/>
            </a:pPr>
            <a:endParaRPr lang="en-US" sz="1600" b="1" dirty="0" smtClean="0"/>
          </a:p>
          <a:p>
            <a:pPr algn="r" eaLnBrk="1" hangingPunct="1">
              <a:spcBef>
                <a:spcPts val="0"/>
              </a:spcBef>
              <a:buNone/>
            </a:pPr>
            <a:endParaRPr lang="en-US" sz="1600" b="1" dirty="0" smtClean="0"/>
          </a:p>
          <a:p>
            <a:pPr algn="r" eaLnBrk="1" hangingPunct="1">
              <a:spcBef>
                <a:spcPts val="0"/>
              </a:spcBef>
              <a:buNone/>
            </a:pPr>
            <a:r>
              <a:rPr lang="en-US" sz="1600" b="1" dirty="0" smtClean="0"/>
              <a:t>J. Arnold Quinn, </a:t>
            </a:r>
            <a:r>
              <a:rPr lang="en-US" sz="1600" b="1" dirty="0"/>
              <a:t>Office of Energy Policy and </a:t>
            </a:r>
            <a:r>
              <a:rPr lang="en-US" sz="1600" b="1" dirty="0" smtClean="0"/>
              <a:t>Innovation</a:t>
            </a:r>
            <a:endParaRPr lang="en-US" sz="16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03931" y="6367790"/>
            <a:ext cx="67361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Views expressed do not necessarily represent the views of the Commission or any </a:t>
            </a:r>
            <a:r>
              <a:rPr lang="en-US" sz="1100" b="1" i="1" dirty="0" smtClean="0"/>
              <a:t>Commissioner.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Final Rule (Order No. 841) on Electric Storage Participation in RTO/ISO Markets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Policy Statement on Cost Recovery by Electric Storage Resources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A6572-A1F2-41AC-B3BA-16083A0B62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4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 eaLnBrk="1" hangingPunct="1">
              <a:spcBef>
                <a:spcPts val="1200"/>
              </a:spcBef>
              <a:buNone/>
              <a:defRPr/>
            </a:pPr>
            <a:r>
              <a:rPr lang="en-US" sz="3600" b="1" dirty="0" smtClean="0"/>
              <a:t>Final Rule </a:t>
            </a:r>
            <a:r>
              <a:rPr lang="en-US" sz="3600" b="1" dirty="0"/>
              <a:t>on Electric Storage Participation in the </a:t>
            </a:r>
            <a:r>
              <a:rPr lang="en-US" sz="3600" b="1" dirty="0" smtClean="0"/>
              <a:t>RTO/ISO </a:t>
            </a:r>
            <a:r>
              <a:rPr lang="en-US" sz="3600" b="1" dirty="0" smtClean="0"/>
              <a:t>Markets</a:t>
            </a:r>
          </a:p>
          <a:p>
            <a:pPr marL="0" indent="0" algn="ctr" eaLnBrk="1" hangingPunct="1">
              <a:spcBef>
                <a:spcPts val="1200"/>
              </a:spcBef>
              <a:buNone/>
              <a:defRPr/>
            </a:pPr>
            <a:r>
              <a:rPr lang="en-US" sz="3600" b="1" dirty="0" smtClean="0"/>
              <a:t>Order No. 841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A6572-A1F2-41AC-B3BA-16083A0B62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800" dirty="0" smtClean="0"/>
              <a:t>Data </a:t>
            </a:r>
            <a:r>
              <a:rPr lang="en-US" sz="2800" dirty="0"/>
              <a:t>Requests and Request for Comment on Electric Storage Participation in the Organized Wholesale Electric </a:t>
            </a:r>
            <a:r>
              <a:rPr lang="en-US" sz="2800" dirty="0" smtClean="0"/>
              <a:t>Markets </a:t>
            </a:r>
            <a:r>
              <a:rPr lang="en-US" sz="2800" b="1" dirty="0">
                <a:solidFill>
                  <a:srgbClr val="FF9900"/>
                </a:solidFill>
              </a:rPr>
              <a:t>(AD16-20-000)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r>
              <a:rPr lang="en-US" sz="2000" dirty="0"/>
              <a:t>In April 2016, the Commission issued identical data requests to each RTO/ISO, and a (separate) request for </a:t>
            </a:r>
            <a:r>
              <a:rPr lang="en-US" sz="2000" dirty="0" smtClean="0"/>
              <a:t>comments to the public, </a:t>
            </a:r>
            <a:r>
              <a:rPr lang="en-US" sz="2000" dirty="0"/>
              <a:t>regarding the RTO/ISO market rules for electric storage </a:t>
            </a:r>
            <a:r>
              <a:rPr lang="en-US" sz="2000" dirty="0" smtClean="0"/>
              <a:t>resource</a:t>
            </a:r>
            <a:r>
              <a:rPr lang="en-US" sz="2000" dirty="0"/>
              <a:t>s.</a:t>
            </a:r>
          </a:p>
          <a:p>
            <a:r>
              <a:rPr lang="en-US" sz="2000" dirty="0"/>
              <a:t>Issues included:</a:t>
            </a:r>
          </a:p>
          <a:p>
            <a:pPr lvl="1"/>
            <a:r>
              <a:rPr lang="en-US" sz="1800" dirty="0" smtClean="0">
                <a:solidFill>
                  <a:srgbClr val="003366"/>
                </a:solidFill>
              </a:rPr>
              <a:t>Eligibility of electric storage resources to participate in RTO/ISO markets</a:t>
            </a:r>
          </a:p>
          <a:p>
            <a:pPr lvl="1"/>
            <a:r>
              <a:rPr lang="en-US" sz="1800" dirty="0" smtClean="0">
                <a:solidFill>
                  <a:srgbClr val="003366"/>
                </a:solidFill>
              </a:rPr>
              <a:t>Qualification </a:t>
            </a:r>
            <a:r>
              <a:rPr lang="en-US" sz="1800" dirty="0">
                <a:solidFill>
                  <a:srgbClr val="003366"/>
                </a:solidFill>
              </a:rPr>
              <a:t>and performance requirements for market participants</a:t>
            </a:r>
          </a:p>
          <a:p>
            <a:pPr lvl="1"/>
            <a:r>
              <a:rPr lang="en-US" sz="1800" dirty="0" smtClean="0">
                <a:solidFill>
                  <a:srgbClr val="003366"/>
                </a:solidFill>
              </a:rPr>
              <a:t>Bid parameters for participating resources</a:t>
            </a:r>
          </a:p>
          <a:p>
            <a:pPr lvl="1"/>
            <a:r>
              <a:rPr lang="en-US" sz="1800" dirty="0" smtClean="0">
                <a:solidFill>
                  <a:srgbClr val="003366"/>
                </a:solidFill>
              </a:rPr>
              <a:t>Opportunities for distribution-connected and aggregated electric storage resources </a:t>
            </a:r>
            <a:r>
              <a:rPr lang="en-US" sz="1800" dirty="0">
                <a:solidFill>
                  <a:srgbClr val="003366"/>
                </a:solidFill>
              </a:rPr>
              <a:t>to participate in the RTO/ISO markets</a:t>
            </a:r>
          </a:p>
          <a:p>
            <a:pPr lvl="1"/>
            <a:r>
              <a:rPr lang="en-US" sz="1800" dirty="0" smtClean="0">
                <a:solidFill>
                  <a:srgbClr val="003366"/>
                </a:solidFill>
              </a:rPr>
              <a:t>Treatment </a:t>
            </a:r>
            <a:r>
              <a:rPr lang="en-US" sz="1800" dirty="0">
                <a:solidFill>
                  <a:srgbClr val="003366"/>
                </a:solidFill>
              </a:rPr>
              <a:t>of electric storage resources when they are receiving electricity for later injection to the </a:t>
            </a:r>
            <a:r>
              <a:rPr lang="en-US" sz="1800" dirty="0" smtClean="0">
                <a:solidFill>
                  <a:srgbClr val="003366"/>
                </a:solidFill>
              </a:rPr>
              <a:t>grid</a:t>
            </a:r>
            <a:endParaRPr lang="en-US" sz="1800" b="1" i="1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A6572-A1F2-41AC-B3BA-16083A0B62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NOPR on </a:t>
            </a:r>
            <a:r>
              <a:rPr lang="en-US" sz="3200" dirty="0"/>
              <a:t>Electric Storage Participation in the Organized Wholesale Electric </a:t>
            </a:r>
            <a:r>
              <a:rPr lang="en-US" sz="3200" dirty="0" smtClean="0"/>
              <a:t>Markets: </a:t>
            </a:r>
            <a:r>
              <a:rPr lang="en-US" sz="2800" b="1" dirty="0" smtClean="0">
                <a:solidFill>
                  <a:srgbClr val="FF9900"/>
                </a:solidFill>
              </a:rPr>
              <a:t>Primary Reforms (RM16-23-000)</a:t>
            </a:r>
            <a:endParaRPr lang="en-US" sz="28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In response to the information received in AD16-20-000, the Commission issued a NOPR in November 2016 proposing to </a:t>
            </a:r>
            <a:r>
              <a:rPr lang="en-US" sz="2200" dirty="0"/>
              <a:t>require each RTO and ISO to revise </a:t>
            </a:r>
            <a:r>
              <a:rPr lang="en-US" sz="2200" dirty="0" smtClean="0"/>
              <a:t>its tariff to: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(</a:t>
            </a:r>
            <a:r>
              <a:rPr lang="en-US" sz="2200" dirty="0"/>
              <a:t>1) establish a participation model consisting of market rules that, recognizing </a:t>
            </a:r>
            <a:r>
              <a:rPr lang="en-US" sz="2200" dirty="0" smtClean="0"/>
              <a:t>the physical </a:t>
            </a:r>
            <a:r>
              <a:rPr lang="en-US" sz="2200" dirty="0"/>
              <a:t>and operational characteristics of electric storage resources, accommodates </a:t>
            </a:r>
            <a:r>
              <a:rPr lang="en-US" sz="2200" dirty="0" smtClean="0"/>
              <a:t>their participation </a:t>
            </a:r>
            <a:r>
              <a:rPr lang="en-US" sz="2200" dirty="0"/>
              <a:t>in the organized wholesale electric markets and </a:t>
            </a:r>
          </a:p>
          <a:p>
            <a:pPr marL="0" indent="0">
              <a:buNone/>
            </a:pPr>
            <a:r>
              <a:rPr lang="en-US" sz="2200" dirty="0"/>
              <a:t>	(2) allow distributed energy resource aggregators, including electric storage resources, to participate directly in the organized wholesale electric markets.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A6572-A1F2-41AC-B3BA-16083A0B62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Electric </a:t>
            </a:r>
            <a:r>
              <a:rPr lang="en-US" sz="3200" dirty="0"/>
              <a:t>Storage Participation in the Organized Wholesale Electric Markets: </a:t>
            </a:r>
            <a:r>
              <a:rPr lang="en-US" sz="2400" b="1" dirty="0">
                <a:solidFill>
                  <a:srgbClr val="FF9900"/>
                </a:solidFill>
              </a:rPr>
              <a:t>Participation Model for </a:t>
            </a:r>
            <a:r>
              <a:rPr lang="en-US" sz="2400" b="1" dirty="0" smtClean="0">
                <a:solidFill>
                  <a:srgbClr val="FF9900"/>
                </a:solidFill>
              </a:rPr>
              <a:t>Storage </a:t>
            </a:r>
            <a:r>
              <a:rPr lang="en-US" sz="2400" b="1" dirty="0">
                <a:solidFill>
                  <a:srgbClr val="FF9900"/>
                </a:solidFill>
              </a:rPr>
              <a:t>(RM16-23-000)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dirty="0" smtClean="0"/>
              <a:t>Final Rule adopted by the </a:t>
            </a:r>
            <a:r>
              <a:rPr lang="en-US" sz="1900" dirty="0"/>
              <a:t>Commission </a:t>
            </a:r>
            <a:r>
              <a:rPr lang="en-US" sz="1900" dirty="0" smtClean="0"/>
              <a:t>in February 2018 </a:t>
            </a:r>
            <a:r>
              <a:rPr lang="en-US" sz="1900" dirty="0" smtClean="0"/>
              <a:t>requires</a:t>
            </a:r>
            <a:r>
              <a:rPr lang="en-US" sz="1900" dirty="0" smtClean="0"/>
              <a:t> </a:t>
            </a:r>
            <a:r>
              <a:rPr lang="en-US" sz="1900" dirty="0" smtClean="0"/>
              <a:t>that:</a:t>
            </a:r>
            <a:endParaRPr lang="en-US" sz="1900" strike="sngStrike" dirty="0" smtClean="0"/>
          </a:p>
          <a:p>
            <a:r>
              <a:rPr lang="en-US" sz="1800" dirty="0" smtClean="0"/>
              <a:t>Electric storage resources be eligible to provide all capacity, energy and ancillary services they are technically capable of providing.</a:t>
            </a:r>
          </a:p>
          <a:p>
            <a:r>
              <a:rPr lang="en-US" sz="1800" dirty="0" smtClean="0"/>
              <a:t>Electric </a:t>
            </a:r>
            <a:r>
              <a:rPr lang="en-US" sz="1800" dirty="0" smtClean="0"/>
              <a:t>storage resources be able to be </a:t>
            </a:r>
            <a:r>
              <a:rPr lang="en-US" sz="1800" dirty="0"/>
              <a:t>dispatched and </a:t>
            </a:r>
            <a:r>
              <a:rPr lang="en-US" sz="1800" dirty="0" smtClean="0"/>
              <a:t>set </a:t>
            </a:r>
            <a:r>
              <a:rPr lang="en-US" sz="1800" dirty="0"/>
              <a:t>the wholesale market clearing price as both a wholesale seller and wholesale </a:t>
            </a:r>
            <a:r>
              <a:rPr lang="en-US" sz="1800" dirty="0" smtClean="0"/>
              <a:t>buyer.</a:t>
            </a:r>
          </a:p>
          <a:p>
            <a:r>
              <a:rPr lang="en-US" sz="1800" dirty="0"/>
              <a:t>RTO/ISO tariffs </a:t>
            </a:r>
            <a:r>
              <a:rPr lang="en-US" sz="1800" dirty="0" smtClean="0"/>
              <a:t>account for the </a:t>
            </a:r>
            <a:r>
              <a:rPr lang="en-US" sz="1800" dirty="0"/>
              <a:t>physical and operational characteristics of electric storage </a:t>
            </a:r>
            <a:r>
              <a:rPr lang="en-US" sz="1800" dirty="0" smtClean="0"/>
              <a:t>resources through bidding parameters or other means.</a:t>
            </a:r>
            <a:endParaRPr lang="en-US" sz="1800" dirty="0"/>
          </a:p>
          <a:p>
            <a:r>
              <a:rPr lang="en-US" sz="1800" dirty="0" smtClean="0"/>
              <a:t>RTO/ISO </a:t>
            </a:r>
            <a:r>
              <a:rPr lang="en-US" sz="1800" dirty="0" smtClean="0"/>
              <a:t>tariffs establish a minimum size requirement for electric storage resources not to exceed 100 kW.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sale of energy from the organized wholesale electric markets to an electric storage resource that the resource then resells back to those markets </a:t>
            </a:r>
            <a:r>
              <a:rPr lang="en-US" sz="1800" dirty="0" smtClean="0"/>
              <a:t>be </a:t>
            </a:r>
            <a:r>
              <a:rPr lang="en-US" sz="1800" dirty="0"/>
              <a:t>at the wholesale </a:t>
            </a:r>
            <a:r>
              <a:rPr lang="en-US" sz="1800" dirty="0" smtClean="0"/>
              <a:t>LMP.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A6572-A1F2-41AC-B3BA-16083A0B62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Electric </a:t>
            </a:r>
            <a:r>
              <a:rPr lang="en-US" sz="3200" dirty="0"/>
              <a:t>Storage Participation in the Organized Wholesale Electric Markets: </a:t>
            </a:r>
            <a:r>
              <a:rPr lang="en-US" sz="2800" b="1" dirty="0" smtClean="0">
                <a:solidFill>
                  <a:srgbClr val="FF9900"/>
                </a:solidFill>
              </a:rPr>
              <a:t>DER Aggregations </a:t>
            </a:r>
            <a:r>
              <a:rPr lang="en-US" sz="2800" b="1" dirty="0">
                <a:solidFill>
                  <a:srgbClr val="FF9900"/>
                </a:solidFill>
              </a:rPr>
              <a:t>(</a:t>
            </a:r>
            <a:r>
              <a:rPr lang="en-US" sz="2800" b="1" dirty="0" smtClean="0">
                <a:solidFill>
                  <a:srgbClr val="FF9900"/>
                </a:solidFill>
              </a:rPr>
              <a:t>RM18-9, AD18-10)</a:t>
            </a:r>
            <a:endParaRPr lang="en-US" sz="28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In RM16-23-000, the </a:t>
            </a:r>
            <a:r>
              <a:rPr lang="en-US" sz="2200" dirty="0" smtClean="0"/>
              <a:t>Commission made proposals regarding:</a:t>
            </a:r>
          </a:p>
          <a:p>
            <a:r>
              <a:rPr lang="en-US" sz="2200" dirty="0"/>
              <a:t>Eligibility to </a:t>
            </a:r>
            <a:r>
              <a:rPr lang="en-US" sz="2200" dirty="0" smtClean="0"/>
              <a:t>participate </a:t>
            </a:r>
            <a:r>
              <a:rPr lang="en-US" sz="2200" dirty="0"/>
              <a:t>in the </a:t>
            </a:r>
            <a:r>
              <a:rPr lang="en-US" sz="2200" dirty="0" smtClean="0"/>
              <a:t>organized wholesale electric markets </a:t>
            </a:r>
            <a:r>
              <a:rPr lang="en-US" sz="2200" dirty="0"/>
              <a:t>through a </a:t>
            </a:r>
            <a:r>
              <a:rPr lang="en-US" sz="2200" dirty="0" smtClean="0"/>
              <a:t>distributed energy resource aggregator</a:t>
            </a:r>
          </a:p>
          <a:p>
            <a:r>
              <a:rPr lang="en-US" sz="2200" dirty="0" smtClean="0"/>
              <a:t>Implementation details of DER participation, including coordination of wholesale activities with distribution </a:t>
            </a:r>
            <a:r>
              <a:rPr lang="en-US" sz="2200" dirty="0" smtClean="0"/>
              <a:t>system operations.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Commission convening a technical conference on April 10 &amp; 11, 2018 to gather additional information before taking final action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A6572-A1F2-41AC-B3BA-16083A0B62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 eaLnBrk="1" hangingPunct="1">
              <a:spcBef>
                <a:spcPts val="1200"/>
              </a:spcBef>
              <a:buNone/>
              <a:defRPr/>
            </a:pPr>
            <a:r>
              <a:rPr lang="en-US" sz="3600" b="1" dirty="0" smtClean="0"/>
              <a:t>Policy Statement on Cost Recovery by Electric </a:t>
            </a:r>
            <a:r>
              <a:rPr lang="en-US" sz="3600" b="1" dirty="0"/>
              <a:t>Storage </a:t>
            </a:r>
            <a:r>
              <a:rPr lang="en-US" sz="3600" b="1" dirty="0" smtClean="0"/>
              <a:t>Resources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A6572-A1F2-41AC-B3BA-16083A0B62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Cost Recovery by Electric Storage Resources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Provides </a:t>
            </a:r>
            <a:r>
              <a:rPr lang="en-US" sz="2000" dirty="0"/>
              <a:t>guidance on the opportunity for electric storage resources to provide services at and seek to recover their costs through both cost-based and market-based rates </a:t>
            </a:r>
            <a:r>
              <a:rPr lang="en-US" sz="2000" dirty="0" smtClean="0"/>
              <a:t>concurrently</a:t>
            </a:r>
          </a:p>
          <a:p>
            <a:endParaRPr lang="en-US" sz="1800" dirty="0" smtClean="0">
              <a:solidFill>
                <a:srgbClr val="003366"/>
              </a:solidFill>
            </a:endParaRPr>
          </a:p>
          <a:p>
            <a:r>
              <a:rPr lang="en-US" sz="2000" dirty="0"/>
              <a:t>Intended </a:t>
            </a:r>
            <a:r>
              <a:rPr lang="en-US" sz="2000" dirty="0"/>
              <a:t>to clarify that providing services at both cost- and market-based rates is permissible as a matter of policy, provide guidance on some of the details, and allow entities to address these issues through </a:t>
            </a:r>
            <a:r>
              <a:rPr lang="en-US" sz="2000" dirty="0"/>
              <a:t>stakeholder processes</a:t>
            </a:r>
          </a:p>
          <a:p>
            <a:pPr lvl="1"/>
            <a:r>
              <a:rPr lang="en-US" sz="1800" dirty="0" smtClean="0">
                <a:solidFill>
                  <a:srgbClr val="003366"/>
                </a:solidFill>
              </a:rPr>
              <a:t>Double recovery of costs from cost-based ratepayers</a:t>
            </a:r>
            <a:endParaRPr lang="en-US" sz="1800" dirty="0" smtClean="0">
              <a:solidFill>
                <a:srgbClr val="003366"/>
              </a:solidFill>
            </a:endParaRPr>
          </a:p>
          <a:p>
            <a:pPr lvl="1"/>
            <a:r>
              <a:rPr lang="en-US" sz="1800" dirty="0" smtClean="0">
                <a:solidFill>
                  <a:srgbClr val="003366"/>
                </a:solidFill>
              </a:rPr>
              <a:t>Adverse market impacts</a:t>
            </a:r>
            <a:endParaRPr lang="en-US" sz="1800" dirty="0" smtClean="0">
              <a:solidFill>
                <a:srgbClr val="003366"/>
              </a:solidFill>
            </a:endParaRPr>
          </a:p>
          <a:p>
            <a:pPr lvl="1"/>
            <a:r>
              <a:rPr lang="en-US" sz="1800" dirty="0" smtClean="0">
                <a:solidFill>
                  <a:srgbClr val="003366"/>
                </a:solidFill>
              </a:rPr>
              <a:t>RTO/ISO control of electric storage resources and RTO/ISO independence </a:t>
            </a:r>
            <a:endParaRPr lang="en-US" sz="18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27875</TotalTime>
  <Words>569</Words>
  <Application>Microsoft Office PowerPoint</Application>
  <PresentationFormat>On-screen Show (4:3)</PresentationFormat>
  <Paragraphs>62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Georgia</vt:lpstr>
      <vt:lpstr>Default Design</vt:lpstr>
      <vt:lpstr>PowerPoint Presentation</vt:lpstr>
      <vt:lpstr>Overview</vt:lpstr>
      <vt:lpstr>PowerPoint Presentation</vt:lpstr>
      <vt:lpstr>Data Requests and Request for Comment on Electric Storage Participation in the Organized Wholesale Electric Markets (AD16-20-000)</vt:lpstr>
      <vt:lpstr>NOPR on Electric Storage Participation in the Organized Wholesale Electric Markets: Primary Reforms (RM16-23-000)</vt:lpstr>
      <vt:lpstr>Electric Storage Participation in the Organized Wholesale Electric Markets: Participation Model for Storage (RM16-23-000)</vt:lpstr>
      <vt:lpstr>Electric Storage Participation in the Organized Wholesale Electric Markets: DER Aggregations (RM18-9, AD18-10)</vt:lpstr>
      <vt:lpstr>PowerPoint Presentation</vt:lpstr>
      <vt:lpstr>Cost Recovery by Electric Storage Resources </vt:lpstr>
    </vt:vector>
  </TitlesOfParts>
  <Company>FERC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jaemo2</dc:creator>
  <cp:lastModifiedBy>Arnie Quinn</cp:lastModifiedBy>
  <cp:revision>805</cp:revision>
  <cp:lastPrinted>2017-03-01T20:20:20Z</cp:lastPrinted>
  <dcterms:created xsi:type="dcterms:W3CDTF">2009-10-05T18:26:41Z</dcterms:created>
  <dcterms:modified xsi:type="dcterms:W3CDTF">2018-02-19T21:00:30Z</dcterms:modified>
</cp:coreProperties>
</file>