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2" r:id="rId5"/>
    <p:sldMasterId id="2147483916" r:id="rId6"/>
    <p:sldMasterId id="2147483928" r:id="rId7"/>
    <p:sldMasterId id="2147483952" r:id="rId8"/>
    <p:sldMasterId id="2147483970" r:id="rId9"/>
    <p:sldMasterId id="2147483984" r:id="rId10"/>
  </p:sldMasterIdLst>
  <p:notesMasterIdLst>
    <p:notesMasterId r:id="rId57"/>
  </p:notesMasterIdLst>
  <p:handoutMasterIdLst>
    <p:handoutMasterId r:id="rId58"/>
  </p:handoutMasterIdLst>
  <p:sldIdLst>
    <p:sldId id="256" r:id="rId11"/>
    <p:sldId id="257" r:id="rId12"/>
    <p:sldId id="258" r:id="rId13"/>
    <p:sldId id="259" r:id="rId14"/>
    <p:sldId id="260" r:id="rId15"/>
    <p:sldId id="261" r:id="rId16"/>
    <p:sldId id="262" r:id="rId17"/>
    <p:sldId id="306" r:id="rId18"/>
    <p:sldId id="264" r:id="rId19"/>
    <p:sldId id="265" r:id="rId20"/>
    <p:sldId id="266" r:id="rId21"/>
    <p:sldId id="267" r:id="rId22"/>
    <p:sldId id="268" r:id="rId23"/>
    <p:sldId id="298" r:id="rId24"/>
    <p:sldId id="307" r:id="rId25"/>
    <p:sldId id="308" r:id="rId26"/>
    <p:sldId id="309" r:id="rId27"/>
    <p:sldId id="310" r:id="rId28"/>
    <p:sldId id="311" r:id="rId29"/>
    <p:sldId id="312" r:id="rId30"/>
    <p:sldId id="313" r:id="rId31"/>
    <p:sldId id="314" r:id="rId32"/>
    <p:sldId id="315" r:id="rId33"/>
    <p:sldId id="270" r:id="rId34"/>
    <p:sldId id="271" r:id="rId35"/>
    <p:sldId id="272" r:id="rId36"/>
    <p:sldId id="273" r:id="rId37"/>
    <p:sldId id="274" r:id="rId38"/>
    <p:sldId id="275" r:id="rId39"/>
    <p:sldId id="295" r:id="rId40"/>
    <p:sldId id="296" r:id="rId41"/>
    <p:sldId id="297" r:id="rId42"/>
    <p:sldId id="277" r:id="rId43"/>
    <p:sldId id="278" r:id="rId44"/>
    <p:sldId id="279" r:id="rId45"/>
    <p:sldId id="280" r:id="rId46"/>
    <p:sldId id="281" r:id="rId47"/>
    <p:sldId id="282" r:id="rId48"/>
    <p:sldId id="283" r:id="rId49"/>
    <p:sldId id="316" r:id="rId50"/>
    <p:sldId id="290" r:id="rId51"/>
    <p:sldId id="291" r:id="rId52"/>
    <p:sldId id="292" r:id="rId53"/>
    <p:sldId id="293" r:id="rId54"/>
    <p:sldId id="294" r:id="rId55"/>
    <p:sldId id="288" r:id="rId56"/>
  </p:sldIdLst>
  <p:sldSz cx="9144000" cy="6858000" type="screen4x3"/>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rcival, Kamie" initials="KP"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C64A"/>
    <a:srgbClr val="FFD45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880" autoAdjust="0"/>
  </p:normalViewPr>
  <p:slideViewPr>
    <p:cSldViewPr snapToGrid="0" snapToObjects="1">
      <p:cViewPr>
        <p:scale>
          <a:sx n="66" d="100"/>
          <a:sy n="66" d="100"/>
        </p:scale>
        <p:origin x="-2934" y="-114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8" Type="http://schemas.openxmlformats.org/officeDocument/2006/relationships/slideMaster" Target="slideMasters/slideMaster4.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sbusche\My%20Documents\Backup\Tribal\Data%20for%20slides%20for%20Pilar%20120508.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http://www.eia.gov/electricity/sales_revenue_price/xls/table10.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[Data for slides for Pilar 120508.xlsx]Sheet3!PivotTable2</c:name>
    <c:fmtId val="-1"/>
  </c:pivotSource>
  <c:chart>
    <c:title>
      <c:tx>
        <c:rich>
          <a:bodyPr/>
          <a:lstStyle/>
          <a:p>
            <a:pPr>
              <a:defRPr/>
            </a:pPr>
            <a:r>
              <a:rPr lang="en-US" dirty="0"/>
              <a:t>% Consumers Served by Type of Utility in CA</a:t>
            </a:r>
          </a:p>
        </c:rich>
      </c:tx>
      <c:layout/>
      <c:overlay val="0"/>
    </c:title>
    <c:autoTitleDeleted val="0"/>
    <c:pivotFmts>
      <c:pivotFmt>
        <c:idx val="0"/>
        <c:marker>
          <c:symbol val="none"/>
        </c:marker>
        <c:dLbl>
          <c:idx val="0"/>
          <c:spPr/>
          <c:txPr>
            <a:bodyPr/>
            <a:lstStyle/>
            <a:p>
              <a:pPr>
                <a:defRPr/>
              </a:pPr>
              <a:endParaRPr lang="en-US"/>
            </a:p>
          </c:txPr>
          <c:showLegendKey val="0"/>
          <c:showVal val="0"/>
          <c:showCatName val="0"/>
          <c:showSerName val="0"/>
          <c:showPercent val="1"/>
          <c:showBubbleSize val="0"/>
        </c:dLbl>
      </c:pivotFmt>
      <c:pivotFmt>
        <c:idx val="1"/>
        <c:marker>
          <c:symbol val="none"/>
        </c:marker>
        <c:dLbl>
          <c:idx val="0"/>
          <c:spPr/>
          <c:txPr>
            <a:bodyPr/>
            <a:lstStyle/>
            <a:p>
              <a:pPr>
                <a:defRPr/>
              </a:pPr>
              <a:endParaRPr lang="en-US"/>
            </a:p>
          </c:txPr>
          <c:showLegendKey val="0"/>
          <c:showVal val="0"/>
          <c:showCatName val="0"/>
          <c:showSerName val="0"/>
          <c:showPercent val="1"/>
          <c:showBubbleSize val="0"/>
        </c:dLbl>
      </c:pivotFmt>
    </c:pivotFmts>
    <c:plotArea>
      <c:layout/>
      <c:pieChart>
        <c:varyColors val="1"/>
        <c:ser>
          <c:idx val="0"/>
          <c:order val="0"/>
          <c:tx>
            <c:strRef>
              <c:f>Sheet3!$J$5</c:f>
              <c:strCache>
                <c:ptCount val="1"/>
                <c:pt idx="0">
                  <c:v>Total</c:v>
                </c:pt>
              </c:strCache>
            </c:strRef>
          </c:tx>
          <c:dPt>
            <c:idx val="0"/>
            <c:bubble3D val="0"/>
            <c:spPr>
              <a:solidFill>
                <a:srgbClr val="5D5F5F"/>
              </a:solidFill>
            </c:spPr>
          </c:dPt>
          <c:dPt>
            <c:idx val="1"/>
            <c:bubble3D val="0"/>
            <c:spPr>
              <a:solidFill>
                <a:srgbClr val="859D68"/>
              </a:solidFill>
            </c:spPr>
          </c:dPt>
          <c:dPt>
            <c:idx val="2"/>
            <c:bubble3D val="0"/>
            <c:spPr>
              <a:solidFill>
                <a:srgbClr val="EDA94E"/>
              </a:solidFill>
            </c:spPr>
          </c:dPt>
          <c:dPt>
            <c:idx val="3"/>
            <c:bubble3D val="0"/>
            <c:spPr>
              <a:solidFill>
                <a:srgbClr val="D76735"/>
              </a:solidFill>
            </c:spPr>
          </c:dPt>
          <c:dLbls>
            <c:dLbl>
              <c:idx val="2"/>
              <c:layout>
                <c:manualLayout>
                  <c:x val="-0.14559578685510099"/>
                  <c:y val="-0.14227498485766199"/>
                </c:manualLayout>
              </c:layout>
              <c:showLegendKey val="0"/>
              <c:showVal val="0"/>
              <c:showCatName val="0"/>
              <c:showSerName val="0"/>
              <c:showPercent val="1"/>
              <c:showBubbleSize val="0"/>
            </c:dLbl>
            <c:showLegendKey val="0"/>
            <c:showVal val="0"/>
            <c:showCatName val="0"/>
            <c:showSerName val="0"/>
            <c:showPercent val="1"/>
            <c:showBubbleSize val="0"/>
            <c:showLeaderLines val="1"/>
          </c:dLbls>
          <c:cat>
            <c:strRef>
              <c:f>Sheet3!$I$6:$I$10</c:f>
              <c:strCache>
                <c:ptCount val="4"/>
                <c:pt idx="0">
                  <c:v>Cooperative</c:v>
                </c:pt>
                <c:pt idx="1">
                  <c:v>Federal</c:v>
                </c:pt>
                <c:pt idx="2">
                  <c:v>Investor Owned</c:v>
                </c:pt>
                <c:pt idx="3">
                  <c:v>Public</c:v>
                </c:pt>
              </c:strCache>
            </c:strRef>
          </c:cat>
          <c:val>
            <c:numRef>
              <c:f>Sheet3!$J$6:$J$10</c:f>
              <c:numCache>
                <c:formatCode>General</c:formatCode>
                <c:ptCount val="4"/>
                <c:pt idx="0">
                  <c:v>16396</c:v>
                </c:pt>
                <c:pt idx="1">
                  <c:v>72</c:v>
                </c:pt>
                <c:pt idx="2">
                  <c:v>11586265</c:v>
                </c:pt>
                <c:pt idx="3">
                  <c:v>3197884</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6815519523313696"/>
          <c:y val="0.46007026044821298"/>
          <c:w val="0.39949366277882797"/>
          <c:h val="0.368064607308702"/>
        </c:manualLayout>
      </c:layout>
      <c:overlay val="0"/>
    </c:legend>
    <c:plotVisOnly val="1"/>
    <c:dispBlanksAs val="zero"/>
    <c:showDLblsOverMax val="0"/>
  </c:chart>
  <c:spPr>
    <a:solidFill>
      <a:schemeClr val="lt1"/>
    </a:solidFill>
    <a:ln w="25400" cap="flat" cmpd="sng" algn="ctr">
      <a:no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 Consumers Served by Type of Utility in OR</a:t>
            </a:r>
          </a:p>
        </c:rich>
      </c:tx>
      <c:layout>
        <c:manualLayout>
          <c:xMode val="edge"/>
          <c:yMode val="edge"/>
          <c:x val="0.12984327272969301"/>
          <c:y val="7.4498532693806505E-2"/>
        </c:manualLayout>
      </c:layout>
      <c:overlay val="0"/>
    </c:title>
    <c:autoTitleDeleted val="0"/>
    <c:pivotFmts>
      <c:pivotFmt>
        <c:idx val="0"/>
        <c:marker>
          <c:symbol val="none"/>
        </c:marker>
        <c:dLbl>
          <c:idx val="0"/>
          <c:spPr/>
          <c:txPr>
            <a:bodyPr/>
            <a:lstStyle/>
            <a:p>
              <a:pPr>
                <a:defRPr/>
              </a:pPr>
              <a:endParaRPr lang="en-US"/>
            </a:p>
          </c:txPr>
          <c:dLblPos val="bestFit"/>
          <c:showLegendKey val="0"/>
          <c:showVal val="0"/>
          <c:showCatName val="0"/>
          <c:showSerName val="0"/>
          <c:showPercent val="1"/>
          <c:showBubbleSize val="0"/>
        </c:dLbl>
      </c:pivotFmt>
      <c:pivotFmt>
        <c:idx val="1"/>
        <c:marker>
          <c:symbol val="none"/>
        </c:marker>
        <c:dLbl>
          <c:idx val="0"/>
          <c:spPr/>
          <c:txPr>
            <a:bodyPr/>
            <a:lstStyle/>
            <a:p>
              <a:pPr>
                <a:defRPr/>
              </a:pPr>
              <a:endParaRPr lang="en-US"/>
            </a:p>
          </c:txPr>
          <c:dLblPos val="bestFit"/>
          <c:showLegendKey val="0"/>
          <c:showVal val="0"/>
          <c:showCatName val="0"/>
          <c:showSerName val="0"/>
          <c:showPercent val="1"/>
          <c:showBubbleSize val="0"/>
        </c:dLbl>
      </c:pivotFmt>
    </c:pivotFmts>
    <c:plotArea>
      <c:layout/>
      <c:pieChart>
        <c:varyColors val="1"/>
        <c:ser>
          <c:idx val="0"/>
          <c:order val="0"/>
          <c:tx>
            <c:v>Total</c:v>
          </c:tx>
          <c:dPt>
            <c:idx val="0"/>
            <c:bubble3D val="0"/>
            <c:spPr>
              <a:solidFill>
                <a:srgbClr val="5D5F5F"/>
              </a:solidFill>
            </c:spPr>
          </c:dPt>
          <c:dPt>
            <c:idx val="1"/>
            <c:bubble3D val="0"/>
            <c:spPr>
              <a:solidFill>
                <a:srgbClr val="859D68"/>
              </a:solidFill>
            </c:spPr>
          </c:dPt>
          <c:dPt>
            <c:idx val="2"/>
            <c:bubble3D val="0"/>
            <c:spPr>
              <a:solidFill>
                <a:srgbClr val="EDA94E"/>
              </a:solidFill>
            </c:spPr>
          </c:dPt>
          <c:dPt>
            <c:idx val="3"/>
            <c:bubble3D val="0"/>
            <c:spPr>
              <a:solidFill>
                <a:srgbClr val="D76735"/>
              </a:solidFill>
            </c:spPr>
          </c:dPt>
          <c:dLbls>
            <c:dLbl>
              <c:idx val="0"/>
              <c:layout>
                <c:manualLayout>
                  <c:x val="-7.7774379573781194E-2"/>
                  <c:y val="9.8054418884686106E-2"/>
                </c:manualLayout>
              </c:layout>
              <c:tx>
                <c:rich>
                  <a:bodyPr/>
                  <a:lstStyle/>
                  <a:p>
                    <a:r>
                      <a:rPr lang="en-US" dirty="0">
                        <a:solidFill>
                          <a:schemeClr val="bg1"/>
                        </a:solidFill>
                      </a:rPr>
                      <a:t>11%</a:t>
                    </a:r>
                  </a:p>
                </c:rich>
              </c:tx>
              <c:dLblPos val="bestFit"/>
              <c:showLegendKey val="0"/>
              <c:showVal val="0"/>
              <c:showCatName val="0"/>
              <c:showSerName val="0"/>
              <c:showPercent val="1"/>
              <c:showBubbleSize val="0"/>
            </c:dLbl>
            <c:dLbl>
              <c:idx val="1"/>
              <c:layout>
                <c:manualLayout>
                  <c:x val="6.13456048260504E-2"/>
                  <c:y val="2.26791843327276E-2"/>
                </c:manualLayout>
              </c:layout>
              <c:dLblPos val="bestFit"/>
              <c:showLegendKey val="0"/>
              <c:showVal val="0"/>
              <c:showCatName val="0"/>
              <c:showSerName val="0"/>
              <c:showPercent val="1"/>
              <c:showBubbleSize val="0"/>
            </c:dLbl>
            <c:dLbl>
              <c:idx val="2"/>
              <c:layout>
                <c:manualLayout>
                  <c:x val="-5.7932371536503102E-2"/>
                  <c:y val="-0.20416270052042801"/>
                </c:manualLayout>
              </c:layout>
              <c:dLblPos val="bestFit"/>
              <c:showLegendKey val="0"/>
              <c:showVal val="0"/>
              <c:showCatName val="0"/>
              <c:showSerName val="0"/>
              <c:showPercent val="1"/>
              <c:showBubbleSize val="0"/>
            </c:dLbl>
            <c:dLbl>
              <c:idx val="3"/>
              <c:layout>
                <c:manualLayout>
                  <c:x val="-7.1075166438293896E-2"/>
                  <c:y val="1.62406622249143E-3"/>
                </c:manualLayout>
              </c:layout>
              <c:dLblPos val="bestFit"/>
              <c:showLegendKey val="0"/>
              <c:showVal val="0"/>
              <c:showCatName val="0"/>
              <c:showSerName val="0"/>
              <c:showPercent val="1"/>
              <c:showBubbleSize val="0"/>
            </c:dLbl>
            <c:dLblPos val="bestFit"/>
            <c:showLegendKey val="0"/>
            <c:showVal val="0"/>
            <c:showCatName val="0"/>
            <c:showSerName val="0"/>
            <c:showPercent val="1"/>
            <c:showBubbleSize val="0"/>
            <c:showLeaderLines val="1"/>
          </c:dLbls>
          <c:cat>
            <c:strLit>
              <c:ptCount val="4"/>
              <c:pt idx="0">
                <c:v>Cooperative</c:v>
              </c:pt>
              <c:pt idx="1">
                <c:v>Federal</c:v>
              </c:pt>
              <c:pt idx="2">
                <c:v>Investor Owned</c:v>
              </c:pt>
              <c:pt idx="3">
                <c:v>Public</c:v>
              </c:pt>
            </c:strLit>
          </c:cat>
          <c:val>
            <c:numLit>
              <c:formatCode>General</c:formatCode>
              <c:ptCount val="4"/>
              <c:pt idx="0">
                <c:v>199667</c:v>
              </c:pt>
              <c:pt idx="1">
                <c:v>1</c:v>
              </c:pt>
              <c:pt idx="2">
                <c:v>1396231</c:v>
              </c:pt>
              <c:pt idx="3">
                <c:v>294053</c:v>
              </c:pt>
            </c:numLit>
          </c:val>
        </c:ser>
        <c:dLbls>
          <c:showLegendKey val="0"/>
          <c:showVal val="0"/>
          <c:showCatName val="0"/>
          <c:showSerName val="0"/>
          <c:showPercent val="0"/>
          <c:showBubbleSize val="0"/>
          <c:showLeaderLines val="1"/>
        </c:dLbls>
        <c:firstSliceAng val="0"/>
      </c:pieChart>
    </c:plotArea>
    <c:legend>
      <c:legendPos val="r"/>
      <c:layout>
        <c:manualLayout>
          <c:xMode val="edge"/>
          <c:yMode val="edge"/>
          <c:x val="0.59270773448746095"/>
          <c:y val="0.48086577916336498"/>
          <c:w val="0.40729225654823598"/>
          <c:h val="0.35335038272471597"/>
        </c:manualLayout>
      </c:layout>
      <c:overlay val="0"/>
    </c:legend>
    <c:plotVisOnly val="1"/>
    <c:dispBlanksAs val="zero"/>
    <c:showDLblsOverMax val="0"/>
  </c:chart>
  <c:spPr>
    <a:noFill/>
    <a:ln w="25400" cap="flat" cmpd="sng" algn="ctr">
      <a:noFill/>
      <a:prstDash val="solid"/>
    </a:ln>
    <a:effectLst/>
  </c:spPr>
  <c:txPr>
    <a:bodyPr/>
    <a:lstStyle/>
    <a:p>
      <a:pPr>
        <a:defRPr>
          <a:ln>
            <a:noFill/>
          </a:ln>
          <a:solidFill>
            <a:schemeClr val="dk1"/>
          </a:solidFill>
          <a:latin typeface="+mn-lt"/>
          <a:ea typeface="+mn-ea"/>
          <a:cs typeface="+mn-cs"/>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E0BFBB-3A05-3B45-833F-B6AE6622084A}" type="doc">
      <dgm:prSet loTypeId="urn:microsoft.com/office/officeart/2005/8/layout/hList1" loCatId="" qsTypeId="urn:microsoft.com/office/officeart/2005/8/quickstyle/simple4" qsCatId="simple" csTypeId="urn:microsoft.com/office/officeart/2005/8/colors/accent1_2" csCatId="accent1" phldr="1"/>
      <dgm:spPr/>
      <dgm:t>
        <a:bodyPr/>
        <a:lstStyle/>
        <a:p>
          <a:endParaRPr lang="en-US"/>
        </a:p>
      </dgm:t>
    </dgm:pt>
    <dgm:pt modelId="{E401C7DD-9FF0-BB43-8131-A98D142011D8}">
      <dgm:prSet phldrT="[Text]"/>
      <dgm:spPr/>
      <dgm:t>
        <a:bodyPr/>
        <a:lstStyle/>
        <a:p>
          <a:r>
            <a:rPr lang="en-US" b="1" dirty="0" smtClean="0"/>
            <a:t>Outside Tribal Boundaries</a:t>
          </a:r>
          <a:endParaRPr lang="en-US" b="1" dirty="0"/>
        </a:p>
      </dgm:t>
    </dgm:pt>
    <dgm:pt modelId="{AB09288A-2595-A140-AAB7-32292D44C233}" type="parTrans" cxnId="{6ABCAE4F-7D77-194E-8010-A8D907C79380}">
      <dgm:prSet/>
      <dgm:spPr/>
      <dgm:t>
        <a:bodyPr/>
        <a:lstStyle/>
        <a:p>
          <a:endParaRPr lang="en-US"/>
        </a:p>
      </dgm:t>
    </dgm:pt>
    <dgm:pt modelId="{BB0453D0-7C6E-5941-A86C-8B29057DDB41}" type="sibTrans" cxnId="{6ABCAE4F-7D77-194E-8010-A8D907C79380}">
      <dgm:prSet/>
      <dgm:spPr/>
      <dgm:t>
        <a:bodyPr/>
        <a:lstStyle/>
        <a:p>
          <a:endParaRPr lang="en-US"/>
        </a:p>
      </dgm:t>
    </dgm:pt>
    <dgm:pt modelId="{B4CBAD54-C410-D746-A286-02A424259F2B}">
      <dgm:prSet phldrT="[Text]"/>
      <dgm:spPr/>
      <dgm:t>
        <a:bodyPr/>
        <a:lstStyle/>
        <a:p>
          <a:r>
            <a:rPr lang="en-US" dirty="0" smtClean="0"/>
            <a:t>In general, if located on private, non-tribal land, or state properties; local and state land-use policies do apply.</a:t>
          </a:r>
          <a:endParaRPr lang="en-US" dirty="0"/>
        </a:p>
      </dgm:t>
    </dgm:pt>
    <dgm:pt modelId="{0A85461B-0EC4-104F-B824-CD84EE0348A8}" type="parTrans" cxnId="{5B3A5AE1-C4AD-CA45-B021-45F95EC59452}">
      <dgm:prSet/>
      <dgm:spPr/>
      <dgm:t>
        <a:bodyPr/>
        <a:lstStyle/>
        <a:p>
          <a:endParaRPr lang="en-US"/>
        </a:p>
      </dgm:t>
    </dgm:pt>
    <dgm:pt modelId="{7A3EDFAE-F7CB-DB42-9354-3C8DA8550894}" type="sibTrans" cxnId="{5B3A5AE1-C4AD-CA45-B021-45F95EC59452}">
      <dgm:prSet/>
      <dgm:spPr/>
      <dgm:t>
        <a:bodyPr/>
        <a:lstStyle/>
        <a:p>
          <a:endParaRPr lang="en-US"/>
        </a:p>
      </dgm:t>
    </dgm:pt>
    <dgm:pt modelId="{0A0B2AEA-FA27-D64D-97C1-28C414E93E20}">
      <dgm:prSet phldrT="[Text]"/>
      <dgm:spPr/>
      <dgm:t>
        <a:bodyPr/>
        <a:lstStyle/>
        <a:p>
          <a:r>
            <a:rPr lang="en-US" b="1" dirty="0" smtClean="0"/>
            <a:t>Inside Tribal Boundaries</a:t>
          </a:r>
          <a:endParaRPr lang="en-US" b="1" dirty="0"/>
        </a:p>
      </dgm:t>
    </dgm:pt>
    <dgm:pt modelId="{41A93E92-C30D-8949-BD26-25E2A44E14AE}" type="parTrans" cxnId="{F884E5E3-4B7C-4D49-8763-1702E7C737A2}">
      <dgm:prSet/>
      <dgm:spPr/>
      <dgm:t>
        <a:bodyPr/>
        <a:lstStyle/>
        <a:p>
          <a:endParaRPr lang="en-US"/>
        </a:p>
      </dgm:t>
    </dgm:pt>
    <dgm:pt modelId="{4C77F6D7-7CB6-0E49-9E2F-5909772BC66A}" type="sibTrans" cxnId="{F884E5E3-4B7C-4D49-8763-1702E7C737A2}">
      <dgm:prSet/>
      <dgm:spPr/>
      <dgm:t>
        <a:bodyPr/>
        <a:lstStyle/>
        <a:p>
          <a:endParaRPr lang="en-US"/>
        </a:p>
      </dgm:t>
    </dgm:pt>
    <dgm:pt modelId="{67379202-B1DC-934F-9C0F-192D85AECC11}">
      <dgm:prSet phldrT="[Text]"/>
      <dgm:spPr/>
      <dgm:t>
        <a:bodyPr/>
        <a:lstStyle/>
        <a:p>
          <a:r>
            <a:rPr lang="en-US" dirty="0" smtClean="0"/>
            <a:t>In general, state and local land-use laws do not apply.</a:t>
          </a:r>
          <a:endParaRPr lang="en-US" dirty="0"/>
        </a:p>
      </dgm:t>
    </dgm:pt>
    <dgm:pt modelId="{39A8A088-2067-5C41-9F9E-A81C52E3825B}" type="parTrans" cxnId="{9319D51D-9F6E-CB48-9821-422F5980194E}">
      <dgm:prSet/>
      <dgm:spPr/>
      <dgm:t>
        <a:bodyPr/>
        <a:lstStyle/>
        <a:p>
          <a:endParaRPr lang="en-US"/>
        </a:p>
      </dgm:t>
    </dgm:pt>
    <dgm:pt modelId="{D55CFBF0-D5F1-DE4A-93C6-D02381D13587}" type="sibTrans" cxnId="{9319D51D-9F6E-CB48-9821-422F5980194E}">
      <dgm:prSet/>
      <dgm:spPr/>
      <dgm:t>
        <a:bodyPr/>
        <a:lstStyle/>
        <a:p>
          <a:endParaRPr lang="en-US"/>
        </a:p>
      </dgm:t>
    </dgm:pt>
    <dgm:pt modelId="{4CD166A7-17B9-4ABB-A976-21ADAACE93CF}">
      <dgm:prSet phldrT="[Text]"/>
      <dgm:spPr/>
      <dgm:t>
        <a:bodyPr/>
        <a:lstStyle/>
        <a:p>
          <a:endParaRPr lang="en-US" dirty="0"/>
        </a:p>
      </dgm:t>
    </dgm:pt>
    <dgm:pt modelId="{291F8E01-FA98-496E-8A94-03DF925D9F96}" type="parTrans" cxnId="{E55C7460-6AB5-48B1-983E-7DECBE7ECB3F}">
      <dgm:prSet/>
      <dgm:spPr/>
      <dgm:t>
        <a:bodyPr/>
        <a:lstStyle/>
        <a:p>
          <a:endParaRPr lang="en-US"/>
        </a:p>
      </dgm:t>
    </dgm:pt>
    <dgm:pt modelId="{7F6ABCB9-1C7C-4752-AFAE-E2064CA7623B}" type="sibTrans" cxnId="{E55C7460-6AB5-48B1-983E-7DECBE7ECB3F}">
      <dgm:prSet/>
      <dgm:spPr/>
      <dgm:t>
        <a:bodyPr/>
        <a:lstStyle/>
        <a:p>
          <a:endParaRPr lang="en-US"/>
        </a:p>
      </dgm:t>
    </dgm:pt>
    <dgm:pt modelId="{891F536A-02CC-4B01-AD37-51D977FF1F49}">
      <dgm:prSet phldrT="[Text]"/>
      <dgm:spPr/>
      <dgm:t>
        <a:bodyPr/>
        <a:lstStyle/>
        <a:p>
          <a:endParaRPr lang="en-US" dirty="0"/>
        </a:p>
      </dgm:t>
    </dgm:pt>
    <dgm:pt modelId="{3424BAAC-38B6-493E-A85F-2DAD8672D76E}" type="parTrans" cxnId="{370F4FFB-68D4-445D-A02F-6C80C0FC8865}">
      <dgm:prSet/>
      <dgm:spPr/>
      <dgm:t>
        <a:bodyPr/>
        <a:lstStyle/>
        <a:p>
          <a:endParaRPr lang="en-US"/>
        </a:p>
      </dgm:t>
    </dgm:pt>
    <dgm:pt modelId="{86221F2B-C797-40DD-914B-00C69DFC3A7E}" type="sibTrans" cxnId="{370F4FFB-68D4-445D-A02F-6C80C0FC8865}">
      <dgm:prSet/>
      <dgm:spPr/>
      <dgm:t>
        <a:bodyPr/>
        <a:lstStyle/>
        <a:p>
          <a:endParaRPr lang="en-US"/>
        </a:p>
      </dgm:t>
    </dgm:pt>
    <dgm:pt modelId="{23D33762-5871-4CE5-9FE6-CEF93E5E6008}">
      <dgm:prSet/>
      <dgm:spPr/>
      <dgm:t>
        <a:bodyPr/>
        <a:lstStyle/>
        <a:p>
          <a:r>
            <a:rPr lang="en-US" dirty="0" smtClean="0"/>
            <a:t>If located on tribal-owned </a:t>
          </a:r>
          <a:r>
            <a:rPr lang="en-US" u="sng" dirty="0" smtClean="0"/>
            <a:t>fee</a:t>
          </a:r>
          <a:r>
            <a:rPr lang="en-US" dirty="0" smtClean="0"/>
            <a:t> land outside of reservation boundaries, then subject to state and local land-use, permitting jurisdiction.</a:t>
          </a:r>
          <a:endParaRPr lang="en-US" dirty="0"/>
        </a:p>
      </dgm:t>
    </dgm:pt>
    <dgm:pt modelId="{BB031443-9FA2-4EC0-882D-D662EE3B7650}" type="parTrans" cxnId="{AE0C7A65-084D-4FB1-A614-48B9FF40769A}">
      <dgm:prSet/>
      <dgm:spPr/>
      <dgm:t>
        <a:bodyPr/>
        <a:lstStyle/>
        <a:p>
          <a:endParaRPr lang="en-US"/>
        </a:p>
      </dgm:t>
    </dgm:pt>
    <dgm:pt modelId="{9448B821-77A2-4EB3-8D44-16F77F6F4AC6}" type="sibTrans" cxnId="{AE0C7A65-084D-4FB1-A614-48B9FF40769A}">
      <dgm:prSet/>
      <dgm:spPr/>
      <dgm:t>
        <a:bodyPr/>
        <a:lstStyle/>
        <a:p>
          <a:endParaRPr lang="en-US"/>
        </a:p>
      </dgm:t>
    </dgm:pt>
    <dgm:pt modelId="{C53D691C-0184-4B4F-A155-A2F7DE749B26}">
      <dgm:prSet/>
      <dgm:spPr/>
      <dgm:t>
        <a:bodyPr/>
        <a:lstStyle/>
        <a:p>
          <a:r>
            <a:rPr lang="en-US" dirty="0" smtClean="0"/>
            <a:t>In addition, the extent to which federal rules and regulations apply depends on the type of project, its location, and size.</a:t>
          </a:r>
        </a:p>
      </dgm:t>
    </dgm:pt>
    <dgm:pt modelId="{5C92C9EE-E207-40B1-B61E-7D4073BB75CA}" type="parTrans" cxnId="{FD523DAF-38BF-47F5-A4BE-7A800144985B}">
      <dgm:prSet/>
      <dgm:spPr/>
      <dgm:t>
        <a:bodyPr/>
        <a:lstStyle/>
        <a:p>
          <a:endParaRPr lang="en-US"/>
        </a:p>
      </dgm:t>
    </dgm:pt>
    <dgm:pt modelId="{898CC908-9EFC-47CF-B8FB-81BA5DE60A5B}" type="sibTrans" cxnId="{FD523DAF-38BF-47F5-A4BE-7A800144985B}">
      <dgm:prSet/>
      <dgm:spPr/>
      <dgm:t>
        <a:bodyPr/>
        <a:lstStyle/>
        <a:p>
          <a:endParaRPr lang="en-US"/>
        </a:p>
      </dgm:t>
    </dgm:pt>
    <dgm:pt modelId="{0423B594-88D1-4CD0-B5CE-1A728F8A0E8B}">
      <dgm:prSet/>
      <dgm:spPr/>
      <dgm:t>
        <a:bodyPr/>
        <a:lstStyle/>
        <a:p>
          <a:r>
            <a:rPr lang="en-US" dirty="0" smtClean="0"/>
            <a:t>Tribal law, regulations, and policies will apply.</a:t>
          </a:r>
        </a:p>
      </dgm:t>
    </dgm:pt>
    <dgm:pt modelId="{EC745AAE-3F5B-4A5E-9507-6C6F95E362B1}" type="parTrans" cxnId="{9BA4C737-BF19-425C-B77C-76DA9E98BE58}">
      <dgm:prSet/>
      <dgm:spPr/>
      <dgm:t>
        <a:bodyPr/>
        <a:lstStyle/>
        <a:p>
          <a:endParaRPr lang="en-US"/>
        </a:p>
      </dgm:t>
    </dgm:pt>
    <dgm:pt modelId="{4B82DF14-CE5E-45E6-8EED-C64E2C34FF1F}" type="sibTrans" cxnId="{9BA4C737-BF19-425C-B77C-76DA9E98BE58}">
      <dgm:prSet/>
      <dgm:spPr/>
      <dgm:t>
        <a:bodyPr/>
        <a:lstStyle/>
        <a:p>
          <a:endParaRPr lang="en-US"/>
        </a:p>
      </dgm:t>
    </dgm:pt>
    <dgm:pt modelId="{FCD6CC27-E2E3-41B4-8F7E-838555158ACB}">
      <dgm:prSet/>
      <dgm:spPr/>
      <dgm:t>
        <a:bodyPr/>
        <a:lstStyle/>
        <a:p>
          <a:r>
            <a:rPr lang="en-US" dirty="0" smtClean="0"/>
            <a:t>Tribes may “self-regulate” under federal law including TERA’s and Hearth Act.</a:t>
          </a:r>
        </a:p>
      </dgm:t>
    </dgm:pt>
    <dgm:pt modelId="{A01D0B66-79FC-4F4E-864C-965E6281F7E2}" type="parTrans" cxnId="{AD424C1F-EA8E-417D-9684-CEB5CCD16464}">
      <dgm:prSet/>
      <dgm:spPr/>
      <dgm:t>
        <a:bodyPr/>
        <a:lstStyle/>
        <a:p>
          <a:endParaRPr lang="en-US"/>
        </a:p>
      </dgm:t>
    </dgm:pt>
    <dgm:pt modelId="{9D5C6805-9BD5-4FE6-B336-BDCFC39CF0ED}" type="sibTrans" cxnId="{AD424C1F-EA8E-417D-9684-CEB5CCD16464}">
      <dgm:prSet/>
      <dgm:spPr/>
      <dgm:t>
        <a:bodyPr/>
        <a:lstStyle/>
        <a:p>
          <a:endParaRPr lang="en-US"/>
        </a:p>
      </dgm:t>
    </dgm:pt>
    <dgm:pt modelId="{F44A0599-9101-CE4E-842E-4205950CA1BD}" type="pres">
      <dgm:prSet presAssocID="{24E0BFBB-3A05-3B45-833F-B6AE6622084A}" presName="Name0" presStyleCnt="0">
        <dgm:presLayoutVars>
          <dgm:dir/>
          <dgm:animLvl val="lvl"/>
          <dgm:resizeHandles val="exact"/>
        </dgm:presLayoutVars>
      </dgm:prSet>
      <dgm:spPr/>
      <dgm:t>
        <a:bodyPr/>
        <a:lstStyle/>
        <a:p>
          <a:endParaRPr lang="en-US"/>
        </a:p>
      </dgm:t>
    </dgm:pt>
    <dgm:pt modelId="{66065005-8779-1747-9A3B-428B9F606186}" type="pres">
      <dgm:prSet presAssocID="{E401C7DD-9FF0-BB43-8131-A98D142011D8}" presName="composite" presStyleCnt="0"/>
      <dgm:spPr/>
    </dgm:pt>
    <dgm:pt modelId="{24109A30-56B9-6844-8F8B-B94CA799B7AF}" type="pres">
      <dgm:prSet presAssocID="{E401C7DD-9FF0-BB43-8131-A98D142011D8}" presName="parTx" presStyleLbl="alignNode1" presStyleIdx="0" presStyleCnt="2" custLinFactNeighborY="3188">
        <dgm:presLayoutVars>
          <dgm:chMax val="0"/>
          <dgm:chPref val="0"/>
          <dgm:bulletEnabled val="1"/>
        </dgm:presLayoutVars>
      </dgm:prSet>
      <dgm:spPr/>
      <dgm:t>
        <a:bodyPr/>
        <a:lstStyle/>
        <a:p>
          <a:endParaRPr lang="en-US"/>
        </a:p>
      </dgm:t>
    </dgm:pt>
    <dgm:pt modelId="{3193B5D6-1A03-1F48-BFCE-B42F6C7369F1}" type="pres">
      <dgm:prSet presAssocID="{E401C7DD-9FF0-BB43-8131-A98D142011D8}" presName="desTx" presStyleLbl="alignAccFollowNode1" presStyleIdx="0" presStyleCnt="2" custScaleY="97628" custLinFactNeighborY="-1508">
        <dgm:presLayoutVars>
          <dgm:bulletEnabled val="1"/>
        </dgm:presLayoutVars>
      </dgm:prSet>
      <dgm:spPr/>
      <dgm:t>
        <a:bodyPr/>
        <a:lstStyle/>
        <a:p>
          <a:endParaRPr lang="en-US"/>
        </a:p>
      </dgm:t>
    </dgm:pt>
    <dgm:pt modelId="{0796A514-313B-1342-A282-A885B0D7FF86}" type="pres">
      <dgm:prSet presAssocID="{BB0453D0-7C6E-5941-A86C-8B29057DDB41}" presName="space" presStyleCnt="0"/>
      <dgm:spPr/>
    </dgm:pt>
    <dgm:pt modelId="{0654B091-866D-644C-A444-B7A4EC758C4A}" type="pres">
      <dgm:prSet presAssocID="{0A0B2AEA-FA27-D64D-97C1-28C414E93E20}" presName="composite" presStyleCnt="0"/>
      <dgm:spPr/>
    </dgm:pt>
    <dgm:pt modelId="{33441CA2-858E-0B48-83DF-49C5A44EA212}" type="pres">
      <dgm:prSet presAssocID="{0A0B2AEA-FA27-D64D-97C1-28C414E93E20}" presName="parTx" presStyleLbl="alignNode1" presStyleIdx="1" presStyleCnt="2" custLinFactNeighborY="4782">
        <dgm:presLayoutVars>
          <dgm:chMax val="0"/>
          <dgm:chPref val="0"/>
          <dgm:bulletEnabled val="1"/>
        </dgm:presLayoutVars>
      </dgm:prSet>
      <dgm:spPr/>
      <dgm:t>
        <a:bodyPr/>
        <a:lstStyle/>
        <a:p>
          <a:endParaRPr lang="en-US"/>
        </a:p>
      </dgm:t>
    </dgm:pt>
    <dgm:pt modelId="{64D28EE3-13DC-4644-B8F2-4B00FBC5E1CA}" type="pres">
      <dgm:prSet presAssocID="{0A0B2AEA-FA27-D64D-97C1-28C414E93E20}" presName="desTx" presStyleLbl="alignAccFollowNode1" presStyleIdx="1" presStyleCnt="2" custScaleY="97948" custLinFactNeighborY="-1476">
        <dgm:presLayoutVars>
          <dgm:bulletEnabled val="1"/>
        </dgm:presLayoutVars>
      </dgm:prSet>
      <dgm:spPr/>
      <dgm:t>
        <a:bodyPr/>
        <a:lstStyle/>
        <a:p>
          <a:endParaRPr lang="en-US"/>
        </a:p>
      </dgm:t>
    </dgm:pt>
  </dgm:ptLst>
  <dgm:cxnLst>
    <dgm:cxn modelId="{67A885F7-9BB0-419D-B55A-C865DC32445E}" type="presOf" srcId="{67379202-B1DC-934F-9C0F-192D85AECC11}" destId="{64D28EE3-13DC-4644-B8F2-4B00FBC5E1CA}" srcOrd="0" destOrd="0" presId="urn:microsoft.com/office/officeart/2005/8/layout/hList1"/>
    <dgm:cxn modelId="{27422756-49A8-4C03-B19D-F75D5A5AC7C7}" type="presOf" srcId="{E401C7DD-9FF0-BB43-8131-A98D142011D8}" destId="{24109A30-56B9-6844-8F8B-B94CA799B7AF}" srcOrd="0" destOrd="0" presId="urn:microsoft.com/office/officeart/2005/8/layout/hList1"/>
    <dgm:cxn modelId="{AF5636B2-5D96-4BA3-9FCC-68E3E0FC683E}" type="presOf" srcId="{B4CBAD54-C410-D746-A286-02A424259F2B}" destId="{3193B5D6-1A03-1F48-BFCE-B42F6C7369F1}" srcOrd="0" destOrd="0" presId="urn:microsoft.com/office/officeart/2005/8/layout/hList1"/>
    <dgm:cxn modelId="{886A0A56-CCDB-40B4-9F4E-CA0D57755143}" type="presOf" srcId="{891F536A-02CC-4B01-AD37-51D977FF1F49}" destId="{64D28EE3-13DC-4644-B8F2-4B00FBC5E1CA}" srcOrd="0" destOrd="4" presId="urn:microsoft.com/office/officeart/2005/8/layout/hList1"/>
    <dgm:cxn modelId="{AD424C1F-EA8E-417D-9684-CEB5CCD16464}" srcId="{0A0B2AEA-FA27-D64D-97C1-28C414E93E20}" destId="{FCD6CC27-E2E3-41B4-8F7E-838555158ACB}" srcOrd="3" destOrd="0" parTransId="{A01D0B66-79FC-4F4E-864C-965E6281F7E2}" sibTransId="{9D5C6805-9BD5-4FE6-B336-BDCFC39CF0ED}"/>
    <dgm:cxn modelId="{E6E35523-4389-4F4C-A7E4-E38C4A3461BA}" type="presOf" srcId="{C53D691C-0184-4B4F-A155-A2F7DE749B26}" destId="{64D28EE3-13DC-4644-B8F2-4B00FBC5E1CA}" srcOrd="0" destOrd="1" presId="urn:microsoft.com/office/officeart/2005/8/layout/hList1"/>
    <dgm:cxn modelId="{56ADCA6F-7F0D-4874-B5A3-4D8C7CF12A50}" type="presOf" srcId="{FCD6CC27-E2E3-41B4-8F7E-838555158ACB}" destId="{64D28EE3-13DC-4644-B8F2-4B00FBC5E1CA}" srcOrd="0" destOrd="3" presId="urn:microsoft.com/office/officeart/2005/8/layout/hList1"/>
    <dgm:cxn modelId="{370F4FFB-68D4-445D-A02F-6C80C0FC8865}" srcId="{0A0B2AEA-FA27-D64D-97C1-28C414E93E20}" destId="{891F536A-02CC-4B01-AD37-51D977FF1F49}" srcOrd="4" destOrd="0" parTransId="{3424BAAC-38B6-493E-A85F-2DAD8672D76E}" sibTransId="{86221F2B-C797-40DD-914B-00C69DFC3A7E}"/>
    <dgm:cxn modelId="{4AC023A9-19E9-467B-8A34-CFB1084B11D0}" type="presOf" srcId="{24E0BFBB-3A05-3B45-833F-B6AE6622084A}" destId="{F44A0599-9101-CE4E-842E-4205950CA1BD}" srcOrd="0" destOrd="0" presId="urn:microsoft.com/office/officeart/2005/8/layout/hList1"/>
    <dgm:cxn modelId="{AE0C7A65-084D-4FB1-A614-48B9FF40769A}" srcId="{E401C7DD-9FF0-BB43-8131-A98D142011D8}" destId="{23D33762-5871-4CE5-9FE6-CEF93E5E6008}" srcOrd="1" destOrd="0" parTransId="{BB031443-9FA2-4EC0-882D-D662EE3B7650}" sibTransId="{9448B821-77A2-4EB3-8D44-16F77F6F4AC6}"/>
    <dgm:cxn modelId="{9BA4C737-BF19-425C-B77C-76DA9E98BE58}" srcId="{0A0B2AEA-FA27-D64D-97C1-28C414E93E20}" destId="{0423B594-88D1-4CD0-B5CE-1A728F8A0E8B}" srcOrd="2" destOrd="0" parTransId="{EC745AAE-3F5B-4A5E-9507-6C6F95E362B1}" sibTransId="{4B82DF14-CE5E-45E6-8EED-C64E2C34FF1F}"/>
    <dgm:cxn modelId="{5B3A5AE1-C4AD-CA45-B021-45F95EC59452}" srcId="{E401C7DD-9FF0-BB43-8131-A98D142011D8}" destId="{B4CBAD54-C410-D746-A286-02A424259F2B}" srcOrd="0" destOrd="0" parTransId="{0A85461B-0EC4-104F-B824-CD84EE0348A8}" sibTransId="{7A3EDFAE-F7CB-DB42-9354-3C8DA8550894}"/>
    <dgm:cxn modelId="{6ABCAE4F-7D77-194E-8010-A8D907C79380}" srcId="{24E0BFBB-3A05-3B45-833F-B6AE6622084A}" destId="{E401C7DD-9FF0-BB43-8131-A98D142011D8}" srcOrd="0" destOrd="0" parTransId="{AB09288A-2595-A140-AAB7-32292D44C233}" sibTransId="{BB0453D0-7C6E-5941-A86C-8B29057DDB41}"/>
    <dgm:cxn modelId="{0E25072F-5814-47D4-B911-E33A9ADBCAE7}" type="presOf" srcId="{0A0B2AEA-FA27-D64D-97C1-28C414E93E20}" destId="{33441CA2-858E-0B48-83DF-49C5A44EA212}" srcOrd="0" destOrd="0" presId="urn:microsoft.com/office/officeart/2005/8/layout/hList1"/>
    <dgm:cxn modelId="{743953F8-B606-4486-8677-7B0013CA556B}" type="presOf" srcId="{4CD166A7-17B9-4ABB-A976-21ADAACE93CF}" destId="{64D28EE3-13DC-4644-B8F2-4B00FBC5E1CA}" srcOrd="0" destOrd="5" presId="urn:microsoft.com/office/officeart/2005/8/layout/hList1"/>
    <dgm:cxn modelId="{9319D51D-9F6E-CB48-9821-422F5980194E}" srcId="{0A0B2AEA-FA27-D64D-97C1-28C414E93E20}" destId="{67379202-B1DC-934F-9C0F-192D85AECC11}" srcOrd="0" destOrd="0" parTransId="{39A8A088-2067-5C41-9F9E-A81C52E3825B}" sibTransId="{D55CFBF0-D5F1-DE4A-93C6-D02381D13587}"/>
    <dgm:cxn modelId="{F884E5E3-4B7C-4D49-8763-1702E7C737A2}" srcId="{24E0BFBB-3A05-3B45-833F-B6AE6622084A}" destId="{0A0B2AEA-FA27-D64D-97C1-28C414E93E20}" srcOrd="1" destOrd="0" parTransId="{41A93E92-C30D-8949-BD26-25E2A44E14AE}" sibTransId="{4C77F6D7-7CB6-0E49-9E2F-5909772BC66A}"/>
    <dgm:cxn modelId="{E55C7460-6AB5-48B1-983E-7DECBE7ECB3F}" srcId="{0A0B2AEA-FA27-D64D-97C1-28C414E93E20}" destId="{4CD166A7-17B9-4ABB-A976-21ADAACE93CF}" srcOrd="5" destOrd="0" parTransId="{291F8E01-FA98-496E-8A94-03DF925D9F96}" sibTransId="{7F6ABCB9-1C7C-4752-AFAE-E2064CA7623B}"/>
    <dgm:cxn modelId="{FD523DAF-38BF-47F5-A4BE-7A800144985B}" srcId="{0A0B2AEA-FA27-D64D-97C1-28C414E93E20}" destId="{C53D691C-0184-4B4F-A155-A2F7DE749B26}" srcOrd="1" destOrd="0" parTransId="{5C92C9EE-E207-40B1-B61E-7D4073BB75CA}" sibTransId="{898CC908-9EFC-47CF-B8FB-81BA5DE60A5B}"/>
    <dgm:cxn modelId="{CDDE288B-A4C1-4F06-81E9-8AA6FB4C529F}" type="presOf" srcId="{23D33762-5871-4CE5-9FE6-CEF93E5E6008}" destId="{3193B5D6-1A03-1F48-BFCE-B42F6C7369F1}" srcOrd="0" destOrd="1" presId="urn:microsoft.com/office/officeart/2005/8/layout/hList1"/>
    <dgm:cxn modelId="{43FA71BC-1BA9-433E-8DD6-E2B3C683808C}" type="presOf" srcId="{0423B594-88D1-4CD0-B5CE-1A728F8A0E8B}" destId="{64D28EE3-13DC-4644-B8F2-4B00FBC5E1CA}" srcOrd="0" destOrd="2" presId="urn:microsoft.com/office/officeart/2005/8/layout/hList1"/>
    <dgm:cxn modelId="{91FD9106-7A61-4E0A-9D9F-8C372A0C79E0}" type="presParOf" srcId="{F44A0599-9101-CE4E-842E-4205950CA1BD}" destId="{66065005-8779-1747-9A3B-428B9F606186}" srcOrd="0" destOrd="0" presId="urn:microsoft.com/office/officeart/2005/8/layout/hList1"/>
    <dgm:cxn modelId="{F6285ED2-E6AC-4E02-922E-02A073A57965}" type="presParOf" srcId="{66065005-8779-1747-9A3B-428B9F606186}" destId="{24109A30-56B9-6844-8F8B-B94CA799B7AF}" srcOrd="0" destOrd="0" presId="urn:microsoft.com/office/officeart/2005/8/layout/hList1"/>
    <dgm:cxn modelId="{D40F9039-1749-4304-95D0-1A1EC7A52C61}" type="presParOf" srcId="{66065005-8779-1747-9A3B-428B9F606186}" destId="{3193B5D6-1A03-1F48-BFCE-B42F6C7369F1}" srcOrd="1" destOrd="0" presId="urn:microsoft.com/office/officeart/2005/8/layout/hList1"/>
    <dgm:cxn modelId="{CCD98993-0E3A-4482-86C2-F07324DCC55F}" type="presParOf" srcId="{F44A0599-9101-CE4E-842E-4205950CA1BD}" destId="{0796A514-313B-1342-A282-A885B0D7FF86}" srcOrd="1" destOrd="0" presId="urn:microsoft.com/office/officeart/2005/8/layout/hList1"/>
    <dgm:cxn modelId="{CFB6C61A-9BAE-4490-B2A3-3B9A643CB6A4}" type="presParOf" srcId="{F44A0599-9101-CE4E-842E-4205950CA1BD}" destId="{0654B091-866D-644C-A444-B7A4EC758C4A}" srcOrd="2" destOrd="0" presId="urn:microsoft.com/office/officeart/2005/8/layout/hList1"/>
    <dgm:cxn modelId="{062C7FF6-047A-41B8-8E1C-0F21838845D5}" type="presParOf" srcId="{0654B091-866D-644C-A444-B7A4EC758C4A}" destId="{33441CA2-858E-0B48-83DF-49C5A44EA212}" srcOrd="0" destOrd="0" presId="urn:microsoft.com/office/officeart/2005/8/layout/hList1"/>
    <dgm:cxn modelId="{5556BE82-8377-4932-99FF-FCC665D78377}" type="presParOf" srcId="{0654B091-866D-644C-A444-B7A4EC758C4A}" destId="{64D28EE3-13DC-4644-B8F2-4B00FBC5E1C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109A30-56B9-6844-8F8B-B94CA799B7AF}">
      <dsp:nvSpPr>
        <dsp:cNvPr id="0" name=""/>
        <dsp:cNvSpPr/>
      </dsp:nvSpPr>
      <dsp:spPr>
        <a:xfrm>
          <a:off x="42" y="337242"/>
          <a:ext cx="4112769" cy="691200"/>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b="1" kern="1200" dirty="0" smtClean="0"/>
            <a:t>Outside Tribal Boundaries</a:t>
          </a:r>
          <a:endParaRPr lang="en-US" sz="2300" b="1" kern="1200" dirty="0"/>
        </a:p>
      </dsp:txBody>
      <dsp:txXfrm>
        <a:off x="42" y="337242"/>
        <a:ext cx="4112769" cy="691200"/>
      </dsp:txXfrm>
    </dsp:sp>
    <dsp:sp modelId="{3193B5D6-1A03-1F48-BFCE-B42F6C7369F1}">
      <dsp:nvSpPr>
        <dsp:cNvPr id="0" name=""/>
        <dsp:cNvSpPr/>
      </dsp:nvSpPr>
      <dsp:spPr>
        <a:xfrm>
          <a:off x="42" y="990318"/>
          <a:ext cx="4112769" cy="4878026"/>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smtClean="0"/>
            <a:t>In general, if located on private, non-tribal land, or state properties; local and state land-use policies do apply.</a:t>
          </a:r>
          <a:endParaRPr lang="en-US" sz="2300" kern="1200" dirty="0"/>
        </a:p>
        <a:p>
          <a:pPr marL="228600" lvl="1" indent="-228600" algn="l" defTabSz="1022350">
            <a:lnSpc>
              <a:spcPct val="90000"/>
            </a:lnSpc>
            <a:spcBef>
              <a:spcPct val="0"/>
            </a:spcBef>
            <a:spcAft>
              <a:spcPct val="15000"/>
            </a:spcAft>
            <a:buChar char="••"/>
          </a:pPr>
          <a:r>
            <a:rPr lang="en-US" sz="2300" kern="1200" dirty="0" smtClean="0"/>
            <a:t>If located on tribal-owned </a:t>
          </a:r>
          <a:r>
            <a:rPr lang="en-US" sz="2300" u="sng" kern="1200" dirty="0" smtClean="0"/>
            <a:t>fee</a:t>
          </a:r>
          <a:r>
            <a:rPr lang="en-US" sz="2300" kern="1200" dirty="0" smtClean="0"/>
            <a:t> land outside of reservation boundaries, then subject to state and local land-use, permitting jurisdiction.</a:t>
          </a:r>
          <a:endParaRPr lang="en-US" sz="2300" kern="1200" dirty="0"/>
        </a:p>
      </dsp:txBody>
      <dsp:txXfrm>
        <a:off x="42" y="990318"/>
        <a:ext cx="4112769" cy="4878026"/>
      </dsp:txXfrm>
    </dsp:sp>
    <dsp:sp modelId="{33441CA2-858E-0B48-83DF-49C5A44EA212}">
      <dsp:nvSpPr>
        <dsp:cNvPr id="0" name=""/>
        <dsp:cNvSpPr/>
      </dsp:nvSpPr>
      <dsp:spPr>
        <a:xfrm>
          <a:off x="4688600" y="344263"/>
          <a:ext cx="4112769" cy="691200"/>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b="1" kern="1200" dirty="0" smtClean="0"/>
            <a:t>Inside Tribal Boundaries</a:t>
          </a:r>
          <a:endParaRPr lang="en-US" sz="2300" b="1" kern="1200" dirty="0"/>
        </a:p>
      </dsp:txBody>
      <dsp:txXfrm>
        <a:off x="4688600" y="344263"/>
        <a:ext cx="4112769" cy="691200"/>
      </dsp:txXfrm>
    </dsp:sp>
    <dsp:sp modelId="{64D28EE3-13DC-4644-B8F2-4B00FBC5E1CA}">
      <dsp:nvSpPr>
        <dsp:cNvPr id="0" name=""/>
        <dsp:cNvSpPr/>
      </dsp:nvSpPr>
      <dsp:spPr>
        <a:xfrm>
          <a:off x="4688600" y="979925"/>
          <a:ext cx="4112769" cy="489401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smtClean="0"/>
            <a:t>In general, state and local land-use laws do not apply.</a:t>
          </a:r>
          <a:endParaRPr lang="en-US" sz="2300" kern="1200" dirty="0"/>
        </a:p>
        <a:p>
          <a:pPr marL="228600" lvl="1" indent="-228600" algn="l" defTabSz="1022350">
            <a:lnSpc>
              <a:spcPct val="90000"/>
            </a:lnSpc>
            <a:spcBef>
              <a:spcPct val="0"/>
            </a:spcBef>
            <a:spcAft>
              <a:spcPct val="15000"/>
            </a:spcAft>
            <a:buChar char="••"/>
          </a:pPr>
          <a:r>
            <a:rPr lang="en-US" sz="2300" kern="1200" dirty="0" smtClean="0"/>
            <a:t>In addition, the extent to which federal rules and regulations apply depends on the type of project, its location, and size.</a:t>
          </a:r>
        </a:p>
        <a:p>
          <a:pPr marL="228600" lvl="1" indent="-228600" algn="l" defTabSz="1022350">
            <a:lnSpc>
              <a:spcPct val="90000"/>
            </a:lnSpc>
            <a:spcBef>
              <a:spcPct val="0"/>
            </a:spcBef>
            <a:spcAft>
              <a:spcPct val="15000"/>
            </a:spcAft>
            <a:buChar char="••"/>
          </a:pPr>
          <a:r>
            <a:rPr lang="en-US" sz="2300" kern="1200" dirty="0" smtClean="0"/>
            <a:t>Tribal law, regulations, and policies will apply.</a:t>
          </a:r>
        </a:p>
        <a:p>
          <a:pPr marL="228600" lvl="1" indent="-228600" algn="l" defTabSz="1022350">
            <a:lnSpc>
              <a:spcPct val="90000"/>
            </a:lnSpc>
            <a:spcBef>
              <a:spcPct val="0"/>
            </a:spcBef>
            <a:spcAft>
              <a:spcPct val="15000"/>
            </a:spcAft>
            <a:buChar char="••"/>
          </a:pPr>
          <a:r>
            <a:rPr lang="en-US" sz="2300" kern="1200" dirty="0" smtClean="0"/>
            <a:t>Tribes may “self-regulate” under federal law including TERA’s and Hearth Act.</a:t>
          </a:r>
        </a:p>
        <a:p>
          <a:pPr marL="228600" lvl="1" indent="-228600" algn="l" defTabSz="1022350">
            <a:lnSpc>
              <a:spcPct val="90000"/>
            </a:lnSpc>
            <a:spcBef>
              <a:spcPct val="0"/>
            </a:spcBef>
            <a:spcAft>
              <a:spcPct val="15000"/>
            </a:spcAft>
            <a:buChar char="••"/>
          </a:pPr>
          <a:endParaRPr lang="en-US" sz="2300" kern="1200" dirty="0"/>
        </a:p>
        <a:p>
          <a:pPr marL="228600" lvl="1" indent="-228600" algn="l" defTabSz="1022350">
            <a:lnSpc>
              <a:spcPct val="90000"/>
            </a:lnSpc>
            <a:spcBef>
              <a:spcPct val="0"/>
            </a:spcBef>
            <a:spcAft>
              <a:spcPct val="15000"/>
            </a:spcAft>
            <a:buChar char="••"/>
          </a:pPr>
          <a:endParaRPr lang="en-US" sz="2300" kern="1200" dirty="0"/>
        </a:p>
      </dsp:txBody>
      <dsp:txXfrm>
        <a:off x="4688600" y="979925"/>
        <a:ext cx="4112769" cy="489401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C866CD1C-C709-B34A-A022-D69A8CFEEB15}" type="datetimeFigureOut">
              <a:rPr lang="en-US" smtClean="0"/>
              <a:pPr/>
              <a:t>7/24/2014</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r>
              <a:rPr lang="en-US" smtClean="0"/>
              <a:t>IE STEP 1</a:t>
            </a:r>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188648C8-4C6C-0841-BB31-18E39C16C14D}" type="slidenum">
              <a:rPr lang="en-US" smtClean="0"/>
              <a:pPr/>
              <a:t>‹#›</a:t>
            </a:fld>
            <a:endParaRPr lang="en-US"/>
          </a:p>
        </p:txBody>
      </p:sp>
    </p:spTree>
    <p:extLst>
      <p:ext uri="{BB962C8B-B14F-4D97-AF65-F5344CB8AC3E}">
        <p14:creationId xmlns:p14="http://schemas.microsoft.com/office/powerpoint/2010/main" val="391490452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0501DA7E-87B9-A34C-90D6-954C86615188}" type="datetimeFigureOut">
              <a:rPr lang="en-US" smtClean="0"/>
              <a:pPr/>
              <a:t>7/24/2014</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r>
              <a:rPr lang="en-US" smtClean="0"/>
              <a:t>IE STEP 1</a:t>
            </a:r>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9CEE81D2-114F-DE43-938B-79953DE87D80}" type="slidenum">
              <a:rPr lang="en-US" smtClean="0"/>
              <a:pPr/>
              <a:t>‹#›</a:t>
            </a:fld>
            <a:endParaRPr lang="en-US"/>
          </a:p>
        </p:txBody>
      </p:sp>
    </p:spTree>
    <p:extLst>
      <p:ext uri="{BB962C8B-B14F-4D97-AF65-F5344CB8AC3E}">
        <p14:creationId xmlns:p14="http://schemas.microsoft.com/office/powerpoint/2010/main" val="463490364"/>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EE81D2-114F-DE43-938B-79953DE87D80}" type="slidenum">
              <a:rPr lang="en-US" smtClean="0">
                <a:solidFill>
                  <a:prstClr val="black"/>
                </a:solidFill>
                <a:latin typeface="Calibri"/>
              </a:rPr>
              <a:pPr/>
              <a:t>1</a:t>
            </a:fld>
            <a:endParaRPr lang="en-US">
              <a:solidFill>
                <a:prstClr val="black"/>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extLst>
      <p:ext uri="{BB962C8B-B14F-4D97-AF65-F5344CB8AC3E}">
        <p14:creationId xmlns:p14="http://schemas.microsoft.com/office/powerpoint/2010/main" val="2637145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465887">
              <a:defRPr/>
            </a:pPr>
            <a:r>
              <a:rPr lang="en-US" b="1" dirty="0" smtClean="0">
                <a:solidFill>
                  <a:srgbClr val="FF0000"/>
                </a:solidFill>
              </a:rPr>
              <a:t>Slide also taken from ATNI Workshop presentation (need to credit) – looks</a:t>
            </a:r>
            <a:r>
              <a:rPr lang="en-US" b="1" baseline="0" dirty="0" smtClean="0">
                <a:solidFill>
                  <a:srgbClr val="FF0000"/>
                </a:solidFill>
              </a:rPr>
              <a:t> like sources are below</a:t>
            </a:r>
            <a:endParaRPr lang="en-US" b="1" dirty="0" smtClean="0">
              <a:solidFill>
                <a:srgbClr val="FF0000"/>
              </a:solidFill>
            </a:endParaRPr>
          </a:p>
          <a:p>
            <a:endParaRPr lang="en-US" dirty="0" smtClean="0"/>
          </a:p>
          <a:p>
            <a:pPr>
              <a:buFont typeface="Arial" pitchFamily="34" charset="0"/>
              <a:buChar char="•"/>
            </a:pPr>
            <a:r>
              <a:rPr lang="en-US" dirty="0" smtClean="0"/>
              <a:t>Building off of the question of what do these </a:t>
            </a:r>
            <a:r>
              <a:rPr lang="en-US" baseline="0" dirty="0" smtClean="0"/>
              <a:t>RPS imply as far as actual market opportunity for Tribes, we first take a look at California.  As noted, it is the Western state with the most ambitious RPS target at 33% by 2020 and the projections for additional capacity needed to meet this target is significant. </a:t>
            </a:r>
          </a:p>
          <a:p>
            <a:pPr>
              <a:buFont typeface="Arial" pitchFamily="34" charset="0"/>
              <a:buChar char="•"/>
            </a:pPr>
            <a:r>
              <a:rPr lang="en-US" baseline="0" dirty="0" smtClean="0"/>
              <a:t>So, from a potential market opportunity, California appears attractive.  But can you get the electricity to market with the current transmission infrastructure?  As we saw on a previous slide, and as this slide states, with no major projected transmission scheduled for California, it may be difficult to get your electricity to this market, despite its promise.  The technical potential for RE resource generation, and in particular, solar, for the state in general and the Tribes specifically within the state are material as evidenced by the data in the charts.  </a:t>
            </a:r>
          </a:p>
          <a:p>
            <a:pPr>
              <a:buFont typeface="Arial" pitchFamily="34" charset="0"/>
              <a:buChar char="•"/>
            </a:pPr>
            <a:r>
              <a:rPr lang="en-US" baseline="0" dirty="0" smtClean="0"/>
              <a:t>So, the demand exists given the California RPS and the technical potential exists, but we have a transmission barrier.  </a:t>
            </a:r>
            <a:endParaRPr lang="en-US" dirty="0" smtClean="0"/>
          </a:p>
          <a:p>
            <a:endParaRPr lang="en-US" dirty="0" smtClean="0"/>
          </a:p>
          <a:p>
            <a:r>
              <a:rPr lang="en-US" dirty="0" smtClean="0"/>
              <a:t>Sources: </a:t>
            </a:r>
          </a:p>
          <a:p>
            <a:pPr>
              <a:buFontTx/>
              <a:buChar char="-"/>
            </a:pPr>
            <a:r>
              <a:rPr lang="en-US" baseline="0" dirty="0" smtClean="0"/>
              <a:t>2020 RPS data = Haase et al 2012</a:t>
            </a:r>
          </a:p>
          <a:p>
            <a:pPr>
              <a:buFontTx/>
              <a:buChar char="-"/>
            </a:pPr>
            <a:r>
              <a:rPr lang="en-US" baseline="0" dirty="0" smtClean="0"/>
              <a:t>2010 RPS data = Ryan Wiser, data listed on DSIRE</a:t>
            </a:r>
          </a:p>
          <a:p>
            <a:pPr>
              <a:buFontTx/>
              <a:buChar char="-"/>
            </a:pPr>
            <a:r>
              <a:rPr lang="en-US" baseline="0" dirty="0" smtClean="0"/>
              <a:t>Policy data = DSIRE</a:t>
            </a:r>
          </a:p>
          <a:p>
            <a:pPr>
              <a:buFontTx/>
              <a:buChar char="-"/>
            </a:pPr>
            <a:r>
              <a:rPr lang="en-US" baseline="0" dirty="0" smtClean="0"/>
              <a:t>Consumers by utility, major utilities = EIA (http://205.254.135.24/electricity/data.cfm#sales) *major utilities = utilities with 1M customers or more</a:t>
            </a:r>
            <a:endParaRPr lang="en-US" dirty="0" smtClean="0"/>
          </a:p>
          <a:p>
            <a:pPr>
              <a:buFontTx/>
              <a:buChar char="-"/>
            </a:pPr>
            <a:endParaRPr lang="en-US" baseline="0" dirty="0" smtClean="0"/>
          </a:p>
          <a:p>
            <a:pPr>
              <a:buFontTx/>
              <a:buChar char="-"/>
            </a:pPr>
            <a:r>
              <a:rPr lang="en-US" baseline="0" dirty="0" smtClean="0"/>
              <a:t>Prices</a:t>
            </a:r>
          </a:p>
          <a:p>
            <a:pPr>
              <a:buFontTx/>
              <a:buChar char="-"/>
            </a:pPr>
            <a:r>
              <a:rPr lang="en-US" dirty="0" smtClean="0"/>
              <a:t>Retail: http://www.eia.gov/cneaf/electricity/epa/revenue_state.xls</a:t>
            </a:r>
          </a:p>
          <a:p>
            <a:pPr>
              <a:buFontTx/>
              <a:buChar char="-"/>
            </a:pPr>
            <a:r>
              <a:rPr lang="en-US" dirty="0" smtClean="0"/>
              <a:t>Wholesale: SNL</a:t>
            </a:r>
          </a:p>
          <a:p>
            <a:pPr>
              <a:buFontTx/>
              <a:buChar char="-"/>
            </a:pPr>
            <a:endParaRPr lang="en-US" dirty="0" smtClean="0"/>
          </a:p>
          <a:p>
            <a:pPr>
              <a:buFontTx/>
              <a:buChar char="-"/>
            </a:pPr>
            <a:r>
              <a:rPr lang="en-US" dirty="0" smtClean="0"/>
              <a:t>Technical</a:t>
            </a:r>
            <a:r>
              <a:rPr lang="en-US" baseline="0" dirty="0" smtClean="0"/>
              <a:t> Potential</a:t>
            </a:r>
          </a:p>
          <a:p>
            <a:pPr lvl="1">
              <a:buFontTx/>
              <a:buChar char="-"/>
            </a:pPr>
            <a:r>
              <a:rPr lang="en-US" baseline="0" dirty="0" smtClean="0"/>
              <a:t>Lopez et al forthcoming. Wind includes on and offshore, solar includes urban and rural, geothermal includes hydrothermal ONLY. </a:t>
            </a:r>
            <a:endParaRPr lang="en-US" dirty="0" smtClean="0"/>
          </a:p>
          <a:p>
            <a:pPr lvl="0">
              <a:buFontTx/>
              <a:buNone/>
            </a:pPr>
            <a:r>
              <a:rPr lang="en-US" baseline="0" dirty="0" smtClean="0"/>
              <a:t>-Tribal RESOURCE potential</a:t>
            </a:r>
          </a:p>
          <a:p>
            <a:pPr lvl="0">
              <a:buFontTx/>
              <a:buNone/>
            </a:pPr>
            <a:r>
              <a:rPr lang="en-US" baseline="0" dirty="0" smtClean="0"/>
              <a:t>	-NREL internal analysis</a:t>
            </a:r>
            <a:endParaRPr lang="en-US" dirty="0" smtClean="0"/>
          </a:p>
          <a:p>
            <a:endParaRPr lang="en-US" dirty="0"/>
          </a:p>
        </p:txBody>
      </p:sp>
      <p:sp>
        <p:nvSpPr>
          <p:cNvPr id="4" name="Slide Number Placeholder 3"/>
          <p:cNvSpPr>
            <a:spLocks noGrp="1"/>
          </p:cNvSpPr>
          <p:nvPr>
            <p:ph type="sldNum" sz="quarter" idx="10"/>
          </p:nvPr>
        </p:nvSpPr>
        <p:spPr/>
        <p:txBody>
          <a:bodyPr/>
          <a:lstStyle/>
          <a:p>
            <a:fld id="{9CEE81D2-114F-DE43-938B-79953DE87D80}" type="slidenum">
              <a:rPr lang="en-US" smtClean="0">
                <a:solidFill>
                  <a:prstClr val="black"/>
                </a:solidFill>
                <a:latin typeface="Calibri"/>
              </a:rPr>
              <a:pPr/>
              <a:t>10</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465887">
              <a:defRPr/>
            </a:pPr>
            <a:r>
              <a:rPr lang="en-US" b="1" dirty="0" smtClean="0">
                <a:solidFill>
                  <a:srgbClr val="FF0000"/>
                </a:solidFill>
              </a:rPr>
              <a:t>Taken from ATNI Workshop presentation – need to cite – sources at bottom</a:t>
            </a:r>
          </a:p>
          <a:p>
            <a:pPr defTabSz="465887">
              <a:defRPr/>
            </a:pPr>
            <a:endParaRPr lang="en-US" b="1" dirty="0" smtClean="0">
              <a:solidFill>
                <a:srgbClr val="FF0000"/>
              </a:solidFill>
            </a:endParaRPr>
          </a:p>
          <a:p>
            <a:pPr>
              <a:buFont typeface="Arial" pitchFamily="34" charset="0"/>
              <a:buChar char="•"/>
            </a:pPr>
            <a:r>
              <a:rPr lang="en-US" dirty="0" smtClean="0"/>
              <a:t> Conversely, Oregon is projected to exceed its RPS obligations by 2020 and so that</a:t>
            </a:r>
            <a:r>
              <a:rPr lang="en-US" baseline="0" dirty="0" smtClean="0"/>
              <a:t> could indicate that it may be a tougher state to develop new large RE projects if the pipeline is already quite developed.  </a:t>
            </a:r>
          </a:p>
          <a:p>
            <a:pPr>
              <a:buFont typeface="Arial" pitchFamily="34" charset="0"/>
              <a:buChar char="•"/>
            </a:pPr>
            <a:r>
              <a:rPr lang="en-US" baseline="0" dirty="0" smtClean="0"/>
              <a:t>And distinct from California, there is transmission expansion planned for the state.  </a:t>
            </a:r>
          </a:p>
          <a:p>
            <a:pPr>
              <a:buFont typeface="Arial" pitchFamily="34" charset="0"/>
              <a:buChar char="•"/>
            </a:pPr>
            <a:r>
              <a:rPr lang="en-US" baseline="0" dirty="0" smtClean="0"/>
              <a:t>And in fact, this may be why Oregon is expected to exceed its RPS obligations because the electricity has a way to make it to the market and to the final end-users. </a:t>
            </a:r>
          </a:p>
          <a:p>
            <a:endParaRPr lang="en-US" baseline="0" dirty="0" smtClean="0"/>
          </a:p>
          <a:p>
            <a:pPr>
              <a:buFont typeface="Arial" pitchFamily="34" charset="0"/>
              <a:buChar char="•"/>
            </a:pPr>
            <a:r>
              <a:rPr lang="en-US" baseline="0" dirty="0" smtClean="0"/>
              <a:t>What these two slides show is that a Tribe contemplating getting involved in a large, utility scale RE project needs to really understand the local electricity markets. </a:t>
            </a:r>
          </a:p>
          <a:p>
            <a:pPr>
              <a:buFont typeface="Arial" pitchFamily="34" charset="0"/>
              <a:buChar char="•"/>
            </a:pPr>
            <a:r>
              <a:rPr lang="en-US" baseline="0" dirty="0" smtClean="0"/>
              <a:t> This is true if the Tribe intends to play the role of the developer of a project, but it is also true if a Tribe is approached to lease its land to a developer since the Tribe will want to evaluate the developer’s proposed business plan to make sure it makes sense and that a market would exist for the electricity generated from the project.  </a:t>
            </a:r>
          </a:p>
          <a:p>
            <a:pPr>
              <a:buFont typeface="Arial" pitchFamily="34" charset="0"/>
              <a:buChar char="•"/>
            </a:pPr>
            <a:r>
              <a:rPr lang="en-US" baseline="0" dirty="0" smtClean="0"/>
              <a:t>Regardless, determining whether or not there is a market or not for your electricity obviously needs to happen at the beginning of a project’s lifecycle. </a:t>
            </a:r>
            <a:endParaRPr lang="en-US" dirty="0" smtClean="0"/>
          </a:p>
          <a:p>
            <a:endParaRPr lang="en-US" dirty="0" smtClean="0"/>
          </a:p>
          <a:p>
            <a:endParaRPr lang="en-US" dirty="0" smtClean="0"/>
          </a:p>
          <a:p>
            <a:endParaRPr lang="en-US" dirty="0" smtClean="0"/>
          </a:p>
          <a:p>
            <a:endParaRPr lang="en-US" dirty="0" smtClean="0"/>
          </a:p>
          <a:p>
            <a:r>
              <a:rPr lang="en-US" dirty="0" smtClean="0"/>
              <a:t>Sources: </a:t>
            </a:r>
          </a:p>
          <a:p>
            <a:pPr>
              <a:buFontTx/>
              <a:buChar char="-"/>
            </a:pPr>
            <a:r>
              <a:rPr lang="en-US" baseline="0" dirty="0" smtClean="0"/>
              <a:t>2020 RPS data = Haase et al 2012</a:t>
            </a:r>
          </a:p>
          <a:p>
            <a:pPr>
              <a:buFontTx/>
              <a:buChar char="-"/>
            </a:pPr>
            <a:r>
              <a:rPr lang="en-US" baseline="0" dirty="0" smtClean="0"/>
              <a:t>2010 RPS data = Ryan Wiser, data listed on DSIRE</a:t>
            </a:r>
          </a:p>
          <a:p>
            <a:pPr>
              <a:buFontTx/>
              <a:buChar char="-"/>
            </a:pPr>
            <a:r>
              <a:rPr lang="en-US" baseline="0" dirty="0" smtClean="0"/>
              <a:t>Policy data = DSIRE</a:t>
            </a:r>
          </a:p>
          <a:p>
            <a:pPr>
              <a:buFontTx/>
              <a:buChar char="-"/>
            </a:pPr>
            <a:r>
              <a:rPr lang="en-US" baseline="0" dirty="0" smtClean="0"/>
              <a:t>Consumers by utility, major utilities = EIA (http://205.254.135.24/electricity/data.cfm#sales) *major utilities = utilities with 1M customers or more</a:t>
            </a:r>
            <a:endParaRPr lang="en-US" dirty="0" smtClean="0"/>
          </a:p>
          <a:p>
            <a:pPr>
              <a:buFontTx/>
              <a:buChar char="-"/>
            </a:pPr>
            <a:endParaRPr lang="en-US" baseline="0" dirty="0" smtClean="0"/>
          </a:p>
          <a:p>
            <a:pPr>
              <a:buFontTx/>
              <a:buChar char="-"/>
            </a:pPr>
            <a:r>
              <a:rPr lang="en-US" baseline="0" dirty="0" smtClean="0"/>
              <a:t>Prices</a:t>
            </a:r>
          </a:p>
          <a:p>
            <a:pPr>
              <a:buFontTx/>
              <a:buChar char="-"/>
            </a:pPr>
            <a:r>
              <a:rPr lang="en-US" dirty="0" smtClean="0"/>
              <a:t>Retail: http://www.eia.gov/cneaf/electricity/epa/revenue_state.xls</a:t>
            </a:r>
          </a:p>
          <a:p>
            <a:pPr>
              <a:buFontTx/>
              <a:buChar char="-"/>
            </a:pPr>
            <a:r>
              <a:rPr lang="en-US" dirty="0" smtClean="0"/>
              <a:t>Wholesale: SNL</a:t>
            </a:r>
          </a:p>
          <a:p>
            <a:pPr>
              <a:buFontTx/>
              <a:buChar char="-"/>
            </a:pPr>
            <a:endParaRPr lang="en-US" dirty="0" smtClean="0"/>
          </a:p>
          <a:p>
            <a:pPr>
              <a:buFontTx/>
              <a:buChar char="-"/>
            </a:pPr>
            <a:r>
              <a:rPr lang="en-US" dirty="0" smtClean="0"/>
              <a:t>Technical</a:t>
            </a:r>
            <a:r>
              <a:rPr lang="en-US" baseline="0" dirty="0" smtClean="0"/>
              <a:t> Potential</a:t>
            </a:r>
          </a:p>
          <a:p>
            <a:pPr lvl="1">
              <a:buFontTx/>
              <a:buChar char="-"/>
            </a:pPr>
            <a:r>
              <a:rPr lang="en-US" baseline="0" dirty="0" smtClean="0"/>
              <a:t>Lopez et al forthcoming. Wind includes on and offshore, solar includes urban and rural, geothermal includes hydrothermal ONLY. </a:t>
            </a:r>
            <a:endParaRPr lang="en-US" dirty="0" smtClean="0"/>
          </a:p>
          <a:p>
            <a:pPr lvl="0">
              <a:buFontTx/>
              <a:buNone/>
            </a:pPr>
            <a:r>
              <a:rPr lang="en-US" baseline="0" dirty="0" smtClean="0"/>
              <a:t>-Tribal RESOURCE potential</a:t>
            </a:r>
          </a:p>
          <a:p>
            <a:pPr lvl="0">
              <a:buFontTx/>
              <a:buNone/>
            </a:pPr>
            <a:r>
              <a:rPr lang="en-US" baseline="0" dirty="0" smtClean="0"/>
              <a:t>	-NREL internal analysis</a:t>
            </a:r>
            <a:endParaRPr lang="en-US" dirty="0" smtClean="0"/>
          </a:p>
          <a:p>
            <a:endParaRPr lang="en-US" dirty="0"/>
          </a:p>
        </p:txBody>
      </p:sp>
      <p:sp>
        <p:nvSpPr>
          <p:cNvPr id="4" name="Slide Number Placeholder 3"/>
          <p:cNvSpPr>
            <a:spLocks noGrp="1"/>
          </p:cNvSpPr>
          <p:nvPr>
            <p:ph type="sldNum" sz="quarter" idx="10"/>
          </p:nvPr>
        </p:nvSpPr>
        <p:spPr/>
        <p:txBody>
          <a:bodyPr/>
          <a:lstStyle/>
          <a:p>
            <a:fld id="{9CEE81D2-114F-DE43-938B-79953DE87D80}" type="slidenum">
              <a:rPr lang="en-US" smtClean="0">
                <a:solidFill>
                  <a:prstClr val="black"/>
                </a:solidFill>
                <a:latin typeface="Calibri"/>
              </a:rPr>
              <a:pPr/>
              <a:t>11</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u="none" dirty="0" smtClean="0"/>
              <a:t>Mention resources here (http://www1.eere.energy.gov/</a:t>
            </a:r>
            <a:r>
              <a:rPr lang="en-US" b="1" u="none" dirty="0" err="1" smtClean="0"/>
              <a:t>femp</a:t>
            </a:r>
            <a:r>
              <a:rPr lang="en-US" b="1" u="none" dirty="0" smtClean="0"/>
              <a:t>/financing/</a:t>
            </a:r>
            <a:r>
              <a:rPr lang="en-US" b="1" u="none" dirty="0" err="1" smtClean="0"/>
              <a:t>mechanisms.html</a:t>
            </a:r>
            <a:r>
              <a:rPr lang="en-US" b="1" u="none" dirty="0" smtClean="0"/>
              <a:t> and </a:t>
            </a:r>
            <a:r>
              <a:rPr lang="en-US" b="1" u="none" dirty="0" err="1" smtClean="0"/>
              <a:t>financere</a:t>
            </a:r>
            <a:r>
              <a:rPr lang="en-US" b="1" u="none" dirty="0" smtClean="0"/>
              <a:t>)</a:t>
            </a:r>
          </a:p>
          <a:p>
            <a:pPr eaLnBrk="1" hangingPunct="1">
              <a:spcBef>
                <a:spcPct val="0"/>
              </a:spcBef>
            </a:pPr>
            <a:r>
              <a:rPr lang="en-US" b="1" u="none" dirty="0" smtClean="0"/>
              <a:t>[</a:t>
            </a:r>
            <a:r>
              <a:rPr lang="en-US" b="0" u="none" dirty="0" smtClean="0"/>
              <a:t>MAYBE IMPORT JASON’S SLIDE ON PPA</a:t>
            </a:r>
          </a:p>
          <a:p>
            <a:pPr eaLnBrk="1" hangingPunct="1">
              <a:spcBef>
                <a:spcPct val="0"/>
              </a:spcBef>
            </a:pPr>
            <a:r>
              <a:rPr lang="en-US" b="0" u="none" dirty="0" smtClean="0"/>
              <a:t>Note to slide presentation: PPA covered in Advance #2]</a:t>
            </a:r>
          </a:p>
          <a:p>
            <a:pPr eaLnBrk="1" hangingPunct="1">
              <a:spcBef>
                <a:spcPct val="0"/>
              </a:spcBef>
            </a:pPr>
            <a:endParaRPr lang="en-US" b="0" u="sng" dirty="0" smtClean="0"/>
          </a:p>
          <a:p>
            <a:pPr eaLnBrk="1" hangingPunct="1">
              <a:spcBef>
                <a:spcPct val="0"/>
              </a:spcBef>
            </a:pPr>
            <a:endParaRPr lang="en-US" b="0" u="sng" dirty="0" smtClean="0"/>
          </a:p>
          <a:p>
            <a:pPr eaLnBrk="1" hangingPunct="1">
              <a:spcBef>
                <a:spcPct val="0"/>
              </a:spcBef>
            </a:pPr>
            <a:r>
              <a:rPr lang="en-US" b="0" u="sng" dirty="0" smtClean="0"/>
              <a:t>Talking Points:</a:t>
            </a:r>
          </a:p>
          <a:p>
            <a:pPr eaLnBrk="1" hangingPunct="1">
              <a:spcBef>
                <a:spcPct val="0"/>
              </a:spcBef>
            </a:pPr>
            <a:endParaRPr lang="en-US" dirty="0" smtClean="0"/>
          </a:p>
          <a:p>
            <a:pPr eaLnBrk="1" hangingPunct="1">
              <a:spcBef>
                <a:spcPct val="0"/>
              </a:spcBef>
            </a:pPr>
            <a:r>
              <a:rPr lang="en-US" dirty="0" smtClean="0"/>
              <a:t>To provide a high-level framework to the process, and avoid the disorientation that can occur, we work with several overriding principles from the commercial project development sector to use as touchstones and references.  </a:t>
            </a:r>
          </a:p>
          <a:p>
            <a:pPr eaLnBrk="1" hangingPunct="1">
              <a:spcBef>
                <a:spcPct val="0"/>
              </a:spcBef>
            </a:pPr>
            <a:endParaRPr lang="en-US" dirty="0" smtClean="0"/>
          </a:p>
          <a:p>
            <a:pPr eaLnBrk="1" hangingPunct="1">
              <a:spcBef>
                <a:spcPct val="0"/>
              </a:spcBef>
            </a:pPr>
            <a:r>
              <a:rPr lang="en-US" dirty="0" smtClean="0"/>
              <a:t>First, one must establish fundamental project motivation – why are you thinking about this project? What basics about your energy use and environment do you need to understand to decide if you should move forward.  This motivation needs to be established to overcome the challenges in the project development process, and also must be anchored in sound fundamentals to be valid.  </a:t>
            </a:r>
          </a:p>
          <a:p>
            <a:pPr eaLnBrk="1" hangingPunct="1">
              <a:spcBef>
                <a:spcPct val="0"/>
              </a:spcBef>
            </a:pPr>
            <a:endParaRPr lang="en-US" dirty="0" smtClean="0"/>
          </a:p>
          <a:p>
            <a:pPr eaLnBrk="1" hangingPunct="1">
              <a:spcBef>
                <a:spcPct val="0"/>
              </a:spcBef>
            </a:pPr>
            <a:r>
              <a:rPr lang="en-US" dirty="0" smtClean="0"/>
              <a:t>Once motivation is established, its time to dig into the process for how to create a successful project.  The framework we</a:t>
            </a:r>
            <a:r>
              <a:rPr lang="en-US" altLang="en-US" dirty="0" smtClean="0"/>
              <a:t>’</a:t>
            </a:r>
            <a:r>
              <a:rPr lang="en-US" dirty="0" smtClean="0"/>
              <a:t>ll present is designed to organize the system and provide a sort of roadmap to a disciplined, repeatable, and proven process to achieve successful project development results. </a:t>
            </a:r>
          </a:p>
        </p:txBody>
      </p:sp>
      <p:sp>
        <p:nvSpPr>
          <p:cNvPr id="143364" name="Slide Number Placeholder 3"/>
          <p:cNvSpPr>
            <a:spLocks noGrp="1"/>
          </p:cNvSpPr>
          <p:nvPr>
            <p:ph type="sldNum" sz="quarter" idx="5"/>
          </p:nvPr>
        </p:nvSpPr>
        <p:spPr bwMode="auto">
          <a:noFill/>
          <a:ln>
            <a:miter lim="800000"/>
            <a:headEnd/>
            <a:tailEnd/>
          </a:ln>
        </p:spPr>
        <p:txBody>
          <a:bodyPr/>
          <a:lstStyle/>
          <a:p>
            <a:fld id="{4C5CA0D9-D4EC-4B2B-B3B3-BDF7C56653F3}" type="slidenum">
              <a:rPr lang="en-US" smtClean="0">
                <a:solidFill>
                  <a:srgbClr val="000000"/>
                </a:solidFill>
                <a:latin typeface="Calibri"/>
              </a:rPr>
              <a:pPr/>
              <a:t>12</a:t>
            </a:fld>
            <a:endParaRPr lang="en-US" dirty="0" smtClean="0">
              <a:solidFill>
                <a:srgbClr val="000000"/>
              </a:solidFill>
              <a:latin typeface="Calibri"/>
            </a:endParaRPr>
          </a:p>
        </p:txBody>
      </p:sp>
      <p:sp>
        <p:nvSpPr>
          <p:cNvPr id="2" name="Footer Placeholder 1"/>
          <p:cNvSpPr>
            <a:spLocks noGrp="1"/>
          </p:cNvSpPr>
          <p:nvPr>
            <p:ph type="ftr" sz="quarter" idx="10"/>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Summarize, Understanding</a:t>
            </a:r>
            <a:r>
              <a:rPr lang="en-US" baseline="0" dirty="0" smtClean="0"/>
              <a:t> electricity market is critical</a:t>
            </a:r>
          </a:p>
          <a:p>
            <a:pPr>
              <a:buFont typeface="Arial" pitchFamily="34" charset="0"/>
              <a:buChar char="•"/>
            </a:pPr>
            <a:r>
              <a:rPr lang="en-US" baseline="0" dirty="0" smtClean="0"/>
              <a:t> Who is your market?</a:t>
            </a:r>
          </a:p>
          <a:p>
            <a:pPr>
              <a:buFont typeface="Arial" pitchFamily="34" charset="0"/>
              <a:buChar char="•"/>
            </a:pPr>
            <a:r>
              <a:rPr lang="en-US" baseline="0" dirty="0" smtClean="0"/>
              <a:t>Can you get it to market?</a:t>
            </a:r>
          </a:p>
          <a:p>
            <a:pPr>
              <a:buFont typeface="Arial" pitchFamily="34" charset="0"/>
              <a:buChar char="•"/>
            </a:pPr>
            <a:r>
              <a:rPr lang="en-US" baseline="0" dirty="0" smtClean="0"/>
              <a:t>And the contracts that document the process of selling the electricity to your market</a:t>
            </a:r>
            <a:endParaRPr lang="en-US" dirty="0"/>
          </a:p>
        </p:txBody>
      </p:sp>
      <p:sp>
        <p:nvSpPr>
          <p:cNvPr id="4" name="Slide Number Placeholder 3"/>
          <p:cNvSpPr>
            <a:spLocks noGrp="1"/>
          </p:cNvSpPr>
          <p:nvPr>
            <p:ph type="sldNum" sz="quarter" idx="10"/>
          </p:nvPr>
        </p:nvSpPr>
        <p:spPr/>
        <p:txBody>
          <a:bodyPr/>
          <a:lstStyle/>
          <a:p>
            <a:fld id="{9CEE81D2-114F-DE43-938B-79953DE87D80}" type="slidenum">
              <a:rPr lang="en-US" smtClean="0">
                <a:solidFill>
                  <a:prstClr val="black"/>
                </a:solidFill>
                <a:latin typeface="Calibri"/>
              </a:rPr>
              <a:pPr/>
              <a:t>13</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CEE81D2-114F-DE43-938B-79953DE87D80}" type="slidenum">
              <a:rPr lang="en-US" smtClean="0">
                <a:solidFill>
                  <a:prstClr val="black"/>
                </a:solidFill>
                <a:latin typeface="Calibri"/>
              </a:rPr>
              <a:pPr/>
              <a:t>15</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pitchFamily="34" charset="-128"/>
              </a:rPr>
              <a:t>TALKING POINT: </a:t>
            </a:r>
          </a:p>
          <a:p>
            <a:r>
              <a:rPr lang="en-US" dirty="0" smtClean="0">
                <a:ea typeface="ＭＳ Ｐゴシック" pitchFamily="34" charset="-128"/>
              </a:rPr>
              <a:t>-not all of these will apply – state and local permits vary widely and may or may not apply to Tribes</a:t>
            </a:r>
          </a:p>
        </p:txBody>
      </p:sp>
      <p:sp>
        <p:nvSpPr>
          <p:cNvPr id="147460" name="Slide Number Placeholder 3"/>
          <p:cNvSpPr>
            <a:spLocks noGrp="1"/>
          </p:cNvSpPr>
          <p:nvPr>
            <p:ph type="sldNum" sz="quarter" idx="5"/>
          </p:nvPr>
        </p:nvSpPr>
        <p:spPr bwMode="auto">
          <a:noFill/>
          <a:ln>
            <a:miter lim="800000"/>
            <a:headEnd/>
            <a:tailEnd/>
          </a:ln>
        </p:spPr>
        <p:txBody>
          <a:bodyPr/>
          <a:lstStyle/>
          <a:p>
            <a:fld id="{01CD36F4-0049-4A9B-9C3F-149D1FC0F629}" type="slidenum">
              <a:rPr lang="en-US" smtClean="0">
                <a:solidFill>
                  <a:prstClr val="black"/>
                </a:solidFill>
                <a:latin typeface="Calibri"/>
                <a:ea typeface="ＭＳ Ｐゴシック" pitchFamily="34" charset="-128"/>
              </a:rPr>
              <a:pPr/>
              <a:t>16</a:t>
            </a:fld>
            <a:endParaRPr lang="en-US" dirty="0" smtClean="0">
              <a:solidFill>
                <a:prstClr val="black"/>
              </a:solidFill>
              <a:latin typeface="Calibri"/>
              <a:ea typeface="ＭＳ Ｐゴシック" pitchFamily="34" charset="-128"/>
            </a:endParaRPr>
          </a:p>
        </p:txBody>
      </p:sp>
      <p:sp>
        <p:nvSpPr>
          <p:cNvPr id="2" name="Footer Placeholder 1"/>
          <p:cNvSpPr>
            <a:spLocks noGrp="1"/>
          </p:cNvSpPr>
          <p:nvPr>
            <p:ph type="ftr" sz="quarter" idx="10"/>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1" indent="-171441">
              <a:buFont typeface="Arial" pitchFamily="34" charset="0"/>
              <a:buChar char="•"/>
            </a:pPr>
            <a:r>
              <a:rPr lang="en-US" dirty="0" smtClean="0"/>
              <a:t>The Federal Energy Regulatory Commission (FERC) is the U.S. federal agency with jurisdiction over interstate electricity sales and wholesale electric rates.</a:t>
            </a:r>
          </a:p>
          <a:p>
            <a:pPr marL="171441" indent="-171441">
              <a:buFont typeface="Arial" pitchFamily="34" charset="0"/>
              <a:buChar char="•"/>
            </a:pPr>
            <a:r>
              <a:rPr lang="en-US" dirty="0" smtClean="0"/>
              <a:t>The North American Electric Reliability Corporation (NERC) is a nonprofit corporation whose mission is to "ensure the reliability of the North American bulk power system.</a:t>
            </a:r>
            <a:r>
              <a:rPr lang="en-US" i="0" dirty="0" smtClean="0"/>
              <a:t>“</a:t>
            </a:r>
            <a:r>
              <a:rPr lang="en-US" dirty="0" smtClean="0"/>
              <a:t> NERC oversees eight regional reliability entities and encompasses all of the interconnected power systems of the contiguous United States, Canada, and a portion of Baja, California, in Mexico. Regional Reliability Councils include</a:t>
            </a:r>
            <a:r>
              <a:rPr lang="en-US" baseline="0" dirty="0" smtClean="0"/>
              <a:t> the Western Electricity Coordinating Council (WECC) and the Southwest Power Pool, Inc. (SPP).</a:t>
            </a:r>
          </a:p>
          <a:p>
            <a:pPr marL="171441" indent="-171441">
              <a:buFont typeface="Arial" pitchFamily="34" charset="0"/>
              <a:buChar char="•"/>
            </a:pPr>
            <a:r>
              <a:rPr lang="en-US" baseline="0" dirty="0" smtClean="0"/>
              <a:t>In North America, the majority of electricity generated is produced by investor-owned utilities. Utility commissions are to serve the public interest by regulating utilities so that customers receive safe, reliable, and reasonably-priced services.</a:t>
            </a:r>
            <a:endParaRPr lang="en-US" dirty="0" smtClean="0"/>
          </a:p>
        </p:txBody>
      </p:sp>
      <p:sp>
        <p:nvSpPr>
          <p:cNvPr id="4" name="Slide Number Placeholder 3"/>
          <p:cNvSpPr>
            <a:spLocks noGrp="1"/>
          </p:cNvSpPr>
          <p:nvPr>
            <p:ph type="sldNum" sz="quarter" idx="10"/>
          </p:nvPr>
        </p:nvSpPr>
        <p:spPr/>
        <p:txBody>
          <a:bodyPr/>
          <a:lstStyle/>
          <a:p>
            <a:fld id="{9CEE81D2-114F-DE43-938B-79953DE87D80}" type="slidenum">
              <a:rPr lang="en-US" smtClean="0">
                <a:solidFill>
                  <a:prstClr val="black"/>
                </a:solidFill>
                <a:latin typeface="Calibri"/>
              </a:rPr>
              <a:pPr/>
              <a:t>17</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extLst>
      <p:ext uri="{BB962C8B-B14F-4D97-AF65-F5344CB8AC3E}">
        <p14:creationId xmlns:p14="http://schemas.microsoft.com/office/powerpoint/2010/main" val="2515937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IE STEP 1</a:t>
            </a:r>
            <a:endParaRPr lang="en-US" dirty="0"/>
          </a:p>
        </p:txBody>
      </p:sp>
      <p:sp>
        <p:nvSpPr>
          <p:cNvPr id="5" name="Slide Number Placeholder 4"/>
          <p:cNvSpPr>
            <a:spLocks noGrp="1"/>
          </p:cNvSpPr>
          <p:nvPr>
            <p:ph type="sldNum" sz="quarter" idx="11"/>
          </p:nvPr>
        </p:nvSpPr>
        <p:spPr/>
        <p:txBody>
          <a:bodyPr/>
          <a:lstStyle/>
          <a:p>
            <a:fld id="{9CEE81D2-114F-DE43-938B-79953DE87D80}" type="slidenum">
              <a:rPr lang="en-US" smtClean="0"/>
              <a:pPr/>
              <a:t>21</a:t>
            </a:fld>
            <a:endParaRPr lang="en-US" dirty="0"/>
          </a:p>
        </p:txBody>
      </p:sp>
    </p:spTree>
    <p:extLst>
      <p:ext uri="{BB962C8B-B14F-4D97-AF65-F5344CB8AC3E}">
        <p14:creationId xmlns:p14="http://schemas.microsoft.com/office/powerpoint/2010/main" val="1925731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IE STEP 1</a:t>
            </a:r>
            <a:endParaRPr lang="en-US" dirty="0"/>
          </a:p>
        </p:txBody>
      </p:sp>
      <p:sp>
        <p:nvSpPr>
          <p:cNvPr id="5" name="Slide Number Placeholder 4"/>
          <p:cNvSpPr>
            <a:spLocks noGrp="1"/>
          </p:cNvSpPr>
          <p:nvPr>
            <p:ph type="sldNum" sz="quarter" idx="11"/>
          </p:nvPr>
        </p:nvSpPr>
        <p:spPr/>
        <p:txBody>
          <a:bodyPr/>
          <a:lstStyle/>
          <a:p>
            <a:fld id="{9CEE81D2-114F-DE43-938B-79953DE87D80}" type="slidenum">
              <a:rPr lang="en-US" smtClean="0"/>
              <a:pPr/>
              <a:t>22</a:t>
            </a:fld>
            <a:endParaRPr lang="en-US" dirty="0"/>
          </a:p>
        </p:txBody>
      </p:sp>
    </p:spTree>
    <p:extLst>
      <p:ext uri="{BB962C8B-B14F-4D97-AF65-F5344CB8AC3E}">
        <p14:creationId xmlns:p14="http://schemas.microsoft.com/office/powerpoint/2010/main" val="1760010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IE STEP 1</a:t>
            </a:r>
            <a:endParaRPr lang="en-US" dirty="0"/>
          </a:p>
        </p:txBody>
      </p:sp>
      <p:sp>
        <p:nvSpPr>
          <p:cNvPr id="5" name="Slide Number Placeholder 4"/>
          <p:cNvSpPr>
            <a:spLocks noGrp="1"/>
          </p:cNvSpPr>
          <p:nvPr>
            <p:ph type="sldNum" sz="quarter" idx="11"/>
          </p:nvPr>
        </p:nvSpPr>
        <p:spPr/>
        <p:txBody>
          <a:bodyPr/>
          <a:lstStyle/>
          <a:p>
            <a:fld id="{9CEE81D2-114F-DE43-938B-79953DE87D80}" type="slidenum">
              <a:rPr lang="en-US" smtClean="0"/>
              <a:pPr/>
              <a:t>23</a:t>
            </a:fld>
            <a:endParaRPr lang="en-US" dirty="0"/>
          </a:p>
        </p:txBody>
      </p:sp>
    </p:spTree>
    <p:extLst>
      <p:ext uri="{BB962C8B-B14F-4D97-AF65-F5344CB8AC3E}">
        <p14:creationId xmlns:p14="http://schemas.microsoft.com/office/powerpoint/2010/main" val="1925731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Takeaway: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KEEP</a:t>
            </a:r>
            <a:r>
              <a:rPr lang="en-US" baseline="0" dirty="0" smtClean="0"/>
              <a:t> IN MIND HOW YOU WOULD LIKE TO PARTICIPATE THROUGHOUT THIS TRAINING—IT WILL INFORM HOW YOU APPROACH THIS MATERIAL</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a:t>
            </a:r>
            <a:r>
              <a:rPr lang="en-US" baseline="0" dirty="0" smtClean="0"/>
              <a:t> </a:t>
            </a:r>
            <a:fld id="{E0D1F6CC-E033-4872-841C-93DC28CD7BBC}" type="slidenum">
              <a:rPr lang="en-US" baseline="0" smtClean="0"/>
              <a:pPr marL="0" marR="0" indent="0" algn="l" defTabSz="457200" rtl="0" eaLnBrk="1" fontAlgn="auto" latinLnBrk="0" hangingPunct="1">
                <a:lnSpc>
                  <a:spcPct val="100000"/>
                </a:lnSpc>
                <a:spcBef>
                  <a:spcPts val="0"/>
                </a:spcBef>
                <a:spcAft>
                  <a:spcPts val="0"/>
                </a:spcAft>
                <a:buClrTx/>
                <a:buSzTx/>
                <a:buFontTx/>
                <a:buNone/>
                <a:tabLst/>
                <a:defRPr/>
              </a:pPr>
              <a:t>2</a:t>
            </a:fld>
            <a:endParaRPr lang="en-US" dirty="0" smtClean="0"/>
          </a:p>
          <a:p>
            <a:r>
              <a:rPr lang="en-US" b="0" u="none" dirty="0" smtClean="0"/>
              <a:t>This graphic shows the full list of project development roles that</a:t>
            </a:r>
            <a:r>
              <a:rPr lang="en-US" b="0" u="none" baseline="0" dirty="0" smtClean="0"/>
              <a:t> a Tribe can potentially play for a commercial scale renewable power project. Notice that between the previous slide and this one, a few roles dropped off that are really most appropriate for other project partners.</a:t>
            </a:r>
          </a:p>
          <a:p>
            <a:endParaRPr lang="en-US" b="0" u="none" dirty="0" smtClean="0"/>
          </a:p>
          <a:p>
            <a:r>
              <a:rPr lang="en-US" b="0" u="none" dirty="0" smtClean="0"/>
              <a:t>Each of the roles that a</a:t>
            </a:r>
            <a:r>
              <a:rPr lang="en-US" b="0" u="none" baseline="0" dirty="0" smtClean="0"/>
              <a:t> T</a:t>
            </a:r>
            <a:r>
              <a:rPr lang="en-US" b="0" u="none" dirty="0" smtClean="0"/>
              <a:t>ribe can play</a:t>
            </a:r>
            <a:r>
              <a:rPr lang="en-US" b="0" u="none" baseline="0" dirty="0" smtClean="0"/>
              <a:t> at the commercial scale level are different in nature, between the level of involvement on a short and long term basis, the level of risk at stake, the potential upside of the project, and the degree of control of the project and team.  </a:t>
            </a:r>
            <a:endParaRPr lang="en-US" b="0" u="none" dirty="0" smtClean="0"/>
          </a:p>
        </p:txBody>
      </p:sp>
      <p:sp>
        <p:nvSpPr>
          <p:cNvPr id="4" name="Slide Number Placeholder 3"/>
          <p:cNvSpPr>
            <a:spLocks noGrp="1"/>
          </p:cNvSpPr>
          <p:nvPr>
            <p:ph type="sldNum" sz="quarter" idx="10"/>
          </p:nvPr>
        </p:nvSpPr>
        <p:spPr/>
        <p:txBody>
          <a:bodyPr/>
          <a:lstStyle/>
          <a:p>
            <a:pPr>
              <a:defRPr/>
            </a:pPr>
            <a:fld id="{7204762F-9C7D-4CBB-B25C-D019F0126CE7}" type="slidenum">
              <a:rPr lang="en-US" smtClean="0">
                <a:solidFill>
                  <a:prstClr val="black"/>
                </a:solidFill>
                <a:latin typeface="Calibri"/>
              </a:rPr>
              <a:pPr>
                <a:defRPr/>
              </a:pPr>
              <a:t>2</a:t>
            </a:fld>
            <a:endParaRPr lang="en-US" dirty="0">
              <a:solidFill>
                <a:prstClr val="black"/>
              </a:solidFill>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CEE81D2-114F-DE43-938B-79953DE87D80}" type="slidenum">
              <a:rPr lang="en-US" smtClean="0">
                <a:solidFill>
                  <a:prstClr val="black"/>
                </a:solidFill>
                <a:latin typeface="Calibri"/>
              </a:rPr>
              <a:pPr/>
              <a:t>24</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latin typeface="Calibri"/>
              </a:rPr>
              <a:t>IE STEP 1</a:t>
            </a:r>
            <a:endParaRPr lang="en-US">
              <a:solidFill>
                <a:prstClr val="black"/>
              </a:solidFill>
              <a:latin typeface="Calibri"/>
            </a:endParaRPr>
          </a:p>
        </p:txBody>
      </p:sp>
      <p:sp>
        <p:nvSpPr>
          <p:cNvPr id="5" name="Slide Number Placeholder 4"/>
          <p:cNvSpPr>
            <a:spLocks noGrp="1"/>
          </p:cNvSpPr>
          <p:nvPr>
            <p:ph type="sldNum" sz="quarter" idx="11"/>
          </p:nvPr>
        </p:nvSpPr>
        <p:spPr/>
        <p:txBody>
          <a:bodyPr/>
          <a:lstStyle/>
          <a:p>
            <a:fld id="{9CEE81D2-114F-DE43-938B-79953DE87D80}"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1242500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latin typeface="Calibri"/>
              </a:rPr>
              <a:t>IE STEP 1</a:t>
            </a:r>
            <a:endParaRPr lang="en-US">
              <a:solidFill>
                <a:prstClr val="black"/>
              </a:solidFill>
              <a:latin typeface="Calibri"/>
            </a:endParaRPr>
          </a:p>
        </p:txBody>
      </p:sp>
      <p:sp>
        <p:nvSpPr>
          <p:cNvPr id="5" name="Slide Number Placeholder 4"/>
          <p:cNvSpPr>
            <a:spLocks noGrp="1"/>
          </p:cNvSpPr>
          <p:nvPr>
            <p:ph type="sldNum" sz="quarter" idx="11"/>
          </p:nvPr>
        </p:nvSpPr>
        <p:spPr/>
        <p:txBody>
          <a:bodyPr/>
          <a:lstStyle/>
          <a:p>
            <a:fld id="{9CEE81D2-114F-DE43-938B-79953DE87D80}"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1242500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latin typeface="Calibri"/>
              </a:rPr>
              <a:t>IE STEP 1</a:t>
            </a:r>
            <a:endParaRPr lang="en-US">
              <a:solidFill>
                <a:prstClr val="black"/>
              </a:solidFill>
              <a:latin typeface="Calibri"/>
            </a:endParaRPr>
          </a:p>
        </p:txBody>
      </p:sp>
      <p:sp>
        <p:nvSpPr>
          <p:cNvPr id="5" name="Slide Number Placeholder 4"/>
          <p:cNvSpPr>
            <a:spLocks noGrp="1"/>
          </p:cNvSpPr>
          <p:nvPr>
            <p:ph type="sldNum" sz="quarter" idx="11"/>
          </p:nvPr>
        </p:nvSpPr>
        <p:spPr/>
        <p:txBody>
          <a:bodyPr/>
          <a:lstStyle/>
          <a:p>
            <a:fld id="{9CEE81D2-114F-DE43-938B-79953DE87D80}"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1242500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latin typeface="Calibri"/>
              </a:rPr>
              <a:t>IE STEP 1</a:t>
            </a:r>
            <a:endParaRPr lang="en-US">
              <a:solidFill>
                <a:prstClr val="black"/>
              </a:solidFill>
              <a:latin typeface="Calibri"/>
            </a:endParaRPr>
          </a:p>
        </p:txBody>
      </p:sp>
      <p:sp>
        <p:nvSpPr>
          <p:cNvPr id="5" name="Slide Number Placeholder 4"/>
          <p:cNvSpPr>
            <a:spLocks noGrp="1"/>
          </p:cNvSpPr>
          <p:nvPr>
            <p:ph type="sldNum" sz="quarter" idx="11"/>
          </p:nvPr>
        </p:nvSpPr>
        <p:spPr/>
        <p:txBody>
          <a:bodyPr/>
          <a:lstStyle/>
          <a:p>
            <a:fld id="{9CEE81D2-114F-DE43-938B-79953DE87D80}"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1242500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latin typeface="Calibri"/>
              </a:rPr>
              <a:t>IE STEP 1</a:t>
            </a:r>
            <a:endParaRPr lang="en-US">
              <a:solidFill>
                <a:prstClr val="black"/>
              </a:solidFill>
              <a:latin typeface="Calibri"/>
            </a:endParaRPr>
          </a:p>
        </p:txBody>
      </p:sp>
      <p:sp>
        <p:nvSpPr>
          <p:cNvPr id="5" name="Slide Number Placeholder 4"/>
          <p:cNvSpPr>
            <a:spLocks noGrp="1"/>
          </p:cNvSpPr>
          <p:nvPr>
            <p:ph type="sldNum" sz="quarter" idx="11"/>
          </p:nvPr>
        </p:nvSpPr>
        <p:spPr/>
        <p:txBody>
          <a:bodyPr/>
          <a:lstStyle/>
          <a:p>
            <a:fld id="{9CEE81D2-114F-DE43-938B-79953DE87D80}"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1242500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some areas</a:t>
            </a:r>
            <a:r>
              <a:rPr lang="en-US" baseline="0" dirty="0" smtClean="0"/>
              <a:t> where the terrain is very steep and slope requirements are stringent, you won’t be able to find sites for </a:t>
            </a:r>
            <a:r>
              <a:rPr lang="en-US" baseline="0" smtClean="0"/>
              <a:t>renewables development.</a:t>
            </a:r>
            <a:endParaRPr lang="en-US" dirty="0"/>
          </a:p>
        </p:txBody>
      </p:sp>
      <p:sp>
        <p:nvSpPr>
          <p:cNvPr id="4" name="Footer Placeholder 3"/>
          <p:cNvSpPr>
            <a:spLocks noGrp="1"/>
          </p:cNvSpPr>
          <p:nvPr>
            <p:ph type="ftr" sz="quarter" idx="10"/>
          </p:nvPr>
        </p:nvSpPr>
        <p:spPr/>
        <p:txBody>
          <a:bodyPr/>
          <a:lstStyle/>
          <a:p>
            <a:r>
              <a:rPr lang="en-US" smtClean="0">
                <a:solidFill>
                  <a:prstClr val="black"/>
                </a:solidFill>
                <a:latin typeface="Calibri"/>
              </a:rPr>
              <a:t>IE STEP 1</a:t>
            </a:r>
            <a:endParaRPr lang="en-US">
              <a:solidFill>
                <a:prstClr val="black"/>
              </a:solidFill>
              <a:latin typeface="Calibri"/>
            </a:endParaRPr>
          </a:p>
        </p:txBody>
      </p:sp>
      <p:sp>
        <p:nvSpPr>
          <p:cNvPr id="5" name="Slide Number Placeholder 4"/>
          <p:cNvSpPr>
            <a:spLocks noGrp="1"/>
          </p:cNvSpPr>
          <p:nvPr>
            <p:ph type="sldNum" sz="quarter" idx="11"/>
          </p:nvPr>
        </p:nvSpPr>
        <p:spPr/>
        <p:txBody>
          <a:bodyPr/>
          <a:lstStyle/>
          <a:p>
            <a:fld id="{9CEE81D2-114F-DE43-938B-79953DE87D80}"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1242500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latin typeface="Calibri"/>
              </a:rPr>
              <a:t>IE STEP 1</a:t>
            </a:r>
            <a:endParaRPr lang="en-US">
              <a:solidFill>
                <a:prstClr val="black"/>
              </a:solidFill>
              <a:latin typeface="Calibri"/>
            </a:endParaRPr>
          </a:p>
        </p:txBody>
      </p:sp>
      <p:sp>
        <p:nvSpPr>
          <p:cNvPr id="5" name="Slide Number Placeholder 4"/>
          <p:cNvSpPr>
            <a:spLocks noGrp="1"/>
          </p:cNvSpPr>
          <p:nvPr>
            <p:ph type="sldNum" sz="quarter" idx="11"/>
          </p:nvPr>
        </p:nvSpPr>
        <p:spPr/>
        <p:txBody>
          <a:bodyPr/>
          <a:lstStyle/>
          <a:p>
            <a:fld id="{9CEE81D2-114F-DE43-938B-79953DE87D80}"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1242500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latin typeface="Calibri"/>
              </a:rPr>
              <a:t>IE STEP 1</a:t>
            </a:r>
            <a:endParaRPr lang="en-US">
              <a:solidFill>
                <a:prstClr val="black"/>
              </a:solidFill>
              <a:latin typeface="Calibri"/>
            </a:endParaRPr>
          </a:p>
        </p:txBody>
      </p:sp>
      <p:sp>
        <p:nvSpPr>
          <p:cNvPr id="5" name="Slide Number Placeholder 4"/>
          <p:cNvSpPr>
            <a:spLocks noGrp="1"/>
          </p:cNvSpPr>
          <p:nvPr>
            <p:ph type="sldNum" sz="quarter" idx="11"/>
          </p:nvPr>
        </p:nvSpPr>
        <p:spPr/>
        <p:txBody>
          <a:bodyPr/>
          <a:lstStyle/>
          <a:p>
            <a:fld id="{9CEE81D2-114F-DE43-938B-79953DE87D80}"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1242500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9CEE81D2-114F-DE43-938B-79953DE87D80}" type="slidenum">
              <a:rPr lang="en-US" smtClean="0">
                <a:solidFill>
                  <a:prstClr val="black"/>
                </a:solidFill>
                <a:latin typeface="Calibri"/>
              </a:rPr>
              <a:pPr/>
              <a:t>33</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is the five step process</a:t>
            </a:r>
            <a:r>
              <a:rPr lang="en-US" baseline="0" dirty="0" smtClean="0"/>
              <a:t> again. We are starting with Step 1: Potential</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a:t>
            </a:r>
            <a:r>
              <a:rPr lang="en-US" baseline="0" dirty="0" smtClean="0"/>
              <a:t> </a:t>
            </a:r>
            <a:fld id="{E0D1F6CC-E033-4872-841C-93DC28CD7BBC}" type="slidenum">
              <a:rPr lang="en-US" baseline="0" smtClean="0"/>
              <a:pPr marL="0" marR="0" indent="0" algn="l" defTabSz="457200" rtl="0" eaLnBrk="1" fontAlgn="auto" latinLnBrk="0" hangingPunct="1">
                <a:lnSpc>
                  <a:spcPct val="100000"/>
                </a:lnSpc>
                <a:spcBef>
                  <a:spcPts val="0"/>
                </a:spcBef>
                <a:spcAft>
                  <a:spcPts val="0"/>
                </a:spcAft>
                <a:buClrTx/>
                <a:buSzTx/>
                <a:buFontTx/>
                <a:buNone/>
                <a:tabLst/>
                <a:defRPr/>
              </a:pPr>
              <a:t>3</a:t>
            </a:fld>
            <a:endParaRPr lang="en-US" dirty="0" smtClean="0"/>
          </a:p>
          <a:p>
            <a:pPr marL="171450" indent="-171450">
              <a:buFont typeface="Arial" pitchFamily="34" charset="0"/>
              <a:buChar char="•"/>
            </a:pPr>
            <a:r>
              <a:rPr lang="en-US" dirty="0" smtClean="0"/>
              <a:t>Here I</a:t>
            </a:r>
            <a:r>
              <a:rPr lang="en-US" baseline="0" dirty="0" smtClean="0"/>
              <a:t> am showing you the project development and financing strategy.  Another way to think of this is as a five-step project development process.  It will be used throughout this presentation to highlight where a certain activity or effort falls into the big picture of developing a RE project.</a:t>
            </a:r>
          </a:p>
          <a:p>
            <a:pPr marL="171450" indent="-171450">
              <a:buFont typeface="Arial" pitchFamily="34" charset="0"/>
              <a:buChar char="•"/>
            </a:pPr>
            <a:r>
              <a:rPr lang="en-US" baseline="0" dirty="0" smtClean="0"/>
              <a:t>You will notice that this process is depicted as both a circle and as a straight line.  This is because when developing a RE project, you may encounter both repetitive processes (as in the circle representation) and sequential processes (as in the line representation).  For example, sometimes you may evaluate a project and eventually reach a decision to not proceed on the project any further.  At this point you will begin the process anew for another type of development or a variation on the project.  On the other hand, there are can be milestones to be met before proceeding to the next phase of development.  It is important to have the whole picture in mind not just the step immediately before you, as different processes will proceed at different paces, depending on where your project is located.  </a:t>
            </a:r>
          </a:p>
          <a:p>
            <a:pPr marL="171450" indent="-171450">
              <a:buFont typeface="Arial" pitchFamily="34" charset="0"/>
              <a:buChar char="•"/>
            </a:pPr>
            <a:r>
              <a:rPr lang="en-US" baseline="0" dirty="0" smtClean="0"/>
              <a:t>Broadly speaking, we have categorized five steps in the process which will be discussed in detail in the remainder of the presentation.  These are:</a:t>
            </a:r>
          </a:p>
          <a:p>
            <a:pPr marL="628650" lvl="1" indent="-171450">
              <a:buFont typeface="Arial" pitchFamily="34" charset="0"/>
              <a:buChar char="•"/>
            </a:pPr>
            <a:r>
              <a:rPr lang="en-US" baseline="0" dirty="0" smtClean="0"/>
              <a:t>Project Potential</a:t>
            </a:r>
          </a:p>
          <a:p>
            <a:pPr marL="628650" lvl="1" indent="-171450">
              <a:buFont typeface="Arial" pitchFamily="34" charset="0"/>
              <a:buChar char="•"/>
            </a:pPr>
            <a:r>
              <a:rPr lang="en-US" baseline="0" dirty="0" smtClean="0"/>
              <a:t>Project Options</a:t>
            </a:r>
          </a:p>
          <a:p>
            <a:pPr marL="628650" lvl="1" indent="-171450">
              <a:buFont typeface="Arial" pitchFamily="34" charset="0"/>
              <a:buChar char="•"/>
            </a:pPr>
            <a:r>
              <a:rPr lang="en-US" baseline="0" dirty="0" smtClean="0"/>
              <a:t>Refinement</a:t>
            </a:r>
          </a:p>
          <a:p>
            <a:pPr marL="628650" lvl="1" indent="-171450">
              <a:buFont typeface="Arial" pitchFamily="34" charset="0"/>
              <a:buChar char="•"/>
            </a:pPr>
            <a:r>
              <a:rPr lang="en-US" baseline="0" dirty="0" smtClean="0"/>
              <a:t>Project Implementation</a:t>
            </a:r>
          </a:p>
          <a:p>
            <a:pPr marL="628650" lvl="1" indent="-171450">
              <a:buFont typeface="Arial" pitchFamily="34" charset="0"/>
              <a:buChar char="•"/>
            </a:pPr>
            <a:r>
              <a:rPr lang="en-US" baseline="0" dirty="0" smtClean="0"/>
              <a:t>Operations and Maintenance  </a:t>
            </a:r>
          </a:p>
        </p:txBody>
      </p:sp>
      <p:sp>
        <p:nvSpPr>
          <p:cNvPr id="4" name="Slide Number Placeholder 3"/>
          <p:cNvSpPr>
            <a:spLocks noGrp="1"/>
          </p:cNvSpPr>
          <p:nvPr>
            <p:ph type="sldNum" sz="quarter" idx="10"/>
          </p:nvPr>
        </p:nvSpPr>
        <p:spPr/>
        <p:txBody>
          <a:bodyPr/>
          <a:lstStyle/>
          <a:p>
            <a:fld id="{9CEE81D2-114F-DE43-938B-79953DE87D80}" type="slidenum">
              <a:rPr lang="en-US" smtClean="0">
                <a:solidFill>
                  <a:prstClr val="black"/>
                </a:solidFill>
                <a:latin typeface="Calibri"/>
              </a:rPr>
              <a:pPr/>
              <a:t>3</a:t>
            </a:fld>
            <a:endParaRPr lang="en-US" dirty="0">
              <a:solidFill>
                <a:prstClr val="black"/>
              </a:solidFill>
              <a:latin typeface="Calibri"/>
            </a:endParaRPr>
          </a:p>
        </p:txBody>
      </p:sp>
    </p:spTree>
    <p:extLst>
      <p:ext uri="{BB962C8B-B14F-4D97-AF65-F5344CB8AC3E}">
        <p14:creationId xmlns:p14="http://schemas.microsoft.com/office/powerpoint/2010/main" val="470408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dirty="0" smtClean="0"/>
              <a:t>Key point: you need a skilled Geographic</a:t>
            </a:r>
            <a:r>
              <a:rPr lang="en-US" baseline="0" dirty="0" smtClean="0"/>
              <a:t> Information System, or </a:t>
            </a:r>
            <a:r>
              <a:rPr lang="en-US" dirty="0" smtClean="0"/>
              <a:t>GIS, to make sense</a:t>
            </a:r>
            <a:r>
              <a:rPr lang="en-US" baseline="0" dirty="0" smtClean="0"/>
              <a:t> of mass of data and present it in a meaningful way.</a:t>
            </a:r>
            <a:endParaRPr lang="en-US" dirty="0" smtClean="0"/>
          </a:p>
          <a:p>
            <a:endParaRPr lang="en-US" dirty="0"/>
          </a:p>
        </p:txBody>
      </p:sp>
      <p:sp>
        <p:nvSpPr>
          <p:cNvPr id="4" name="Slide Number Placeholder 3"/>
          <p:cNvSpPr>
            <a:spLocks noGrp="1"/>
          </p:cNvSpPr>
          <p:nvPr>
            <p:ph type="sldNum" sz="quarter" idx="10"/>
          </p:nvPr>
        </p:nvSpPr>
        <p:spPr/>
        <p:txBody>
          <a:bodyPr/>
          <a:lstStyle/>
          <a:p>
            <a:fld id="{9CEE81D2-114F-DE43-938B-79953DE87D80}" type="slidenum">
              <a:rPr lang="en-US" smtClean="0">
                <a:solidFill>
                  <a:prstClr val="black"/>
                </a:solidFill>
                <a:latin typeface="Calibri"/>
              </a:rPr>
              <a:pPr/>
              <a:t>34</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binder</a:t>
            </a:r>
            <a:endParaRPr lang="en-US" dirty="0"/>
          </a:p>
        </p:txBody>
      </p:sp>
      <p:sp>
        <p:nvSpPr>
          <p:cNvPr id="4" name="Footer Placeholder 3"/>
          <p:cNvSpPr>
            <a:spLocks noGrp="1"/>
          </p:cNvSpPr>
          <p:nvPr>
            <p:ph type="ftr" sz="quarter" idx="10"/>
          </p:nvPr>
        </p:nvSpPr>
        <p:spPr/>
        <p:txBody>
          <a:bodyPr/>
          <a:lstStyle/>
          <a:p>
            <a:r>
              <a:rPr lang="en-US" smtClean="0">
                <a:solidFill>
                  <a:prstClr val="black"/>
                </a:solidFill>
                <a:latin typeface="Calibri"/>
              </a:rPr>
              <a:t>IE STEP 1</a:t>
            </a:r>
            <a:endParaRPr lang="en-US">
              <a:solidFill>
                <a:prstClr val="black"/>
              </a:solidFill>
              <a:latin typeface="Calibri"/>
            </a:endParaRPr>
          </a:p>
        </p:txBody>
      </p:sp>
      <p:sp>
        <p:nvSpPr>
          <p:cNvPr id="5" name="Slide Number Placeholder 4"/>
          <p:cNvSpPr>
            <a:spLocks noGrp="1"/>
          </p:cNvSpPr>
          <p:nvPr>
            <p:ph type="sldNum" sz="quarter" idx="11"/>
          </p:nvPr>
        </p:nvSpPr>
        <p:spPr/>
        <p:txBody>
          <a:bodyPr/>
          <a:lstStyle/>
          <a:p>
            <a:fld id="{9CEE81D2-114F-DE43-938B-79953DE87D80}"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2926082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latin typeface="Arial" charset="0"/>
                <a:ea typeface="ＭＳ Ｐゴシック" charset="-128"/>
                <a:cs typeface="Arial" charset="0"/>
              </a:rPr>
              <a:t>The </a:t>
            </a:r>
            <a:r>
              <a:rPr lang="en-US" dirty="0" err="1">
                <a:latin typeface="Arial" charset="0"/>
                <a:ea typeface="ＭＳ Ｐゴシック" charset="-128"/>
                <a:cs typeface="Arial" charset="0"/>
              </a:rPr>
              <a:t>PVWatts</a:t>
            </a:r>
            <a:r>
              <a:rPr lang="en-US" dirty="0">
                <a:latin typeface="Arial" charset="0"/>
                <a:ea typeface="ＭＳ Ｐゴシック" charset="-128"/>
                <a:cs typeface="Arial" charset="0"/>
              </a:rPr>
              <a:t> application is an interactive map-based interface to rapidly utilize the </a:t>
            </a:r>
            <a:r>
              <a:rPr lang="en-US" dirty="0" err="1">
                <a:latin typeface="Arial" charset="0"/>
                <a:ea typeface="ＭＳ Ｐゴシック" charset="-128"/>
                <a:cs typeface="Arial" charset="0"/>
              </a:rPr>
              <a:t>PVWatts</a:t>
            </a:r>
            <a:r>
              <a:rPr lang="en-US" dirty="0">
                <a:latin typeface="Arial" charset="0"/>
                <a:ea typeface="ＭＳ Ｐゴシック" charset="-128"/>
                <a:cs typeface="Arial" charset="0"/>
              </a:rPr>
              <a:t> calculator. The </a:t>
            </a:r>
            <a:r>
              <a:rPr lang="en-US" dirty="0" err="1">
                <a:latin typeface="Arial" charset="0"/>
                <a:ea typeface="ＭＳ Ｐゴシック" charset="-128"/>
                <a:cs typeface="Arial" charset="0"/>
              </a:rPr>
              <a:t>PVWatts</a:t>
            </a:r>
            <a:r>
              <a:rPr lang="en-US" dirty="0">
                <a:latin typeface="Arial" charset="0"/>
                <a:ea typeface="ＭＳ Ｐゴシック" charset="-128"/>
                <a:cs typeface="Arial" charset="0"/>
              </a:rPr>
              <a:t> calculator is a basic solar modeling tool developed at NREL to allow non-experts to quickly obtain performance estimates for grid-connected PV systems. </a:t>
            </a:r>
            <a:r>
              <a:rPr lang="en-US" dirty="0" smtClean="0"/>
              <a:t>This tool is</a:t>
            </a:r>
            <a:r>
              <a:rPr lang="en-US" baseline="0" dirty="0" smtClean="0"/>
              <a:t> useful to homeowners as well as solar experts.</a:t>
            </a:r>
            <a:endParaRPr lang="en-US" dirty="0" smtClean="0"/>
          </a:p>
          <a:p>
            <a:pPr marL="291179" indent="-291179">
              <a:spcBef>
                <a:spcPct val="20000"/>
              </a:spcBef>
              <a:defRPr/>
            </a:pPr>
            <a:endParaRPr lang="en-US" dirty="0"/>
          </a:p>
        </p:txBody>
      </p:sp>
      <p:sp>
        <p:nvSpPr>
          <p:cNvPr id="4" name="Slide Number Placeholder 3"/>
          <p:cNvSpPr>
            <a:spLocks noGrp="1"/>
          </p:cNvSpPr>
          <p:nvPr>
            <p:ph type="sldNum" sz="quarter" idx="10"/>
          </p:nvPr>
        </p:nvSpPr>
        <p:spPr/>
        <p:txBody>
          <a:bodyPr/>
          <a:lstStyle/>
          <a:p>
            <a:fld id="{9CEE81D2-114F-DE43-938B-79953DE87D80}" type="slidenum">
              <a:rPr lang="en-US" smtClean="0">
                <a:solidFill>
                  <a:prstClr val="black"/>
                </a:solidFill>
                <a:latin typeface="Calibri"/>
              </a:rPr>
              <a:pPr/>
              <a:t>36</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extLst>
      <p:ext uri="{BB962C8B-B14F-4D97-AF65-F5344CB8AC3E}">
        <p14:creationId xmlns:p14="http://schemas.microsoft.com/office/powerpoint/2010/main" val="5555595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a:lstStyle/>
          <a:p>
            <a:r>
              <a:rPr lang="en-US" sz="1400" b="1" dirty="0">
                <a:solidFill>
                  <a:schemeClr val="tx2"/>
                </a:solidFill>
                <a:latin typeface="Arial" charset="0"/>
                <a:ea typeface="ＭＳ Ｐゴシック" charset="-128"/>
                <a:cs typeface="Arial" charset="0"/>
              </a:rPr>
              <a:t>Project Description</a:t>
            </a:r>
          </a:p>
          <a:p>
            <a:r>
              <a:rPr lang="en-US" dirty="0">
                <a:latin typeface="Arial" charset="0"/>
                <a:ea typeface="ＭＳ Ｐゴシック" charset="-128"/>
                <a:cs typeface="Arial" charset="0"/>
              </a:rPr>
              <a:t>The Solar Prospector is a Web-based GIS tool designed to assist industry professionals in the siting of utility-scale solar plants. The tool employs various GIS datasets to help identify areas that may have a high potential for solar plant development. Additionally, the Solar Prospector forms a platform to disseminate all solar related geospatial data to the larger industry and analysis community.</a:t>
            </a:r>
          </a:p>
          <a:p>
            <a:r>
              <a:rPr lang="en-US" sz="1400" b="1" dirty="0">
                <a:solidFill>
                  <a:schemeClr val="tx2"/>
                </a:solidFill>
                <a:latin typeface="Arial" charset="0"/>
                <a:ea typeface="ＭＳ Ｐゴシック" charset="-128"/>
                <a:cs typeface="Arial" charset="0"/>
              </a:rPr>
              <a:t> </a:t>
            </a:r>
          </a:p>
          <a:p>
            <a:r>
              <a:rPr lang="en-US" dirty="0">
                <a:latin typeface="Arial" charset="0"/>
                <a:ea typeface="ＭＳ Ｐゴシック" charset="-128"/>
                <a:cs typeface="Arial" charset="0"/>
              </a:rPr>
              <a:t> </a:t>
            </a:r>
          </a:p>
          <a:p>
            <a:pPr eaLnBrk="1" hangingPunct="1">
              <a:spcBef>
                <a:spcPct val="0"/>
              </a:spcBef>
            </a:pPr>
            <a:endParaRPr lang="en-US" dirty="0" smtClean="0"/>
          </a:p>
          <a:p>
            <a:pPr eaLnBrk="1" hangingPunct="1">
              <a:spcBef>
                <a:spcPct val="0"/>
              </a:spcBef>
            </a:pPr>
            <a:endParaRPr lang="en-US" dirty="0" smtClean="0"/>
          </a:p>
        </p:txBody>
      </p:sp>
      <p:sp>
        <p:nvSpPr>
          <p:cNvPr id="17412" name="Slide Number Placeholder 3"/>
          <p:cNvSpPr>
            <a:spLocks noGrp="1"/>
          </p:cNvSpPr>
          <p:nvPr>
            <p:ph type="sldNum" sz="quarter" idx="5"/>
          </p:nvPr>
        </p:nvSpPr>
        <p:spPr bwMode="auto">
          <a:noFill/>
          <a:ln>
            <a:miter lim="800000"/>
            <a:headEnd/>
            <a:tailEnd/>
          </a:ln>
        </p:spPr>
        <p:txBody>
          <a:bodyPr/>
          <a:lstStyle/>
          <a:p>
            <a:fld id="{3A314BA8-FB58-4ACE-A32E-BA232E84CD47}" type="slidenum">
              <a:rPr lang="en-US">
                <a:solidFill>
                  <a:prstClr val="black"/>
                </a:solidFill>
                <a:latin typeface="Calibri"/>
              </a:rPr>
              <a:pPr/>
              <a:t>37</a:t>
            </a:fld>
            <a:endParaRPr lang="en-US" dirty="0">
              <a:solidFill>
                <a:prstClr val="black"/>
              </a:solidFill>
              <a:latin typeface="Calibri"/>
            </a:endParaRPr>
          </a:p>
        </p:txBody>
      </p:sp>
      <p:sp>
        <p:nvSpPr>
          <p:cNvPr id="2" name="Footer Placeholder 1"/>
          <p:cNvSpPr>
            <a:spLocks noGrp="1"/>
          </p:cNvSpPr>
          <p:nvPr>
            <p:ph type="ftr" sz="quarter" idx="10"/>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 Prospector</a:t>
            </a:r>
            <a:r>
              <a:rPr lang="en-US" b="1" baseline="0" dirty="0" smtClean="0"/>
              <a:t> tool is also available for wind and geothermal resource. Please refer to your binder for links to </a:t>
            </a:r>
            <a:r>
              <a:rPr lang="en-US" b="1" baseline="0" smtClean="0"/>
              <a:t>these tools.</a:t>
            </a:r>
            <a:endParaRPr lang="en-US" b="1" smtClean="0"/>
          </a:p>
          <a:p>
            <a:endParaRPr lang="en-US" dirty="0" smtClean="0"/>
          </a:p>
          <a:p>
            <a:r>
              <a:rPr lang="en-US" dirty="0" smtClean="0"/>
              <a:t>NREL’s GIS team calculates the actual total</a:t>
            </a:r>
            <a:r>
              <a:rPr lang="en-US" baseline="0" dirty="0" smtClean="0"/>
              <a:t> amount of resource that could potentially be built out (the “technical potential”) using a funnel type process as indicated on the slide. We have done this for Indian lands previously. </a:t>
            </a:r>
          </a:p>
          <a:p>
            <a:endParaRPr lang="en-US" baseline="0" dirty="0" smtClean="0"/>
          </a:p>
          <a:p>
            <a:r>
              <a:rPr lang="en-US" baseline="0" dirty="0" smtClean="0"/>
              <a:t>We also have this prospector tool for both wind and geothermal.</a:t>
            </a:r>
            <a:endParaRPr lang="en-US" dirty="0"/>
          </a:p>
        </p:txBody>
      </p:sp>
      <p:sp>
        <p:nvSpPr>
          <p:cNvPr id="4" name="Slide Number Placeholder 3"/>
          <p:cNvSpPr>
            <a:spLocks noGrp="1"/>
          </p:cNvSpPr>
          <p:nvPr>
            <p:ph type="sldNum" sz="quarter" idx="10"/>
          </p:nvPr>
        </p:nvSpPr>
        <p:spPr/>
        <p:txBody>
          <a:bodyPr/>
          <a:lstStyle/>
          <a:p>
            <a:fld id="{B9DB444B-5D88-4408-B20D-7856FE05F1C6}" type="slidenum">
              <a:rPr lang="en-US" smtClean="0">
                <a:solidFill>
                  <a:prstClr val="black"/>
                </a:solidFill>
                <a:latin typeface="Calibri"/>
              </a:rPr>
              <a:pPr/>
              <a:t>38</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extLst>
      <p:ext uri="{BB962C8B-B14F-4D97-AF65-F5344CB8AC3E}">
        <p14:creationId xmlns:p14="http://schemas.microsoft.com/office/powerpoint/2010/main" val="34462493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some Web links related</a:t>
            </a:r>
            <a:r>
              <a:rPr lang="en-US" baseline="0" dirty="0" smtClean="0"/>
              <a:t> to the sites that we have discussed today. Most are web-based but a few (like SAM and CREST) are free downloads.</a:t>
            </a:r>
          </a:p>
          <a:p>
            <a:endParaRPr lang="en-US" baseline="0" dirty="0" smtClean="0"/>
          </a:p>
        </p:txBody>
      </p:sp>
      <p:sp>
        <p:nvSpPr>
          <p:cNvPr id="4" name="Slide Number Placeholder 3"/>
          <p:cNvSpPr>
            <a:spLocks noGrp="1"/>
          </p:cNvSpPr>
          <p:nvPr>
            <p:ph type="sldNum" sz="quarter" idx="10"/>
          </p:nvPr>
        </p:nvSpPr>
        <p:spPr/>
        <p:txBody>
          <a:bodyPr/>
          <a:lstStyle/>
          <a:p>
            <a:fld id="{B9DB444B-5D88-4408-B20D-7856FE05F1C6}" type="slidenum">
              <a:rPr lang="en-US" smtClean="0">
                <a:solidFill>
                  <a:prstClr val="black"/>
                </a:solidFill>
                <a:latin typeface="Calibri"/>
              </a:rPr>
              <a:pPr/>
              <a:t>39</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EE81D2-114F-DE43-938B-79953DE87D80}" type="slidenum">
              <a:rPr lang="en-US" smtClean="0">
                <a:solidFill>
                  <a:prstClr val="black"/>
                </a:solidFill>
                <a:latin typeface="Calibri"/>
              </a:rPr>
              <a:pPr/>
              <a:t>41</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extLst>
      <p:ext uri="{BB962C8B-B14F-4D97-AF65-F5344CB8AC3E}">
        <p14:creationId xmlns:p14="http://schemas.microsoft.com/office/powerpoint/2010/main" val="3949441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a:t>
            </a:r>
            <a:r>
              <a:rPr lang="en-US" baseline="0" dirty="0" smtClean="0"/>
              <a:t> </a:t>
            </a:r>
            <a:fld id="{E0D1F6CC-E033-4872-841C-93DC28CD7BBC}" type="slidenum">
              <a:rPr lang="en-US" baseline="0" smtClean="0"/>
              <a:pPr marL="0" marR="0" indent="0" algn="l" defTabSz="457200" rtl="0" eaLnBrk="1" fontAlgn="auto" latinLnBrk="0" hangingPunct="1">
                <a:lnSpc>
                  <a:spcPct val="100000"/>
                </a:lnSpc>
                <a:spcBef>
                  <a:spcPts val="0"/>
                </a:spcBef>
                <a:spcAft>
                  <a:spcPts val="0"/>
                </a:spcAft>
                <a:buClrTx/>
                <a:buSzTx/>
                <a:buFontTx/>
                <a:buNone/>
                <a:tabLst/>
                <a:defRPr/>
              </a:pPr>
              <a:t>42</a:t>
            </a:fld>
            <a:endParaRPr lang="en-US" dirty="0" smtClean="0"/>
          </a:p>
          <a:p>
            <a:pPr marL="171450" indent="-171450">
              <a:buFont typeface="Arial" pitchFamily="34" charset="0"/>
              <a:buChar char="•"/>
            </a:pPr>
            <a:r>
              <a:rPr lang="en-US" dirty="0" smtClean="0"/>
              <a:t>As a side note, one way to help estimate</a:t>
            </a:r>
            <a:r>
              <a:rPr lang="en-US" baseline="0" dirty="0" smtClean="0"/>
              <a:t> the economics of a wind project is by using a levelized cost of energy, or LCOE estimate. </a:t>
            </a:r>
          </a:p>
          <a:p>
            <a:pPr marL="171450" indent="-171450">
              <a:buFont typeface="Arial" pitchFamily="34" charset="0"/>
              <a:buChar char="•"/>
            </a:pPr>
            <a:r>
              <a:rPr lang="en-US" baseline="0" dirty="0" smtClean="0"/>
              <a:t>NREL has a number of LCOE tools which can be used to estimate the cost of power from a renewable energy system. </a:t>
            </a:r>
          </a:p>
          <a:p>
            <a:pPr marL="171450" indent="-171450">
              <a:buFont typeface="Arial" pitchFamily="34" charset="0"/>
              <a:buChar char="•"/>
            </a:pPr>
            <a:r>
              <a:rPr lang="en-US" baseline="0" dirty="0" smtClean="0"/>
              <a:t>NREL has a free tool relevant for commercial scale projects at the website listed, called the system advisor model or SAM for short.  SAM is an analytically powerful tool and is suited for detailed system performance, economic and financial modeling. It is available for multiple RE technologies and is used by utilities, project developers, regulators (and even commercial companies like Google) to evaluate renewable energy project potential.  </a:t>
            </a:r>
            <a:endParaRPr lang="en-US" dirty="0" smtClean="0"/>
          </a:p>
          <a:p>
            <a:endParaRPr lang="en-US" dirty="0"/>
          </a:p>
        </p:txBody>
      </p:sp>
      <p:sp>
        <p:nvSpPr>
          <p:cNvPr id="4" name="Slide Number Placeholder 3"/>
          <p:cNvSpPr>
            <a:spLocks noGrp="1"/>
          </p:cNvSpPr>
          <p:nvPr>
            <p:ph type="sldNum" sz="quarter" idx="10"/>
          </p:nvPr>
        </p:nvSpPr>
        <p:spPr/>
        <p:txBody>
          <a:bodyPr/>
          <a:lstStyle/>
          <a:p>
            <a:fld id="{9CEE81D2-114F-DE43-938B-79953DE87D80}" type="slidenum">
              <a:rPr lang="en-US" smtClean="0">
                <a:solidFill>
                  <a:prstClr val="black"/>
                </a:solidFill>
                <a:latin typeface="Calibri"/>
              </a:rPr>
              <a:pPr/>
              <a:t>42</a:t>
            </a:fld>
            <a:endParaRPr lang="en-US" dirty="0">
              <a:solidFill>
                <a:prstClr val="black"/>
              </a:solidFill>
              <a:latin typeface="Calibri"/>
            </a:endParaRPr>
          </a:p>
        </p:txBody>
      </p:sp>
    </p:spTree>
    <p:extLst>
      <p:ext uri="{BB962C8B-B14F-4D97-AF65-F5344CB8AC3E}">
        <p14:creationId xmlns:p14="http://schemas.microsoft.com/office/powerpoint/2010/main" val="35680866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The SAM model is unique in providing detailed performance modeling as well as detailed financial modeling to achieve the real-world</a:t>
            </a:r>
            <a:r>
              <a:rPr lang="en-US" baseline="0" dirty="0" smtClean="0"/>
              <a:t> metrics that will influence if a system is cost-effective.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7883234-7399-483F-B5A3-A31D005233F2}" type="slidenum">
              <a:rPr lang="en-US" smtClean="0">
                <a:solidFill>
                  <a:prstClr val="black"/>
                </a:solidFill>
                <a:latin typeface="Calibri"/>
              </a:rPr>
              <a:pPr>
                <a:defRPr/>
              </a:pPr>
              <a:t>43</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extLst>
      <p:ext uri="{BB962C8B-B14F-4D97-AF65-F5344CB8AC3E}">
        <p14:creationId xmlns:p14="http://schemas.microsoft.com/office/powerpoint/2010/main" val="37894793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smtClean="0"/>
              <a:t>The SAM model contains a number</a:t>
            </a:r>
            <a:r>
              <a:rPr lang="en-US" baseline="0" dirty="0" smtClean="0"/>
              <a:t> of technologies that can be modeled. Most are related to solar power (PV or CSP) but it also includes wind, solar hot water, geothermal power plants, and electricity from biomass. </a:t>
            </a:r>
          </a:p>
          <a:p>
            <a:pPr defTabSz="465887">
              <a:defRPr/>
            </a:pPr>
            <a:r>
              <a:rPr lang="en-US" baseline="0" dirty="0" smtClean="0"/>
              <a:t>Analyses can be done across the various technologies in a consistent framework and with consistent assumptions.</a:t>
            </a:r>
            <a:endParaRPr lang="en-US" dirty="0" smtClean="0"/>
          </a:p>
          <a:p>
            <a:endParaRPr lang="en-US" baseline="0" dirty="0" smtClean="0"/>
          </a:p>
          <a:p>
            <a:pPr defTabSz="465887">
              <a:defRPr/>
            </a:pPr>
            <a:r>
              <a:rPr lang="en-US" b="1" i="0" baseline="0" dirty="0" smtClean="0"/>
              <a:t>Photo Credits </a:t>
            </a:r>
          </a:p>
          <a:p>
            <a:pPr defTabSz="465887">
              <a:defRPr/>
            </a:pPr>
            <a:r>
              <a:rPr lang="en-US" baseline="0" dirty="0" err="1" smtClean="0"/>
              <a:t>Photovoltaics</a:t>
            </a:r>
            <a:r>
              <a:rPr lang="en-US" baseline="0" dirty="0" smtClean="0"/>
              <a:t>: NREL/PIX 21300</a:t>
            </a:r>
          </a:p>
          <a:p>
            <a:pPr defTabSz="465887">
              <a:defRPr/>
            </a:pPr>
            <a:r>
              <a:rPr lang="en-US" baseline="0" dirty="0" smtClean="0"/>
              <a:t>Concentrating PV: NREL/PIX 08728</a:t>
            </a:r>
          </a:p>
          <a:p>
            <a:pPr defTabSz="465887">
              <a:defRPr/>
            </a:pPr>
            <a:r>
              <a:rPr lang="en-US" baseline="0" dirty="0" smtClean="0"/>
              <a:t>Solar Water Heating: NREL/PIX 13529</a:t>
            </a:r>
          </a:p>
          <a:p>
            <a:pPr defTabSz="465887">
              <a:defRPr/>
            </a:pPr>
            <a:r>
              <a:rPr lang="en-US" baseline="0" dirty="0" smtClean="0"/>
              <a:t>Geothermal: NREL/PIX 05559</a:t>
            </a:r>
          </a:p>
          <a:p>
            <a:pPr defTabSz="465887">
              <a:defRPr/>
            </a:pPr>
            <a:r>
              <a:rPr lang="en-US" baseline="0" dirty="0" smtClean="0"/>
              <a:t>Parabolic Trough: NREL/PIX 04242</a:t>
            </a:r>
          </a:p>
          <a:p>
            <a:pPr defTabSz="465887">
              <a:defRPr/>
            </a:pPr>
            <a:r>
              <a:rPr lang="en-US" baseline="0" dirty="0" smtClean="0"/>
              <a:t>Power Tower: NREL/PIX 19807</a:t>
            </a:r>
          </a:p>
          <a:p>
            <a:pPr defTabSz="465887">
              <a:defRPr/>
            </a:pPr>
            <a:r>
              <a:rPr lang="en-US" dirty="0"/>
              <a:t>Linear Fresnel: NREL/PIX 19882</a:t>
            </a:r>
          </a:p>
          <a:p>
            <a:r>
              <a:rPr lang="en-US" baseline="0" dirty="0" smtClean="0"/>
              <a:t>Dish-</a:t>
            </a:r>
            <a:r>
              <a:rPr lang="en-US" baseline="0" dirty="0" err="1" smtClean="0"/>
              <a:t>Stirling</a:t>
            </a:r>
            <a:r>
              <a:rPr lang="en-US" baseline="0" dirty="0" smtClean="0"/>
              <a:t>: NREL/PIX 08469</a:t>
            </a:r>
          </a:p>
          <a:p>
            <a:r>
              <a:rPr lang="en-US" baseline="0" dirty="0" smtClean="0"/>
              <a:t>Small Wind: NREL/PIX 14936</a:t>
            </a:r>
          </a:p>
          <a:p>
            <a:r>
              <a:rPr lang="en-US" baseline="0" dirty="0" smtClean="0"/>
              <a:t>Utility-Scale Wind: NREL/PIX: 16701</a:t>
            </a:r>
          </a:p>
          <a:p>
            <a:r>
              <a:rPr lang="en-US" baseline="0" dirty="0" smtClean="0"/>
              <a:t>Biomass Power: NREL/PIX: 10589</a:t>
            </a:r>
          </a:p>
          <a:p>
            <a:r>
              <a:rPr lang="en-US" baseline="0" dirty="0" smtClean="0"/>
              <a:t>Conventional: NREL/PIX: 08465</a:t>
            </a:r>
          </a:p>
          <a:p>
            <a:endParaRPr lang="en-US" dirty="0"/>
          </a:p>
        </p:txBody>
      </p:sp>
      <p:sp>
        <p:nvSpPr>
          <p:cNvPr id="4" name="Slide Number Placeholder 3"/>
          <p:cNvSpPr>
            <a:spLocks noGrp="1"/>
          </p:cNvSpPr>
          <p:nvPr>
            <p:ph type="sldNum" sz="quarter" idx="10"/>
          </p:nvPr>
        </p:nvSpPr>
        <p:spPr/>
        <p:txBody>
          <a:bodyPr/>
          <a:lstStyle/>
          <a:p>
            <a:pPr>
              <a:defRPr/>
            </a:pPr>
            <a:fld id="{D7883234-7399-483F-B5A3-A31D005233F2}" type="slidenum">
              <a:rPr lang="en-US" smtClean="0">
                <a:solidFill>
                  <a:prstClr val="black"/>
                </a:solidFill>
                <a:latin typeface="Calibri"/>
              </a:rPr>
              <a:pPr>
                <a:defRPr/>
              </a:pPr>
              <a:t>44</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extLst>
      <p:ext uri="{BB962C8B-B14F-4D97-AF65-F5344CB8AC3E}">
        <p14:creationId xmlns:p14="http://schemas.microsoft.com/office/powerpoint/2010/main" val="2712398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latin typeface="Calibri"/>
              </a:rPr>
              <a:t>IE STEP 1</a:t>
            </a:r>
            <a:endParaRPr lang="en-US">
              <a:solidFill>
                <a:prstClr val="black"/>
              </a:solidFill>
              <a:latin typeface="Calibri"/>
            </a:endParaRPr>
          </a:p>
        </p:txBody>
      </p:sp>
      <p:sp>
        <p:nvSpPr>
          <p:cNvPr id="5" name="Slide Number Placeholder 4"/>
          <p:cNvSpPr>
            <a:spLocks noGrp="1"/>
          </p:cNvSpPr>
          <p:nvPr>
            <p:ph type="sldNum" sz="quarter" idx="11"/>
          </p:nvPr>
        </p:nvSpPr>
        <p:spPr/>
        <p:txBody>
          <a:bodyPr/>
          <a:lstStyle/>
          <a:p>
            <a:fld id="{9CEE81D2-114F-DE43-938B-79953DE87D80}"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12409982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latin typeface="Calibri"/>
              </a:rPr>
              <a:t>IE STEP 1</a:t>
            </a:r>
            <a:endParaRPr lang="en-US">
              <a:solidFill>
                <a:prstClr val="black"/>
              </a:solidFill>
              <a:latin typeface="Calibri"/>
            </a:endParaRPr>
          </a:p>
        </p:txBody>
      </p:sp>
      <p:sp>
        <p:nvSpPr>
          <p:cNvPr id="5" name="Slide Number Placeholder 4"/>
          <p:cNvSpPr>
            <a:spLocks noGrp="1"/>
          </p:cNvSpPr>
          <p:nvPr>
            <p:ph type="sldNum" sz="quarter" idx="11"/>
          </p:nvPr>
        </p:nvSpPr>
        <p:spPr/>
        <p:txBody>
          <a:bodyPr/>
          <a:lstStyle/>
          <a:p>
            <a:fld id="{9CEE81D2-114F-DE43-938B-79953DE87D80}"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3819762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a:t>
            </a:r>
            <a:r>
              <a:rPr lang="en-US" baseline="0" dirty="0" smtClean="0"/>
              <a:t> </a:t>
            </a:r>
            <a:fld id="{E0D1F6CC-E033-4872-841C-93DC28CD7BBC}" type="slidenum">
              <a:rPr lang="en-US" baseline="0" smtClean="0"/>
              <a:pPr marL="0" marR="0" indent="0" algn="l" defTabSz="457200" rtl="0" eaLnBrk="1" fontAlgn="auto" latinLnBrk="0" hangingPunct="1">
                <a:lnSpc>
                  <a:spcPct val="100000"/>
                </a:lnSpc>
                <a:spcBef>
                  <a:spcPts val="0"/>
                </a:spcBef>
                <a:spcAft>
                  <a:spcPts val="0"/>
                </a:spcAft>
                <a:buClrTx/>
                <a:buSzTx/>
                <a:buFontTx/>
                <a:buNone/>
                <a:tabLst/>
                <a:defRPr/>
              </a:pPr>
              <a:t>46</a:t>
            </a:fld>
            <a:endParaRPr lang="en-US" dirty="0" smtClean="0"/>
          </a:p>
          <a:p>
            <a:r>
              <a:rPr lang="en-US" dirty="0" smtClean="0"/>
              <a:t>Here</a:t>
            </a:r>
            <a:r>
              <a:rPr lang="en-US" baseline="0" dirty="0" smtClean="0"/>
              <a:t> is a list of project risks that are likely to be highlighted or exposed in step 1.  Just because a project may or may not have some of these risks, does not mean it is viable or not.  It is just an indication of the likely challenges needed to overcome and something to keep in mind as the project moves forward. As shown in the last column, several of the risks were reduced thanks to analysis done in step 1 – the more data that is gathered and the more analysis that is done, the lower the risks become.</a:t>
            </a:r>
            <a:endParaRPr lang="en-US" dirty="0" smtClean="0"/>
          </a:p>
          <a:p>
            <a:endParaRPr lang="en-US" dirty="0" smtClean="0"/>
          </a:p>
          <a:p>
            <a:r>
              <a:rPr lang="en-US" dirty="0" smtClean="0"/>
              <a:t>The</a:t>
            </a:r>
            <a:r>
              <a:rPr lang="en-US" baseline="0" dirty="0" smtClean="0"/>
              <a:t> main difference to keep in mind between commercial and facility and community scale projects is that commercial aims to generate revenue and can be a much larger size to make the economics work. With the size of the projects comes a much more serious look at the business case and the more far reaching impacts of larger systems.</a:t>
            </a:r>
          </a:p>
          <a:p>
            <a:endParaRPr lang="en-US" baseline="0" dirty="0" smtClean="0"/>
          </a:p>
        </p:txBody>
      </p:sp>
      <p:sp>
        <p:nvSpPr>
          <p:cNvPr id="4" name="Slide Number Placeholder 3"/>
          <p:cNvSpPr>
            <a:spLocks noGrp="1"/>
          </p:cNvSpPr>
          <p:nvPr>
            <p:ph type="sldNum" sz="quarter" idx="10"/>
          </p:nvPr>
        </p:nvSpPr>
        <p:spPr/>
        <p:txBody>
          <a:bodyPr/>
          <a:lstStyle/>
          <a:p>
            <a:fld id="{9CEE81D2-114F-DE43-938B-79953DE87D80}" type="slidenum">
              <a:rPr lang="en-US" smtClean="0">
                <a:solidFill>
                  <a:prstClr val="black"/>
                </a:solidFill>
                <a:latin typeface="Calibri"/>
              </a:rPr>
              <a:pPr/>
              <a:t>46</a:t>
            </a:fld>
            <a:endParaRPr lang="en-US" dirty="0">
              <a:solidFill>
                <a:prstClr val="black"/>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EE81D2-114F-DE43-938B-79953DE87D80}" type="slidenum">
              <a:rPr lang="en-US" smtClean="0">
                <a:solidFill>
                  <a:prstClr val="black"/>
                </a:solidFill>
                <a:latin typeface="Calibri"/>
              </a:rPr>
              <a:pPr/>
              <a:t>5</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extLst>
      <p:ext uri="{BB962C8B-B14F-4D97-AF65-F5344CB8AC3E}">
        <p14:creationId xmlns:p14="http://schemas.microsoft.com/office/powerpoint/2010/main" val="3949441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baseline="0" dirty="0" smtClean="0"/>
              <a:t>Commercial scale is sale of power to an </a:t>
            </a:r>
            <a:r>
              <a:rPr lang="en-US" baseline="0" dirty="0" err="1" smtClean="0"/>
              <a:t>offtaker</a:t>
            </a:r>
            <a:r>
              <a:rPr lang="en-US" baseline="0" dirty="0" smtClean="0"/>
              <a:t>, this principally means a utility</a:t>
            </a:r>
          </a:p>
          <a:p>
            <a:pPr marL="628650" lvl="1" indent="-171450">
              <a:buFontTx/>
              <a:buChar char="-"/>
            </a:pPr>
            <a:r>
              <a:rPr lang="en-US" baseline="0" dirty="0" smtClean="0"/>
              <a:t>There are other potential off-takers such as federal facilities given the RE mandates that these entities and agencies have. Military bases in particular are large load centers.  In addition, large commercial customers, for example, data centers, might also be potential off-takers. </a:t>
            </a:r>
          </a:p>
          <a:p>
            <a:pPr marL="171450" lvl="0" indent="-171450">
              <a:buFontTx/>
              <a:buChar char="-"/>
            </a:pPr>
            <a:r>
              <a:rPr lang="en-US" baseline="0" dirty="0" smtClean="0"/>
              <a:t>Utilities and RPSs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Not all </a:t>
            </a:r>
            <a:r>
              <a:rPr lang="en-US" baseline="0" dirty="0" err="1" smtClean="0"/>
              <a:t>offtakers</a:t>
            </a:r>
            <a:r>
              <a:rPr lang="en-US" baseline="0" dirty="0" smtClean="0"/>
              <a:t> are created equal, so be sure that your counterparty is creditworthy, could threaten your energy payments and project solvency</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CEE81D2-114F-DE43-938B-79953DE87D80}" type="slidenum">
              <a:rPr lang="en-US" smtClean="0">
                <a:solidFill>
                  <a:prstClr val="black"/>
                </a:solidFill>
                <a:latin typeface="Calibri"/>
              </a:rPr>
              <a:pPr/>
              <a:t>6</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p:spPr>
      </p:sp>
      <p:sp>
        <p:nvSpPr>
          <p:cNvPr id="286723" name="Notes Placeholder 2"/>
          <p:cNvSpPr>
            <a:spLocks noGrp="1"/>
          </p:cNvSpPr>
          <p:nvPr>
            <p:ph type="body" idx="1"/>
          </p:nvPr>
        </p:nvSpPr>
        <p:spPr bwMode="auto">
          <a:noFill/>
        </p:spPr>
        <p:txBody>
          <a:bodyPr wrap="square" numCol="1" anchor="t" anchorCtr="0" compatLnSpc="1">
            <a:prstTxWarp prst="textNoShape">
              <a:avLst/>
            </a:prstTxWarp>
          </a:bodyPr>
          <a:lstStyle/>
          <a:p>
            <a:pPr defTabSz="457149">
              <a:buFont typeface="Arial" pitchFamily="34" charset="0"/>
              <a:buChar char="•"/>
              <a:defRPr/>
            </a:pPr>
            <a:r>
              <a:rPr lang="en-US" b="0" u="none" dirty="0" smtClean="0"/>
              <a:t> Identifying</a:t>
            </a:r>
            <a:r>
              <a:rPr lang="en-US" b="0" u="none" baseline="0" dirty="0" smtClean="0"/>
              <a:t> a market by looking at which states have RPS is not enough.  Even if a potential market exists for the electricity (i.e. someone will buy your power) , you need to assess how you will physically get it to this market </a:t>
            </a:r>
          </a:p>
          <a:p>
            <a:pPr defTabSz="457149">
              <a:buFont typeface="Arial" pitchFamily="34" charset="0"/>
              <a:buChar char="•"/>
              <a:defRPr/>
            </a:pPr>
            <a:r>
              <a:rPr lang="en-US" b="0" u="none" baseline="0" dirty="0" smtClean="0"/>
              <a:t> In other words, does the transmission infrastructure (e.g. wires and poles) exist to transport this electricity from our site to the customer? If it t does, is there spare capacity on the line?</a:t>
            </a:r>
          </a:p>
          <a:p>
            <a:pPr defTabSz="457149">
              <a:buFont typeface="Arial" pitchFamily="34" charset="0"/>
              <a:buChar char="•"/>
              <a:defRPr/>
            </a:pPr>
            <a:r>
              <a:rPr lang="en-US" b="0" u="none" baseline="0" dirty="0" smtClean="0"/>
              <a:t>  As can be seen in the map, the midwest and east coast are blanketed by transmission.  But even there, capacity is still an issue.  As one moves West, there is much less transmission infrastructure.  </a:t>
            </a:r>
          </a:p>
          <a:p>
            <a:pPr defTabSz="457149">
              <a:defRPr/>
            </a:pPr>
            <a:endParaRPr lang="en-US" b="0" u="none" baseline="0" dirty="0" smtClean="0"/>
          </a:p>
          <a:p>
            <a:pPr defTabSz="457149">
              <a:buFont typeface="Arial" pitchFamily="34" charset="0"/>
              <a:buChar char="•"/>
              <a:defRPr/>
            </a:pPr>
            <a:r>
              <a:rPr lang="en-US" b="0" u="none" baseline="0" dirty="0" smtClean="0"/>
              <a:t> Furthermore, when we talk about getting our electricity to market, we need to understand where in the electricity grid our project sits and how far we have to transmit it to get to our market.  The required infrastructure for long distance transmission is distinct from medium distance, sub-transmission infrastructure which is in turn, distinct from transmission at the distributed level which is where we get down to the individual homeowner and commercial customer. </a:t>
            </a:r>
          </a:p>
          <a:p>
            <a:pPr defTabSz="457149">
              <a:defRPr/>
            </a:pPr>
            <a:endParaRPr lang="en-US" b="0" u="none" baseline="0" dirty="0" smtClean="0"/>
          </a:p>
          <a:p>
            <a:pPr defTabSz="457149">
              <a:defRPr/>
            </a:pPr>
            <a:r>
              <a:rPr lang="en-US" b="0" u="none" baseline="0" dirty="0" smtClean="0"/>
              <a:t>And of course, to the degree a Tribal project needs to incorporate or upgrade additional grid infrastructure to get the electricity to the intended market, the incremental costs can be material, and often prohibitive.</a:t>
            </a:r>
            <a:endParaRPr lang="en-US" b="0" u="none" dirty="0" smtClean="0"/>
          </a:p>
          <a:p>
            <a:pPr defTabSz="457149">
              <a:defRPr/>
            </a:pPr>
            <a:endParaRPr lang="en-US" b="1" u="sng" dirty="0" smtClean="0"/>
          </a:p>
          <a:p>
            <a:pPr defTabSz="457149">
              <a:defRPr/>
            </a:pPr>
            <a:endParaRPr lang="en-US" b="1" u="sng" dirty="0" smtClean="0"/>
          </a:p>
          <a:p>
            <a:pPr defTabSz="457149">
              <a:defRPr/>
            </a:pPr>
            <a:endParaRPr lang="en-US" b="1" u="sng" dirty="0" smtClean="0"/>
          </a:p>
        </p:txBody>
      </p:sp>
      <p:sp>
        <p:nvSpPr>
          <p:cNvPr id="286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8C408C-B308-4AC5-90F0-138773890A18}" type="slidenum">
              <a:rPr lang="en-US" smtClean="0">
                <a:solidFill>
                  <a:prstClr val="black"/>
                </a:solidFill>
                <a:latin typeface="Calibri"/>
              </a:rPr>
              <a:pPr fontAlgn="base">
                <a:spcBef>
                  <a:spcPct val="0"/>
                </a:spcBef>
                <a:spcAft>
                  <a:spcPct val="0"/>
                </a:spcAft>
              </a:pPr>
              <a:t>7</a:t>
            </a:fld>
            <a:endParaRPr lang="en-US" dirty="0" smtClean="0">
              <a:solidFill>
                <a:prstClr val="black"/>
              </a:solidFill>
              <a:latin typeface="Calibri"/>
            </a:endParaRPr>
          </a:p>
        </p:txBody>
      </p:sp>
      <p:sp>
        <p:nvSpPr>
          <p:cNvPr id="2" name="Footer Placeholder 1"/>
          <p:cNvSpPr>
            <a:spLocks noGrp="1"/>
          </p:cNvSpPr>
          <p:nvPr>
            <p:ph type="ftr" sz="quarter" idx="10"/>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There</a:t>
            </a:r>
            <a:r>
              <a:rPr lang="en-US" baseline="0" dirty="0" smtClean="0"/>
              <a:t> is some additional projected transmission scheduled for the West as illustrated in this slide, although none of it appears to be connecting to the California market which as we saw from a previous slide has the most aggressive RPS mandates.  This slide also highlights certain tribal lands and as can be seen, some of them align with projected, new transmission infrastructure, whereas others do not.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CEE81D2-114F-DE43-938B-79953DE87D80}" type="slidenum">
              <a:rPr lang="en-US" smtClean="0">
                <a:solidFill>
                  <a:prstClr val="black"/>
                </a:solidFill>
                <a:latin typeface="Calibri"/>
              </a:rPr>
              <a:pPr/>
              <a:t>8</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As it relates to the </a:t>
            </a:r>
            <a:r>
              <a:rPr lang="en-US" baseline="0" dirty="0" smtClean="0"/>
              <a:t>commercial scale projects and identifying if there is a market for the electricity that a Tribal project will produce, it is instructive to look at the Western landscape.  In the slide, the various Renewable Portfolio Standards that exist in the western region of the United States are listed.  </a:t>
            </a:r>
          </a:p>
          <a:p>
            <a:pPr>
              <a:buFont typeface="Arial" pitchFamily="34" charset="0"/>
              <a:buChar char="•"/>
            </a:pPr>
            <a:r>
              <a:rPr lang="en-US" baseline="0" dirty="0" smtClean="0"/>
              <a:t>The RPS, as the renewable portfolio standards are known, stipulate what percent of a state’s electricity supply must come from renewable resources.  Of course, what is considered renewable varies across states and within states, which utilities are subject to the RPS also varies.  But as can be seen in the table, the percentage of renewable energy required by the 2015-2025 range is significant.  And this creates opportunities for commercial scale, renewable energy projects looking for markets that it can sell electricity into. </a:t>
            </a:r>
          </a:p>
          <a:p>
            <a:endParaRPr lang="en-US" baseline="0" dirty="0" smtClean="0"/>
          </a:p>
          <a:p>
            <a:r>
              <a:rPr lang="en-US" baseline="0" dirty="0" smtClean="0"/>
              <a:t>An additional point to make with regards to this slide, is that some states, as illustrated by the sunburst on five of the states, have what are known as solar or distributed generation carve-outs within the overall RPS.   These carve-outs create shelf space if you will for renewable technologies, like solar, that might be more expensive than wind or biomass projects, for example.  As a result, utilities often offer additional incentives in order to meet its carve-out requirements, which would primarily benefit facility or community scale solar projects.  </a:t>
            </a:r>
            <a:endParaRPr lang="en-US" dirty="0" smtClean="0"/>
          </a:p>
        </p:txBody>
      </p:sp>
      <p:sp>
        <p:nvSpPr>
          <p:cNvPr id="4" name="Slide Number Placeholder 3"/>
          <p:cNvSpPr>
            <a:spLocks noGrp="1"/>
          </p:cNvSpPr>
          <p:nvPr>
            <p:ph type="sldNum" sz="quarter" idx="10"/>
          </p:nvPr>
        </p:nvSpPr>
        <p:spPr/>
        <p:txBody>
          <a:bodyPr/>
          <a:lstStyle/>
          <a:p>
            <a:fld id="{7CD645B7-0B3A-4239-8069-075A43B72B67}" type="slidenum">
              <a:rPr lang="en-US" smtClean="0">
                <a:solidFill>
                  <a:prstClr val="black"/>
                </a:solidFill>
                <a:latin typeface="Calibri"/>
              </a:rPr>
              <a:pPr/>
              <a:t>9</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solidFill>
                <a:latin typeface="Calibri"/>
              </a:rPr>
              <a:t>IE STEP 1</a:t>
            </a:r>
            <a:endParaRPr lang="en-US">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15.png"/><Relationship Id="rId9" Type="http://schemas.microsoft.com/office/2007/relationships/hdphoto" Target="../media/hdphoto3.wdp"/></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microsoft.com/office/2007/relationships/hdphoto" Target="../media/hdphoto6.wdp"/><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png"/><Relationship Id="rId11" Type="http://schemas.microsoft.com/office/2007/relationships/hdphoto" Target="../media/hdphoto8.wdp"/><Relationship Id="rId5" Type="http://schemas.openxmlformats.org/officeDocument/2006/relationships/image" Target="../media/image20.png"/><Relationship Id="rId10" Type="http://schemas.openxmlformats.org/officeDocument/2006/relationships/image" Target="../media/image18.png"/><Relationship Id="rId4" Type="http://schemas.microsoft.com/office/2007/relationships/hdphoto" Target="../media/hdphoto5.wdp"/><Relationship Id="rId9" Type="http://schemas.microsoft.com/office/2007/relationships/hdphoto" Target="../media/hdphoto7.wdp"/></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Master" Target="../slideMasters/slideMaster3.xml"/><Relationship Id="rId6" Type="http://schemas.microsoft.com/office/2007/relationships/hdphoto" Target="../media/hdphoto10.wdp"/><Relationship Id="rId11" Type="http://schemas.microsoft.com/office/2007/relationships/hdphoto" Target="../media/hdphoto12.wdp"/><Relationship Id="rId5" Type="http://schemas.openxmlformats.org/officeDocument/2006/relationships/image" Target="../media/image15.png"/><Relationship Id="rId10" Type="http://schemas.openxmlformats.org/officeDocument/2006/relationships/image" Target="../media/image18.png"/><Relationship Id="rId4" Type="http://schemas.microsoft.com/office/2007/relationships/hdphoto" Target="../media/hdphoto9.wdp"/><Relationship Id="rId9" Type="http://schemas.microsoft.com/office/2007/relationships/hdphoto" Target="../media/hdphoto11.wdp"/></Relationships>
</file>

<file path=ppt/slideLayouts/_rels/slideLayout3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3.xml"/><Relationship Id="rId6" Type="http://schemas.microsoft.com/office/2007/relationships/hdphoto" Target="../media/hdphoto10.wdp"/><Relationship Id="rId11" Type="http://schemas.microsoft.com/office/2007/relationships/hdphoto" Target="../media/hdphoto14.wdp"/><Relationship Id="rId5" Type="http://schemas.openxmlformats.org/officeDocument/2006/relationships/image" Target="../media/image15.png"/><Relationship Id="rId10" Type="http://schemas.openxmlformats.org/officeDocument/2006/relationships/image" Target="../media/image18.png"/><Relationship Id="rId4" Type="http://schemas.microsoft.com/office/2007/relationships/hdphoto" Target="../media/hdphoto13.wdp"/><Relationship Id="rId9" Type="http://schemas.openxmlformats.org/officeDocument/2006/relationships/image" Target="../media/image22.png"/></Relationships>
</file>

<file path=ppt/slideLayouts/_rels/slideLayout36.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3.xml"/><Relationship Id="rId6" Type="http://schemas.microsoft.com/office/2007/relationships/hdphoto" Target="../media/hdphoto15.wdp"/><Relationship Id="rId11" Type="http://schemas.openxmlformats.org/officeDocument/2006/relationships/image" Target="../media/image23.png"/><Relationship Id="rId5" Type="http://schemas.openxmlformats.org/officeDocument/2006/relationships/image" Target="../media/image15.png"/><Relationship Id="rId10" Type="http://schemas.microsoft.com/office/2007/relationships/hdphoto" Target="../media/hdphoto17.wdp"/><Relationship Id="rId4" Type="http://schemas.microsoft.com/office/2007/relationships/hdphoto" Target="../media/hdphoto9.wdp"/><Relationship Id="rId9"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8.png"/><Relationship Id="rId7" Type="http://schemas.microsoft.com/office/2007/relationships/hdphoto" Target="../media/hdphoto19.wdp"/><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6.png"/><Relationship Id="rId11" Type="http://schemas.microsoft.com/office/2007/relationships/hdphoto" Target="../media/hdphoto8.wdp"/><Relationship Id="rId5" Type="http://schemas.microsoft.com/office/2007/relationships/hdphoto" Target="../media/hdphoto18.wdp"/><Relationship Id="rId10" Type="http://schemas.openxmlformats.org/officeDocument/2006/relationships/image" Target="../media/image18.png"/><Relationship Id="rId4" Type="http://schemas.openxmlformats.org/officeDocument/2006/relationships/image" Target="../media/image15.png"/><Relationship Id="rId9" Type="http://schemas.microsoft.com/office/2007/relationships/hdphoto" Target="../media/hdphoto20.wdp"/></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Master" Target="../slideMasters/slideMaster4.xml"/><Relationship Id="rId6" Type="http://schemas.microsoft.com/office/2007/relationships/hdphoto" Target="../media/hdphoto22.wdp"/><Relationship Id="rId11" Type="http://schemas.microsoft.com/office/2007/relationships/hdphoto" Target="../media/hdphoto8.wdp"/><Relationship Id="rId5" Type="http://schemas.openxmlformats.org/officeDocument/2006/relationships/image" Target="../media/image15.png"/><Relationship Id="rId10" Type="http://schemas.openxmlformats.org/officeDocument/2006/relationships/image" Target="../media/image18.png"/><Relationship Id="rId4" Type="http://schemas.microsoft.com/office/2007/relationships/hdphoto" Target="../media/hdphoto21.wdp"/><Relationship Id="rId9" Type="http://schemas.microsoft.com/office/2007/relationships/hdphoto" Target="../media/hdphoto17.wdp"/></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19.wdp"/><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32.png"/><Relationship Id="rId11" Type="http://schemas.microsoft.com/office/2007/relationships/hdphoto" Target="../media/hdphoto8.wdp"/><Relationship Id="rId5" Type="http://schemas.openxmlformats.org/officeDocument/2006/relationships/image" Target="../media/image31.png"/><Relationship Id="rId10" Type="http://schemas.openxmlformats.org/officeDocument/2006/relationships/image" Target="../media/image34.png"/><Relationship Id="rId4" Type="http://schemas.microsoft.com/office/2007/relationships/hdphoto" Target="../media/hdphoto21.wdp"/><Relationship Id="rId9" Type="http://schemas.microsoft.com/office/2007/relationships/hdphoto" Target="../media/hdphoto20.wdp"/></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6313" y="965200"/>
            <a:ext cx="7752620" cy="1227667"/>
          </a:xfrm>
        </p:spPr>
        <p:txBody>
          <a:bodyPr anchor="t" anchorCtr="0">
            <a:normAutofit/>
          </a:bodyPr>
          <a:lstStyle>
            <a:lvl1pPr algn="l">
              <a:lnSpc>
                <a:spcPts val="4000"/>
              </a:lnSpc>
              <a:defRPr sz="3400">
                <a:solidFill>
                  <a:schemeClr val="bg1"/>
                </a:solidFill>
              </a:defRPr>
            </a:lvl1pPr>
          </a:lstStyle>
          <a:p>
            <a:r>
              <a:rPr lang="en-US" dirty="0" smtClean="0"/>
              <a:t>Indian Country Solar Energy </a:t>
            </a:r>
            <a:r>
              <a:rPr lang="en-US" dirty="0" err="1" smtClean="0"/>
              <a:t>PotentialEstimates</a:t>
            </a:r>
            <a:r>
              <a:rPr lang="en-US" dirty="0" smtClean="0"/>
              <a:t> &amp; DOE IE Updates</a:t>
            </a:r>
          </a:p>
        </p:txBody>
      </p:sp>
      <p:sp>
        <p:nvSpPr>
          <p:cNvPr id="3" name="Subtitle 2"/>
          <p:cNvSpPr>
            <a:spLocks noGrp="1"/>
          </p:cNvSpPr>
          <p:nvPr>
            <p:ph type="subTitle" idx="1"/>
          </p:nvPr>
        </p:nvSpPr>
        <p:spPr>
          <a:xfrm>
            <a:off x="646313" y="2197973"/>
            <a:ext cx="7752620" cy="1110370"/>
          </a:xfrm>
        </p:spPr>
        <p:txBody>
          <a:bodyPr>
            <a:normAutofit/>
          </a:bodyPr>
          <a:lstStyle>
            <a:lvl1pPr marL="0" indent="0" algn="l">
              <a:buNone/>
              <a:defRPr sz="2000" b="0">
                <a:solidFill>
                  <a:schemeClr val="bg1"/>
                </a:solidFill>
                <a:latin typeface="+mn-lt"/>
                <a:cs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8" descr="doe_ie_wordmark_larg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049" y="5608564"/>
            <a:ext cx="2743200" cy="402080"/>
          </a:xfrm>
          <a:prstGeom prst="rect">
            <a:avLst/>
          </a:prstGeom>
        </p:spPr>
      </p:pic>
      <p:sp>
        <p:nvSpPr>
          <p:cNvPr id="8" name="Rectangle 7"/>
          <p:cNvSpPr/>
          <p:nvPr userDrawn="1"/>
        </p:nvSpPr>
        <p:spPr>
          <a:xfrm>
            <a:off x="-1" y="836524"/>
            <a:ext cx="397933" cy="109092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userDrawn="1"/>
        </p:nvSpPr>
        <p:spPr>
          <a:xfrm>
            <a:off x="460046" y="836524"/>
            <a:ext cx="66502" cy="109092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descr="image_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424428"/>
            <a:ext cx="2994660" cy="1819656"/>
          </a:xfrm>
          <a:prstGeom prst="rect">
            <a:avLst/>
          </a:prstGeom>
        </p:spPr>
      </p:pic>
      <p:pic>
        <p:nvPicPr>
          <p:cNvPr id="13" name="Picture 12" descr="image_3.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3424428"/>
            <a:ext cx="3047999" cy="1819656"/>
          </a:xfrm>
          <a:prstGeom prst="rect">
            <a:avLst/>
          </a:prstGeom>
        </p:spPr>
      </p:pic>
      <p:sp>
        <p:nvSpPr>
          <p:cNvPr id="14" name="Title 1"/>
          <p:cNvSpPr txBox="1">
            <a:spLocks/>
          </p:cNvSpPr>
          <p:nvPr userDrawn="1"/>
        </p:nvSpPr>
        <p:spPr>
          <a:xfrm>
            <a:off x="646313" y="533400"/>
            <a:ext cx="7752620" cy="1368644"/>
          </a:xfrm>
          <a:prstGeom prst="rect">
            <a:avLst/>
          </a:prstGeom>
        </p:spPr>
        <p:txBody>
          <a:bodyPr vert="horz" lIns="91440" tIns="45720" rIns="91440" bIns="45720" rtlCol="0" anchor="t" anchorCtr="0">
            <a:normAutofit/>
          </a:bodyPr>
          <a:lstStyle>
            <a:lvl1pPr algn="l" defTabSz="457200" rtl="0" eaLnBrk="1" latinLnBrk="0" hangingPunct="1">
              <a:lnSpc>
                <a:spcPts val="4000"/>
              </a:lnSpc>
              <a:spcBef>
                <a:spcPct val="0"/>
              </a:spcBef>
              <a:buNone/>
              <a:defRPr sz="3400" kern="1200">
                <a:solidFill>
                  <a:schemeClr val="bg1"/>
                </a:solidFill>
                <a:latin typeface="+mj-lt"/>
                <a:ea typeface="+mj-ea"/>
                <a:cs typeface="+mj-cs"/>
              </a:defRPr>
            </a:lvl1pPr>
          </a:lstStyle>
          <a:p>
            <a:r>
              <a:rPr lang="en-US" sz="2000" dirty="0" smtClean="0">
                <a:solidFill>
                  <a:srgbClr val="FFD457"/>
                </a:solidFill>
              </a:rPr>
              <a:t>DOE OFFICE OF INDIAN ENERGY</a:t>
            </a:r>
            <a:endParaRPr lang="en-US" sz="2000" dirty="0">
              <a:solidFill>
                <a:srgbClr val="FFD457"/>
              </a:solidFill>
            </a:endParaRPr>
          </a:p>
        </p:txBody>
      </p:sp>
      <p:pic>
        <p:nvPicPr>
          <p:cNvPr id="5" name="Picture 4" descr="image_1.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88310" y="3424428"/>
            <a:ext cx="3132328" cy="1819656"/>
          </a:xfrm>
          <a:prstGeom prst="rect">
            <a:avLst/>
          </a:prstGeom>
        </p:spPr>
      </p:pic>
    </p:spTree>
    <p:extLst>
      <p:ext uri="{BB962C8B-B14F-4D97-AF65-F5344CB8AC3E}">
        <p14:creationId xmlns:p14="http://schemas.microsoft.com/office/powerpoint/2010/main" val="40234962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65760" y="175768"/>
            <a:ext cx="8229600" cy="987552"/>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66492" y="1163321"/>
            <a:ext cx="8229600" cy="4875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7010400" y="6606660"/>
            <a:ext cx="2133600" cy="251340"/>
          </a:xfrm>
          <a:prstGeom prst="rect">
            <a:avLst/>
          </a:prstGeom>
        </p:spPr>
        <p:txBody>
          <a:bodyPr/>
          <a:lstStyle/>
          <a:p>
            <a:fld id="{F9C252DC-A164-D04F-A083-01C268BCB08E}" type="slidenum">
              <a:rPr lang="en-US" smtClean="0"/>
              <a:pPr/>
              <a:t>‹#›</a:t>
            </a:fld>
            <a:endParaRPr lang="en-US" dirty="0"/>
          </a:p>
        </p:txBody>
      </p:sp>
      <p:pic>
        <p:nvPicPr>
          <p:cNvPr id="10" name="Picture 9" descr="doe_oie_wordmark_horiz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6493" y="6449456"/>
            <a:ext cx="2023738" cy="297564"/>
          </a:xfrm>
          <a:prstGeom prst="rect">
            <a:avLst/>
          </a:prstGeom>
        </p:spPr>
      </p:pic>
      <p:cxnSp>
        <p:nvCxnSpPr>
          <p:cNvPr id="11" name="Straight Connector 10"/>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882050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552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552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7010400" y="6606660"/>
            <a:ext cx="2133600" cy="251340"/>
          </a:xfrm>
          <a:prstGeom prst="rect">
            <a:avLst/>
          </a:prstGeom>
        </p:spPr>
        <p:txBody>
          <a:bodyPr/>
          <a:lstStyle/>
          <a:p>
            <a:fld id="{F9C252DC-A164-D04F-A083-01C268BCB08E}" type="slidenum">
              <a:rPr lang="en-US" smtClean="0"/>
              <a:pPr/>
              <a:t>‹#›</a:t>
            </a:fld>
            <a:endParaRPr lang="en-US" dirty="0"/>
          </a:p>
        </p:txBody>
      </p:sp>
      <p:pic>
        <p:nvPicPr>
          <p:cNvPr id="10" name="Picture 9" descr="doe_oie_wordmark_horiz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6493" y="6449456"/>
            <a:ext cx="2023738" cy="297564"/>
          </a:xfrm>
          <a:prstGeom prst="rect">
            <a:avLst/>
          </a:prstGeom>
        </p:spPr>
      </p:pic>
      <p:cxnSp>
        <p:nvCxnSpPr>
          <p:cNvPr id="11" name="Straight Connector 10"/>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6044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mp; Content -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D7081E63-2C6B-47B6-BA01-4B14E1AFFBAF}" type="slidenum">
              <a:rPr lang="en-US" smtClean="0"/>
              <a:pPr/>
              <a:t>‹#›</a:t>
            </a:fld>
            <a:endParaRPr lang="en-US" dirty="0"/>
          </a:p>
        </p:txBody>
      </p:sp>
      <p:sp>
        <p:nvSpPr>
          <p:cNvPr id="4" name="Content Placeholder 2"/>
          <p:cNvSpPr>
            <a:spLocks noGrp="1"/>
          </p:cNvSpPr>
          <p:nvPr>
            <p:ph idx="1"/>
          </p:nvPr>
        </p:nvSpPr>
        <p:spPr>
          <a:xfrm>
            <a:off x="457200" y="15240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5918971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text, object -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200" y="1524000"/>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hasCustomPrompt="1"/>
          </p:nvPr>
        </p:nvSpPr>
        <p:spPr>
          <a:xfrm>
            <a:off x="4645025" y="1524000"/>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add object</a:t>
            </a:r>
            <a:endParaRPr lang="en-US" dirty="0"/>
          </a:p>
        </p:txBody>
      </p:sp>
      <p:sp>
        <p:nvSpPr>
          <p:cNvPr id="9" name="Slide Number Placeholder 8"/>
          <p:cNvSpPr>
            <a:spLocks noGrp="1"/>
          </p:cNvSpPr>
          <p:nvPr>
            <p:ph type="sldNum" sz="quarter" idx="12"/>
          </p:nvPr>
        </p:nvSpPr>
        <p:spPr/>
        <p:txBody>
          <a:bodyPr/>
          <a:lstStyle>
            <a:lvl1pPr algn="ctr">
              <a:defRPr/>
            </a:lvl1pPr>
          </a:lstStyle>
          <a:p>
            <a:fld id="{D7081E63-2C6B-47B6-BA01-4B14E1AFFBAF}" type="slidenum">
              <a:rPr lang="en-US" smtClean="0"/>
              <a:pPr/>
              <a:t>‹#›</a:t>
            </a:fld>
            <a:endParaRPr lang="en-US" dirty="0"/>
          </a:p>
        </p:txBody>
      </p:sp>
    </p:spTree>
    <p:extLst>
      <p:ext uri="{BB962C8B-B14F-4D97-AF65-F5344CB8AC3E}">
        <p14:creationId xmlns:p14="http://schemas.microsoft.com/office/powerpoint/2010/main" val="70975144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6313" y="965200"/>
            <a:ext cx="7752620" cy="1227667"/>
          </a:xfrm>
        </p:spPr>
        <p:txBody>
          <a:bodyPr anchor="t" anchorCtr="0">
            <a:normAutofit/>
          </a:bodyPr>
          <a:lstStyle>
            <a:lvl1pPr algn="l">
              <a:lnSpc>
                <a:spcPts val="4000"/>
              </a:lnSpc>
              <a:defRPr sz="3400">
                <a:solidFill>
                  <a:schemeClr val="bg1"/>
                </a:solidFill>
              </a:defRPr>
            </a:lvl1pPr>
          </a:lstStyle>
          <a:p>
            <a:r>
              <a:rPr lang="en-US" dirty="0" smtClean="0"/>
              <a:t>Indian Country Solar Energy Potential Estimates &amp; DOE IE Updates</a:t>
            </a:r>
          </a:p>
        </p:txBody>
      </p:sp>
      <p:sp>
        <p:nvSpPr>
          <p:cNvPr id="3" name="Subtitle 2"/>
          <p:cNvSpPr>
            <a:spLocks noGrp="1"/>
          </p:cNvSpPr>
          <p:nvPr>
            <p:ph type="subTitle" idx="1"/>
          </p:nvPr>
        </p:nvSpPr>
        <p:spPr>
          <a:xfrm>
            <a:off x="646313" y="2197973"/>
            <a:ext cx="7752620" cy="1110370"/>
          </a:xfrm>
        </p:spPr>
        <p:txBody>
          <a:bodyPr>
            <a:normAutofit/>
          </a:bodyPr>
          <a:lstStyle>
            <a:lvl1pPr marL="0" indent="0" algn="l">
              <a:buNone/>
              <a:defRPr sz="2000" b="0">
                <a:solidFill>
                  <a:schemeClr val="bg1"/>
                </a:solidFill>
                <a:latin typeface="+mn-lt"/>
                <a:cs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8" descr="doe_ie_wordmark_larg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049" y="5608564"/>
            <a:ext cx="2743200" cy="402080"/>
          </a:xfrm>
          <a:prstGeom prst="rect">
            <a:avLst/>
          </a:prstGeom>
        </p:spPr>
      </p:pic>
      <p:sp>
        <p:nvSpPr>
          <p:cNvPr id="8" name="Rectangle 7"/>
          <p:cNvSpPr/>
          <p:nvPr userDrawn="1"/>
        </p:nvSpPr>
        <p:spPr>
          <a:xfrm>
            <a:off x="-1" y="836524"/>
            <a:ext cx="397933" cy="109092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11" name="Rectangle 10"/>
          <p:cNvSpPr/>
          <p:nvPr userDrawn="1"/>
        </p:nvSpPr>
        <p:spPr>
          <a:xfrm>
            <a:off x="460046" y="836524"/>
            <a:ext cx="66502" cy="109092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pic>
        <p:nvPicPr>
          <p:cNvPr id="10" name="Picture 9" descr="image_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424428"/>
            <a:ext cx="2994660" cy="1819656"/>
          </a:xfrm>
          <a:prstGeom prst="rect">
            <a:avLst/>
          </a:prstGeom>
        </p:spPr>
      </p:pic>
      <p:pic>
        <p:nvPicPr>
          <p:cNvPr id="13" name="Picture 12" descr="image_3.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3424428"/>
            <a:ext cx="3047999" cy="1819656"/>
          </a:xfrm>
          <a:prstGeom prst="rect">
            <a:avLst/>
          </a:prstGeom>
        </p:spPr>
      </p:pic>
      <p:sp>
        <p:nvSpPr>
          <p:cNvPr id="14" name="Title 1"/>
          <p:cNvSpPr txBox="1">
            <a:spLocks/>
          </p:cNvSpPr>
          <p:nvPr userDrawn="1"/>
        </p:nvSpPr>
        <p:spPr>
          <a:xfrm>
            <a:off x="646313" y="533400"/>
            <a:ext cx="7752620" cy="1368644"/>
          </a:xfrm>
          <a:prstGeom prst="rect">
            <a:avLst/>
          </a:prstGeom>
        </p:spPr>
        <p:txBody>
          <a:bodyPr vert="horz" lIns="91440" tIns="45720" rIns="91440" bIns="45720" rtlCol="0" anchor="t" anchorCtr="0">
            <a:normAutofit/>
          </a:bodyPr>
          <a:lstStyle>
            <a:lvl1pPr algn="l" defTabSz="457200" rtl="0" eaLnBrk="1" latinLnBrk="0" hangingPunct="1">
              <a:lnSpc>
                <a:spcPts val="4000"/>
              </a:lnSpc>
              <a:spcBef>
                <a:spcPct val="0"/>
              </a:spcBef>
              <a:buNone/>
              <a:defRPr sz="3400" kern="1200">
                <a:solidFill>
                  <a:schemeClr val="bg1"/>
                </a:solidFill>
                <a:latin typeface="+mj-lt"/>
                <a:ea typeface="+mj-ea"/>
                <a:cs typeface="+mj-cs"/>
              </a:defRPr>
            </a:lvl1pPr>
          </a:lstStyle>
          <a:p>
            <a:r>
              <a:rPr lang="en-US" sz="2000" dirty="0" smtClean="0">
                <a:solidFill>
                  <a:srgbClr val="FFD457"/>
                </a:solidFill>
                <a:latin typeface="Franklin Gothic Medium"/>
              </a:rPr>
              <a:t>DOE OFFICE OF INDIAN ENERGY</a:t>
            </a:r>
            <a:endParaRPr lang="en-US" sz="2000" dirty="0">
              <a:solidFill>
                <a:srgbClr val="FFD457"/>
              </a:solidFill>
              <a:latin typeface="Franklin Gothic Medium"/>
            </a:endParaRPr>
          </a:p>
        </p:txBody>
      </p:sp>
      <p:pic>
        <p:nvPicPr>
          <p:cNvPr id="5" name="Picture 4" descr="image_1.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88310" y="3424428"/>
            <a:ext cx="3132328" cy="1819656"/>
          </a:xfrm>
          <a:prstGeom prst="rect">
            <a:avLst/>
          </a:prstGeom>
        </p:spPr>
      </p:pic>
    </p:spTree>
    <p:extLst>
      <p:ext uri="{BB962C8B-B14F-4D97-AF65-F5344CB8AC3E}">
        <p14:creationId xmlns:p14="http://schemas.microsoft.com/office/powerpoint/2010/main" val="408886771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2" name="Title 1"/>
          <p:cNvSpPr>
            <a:spLocks noGrp="1"/>
          </p:cNvSpPr>
          <p:nvPr>
            <p:ph type="title"/>
          </p:nvPr>
        </p:nvSpPr>
        <p:spPr>
          <a:xfrm>
            <a:off x="366492" y="430868"/>
            <a:ext cx="8229600" cy="986769"/>
          </a:xfrm>
        </p:spPr>
        <p:txBody>
          <a:bodyPr anchor="t">
            <a:normAutofit/>
          </a:bodyPr>
          <a:lstStyle>
            <a:lvl1pPr algn="l">
              <a:defRPr sz="3200">
                <a:solidFill>
                  <a:schemeClr val="accent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6492" y="1466985"/>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0" y="603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10" name="Rectangle 9"/>
          <p:cNvSpPr/>
          <p:nvPr userDrawn="1"/>
        </p:nvSpPr>
        <p:spPr>
          <a:xfrm>
            <a:off x="236525" y="603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13" name="Slide Number Placeholder 5"/>
          <p:cNvSpPr>
            <a:spLocks noGrp="1"/>
          </p:cNvSpPr>
          <p:nvPr>
            <p:ph type="sldNum" sz="quarter" idx="4"/>
          </p:nvPr>
        </p:nvSpPr>
        <p:spPr>
          <a:xfrm>
            <a:off x="8776426" y="6591541"/>
            <a:ext cx="367574"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pic>
        <p:nvPicPr>
          <p:cNvPr id="11" name="Picture 10" descr="green_patter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7762"/>
            <a:ext cx="9144000" cy="155448"/>
          </a:xfrm>
          <a:prstGeom prst="rect">
            <a:avLst/>
          </a:prstGeom>
        </p:spPr>
      </p:pic>
      <p:cxnSp>
        <p:nvCxnSpPr>
          <p:cNvPr id="16" name="Straight Connector 15"/>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8" name="Picture 17" descr="doe_ie_wordmark_larg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9936" y="6452964"/>
            <a:ext cx="1890890" cy="277154"/>
          </a:xfrm>
          <a:prstGeom prst="rect">
            <a:avLst/>
          </a:prstGeom>
        </p:spPr>
      </p:pic>
    </p:spTree>
    <p:extLst>
      <p:ext uri="{BB962C8B-B14F-4D97-AF65-F5344CB8AC3E}">
        <p14:creationId xmlns:p14="http://schemas.microsoft.com/office/powerpoint/2010/main" val="3177835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066571"/>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4" name="Picture 3" descr="green_patter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7762"/>
            <a:ext cx="9144000" cy="155448"/>
          </a:xfrm>
          <a:prstGeom prst="rect">
            <a:avLst/>
          </a:prstGeom>
        </p:spPr>
      </p:pic>
      <p:pic>
        <p:nvPicPr>
          <p:cNvPr id="11" name="Picture 10" descr="doe_oie_wordmark_horiz_colo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493" y="6449456"/>
            <a:ext cx="2023738" cy="297564"/>
          </a:xfrm>
          <a:prstGeom prst="rect">
            <a:avLst/>
          </a:prstGeom>
        </p:spPr>
      </p:pic>
      <p:cxnSp>
        <p:nvCxnSpPr>
          <p:cNvPr id="12" name="Straight Connector 11"/>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7123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Rectangle 13"/>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pic>
        <p:nvPicPr>
          <p:cNvPr id="15" name="Picture 14" descr="doe_ie_wordmark_larg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2964"/>
            <a:ext cx="1890890" cy="27715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8776426" y="6591541"/>
            <a:ext cx="367574" cy="267887"/>
          </a:xfrm>
          <a:prstGeom prst="rect">
            <a:avLst/>
          </a:prstGeom>
        </p:spPr>
        <p:txBody>
          <a:bodyPr/>
          <a:lstStyle>
            <a:lvl1pPr algn="r">
              <a:defRPr sz="1000">
                <a:solidFill>
                  <a:srgbClr val="FFFFFF"/>
                </a:solidFill>
              </a:defRPr>
            </a:lvl1pPr>
          </a:lstStyle>
          <a:p>
            <a:pPr algn="ctr"/>
            <a:fld id="{F9C252DC-A164-D04F-A083-01C268BCB08E}" type="slidenum">
              <a:rPr lang="en-US" smtClean="0">
                <a:latin typeface="Franklin Gothic Book"/>
              </a:rPr>
              <a:pPr algn="ctr"/>
              <a:t>‹#›</a:t>
            </a:fld>
            <a:endParaRPr lang="en-US" dirty="0">
              <a:latin typeface="Franklin Gothic Book"/>
            </a:endParaRPr>
          </a:p>
        </p:txBody>
      </p:sp>
      <p:pic>
        <p:nvPicPr>
          <p:cNvPr id="9" name="Picture 8" descr="green_patter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57762"/>
            <a:ext cx="9144000" cy="155448"/>
          </a:xfrm>
          <a:prstGeom prst="rect">
            <a:avLst/>
          </a:prstGeom>
        </p:spPr>
      </p:pic>
      <p:sp>
        <p:nvSpPr>
          <p:cNvPr id="10" name="Rectangle 9"/>
          <p:cNvSpPr/>
          <p:nvPr userDrawn="1"/>
        </p:nvSpPr>
        <p:spPr>
          <a:xfrm>
            <a:off x="0" y="603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11" name="Rectangle 10"/>
          <p:cNvSpPr/>
          <p:nvPr userDrawn="1"/>
        </p:nvSpPr>
        <p:spPr>
          <a:xfrm>
            <a:off x="236525" y="603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Tree>
    <p:extLst>
      <p:ext uri="{BB962C8B-B14F-4D97-AF65-F5344CB8AC3E}">
        <p14:creationId xmlns:p14="http://schemas.microsoft.com/office/powerpoint/2010/main" val="347911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pic>
        <p:nvPicPr>
          <p:cNvPr id="16" name="Picture 15" descr="doe_ie_wordmark_larg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2964"/>
            <a:ext cx="1890890" cy="27715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a:off x="7010400" y="6606660"/>
            <a:ext cx="2133600" cy="251340"/>
          </a:xfrm>
          <a:prstGeom prst="rect">
            <a:avLst/>
          </a:prstGeom>
        </p:spPr>
        <p:txBody>
          <a:bodyPr/>
          <a:lstStyle>
            <a:lvl1pPr>
              <a:defRPr>
                <a:solidFill>
                  <a:srgbClr val="FFFFFF"/>
                </a:solidFill>
              </a:defRPr>
            </a:lvl1pPr>
          </a:lstStyle>
          <a:p>
            <a:fld id="{F9C252DC-A164-D04F-A083-01C268BCB08E}" type="slidenum">
              <a:rPr lang="en-US" smtClean="0">
                <a:latin typeface="Franklin Gothic Book"/>
              </a:rPr>
              <a:pPr/>
              <a:t>‹#›</a:t>
            </a:fld>
            <a:endParaRPr lang="en-US" dirty="0">
              <a:latin typeface="Franklin Gothic Book"/>
            </a:endParaRPr>
          </a:p>
        </p:txBody>
      </p:sp>
      <p:pic>
        <p:nvPicPr>
          <p:cNvPr id="10" name="Picture 9" descr="green_patter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57762"/>
            <a:ext cx="9144000" cy="155448"/>
          </a:xfrm>
          <a:prstGeom prst="rect">
            <a:avLst/>
          </a:prstGeom>
        </p:spPr>
      </p:pic>
      <p:sp>
        <p:nvSpPr>
          <p:cNvPr id="11" name="Rectangle 10"/>
          <p:cNvSpPr/>
          <p:nvPr userDrawn="1"/>
        </p:nvSpPr>
        <p:spPr>
          <a:xfrm>
            <a:off x="0" y="603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12" name="Rectangle 11"/>
          <p:cNvSpPr/>
          <p:nvPr userDrawn="1"/>
        </p:nvSpPr>
        <p:spPr>
          <a:xfrm>
            <a:off x="236525" y="603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Tree>
    <p:extLst>
      <p:ext uri="{BB962C8B-B14F-4D97-AF65-F5344CB8AC3E}">
        <p14:creationId xmlns:p14="http://schemas.microsoft.com/office/powerpoint/2010/main" val="1584247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pic>
        <p:nvPicPr>
          <p:cNvPr id="13" name="Picture 12" descr="doe_ie_wordmark_larg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2964"/>
            <a:ext cx="1890890" cy="27715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7010400" y="6606660"/>
            <a:ext cx="2133600" cy="251340"/>
          </a:xfrm>
          <a:prstGeom prst="rect">
            <a:avLst/>
          </a:prstGeom>
        </p:spPr>
        <p:txBody>
          <a:bodyPr/>
          <a:lstStyle>
            <a:lvl1pPr>
              <a:defRPr>
                <a:solidFill>
                  <a:srgbClr val="FFFFFF"/>
                </a:solidFill>
              </a:defRPr>
            </a:lvl1pPr>
          </a:lstStyle>
          <a:p>
            <a:fld id="{F9C252DC-A164-D04F-A083-01C268BCB08E}" type="slidenum">
              <a:rPr lang="en-US" smtClean="0">
                <a:latin typeface="Franklin Gothic Book"/>
              </a:rPr>
              <a:pPr/>
              <a:t>‹#›</a:t>
            </a:fld>
            <a:endParaRPr lang="en-US" dirty="0">
              <a:latin typeface="Franklin Gothic Book"/>
            </a:endParaRPr>
          </a:p>
        </p:txBody>
      </p:sp>
      <p:pic>
        <p:nvPicPr>
          <p:cNvPr id="6" name="Picture 5" descr="green_patter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57762"/>
            <a:ext cx="9144000" cy="155448"/>
          </a:xfrm>
          <a:prstGeom prst="rect">
            <a:avLst/>
          </a:prstGeom>
        </p:spPr>
      </p:pic>
      <p:sp>
        <p:nvSpPr>
          <p:cNvPr id="7" name="Rectangle 6"/>
          <p:cNvSpPr/>
          <p:nvPr userDrawn="1"/>
        </p:nvSpPr>
        <p:spPr>
          <a:xfrm>
            <a:off x="0" y="603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8" name="Rectangle 7"/>
          <p:cNvSpPr/>
          <p:nvPr userDrawn="1"/>
        </p:nvSpPr>
        <p:spPr>
          <a:xfrm>
            <a:off x="236525" y="603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Tree>
    <p:extLst>
      <p:ext uri="{BB962C8B-B14F-4D97-AF65-F5344CB8AC3E}">
        <p14:creationId xmlns:p14="http://schemas.microsoft.com/office/powerpoint/2010/main" val="3857329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366492" y="176868"/>
            <a:ext cx="8229600" cy="986769"/>
          </a:xfrm>
        </p:spPr>
        <p:txBody>
          <a:bodyPr anchor="t">
            <a:normAutofit/>
          </a:bodyPr>
          <a:lstStyle>
            <a:lvl1pPr algn="l">
              <a:defRPr sz="3200">
                <a:solidFill>
                  <a:schemeClr val="accent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6492" y="1163637"/>
            <a:ext cx="8229600" cy="48293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Slide Number Placeholder 5"/>
          <p:cNvSpPr>
            <a:spLocks noGrp="1"/>
          </p:cNvSpPr>
          <p:nvPr>
            <p:ph type="sldNum" sz="quarter" idx="4"/>
          </p:nvPr>
        </p:nvSpPr>
        <p:spPr>
          <a:xfrm>
            <a:off x="8776426" y="6591541"/>
            <a:ext cx="367574"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rPr>
              <a:pPr algn="ctr"/>
              <a:t>‹#›</a:t>
            </a:fld>
            <a:endParaRPr lang="en-US" dirty="0">
              <a:solidFill>
                <a:prstClr val="white"/>
              </a:solidFill>
            </a:endParaRPr>
          </a:p>
        </p:txBody>
      </p:sp>
      <p:cxnSp>
        <p:nvCxnSpPr>
          <p:cNvPr id="16" name="Straight Connector 15"/>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8" name="Picture 17" descr="doe_ie_wordmark_larg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2964"/>
            <a:ext cx="1890890" cy="277154"/>
          </a:xfrm>
          <a:prstGeom prst="rect">
            <a:avLst/>
          </a:prstGeom>
        </p:spPr>
      </p:pic>
    </p:spTree>
    <p:extLst>
      <p:ext uri="{BB962C8B-B14F-4D97-AF65-F5344CB8AC3E}">
        <p14:creationId xmlns:p14="http://schemas.microsoft.com/office/powerpoint/2010/main" val="2212670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pic>
        <p:nvPicPr>
          <p:cNvPr id="11" name="Picture 10" descr="doe_ie_wordmark_larg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2964"/>
            <a:ext cx="1890890" cy="277154"/>
          </a:xfrm>
          <a:prstGeom prst="rect">
            <a:avLst/>
          </a:prstGeom>
        </p:spPr>
      </p:pic>
      <p:sp>
        <p:nvSpPr>
          <p:cNvPr id="4" name="Slide Number Placeholder 3"/>
          <p:cNvSpPr>
            <a:spLocks noGrp="1"/>
          </p:cNvSpPr>
          <p:nvPr>
            <p:ph type="sldNum" sz="quarter" idx="12"/>
          </p:nvPr>
        </p:nvSpPr>
        <p:spPr>
          <a:xfrm>
            <a:off x="7010400" y="6606660"/>
            <a:ext cx="2133600" cy="251340"/>
          </a:xfrm>
          <a:prstGeom prst="rect">
            <a:avLst/>
          </a:prstGeom>
        </p:spPr>
        <p:txBody>
          <a:bodyPr/>
          <a:lstStyle>
            <a:lvl1pPr>
              <a:defRPr>
                <a:solidFill>
                  <a:srgbClr val="FFFFFF"/>
                </a:solidFill>
              </a:defRPr>
            </a:lvl1pPr>
          </a:lstStyle>
          <a:p>
            <a:fld id="{F9C252DC-A164-D04F-A083-01C268BCB08E}" type="slidenum">
              <a:rPr lang="en-US" smtClean="0">
                <a:latin typeface="Franklin Gothic Book"/>
              </a:rPr>
              <a:pPr/>
              <a:t>‹#›</a:t>
            </a:fld>
            <a:endParaRPr lang="en-US" dirty="0">
              <a:latin typeface="Franklin Gothic Book"/>
            </a:endParaRPr>
          </a:p>
        </p:txBody>
      </p:sp>
      <p:pic>
        <p:nvPicPr>
          <p:cNvPr id="5" name="Picture 4" descr="green_patter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57762"/>
            <a:ext cx="9144000" cy="155448"/>
          </a:xfrm>
          <a:prstGeom prst="rect">
            <a:avLst/>
          </a:prstGeom>
        </p:spPr>
      </p:pic>
    </p:spTree>
    <p:extLst>
      <p:ext uri="{BB962C8B-B14F-4D97-AF65-F5344CB8AC3E}">
        <p14:creationId xmlns:p14="http://schemas.microsoft.com/office/powerpoint/2010/main" val="2692478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3" name="Rectangle 12"/>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pic>
        <p:nvPicPr>
          <p:cNvPr id="14" name="Picture 13" descr="doe_ie_wordmark_larg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2964"/>
            <a:ext cx="1890890" cy="277154"/>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7010400" y="6606660"/>
            <a:ext cx="2133600" cy="251340"/>
          </a:xfrm>
          <a:prstGeom prst="rect">
            <a:avLst/>
          </a:prstGeom>
        </p:spPr>
        <p:txBody>
          <a:bodyPr/>
          <a:lstStyle>
            <a:lvl1pPr>
              <a:defRPr>
                <a:solidFill>
                  <a:srgbClr val="FFFFFF"/>
                </a:solidFill>
              </a:defRPr>
            </a:lvl1pPr>
          </a:lstStyle>
          <a:p>
            <a:fld id="{F9C252DC-A164-D04F-A083-01C268BCB08E}" type="slidenum">
              <a:rPr lang="en-US" smtClean="0">
                <a:latin typeface="Franklin Gothic Book"/>
              </a:rPr>
              <a:pPr/>
              <a:t>‹#›</a:t>
            </a:fld>
            <a:endParaRPr lang="en-US" dirty="0">
              <a:latin typeface="Franklin Gothic Book"/>
            </a:endParaRPr>
          </a:p>
        </p:txBody>
      </p:sp>
      <p:pic>
        <p:nvPicPr>
          <p:cNvPr id="8" name="Picture 7" descr="green_patter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57762"/>
            <a:ext cx="9144000" cy="155448"/>
          </a:xfrm>
          <a:prstGeom prst="rect">
            <a:avLst/>
          </a:prstGeom>
        </p:spPr>
      </p:pic>
    </p:spTree>
    <p:extLst>
      <p:ext uri="{BB962C8B-B14F-4D97-AF65-F5344CB8AC3E}">
        <p14:creationId xmlns:p14="http://schemas.microsoft.com/office/powerpoint/2010/main" val="2972775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4" name="Rectangle 13"/>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pic>
        <p:nvPicPr>
          <p:cNvPr id="15" name="Picture 14" descr="doe_ie_wordmark_larg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2964"/>
            <a:ext cx="1890890" cy="277154"/>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7010400" y="6606660"/>
            <a:ext cx="2133600" cy="251340"/>
          </a:xfrm>
          <a:prstGeom prst="rect">
            <a:avLst/>
          </a:prstGeom>
        </p:spPr>
        <p:txBody>
          <a:bodyPr/>
          <a:lstStyle>
            <a:lvl1pPr>
              <a:defRPr>
                <a:solidFill>
                  <a:srgbClr val="FFFFFF"/>
                </a:solidFill>
              </a:defRPr>
            </a:lvl1pPr>
          </a:lstStyle>
          <a:p>
            <a:fld id="{F9C252DC-A164-D04F-A083-01C268BCB08E}" type="slidenum">
              <a:rPr lang="en-US" smtClean="0">
                <a:latin typeface="Franklin Gothic Book"/>
              </a:rPr>
              <a:pPr/>
              <a:t>‹#›</a:t>
            </a:fld>
            <a:endParaRPr lang="en-US" dirty="0">
              <a:latin typeface="Franklin Gothic Book"/>
            </a:endParaRPr>
          </a:p>
        </p:txBody>
      </p:sp>
      <p:pic>
        <p:nvPicPr>
          <p:cNvPr id="8" name="Picture 7" descr="green_patter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57762"/>
            <a:ext cx="9144000" cy="155448"/>
          </a:xfrm>
          <a:prstGeom prst="rect">
            <a:avLst/>
          </a:prstGeom>
        </p:spPr>
      </p:pic>
    </p:spTree>
    <p:extLst>
      <p:ext uri="{BB962C8B-B14F-4D97-AF65-F5344CB8AC3E}">
        <p14:creationId xmlns:p14="http://schemas.microsoft.com/office/powerpoint/2010/main" val="3858748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66492" y="1467969"/>
            <a:ext cx="8229600" cy="45708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7010400" y="6606660"/>
            <a:ext cx="2133600" cy="251340"/>
          </a:xfrm>
          <a:prstGeom prst="rect">
            <a:avLst/>
          </a:prstGeom>
        </p:spPr>
        <p:txBody>
          <a:bodyPr/>
          <a:lstStyle/>
          <a:p>
            <a:fld id="{F9C252DC-A164-D04F-A083-01C268BCB08E}" type="slidenum">
              <a:rPr lang="en-US" smtClean="0">
                <a:latin typeface="Franklin Gothic Book"/>
              </a:rPr>
              <a:pPr/>
              <a:t>‹#›</a:t>
            </a:fld>
            <a:endParaRPr lang="en-US">
              <a:latin typeface="Franklin Gothic Book"/>
            </a:endParaRPr>
          </a:p>
        </p:txBody>
      </p:sp>
      <p:pic>
        <p:nvPicPr>
          <p:cNvPr id="7" name="Picture 6" descr="green_patter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7762"/>
            <a:ext cx="9144000" cy="155448"/>
          </a:xfrm>
          <a:prstGeom prst="rect">
            <a:avLst/>
          </a:prstGeom>
        </p:spPr>
      </p:pic>
      <p:pic>
        <p:nvPicPr>
          <p:cNvPr id="10" name="Picture 9" descr="doe_oie_wordmark_horiz_colo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493" y="6449456"/>
            <a:ext cx="2023738" cy="297564"/>
          </a:xfrm>
          <a:prstGeom prst="rect">
            <a:avLst/>
          </a:prstGeom>
        </p:spPr>
      </p:pic>
      <p:cxnSp>
        <p:nvCxnSpPr>
          <p:cNvPr id="11" name="Straight Connector 10"/>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0" y="603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9" name="Rectangle 8"/>
          <p:cNvSpPr/>
          <p:nvPr userDrawn="1"/>
        </p:nvSpPr>
        <p:spPr>
          <a:xfrm>
            <a:off x="236525" y="603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Tree>
    <p:extLst>
      <p:ext uri="{BB962C8B-B14F-4D97-AF65-F5344CB8AC3E}">
        <p14:creationId xmlns:p14="http://schemas.microsoft.com/office/powerpoint/2010/main" val="1726751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552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552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7010400" y="6606660"/>
            <a:ext cx="2133600" cy="251340"/>
          </a:xfrm>
          <a:prstGeom prst="rect">
            <a:avLst/>
          </a:prstGeom>
        </p:spPr>
        <p:txBody>
          <a:bodyPr/>
          <a:lstStyle/>
          <a:p>
            <a:fld id="{F9C252DC-A164-D04F-A083-01C268BCB08E}" type="slidenum">
              <a:rPr lang="en-US" smtClean="0">
                <a:latin typeface="Franklin Gothic Book"/>
              </a:rPr>
              <a:pPr/>
              <a:t>‹#›</a:t>
            </a:fld>
            <a:endParaRPr lang="en-US">
              <a:latin typeface="Franklin Gothic Book"/>
            </a:endParaRPr>
          </a:p>
        </p:txBody>
      </p:sp>
      <p:pic>
        <p:nvPicPr>
          <p:cNvPr id="7" name="Picture 6" descr="green_patter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7762"/>
            <a:ext cx="9144000" cy="155448"/>
          </a:xfrm>
          <a:prstGeom prst="rect">
            <a:avLst/>
          </a:prstGeom>
        </p:spPr>
      </p:pic>
      <p:pic>
        <p:nvPicPr>
          <p:cNvPr id="10" name="Picture 9" descr="doe_oie_wordmark_horiz_colo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493" y="6449456"/>
            <a:ext cx="2023738" cy="297564"/>
          </a:xfrm>
          <a:prstGeom prst="rect">
            <a:avLst/>
          </a:prstGeom>
        </p:spPr>
      </p:pic>
      <p:cxnSp>
        <p:nvCxnSpPr>
          <p:cNvPr id="11" name="Straight Connector 10"/>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95752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6313" y="965200"/>
            <a:ext cx="7752620" cy="1227667"/>
          </a:xfrm>
        </p:spPr>
        <p:txBody>
          <a:bodyPr anchor="t" anchorCtr="0">
            <a:normAutofit/>
          </a:bodyPr>
          <a:lstStyle>
            <a:lvl1pPr algn="l">
              <a:lnSpc>
                <a:spcPts val="4000"/>
              </a:lnSpc>
              <a:defRPr sz="3400">
                <a:solidFill>
                  <a:schemeClr val="bg1"/>
                </a:solidFill>
              </a:defRPr>
            </a:lvl1pPr>
          </a:lstStyle>
          <a:p>
            <a:r>
              <a:rPr lang="en-US" dirty="0" smtClean="0"/>
              <a:t>Indian Country Solar Energy Potential Estimates &amp; DOE IE Updates</a:t>
            </a:r>
          </a:p>
        </p:txBody>
      </p:sp>
      <p:sp>
        <p:nvSpPr>
          <p:cNvPr id="3" name="Subtitle 2"/>
          <p:cNvSpPr>
            <a:spLocks noGrp="1"/>
          </p:cNvSpPr>
          <p:nvPr>
            <p:ph type="subTitle" idx="1"/>
          </p:nvPr>
        </p:nvSpPr>
        <p:spPr>
          <a:xfrm>
            <a:off x="646313" y="2197973"/>
            <a:ext cx="7752620" cy="1110370"/>
          </a:xfrm>
        </p:spPr>
        <p:txBody>
          <a:bodyPr>
            <a:normAutofit/>
          </a:bodyPr>
          <a:lstStyle>
            <a:lvl1pPr marL="0" indent="0" algn="l">
              <a:buNone/>
              <a:defRPr sz="2000" b="0">
                <a:solidFill>
                  <a:schemeClr val="bg1"/>
                </a:solidFill>
                <a:latin typeface="+mn-lt"/>
                <a:cs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049" y="5609051"/>
            <a:ext cx="2743200" cy="401106"/>
          </a:xfrm>
          <a:prstGeom prst="rect">
            <a:avLst/>
          </a:prstGeom>
        </p:spPr>
      </p:pic>
      <p:sp>
        <p:nvSpPr>
          <p:cNvPr id="8" name="Rectangle 7"/>
          <p:cNvSpPr/>
          <p:nvPr userDrawn="1"/>
        </p:nvSpPr>
        <p:spPr>
          <a:xfrm>
            <a:off x="-1" y="836524"/>
            <a:ext cx="397933" cy="109092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1" name="Rectangle 10"/>
          <p:cNvSpPr/>
          <p:nvPr userDrawn="1"/>
        </p:nvSpPr>
        <p:spPr>
          <a:xfrm>
            <a:off x="460046" y="836524"/>
            <a:ext cx="66502" cy="109092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10" name="Picture 9" descr="image_2.jp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3424428"/>
            <a:ext cx="2994660" cy="1819656"/>
          </a:xfrm>
          <a:prstGeom prst="rect">
            <a:avLst/>
          </a:prstGeom>
        </p:spPr>
      </p:pic>
      <p:pic>
        <p:nvPicPr>
          <p:cNvPr id="13" name="Picture 12" descr="image_3.jp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096000" y="3424428"/>
            <a:ext cx="3047999" cy="1819656"/>
          </a:xfrm>
          <a:prstGeom prst="rect">
            <a:avLst/>
          </a:prstGeom>
        </p:spPr>
      </p:pic>
      <p:sp>
        <p:nvSpPr>
          <p:cNvPr id="14" name="Title 1"/>
          <p:cNvSpPr txBox="1">
            <a:spLocks/>
          </p:cNvSpPr>
          <p:nvPr userDrawn="1"/>
        </p:nvSpPr>
        <p:spPr>
          <a:xfrm>
            <a:off x="646313" y="533400"/>
            <a:ext cx="7752620" cy="1368644"/>
          </a:xfrm>
          <a:prstGeom prst="rect">
            <a:avLst/>
          </a:prstGeom>
        </p:spPr>
        <p:txBody>
          <a:bodyPr vert="horz" lIns="91440" tIns="45720" rIns="91440" bIns="45720" rtlCol="0" anchor="t" anchorCtr="0">
            <a:normAutofit/>
          </a:bodyPr>
          <a:lstStyle>
            <a:lvl1pPr algn="l" defTabSz="457200" rtl="0" eaLnBrk="1" latinLnBrk="0" hangingPunct="1">
              <a:lnSpc>
                <a:spcPts val="4000"/>
              </a:lnSpc>
              <a:spcBef>
                <a:spcPct val="0"/>
              </a:spcBef>
              <a:buNone/>
              <a:defRPr sz="3400" kern="1200">
                <a:solidFill>
                  <a:schemeClr val="bg1"/>
                </a:solidFill>
                <a:latin typeface="+mj-lt"/>
                <a:ea typeface="+mj-ea"/>
                <a:cs typeface="+mj-cs"/>
              </a:defRPr>
            </a:lvl1pPr>
          </a:lstStyle>
          <a:p>
            <a:r>
              <a:rPr lang="en-US" sz="2000" dirty="0" smtClean="0">
                <a:solidFill>
                  <a:srgbClr val="FFD457"/>
                </a:solidFill>
                <a:latin typeface="Franklin Gothic Medium"/>
              </a:rPr>
              <a:t>DOE OFFICE OF INDIAN ENERGY</a:t>
            </a:r>
            <a:endParaRPr lang="en-US" sz="2000" dirty="0">
              <a:solidFill>
                <a:srgbClr val="FFD457"/>
              </a:solidFill>
              <a:latin typeface="Franklin Gothic Medium"/>
            </a:endParaRPr>
          </a:p>
        </p:txBody>
      </p:sp>
      <p:pic>
        <p:nvPicPr>
          <p:cNvPr id="5" name="Picture 4" descr="image_1.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988310" y="3424428"/>
            <a:ext cx="3132328" cy="1819656"/>
          </a:xfrm>
          <a:prstGeom prst="rect">
            <a:avLst/>
          </a:prstGeom>
        </p:spPr>
      </p:pic>
    </p:spTree>
    <p:extLst>
      <p:ext uri="{BB962C8B-B14F-4D97-AF65-F5344CB8AC3E}">
        <p14:creationId xmlns:p14="http://schemas.microsoft.com/office/powerpoint/2010/main" val="301444537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2" name="Title 1"/>
          <p:cNvSpPr>
            <a:spLocks noGrp="1"/>
          </p:cNvSpPr>
          <p:nvPr>
            <p:ph type="title"/>
          </p:nvPr>
        </p:nvSpPr>
        <p:spPr>
          <a:xfrm>
            <a:off x="366492" y="176868"/>
            <a:ext cx="8229600" cy="986769"/>
          </a:xfrm>
        </p:spPr>
        <p:txBody>
          <a:bodyPr anchor="t">
            <a:normAutofit/>
          </a:bodyPr>
          <a:lstStyle>
            <a:lvl1pPr algn="l">
              <a:defRPr sz="3200">
                <a:solidFill>
                  <a:schemeClr val="accent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6492" y="1163637"/>
            <a:ext cx="8229600" cy="48293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0" name="Rectangle 9"/>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3"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cxnSp>
        <p:nvCxnSpPr>
          <p:cNvPr id="16" name="Straight Connector 15"/>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spTree>
    <p:extLst>
      <p:ext uri="{BB962C8B-B14F-4D97-AF65-F5344CB8AC3E}">
        <p14:creationId xmlns:p14="http://schemas.microsoft.com/office/powerpoint/2010/main" val="3344058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066571"/>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4" name="Picture 3" descr="green_pattern.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7762"/>
            <a:ext cx="9144000" cy="155448"/>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493" y="6449722"/>
            <a:ext cx="2023738" cy="297032"/>
          </a:xfrm>
          <a:prstGeom prst="rect">
            <a:avLst/>
          </a:prstGeom>
        </p:spPr>
      </p:pic>
      <p:cxnSp>
        <p:nvCxnSpPr>
          <p:cNvPr id="12" name="Straight Connector 11"/>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1311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Rectangle 13"/>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sp>
        <p:nvSpPr>
          <p:cNvPr id="2" name="Title 1"/>
          <p:cNvSpPr>
            <a:spLocks noGrp="1"/>
          </p:cNvSpPr>
          <p:nvPr>
            <p:ph type="title"/>
          </p:nvPr>
        </p:nvSpPr>
        <p:spPr>
          <a:xfrm>
            <a:off x="365760" y="175768"/>
            <a:ext cx="8229600" cy="98755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65760" y="1163320"/>
            <a:ext cx="4038600" cy="49628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56760" y="1163320"/>
            <a:ext cx="4038600" cy="49628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9"/>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1" name="Rectangle 10"/>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2"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2581794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sp>
        <p:nvSpPr>
          <p:cNvPr id="2" name="Title 1"/>
          <p:cNvSpPr>
            <a:spLocks noGrp="1"/>
          </p:cNvSpPr>
          <p:nvPr>
            <p:ph type="title"/>
          </p:nvPr>
        </p:nvSpPr>
        <p:spPr>
          <a:xfrm>
            <a:off x="365760" y="175768"/>
            <a:ext cx="8229600" cy="987552"/>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68300" y="1281112"/>
            <a:ext cx="4040188" cy="6862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68300" y="1920874"/>
            <a:ext cx="4040188" cy="42386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556125" y="1281112"/>
            <a:ext cx="4041775" cy="6862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56125" y="1920874"/>
            <a:ext cx="4041775" cy="42386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2" name="Rectangle 11"/>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3" name="Slide Number Placeholder 5"/>
          <p:cNvSpPr>
            <a:spLocks noGrp="1"/>
          </p:cNvSpPr>
          <p:nvPr>
            <p:ph type="sldNum" sz="quarter" idx="10"/>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3322721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066571"/>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4" name="Picture 3" descr="green_patter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7762"/>
            <a:ext cx="9144000" cy="155448"/>
          </a:xfrm>
          <a:prstGeom prst="rect">
            <a:avLst/>
          </a:prstGeom>
        </p:spPr>
      </p:pic>
      <p:pic>
        <p:nvPicPr>
          <p:cNvPr id="11" name="Picture 10" descr="doe_oie_wordmark_horiz_colo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493" y="6449456"/>
            <a:ext cx="2023738" cy="297564"/>
          </a:xfrm>
          <a:prstGeom prst="rect">
            <a:avLst/>
          </a:prstGeom>
        </p:spPr>
      </p:pic>
      <p:cxnSp>
        <p:nvCxnSpPr>
          <p:cNvPr id="12" name="Straight Connector 11"/>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77353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sp>
        <p:nvSpPr>
          <p:cNvPr id="2" name="Title 1"/>
          <p:cNvSpPr>
            <a:spLocks noGrp="1"/>
          </p:cNvSpPr>
          <p:nvPr>
            <p:ph type="title"/>
          </p:nvPr>
        </p:nvSpPr>
        <p:spPr>
          <a:xfrm>
            <a:off x="365760" y="175768"/>
            <a:ext cx="8229600" cy="987552"/>
          </a:xfrm>
        </p:spPr>
        <p:txBody>
          <a:bodyPr/>
          <a:lstStyle/>
          <a:p>
            <a:r>
              <a:rPr lang="en-US" smtClean="0"/>
              <a:t>Click to edit Master title style</a:t>
            </a:r>
            <a:endParaRPr lang="en-US"/>
          </a:p>
        </p:txBody>
      </p:sp>
      <p:sp>
        <p:nvSpPr>
          <p:cNvPr id="7" name="Rectangle 6"/>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8" name="Rectangle 7"/>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9"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208632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pic>
        <p:nvPicPr>
          <p:cNvPr id="5" name="Picture 4" descr="green_pattern.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57762"/>
            <a:ext cx="9144000" cy="155448"/>
          </a:xfrm>
          <a:prstGeom prst="rect">
            <a:avLst/>
          </a:prstGeom>
        </p:spPr>
      </p:pic>
      <p:sp>
        <p:nvSpPr>
          <p:cNvPr id="6"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2421452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ep 1">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2" name="Title 1"/>
          <p:cNvSpPr>
            <a:spLocks noGrp="1"/>
          </p:cNvSpPr>
          <p:nvPr>
            <p:ph type="title"/>
          </p:nvPr>
        </p:nvSpPr>
        <p:spPr>
          <a:xfrm>
            <a:off x="366492" y="176868"/>
            <a:ext cx="8777508" cy="652865"/>
          </a:xfrm>
        </p:spPr>
        <p:txBody>
          <a:bodyPr anchor="t">
            <a:normAutofit/>
          </a:bodyPr>
          <a:lstStyle>
            <a:lvl1pPr algn="l">
              <a:defRPr sz="3200">
                <a:solidFill>
                  <a:schemeClr val="accent1"/>
                </a:solidFill>
              </a:defRPr>
            </a:lvl1pPr>
          </a:lstStyle>
          <a:p>
            <a:r>
              <a:rPr lang="en-US" smtClean="0"/>
              <a:t>Click to edit Master title style</a:t>
            </a:r>
            <a:endParaRPr lang="en-US" dirty="0"/>
          </a:p>
        </p:txBody>
      </p:sp>
      <p:sp>
        <p:nvSpPr>
          <p:cNvPr id="9" name="Rectangle 8"/>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0" name="Rectangle 9"/>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3"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cxnSp>
        <p:nvCxnSpPr>
          <p:cNvPr id="16" name="Straight Connector 15"/>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cxnSp>
        <p:nvCxnSpPr>
          <p:cNvPr id="11" name="Straight Connector 10"/>
          <p:cNvCxnSpPr>
            <a:stCxn id="14" idx="2"/>
          </p:cNvCxnSpPr>
          <p:nvPr userDrawn="1"/>
        </p:nvCxnSpPr>
        <p:spPr>
          <a:xfrm>
            <a:off x="1255908" y="1372553"/>
            <a:ext cx="7020" cy="483272"/>
          </a:xfrm>
          <a:prstGeom prst="line">
            <a:avLst/>
          </a:prstGeom>
          <a:ln w="12700" cmpd="sng">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182425" y="1670243"/>
            <a:ext cx="8782624" cy="4525552"/>
          </a:xfrm>
          <a:prstGeom prst="rect">
            <a:avLst/>
          </a:prstGeom>
          <a:solidFill>
            <a:schemeClr val="bg1">
              <a:lumMod val="9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4" name="Rectangle 13"/>
          <p:cNvSpPr/>
          <p:nvPr userDrawn="1"/>
        </p:nvSpPr>
        <p:spPr>
          <a:xfrm>
            <a:off x="540245" y="1126075"/>
            <a:ext cx="1431326" cy="24647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5" name="Rectangle 14"/>
          <p:cNvSpPr/>
          <p:nvPr userDrawn="1"/>
        </p:nvSpPr>
        <p:spPr>
          <a:xfrm>
            <a:off x="2123971" y="1126075"/>
            <a:ext cx="1431326" cy="24647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9" name="Rectangle 18"/>
          <p:cNvSpPr/>
          <p:nvPr userDrawn="1"/>
        </p:nvSpPr>
        <p:spPr>
          <a:xfrm>
            <a:off x="3707697" y="1126075"/>
            <a:ext cx="1431326" cy="24647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20" name="Rectangle 19"/>
          <p:cNvSpPr/>
          <p:nvPr userDrawn="1"/>
        </p:nvSpPr>
        <p:spPr>
          <a:xfrm>
            <a:off x="5291423" y="1126075"/>
            <a:ext cx="1431326" cy="24647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21" name="Rectangle 20"/>
          <p:cNvSpPr/>
          <p:nvPr userDrawn="1"/>
        </p:nvSpPr>
        <p:spPr>
          <a:xfrm>
            <a:off x="6875149" y="1121278"/>
            <a:ext cx="1431326" cy="24647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22" name="Rectangle 21"/>
          <p:cNvSpPr/>
          <p:nvPr userDrawn="1"/>
        </p:nvSpPr>
        <p:spPr>
          <a:xfrm>
            <a:off x="816877" y="799276"/>
            <a:ext cx="873181" cy="307777"/>
          </a:xfrm>
          <a:prstGeom prst="rect">
            <a:avLst/>
          </a:prstGeom>
        </p:spPr>
        <p:txBody>
          <a:bodyPr wrap="none">
            <a:spAutoFit/>
          </a:bodyPr>
          <a:lstStyle/>
          <a:p>
            <a:r>
              <a:rPr lang="en-US" sz="1400" b="1" dirty="0" smtClean="0">
                <a:solidFill>
                  <a:srgbClr val="3E3E3E">
                    <a:lumMod val="75000"/>
                  </a:srgbClr>
                </a:solidFill>
                <a:latin typeface="Franklin Gothic Medium"/>
              </a:rPr>
              <a:t>Potential</a:t>
            </a:r>
            <a:endParaRPr lang="en-US" sz="1400" b="1" dirty="0">
              <a:solidFill>
                <a:srgbClr val="3E3E3E">
                  <a:lumMod val="75000"/>
                </a:srgbClr>
              </a:solidFill>
              <a:latin typeface="Franklin Gothic Medium"/>
            </a:endParaRPr>
          </a:p>
        </p:txBody>
      </p:sp>
      <p:sp>
        <p:nvSpPr>
          <p:cNvPr id="23" name="Rectangle 22"/>
          <p:cNvSpPr/>
          <p:nvPr userDrawn="1"/>
        </p:nvSpPr>
        <p:spPr>
          <a:xfrm>
            <a:off x="2469403" y="786829"/>
            <a:ext cx="771365" cy="307777"/>
          </a:xfrm>
          <a:prstGeom prst="rect">
            <a:avLst/>
          </a:prstGeom>
        </p:spPr>
        <p:txBody>
          <a:bodyPr wrap="none">
            <a:spAutoFit/>
          </a:bodyPr>
          <a:lstStyle/>
          <a:p>
            <a:r>
              <a:rPr lang="en-US" sz="1400" b="1" dirty="0" smtClean="0">
                <a:solidFill>
                  <a:srgbClr val="3E3E3E">
                    <a:lumMod val="40000"/>
                    <a:lumOff val="60000"/>
                  </a:srgbClr>
                </a:solidFill>
                <a:latin typeface="Franklin Gothic Medium"/>
              </a:rPr>
              <a:t>Options</a:t>
            </a:r>
            <a:endParaRPr lang="en-US" sz="1400" b="1" dirty="0">
              <a:solidFill>
                <a:srgbClr val="3E3E3E">
                  <a:lumMod val="40000"/>
                  <a:lumOff val="60000"/>
                </a:srgbClr>
              </a:solidFill>
              <a:latin typeface="Franklin Gothic Medium"/>
            </a:endParaRPr>
          </a:p>
        </p:txBody>
      </p:sp>
      <p:sp>
        <p:nvSpPr>
          <p:cNvPr id="24" name="Rectangle 23"/>
          <p:cNvSpPr/>
          <p:nvPr userDrawn="1"/>
        </p:nvSpPr>
        <p:spPr>
          <a:xfrm>
            <a:off x="3877731" y="786829"/>
            <a:ext cx="1088396" cy="307777"/>
          </a:xfrm>
          <a:prstGeom prst="rect">
            <a:avLst/>
          </a:prstGeom>
        </p:spPr>
        <p:txBody>
          <a:bodyPr wrap="none">
            <a:spAutoFit/>
          </a:bodyPr>
          <a:lstStyle/>
          <a:p>
            <a:r>
              <a:rPr lang="en-US" sz="1400" b="1" dirty="0" smtClean="0">
                <a:solidFill>
                  <a:srgbClr val="3E3E3E">
                    <a:lumMod val="40000"/>
                    <a:lumOff val="60000"/>
                  </a:srgbClr>
                </a:solidFill>
                <a:latin typeface="Franklin Gothic Medium"/>
              </a:rPr>
              <a:t>Refinement</a:t>
            </a:r>
            <a:endParaRPr lang="en-US" sz="1400" b="1" dirty="0">
              <a:solidFill>
                <a:srgbClr val="3E3E3E">
                  <a:lumMod val="40000"/>
                  <a:lumOff val="60000"/>
                </a:srgbClr>
              </a:solidFill>
              <a:latin typeface="Franklin Gothic Medium"/>
            </a:endParaRPr>
          </a:p>
        </p:txBody>
      </p:sp>
      <p:sp>
        <p:nvSpPr>
          <p:cNvPr id="25" name="Rectangle 24"/>
          <p:cNvSpPr/>
          <p:nvPr userDrawn="1"/>
        </p:nvSpPr>
        <p:spPr>
          <a:xfrm>
            <a:off x="5300090" y="786829"/>
            <a:ext cx="1428596" cy="307777"/>
          </a:xfrm>
          <a:prstGeom prst="rect">
            <a:avLst/>
          </a:prstGeom>
        </p:spPr>
        <p:txBody>
          <a:bodyPr wrap="none">
            <a:spAutoFit/>
          </a:bodyPr>
          <a:lstStyle/>
          <a:p>
            <a:r>
              <a:rPr lang="en-US" sz="1400" b="1" dirty="0" smtClean="0">
                <a:solidFill>
                  <a:srgbClr val="3E3E3E">
                    <a:lumMod val="40000"/>
                    <a:lumOff val="60000"/>
                  </a:srgbClr>
                </a:solidFill>
                <a:latin typeface="Franklin Gothic Medium"/>
              </a:rPr>
              <a:t>Implementation</a:t>
            </a:r>
            <a:endParaRPr lang="en-US" sz="1400" b="1" dirty="0">
              <a:solidFill>
                <a:srgbClr val="3E3E3E">
                  <a:lumMod val="40000"/>
                  <a:lumOff val="60000"/>
                </a:srgbClr>
              </a:solidFill>
              <a:latin typeface="Franklin Gothic Medium"/>
            </a:endParaRPr>
          </a:p>
        </p:txBody>
      </p:sp>
      <p:sp>
        <p:nvSpPr>
          <p:cNvPr id="26" name="Rectangle 25"/>
          <p:cNvSpPr/>
          <p:nvPr userDrawn="1"/>
        </p:nvSpPr>
        <p:spPr>
          <a:xfrm>
            <a:off x="6875150" y="658257"/>
            <a:ext cx="1431326" cy="483722"/>
          </a:xfrm>
          <a:prstGeom prst="rect">
            <a:avLst/>
          </a:prstGeom>
        </p:spPr>
        <p:txBody>
          <a:bodyPr wrap="square">
            <a:spAutoFit/>
          </a:bodyPr>
          <a:lstStyle/>
          <a:p>
            <a:pPr algn="ctr">
              <a:lnSpc>
                <a:spcPct val="90000"/>
              </a:lnSpc>
            </a:pPr>
            <a:r>
              <a:rPr lang="en-US" sz="1400" b="1" dirty="0" smtClean="0">
                <a:solidFill>
                  <a:srgbClr val="3E3E3E">
                    <a:lumMod val="40000"/>
                    <a:lumOff val="60000"/>
                  </a:srgbClr>
                </a:solidFill>
                <a:latin typeface="Franklin Gothic Medium"/>
              </a:rPr>
              <a:t>Operations &amp; Maintenance</a:t>
            </a:r>
            <a:endParaRPr lang="en-US" sz="1400" b="1" dirty="0">
              <a:solidFill>
                <a:srgbClr val="3E3E3E">
                  <a:lumMod val="40000"/>
                  <a:lumOff val="60000"/>
                </a:srgbClr>
              </a:solidFill>
              <a:latin typeface="Franklin Gothic Medium"/>
            </a:endParaRPr>
          </a:p>
        </p:txBody>
      </p:sp>
      <p:pic>
        <p:nvPicPr>
          <p:cNvPr id="27" name="Picture 26" descr="steps_icon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2026" y="1062230"/>
            <a:ext cx="420398" cy="376977"/>
          </a:xfrm>
          <a:prstGeom prst="rect">
            <a:avLst/>
          </a:prstGeom>
        </p:spPr>
      </p:pic>
      <p:sp>
        <p:nvSpPr>
          <p:cNvPr id="28" name="Oval 27"/>
          <p:cNvSpPr/>
          <p:nvPr userDrawn="1"/>
        </p:nvSpPr>
        <p:spPr>
          <a:xfrm>
            <a:off x="1946171" y="1152936"/>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29" name="Oval 28"/>
          <p:cNvSpPr/>
          <p:nvPr userDrawn="1"/>
        </p:nvSpPr>
        <p:spPr>
          <a:xfrm>
            <a:off x="3534255" y="1151659"/>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30" name="Oval 29"/>
          <p:cNvSpPr/>
          <p:nvPr userDrawn="1"/>
        </p:nvSpPr>
        <p:spPr>
          <a:xfrm>
            <a:off x="5123629" y="1150736"/>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31" name="Oval 30"/>
          <p:cNvSpPr/>
          <p:nvPr userDrawn="1"/>
        </p:nvSpPr>
        <p:spPr>
          <a:xfrm>
            <a:off x="6698556" y="1154559"/>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32" name="Picture 31" descr="step2.png"/>
          <p:cNvPicPr>
            <a:picLocks noChangeAspect="1"/>
          </p:cNvPicPr>
          <p:nvPr userDrawn="1"/>
        </p:nvPicPr>
        <p:blipFill>
          <a:blip r:embed="rId4" cstate="email">
            <a:alphaModFix/>
            <a:extLst>
              <a:ext uri="{BEBA8EAE-BF5A-486C-A8C5-ECC9F3942E4B}">
                <a14:imgProps xmlns:a14="http://schemas.microsoft.com/office/drawing/2010/main">
                  <a14:imgLayer r:embed="rId5">
                    <a14:imgEffect>
                      <a14:brightnessContrast bright="22000" contrast="-78000"/>
                    </a14:imgEffect>
                  </a14:imgLayer>
                </a14:imgProps>
              </a:ext>
              <a:ext uri="{28A0092B-C50C-407E-A947-70E740481C1C}">
                <a14:useLocalDpi xmlns:a14="http://schemas.microsoft.com/office/drawing/2010/main"/>
              </a:ext>
            </a:extLst>
          </a:blip>
          <a:stretch>
            <a:fillRect/>
          </a:stretch>
        </p:blipFill>
        <p:spPr>
          <a:xfrm>
            <a:off x="2601173" y="1062230"/>
            <a:ext cx="420399" cy="376977"/>
          </a:xfrm>
          <a:prstGeom prst="rect">
            <a:avLst/>
          </a:prstGeom>
        </p:spPr>
      </p:pic>
      <p:pic>
        <p:nvPicPr>
          <p:cNvPr id="33" name="Picture 32" descr="step3.png"/>
          <p:cNvPicPr>
            <a:picLocks noChangeAspect="1"/>
          </p:cNvPicPr>
          <p:nvPr userDrawn="1"/>
        </p:nvPicPr>
        <p:blipFill>
          <a:blip r:embed="rId6" cstate="email">
            <a:extLst>
              <a:ext uri="{BEBA8EAE-BF5A-486C-A8C5-ECC9F3942E4B}">
                <a14:imgProps xmlns:a14="http://schemas.microsoft.com/office/drawing/2010/main">
                  <a14:imgLayer r:embed="rId7">
                    <a14:imgEffect>
                      <a14:brightnessContrast bright="35000" contrast="-67000"/>
                    </a14:imgEffect>
                  </a14:imgLayer>
                </a14:imgProps>
              </a:ext>
              <a:ext uri="{28A0092B-C50C-407E-A947-70E740481C1C}">
                <a14:useLocalDpi xmlns:a14="http://schemas.microsoft.com/office/drawing/2010/main"/>
              </a:ext>
            </a:extLst>
          </a:blip>
          <a:stretch>
            <a:fillRect/>
          </a:stretch>
        </p:blipFill>
        <p:spPr>
          <a:xfrm>
            <a:off x="4230398" y="1062230"/>
            <a:ext cx="420399" cy="376977"/>
          </a:xfrm>
          <a:prstGeom prst="rect">
            <a:avLst/>
          </a:prstGeom>
        </p:spPr>
      </p:pic>
      <p:pic>
        <p:nvPicPr>
          <p:cNvPr id="34" name="Picture 33" descr="step4.png"/>
          <p:cNvPicPr>
            <a:picLocks noChangeAspect="1"/>
          </p:cNvPicPr>
          <p:nvPr userDrawn="1"/>
        </p:nvPicPr>
        <p:blipFill>
          <a:blip r:embed="rId8" cstate="email">
            <a:extLst>
              <a:ext uri="{BEBA8EAE-BF5A-486C-A8C5-ECC9F3942E4B}">
                <a14:imgProps xmlns:a14="http://schemas.microsoft.com/office/drawing/2010/main">
                  <a14:imgLayer r:embed="rId9">
                    <a14:imgEffect>
                      <a14:brightnessContrast contrast="-78000"/>
                    </a14:imgEffect>
                  </a14:imgLayer>
                </a14:imgProps>
              </a:ext>
              <a:ext uri="{28A0092B-C50C-407E-A947-70E740481C1C}">
                <a14:useLocalDpi xmlns:a14="http://schemas.microsoft.com/office/drawing/2010/main"/>
              </a:ext>
            </a:extLst>
          </a:blip>
          <a:stretch>
            <a:fillRect/>
          </a:stretch>
        </p:blipFill>
        <p:spPr>
          <a:xfrm>
            <a:off x="5762894" y="1062229"/>
            <a:ext cx="420398" cy="376977"/>
          </a:xfrm>
          <a:prstGeom prst="rect">
            <a:avLst/>
          </a:prstGeom>
        </p:spPr>
      </p:pic>
      <p:pic>
        <p:nvPicPr>
          <p:cNvPr id="35" name="Picture 34" descr="step5.png"/>
          <p:cNvPicPr>
            <a:picLocks noChangeAspect="1"/>
          </p:cNvPicPr>
          <p:nvPr userDrawn="1"/>
        </p:nvPicPr>
        <p:blipFill>
          <a:blip r:embed="rId10" cstate="email">
            <a:extLst>
              <a:ext uri="{BEBA8EAE-BF5A-486C-A8C5-ECC9F3942E4B}">
                <a14:imgProps xmlns:a14="http://schemas.microsoft.com/office/drawing/2010/main">
                  <a14:imgLayer r:embed="rId11">
                    <a14:imgEffect>
                      <a14:brightnessContrast contrast="-80000"/>
                    </a14:imgEffect>
                  </a14:imgLayer>
                </a14:imgProps>
              </a:ext>
              <a:ext uri="{28A0092B-C50C-407E-A947-70E740481C1C}">
                <a14:useLocalDpi xmlns:a14="http://schemas.microsoft.com/office/drawing/2010/main"/>
              </a:ext>
            </a:extLst>
          </a:blip>
          <a:stretch>
            <a:fillRect/>
          </a:stretch>
        </p:blipFill>
        <p:spPr>
          <a:xfrm>
            <a:off x="7407732" y="1087163"/>
            <a:ext cx="392592" cy="352043"/>
          </a:xfrm>
          <a:prstGeom prst="rect">
            <a:avLst/>
          </a:prstGeom>
        </p:spPr>
      </p:pic>
    </p:spTree>
    <p:extLst>
      <p:ext uri="{BB962C8B-B14F-4D97-AF65-F5344CB8AC3E}">
        <p14:creationId xmlns:p14="http://schemas.microsoft.com/office/powerpoint/2010/main" val="1356187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ep 2">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2" name="Title 1"/>
          <p:cNvSpPr>
            <a:spLocks noGrp="1"/>
          </p:cNvSpPr>
          <p:nvPr>
            <p:ph type="title"/>
          </p:nvPr>
        </p:nvSpPr>
        <p:spPr>
          <a:xfrm>
            <a:off x="366492" y="176868"/>
            <a:ext cx="8777508" cy="652865"/>
          </a:xfrm>
        </p:spPr>
        <p:txBody>
          <a:bodyPr anchor="t">
            <a:normAutofit/>
          </a:bodyPr>
          <a:lstStyle>
            <a:lvl1pPr algn="l">
              <a:defRPr sz="3200">
                <a:solidFill>
                  <a:schemeClr val="accent1"/>
                </a:solidFill>
              </a:defRPr>
            </a:lvl1pPr>
          </a:lstStyle>
          <a:p>
            <a:r>
              <a:rPr lang="en-US" smtClean="0"/>
              <a:t>Click to edit Master title style</a:t>
            </a:r>
            <a:endParaRPr lang="en-US" dirty="0"/>
          </a:p>
        </p:txBody>
      </p:sp>
      <p:sp>
        <p:nvSpPr>
          <p:cNvPr id="9" name="Rectangle 8"/>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0" name="Rectangle 9"/>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3"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cxnSp>
        <p:nvCxnSpPr>
          <p:cNvPr id="16" name="Straight Connector 15"/>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cxnSp>
        <p:nvCxnSpPr>
          <p:cNvPr id="36" name="Straight Connector 35"/>
          <p:cNvCxnSpPr/>
          <p:nvPr userDrawn="1"/>
        </p:nvCxnSpPr>
        <p:spPr>
          <a:xfrm>
            <a:off x="2820119" y="1372553"/>
            <a:ext cx="7020" cy="483272"/>
          </a:xfrm>
          <a:prstGeom prst="line">
            <a:avLst/>
          </a:prstGeom>
          <a:ln w="12700" cmpd="sng">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Rectangle 36"/>
          <p:cNvSpPr/>
          <p:nvPr userDrawn="1"/>
        </p:nvSpPr>
        <p:spPr>
          <a:xfrm>
            <a:off x="182425" y="1670243"/>
            <a:ext cx="8782624" cy="4525552"/>
          </a:xfrm>
          <a:prstGeom prst="rect">
            <a:avLst/>
          </a:prstGeom>
          <a:solidFill>
            <a:schemeClr val="bg1">
              <a:lumMod val="9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38" name="Rectangle 37"/>
          <p:cNvSpPr/>
          <p:nvPr userDrawn="1"/>
        </p:nvSpPr>
        <p:spPr>
          <a:xfrm>
            <a:off x="540245"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39" name="Rectangle 38"/>
          <p:cNvSpPr/>
          <p:nvPr userDrawn="1"/>
        </p:nvSpPr>
        <p:spPr>
          <a:xfrm>
            <a:off x="2123971"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40" name="Rectangle 39"/>
          <p:cNvSpPr/>
          <p:nvPr userDrawn="1"/>
        </p:nvSpPr>
        <p:spPr>
          <a:xfrm>
            <a:off x="3707697"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41" name="Rectangle 40"/>
          <p:cNvSpPr/>
          <p:nvPr userDrawn="1"/>
        </p:nvSpPr>
        <p:spPr>
          <a:xfrm>
            <a:off x="5291423"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42" name="Rectangle 41"/>
          <p:cNvSpPr/>
          <p:nvPr userDrawn="1"/>
        </p:nvSpPr>
        <p:spPr>
          <a:xfrm>
            <a:off x="6875149" y="1121278"/>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43" name="Rectangle 42"/>
          <p:cNvSpPr/>
          <p:nvPr userDrawn="1"/>
        </p:nvSpPr>
        <p:spPr>
          <a:xfrm>
            <a:off x="816877" y="799276"/>
            <a:ext cx="873181" cy="307777"/>
          </a:xfrm>
          <a:prstGeom prst="rect">
            <a:avLst/>
          </a:prstGeom>
        </p:spPr>
        <p:txBody>
          <a:bodyPr wrap="none">
            <a:spAutoFit/>
          </a:bodyPr>
          <a:lstStyle/>
          <a:p>
            <a:r>
              <a:rPr lang="en-US" sz="1400" b="1" dirty="0" smtClean="0">
                <a:solidFill>
                  <a:srgbClr val="A6A6A6"/>
                </a:solidFill>
                <a:latin typeface="Franklin Gothic Medium"/>
              </a:rPr>
              <a:t>Potential</a:t>
            </a:r>
            <a:endParaRPr lang="en-US" sz="1400" b="1" dirty="0">
              <a:solidFill>
                <a:srgbClr val="A6A6A6"/>
              </a:solidFill>
              <a:latin typeface="Franklin Gothic Medium"/>
            </a:endParaRPr>
          </a:p>
        </p:txBody>
      </p:sp>
      <p:sp>
        <p:nvSpPr>
          <p:cNvPr id="44" name="Rectangle 43"/>
          <p:cNvSpPr/>
          <p:nvPr userDrawn="1"/>
        </p:nvSpPr>
        <p:spPr>
          <a:xfrm>
            <a:off x="2469403" y="786829"/>
            <a:ext cx="771365" cy="307777"/>
          </a:xfrm>
          <a:prstGeom prst="rect">
            <a:avLst/>
          </a:prstGeom>
        </p:spPr>
        <p:txBody>
          <a:bodyPr wrap="none">
            <a:spAutoFit/>
          </a:bodyPr>
          <a:lstStyle/>
          <a:p>
            <a:r>
              <a:rPr lang="en-US" sz="1400" b="1" dirty="0" smtClean="0">
                <a:solidFill>
                  <a:srgbClr val="3E3E3E"/>
                </a:solidFill>
                <a:latin typeface="Franklin Gothic Medium"/>
              </a:rPr>
              <a:t>Options</a:t>
            </a:r>
            <a:endParaRPr lang="en-US" sz="1400" b="1" dirty="0">
              <a:solidFill>
                <a:srgbClr val="3E3E3E"/>
              </a:solidFill>
              <a:latin typeface="Franklin Gothic Medium"/>
            </a:endParaRPr>
          </a:p>
        </p:txBody>
      </p:sp>
      <p:sp>
        <p:nvSpPr>
          <p:cNvPr id="45" name="Rectangle 44"/>
          <p:cNvSpPr/>
          <p:nvPr userDrawn="1"/>
        </p:nvSpPr>
        <p:spPr>
          <a:xfrm>
            <a:off x="3877731" y="786829"/>
            <a:ext cx="1088396" cy="307777"/>
          </a:xfrm>
          <a:prstGeom prst="rect">
            <a:avLst/>
          </a:prstGeom>
        </p:spPr>
        <p:txBody>
          <a:bodyPr wrap="none">
            <a:spAutoFit/>
          </a:bodyPr>
          <a:lstStyle/>
          <a:p>
            <a:r>
              <a:rPr lang="en-US" sz="1400" b="1" dirty="0" smtClean="0">
                <a:solidFill>
                  <a:srgbClr val="A6A6A6"/>
                </a:solidFill>
                <a:latin typeface="Franklin Gothic Medium"/>
              </a:rPr>
              <a:t>Refinement</a:t>
            </a:r>
            <a:endParaRPr lang="en-US" sz="1400" b="1" dirty="0">
              <a:solidFill>
                <a:srgbClr val="A6A6A6"/>
              </a:solidFill>
              <a:latin typeface="Franklin Gothic Medium"/>
            </a:endParaRPr>
          </a:p>
        </p:txBody>
      </p:sp>
      <p:sp>
        <p:nvSpPr>
          <p:cNvPr id="46" name="Rectangle 45"/>
          <p:cNvSpPr/>
          <p:nvPr userDrawn="1"/>
        </p:nvSpPr>
        <p:spPr>
          <a:xfrm>
            <a:off x="5300090" y="786829"/>
            <a:ext cx="1428596" cy="307777"/>
          </a:xfrm>
          <a:prstGeom prst="rect">
            <a:avLst/>
          </a:prstGeom>
        </p:spPr>
        <p:txBody>
          <a:bodyPr wrap="none">
            <a:spAutoFit/>
          </a:bodyPr>
          <a:lstStyle/>
          <a:p>
            <a:r>
              <a:rPr lang="en-US" sz="1400" b="1" dirty="0" smtClean="0">
                <a:solidFill>
                  <a:srgbClr val="A6A6A6"/>
                </a:solidFill>
                <a:latin typeface="Franklin Gothic Medium"/>
              </a:rPr>
              <a:t>Implementation</a:t>
            </a:r>
            <a:endParaRPr lang="en-US" sz="1400" b="1" dirty="0">
              <a:solidFill>
                <a:srgbClr val="A6A6A6"/>
              </a:solidFill>
              <a:latin typeface="Franklin Gothic Medium"/>
            </a:endParaRPr>
          </a:p>
        </p:txBody>
      </p:sp>
      <p:pic>
        <p:nvPicPr>
          <p:cNvPr id="48" name="Picture 47" descr="steps_icons.png"/>
          <p:cNvPicPr>
            <a:picLocks noChangeAspect="1"/>
          </p:cNvPicPr>
          <p:nvPr userDrawn="1"/>
        </p:nvPicPr>
        <p:blipFill>
          <a:blip r:embed="rId3" cstate="email">
            <a:extLst>
              <a:ext uri="{BEBA8EAE-BF5A-486C-A8C5-ECC9F3942E4B}">
                <a14:imgProps xmlns:a14="http://schemas.microsoft.com/office/drawing/2010/main">
                  <a14:imgLayer r:embed="rId4">
                    <a14:imgEffect>
                      <a14:brightnessContrast contrast="-80000"/>
                    </a14:imgEffect>
                  </a14:imgLayer>
                </a14:imgProps>
              </a:ext>
              <a:ext uri="{28A0092B-C50C-407E-A947-70E740481C1C}">
                <a14:useLocalDpi xmlns:a14="http://schemas.microsoft.com/office/drawing/2010/main"/>
              </a:ext>
            </a:extLst>
          </a:blip>
          <a:stretch>
            <a:fillRect/>
          </a:stretch>
        </p:blipFill>
        <p:spPr>
          <a:xfrm>
            <a:off x="1042026" y="1062230"/>
            <a:ext cx="420398" cy="376977"/>
          </a:xfrm>
          <a:prstGeom prst="rect">
            <a:avLst/>
          </a:prstGeom>
        </p:spPr>
      </p:pic>
      <p:sp>
        <p:nvSpPr>
          <p:cNvPr id="49" name="Oval 48"/>
          <p:cNvSpPr/>
          <p:nvPr userDrawn="1"/>
        </p:nvSpPr>
        <p:spPr>
          <a:xfrm>
            <a:off x="1946171" y="1152936"/>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50" name="Oval 49"/>
          <p:cNvSpPr/>
          <p:nvPr userDrawn="1"/>
        </p:nvSpPr>
        <p:spPr>
          <a:xfrm>
            <a:off x="3534255" y="1151659"/>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51" name="Oval 50"/>
          <p:cNvSpPr/>
          <p:nvPr userDrawn="1"/>
        </p:nvSpPr>
        <p:spPr>
          <a:xfrm>
            <a:off x="5123629" y="1150736"/>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52" name="Oval 51"/>
          <p:cNvSpPr/>
          <p:nvPr userDrawn="1"/>
        </p:nvSpPr>
        <p:spPr>
          <a:xfrm>
            <a:off x="6698556" y="1154559"/>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53" name="Picture 52" descr="step2.png"/>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2601173" y="1062230"/>
            <a:ext cx="420399" cy="376977"/>
          </a:xfrm>
          <a:prstGeom prst="rect">
            <a:avLst/>
          </a:prstGeom>
        </p:spPr>
      </p:pic>
      <p:pic>
        <p:nvPicPr>
          <p:cNvPr id="54" name="Picture 53" descr="step3.png"/>
          <p:cNvPicPr>
            <a:picLocks noChangeAspect="1"/>
          </p:cNvPicPr>
          <p:nvPr userDrawn="1"/>
        </p:nvPicPr>
        <p:blipFill>
          <a:blip r:embed="rId6" cstate="email">
            <a:extLst>
              <a:ext uri="{BEBA8EAE-BF5A-486C-A8C5-ECC9F3942E4B}">
                <a14:imgProps xmlns:a14="http://schemas.microsoft.com/office/drawing/2010/main">
                  <a14:imgLayer r:embed="rId7">
                    <a14:imgEffect>
                      <a14:brightnessContrast bright="35000" contrast="-67000"/>
                    </a14:imgEffect>
                  </a14:imgLayer>
                </a14:imgProps>
              </a:ext>
              <a:ext uri="{28A0092B-C50C-407E-A947-70E740481C1C}">
                <a14:useLocalDpi xmlns:a14="http://schemas.microsoft.com/office/drawing/2010/main"/>
              </a:ext>
            </a:extLst>
          </a:blip>
          <a:stretch>
            <a:fillRect/>
          </a:stretch>
        </p:blipFill>
        <p:spPr>
          <a:xfrm>
            <a:off x="4230398" y="1062230"/>
            <a:ext cx="420399" cy="376977"/>
          </a:xfrm>
          <a:prstGeom prst="rect">
            <a:avLst/>
          </a:prstGeom>
        </p:spPr>
      </p:pic>
      <p:pic>
        <p:nvPicPr>
          <p:cNvPr id="55" name="Picture 54" descr="step4.png"/>
          <p:cNvPicPr>
            <a:picLocks noChangeAspect="1"/>
          </p:cNvPicPr>
          <p:nvPr userDrawn="1"/>
        </p:nvPicPr>
        <p:blipFill>
          <a:blip r:embed="rId8" cstate="email">
            <a:extLst>
              <a:ext uri="{BEBA8EAE-BF5A-486C-A8C5-ECC9F3942E4B}">
                <a14:imgProps xmlns:a14="http://schemas.microsoft.com/office/drawing/2010/main">
                  <a14:imgLayer r:embed="rId9">
                    <a14:imgEffect>
                      <a14:brightnessContrast contrast="-78000"/>
                    </a14:imgEffect>
                  </a14:imgLayer>
                </a14:imgProps>
              </a:ext>
              <a:ext uri="{28A0092B-C50C-407E-A947-70E740481C1C}">
                <a14:useLocalDpi xmlns:a14="http://schemas.microsoft.com/office/drawing/2010/main"/>
              </a:ext>
            </a:extLst>
          </a:blip>
          <a:stretch>
            <a:fillRect/>
          </a:stretch>
        </p:blipFill>
        <p:spPr>
          <a:xfrm>
            <a:off x="5762894" y="1062229"/>
            <a:ext cx="420398" cy="376977"/>
          </a:xfrm>
          <a:prstGeom prst="rect">
            <a:avLst/>
          </a:prstGeom>
        </p:spPr>
      </p:pic>
      <p:pic>
        <p:nvPicPr>
          <p:cNvPr id="56" name="Picture 55" descr="step5.png"/>
          <p:cNvPicPr>
            <a:picLocks noChangeAspect="1"/>
          </p:cNvPicPr>
          <p:nvPr userDrawn="1"/>
        </p:nvPicPr>
        <p:blipFill>
          <a:blip r:embed="rId10" cstate="email">
            <a:extLst>
              <a:ext uri="{BEBA8EAE-BF5A-486C-A8C5-ECC9F3942E4B}">
                <a14:imgProps xmlns:a14="http://schemas.microsoft.com/office/drawing/2010/main">
                  <a14:imgLayer r:embed="rId11">
                    <a14:imgEffect>
                      <a14:brightnessContrast contrast="-80000"/>
                    </a14:imgEffect>
                  </a14:imgLayer>
                </a14:imgProps>
              </a:ext>
              <a:ext uri="{28A0092B-C50C-407E-A947-70E740481C1C}">
                <a14:useLocalDpi xmlns:a14="http://schemas.microsoft.com/office/drawing/2010/main"/>
              </a:ext>
            </a:extLst>
          </a:blip>
          <a:stretch>
            <a:fillRect/>
          </a:stretch>
        </p:blipFill>
        <p:spPr>
          <a:xfrm>
            <a:off x="7407732" y="1087163"/>
            <a:ext cx="392592" cy="352043"/>
          </a:xfrm>
          <a:prstGeom prst="rect">
            <a:avLst/>
          </a:prstGeom>
        </p:spPr>
      </p:pic>
      <p:sp>
        <p:nvSpPr>
          <p:cNvPr id="30" name="Rectangle 29"/>
          <p:cNvSpPr/>
          <p:nvPr userDrawn="1"/>
        </p:nvSpPr>
        <p:spPr>
          <a:xfrm>
            <a:off x="6875150" y="658257"/>
            <a:ext cx="1431326" cy="483722"/>
          </a:xfrm>
          <a:prstGeom prst="rect">
            <a:avLst/>
          </a:prstGeom>
        </p:spPr>
        <p:txBody>
          <a:bodyPr wrap="square">
            <a:spAutoFit/>
          </a:bodyPr>
          <a:lstStyle/>
          <a:p>
            <a:pPr algn="ctr">
              <a:lnSpc>
                <a:spcPct val="90000"/>
              </a:lnSpc>
            </a:pPr>
            <a:r>
              <a:rPr lang="en-US" sz="1400" b="1" dirty="0" smtClean="0">
                <a:solidFill>
                  <a:srgbClr val="3E3E3E">
                    <a:lumMod val="40000"/>
                    <a:lumOff val="60000"/>
                  </a:srgbClr>
                </a:solidFill>
                <a:latin typeface="Franklin Gothic Medium"/>
              </a:rPr>
              <a:t>Operations &amp; Maintenance</a:t>
            </a:r>
            <a:endParaRPr lang="en-US" sz="1400" b="1" dirty="0">
              <a:solidFill>
                <a:srgbClr val="3E3E3E">
                  <a:lumMod val="40000"/>
                  <a:lumOff val="60000"/>
                </a:srgbClr>
              </a:solidFill>
              <a:latin typeface="Franklin Gothic Medium"/>
            </a:endParaRPr>
          </a:p>
        </p:txBody>
      </p:sp>
    </p:spTree>
    <p:extLst>
      <p:ext uri="{BB962C8B-B14F-4D97-AF65-F5344CB8AC3E}">
        <p14:creationId xmlns:p14="http://schemas.microsoft.com/office/powerpoint/2010/main" val="2937633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ep 3">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2" name="Title 1"/>
          <p:cNvSpPr>
            <a:spLocks noGrp="1"/>
          </p:cNvSpPr>
          <p:nvPr>
            <p:ph type="title"/>
          </p:nvPr>
        </p:nvSpPr>
        <p:spPr>
          <a:xfrm>
            <a:off x="366492" y="176868"/>
            <a:ext cx="8777508" cy="652865"/>
          </a:xfrm>
        </p:spPr>
        <p:txBody>
          <a:bodyPr anchor="t">
            <a:normAutofit/>
          </a:bodyPr>
          <a:lstStyle>
            <a:lvl1pPr algn="l">
              <a:defRPr sz="3200">
                <a:solidFill>
                  <a:schemeClr val="accent1"/>
                </a:solidFill>
              </a:defRPr>
            </a:lvl1pPr>
          </a:lstStyle>
          <a:p>
            <a:r>
              <a:rPr lang="en-US" smtClean="0"/>
              <a:t>Click to edit Master title style</a:t>
            </a:r>
            <a:endParaRPr lang="en-US" dirty="0"/>
          </a:p>
        </p:txBody>
      </p:sp>
      <p:sp>
        <p:nvSpPr>
          <p:cNvPr id="9" name="Rectangle 8"/>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0" name="Rectangle 9"/>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3"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cxnSp>
        <p:nvCxnSpPr>
          <p:cNvPr id="57" name="Straight Connector 56"/>
          <p:cNvCxnSpPr/>
          <p:nvPr userDrawn="1"/>
        </p:nvCxnSpPr>
        <p:spPr>
          <a:xfrm>
            <a:off x="4448908" y="1372553"/>
            <a:ext cx="7020" cy="483272"/>
          </a:xfrm>
          <a:prstGeom prst="line">
            <a:avLst/>
          </a:prstGeom>
          <a:ln w="12700" cmpd="sng">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userDrawn="1"/>
        </p:nvSpPr>
        <p:spPr>
          <a:xfrm>
            <a:off x="182425" y="1670243"/>
            <a:ext cx="8782624" cy="4525552"/>
          </a:xfrm>
          <a:prstGeom prst="rect">
            <a:avLst/>
          </a:prstGeom>
          <a:solidFill>
            <a:schemeClr val="bg1">
              <a:lumMod val="9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59" name="Rectangle 58"/>
          <p:cNvSpPr/>
          <p:nvPr userDrawn="1"/>
        </p:nvSpPr>
        <p:spPr>
          <a:xfrm>
            <a:off x="540245"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60" name="Rectangle 59"/>
          <p:cNvSpPr/>
          <p:nvPr userDrawn="1"/>
        </p:nvSpPr>
        <p:spPr>
          <a:xfrm>
            <a:off x="2123971"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61" name="Rectangle 60"/>
          <p:cNvSpPr/>
          <p:nvPr userDrawn="1"/>
        </p:nvSpPr>
        <p:spPr>
          <a:xfrm>
            <a:off x="3707697"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62" name="Rectangle 61"/>
          <p:cNvSpPr/>
          <p:nvPr userDrawn="1"/>
        </p:nvSpPr>
        <p:spPr>
          <a:xfrm>
            <a:off x="5291423"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63" name="Rectangle 62"/>
          <p:cNvSpPr/>
          <p:nvPr userDrawn="1"/>
        </p:nvSpPr>
        <p:spPr>
          <a:xfrm>
            <a:off x="6875149" y="1121278"/>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64" name="Rectangle 63"/>
          <p:cNvSpPr/>
          <p:nvPr userDrawn="1"/>
        </p:nvSpPr>
        <p:spPr>
          <a:xfrm>
            <a:off x="816877" y="799276"/>
            <a:ext cx="873181" cy="307777"/>
          </a:xfrm>
          <a:prstGeom prst="rect">
            <a:avLst/>
          </a:prstGeom>
        </p:spPr>
        <p:txBody>
          <a:bodyPr wrap="none">
            <a:spAutoFit/>
          </a:bodyPr>
          <a:lstStyle/>
          <a:p>
            <a:r>
              <a:rPr lang="en-US" sz="1400" b="1" dirty="0" smtClean="0">
                <a:solidFill>
                  <a:srgbClr val="A6A6A6"/>
                </a:solidFill>
                <a:latin typeface="Franklin Gothic Medium"/>
              </a:rPr>
              <a:t>Potential</a:t>
            </a:r>
            <a:endParaRPr lang="en-US" sz="1400" b="1" dirty="0">
              <a:solidFill>
                <a:srgbClr val="A6A6A6"/>
              </a:solidFill>
              <a:latin typeface="Franklin Gothic Medium"/>
            </a:endParaRPr>
          </a:p>
        </p:txBody>
      </p:sp>
      <p:sp>
        <p:nvSpPr>
          <p:cNvPr id="65" name="Rectangle 64"/>
          <p:cNvSpPr/>
          <p:nvPr userDrawn="1"/>
        </p:nvSpPr>
        <p:spPr>
          <a:xfrm>
            <a:off x="2469403" y="786829"/>
            <a:ext cx="771365" cy="307777"/>
          </a:xfrm>
          <a:prstGeom prst="rect">
            <a:avLst/>
          </a:prstGeom>
        </p:spPr>
        <p:txBody>
          <a:bodyPr wrap="none">
            <a:spAutoFit/>
          </a:bodyPr>
          <a:lstStyle/>
          <a:p>
            <a:r>
              <a:rPr lang="en-US" sz="1400" b="1" dirty="0" smtClean="0">
                <a:solidFill>
                  <a:prstClr val="white">
                    <a:lumMod val="50000"/>
                  </a:prstClr>
                </a:solidFill>
                <a:latin typeface="Franklin Gothic Medium"/>
              </a:rPr>
              <a:t>Options</a:t>
            </a:r>
            <a:endParaRPr lang="en-US" sz="1400" b="1" dirty="0">
              <a:solidFill>
                <a:prstClr val="white">
                  <a:lumMod val="50000"/>
                </a:prstClr>
              </a:solidFill>
              <a:latin typeface="Franklin Gothic Medium"/>
            </a:endParaRPr>
          </a:p>
        </p:txBody>
      </p:sp>
      <p:sp>
        <p:nvSpPr>
          <p:cNvPr id="66" name="Rectangle 65"/>
          <p:cNvSpPr/>
          <p:nvPr userDrawn="1"/>
        </p:nvSpPr>
        <p:spPr>
          <a:xfrm>
            <a:off x="3877731" y="786829"/>
            <a:ext cx="1088396" cy="307777"/>
          </a:xfrm>
          <a:prstGeom prst="rect">
            <a:avLst/>
          </a:prstGeom>
        </p:spPr>
        <p:txBody>
          <a:bodyPr wrap="none">
            <a:spAutoFit/>
          </a:bodyPr>
          <a:lstStyle/>
          <a:p>
            <a:r>
              <a:rPr lang="en-US" sz="1400" b="1" dirty="0" smtClean="0">
                <a:solidFill>
                  <a:srgbClr val="3E3E3E"/>
                </a:solidFill>
                <a:latin typeface="Franklin Gothic Medium"/>
              </a:rPr>
              <a:t>Refinement</a:t>
            </a:r>
            <a:endParaRPr lang="en-US" sz="1400" b="1" dirty="0">
              <a:solidFill>
                <a:srgbClr val="3E3E3E"/>
              </a:solidFill>
              <a:latin typeface="Franklin Gothic Medium"/>
            </a:endParaRPr>
          </a:p>
        </p:txBody>
      </p:sp>
      <p:sp>
        <p:nvSpPr>
          <p:cNvPr id="67" name="Rectangle 66"/>
          <p:cNvSpPr/>
          <p:nvPr userDrawn="1"/>
        </p:nvSpPr>
        <p:spPr>
          <a:xfrm>
            <a:off x="5300090" y="786829"/>
            <a:ext cx="1428596" cy="307777"/>
          </a:xfrm>
          <a:prstGeom prst="rect">
            <a:avLst/>
          </a:prstGeom>
        </p:spPr>
        <p:txBody>
          <a:bodyPr wrap="none">
            <a:spAutoFit/>
          </a:bodyPr>
          <a:lstStyle/>
          <a:p>
            <a:r>
              <a:rPr lang="en-US" sz="1400" b="1" dirty="0" smtClean="0">
                <a:solidFill>
                  <a:srgbClr val="A6A6A6"/>
                </a:solidFill>
                <a:latin typeface="Franklin Gothic Medium"/>
              </a:rPr>
              <a:t>Implementation</a:t>
            </a:r>
            <a:endParaRPr lang="en-US" sz="1400" b="1" dirty="0">
              <a:solidFill>
                <a:srgbClr val="A6A6A6"/>
              </a:solidFill>
              <a:latin typeface="Franklin Gothic Medium"/>
            </a:endParaRPr>
          </a:p>
        </p:txBody>
      </p:sp>
      <p:pic>
        <p:nvPicPr>
          <p:cNvPr id="69" name="Picture 68" descr="steps_icons.png"/>
          <p:cNvPicPr>
            <a:picLocks noChangeAspect="1"/>
          </p:cNvPicPr>
          <p:nvPr userDrawn="1"/>
        </p:nvPicPr>
        <p:blipFill>
          <a:blip r:embed="rId3" cstate="email">
            <a:extLst>
              <a:ext uri="{BEBA8EAE-BF5A-486C-A8C5-ECC9F3942E4B}">
                <a14:imgProps xmlns:a14="http://schemas.microsoft.com/office/drawing/2010/main">
                  <a14:imgLayer r:embed="rId4">
                    <a14:imgEffect>
                      <a14:brightnessContrast contrast="-80000"/>
                    </a14:imgEffect>
                  </a14:imgLayer>
                </a14:imgProps>
              </a:ext>
              <a:ext uri="{28A0092B-C50C-407E-A947-70E740481C1C}">
                <a14:useLocalDpi xmlns:a14="http://schemas.microsoft.com/office/drawing/2010/main"/>
              </a:ext>
            </a:extLst>
          </a:blip>
          <a:stretch>
            <a:fillRect/>
          </a:stretch>
        </p:blipFill>
        <p:spPr>
          <a:xfrm>
            <a:off x="1042026" y="1062230"/>
            <a:ext cx="420398" cy="376977"/>
          </a:xfrm>
          <a:prstGeom prst="rect">
            <a:avLst/>
          </a:prstGeom>
        </p:spPr>
      </p:pic>
      <p:sp>
        <p:nvSpPr>
          <p:cNvPr id="70" name="Oval 69"/>
          <p:cNvSpPr/>
          <p:nvPr userDrawn="1"/>
        </p:nvSpPr>
        <p:spPr>
          <a:xfrm>
            <a:off x="1946171" y="1152936"/>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71" name="Oval 70"/>
          <p:cNvSpPr/>
          <p:nvPr userDrawn="1"/>
        </p:nvSpPr>
        <p:spPr>
          <a:xfrm>
            <a:off x="3534255" y="1151659"/>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72" name="Oval 71"/>
          <p:cNvSpPr/>
          <p:nvPr userDrawn="1"/>
        </p:nvSpPr>
        <p:spPr>
          <a:xfrm>
            <a:off x="5123629" y="1150736"/>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73" name="Oval 72"/>
          <p:cNvSpPr/>
          <p:nvPr userDrawn="1"/>
        </p:nvSpPr>
        <p:spPr>
          <a:xfrm>
            <a:off x="6698556" y="1154559"/>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74" name="Picture 73" descr="step2.png"/>
          <p:cNvPicPr>
            <a:picLocks noChangeAspect="1"/>
          </p:cNvPicPr>
          <p:nvPr userDrawn="1"/>
        </p:nvPicPr>
        <p:blipFill>
          <a:blip r:embed="rId5" cstate="email">
            <a:alphaModFix/>
            <a:extLst>
              <a:ext uri="{BEBA8EAE-BF5A-486C-A8C5-ECC9F3942E4B}">
                <a14:imgProps xmlns:a14="http://schemas.microsoft.com/office/drawing/2010/main">
                  <a14:imgLayer r:embed="rId6">
                    <a14:imgEffect>
                      <a14:brightnessContrast bright="22000" contrast="-78000"/>
                    </a14:imgEffect>
                  </a14:imgLayer>
                </a14:imgProps>
              </a:ext>
              <a:ext uri="{28A0092B-C50C-407E-A947-70E740481C1C}">
                <a14:useLocalDpi xmlns:a14="http://schemas.microsoft.com/office/drawing/2010/main"/>
              </a:ext>
            </a:extLst>
          </a:blip>
          <a:stretch>
            <a:fillRect/>
          </a:stretch>
        </p:blipFill>
        <p:spPr>
          <a:xfrm>
            <a:off x="2601173" y="1062230"/>
            <a:ext cx="420399" cy="376977"/>
          </a:xfrm>
          <a:prstGeom prst="rect">
            <a:avLst/>
          </a:prstGeom>
        </p:spPr>
      </p:pic>
      <p:pic>
        <p:nvPicPr>
          <p:cNvPr id="75" name="Picture 74" descr="step3.png"/>
          <p:cNvPicPr>
            <a:picLocks noChangeAspect="1"/>
          </p:cNvPicPr>
          <p:nvPr userDrawn="1"/>
        </p:nvPicPr>
        <p:blipFill>
          <a:blip r:embed="rId7" cstate="email">
            <a:alphaModFix/>
            <a:extLst>
              <a:ext uri="{28A0092B-C50C-407E-A947-70E740481C1C}">
                <a14:useLocalDpi xmlns:a14="http://schemas.microsoft.com/office/drawing/2010/main"/>
              </a:ext>
            </a:extLst>
          </a:blip>
          <a:stretch>
            <a:fillRect/>
          </a:stretch>
        </p:blipFill>
        <p:spPr>
          <a:xfrm>
            <a:off x="4230398" y="1062230"/>
            <a:ext cx="420399" cy="376977"/>
          </a:xfrm>
          <a:prstGeom prst="rect">
            <a:avLst/>
          </a:prstGeom>
        </p:spPr>
      </p:pic>
      <p:pic>
        <p:nvPicPr>
          <p:cNvPr id="76" name="Picture 75" descr="step4.png"/>
          <p:cNvPicPr>
            <a:picLocks noChangeAspect="1"/>
          </p:cNvPicPr>
          <p:nvPr userDrawn="1"/>
        </p:nvPicPr>
        <p:blipFill>
          <a:blip r:embed="rId8" cstate="email">
            <a:extLst>
              <a:ext uri="{BEBA8EAE-BF5A-486C-A8C5-ECC9F3942E4B}">
                <a14:imgProps xmlns:a14="http://schemas.microsoft.com/office/drawing/2010/main">
                  <a14:imgLayer r:embed="rId9">
                    <a14:imgEffect>
                      <a14:brightnessContrast contrast="-78000"/>
                    </a14:imgEffect>
                  </a14:imgLayer>
                </a14:imgProps>
              </a:ext>
              <a:ext uri="{28A0092B-C50C-407E-A947-70E740481C1C}">
                <a14:useLocalDpi xmlns:a14="http://schemas.microsoft.com/office/drawing/2010/main"/>
              </a:ext>
            </a:extLst>
          </a:blip>
          <a:stretch>
            <a:fillRect/>
          </a:stretch>
        </p:blipFill>
        <p:spPr>
          <a:xfrm>
            <a:off x="5762894" y="1062229"/>
            <a:ext cx="420398" cy="376977"/>
          </a:xfrm>
          <a:prstGeom prst="rect">
            <a:avLst/>
          </a:prstGeom>
        </p:spPr>
      </p:pic>
      <p:pic>
        <p:nvPicPr>
          <p:cNvPr id="77" name="Picture 76" descr="step5.png"/>
          <p:cNvPicPr>
            <a:picLocks noChangeAspect="1"/>
          </p:cNvPicPr>
          <p:nvPr userDrawn="1"/>
        </p:nvPicPr>
        <p:blipFill>
          <a:blip r:embed="rId10" cstate="email">
            <a:extLst>
              <a:ext uri="{BEBA8EAE-BF5A-486C-A8C5-ECC9F3942E4B}">
                <a14:imgProps xmlns:a14="http://schemas.microsoft.com/office/drawing/2010/main">
                  <a14:imgLayer r:embed="rId11">
                    <a14:imgEffect>
                      <a14:brightnessContrast contrast="-80000"/>
                    </a14:imgEffect>
                  </a14:imgLayer>
                </a14:imgProps>
              </a:ext>
              <a:ext uri="{28A0092B-C50C-407E-A947-70E740481C1C}">
                <a14:useLocalDpi xmlns:a14="http://schemas.microsoft.com/office/drawing/2010/main"/>
              </a:ext>
            </a:extLst>
          </a:blip>
          <a:stretch>
            <a:fillRect/>
          </a:stretch>
        </p:blipFill>
        <p:spPr>
          <a:xfrm>
            <a:off x="7407732" y="1087163"/>
            <a:ext cx="392592" cy="352043"/>
          </a:xfrm>
          <a:prstGeom prst="rect">
            <a:avLst/>
          </a:prstGeom>
        </p:spPr>
      </p:pic>
      <p:sp>
        <p:nvSpPr>
          <p:cNvPr id="29" name="Rectangle 28"/>
          <p:cNvSpPr/>
          <p:nvPr userDrawn="1"/>
        </p:nvSpPr>
        <p:spPr>
          <a:xfrm>
            <a:off x="6875150" y="658257"/>
            <a:ext cx="1431326" cy="483722"/>
          </a:xfrm>
          <a:prstGeom prst="rect">
            <a:avLst/>
          </a:prstGeom>
        </p:spPr>
        <p:txBody>
          <a:bodyPr wrap="square">
            <a:spAutoFit/>
          </a:bodyPr>
          <a:lstStyle/>
          <a:p>
            <a:pPr algn="ctr">
              <a:lnSpc>
                <a:spcPct val="90000"/>
              </a:lnSpc>
            </a:pPr>
            <a:r>
              <a:rPr lang="en-US" sz="1400" b="1" dirty="0" smtClean="0">
                <a:solidFill>
                  <a:srgbClr val="3E3E3E">
                    <a:lumMod val="40000"/>
                    <a:lumOff val="60000"/>
                  </a:srgbClr>
                </a:solidFill>
                <a:latin typeface="Franklin Gothic Medium"/>
              </a:rPr>
              <a:t>Operations &amp; Maintenance</a:t>
            </a:r>
            <a:endParaRPr lang="en-US" sz="1400" b="1" dirty="0">
              <a:solidFill>
                <a:srgbClr val="3E3E3E">
                  <a:lumMod val="40000"/>
                  <a:lumOff val="60000"/>
                </a:srgbClr>
              </a:solidFill>
              <a:latin typeface="Franklin Gothic Medium"/>
            </a:endParaRPr>
          </a:p>
        </p:txBody>
      </p:sp>
    </p:spTree>
    <p:extLst>
      <p:ext uri="{BB962C8B-B14F-4D97-AF65-F5344CB8AC3E}">
        <p14:creationId xmlns:p14="http://schemas.microsoft.com/office/powerpoint/2010/main" val="21707824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ep 4">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2" name="Title 1"/>
          <p:cNvSpPr>
            <a:spLocks noGrp="1"/>
          </p:cNvSpPr>
          <p:nvPr>
            <p:ph type="title"/>
          </p:nvPr>
        </p:nvSpPr>
        <p:spPr>
          <a:xfrm>
            <a:off x="366492" y="176868"/>
            <a:ext cx="8777508" cy="652865"/>
          </a:xfrm>
        </p:spPr>
        <p:txBody>
          <a:bodyPr anchor="t">
            <a:normAutofit/>
          </a:bodyPr>
          <a:lstStyle>
            <a:lvl1pPr algn="l">
              <a:defRPr sz="3200">
                <a:solidFill>
                  <a:schemeClr val="accent1"/>
                </a:solidFill>
              </a:defRPr>
            </a:lvl1pPr>
          </a:lstStyle>
          <a:p>
            <a:r>
              <a:rPr lang="en-US" smtClean="0"/>
              <a:t>Click to edit Master title style</a:t>
            </a:r>
            <a:endParaRPr lang="en-US" dirty="0"/>
          </a:p>
        </p:txBody>
      </p:sp>
      <p:sp>
        <p:nvSpPr>
          <p:cNvPr id="9" name="Rectangle 8"/>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0" name="Rectangle 9"/>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3"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cxnSp>
        <p:nvCxnSpPr>
          <p:cNvPr id="57" name="Straight Connector 56"/>
          <p:cNvCxnSpPr/>
          <p:nvPr userDrawn="1"/>
        </p:nvCxnSpPr>
        <p:spPr>
          <a:xfrm>
            <a:off x="5984418" y="1372553"/>
            <a:ext cx="7020" cy="483272"/>
          </a:xfrm>
          <a:prstGeom prst="line">
            <a:avLst/>
          </a:prstGeom>
          <a:ln w="12700" cmpd="sng">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userDrawn="1"/>
        </p:nvSpPr>
        <p:spPr>
          <a:xfrm>
            <a:off x="182425" y="1670243"/>
            <a:ext cx="8782624" cy="4525552"/>
          </a:xfrm>
          <a:prstGeom prst="rect">
            <a:avLst/>
          </a:prstGeom>
          <a:solidFill>
            <a:schemeClr val="bg1">
              <a:lumMod val="9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59" name="Rectangle 58"/>
          <p:cNvSpPr/>
          <p:nvPr userDrawn="1"/>
        </p:nvSpPr>
        <p:spPr>
          <a:xfrm>
            <a:off x="540245"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60" name="Rectangle 59"/>
          <p:cNvSpPr/>
          <p:nvPr userDrawn="1"/>
        </p:nvSpPr>
        <p:spPr>
          <a:xfrm>
            <a:off x="2123971"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61" name="Rectangle 60"/>
          <p:cNvSpPr/>
          <p:nvPr userDrawn="1"/>
        </p:nvSpPr>
        <p:spPr>
          <a:xfrm>
            <a:off x="3707697"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62" name="Rectangle 61"/>
          <p:cNvSpPr/>
          <p:nvPr userDrawn="1"/>
        </p:nvSpPr>
        <p:spPr>
          <a:xfrm>
            <a:off x="5291423"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63" name="Rectangle 62"/>
          <p:cNvSpPr/>
          <p:nvPr userDrawn="1"/>
        </p:nvSpPr>
        <p:spPr>
          <a:xfrm>
            <a:off x="6875149" y="1121278"/>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64" name="Rectangle 63"/>
          <p:cNvSpPr/>
          <p:nvPr userDrawn="1"/>
        </p:nvSpPr>
        <p:spPr>
          <a:xfrm>
            <a:off x="816877" y="799276"/>
            <a:ext cx="873181" cy="307777"/>
          </a:xfrm>
          <a:prstGeom prst="rect">
            <a:avLst/>
          </a:prstGeom>
        </p:spPr>
        <p:txBody>
          <a:bodyPr wrap="none">
            <a:spAutoFit/>
          </a:bodyPr>
          <a:lstStyle/>
          <a:p>
            <a:r>
              <a:rPr lang="en-US" sz="1400" b="1" dirty="0" smtClean="0">
                <a:solidFill>
                  <a:srgbClr val="A6A6A6"/>
                </a:solidFill>
                <a:latin typeface="Franklin Gothic Medium"/>
              </a:rPr>
              <a:t>Potential</a:t>
            </a:r>
            <a:endParaRPr lang="en-US" sz="1400" b="1" dirty="0">
              <a:solidFill>
                <a:srgbClr val="A6A6A6"/>
              </a:solidFill>
              <a:latin typeface="Franklin Gothic Medium"/>
            </a:endParaRPr>
          </a:p>
        </p:txBody>
      </p:sp>
      <p:sp>
        <p:nvSpPr>
          <p:cNvPr id="65" name="Rectangle 64"/>
          <p:cNvSpPr/>
          <p:nvPr userDrawn="1"/>
        </p:nvSpPr>
        <p:spPr>
          <a:xfrm>
            <a:off x="2469403" y="786829"/>
            <a:ext cx="771365" cy="307777"/>
          </a:xfrm>
          <a:prstGeom prst="rect">
            <a:avLst/>
          </a:prstGeom>
        </p:spPr>
        <p:txBody>
          <a:bodyPr wrap="none">
            <a:spAutoFit/>
          </a:bodyPr>
          <a:lstStyle/>
          <a:p>
            <a:r>
              <a:rPr lang="en-US" sz="1400" b="1" dirty="0" smtClean="0">
                <a:solidFill>
                  <a:prstClr val="white">
                    <a:lumMod val="50000"/>
                  </a:prstClr>
                </a:solidFill>
                <a:latin typeface="Franklin Gothic Medium"/>
              </a:rPr>
              <a:t>Options</a:t>
            </a:r>
            <a:endParaRPr lang="en-US" sz="1400" b="1" dirty="0">
              <a:solidFill>
                <a:prstClr val="white">
                  <a:lumMod val="50000"/>
                </a:prstClr>
              </a:solidFill>
              <a:latin typeface="Franklin Gothic Medium"/>
            </a:endParaRPr>
          </a:p>
        </p:txBody>
      </p:sp>
      <p:sp>
        <p:nvSpPr>
          <p:cNvPr id="66" name="Rectangle 65"/>
          <p:cNvSpPr/>
          <p:nvPr userDrawn="1"/>
        </p:nvSpPr>
        <p:spPr>
          <a:xfrm>
            <a:off x="3877731" y="786829"/>
            <a:ext cx="1088396" cy="307777"/>
          </a:xfrm>
          <a:prstGeom prst="rect">
            <a:avLst/>
          </a:prstGeom>
        </p:spPr>
        <p:txBody>
          <a:bodyPr wrap="none">
            <a:spAutoFit/>
          </a:bodyPr>
          <a:lstStyle/>
          <a:p>
            <a:r>
              <a:rPr lang="en-US" sz="1400" b="1" dirty="0" smtClean="0">
                <a:solidFill>
                  <a:prstClr val="white">
                    <a:lumMod val="50000"/>
                  </a:prstClr>
                </a:solidFill>
                <a:latin typeface="Franklin Gothic Medium"/>
              </a:rPr>
              <a:t>Refinement</a:t>
            </a:r>
            <a:endParaRPr lang="en-US" sz="1400" b="1" dirty="0">
              <a:solidFill>
                <a:prstClr val="white">
                  <a:lumMod val="50000"/>
                </a:prstClr>
              </a:solidFill>
              <a:latin typeface="Franklin Gothic Medium"/>
            </a:endParaRPr>
          </a:p>
        </p:txBody>
      </p:sp>
      <p:sp>
        <p:nvSpPr>
          <p:cNvPr id="67" name="Rectangle 66"/>
          <p:cNvSpPr/>
          <p:nvPr userDrawn="1"/>
        </p:nvSpPr>
        <p:spPr>
          <a:xfrm>
            <a:off x="5300090" y="786829"/>
            <a:ext cx="1428596" cy="307777"/>
          </a:xfrm>
          <a:prstGeom prst="rect">
            <a:avLst/>
          </a:prstGeom>
        </p:spPr>
        <p:txBody>
          <a:bodyPr wrap="none">
            <a:spAutoFit/>
          </a:bodyPr>
          <a:lstStyle/>
          <a:p>
            <a:r>
              <a:rPr lang="en-US" sz="1400" b="1" dirty="0" smtClean="0">
                <a:solidFill>
                  <a:srgbClr val="3E3E3E"/>
                </a:solidFill>
                <a:latin typeface="Franklin Gothic Medium"/>
              </a:rPr>
              <a:t>Implementation</a:t>
            </a:r>
            <a:endParaRPr lang="en-US" sz="1400" b="1" dirty="0">
              <a:solidFill>
                <a:srgbClr val="3E3E3E"/>
              </a:solidFill>
              <a:latin typeface="Franklin Gothic Medium"/>
            </a:endParaRPr>
          </a:p>
        </p:txBody>
      </p:sp>
      <p:pic>
        <p:nvPicPr>
          <p:cNvPr id="69" name="Picture 68" descr="steps_icons.png"/>
          <p:cNvPicPr>
            <a:picLocks noChangeAspect="1"/>
          </p:cNvPicPr>
          <p:nvPr userDrawn="1"/>
        </p:nvPicPr>
        <p:blipFill>
          <a:blip r:embed="rId3" cstate="email">
            <a:extLst>
              <a:ext uri="{BEBA8EAE-BF5A-486C-A8C5-ECC9F3942E4B}">
                <a14:imgProps xmlns:a14="http://schemas.microsoft.com/office/drawing/2010/main">
                  <a14:imgLayer r:embed="rId4">
                    <a14:imgEffect>
                      <a14:brightnessContrast contrast="-80000"/>
                    </a14:imgEffect>
                  </a14:imgLayer>
                </a14:imgProps>
              </a:ext>
              <a:ext uri="{28A0092B-C50C-407E-A947-70E740481C1C}">
                <a14:useLocalDpi xmlns:a14="http://schemas.microsoft.com/office/drawing/2010/main"/>
              </a:ext>
            </a:extLst>
          </a:blip>
          <a:stretch>
            <a:fillRect/>
          </a:stretch>
        </p:blipFill>
        <p:spPr>
          <a:xfrm>
            <a:off x="1042026" y="1062230"/>
            <a:ext cx="420398" cy="376977"/>
          </a:xfrm>
          <a:prstGeom prst="rect">
            <a:avLst/>
          </a:prstGeom>
        </p:spPr>
      </p:pic>
      <p:sp>
        <p:nvSpPr>
          <p:cNvPr id="70" name="Oval 69"/>
          <p:cNvSpPr/>
          <p:nvPr userDrawn="1"/>
        </p:nvSpPr>
        <p:spPr>
          <a:xfrm>
            <a:off x="1946171" y="1152936"/>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71" name="Oval 70"/>
          <p:cNvSpPr/>
          <p:nvPr userDrawn="1"/>
        </p:nvSpPr>
        <p:spPr>
          <a:xfrm>
            <a:off x="3534255" y="1151659"/>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72" name="Oval 71"/>
          <p:cNvSpPr/>
          <p:nvPr userDrawn="1"/>
        </p:nvSpPr>
        <p:spPr>
          <a:xfrm>
            <a:off x="5123629" y="1150736"/>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73" name="Oval 72"/>
          <p:cNvSpPr/>
          <p:nvPr userDrawn="1"/>
        </p:nvSpPr>
        <p:spPr>
          <a:xfrm>
            <a:off x="6698556" y="1154559"/>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74" name="Picture 73" descr="step2.png"/>
          <p:cNvPicPr>
            <a:picLocks noChangeAspect="1"/>
          </p:cNvPicPr>
          <p:nvPr userDrawn="1"/>
        </p:nvPicPr>
        <p:blipFill>
          <a:blip r:embed="rId5" cstate="email">
            <a:alphaModFix/>
            <a:extLst>
              <a:ext uri="{BEBA8EAE-BF5A-486C-A8C5-ECC9F3942E4B}">
                <a14:imgProps xmlns:a14="http://schemas.microsoft.com/office/drawing/2010/main">
                  <a14:imgLayer r:embed="rId6">
                    <a14:imgEffect>
                      <a14:brightnessContrast bright="22000" contrast="-78000"/>
                    </a14:imgEffect>
                  </a14:imgLayer>
                </a14:imgProps>
              </a:ext>
              <a:ext uri="{28A0092B-C50C-407E-A947-70E740481C1C}">
                <a14:useLocalDpi xmlns:a14="http://schemas.microsoft.com/office/drawing/2010/main"/>
              </a:ext>
            </a:extLst>
          </a:blip>
          <a:stretch>
            <a:fillRect/>
          </a:stretch>
        </p:blipFill>
        <p:spPr>
          <a:xfrm>
            <a:off x="2601173" y="1062230"/>
            <a:ext cx="420399" cy="376977"/>
          </a:xfrm>
          <a:prstGeom prst="rect">
            <a:avLst/>
          </a:prstGeom>
        </p:spPr>
      </p:pic>
      <p:pic>
        <p:nvPicPr>
          <p:cNvPr id="75" name="Picture 74" descr="step3.png"/>
          <p:cNvPicPr>
            <a:picLocks noChangeAspect="1"/>
          </p:cNvPicPr>
          <p:nvPr userDrawn="1"/>
        </p:nvPicPr>
        <p:blipFill>
          <a:blip r:embed="rId7" cstate="email">
            <a:extLst>
              <a:ext uri="{BEBA8EAE-BF5A-486C-A8C5-ECC9F3942E4B}">
                <a14:imgProps xmlns:a14="http://schemas.microsoft.com/office/drawing/2010/main">
                  <a14:imgLayer r:embed="rId8">
                    <a14:imgEffect>
                      <a14:brightnessContrast bright="35000" contrast="-67000"/>
                    </a14:imgEffect>
                  </a14:imgLayer>
                </a14:imgProps>
              </a:ext>
              <a:ext uri="{28A0092B-C50C-407E-A947-70E740481C1C}">
                <a14:useLocalDpi xmlns:a14="http://schemas.microsoft.com/office/drawing/2010/main"/>
              </a:ext>
            </a:extLst>
          </a:blip>
          <a:stretch>
            <a:fillRect/>
          </a:stretch>
        </p:blipFill>
        <p:spPr>
          <a:xfrm>
            <a:off x="4230398" y="1062230"/>
            <a:ext cx="420399" cy="376977"/>
          </a:xfrm>
          <a:prstGeom prst="rect">
            <a:avLst/>
          </a:prstGeom>
        </p:spPr>
      </p:pic>
      <p:pic>
        <p:nvPicPr>
          <p:cNvPr id="76" name="Picture 75" descr="step4.png"/>
          <p:cNvPicPr>
            <a:picLocks noChangeAspect="1"/>
          </p:cNvPicPr>
          <p:nvPr userDrawn="1"/>
        </p:nvPicPr>
        <p:blipFill>
          <a:blip r:embed="rId9" cstate="email">
            <a:alphaModFix/>
            <a:extLst>
              <a:ext uri="{28A0092B-C50C-407E-A947-70E740481C1C}">
                <a14:useLocalDpi xmlns:a14="http://schemas.microsoft.com/office/drawing/2010/main"/>
              </a:ext>
            </a:extLst>
          </a:blip>
          <a:stretch>
            <a:fillRect/>
          </a:stretch>
        </p:blipFill>
        <p:spPr>
          <a:xfrm>
            <a:off x="5762894" y="1062229"/>
            <a:ext cx="420398" cy="376977"/>
          </a:xfrm>
          <a:prstGeom prst="rect">
            <a:avLst/>
          </a:prstGeom>
        </p:spPr>
      </p:pic>
      <p:pic>
        <p:nvPicPr>
          <p:cNvPr id="77" name="Picture 76" descr="step5.png"/>
          <p:cNvPicPr>
            <a:picLocks noChangeAspect="1"/>
          </p:cNvPicPr>
          <p:nvPr userDrawn="1"/>
        </p:nvPicPr>
        <p:blipFill>
          <a:blip r:embed="rId10" cstate="email">
            <a:extLst>
              <a:ext uri="{BEBA8EAE-BF5A-486C-A8C5-ECC9F3942E4B}">
                <a14:imgProps xmlns:a14="http://schemas.microsoft.com/office/drawing/2010/main">
                  <a14:imgLayer r:embed="rId11">
                    <a14:imgEffect>
                      <a14:brightnessContrast contrast="-80000"/>
                    </a14:imgEffect>
                  </a14:imgLayer>
                </a14:imgProps>
              </a:ext>
              <a:ext uri="{28A0092B-C50C-407E-A947-70E740481C1C}">
                <a14:useLocalDpi xmlns:a14="http://schemas.microsoft.com/office/drawing/2010/main"/>
              </a:ext>
            </a:extLst>
          </a:blip>
          <a:stretch>
            <a:fillRect/>
          </a:stretch>
        </p:blipFill>
        <p:spPr>
          <a:xfrm>
            <a:off x="7407732" y="1087163"/>
            <a:ext cx="392592" cy="352043"/>
          </a:xfrm>
          <a:prstGeom prst="rect">
            <a:avLst/>
          </a:prstGeom>
        </p:spPr>
      </p:pic>
      <p:sp>
        <p:nvSpPr>
          <p:cNvPr id="29" name="Rectangle 28"/>
          <p:cNvSpPr/>
          <p:nvPr userDrawn="1"/>
        </p:nvSpPr>
        <p:spPr>
          <a:xfrm>
            <a:off x="6875150" y="658257"/>
            <a:ext cx="1431326" cy="483722"/>
          </a:xfrm>
          <a:prstGeom prst="rect">
            <a:avLst/>
          </a:prstGeom>
        </p:spPr>
        <p:txBody>
          <a:bodyPr wrap="square">
            <a:spAutoFit/>
          </a:bodyPr>
          <a:lstStyle/>
          <a:p>
            <a:pPr algn="ctr">
              <a:lnSpc>
                <a:spcPct val="90000"/>
              </a:lnSpc>
            </a:pPr>
            <a:r>
              <a:rPr lang="en-US" sz="1400" b="1" dirty="0" smtClean="0">
                <a:solidFill>
                  <a:srgbClr val="3E3E3E">
                    <a:lumMod val="40000"/>
                    <a:lumOff val="60000"/>
                  </a:srgbClr>
                </a:solidFill>
                <a:latin typeface="Franklin Gothic Medium"/>
              </a:rPr>
              <a:t>Operations &amp; Maintenance</a:t>
            </a:r>
            <a:endParaRPr lang="en-US" sz="1400" b="1" dirty="0">
              <a:solidFill>
                <a:srgbClr val="3E3E3E">
                  <a:lumMod val="40000"/>
                  <a:lumOff val="60000"/>
                </a:srgbClr>
              </a:solidFill>
              <a:latin typeface="Franklin Gothic Medium"/>
            </a:endParaRPr>
          </a:p>
        </p:txBody>
      </p:sp>
    </p:spTree>
    <p:extLst>
      <p:ext uri="{BB962C8B-B14F-4D97-AF65-F5344CB8AC3E}">
        <p14:creationId xmlns:p14="http://schemas.microsoft.com/office/powerpoint/2010/main" val="33936504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ep 5">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2" name="Title 1"/>
          <p:cNvSpPr>
            <a:spLocks noGrp="1"/>
          </p:cNvSpPr>
          <p:nvPr>
            <p:ph type="title"/>
          </p:nvPr>
        </p:nvSpPr>
        <p:spPr>
          <a:xfrm>
            <a:off x="366492" y="176868"/>
            <a:ext cx="8777508" cy="652865"/>
          </a:xfrm>
        </p:spPr>
        <p:txBody>
          <a:bodyPr anchor="t">
            <a:normAutofit/>
          </a:bodyPr>
          <a:lstStyle>
            <a:lvl1pPr algn="l">
              <a:defRPr sz="3200">
                <a:solidFill>
                  <a:schemeClr val="accent1"/>
                </a:solidFill>
              </a:defRPr>
            </a:lvl1pPr>
          </a:lstStyle>
          <a:p>
            <a:r>
              <a:rPr lang="en-US" smtClean="0"/>
              <a:t>Click to edit Master title style</a:t>
            </a:r>
            <a:endParaRPr lang="en-US" dirty="0"/>
          </a:p>
        </p:txBody>
      </p:sp>
      <p:sp>
        <p:nvSpPr>
          <p:cNvPr id="9" name="Rectangle 8"/>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0" name="Rectangle 9"/>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3"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cxnSp>
        <p:nvCxnSpPr>
          <p:cNvPr id="36" name="Straight Connector 35"/>
          <p:cNvCxnSpPr/>
          <p:nvPr userDrawn="1"/>
        </p:nvCxnSpPr>
        <p:spPr>
          <a:xfrm>
            <a:off x="7620383" y="1372553"/>
            <a:ext cx="7020" cy="483272"/>
          </a:xfrm>
          <a:prstGeom prst="line">
            <a:avLst/>
          </a:prstGeom>
          <a:ln w="12700" cmpd="sng">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Rectangle 36"/>
          <p:cNvSpPr/>
          <p:nvPr userDrawn="1"/>
        </p:nvSpPr>
        <p:spPr>
          <a:xfrm>
            <a:off x="182425" y="1670243"/>
            <a:ext cx="8782624" cy="4525552"/>
          </a:xfrm>
          <a:prstGeom prst="rect">
            <a:avLst/>
          </a:prstGeom>
          <a:solidFill>
            <a:schemeClr val="bg1">
              <a:lumMod val="9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38" name="Rectangle 37"/>
          <p:cNvSpPr/>
          <p:nvPr userDrawn="1"/>
        </p:nvSpPr>
        <p:spPr>
          <a:xfrm>
            <a:off x="540245"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39" name="Rectangle 38"/>
          <p:cNvSpPr/>
          <p:nvPr userDrawn="1"/>
        </p:nvSpPr>
        <p:spPr>
          <a:xfrm>
            <a:off x="2123971"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40" name="Rectangle 39"/>
          <p:cNvSpPr/>
          <p:nvPr userDrawn="1"/>
        </p:nvSpPr>
        <p:spPr>
          <a:xfrm>
            <a:off x="3707697"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41" name="Rectangle 40"/>
          <p:cNvSpPr/>
          <p:nvPr userDrawn="1"/>
        </p:nvSpPr>
        <p:spPr>
          <a:xfrm>
            <a:off x="5291423"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42" name="Rectangle 41"/>
          <p:cNvSpPr/>
          <p:nvPr userDrawn="1"/>
        </p:nvSpPr>
        <p:spPr>
          <a:xfrm>
            <a:off x="6875149" y="1121278"/>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43" name="Rectangle 42"/>
          <p:cNvSpPr/>
          <p:nvPr userDrawn="1"/>
        </p:nvSpPr>
        <p:spPr>
          <a:xfrm>
            <a:off x="816877" y="799276"/>
            <a:ext cx="873181" cy="307777"/>
          </a:xfrm>
          <a:prstGeom prst="rect">
            <a:avLst/>
          </a:prstGeom>
        </p:spPr>
        <p:txBody>
          <a:bodyPr wrap="none">
            <a:spAutoFit/>
          </a:bodyPr>
          <a:lstStyle/>
          <a:p>
            <a:r>
              <a:rPr lang="en-US" sz="1400" b="1" dirty="0" smtClean="0">
                <a:solidFill>
                  <a:srgbClr val="A6A6A6"/>
                </a:solidFill>
                <a:latin typeface="Franklin Gothic Medium"/>
              </a:rPr>
              <a:t>Potential</a:t>
            </a:r>
            <a:endParaRPr lang="en-US" sz="1400" b="1" dirty="0">
              <a:solidFill>
                <a:srgbClr val="A6A6A6"/>
              </a:solidFill>
              <a:latin typeface="Franklin Gothic Medium"/>
            </a:endParaRPr>
          </a:p>
        </p:txBody>
      </p:sp>
      <p:sp>
        <p:nvSpPr>
          <p:cNvPr id="44" name="Rectangle 43"/>
          <p:cNvSpPr/>
          <p:nvPr userDrawn="1"/>
        </p:nvSpPr>
        <p:spPr>
          <a:xfrm>
            <a:off x="2469403" y="786829"/>
            <a:ext cx="771365" cy="307777"/>
          </a:xfrm>
          <a:prstGeom prst="rect">
            <a:avLst/>
          </a:prstGeom>
        </p:spPr>
        <p:txBody>
          <a:bodyPr wrap="none">
            <a:spAutoFit/>
          </a:bodyPr>
          <a:lstStyle/>
          <a:p>
            <a:r>
              <a:rPr lang="en-US" sz="1400" b="1" dirty="0" smtClean="0">
                <a:solidFill>
                  <a:prstClr val="white">
                    <a:lumMod val="50000"/>
                  </a:prstClr>
                </a:solidFill>
                <a:latin typeface="Franklin Gothic Medium"/>
              </a:rPr>
              <a:t>Options</a:t>
            </a:r>
            <a:endParaRPr lang="en-US" sz="1400" b="1" dirty="0">
              <a:solidFill>
                <a:prstClr val="white">
                  <a:lumMod val="50000"/>
                </a:prstClr>
              </a:solidFill>
              <a:latin typeface="Franklin Gothic Medium"/>
            </a:endParaRPr>
          </a:p>
        </p:txBody>
      </p:sp>
      <p:sp>
        <p:nvSpPr>
          <p:cNvPr id="45" name="Rectangle 44"/>
          <p:cNvSpPr/>
          <p:nvPr userDrawn="1"/>
        </p:nvSpPr>
        <p:spPr>
          <a:xfrm>
            <a:off x="3877731" y="786829"/>
            <a:ext cx="1088396" cy="307777"/>
          </a:xfrm>
          <a:prstGeom prst="rect">
            <a:avLst/>
          </a:prstGeom>
        </p:spPr>
        <p:txBody>
          <a:bodyPr wrap="none">
            <a:spAutoFit/>
          </a:bodyPr>
          <a:lstStyle/>
          <a:p>
            <a:r>
              <a:rPr lang="en-US" sz="1400" b="1" dirty="0" smtClean="0">
                <a:solidFill>
                  <a:prstClr val="white">
                    <a:lumMod val="50000"/>
                  </a:prstClr>
                </a:solidFill>
                <a:latin typeface="Franklin Gothic Medium"/>
              </a:rPr>
              <a:t>Refinement</a:t>
            </a:r>
            <a:endParaRPr lang="en-US" sz="1400" b="1" dirty="0">
              <a:solidFill>
                <a:prstClr val="white">
                  <a:lumMod val="50000"/>
                </a:prstClr>
              </a:solidFill>
              <a:latin typeface="Franklin Gothic Medium"/>
            </a:endParaRPr>
          </a:p>
        </p:txBody>
      </p:sp>
      <p:sp>
        <p:nvSpPr>
          <p:cNvPr id="46" name="Rectangle 45"/>
          <p:cNvSpPr/>
          <p:nvPr userDrawn="1"/>
        </p:nvSpPr>
        <p:spPr>
          <a:xfrm>
            <a:off x="5300090" y="786829"/>
            <a:ext cx="1428596" cy="307777"/>
          </a:xfrm>
          <a:prstGeom prst="rect">
            <a:avLst/>
          </a:prstGeom>
        </p:spPr>
        <p:txBody>
          <a:bodyPr wrap="none">
            <a:spAutoFit/>
          </a:bodyPr>
          <a:lstStyle/>
          <a:p>
            <a:r>
              <a:rPr lang="en-US" sz="1400" b="1" dirty="0" smtClean="0">
                <a:solidFill>
                  <a:prstClr val="white">
                    <a:lumMod val="50000"/>
                  </a:prstClr>
                </a:solidFill>
                <a:latin typeface="Franklin Gothic Medium"/>
              </a:rPr>
              <a:t>Implementation</a:t>
            </a:r>
            <a:endParaRPr lang="en-US" sz="1400" b="1" dirty="0">
              <a:solidFill>
                <a:prstClr val="white">
                  <a:lumMod val="50000"/>
                </a:prstClr>
              </a:solidFill>
              <a:latin typeface="Franklin Gothic Medium"/>
            </a:endParaRPr>
          </a:p>
        </p:txBody>
      </p:sp>
      <p:pic>
        <p:nvPicPr>
          <p:cNvPr id="48" name="Picture 47" descr="steps_icons.png"/>
          <p:cNvPicPr>
            <a:picLocks noChangeAspect="1"/>
          </p:cNvPicPr>
          <p:nvPr userDrawn="1"/>
        </p:nvPicPr>
        <p:blipFill>
          <a:blip r:embed="rId3" cstate="email">
            <a:extLst>
              <a:ext uri="{BEBA8EAE-BF5A-486C-A8C5-ECC9F3942E4B}">
                <a14:imgProps xmlns:a14="http://schemas.microsoft.com/office/drawing/2010/main">
                  <a14:imgLayer r:embed="rId4">
                    <a14:imgEffect>
                      <a14:brightnessContrast contrast="-80000"/>
                    </a14:imgEffect>
                  </a14:imgLayer>
                </a14:imgProps>
              </a:ext>
              <a:ext uri="{28A0092B-C50C-407E-A947-70E740481C1C}">
                <a14:useLocalDpi xmlns:a14="http://schemas.microsoft.com/office/drawing/2010/main"/>
              </a:ext>
            </a:extLst>
          </a:blip>
          <a:stretch>
            <a:fillRect/>
          </a:stretch>
        </p:blipFill>
        <p:spPr>
          <a:xfrm>
            <a:off x="1042026" y="1062230"/>
            <a:ext cx="420398" cy="376977"/>
          </a:xfrm>
          <a:prstGeom prst="rect">
            <a:avLst/>
          </a:prstGeom>
        </p:spPr>
      </p:pic>
      <p:sp>
        <p:nvSpPr>
          <p:cNvPr id="49" name="Oval 48"/>
          <p:cNvSpPr/>
          <p:nvPr userDrawn="1"/>
        </p:nvSpPr>
        <p:spPr>
          <a:xfrm>
            <a:off x="1946171" y="1152936"/>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50" name="Oval 49"/>
          <p:cNvSpPr/>
          <p:nvPr userDrawn="1"/>
        </p:nvSpPr>
        <p:spPr>
          <a:xfrm>
            <a:off x="3534255" y="1151659"/>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51" name="Oval 50"/>
          <p:cNvSpPr/>
          <p:nvPr userDrawn="1"/>
        </p:nvSpPr>
        <p:spPr>
          <a:xfrm>
            <a:off x="5123629" y="1150736"/>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52" name="Oval 51"/>
          <p:cNvSpPr/>
          <p:nvPr userDrawn="1"/>
        </p:nvSpPr>
        <p:spPr>
          <a:xfrm>
            <a:off x="6698556" y="1154559"/>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53" name="Picture 52" descr="step2.png"/>
          <p:cNvPicPr>
            <a:picLocks noChangeAspect="1"/>
          </p:cNvPicPr>
          <p:nvPr userDrawn="1"/>
        </p:nvPicPr>
        <p:blipFill>
          <a:blip r:embed="rId5" cstate="email">
            <a:alphaModFix/>
            <a:extLst>
              <a:ext uri="{BEBA8EAE-BF5A-486C-A8C5-ECC9F3942E4B}">
                <a14:imgProps xmlns:a14="http://schemas.microsoft.com/office/drawing/2010/main">
                  <a14:imgLayer r:embed="rId6">
                    <a14:imgEffect>
                      <a14:brightnessContrast bright="22000" contrast="-78000"/>
                    </a14:imgEffect>
                  </a14:imgLayer>
                </a14:imgProps>
              </a:ext>
              <a:ext uri="{28A0092B-C50C-407E-A947-70E740481C1C}">
                <a14:useLocalDpi xmlns:a14="http://schemas.microsoft.com/office/drawing/2010/main"/>
              </a:ext>
            </a:extLst>
          </a:blip>
          <a:stretch>
            <a:fillRect/>
          </a:stretch>
        </p:blipFill>
        <p:spPr>
          <a:xfrm>
            <a:off x="2601173" y="1062230"/>
            <a:ext cx="420399" cy="376977"/>
          </a:xfrm>
          <a:prstGeom prst="rect">
            <a:avLst/>
          </a:prstGeom>
        </p:spPr>
      </p:pic>
      <p:pic>
        <p:nvPicPr>
          <p:cNvPr id="54" name="Picture 53" descr="step3.png"/>
          <p:cNvPicPr>
            <a:picLocks noChangeAspect="1"/>
          </p:cNvPicPr>
          <p:nvPr userDrawn="1"/>
        </p:nvPicPr>
        <p:blipFill>
          <a:blip r:embed="rId7" cstate="email">
            <a:extLst>
              <a:ext uri="{BEBA8EAE-BF5A-486C-A8C5-ECC9F3942E4B}">
                <a14:imgProps xmlns:a14="http://schemas.microsoft.com/office/drawing/2010/main">
                  <a14:imgLayer r:embed="rId8">
                    <a14:imgEffect>
                      <a14:brightnessContrast bright="35000" contrast="-67000"/>
                    </a14:imgEffect>
                  </a14:imgLayer>
                </a14:imgProps>
              </a:ext>
              <a:ext uri="{28A0092B-C50C-407E-A947-70E740481C1C}">
                <a14:useLocalDpi xmlns:a14="http://schemas.microsoft.com/office/drawing/2010/main"/>
              </a:ext>
            </a:extLst>
          </a:blip>
          <a:stretch>
            <a:fillRect/>
          </a:stretch>
        </p:blipFill>
        <p:spPr>
          <a:xfrm>
            <a:off x="4230398" y="1062230"/>
            <a:ext cx="420399" cy="376977"/>
          </a:xfrm>
          <a:prstGeom prst="rect">
            <a:avLst/>
          </a:prstGeom>
        </p:spPr>
      </p:pic>
      <p:pic>
        <p:nvPicPr>
          <p:cNvPr id="55" name="Picture 54" descr="step4.png"/>
          <p:cNvPicPr>
            <a:picLocks noChangeAspect="1"/>
          </p:cNvPicPr>
          <p:nvPr userDrawn="1"/>
        </p:nvPicPr>
        <p:blipFill>
          <a:blip r:embed="rId9" cstate="email">
            <a:extLst>
              <a:ext uri="{BEBA8EAE-BF5A-486C-A8C5-ECC9F3942E4B}">
                <a14:imgProps xmlns:a14="http://schemas.microsoft.com/office/drawing/2010/main">
                  <a14:imgLayer r:embed="rId10">
                    <a14:imgEffect>
                      <a14:brightnessContrast contrast="-78000"/>
                    </a14:imgEffect>
                  </a14:imgLayer>
                </a14:imgProps>
              </a:ext>
              <a:ext uri="{28A0092B-C50C-407E-A947-70E740481C1C}">
                <a14:useLocalDpi xmlns:a14="http://schemas.microsoft.com/office/drawing/2010/main"/>
              </a:ext>
            </a:extLst>
          </a:blip>
          <a:stretch>
            <a:fillRect/>
          </a:stretch>
        </p:blipFill>
        <p:spPr>
          <a:xfrm>
            <a:off x="5762894" y="1062229"/>
            <a:ext cx="420398" cy="376977"/>
          </a:xfrm>
          <a:prstGeom prst="rect">
            <a:avLst/>
          </a:prstGeom>
        </p:spPr>
      </p:pic>
      <p:pic>
        <p:nvPicPr>
          <p:cNvPr id="56" name="Picture 55" descr="step5.png"/>
          <p:cNvPicPr>
            <a:picLocks noChangeAspect="1"/>
          </p:cNvPicPr>
          <p:nvPr userDrawn="1"/>
        </p:nvPicPr>
        <p:blipFill>
          <a:blip r:embed="rId11" cstate="email">
            <a:alphaModFix/>
            <a:extLst>
              <a:ext uri="{28A0092B-C50C-407E-A947-70E740481C1C}">
                <a14:useLocalDpi xmlns:a14="http://schemas.microsoft.com/office/drawing/2010/main"/>
              </a:ext>
            </a:extLst>
          </a:blip>
          <a:stretch>
            <a:fillRect/>
          </a:stretch>
        </p:blipFill>
        <p:spPr>
          <a:xfrm>
            <a:off x="7407732" y="1087163"/>
            <a:ext cx="392592" cy="352043"/>
          </a:xfrm>
          <a:prstGeom prst="rect">
            <a:avLst/>
          </a:prstGeom>
        </p:spPr>
      </p:pic>
      <p:sp>
        <p:nvSpPr>
          <p:cNvPr id="29" name="Rectangle 28"/>
          <p:cNvSpPr/>
          <p:nvPr userDrawn="1"/>
        </p:nvSpPr>
        <p:spPr>
          <a:xfrm>
            <a:off x="6875150" y="658257"/>
            <a:ext cx="1431326" cy="483722"/>
          </a:xfrm>
          <a:prstGeom prst="rect">
            <a:avLst/>
          </a:prstGeom>
        </p:spPr>
        <p:txBody>
          <a:bodyPr wrap="square">
            <a:spAutoFit/>
          </a:bodyPr>
          <a:lstStyle/>
          <a:p>
            <a:pPr algn="ctr">
              <a:lnSpc>
                <a:spcPct val="90000"/>
              </a:lnSpc>
            </a:pPr>
            <a:r>
              <a:rPr lang="en-US" sz="1400" b="1" dirty="0" smtClean="0">
                <a:solidFill>
                  <a:srgbClr val="3E3E3E"/>
                </a:solidFill>
                <a:latin typeface="Franklin Gothic Medium"/>
              </a:rPr>
              <a:t>Operations &amp; Maintenance</a:t>
            </a:r>
            <a:endParaRPr lang="en-US" sz="1400" b="1" dirty="0">
              <a:solidFill>
                <a:srgbClr val="3E3E3E"/>
              </a:solidFill>
              <a:latin typeface="Franklin Gothic Medium"/>
            </a:endParaRPr>
          </a:p>
        </p:txBody>
      </p:sp>
    </p:spTree>
    <p:extLst>
      <p:ext uri="{BB962C8B-B14F-4D97-AF65-F5344CB8AC3E}">
        <p14:creationId xmlns:p14="http://schemas.microsoft.com/office/powerpoint/2010/main" val="1788114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Key Concept">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6314074"/>
            <a:ext cx="9144000" cy="545354"/>
          </a:xfrm>
          <a:prstGeom prst="rect">
            <a:avLst/>
          </a:prstGeom>
          <a:solidFill>
            <a:schemeClr val="accent1"/>
          </a:solidFill>
          <a:ln>
            <a:solidFill>
              <a:srgbClr val="1066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3" name="Content Placeholder 2"/>
          <p:cNvSpPr>
            <a:spLocks noGrp="1"/>
          </p:cNvSpPr>
          <p:nvPr>
            <p:ph idx="1"/>
          </p:nvPr>
        </p:nvSpPr>
        <p:spPr>
          <a:xfrm>
            <a:off x="366492" y="1163637"/>
            <a:ext cx="8229600" cy="4829311"/>
          </a:xfrm>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4" name="Group 10"/>
          <p:cNvGrpSpPr/>
          <p:nvPr userDrawn="1"/>
        </p:nvGrpSpPr>
        <p:grpSpPr>
          <a:xfrm>
            <a:off x="0" y="0"/>
            <a:ext cx="9144000" cy="812800"/>
            <a:chOff x="0" y="349582"/>
            <a:chExt cx="9144000" cy="280834"/>
          </a:xfrm>
        </p:grpSpPr>
        <p:sp>
          <p:nvSpPr>
            <p:cNvPr id="9" name="Rectangle 8"/>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0" name="Rectangle 9"/>
            <p:cNvSpPr/>
            <p:nvPr userDrawn="1"/>
          </p:nvSpPr>
          <p:spPr>
            <a:xfrm>
              <a:off x="236525" y="349582"/>
              <a:ext cx="8907475"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grpSp>
      <p:sp>
        <p:nvSpPr>
          <p:cNvPr id="13"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cxnSp>
        <p:nvCxnSpPr>
          <p:cNvPr id="16" name="Straight Connector 15"/>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sp>
        <p:nvSpPr>
          <p:cNvPr id="2" name="Title 1"/>
          <p:cNvSpPr>
            <a:spLocks noGrp="1"/>
          </p:cNvSpPr>
          <p:nvPr>
            <p:ph type="title"/>
          </p:nvPr>
        </p:nvSpPr>
        <p:spPr>
          <a:xfrm>
            <a:off x="366492" y="176868"/>
            <a:ext cx="8229600" cy="986769"/>
          </a:xfrm>
        </p:spPr>
        <p:txBody>
          <a:bodyPr anchor="t">
            <a:noAutofit/>
          </a:bodyPr>
          <a:lstStyle>
            <a:lvl1pPr algn="l">
              <a:defRPr sz="3200">
                <a:solidFill>
                  <a:schemeClr val="accent1"/>
                </a:solidFill>
              </a:defRPr>
            </a:lvl1pPr>
          </a:lstStyle>
          <a:p>
            <a:r>
              <a:rPr lang="en-US" dirty="0" smtClean="0"/>
              <a:t>Click to edit Master title style</a:t>
            </a:r>
            <a:endParaRPr lang="en-US" dirty="0"/>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78190" y="134336"/>
            <a:ext cx="635803" cy="555972"/>
          </a:xfrm>
          <a:prstGeom prst="rect">
            <a:avLst/>
          </a:prstGeom>
        </p:spPr>
      </p:pic>
    </p:spTree>
    <p:extLst>
      <p:ext uri="{BB962C8B-B14F-4D97-AF65-F5344CB8AC3E}">
        <p14:creationId xmlns:p14="http://schemas.microsoft.com/office/powerpoint/2010/main" val="8599621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Key Concept_HL 2 lines">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6314074"/>
            <a:ext cx="9144000" cy="545354"/>
          </a:xfrm>
          <a:prstGeom prst="rect">
            <a:avLst/>
          </a:prstGeom>
          <a:solidFill>
            <a:schemeClr val="accent1"/>
          </a:solidFill>
          <a:ln>
            <a:solidFill>
              <a:srgbClr val="1066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3" name="Content Placeholder 2"/>
          <p:cNvSpPr>
            <a:spLocks noGrp="1"/>
          </p:cNvSpPr>
          <p:nvPr>
            <p:ph idx="1"/>
          </p:nvPr>
        </p:nvSpPr>
        <p:spPr>
          <a:xfrm>
            <a:off x="366492" y="1532465"/>
            <a:ext cx="8229600" cy="440968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4" name="Group 10"/>
          <p:cNvGrpSpPr/>
          <p:nvPr userDrawn="1"/>
        </p:nvGrpSpPr>
        <p:grpSpPr>
          <a:xfrm>
            <a:off x="0" y="0"/>
            <a:ext cx="9144000" cy="1163638"/>
            <a:chOff x="0" y="349582"/>
            <a:chExt cx="9144000" cy="280834"/>
          </a:xfrm>
        </p:grpSpPr>
        <p:sp>
          <p:nvSpPr>
            <p:cNvPr id="9" name="Rectangle 8"/>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0" name="Rectangle 9"/>
            <p:cNvSpPr/>
            <p:nvPr userDrawn="1"/>
          </p:nvSpPr>
          <p:spPr>
            <a:xfrm>
              <a:off x="236525" y="349582"/>
              <a:ext cx="8907475"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grpSp>
      <p:cxnSp>
        <p:nvCxnSpPr>
          <p:cNvPr id="16" name="Straight Connector 15"/>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sp>
        <p:nvSpPr>
          <p:cNvPr id="2" name="Title 1"/>
          <p:cNvSpPr>
            <a:spLocks noGrp="1"/>
          </p:cNvSpPr>
          <p:nvPr>
            <p:ph type="title"/>
          </p:nvPr>
        </p:nvSpPr>
        <p:spPr>
          <a:xfrm>
            <a:off x="366492" y="236137"/>
            <a:ext cx="7803841" cy="1101598"/>
          </a:xfrm>
        </p:spPr>
        <p:txBody>
          <a:bodyPr anchor="t">
            <a:noAutofit/>
          </a:bodyPr>
          <a:lstStyle>
            <a:lvl1pPr algn="l">
              <a:lnSpc>
                <a:spcPct val="85000"/>
              </a:lnSpc>
              <a:defRPr sz="3200">
                <a:solidFill>
                  <a:schemeClr val="accent1"/>
                </a:solidFill>
              </a:defRPr>
            </a:lvl1pPr>
          </a:lstStyle>
          <a:p>
            <a:r>
              <a:rPr lang="en-US" smtClean="0"/>
              <a:t>Click to edit Master 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78190" y="134336"/>
            <a:ext cx="635803" cy="555972"/>
          </a:xfrm>
          <a:prstGeom prst="rect">
            <a:avLst/>
          </a:prstGeom>
        </p:spPr>
      </p:pic>
      <p:sp>
        <p:nvSpPr>
          <p:cNvPr id="12"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C0DE57D6-8AFC-2140-9EBE-012C368973AC}"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3743935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Key Concept &amp; Terminology">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6314074"/>
            <a:ext cx="9144000" cy="545354"/>
          </a:xfrm>
          <a:prstGeom prst="rect">
            <a:avLst/>
          </a:prstGeom>
          <a:solidFill>
            <a:schemeClr val="accent1"/>
          </a:solidFill>
          <a:ln>
            <a:solidFill>
              <a:srgbClr val="1066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3" name="Content Placeholder 2"/>
          <p:cNvSpPr>
            <a:spLocks noGrp="1"/>
          </p:cNvSpPr>
          <p:nvPr>
            <p:ph idx="1"/>
          </p:nvPr>
        </p:nvSpPr>
        <p:spPr>
          <a:xfrm>
            <a:off x="366492" y="1163637"/>
            <a:ext cx="8229600" cy="4829311"/>
          </a:xfrm>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4" name="Group 10"/>
          <p:cNvGrpSpPr/>
          <p:nvPr userDrawn="1"/>
        </p:nvGrpSpPr>
        <p:grpSpPr>
          <a:xfrm>
            <a:off x="0" y="0"/>
            <a:ext cx="9144000" cy="812800"/>
            <a:chOff x="0" y="349582"/>
            <a:chExt cx="9144000" cy="280834"/>
          </a:xfrm>
        </p:grpSpPr>
        <p:sp>
          <p:nvSpPr>
            <p:cNvPr id="9" name="Rectangle 8"/>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0" name="Rectangle 9"/>
            <p:cNvSpPr/>
            <p:nvPr userDrawn="1"/>
          </p:nvSpPr>
          <p:spPr>
            <a:xfrm>
              <a:off x="236525" y="349582"/>
              <a:ext cx="8907475"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grpSp>
      <p:cxnSp>
        <p:nvCxnSpPr>
          <p:cNvPr id="16" name="Straight Connector 15"/>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sp>
        <p:nvSpPr>
          <p:cNvPr id="2" name="Title 1"/>
          <p:cNvSpPr>
            <a:spLocks noGrp="1"/>
          </p:cNvSpPr>
          <p:nvPr>
            <p:ph type="title"/>
          </p:nvPr>
        </p:nvSpPr>
        <p:spPr>
          <a:xfrm>
            <a:off x="366492" y="176868"/>
            <a:ext cx="8229600" cy="986769"/>
          </a:xfrm>
        </p:spPr>
        <p:txBody>
          <a:bodyPr anchor="t">
            <a:noAutofit/>
          </a:bodyPr>
          <a:lstStyle>
            <a:lvl1pPr algn="l">
              <a:defRPr sz="3200">
                <a:solidFill>
                  <a:schemeClr val="accent1"/>
                </a:solidFill>
              </a:defRPr>
            </a:lvl1pPr>
          </a:lstStyle>
          <a:p>
            <a:r>
              <a:rPr lang="en-US" dirty="0" smtClean="0"/>
              <a:t>Click to edit Master 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78190" y="134336"/>
            <a:ext cx="635803" cy="555972"/>
          </a:xfrm>
          <a:prstGeom prst="rect">
            <a:avLst/>
          </a:prstGeom>
        </p:spPr>
      </p:pic>
      <p:sp>
        <p:nvSpPr>
          <p:cNvPr id="12"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C0DE57D6-8AFC-2140-9EBE-012C368973AC}" type="slidenum">
              <a:rPr lang="en-US" smtClean="0">
                <a:solidFill>
                  <a:prstClr val="white"/>
                </a:solidFill>
                <a:latin typeface="Franklin Gothic Book"/>
              </a:rPr>
              <a:pPr algn="ctr"/>
              <a:t>‹#›</a:t>
            </a:fld>
            <a:endParaRPr lang="en-US" dirty="0">
              <a:solidFill>
                <a:prstClr val="white"/>
              </a:solidFill>
              <a:latin typeface="Franklin Gothic Book"/>
            </a:endParaRPr>
          </a:p>
        </p:txBody>
      </p:sp>
      <p:pic>
        <p:nvPicPr>
          <p:cNvPr id="13" name="Picture 12" descr="glossary_icon.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27553" y="126068"/>
            <a:ext cx="637309" cy="578812"/>
          </a:xfrm>
          <a:prstGeom prst="rect">
            <a:avLst/>
          </a:prstGeom>
        </p:spPr>
      </p:pic>
    </p:spTree>
    <p:extLst>
      <p:ext uri="{BB962C8B-B14F-4D97-AF65-F5344CB8AC3E}">
        <p14:creationId xmlns:p14="http://schemas.microsoft.com/office/powerpoint/2010/main" val="2566686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Rectangle 13"/>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5" name="Picture 14" descr="doe_ie_wordmark_larg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2964"/>
            <a:ext cx="1890890" cy="277154"/>
          </a:xfrm>
          <a:prstGeom prst="rect">
            <a:avLst/>
          </a:prstGeom>
        </p:spPr>
      </p:pic>
      <p:sp>
        <p:nvSpPr>
          <p:cNvPr id="2" name="Title 1"/>
          <p:cNvSpPr>
            <a:spLocks noGrp="1"/>
          </p:cNvSpPr>
          <p:nvPr>
            <p:ph type="title"/>
          </p:nvPr>
        </p:nvSpPr>
        <p:spPr>
          <a:xfrm>
            <a:off x="365760" y="175768"/>
            <a:ext cx="8229600" cy="98755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65760" y="1163320"/>
            <a:ext cx="4038600" cy="49628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56760" y="1163320"/>
            <a:ext cx="4038600" cy="49628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8776426" y="6591541"/>
            <a:ext cx="367574" cy="267887"/>
          </a:xfrm>
          <a:prstGeom prst="rect">
            <a:avLst/>
          </a:prstGeom>
        </p:spPr>
        <p:txBody>
          <a:bodyPr/>
          <a:lstStyle>
            <a:lvl1pPr algn="r">
              <a:defRPr sz="1000">
                <a:solidFill>
                  <a:srgbClr val="FFFFFF"/>
                </a:solidFill>
              </a:defRPr>
            </a:lvl1pPr>
          </a:lstStyle>
          <a:p>
            <a:pPr algn="ctr"/>
            <a:fld id="{F9C252DC-A164-D04F-A083-01C268BCB08E}" type="slidenum">
              <a:rPr lang="en-US" smtClean="0"/>
              <a:pPr algn="ctr"/>
              <a:t>‹#›</a:t>
            </a:fld>
            <a:endParaRPr lang="en-US" dirty="0"/>
          </a:p>
        </p:txBody>
      </p:sp>
      <p:sp>
        <p:nvSpPr>
          <p:cNvPr id="10" name="Rectangle 9"/>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0301083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Key Concept &amp; Term_2 lines">
    <p:bg>
      <p:bgPr>
        <a:solidFill>
          <a:schemeClr val="bg1"/>
        </a:solidFill>
        <a:effectLst/>
      </p:bgPr>
    </p:bg>
    <p:spTree>
      <p:nvGrpSpPr>
        <p:cNvPr id="1" name=""/>
        <p:cNvGrpSpPr/>
        <p:nvPr/>
      </p:nvGrpSpPr>
      <p:grpSpPr>
        <a:xfrm>
          <a:off x="0" y="0"/>
          <a:ext cx="0" cy="0"/>
          <a:chOff x="0" y="0"/>
          <a:chExt cx="0" cy="0"/>
        </a:xfrm>
      </p:grpSpPr>
      <p:grpSp>
        <p:nvGrpSpPr>
          <p:cNvPr id="14" name="Group 10"/>
          <p:cNvGrpSpPr/>
          <p:nvPr userDrawn="1"/>
        </p:nvGrpSpPr>
        <p:grpSpPr>
          <a:xfrm>
            <a:off x="0" y="0"/>
            <a:ext cx="9144000" cy="1163638"/>
            <a:chOff x="0" y="349582"/>
            <a:chExt cx="9144000" cy="280834"/>
          </a:xfrm>
        </p:grpSpPr>
        <p:sp>
          <p:nvSpPr>
            <p:cNvPr id="15" name="Rectangle 14"/>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9" name="Rectangle 18"/>
            <p:cNvSpPr/>
            <p:nvPr userDrawn="1"/>
          </p:nvSpPr>
          <p:spPr>
            <a:xfrm>
              <a:off x="236525" y="349582"/>
              <a:ext cx="8907475"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grpSp>
      <p:sp>
        <p:nvSpPr>
          <p:cNvPr id="17" name="Rectangle 16"/>
          <p:cNvSpPr/>
          <p:nvPr userDrawn="1"/>
        </p:nvSpPr>
        <p:spPr>
          <a:xfrm>
            <a:off x="0" y="6314074"/>
            <a:ext cx="9144000" cy="545354"/>
          </a:xfrm>
          <a:prstGeom prst="rect">
            <a:avLst/>
          </a:prstGeom>
          <a:solidFill>
            <a:schemeClr val="accent1"/>
          </a:solidFill>
          <a:ln>
            <a:solidFill>
              <a:srgbClr val="1066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cxnSp>
        <p:nvCxnSpPr>
          <p:cNvPr id="16" name="Straight Connector 15"/>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78190" y="134336"/>
            <a:ext cx="635803" cy="555972"/>
          </a:xfrm>
          <a:prstGeom prst="rect">
            <a:avLst/>
          </a:prstGeom>
        </p:spPr>
      </p:pic>
      <p:sp>
        <p:nvSpPr>
          <p:cNvPr id="12"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C0DE57D6-8AFC-2140-9EBE-012C368973AC}" type="slidenum">
              <a:rPr lang="en-US" smtClean="0">
                <a:solidFill>
                  <a:prstClr val="white"/>
                </a:solidFill>
                <a:latin typeface="Franklin Gothic Book"/>
              </a:rPr>
              <a:pPr algn="ctr"/>
              <a:t>‹#›</a:t>
            </a:fld>
            <a:endParaRPr lang="en-US" dirty="0">
              <a:solidFill>
                <a:prstClr val="white"/>
              </a:solidFill>
              <a:latin typeface="Franklin Gothic Book"/>
            </a:endParaRPr>
          </a:p>
        </p:txBody>
      </p:sp>
      <p:pic>
        <p:nvPicPr>
          <p:cNvPr id="13" name="Picture 12" descr="glossary_icon.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27553" y="126068"/>
            <a:ext cx="637309" cy="578812"/>
          </a:xfrm>
          <a:prstGeom prst="rect">
            <a:avLst/>
          </a:prstGeom>
        </p:spPr>
      </p:pic>
      <p:sp>
        <p:nvSpPr>
          <p:cNvPr id="20" name="Content Placeholder 2"/>
          <p:cNvSpPr>
            <a:spLocks noGrp="1"/>
          </p:cNvSpPr>
          <p:nvPr>
            <p:ph idx="1"/>
          </p:nvPr>
        </p:nvSpPr>
        <p:spPr>
          <a:xfrm>
            <a:off x="366492" y="1532465"/>
            <a:ext cx="8229600" cy="440968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itle 1"/>
          <p:cNvSpPr>
            <a:spLocks noGrp="1"/>
          </p:cNvSpPr>
          <p:nvPr>
            <p:ph type="title"/>
          </p:nvPr>
        </p:nvSpPr>
        <p:spPr>
          <a:xfrm>
            <a:off x="366492" y="236137"/>
            <a:ext cx="7803841" cy="1101598"/>
          </a:xfrm>
        </p:spPr>
        <p:txBody>
          <a:bodyPr anchor="t">
            <a:noAutofit/>
          </a:bodyPr>
          <a:lstStyle>
            <a:lvl1pPr algn="l">
              <a:lnSpc>
                <a:spcPct val="85000"/>
              </a:lnSpc>
              <a:defRPr sz="3200">
                <a:solidFill>
                  <a:schemeClr val="accent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35573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3" name="Rectangle 12"/>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733801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4" name="Rectangle 13"/>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7" descr="green_pattern.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57762"/>
            <a:ext cx="9144000" cy="155448"/>
          </a:xfrm>
          <a:prstGeom prst="rect">
            <a:avLst/>
          </a:prstGeom>
        </p:spPr>
      </p:pic>
      <p:sp>
        <p:nvSpPr>
          <p:cNvPr id="9"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632631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65760" y="175768"/>
            <a:ext cx="8229600" cy="987552"/>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66492" y="1163321"/>
            <a:ext cx="8229600" cy="4875450"/>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6493" y="6449722"/>
            <a:ext cx="2023738" cy="297032"/>
          </a:xfrm>
          <a:prstGeom prst="rect">
            <a:avLst/>
          </a:prstGeom>
        </p:spPr>
      </p:pic>
      <p:cxnSp>
        <p:nvCxnSpPr>
          <p:cNvPr id="11" name="Straight Connector 10"/>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9" name="Rectangle 8"/>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2"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accent1"/>
                </a:solidFill>
              </a:defRPr>
            </a:lvl1pPr>
          </a:lstStyle>
          <a:p>
            <a:pPr algn="ctr"/>
            <a:fld id="{F9C252DC-A164-D04F-A083-01C268BCB08E}" type="slidenum">
              <a:rPr lang="en-US" smtClean="0">
                <a:solidFill>
                  <a:srgbClr val="106636"/>
                </a:solidFill>
                <a:latin typeface="Franklin Gothic Book"/>
              </a:rPr>
              <a:pPr algn="ctr"/>
              <a:t>‹#›</a:t>
            </a:fld>
            <a:endParaRPr lang="en-US" dirty="0">
              <a:solidFill>
                <a:srgbClr val="106636"/>
              </a:solidFill>
              <a:latin typeface="Franklin Gothic Book"/>
            </a:endParaRPr>
          </a:p>
        </p:txBody>
      </p:sp>
    </p:spTree>
    <p:extLst>
      <p:ext uri="{BB962C8B-B14F-4D97-AF65-F5344CB8AC3E}">
        <p14:creationId xmlns:p14="http://schemas.microsoft.com/office/powerpoint/2010/main" val="36613346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552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552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6493" y="6449722"/>
            <a:ext cx="2023738" cy="297032"/>
          </a:xfrm>
          <a:prstGeom prst="rect">
            <a:avLst/>
          </a:prstGeom>
        </p:spPr>
      </p:pic>
      <p:cxnSp>
        <p:nvCxnSpPr>
          <p:cNvPr id="11" name="Straight Connector 10"/>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
        <p:nvSpPr>
          <p:cNvPr id="7"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accent1"/>
                </a:solidFill>
              </a:defRPr>
            </a:lvl1pPr>
          </a:lstStyle>
          <a:p>
            <a:pPr algn="ctr"/>
            <a:fld id="{F9C252DC-A164-D04F-A083-01C268BCB08E}" type="slidenum">
              <a:rPr lang="en-US" smtClean="0">
                <a:solidFill>
                  <a:srgbClr val="106636"/>
                </a:solidFill>
                <a:latin typeface="Franklin Gothic Book"/>
              </a:rPr>
              <a:pPr algn="ctr"/>
              <a:t>‹#›</a:t>
            </a:fld>
            <a:endParaRPr lang="en-US" dirty="0">
              <a:solidFill>
                <a:srgbClr val="106636"/>
              </a:solidFill>
              <a:latin typeface="Franklin Gothic Book"/>
            </a:endParaRPr>
          </a:p>
        </p:txBody>
      </p:sp>
    </p:spTree>
    <p:extLst>
      <p:ext uri="{BB962C8B-B14F-4D97-AF65-F5344CB8AC3E}">
        <p14:creationId xmlns:p14="http://schemas.microsoft.com/office/powerpoint/2010/main" val="27649132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text, object -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200" y="1524000"/>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hasCustomPrompt="1"/>
          </p:nvPr>
        </p:nvSpPr>
        <p:spPr>
          <a:xfrm>
            <a:off x="4645025" y="1524000"/>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add object</a:t>
            </a:r>
            <a:endParaRPr lang="en-US" dirty="0"/>
          </a:p>
        </p:txBody>
      </p:sp>
      <p:sp>
        <p:nvSpPr>
          <p:cNvPr id="9" name="Slide Number Placeholder 8"/>
          <p:cNvSpPr>
            <a:spLocks noGrp="1"/>
          </p:cNvSpPr>
          <p:nvPr>
            <p:ph type="sldNum" sz="quarter" idx="12"/>
          </p:nvPr>
        </p:nvSpPr>
        <p:spPr/>
        <p:txBody>
          <a:bodyPr/>
          <a:lstStyle>
            <a:lvl1pPr algn="ctr">
              <a:defRPr/>
            </a:lvl1pPr>
          </a:lstStyle>
          <a:p>
            <a:fld id="{D7081E63-2C6B-47B6-BA01-4B14E1AFFBAF}" type="slidenum">
              <a:rPr lang="en-US" smtClean="0">
                <a:solidFill>
                  <a:srgbClr val="106636"/>
                </a:solidFill>
                <a:latin typeface="Franklin Gothic Book"/>
              </a:rPr>
              <a:pPr/>
              <a:t>‹#›</a:t>
            </a:fld>
            <a:endParaRPr lang="en-US" dirty="0">
              <a:solidFill>
                <a:srgbClr val="106636"/>
              </a:solidFill>
              <a:latin typeface="Franklin Gothic Book"/>
            </a:endParaRPr>
          </a:p>
        </p:txBody>
      </p:sp>
    </p:spTree>
    <p:extLst>
      <p:ext uri="{BB962C8B-B14F-4D97-AF65-F5344CB8AC3E}">
        <p14:creationId xmlns:p14="http://schemas.microsoft.com/office/powerpoint/2010/main" val="398028434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 Column - Ba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267200"/>
          </a:xfrm>
        </p:spPr>
        <p:txBody>
          <a:bodyPr/>
          <a:lstStyle>
            <a:lvl1pPr>
              <a:defRPr sz="24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5000"/>
            <a:ext cx="4038600" cy="4267200"/>
          </a:xfrm>
        </p:spPr>
        <p:txBody>
          <a:bodyPr/>
          <a:lstStyle>
            <a:lvl1pPr>
              <a:defRPr sz="24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1295400"/>
            <a:ext cx="4038600" cy="457200"/>
          </a:xfrm>
        </p:spPr>
        <p:txBody>
          <a:bodyPr>
            <a:noAutofit/>
          </a:bodyPr>
          <a:lstStyle>
            <a:lvl1pPr>
              <a:buNone/>
              <a:defRPr sz="2400" b="1"/>
            </a:lvl1pPr>
          </a:lstStyle>
          <a:p>
            <a:pPr lvl="0"/>
            <a:r>
              <a:rPr lang="en-US" smtClean="0"/>
              <a:t>Click to edit Master text styles</a:t>
            </a:r>
          </a:p>
        </p:txBody>
      </p:sp>
      <p:sp>
        <p:nvSpPr>
          <p:cNvPr id="8" name="Text Placeholder 8"/>
          <p:cNvSpPr>
            <a:spLocks noGrp="1"/>
          </p:cNvSpPr>
          <p:nvPr>
            <p:ph type="body" sz="quarter" idx="11"/>
          </p:nvPr>
        </p:nvSpPr>
        <p:spPr>
          <a:xfrm>
            <a:off x="4648200" y="1295400"/>
            <a:ext cx="4038600" cy="457200"/>
          </a:xfrm>
        </p:spPr>
        <p:txBody>
          <a:bodyPr>
            <a:noAutofit/>
          </a:bodyPr>
          <a:lstStyle>
            <a:lvl1pPr>
              <a:buNone/>
              <a:defRPr sz="2400" b="1"/>
            </a:lvl1pPr>
          </a:lstStyle>
          <a:p>
            <a:pPr lvl="0"/>
            <a:r>
              <a:rPr lang="en-US" smtClean="0"/>
              <a:t>Click to edit Master text styles</a:t>
            </a:r>
          </a:p>
        </p:txBody>
      </p:sp>
    </p:spTree>
    <p:extLst>
      <p:ext uri="{BB962C8B-B14F-4D97-AF65-F5344CB8AC3E}">
        <p14:creationId xmlns:p14="http://schemas.microsoft.com/office/powerpoint/2010/main" val="13142894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Key Concept">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6314074"/>
            <a:ext cx="9144000" cy="545354"/>
          </a:xfrm>
          <a:prstGeom prst="rect">
            <a:avLst/>
          </a:prstGeom>
          <a:solidFill>
            <a:schemeClr val="accent1"/>
          </a:solidFill>
          <a:ln>
            <a:solidFill>
              <a:srgbClr val="1066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3" name="Content Placeholder 2"/>
          <p:cNvSpPr>
            <a:spLocks noGrp="1"/>
          </p:cNvSpPr>
          <p:nvPr>
            <p:ph idx="1"/>
          </p:nvPr>
        </p:nvSpPr>
        <p:spPr>
          <a:xfrm>
            <a:off x="3217333" y="1695501"/>
            <a:ext cx="5655371" cy="2690229"/>
          </a:xfrm>
        </p:spPr>
        <p:txBody>
          <a:bodyPr>
            <a:noAutofit/>
          </a:bodyPr>
          <a:lstStyle>
            <a:lvl1pPr marL="182880" indent="-182880">
              <a:spcBef>
                <a:spcPts val="0"/>
              </a:spcBef>
              <a:spcAft>
                <a:spcPts val="600"/>
              </a:spcAft>
              <a:defRPr sz="1600"/>
            </a:lvl1pPr>
          </a:lstStyle>
          <a:p>
            <a:pPr lvl="0"/>
            <a:r>
              <a:rPr lang="en-US" dirty="0" smtClean="0"/>
              <a:t>Click to edit Master text styles</a:t>
            </a:r>
            <a:endParaRPr lang="en-US" dirty="0"/>
          </a:p>
        </p:txBody>
      </p:sp>
      <p:grpSp>
        <p:nvGrpSpPr>
          <p:cNvPr id="2" name="Group 10"/>
          <p:cNvGrpSpPr/>
          <p:nvPr userDrawn="1"/>
        </p:nvGrpSpPr>
        <p:grpSpPr>
          <a:xfrm>
            <a:off x="0" y="0"/>
            <a:ext cx="9144000" cy="812800"/>
            <a:chOff x="0" y="349582"/>
            <a:chExt cx="9144000" cy="280834"/>
          </a:xfrm>
        </p:grpSpPr>
        <p:sp>
          <p:nvSpPr>
            <p:cNvPr id="9" name="Rectangle 8"/>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0" name="Rectangle 9"/>
            <p:cNvSpPr/>
            <p:nvPr userDrawn="1"/>
          </p:nvSpPr>
          <p:spPr>
            <a:xfrm>
              <a:off x="236525" y="349582"/>
              <a:ext cx="8907475"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grpSp>
      <p:cxnSp>
        <p:nvCxnSpPr>
          <p:cNvPr id="16" name="Straight Connector 15"/>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78190" y="134336"/>
            <a:ext cx="635803" cy="555972"/>
          </a:xfrm>
          <a:prstGeom prst="rect">
            <a:avLst/>
          </a:prstGeom>
        </p:spPr>
      </p:pic>
      <p:sp>
        <p:nvSpPr>
          <p:cNvPr id="12"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C0DE57D6-8AFC-2140-9EBE-012C368973AC}" type="slidenum">
              <a:rPr lang="en-US" smtClean="0">
                <a:solidFill>
                  <a:prstClr val="white"/>
                </a:solidFill>
                <a:latin typeface="Franklin Gothic Book"/>
              </a:rPr>
              <a:pPr algn="ctr"/>
              <a:t>‹#›</a:t>
            </a:fld>
            <a:endParaRPr lang="en-US" dirty="0">
              <a:solidFill>
                <a:prstClr val="white"/>
              </a:solidFill>
              <a:latin typeface="Franklin Gothic Book"/>
            </a:endParaRPr>
          </a:p>
        </p:txBody>
      </p:sp>
      <p:sp>
        <p:nvSpPr>
          <p:cNvPr id="20" name="Text Placeholder 2"/>
          <p:cNvSpPr>
            <a:spLocks noGrp="1"/>
          </p:cNvSpPr>
          <p:nvPr>
            <p:ph idx="11" hasCustomPrompt="1"/>
          </p:nvPr>
        </p:nvSpPr>
        <p:spPr>
          <a:xfrm>
            <a:off x="366492" y="949504"/>
            <a:ext cx="8404975" cy="549095"/>
          </a:xfrm>
          <a:prstGeom prst="rect">
            <a:avLst/>
          </a:prstGeom>
        </p:spPr>
        <p:txBody>
          <a:bodyPr vert="horz" lIns="91440" tIns="45720" rIns="91440" bIns="45720" rtlCol="0">
            <a:noAutofit/>
          </a:bodyPr>
          <a:lstStyle>
            <a:lvl1pPr marL="0" indent="0" algn="ctr">
              <a:buFontTx/>
              <a:buNone/>
              <a:defRPr sz="2800">
                <a:solidFill>
                  <a:srgbClr val="5D5F5F"/>
                </a:solidFill>
                <a:latin typeface="+mj-lt"/>
              </a:defRPr>
            </a:lvl1pPr>
          </a:lstStyle>
          <a:p>
            <a:pPr lvl="0"/>
            <a:r>
              <a:rPr lang="en-US" dirty="0" smtClean="0"/>
              <a:t>Click to edit Master text styles</a:t>
            </a:r>
            <a:endParaRPr lang="en-US" dirty="0"/>
          </a:p>
        </p:txBody>
      </p:sp>
      <p:sp>
        <p:nvSpPr>
          <p:cNvPr id="22" name="Title 1"/>
          <p:cNvSpPr>
            <a:spLocks noGrp="1"/>
          </p:cNvSpPr>
          <p:nvPr>
            <p:ph type="title"/>
          </p:nvPr>
        </p:nvSpPr>
        <p:spPr>
          <a:xfrm>
            <a:off x="366492" y="176868"/>
            <a:ext cx="8229600" cy="986769"/>
          </a:xfrm>
        </p:spPr>
        <p:txBody>
          <a:bodyPr anchor="t">
            <a:noAutofit/>
          </a:bodyPr>
          <a:lstStyle>
            <a:lvl1pPr algn="l">
              <a:defRPr sz="3200">
                <a:solidFill>
                  <a:schemeClr val="accent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794626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6313" y="965200"/>
            <a:ext cx="7752620" cy="1227667"/>
          </a:xfrm>
        </p:spPr>
        <p:txBody>
          <a:bodyPr anchor="t" anchorCtr="0">
            <a:normAutofit/>
          </a:bodyPr>
          <a:lstStyle>
            <a:lvl1pPr algn="l">
              <a:lnSpc>
                <a:spcPts val="4000"/>
              </a:lnSpc>
              <a:defRPr sz="3400">
                <a:solidFill>
                  <a:schemeClr val="bg1"/>
                </a:solidFill>
              </a:defRPr>
            </a:lvl1pPr>
          </a:lstStyle>
          <a:p>
            <a:r>
              <a:rPr lang="en-US" dirty="0" smtClean="0"/>
              <a:t>Indian Country Solar Energy Potential Estimates &amp; DOE IE Updates</a:t>
            </a:r>
          </a:p>
        </p:txBody>
      </p:sp>
      <p:sp>
        <p:nvSpPr>
          <p:cNvPr id="3" name="Subtitle 2"/>
          <p:cNvSpPr>
            <a:spLocks noGrp="1"/>
          </p:cNvSpPr>
          <p:nvPr>
            <p:ph type="subTitle" idx="1"/>
          </p:nvPr>
        </p:nvSpPr>
        <p:spPr>
          <a:xfrm>
            <a:off x="646313" y="2197973"/>
            <a:ext cx="7752620" cy="1110370"/>
          </a:xfrm>
        </p:spPr>
        <p:txBody>
          <a:bodyPr>
            <a:normAutofit/>
          </a:bodyPr>
          <a:lstStyle>
            <a:lvl1pPr marL="0" indent="0" algn="l">
              <a:buNone/>
              <a:defRPr sz="2000" b="0">
                <a:solidFill>
                  <a:schemeClr val="bg1"/>
                </a:solidFill>
                <a:latin typeface="+mn-lt"/>
                <a:cs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049" y="5609051"/>
            <a:ext cx="2743200" cy="401106"/>
          </a:xfrm>
          <a:prstGeom prst="rect">
            <a:avLst/>
          </a:prstGeom>
        </p:spPr>
      </p:pic>
      <p:sp>
        <p:nvSpPr>
          <p:cNvPr id="8" name="Rectangle 7"/>
          <p:cNvSpPr/>
          <p:nvPr userDrawn="1"/>
        </p:nvSpPr>
        <p:spPr>
          <a:xfrm>
            <a:off x="-1" y="836524"/>
            <a:ext cx="397933" cy="109092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1" name="Rectangle 10"/>
          <p:cNvSpPr/>
          <p:nvPr userDrawn="1"/>
        </p:nvSpPr>
        <p:spPr>
          <a:xfrm>
            <a:off x="460046" y="836524"/>
            <a:ext cx="66502" cy="109092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10" name="Picture 9" descr="image_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424428"/>
            <a:ext cx="2994660" cy="1819656"/>
          </a:xfrm>
          <a:prstGeom prst="rect">
            <a:avLst/>
          </a:prstGeom>
        </p:spPr>
      </p:pic>
      <p:pic>
        <p:nvPicPr>
          <p:cNvPr id="13" name="Picture 12" descr="image_3.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3424428"/>
            <a:ext cx="3047999" cy="1819656"/>
          </a:xfrm>
          <a:prstGeom prst="rect">
            <a:avLst/>
          </a:prstGeom>
        </p:spPr>
      </p:pic>
      <p:sp>
        <p:nvSpPr>
          <p:cNvPr id="14" name="Title 1"/>
          <p:cNvSpPr txBox="1">
            <a:spLocks/>
          </p:cNvSpPr>
          <p:nvPr userDrawn="1"/>
        </p:nvSpPr>
        <p:spPr>
          <a:xfrm>
            <a:off x="646313" y="533400"/>
            <a:ext cx="7752620" cy="1368644"/>
          </a:xfrm>
          <a:prstGeom prst="rect">
            <a:avLst/>
          </a:prstGeom>
        </p:spPr>
        <p:txBody>
          <a:bodyPr vert="horz" lIns="91440" tIns="45720" rIns="91440" bIns="45720" rtlCol="0" anchor="t" anchorCtr="0">
            <a:normAutofit/>
          </a:bodyPr>
          <a:lstStyle>
            <a:lvl1pPr algn="l" defTabSz="457200" rtl="0" eaLnBrk="1" latinLnBrk="0" hangingPunct="1">
              <a:lnSpc>
                <a:spcPts val="4000"/>
              </a:lnSpc>
              <a:spcBef>
                <a:spcPct val="0"/>
              </a:spcBef>
              <a:buNone/>
              <a:defRPr sz="3400" kern="1200">
                <a:solidFill>
                  <a:schemeClr val="bg1"/>
                </a:solidFill>
                <a:latin typeface="+mj-lt"/>
                <a:ea typeface="+mj-ea"/>
                <a:cs typeface="+mj-cs"/>
              </a:defRPr>
            </a:lvl1pPr>
          </a:lstStyle>
          <a:p>
            <a:r>
              <a:rPr lang="en-US" sz="2000" dirty="0" smtClean="0">
                <a:solidFill>
                  <a:srgbClr val="FFD457"/>
                </a:solidFill>
                <a:latin typeface="Franklin Gothic Medium"/>
              </a:rPr>
              <a:t>DOE OFFICE OF INDIAN ENERGY</a:t>
            </a:r>
            <a:endParaRPr lang="en-US" sz="2000" dirty="0">
              <a:solidFill>
                <a:srgbClr val="FFD457"/>
              </a:solidFill>
              <a:latin typeface="Franklin Gothic Medium"/>
            </a:endParaRPr>
          </a:p>
        </p:txBody>
      </p:sp>
      <p:pic>
        <p:nvPicPr>
          <p:cNvPr id="5" name="Picture 4" descr="image_1.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88310" y="3424428"/>
            <a:ext cx="3132328" cy="1819656"/>
          </a:xfrm>
          <a:prstGeom prst="rect">
            <a:avLst/>
          </a:prstGeom>
        </p:spPr>
      </p:pic>
    </p:spTree>
    <p:extLst>
      <p:ext uri="{BB962C8B-B14F-4D97-AF65-F5344CB8AC3E}">
        <p14:creationId xmlns:p14="http://schemas.microsoft.com/office/powerpoint/2010/main" val="220342606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2" name="Title 1"/>
          <p:cNvSpPr>
            <a:spLocks noGrp="1"/>
          </p:cNvSpPr>
          <p:nvPr>
            <p:ph type="title"/>
          </p:nvPr>
        </p:nvSpPr>
        <p:spPr>
          <a:xfrm>
            <a:off x="366492" y="176868"/>
            <a:ext cx="8229600" cy="986769"/>
          </a:xfrm>
        </p:spPr>
        <p:txBody>
          <a:bodyPr anchor="t">
            <a:normAutofit/>
          </a:bodyPr>
          <a:lstStyle>
            <a:lvl1pPr algn="l">
              <a:defRPr sz="3200">
                <a:solidFill>
                  <a:schemeClr val="accent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6492" y="1163637"/>
            <a:ext cx="8229600" cy="482931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0" name="Rectangle 9"/>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3"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cxnSp>
        <p:nvCxnSpPr>
          <p:cNvPr id="16" name="Straight Connector 15"/>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299"/>
            <a:ext cx="1890890" cy="276483"/>
          </a:xfrm>
          <a:prstGeom prst="rect">
            <a:avLst/>
          </a:prstGeom>
        </p:spPr>
      </p:pic>
    </p:spTree>
    <p:extLst>
      <p:ext uri="{BB962C8B-B14F-4D97-AF65-F5344CB8AC3E}">
        <p14:creationId xmlns:p14="http://schemas.microsoft.com/office/powerpoint/2010/main" val="2389644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descr="doe_ie_wordmark_larg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2964"/>
            <a:ext cx="1890890" cy="277154"/>
          </a:xfrm>
          <a:prstGeom prst="rect">
            <a:avLst/>
          </a:prstGeom>
        </p:spPr>
      </p:pic>
      <p:sp>
        <p:nvSpPr>
          <p:cNvPr id="2" name="Title 1"/>
          <p:cNvSpPr>
            <a:spLocks noGrp="1"/>
          </p:cNvSpPr>
          <p:nvPr>
            <p:ph type="title"/>
          </p:nvPr>
        </p:nvSpPr>
        <p:spPr>
          <a:xfrm>
            <a:off x="365760" y="175768"/>
            <a:ext cx="8229600" cy="987552"/>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68300" y="1281112"/>
            <a:ext cx="4040188" cy="6862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68300" y="1920874"/>
            <a:ext cx="4040188" cy="42386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556125" y="1281112"/>
            <a:ext cx="4041775" cy="6862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56125" y="1920874"/>
            <a:ext cx="4041775" cy="42386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a:off x="7010400" y="6606660"/>
            <a:ext cx="2133600" cy="251340"/>
          </a:xfrm>
          <a:prstGeom prst="rect">
            <a:avLst/>
          </a:prstGeom>
        </p:spPr>
        <p:txBody>
          <a:bodyPr/>
          <a:lstStyle>
            <a:lvl1pPr>
              <a:defRPr>
                <a:solidFill>
                  <a:srgbClr val="FFFFFF"/>
                </a:solidFill>
              </a:defRPr>
            </a:lvl1pPr>
          </a:lstStyle>
          <a:p>
            <a:fld id="{F9C252DC-A164-D04F-A083-01C268BCB08E}" type="slidenum">
              <a:rPr lang="en-US" smtClean="0"/>
              <a:pPr/>
              <a:t>‹#›</a:t>
            </a:fld>
            <a:endParaRPr lang="en-US" dirty="0"/>
          </a:p>
        </p:txBody>
      </p:sp>
      <p:sp>
        <p:nvSpPr>
          <p:cNvPr id="11" name="Rectangle 10"/>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5545790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066571"/>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4" name="Picture 3" descr="green_patter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7762"/>
            <a:ext cx="9144000" cy="155448"/>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493" y="6450284"/>
            <a:ext cx="2023738" cy="295907"/>
          </a:xfrm>
          <a:prstGeom prst="rect">
            <a:avLst/>
          </a:prstGeom>
        </p:spPr>
      </p:pic>
      <p:cxnSp>
        <p:nvCxnSpPr>
          <p:cNvPr id="12" name="Straight Connector 11"/>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6257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Rectangle 13"/>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299"/>
            <a:ext cx="1890890" cy="276483"/>
          </a:xfrm>
          <a:prstGeom prst="rect">
            <a:avLst/>
          </a:prstGeom>
        </p:spPr>
      </p:pic>
      <p:sp>
        <p:nvSpPr>
          <p:cNvPr id="2" name="Title 1"/>
          <p:cNvSpPr>
            <a:spLocks noGrp="1"/>
          </p:cNvSpPr>
          <p:nvPr>
            <p:ph type="title"/>
          </p:nvPr>
        </p:nvSpPr>
        <p:spPr>
          <a:xfrm>
            <a:off x="365760" y="175768"/>
            <a:ext cx="8229600" cy="98755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65760" y="1163320"/>
            <a:ext cx="4038600" cy="49628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56760" y="1163320"/>
            <a:ext cx="4038600" cy="49628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9"/>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1" name="Rectangle 10"/>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2"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34616362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299"/>
            <a:ext cx="1890890" cy="276483"/>
          </a:xfrm>
          <a:prstGeom prst="rect">
            <a:avLst/>
          </a:prstGeom>
        </p:spPr>
      </p:pic>
      <p:sp>
        <p:nvSpPr>
          <p:cNvPr id="2" name="Title 1"/>
          <p:cNvSpPr>
            <a:spLocks noGrp="1"/>
          </p:cNvSpPr>
          <p:nvPr>
            <p:ph type="title"/>
          </p:nvPr>
        </p:nvSpPr>
        <p:spPr>
          <a:xfrm>
            <a:off x="365760" y="175768"/>
            <a:ext cx="8229600" cy="987552"/>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68300" y="1281112"/>
            <a:ext cx="4040188" cy="6862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68300" y="1920874"/>
            <a:ext cx="4040188" cy="42386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556125" y="1281112"/>
            <a:ext cx="4041775" cy="6862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56125" y="1920874"/>
            <a:ext cx="4041775" cy="42386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2" name="Rectangle 11"/>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3" name="Slide Number Placeholder 5"/>
          <p:cNvSpPr>
            <a:spLocks noGrp="1"/>
          </p:cNvSpPr>
          <p:nvPr>
            <p:ph type="sldNum" sz="quarter" idx="10"/>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8088098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299"/>
            <a:ext cx="1890890" cy="276483"/>
          </a:xfrm>
          <a:prstGeom prst="rect">
            <a:avLst/>
          </a:prstGeom>
        </p:spPr>
      </p:pic>
      <p:sp>
        <p:nvSpPr>
          <p:cNvPr id="2" name="Title 1"/>
          <p:cNvSpPr>
            <a:spLocks noGrp="1"/>
          </p:cNvSpPr>
          <p:nvPr>
            <p:ph type="title"/>
          </p:nvPr>
        </p:nvSpPr>
        <p:spPr>
          <a:xfrm>
            <a:off x="365760" y="175768"/>
            <a:ext cx="8229600" cy="987552"/>
          </a:xfrm>
        </p:spPr>
        <p:txBody>
          <a:bodyPr/>
          <a:lstStyle/>
          <a:p>
            <a:r>
              <a:rPr lang="en-US" smtClean="0"/>
              <a:t>Click to edit Master title style</a:t>
            </a:r>
            <a:endParaRPr lang="en-US"/>
          </a:p>
        </p:txBody>
      </p:sp>
      <p:sp>
        <p:nvSpPr>
          <p:cNvPr id="7" name="Rectangle 6"/>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8" name="Rectangle 7"/>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9"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14155154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299"/>
            <a:ext cx="1890890" cy="276483"/>
          </a:xfrm>
          <a:prstGeom prst="rect">
            <a:avLst/>
          </a:prstGeom>
        </p:spPr>
      </p:pic>
      <p:pic>
        <p:nvPicPr>
          <p:cNvPr id="5" name="Picture 4" descr="green_patter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57762"/>
            <a:ext cx="9144000" cy="155448"/>
          </a:xfrm>
          <a:prstGeom prst="rect">
            <a:avLst/>
          </a:prstGeom>
        </p:spPr>
      </p:pic>
      <p:sp>
        <p:nvSpPr>
          <p:cNvPr id="6"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11959960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3" name="Rectangle 12"/>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299"/>
            <a:ext cx="1890890" cy="276483"/>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4216683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4" name="Rectangle 13"/>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299"/>
            <a:ext cx="1890890" cy="276483"/>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7" descr="green_patter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57762"/>
            <a:ext cx="9144000" cy="155448"/>
          </a:xfrm>
          <a:prstGeom prst="rect">
            <a:avLst/>
          </a:prstGeom>
        </p:spPr>
      </p:pic>
      <p:sp>
        <p:nvSpPr>
          <p:cNvPr id="9"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1906451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65760" y="175768"/>
            <a:ext cx="8229600" cy="987552"/>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66492" y="1163321"/>
            <a:ext cx="8229600" cy="4875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6493" y="6450284"/>
            <a:ext cx="2023738" cy="295907"/>
          </a:xfrm>
          <a:prstGeom prst="rect">
            <a:avLst/>
          </a:prstGeom>
        </p:spPr>
      </p:pic>
      <p:cxnSp>
        <p:nvCxnSpPr>
          <p:cNvPr id="11" name="Straight Connector 10"/>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9" name="Rectangle 8"/>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2"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accent1"/>
                </a:solidFill>
              </a:defRPr>
            </a:lvl1pPr>
          </a:lstStyle>
          <a:p>
            <a:pPr algn="ctr"/>
            <a:fld id="{F9C252DC-A164-D04F-A083-01C268BCB08E}" type="slidenum">
              <a:rPr lang="en-US" smtClean="0">
                <a:solidFill>
                  <a:srgbClr val="106636"/>
                </a:solidFill>
                <a:latin typeface="Franklin Gothic Book"/>
              </a:rPr>
              <a:pPr algn="ctr"/>
              <a:t>‹#›</a:t>
            </a:fld>
            <a:endParaRPr lang="en-US" dirty="0">
              <a:solidFill>
                <a:srgbClr val="106636"/>
              </a:solidFill>
              <a:latin typeface="Franklin Gothic Book"/>
            </a:endParaRPr>
          </a:p>
        </p:txBody>
      </p:sp>
    </p:spTree>
    <p:extLst>
      <p:ext uri="{BB962C8B-B14F-4D97-AF65-F5344CB8AC3E}">
        <p14:creationId xmlns:p14="http://schemas.microsoft.com/office/powerpoint/2010/main" val="23743005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552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552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6493" y="6450284"/>
            <a:ext cx="2023738" cy="295907"/>
          </a:xfrm>
          <a:prstGeom prst="rect">
            <a:avLst/>
          </a:prstGeom>
        </p:spPr>
      </p:pic>
      <p:cxnSp>
        <p:nvCxnSpPr>
          <p:cNvPr id="11" name="Straight Connector 10"/>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
        <p:nvSpPr>
          <p:cNvPr id="7"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accent1"/>
                </a:solidFill>
              </a:defRPr>
            </a:lvl1pPr>
          </a:lstStyle>
          <a:p>
            <a:pPr algn="ctr"/>
            <a:fld id="{F9C252DC-A164-D04F-A083-01C268BCB08E}" type="slidenum">
              <a:rPr lang="en-US" smtClean="0">
                <a:solidFill>
                  <a:srgbClr val="106636"/>
                </a:solidFill>
                <a:latin typeface="Franklin Gothic Book"/>
              </a:rPr>
              <a:pPr algn="ctr"/>
              <a:t>‹#›</a:t>
            </a:fld>
            <a:endParaRPr lang="en-US" dirty="0">
              <a:solidFill>
                <a:srgbClr val="106636"/>
              </a:solidFill>
              <a:latin typeface="Franklin Gothic Book"/>
            </a:endParaRPr>
          </a:p>
        </p:txBody>
      </p:sp>
    </p:spTree>
    <p:extLst>
      <p:ext uri="{BB962C8B-B14F-4D97-AF65-F5344CB8AC3E}">
        <p14:creationId xmlns:p14="http://schemas.microsoft.com/office/powerpoint/2010/main" val="31144116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tep 1">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2" name="Title 1"/>
          <p:cNvSpPr>
            <a:spLocks noGrp="1"/>
          </p:cNvSpPr>
          <p:nvPr>
            <p:ph type="title"/>
          </p:nvPr>
        </p:nvSpPr>
        <p:spPr>
          <a:xfrm>
            <a:off x="366492" y="176868"/>
            <a:ext cx="8777508" cy="652865"/>
          </a:xfrm>
        </p:spPr>
        <p:txBody>
          <a:bodyPr anchor="t">
            <a:normAutofit/>
          </a:bodyPr>
          <a:lstStyle>
            <a:lvl1pPr algn="l">
              <a:defRPr sz="3200">
                <a:solidFill>
                  <a:schemeClr val="accent1"/>
                </a:solidFill>
              </a:defRPr>
            </a:lvl1pPr>
          </a:lstStyle>
          <a:p>
            <a:r>
              <a:rPr lang="en-US" smtClean="0"/>
              <a:t>Click to edit Master title style</a:t>
            </a:r>
            <a:endParaRPr lang="en-US" dirty="0"/>
          </a:p>
        </p:txBody>
      </p:sp>
      <p:sp>
        <p:nvSpPr>
          <p:cNvPr id="9" name="Rectangle 8"/>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0" name="Rectangle 9"/>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cxnSp>
        <p:nvCxnSpPr>
          <p:cNvPr id="16" name="Straight Connector 15"/>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299"/>
            <a:ext cx="1890890" cy="276483"/>
          </a:xfrm>
          <a:prstGeom prst="rect">
            <a:avLst/>
          </a:prstGeom>
        </p:spPr>
      </p:pic>
      <p:cxnSp>
        <p:nvCxnSpPr>
          <p:cNvPr id="11" name="Straight Connector 10"/>
          <p:cNvCxnSpPr>
            <a:stCxn id="14" idx="2"/>
          </p:cNvCxnSpPr>
          <p:nvPr userDrawn="1"/>
        </p:nvCxnSpPr>
        <p:spPr>
          <a:xfrm>
            <a:off x="1255908" y="1372553"/>
            <a:ext cx="7020" cy="483272"/>
          </a:xfrm>
          <a:prstGeom prst="line">
            <a:avLst/>
          </a:prstGeom>
          <a:ln w="12700" cmpd="sng">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182425" y="1670243"/>
            <a:ext cx="8782624" cy="4525552"/>
          </a:xfrm>
          <a:prstGeom prst="rect">
            <a:avLst/>
          </a:prstGeom>
          <a:solidFill>
            <a:schemeClr val="bg1">
              <a:lumMod val="9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4" name="Rectangle 13"/>
          <p:cNvSpPr/>
          <p:nvPr userDrawn="1"/>
        </p:nvSpPr>
        <p:spPr>
          <a:xfrm>
            <a:off x="540245" y="1126075"/>
            <a:ext cx="1431326" cy="24647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5" name="Rectangle 14"/>
          <p:cNvSpPr/>
          <p:nvPr userDrawn="1"/>
        </p:nvSpPr>
        <p:spPr>
          <a:xfrm>
            <a:off x="2123971" y="1126075"/>
            <a:ext cx="1431326" cy="24647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9" name="Rectangle 18"/>
          <p:cNvSpPr/>
          <p:nvPr userDrawn="1"/>
        </p:nvSpPr>
        <p:spPr>
          <a:xfrm>
            <a:off x="3707697" y="1126075"/>
            <a:ext cx="1431326" cy="24647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20" name="Rectangle 19"/>
          <p:cNvSpPr/>
          <p:nvPr userDrawn="1"/>
        </p:nvSpPr>
        <p:spPr>
          <a:xfrm>
            <a:off x="5291423" y="1126075"/>
            <a:ext cx="1431326" cy="24647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21" name="Rectangle 20"/>
          <p:cNvSpPr/>
          <p:nvPr userDrawn="1"/>
        </p:nvSpPr>
        <p:spPr>
          <a:xfrm>
            <a:off x="6875149" y="1121278"/>
            <a:ext cx="1431326" cy="24647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22" name="Rectangle 21"/>
          <p:cNvSpPr/>
          <p:nvPr userDrawn="1"/>
        </p:nvSpPr>
        <p:spPr>
          <a:xfrm>
            <a:off x="816877" y="799276"/>
            <a:ext cx="873181" cy="307777"/>
          </a:xfrm>
          <a:prstGeom prst="rect">
            <a:avLst/>
          </a:prstGeom>
        </p:spPr>
        <p:txBody>
          <a:bodyPr wrap="none">
            <a:spAutoFit/>
          </a:bodyPr>
          <a:lstStyle/>
          <a:p>
            <a:r>
              <a:rPr lang="en-US" sz="1400" b="1" dirty="0" smtClean="0">
                <a:solidFill>
                  <a:srgbClr val="3E3E3E">
                    <a:lumMod val="75000"/>
                  </a:srgbClr>
                </a:solidFill>
                <a:latin typeface="Franklin Gothic Medium"/>
              </a:rPr>
              <a:t>Potential</a:t>
            </a:r>
            <a:endParaRPr lang="en-US" sz="1400" b="1" dirty="0">
              <a:solidFill>
                <a:srgbClr val="3E3E3E">
                  <a:lumMod val="75000"/>
                </a:srgbClr>
              </a:solidFill>
              <a:latin typeface="Franklin Gothic Medium"/>
            </a:endParaRPr>
          </a:p>
        </p:txBody>
      </p:sp>
      <p:sp>
        <p:nvSpPr>
          <p:cNvPr id="23" name="Rectangle 22"/>
          <p:cNvSpPr/>
          <p:nvPr userDrawn="1"/>
        </p:nvSpPr>
        <p:spPr>
          <a:xfrm>
            <a:off x="2427068" y="786829"/>
            <a:ext cx="772367" cy="307777"/>
          </a:xfrm>
          <a:prstGeom prst="rect">
            <a:avLst/>
          </a:prstGeom>
        </p:spPr>
        <p:txBody>
          <a:bodyPr wrap="none">
            <a:spAutoFit/>
          </a:bodyPr>
          <a:lstStyle/>
          <a:p>
            <a:r>
              <a:rPr lang="en-US" sz="1400" b="1" dirty="0" smtClean="0">
                <a:solidFill>
                  <a:srgbClr val="3E3E3E">
                    <a:lumMod val="40000"/>
                    <a:lumOff val="60000"/>
                  </a:srgbClr>
                </a:solidFill>
                <a:latin typeface="Franklin Gothic Medium"/>
              </a:rPr>
              <a:t>Options</a:t>
            </a:r>
            <a:endParaRPr lang="en-US" sz="1400" b="1" dirty="0">
              <a:solidFill>
                <a:srgbClr val="3E3E3E">
                  <a:lumMod val="40000"/>
                  <a:lumOff val="60000"/>
                </a:srgbClr>
              </a:solidFill>
              <a:latin typeface="Franklin Gothic Medium"/>
            </a:endParaRPr>
          </a:p>
        </p:txBody>
      </p:sp>
      <p:sp>
        <p:nvSpPr>
          <p:cNvPr id="24" name="Rectangle 23"/>
          <p:cNvSpPr/>
          <p:nvPr userDrawn="1"/>
        </p:nvSpPr>
        <p:spPr>
          <a:xfrm>
            <a:off x="3886198" y="786829"/>
            <a:ext cx="1088396" cy="307777"/>
          </a:xfrm>
          <a:prstGeom prst="rect">
            <a:avLst/>
          </a:prstGeom>
        </p:spPr>
        <p:txBody>
          <a:bodyPr wrap="none">
            <a:spAutoFit/>
          </a:bodyPr>
          <a:lstStyle/>
          <a:p>
            <a:r>
              <a:rPr lang="en-US" sz="1400" b="1" dirty="0" smtClean="0">
                <a:solidFill>
                  <a:srgbClr val="3E3E3E">
                    <a:lumMod val="40000"/>
                    <a:lumOff val="60000"/>
                  </a:srgbClr>
                </a:solidFill>
                <a:latin typeface="Franklin Gothic Medium"/>
              </a:rPr>
              <a:t>Refinement</a:t>
            </a:r>
            <a:endParaRPr lang="en-US" sz="1400" b="1" dirty="0">
              <a:solidFill>
                <a:srgbClr val="3E3E3E">
                  <a:lumMod val="40000"/>
                  <a:lumOff val="60000"/>
                </a:srgbClr>
              </a:solidFill>
              <a:latin typeface="Franklin Gothic Medium"/>
            </a:endParaRPr>
          </a:p>
        </p:txBody>
      </p:sp>
      <p:sp>
        <p:nvSpPr>
          <p:cNvPr id="25" name="Rectangle 24"/>
          <p:cNvSpPr/>
          <p:nvPr userDrawn="1"/>
        </p:nvSpPr>
        <p:spPr>
          <a:xfrm>
            <a:off x="5266222" y="786829"/>
            <a:ext cx="1428596" cy="307777"/>
          </a:xfrm>
          <a:prstGeom prst="rect">
            <a:avLst/>
          </a:prstGeom>
        </p:spPr>
        <p:txBody>
          <a:bodyPr wrap="none">
            <a:spAutoFit/>
          </a:bodyPr>
          <a:lstStyle/>
          <a:p>
            <a:r>
              <a:rPr lang="en-US" sz="1400" b="1" dirty="0" smtClean="0">
                <a:solidFill>
                  <a:srgbClr val="3E3E3E">
                    <a:lumMod val="40000"/>
                    <a:lumOff val="60000"/>
                  </a:srgbClr>
                </a:solidFill>
                <a:latin typeface="Franklin Gothic Medium"/>
              </a:rPr>
              <a:t>Implementation</a:t>
            </a:r>
            <a:endParaRPr lang="en-US" sz="1400" b="1" dirty="0">
              <a:solidFill>
                <a:srgbClr val="3E3E3E">
                  <a:lumMod val="40000"/>
                  <a:lumOff val="60000"/>
                </a:srgbClr>
              </a:solidFill>
              <a:latin typeface="Franklin Gothic Medium"/>
            </a:endParaRPr>
          </a:p>
        </p:txBody>
      </p:sp>
      <p:sp>
        <p:nvSpPr>
          <p:cNvPr id="26" name="Rectangle 25"/>
          <p:cNvSpPr/>
          <p:nvPr userDrawn="1"/>
        </p:nvSpPr>
        <p:spPr>
          <a:xfrm>
            <a:off x="6875150" y="603441"/>
            <a:ext cx="1431326" cy="483722"/>
          </a:xfrm>
          <a:prstGeom prst="rect">
            <a:avLst/>
          </a:prstGeom>
        </p:spPr>
        <p:txBody>
          <a:bodyPr wrap="square">
            <a:spAutoFit/>
          </a:bodyPr>
          <a:lstStyle/>
          <a:p>
            <a:pPr algn="ctr">
              <a:lnSpc>
                <a:spcPct val="90000"/>
              </a:lnSpc>
            </a:pPr>
            <a:r>
              <a:rPr lang="en-US" sz="1400" b="1" dirty="0" smtClean="0">
                <a:solidFill>
                  <a:srgbClr val="3E3E3E">
                    <a:lumMod val="40000"/>
                    <a:lumOff val="60000"/>
                  </a:srgbClr>
                </a:solidFill>
                <a:latin typeface="Franklin Gothic Medium"/>
              </a:rPr>
              <a:t>Operations &amp; Maintenance</a:t>
            </a:r>
            <a:endParaRPr lang="en-US" sz="1400" b="1" dirty="0">
              <a:solidFill>
                <a:srgbClr val="3E3E3E">
                  <a:lumMod val="40000"/>
                  <a:lumOff val="60000"/>
                </a:srgbClr>
              </a:solidFill>
              <a:latin typeface="Franklin Gothic Medium"/>
            </a:endParaRPr>
          </a:p>
        </p:txBody>
      </p:sp>
      <p:pic>
        <p:nvPicPr>
          <p:cNvPr id="27" name="Picture 26" descr="steps_icon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2026" y="1062230"/>
            <a:ext cx="420398" cy="376977"/>
          </a:xfrm>
          <a:prstGeom prst="rect">
            <a:avLst/>
          </a:prstGeom>
        </p:spPr>
      </p:pic>
      <p:sp>
        <p:nvSpPr>
          <p:cNvPr id="28" name="Oval 27"/>
          <p:cNvSpPr/>
          <p:nvPr userDrawn="1"/>
        </p:nvSpPr>
        <p:spPr>
          <a:xfrm>
            <a:off x="1946171" y="1152936"/>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29" name="Oval 28"/>
          <p:cNvSpPr/>
          <p:nvPr userDrawn="1"/>
        </p:nvSpPr>
        <p:spPr>
          <a:xfrm>
            <a:off x="3534255" y="1151659"/>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30" name="Oval 29"/>
          <p:cNvSpPr/>
          <p:nvPr userDrawn="1"/>
        </p:nvSpPr>
        <p:spPr>
          <a:xfrm>
            <a:off x="5123629" y="1150736"/>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31" name="Oval 30"/>
          <p:cNvSpPr/>
          <p:nvPr userDrawn="1"/>
        </p:nvSpPr>
        <p:spPr>
          <a:xfrm>
            <a:off x="6698556" y="1154559"/>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32" name="Picture 31" descr="step2.png"/>
          <p:cNvPicPr>
            <a:picLocks noChangeAspect="1"/>
          </p:cNvPicPr>
          <p:nvPr userDrawn="1"/>
        </p:nvPicPr>
        <p:blipFill>
          <a:blip r:embed="rId4" cstate="email">
            <a:alphaModFix/>
            <a:extLst>
              <a:ext uri="{BEBA8EAE-BF5A-486C-A8C5-ECC9F3942E4B}">
                <a14:imgProps xmlns:a14="http://schemas.microsoft.com/office/drawing/2010/main">
                  <a14:imgLayer r:embed="rId5">
                    <a14:imgEffect>
                      <a14:brightnessContrast bright="22000" contrast="-78000"/>
                    </a14:imgEffect>
                  </a14:imgLayer>
                </a14:imgProps>
              </a:ext>
              <a:ext uri="{28A0092B-C50C-407E-A947-70E740481C1C}">
                <a14:useLocalDpi xmlns:a14="http://schemas.microsoft.com/office/drawing/2010/main"/>
              </a:ext>
            </a:extLst>
          </a:blip>
          <a:stretch>
            <a:fillRect/>
          </a:stretch>
        </p:blipFill>
        <p:spPr>
          <a:xfrm>
            <a:off x="2601173" y="1062230"/>
            <a:ext cx="420399" cy="376977"/>
          </a:xfrm>
          <a:prstGeom prst="rect">
            <a:avLst/>
          </a:prstGeom>
        </p:spPr>
      </p:pic>
      <p:pic>
        <p:nvPicPr>
          <p:cNvPr id="33" name="Picture 32" descr="step3.png"/>
          <p:cNvPicPr>
            <a:picLocks noChangeAspect="1"/>
          </p:cNvPicPr>
          <p:nvPr userDrawn="1"/>
        </p:nvPicPr>
        <p:blipFill>
          <a:blip r:embed="rId6" cstate="email">
            <a:extLst>
              <a:ext uri="{BEBA8EAE-BF5A-486C-A8C5-ECC9F3942E4B}">
                <a14:imgProps xmlns:a14="http://schemas.microsoft.com/office/drawing/2010/main">
                  <a14:imgLayer r:embed="rId7">
                    <a14:imgEffect>
                      <a14:brightnessContrast bright="35000" contrast="-67000"/>
                    </a14:imgEffect>
                  </a14:imgLayer>
                </a14:imgProps>
              </a:ext>
              <a:ext uri="{28A0092B-C50C-407E-A947-70E740481C1C}">
                <a14:useLocalDpi xmlns:a14="http://schemas.microsoft.com/office/drawing/2010/main"/>
              </a:ext>
            </a:extLst>
          </a:blip>
          <a:stretch>
            <a:fillRect/>
          </a:stretch>
        </p:blipFill>
        <p:spPr>
          <a:xfrm>
            <a:off x="4230398" y="1062230"/>
            <a:ext cx="420399" cy="376977"/>
          </a:xfrm>
          <a:prstGeom prst="rect">
            <a:avLst/>
          </a:prstGeom>
        </p:spPr>
      </p:pic>
      <p:pic>
        <p:nvPicPr>
          <p:cNvPr id="34" name="Picture 33" descr="step4.png"/>
          <p:cNvPicPr>
            <a:picLocks noChangeAspect="1"/>
          </p:cNvPicPr>
          <p:nvPr userDrawn="1"/>
        </p:nvPicPr>
        <p:blipFill>
          <a:blip r:embed="rId8" cstate="email">
            <a:extLst>
              <a:ext uri="{BEBA8EAE-BF5A-486C-A8C5-ECC9F3942E4B}">
                <a14:imgProps xmlns:a14="http://schemas.microsoft.com/office/drawing/2010/main">
                  <a14:imgLayer r:embed="rId9">
                    <a14:imgEffect>
                      <a14:brightnessContrast contrast="-78000"/>
                    </a14:imgEffect>
                  </a14:imgLayer>
                </a14:imgProps>
              </a:ext>
              <a:ext uri="{28A0092B-C50C-407E-A947-70E740481C1C}">
                <a14:useLocalDpi xmlns:a14="http://schemas.microsoft.com/office/drawing/2010/main"/>
              </a:ext>
            </a:extLst>
          </a:blip>
          <a:stretch>
            <a:fillRect/>
          </a:stretch>
        </p:blipFill>
        <p:spPr>
          <a:xfrm>
            <a:off x="5762894" y="1062229"/>
            <a:ext cx="420398" cy="376977"/>
          </a:xfrm>
          <a:prstGeom prst="rect">
            <a:avLst/>
          </a:prstGeom>
        </p:spPr>
      </p:pic>
      <p:pic>
        <p:nvPicPr>
          <p:cNvPr id="35" name="Picture 34" descr="step5.png"/>
          <p:cNvPicPr>
            <a:picLocks noChangeAspect="1"/>
          </p:cNvPicPr>
          <p:nvPr userDrawn="1"/>
        </p:nvPicPr>
        <p:blipFill>
          <a:blip r:embed="rId10" cstate="email">
            <a:extLst>
              <a:ext uri="{BEBA8EAE-BF5A-486C-A8C5-ECC9F3942E4B}">
                <a14:imgProps xmlns:a14="http://schemas.microsoft.com/office/drawing/2010/main">
                  <a14:imgLayer r:embed="rId11">
                    <a14:imgEffect>
                      <a14:brightnessContrast contrast="-80000"/>
                    </a14:imgEffect>
                  </a14:imgLayer>
                </a14:imgProps>
              </a:ext>
              <a:ext uri="{28A0092B-C50C-407E-A947-70E740481C1C}">
                <a14:useLocalDpi xmlns:a14="http://schemas.microsoft.com/office/drawing/2010/main"/>
              </a:ext>
            </a:extLst>
          </a:blip>
          <a:stretch>
            <a:fillRect/>
          </a:stretch>
        </p:blipFill>
        <p:spPr>
          <a:xfrm>
            <a:off x="7407732" y="1087163"/>
            <a:ext cx="392592" cy="352043"/>
          </a:xfrm>
          <a:prstGeom prst="rect">
            <a:avLst/>
          </a:prstGeom>
        </p:spPr>
      </p:pic>
      <p:sp>
        <p:nvSpPr>
          <p:cNvPr id="36"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C0DE57D6-8AFC-2140-9EBE-012C368973AC}"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527667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3" name="Picture 12" descr="doe_ie_wordmark_larg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2964"/>
            <a:ext cx="1890890" cy="277154"/>
          </a:xfrm>
          <a:prstGeom prst="rect">
            <a:avLst/>
          </a:prstGeom>
        </p:spPr>
      </p:pic>
      <p:sp>
        <p:nvSpPr>
          <p:cNvPr id="2" name="Title 1"/>
          <p:cNvSpPr>
            <a:spLocks noGrp="1"/>
          </p:cNvSpPr>
          <p:nvPr>
            <p:ph type="title"/>
          </p:nvPr>
        </p:nvSpPr>
        <p:spPr>
          <a:xfrm>
            <a:off x="365760" y="175768"/>
            <a:ext cx="8229600" cy="987552"/>
          </a:xfr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7010400" y="6606660"/>
            <a:ext cx="2133600" cy="251340"/>
          </a:xfrm>
          <a:prstGeom prst="rect">
            <a:avLst/>
          </a:prstGeom>
        </p:spPr>
        <p:txBody>
          <a:bodyPr/>
          <a:lstStyle>
            <a:lvl1pPr>
              <a:defRPr>
                <a:solidFill>
                  <a:srgbClr val="FFFFFF"/>
                </a:solidFill>
              </a:defRPr>
            </a:lvl1pPr>
          </a:lstStyle>
          <a:p>
            <a:fld id="{F9C252DC-A164-D04F-A083-01C268BCB08E}" type="slidenum">
              <a:rPr lang="en-US" smtClean="0"/>
              <a:pPr/>
              <a:t>‹#›</a:t>
            </a:fld>
            <a:endParaRPr lang="en-US" dirty="0"/>
          </a:p>
        </p:txBody>
      </p:sp>
      <p:sp>
        <p:nvSpPr>
          <p:cNvPr id="7" name="Rectangle 6"/>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208433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Key Concept">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6314074"/>
            <a:ext cx="9144000" cy="545354"/>
          </a:xfrm>
          <a:prstGeom prst="rect">
            <a:avLst/>
          </a:prstGeom>
          <a:solidFill>
            <a:schemeClr val="accent1"/>
          </a:solidFill>
          <a:ln>
            <a:solidFill>
              <a:srgbClr val="1066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3" name="Content Placeholder 2"/>
          <p:cNvSpPr>
            <a:spLocks noGrp="1"/>
          </p:cNvSpPr>
          <p:nvPr>
            <p:ph idx="1"/>
          </p:nvPr>
        </p:nvSpPr>
        <p:spPr>
          <a:xfrm>
            <a:off x="366492" y="1163637"/>
            <a:ext cx="8229600" cy="4829311"/>
          </a:xfrm>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4" name="Group 10"/>
          <p:cNvGrpSpPr/>
          <p:nvPr userDrawn="1"/>
        </p:nvGrpSpPr>
        <p:grpSpPr>
          <a:xfrm>
            <a:off x="0" y="0"/>
            <a:ext cx="9144000" cy="812800"/>
            <a:chOff x="0" y="349582"/>
            <a:chExt cx="9144000" cy="280834"/>
          </a:xfrm>
        </p:grpSpPr>
        <p:sp>
          <p:nvSpPr>
            <p:cNvPr id="9" name="Rectangle 8"/>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0" name="Rectangle 9"/>
            <p:cNvSpPr/>
            <p:nvPr userDrawn="1"/>
          </p:nvSpPr>
          <p:spPr>
            <a:xfrm>
              <a:off x="236525" y="349582"/>
              <a:ext cx="8907475"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grpSp>
      <p:cxnSp>
        <p:nvCxnSpPr>
          <p:cNvPr id="16" name="Straight Connector 15"/>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299"/>
            <a:ext cx="1890890" cy="276483"/>
          </a:xfrm>
          <a:prstGeom prst="rect">
            <a:avLst/>
          </a:prstGeom>
        </p:spPr>
      </p:pic>
      <p:sp>
        <p:nvSpPr>
          <p:cNvPr id="2" name="Title 1"/>
          <p:cNvSpPr>
            <a:spLocks noGrp="1"/>
          </p:cNvSpPr>
          <p:nvPr>
            <p:ph type="title"/>
          </p:nvPr>
        </p:nvSpPr>
        <p:spPr>
          <a:xfrm>
            <a:off x="366492" y="176868"/>
            <a:ext cx="8229600" cy="986769"/>
          </a:xfrm>
        </p:spPr>
        <p:txBody>
          <a:bodyPr anchor="t">
            <a:noAutofit/>
          </a:bodyPr>
          <a:lstStyle>
            <a:lvl1pPr algn="l">
              <a:defRPr sz="3200">
                <a:solidFill>
                  <a:schemeClr val="accent1"/>
                </a:solidFill>
              </a:defRPr>
            </a:lvl1pPr>
          </a:lstStyle>
          <a:p>
            <a:r>
              <a:rPr lang="en-US" dirty="0" smtClean="0"/>
              <a:t>Click to edit Master 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78190" y="134336"/>
            <a:ext cx="635803" cy="555972"/>
          </a:xfrm>
          <a:prstGeom prst="rect">
            <a:avLst/>
          </a:prstGeom>
        </p:spPr>
      </p:pic>
      <p:sp>
        <p:nvSpPr>
          <p:cNvPr id="12"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C0DE57D6-8AFC-2140-9EBE-012C368973AC}"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38715331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Key Concept_HL 2 lines">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6314074"/>
            <a:ext cx="9144000" cy="545354"/>
          </a:xfrm>
          <a:prstGeom prst="rect">
            <a:avLst/>
          </a:prstGeom>
          <a:solidFill>
            <a:schemeClr val="accent1"/>
          </a:solidFill>
          <a:ln>
            <a:solidFill>
              <a:srgbClr val="1066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3" name="Content Placeholder 2"/>
          <p:cNvSpPr>
            <a:spLocks noGrp="1"/>
          </p:cNvSpPr>
          <p:nvPr>
            <p:ph idx="1"/>
          </p:nvPr>
        </p:nvSpPr>
        <p:spPr>
          <a:xfrm>
            <a:off x="366492" y="1532465"/>
            <a:ext cx="8229600" cy="4409681"/>
          </a:xfrm>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4" name="Group 10"/>
          <p:cNvGrpSpPr/>
          <p:nvPr userDrawn="1"/>
        </p:nvGrpSpPr>
        <p:grpSpPr>
          <a:xfrm>
            <a:off x="0" y="0"/>
            <a:ext cx="9144000" cy="1163638"/>
            <a:chOff x="0" y="349582"/>
            <a:chExt cx="9144000" cy="280834"/>
          </a:xfrm>
        </p:grpSpPr>
        <p:sp>
          <p:nvSpPr>
            <p:cNvPr id="9" name="Rectangle 8"/>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0" name="Rectangle 9"/>
            <p:cNvSpPr/>
            <p:nvPr userDrawn="1"/>
          </p:nvSpPr>
          <p:spPr>
            <a:xfrm>
              <a:off x="236525" y="349582"/>
              <a:ext cx="8907475"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grpSp>
      <p:cxnSp>
        <p:nvCxnSpPr>
          <p:cNvPr id="16" name="Straight Connector 15"/>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299"/>
            <a:ext cx="1890890" cy="276483"/>
          </a:xfrm>
          <a:prstGeom prst="rect">
            <a:avLst/>
          </a:prstGeom>
        </p:spPr>
      </p:pic>
      <p:sp>
        <p:nvSpPr>
          <p:cNvPr id="2" name="Title 1"/>
          <p:cNvSpPr>
            <a:spLocks noGrp="1"/>
          </p:cNvSpPr>
          <p:nvPr>
            <p:ph type="title"/>
          </p:nvPr>
        </p:nvSpPr>
        <p:spPr>
          <a:xfrm>
            <a:off x="366492" y="236137"/>
            <a:ext cx="7803841" cy="1101598"/>
          </a:xfrm>
        </p:spPr>
        <p:txBody>
          <a:bodyPr anchor="t">
            <a:noAutofit/>
          </a:bodyPr>
          <a:lstStyle>
            <a:lvl1pPr algn="l">
              <a:lnSpc>
                <a:spcPct val="85000"/>
              </a:lnSpc>
              <a:defRPr sz="3200">
                <a:solidFill>
                  <a:schemeClr val="accent1"/>
                </a:solidFill>
              </a:defRPr>
            </a:lvl1pPr>
          </a:lstStyle>
          <a:p>
            <a:r>
              <a:rPr lang="en-US" dirty="0" smtClean="0"/>
              <a:t>Click to edit Master title style</a:t>
            </a:r>
            <a:endParaRPr lang="en-US"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78190" y="134336"/>
            <a:ext cx="635803" cy="555972"/>
          </a:xfrm>
          <a:prstGeom prst="rect">
            <a:avLst/>
          </a:prstGeom>
        </p:spPr>
      </p:pic>
      <p:sp>
        <p:nvSpPr>
          <p:cNvPr id="12"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C0DE57D6-8AFC-2140-9EBE-012C368973AC}"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4766327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Step 3">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2" name="Title 1"/>
          <p:cNvSpPr>
            <a:spLocks noGrp="1"/>
          </p:cNvSpPr>
          <p:nvPr>
            <p:ph type="title"/>
          </p:nvPr>
        </p:nvSpPr>
        <p:spPr>
          <a:xfrm>
            <a:off x="366492" y="176868"/>
            <a:ext cx="8777508" cy="652865"/>
          </a:xfrm>
        </p:spPr>
        <p:txBody>
          <a:bodyPr anchor="t">
            <a:normAutofit/>
          </a:bodyPr>
          <a:lstStyle>
            <a:lvl1pPr algn="l">
              <a:defRPr sz="3200">
                <a:solidFill>
                  <a:schemeClr val="accent1"/>
                </a:solidFill>
              </a:defRPr>
            </a:lvl1pPr>
          </a:lstStyle>
          <a:p>
            <a:r>
              <a:rPr lang="en-US" smtClean="0"/>
              <a:t>Click to edit Master title style</a:t>
            </a:r>
            <a:endParaRPr lang="en-US" dirty="0"/>
          </a:p>
        </p:txBody>
      </p:sp>
      <p:sp>
        <p:nvSpPr>
          <p:cNvPr id="9" name="Rectangle 8"/>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0" name="Rectangle 9"/>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299"/>
            <a:ext cx="1890890" cy="276483"/>
          </a:xfrm>
          <a:prstGeom prst="rect">
            <a:avLst/>
          </a:prstGeom>
        </p:spPr>
      </p:pic>
      <p:cxnSp>
        <p:nvCxnSpPr>
          <p:cNvPr id="57" name="Straight Connector 56"/>
          <p:cNvCxnSpPr/>
          <p:nvPr userDrawn="1"/>
        </p:nvCxnSpPr>
        <p:spPr>
          <a:xfrm>
            <a:off x="4448908" y="1372553"/>
            <a:ext cx="7020" cy="483272"/>
          </a:xfrm>
          <a:prstGeom prst="line">
            <a:avLst/>
          </a:prstGeom>
          <a:ln w="12700" cmpd="sng">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userDrawn="1"/>
        </p:nvSpPr>
        <p:spPr>
          <a:xfrm>
            <a:off x="182425" y="1670243"/>
            <a:ext cx="8782624" cy="4525552"/>
          </a:xfrm>
          <a:prstGeom prst="rect">
            <a:avLst/>
          </a:prstGeom>
          <a:solidFill>
            <a:schemeClr val="bg1">
              <a:lumMod val="9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59" name="Rectangle 58"/>
          <p:cNvSpPr/>
          <p:nvPr userDrawn="1"/>
        </p:nvSpPr>
        <p:spPr>
          <a:xfrm>
            <a:off x="540245"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60" name="Rectangle 59"/>
          <p:cNvSpPr/>
          <p:nvPr userDrawn="1"/>
        </p:nvSpPr>
        <p:spPr>
          <a:xfrm>
            <a:off x="2123971"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61" name="Rectangle 60"/>
          <p:cNvSpPr/>
          <p:nvPr userDrawn="1"/>
        </p:nvSpPr>
        <p:spPr>
          <a:xfrm>
            <a:off x="3707697"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62" name="Rectangle 61"/>
          <p:cNvSpPr/>
          <p:nvPr userDrawn="1"/>
        </p:nvSpPr>
        <p:spPr>
          <a:xfrm>
            <a:off x="5291423"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63" name="Rectangle 62"/>
          <p:cNvSpPr/>
          <p:nvPr userDrawn="1"/>
        </p:nvSpPr>
        <p:spPr>
          <a:xfrm>
            <a:off x="6875149" y="1121278"/>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pic>
        <p:nvPicPr>
          <p:cNvPr id="69" name="Picture 68" descr="steps_icons.png"/>
          <p:cNvPicPr>
            <a:picLocks noChangeAspect="1"/>
          </p:cNvPicPr>
          <p:nvPr userDrawn="1"/>
        </p:nvPicPr>
        <p:blipFill>
          <a:blip r:embed="rId3" cstate="email">
            <a:extLst>
              <a:ext uri="{BEBA8EAE-BF5A-486C-A8C5-ECC9F3942E4B}">
                <a14:imgProps xmlns:a14="http://schemas.microsoft.com/office/drawing/2010/main">
                  <a14:imgLayer r:embed="rId4">
                    <a14:imgEffect>
                      <a14:brightnessContrast contrast="-80000"/>
                    </a14:imgEffect>
                  </a14:imgLayer>
                </a14:imgProps>
              </a:ext>
              <a:ext uri="{28A0092B-C50C-407E-A947-70E740481C1C}">
                <a14:useLocalDpi xmlns:a14="http://schemas.microsoft.com/office/drawing/2010/main"/>
              </a:ext>
            </a:extLst>
          </a:blip>
          <a:stretch>
            <a:fillRect/>
          </a:stretch>
        </p:blipFill>
        <p:spPr>
          <a:xfrm>
            <a:off x="1042026" y="1062230"/>
            <a:ext cx="420398" cy="376977"/>
          </a:xfrm>
          <a:prstGeom prst="rect">
            <a:avLst/>
          </a:prstGeom>
        </p:spPr>
      </p:pic>
      <p:sp>
        <p:nvSpPr>
          <p:cNvPr id="70" name="Oval 69"/>
          <p:cNvSpPr/>
          <p:nvPr userDrawn="1"/>
        </p:nvSpPr>
        <p:spPr>
          <a:xfrm>
            <a:off x="1946171" y="1152936"/>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71" name="Oval 70"/>
          <p:cNvSpPr/>
          <p:nvPr userDrawn="1"/>
        </p:nvSpPr>
        <p:spPr>
          <a:xfrm>
            <a:off x="3534255" y="1151659"/>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72" name="Oval 71"/>
          <p:cNvSpPr/>
          <p:nvPr userDrawn="1"/>
        </p:nvSpPr>
        <p:spPr>
          <a:xfrm>
            <a:off x="5123629" y="1150736"/>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73" name="Oval 72"/>
          <p:cNvSpPr/>
          <p:nvPr userDrawn="1"/>
        </p:nvSpPr>
        <p:spPr>
          <a:xfrm>
            <a:off x="6698556" y="1154559"/>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74" name="Picture 73" descr="step2.png"/>
          <p:cNvPicPr>
            <a:picLocks noChangeAspect="1"/>
          </p:cNvPicPr>
          <p:nvPr userDrawn="1"/>
        </p:nvPicPr>
        <p:blipFill>
          <a:blip r:embed="rId5" cstate="email">
            <a:alphaModFix/>
            <a:extLst>
              <a:ext uri="{BEBA8EAE-BF5A-486C-A8C5-ECC9F3942E4B}">
                <a14:imgProps xmlns:a14="http://schemas.microsoft.com/office/drawing/2010/main">
                  <a14:imgLayer r:embed="rId6">
                    <a14:imgEffect>
                      <a14:brightnessContrast bright="22000" contrast="-78000"/>
                    </a14:imgEffect>
                  </a14:imgLayer>
                </a14:imgProps>
              </a:ext>
              <a:ext uri="{28A0092B-C50C-407E-A947-70E740481C1C}">
                <a14:useLocalDpi xmlns:a14="http://schemas.microsoft.com/office/drawing/2010/main"/>
              </a:ext>
            </a:extLst>
          </a:blip>
          <a:stretch>
            <a:fillRect/>
          </a:stretch>
        </p:blipFill>
        <p:spPr>
          <a:xfrm>
            <a:off x="2601173" y="1062230"/>
            <a:ext cx="420399" cy="376977"/>
          </a:xfrm>
          <a:prstGeom prst="rect">
            <a:avLst/>
          </a:prstGeom>
        </p:spPr>
      </p:pic>
      <p:pic>
        <p:nvPicPr>
          <p:cNvPr id="75" name="Picture 74" descr="step3.png"/>
          <p:cNvPicPr>
            <a:picLocks noChangeAspect="1"/>
          </p:cNvPicPr>
          <p:nvPr userDrawn="1"/>
        </p:nvPicPr>
        <p:blipFill>
          <a:blip r:embed="rId7" cstate="email">
            <a:alphaModFix/>
            <a:extLst>
              <a:ext uri="{28A0092B-C50C-407E-A947-70E740481C1C}">
                <a14:useLocalDpi xmlns:a14="http://schemas.microsoft.com/office/drawing/2010/main"/>
              </a:ext>
            </a:extLst>
          </a:blip>
          <a:stretch>
            <a:fillRect/>
          </a:stretch>
        </p:blipFill>
        <p:spPr>
          <a:xfrm>
            <a:off x="4230398" y="1062230"/>
            <a:ext cx="420399" cy="376977"/>
          </a:xfrm>
          <a:prstGeom prst="rect">
            <a:avLst/>
          </a:prstGeom>
        </p:spPr>
      </p:pic>
      <p:pic>
        <p:nvPicPr>
          <p:cNvPr id="76" name="Picture 75" descr="step4.png"/>
          <p:cNvPicPr>
            <a:picLocks noChangeAspect="1"/>
          </p:cNvPicPr>
          <p:nvPr userDrawn="1"/>
        </p:nvPicPr>
        <p:blipFill>
          <a:blip r:embed="rId8" cstate="email">
            <a:extLst>
              <a:ext uri="{BEBA8EAE-BF5A-486C-A8C5-ECC9F3942E4B}">
                <a14:imgProps xmlns:a14="http://schemas.microsoft.com/office/drawing/2010/main">
                  <a14:imgLayer r:embed="rId9">
                    <a14:imgEffect>
                      <a14:brightnessContrast contrast="-78000"/>
                    </a14:imgEffect>
                  </a14:imgLayer>
                </a14:imgProps>
              </a:ext>
              <a:ext uri="{28A0092B-C50C-407E-A947-70E740481C1C}">
                <a14:useLocalDpi xmlns:a14="http://schemas.microsoft.com/office/drawing/2010/main"/>
              </a:ext>
            </a:extLst>
          </a:blip>
          <a:stretch>
            <a:fillRect/>
          </a:stretch>
        </p:blipFill>
        <p:spPr>
          <a:xfrm>
            <a:off x="5762894" y="1062229"/>
            <a:ext cx="420398" cy="376977"/>
          </a:xfrm>
          <a:prstGeom prst="rect">
            <a:avLst/>
          </a:prstGeom>
        </p:spPr>
      </p:pic>
      <p:pic>
        <p:nvPicPr>
          <p:cNvPr id="77" name="Picture 76" descr="step5.png"/>
          <p:cNvPicPr>
            <a:picLocks noChangeAspect="1"/>
          </p:cNvPicPr>
          <p:nvPr userDrawn="1"/>
        </p:nvPicPr>
        <p:blipFill>
          <a:blip r:embed="rId10" cstate="email">
            <a:extLst>
              <a:ext uri="{BEBA8EAE-BF5A-486C-A8C5-ECC9F3942E4B}">
                <a14:imgProps xmlns:a14="http://schemas.microsoft.com/office/drawing/2010/main">
                  <a14:imgLayer r:embed="rId11">
                    <a14:imgEffect>
                      <a14:brightnessContrast contrast="-80000"/>
                    </a14:imgEffect>
                  </a14:imgLayer>
                </a14:imgProps>
              </a:ext>
              <a:ext uri="{28A0092B-C50C-407E-A947-70E740481C1C}">
                <a14:useLocalDpi xmlns:a14="http://schemas.microsoft.com/office/drawing/2010/main"/>
              </a:ext>
            </a:extLst>
          </a:blip>
          <a:stretch>
            <a:fillRect/>
          </a:stretch>
        </p:blipFill>
        <p:spPr>
          <a:xfrm>
            <a:off x="7407732" y="1087163"/>
            <a:ext cx="392592" cy="352043"/>
          </a:xfrm>
          <a:prstGeom prst="rect">
            <a:avLst/>
          </a:prstGeom>
        </p:spPr>
      </p:pic>
      <p:sp>
        <p:nvSpPr>
          <p:cNvPr id="29"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C0DE57D6-8AFC-2140-9EBE-012C368973AC}" type="slidenum">
              <a:rPr lang="en-US" smtClean="0">
                <a:solidFill>
                  <a:prstClr val="white"/>
                </a:solidFill>
                <a:latin typeface="Franklin Gothic Book"/>
              </a:rPr>
              <a:pPr algn="ctr"/>
              <a:t>‹#›</a:t>
            </a:fld>
            <a:endParaRPr lang="en-US" dirty="0">
              <a:solidFill>
                <a:prstClr val="white"/>
              </a:solidFill>
              <a:latin typeface="Franklin Gothic Book"/>
            </a:endParaRPr>
          </a:p>
        </p:txBody>
      </p:sp>
      <p:sp>
        <p:nvSpPr>
          <p:cNvPr id="30" name="Rectangle 29"/>
          <p:cNvSpPr/>
          <p:nvPr userDrawn="1"/>
        </p:nvSpPr>
        <p:spPr>
          <a:xfrm>
            <a:off x="816877" y="799276"/>
            <a:ext cx="873181" cy="307777"/>
          </a:xfrm>
          <a:prstGeom prst="rect">
            <a:avLst/>
          </a:prstGeom>
        </p:spPr>
        <p:txBody>
          <a:bodyPr wrap="none">
            <a:spAutoFit/>
          </a:bodyPr>
          <a:lstStyle/>
          <a:p>
            <a:r>
              <a:rPr lang="en-US" sz="1400" b="1" dirty="0" smtClean="0">
                <a:solidFill>
                  <a:srgbClr val="3E3E3E">
                    <a:lumMod val="40000"/>
                    <a:lumOff val="60000"/>
                  </a:srgbClr>
                </a:solidFill>
                <a:latin typeface="Franklin Gothic Medium"/>
              </a:rPr>
              <a:t>Potential</a:t>
            </a:r>
            <a:endParaRPr lang="en-US" sz="1400" b="1" dirty="0">
              <a:solidFill>
                <a:srgbClr val="3E3E3E">
                  <a:lumMod val="40000"/>
                  <a:lumOff val="60000"/>
                </a:srgbClr>
              </a:solidFill>
              <a:latin typeface="Franklin Gothic Medium"/>
            </a:endParaRPr>
          </a:p>
        </p:txBody>
      </p:sp>
      <p:sp>
        <p:nvSpPr>
          <p:cNvPr id="31" name="Rectangle 30"/>
          <p:cNvSpPr/>
          <p:nvPr userDrawn="1"/>
        </p:nvSpPr>
        <p:spPr>
          <a:xfrm>
            <a:off x="2427068" y="786829"/>
            <a:ext cx="772367" cy="307777"/>
          </a:xfrm>
          <a:prstGeom prst="rect">
            <a:avLst/>
          </a:prstGeom>
        </p:spPr>
        <p:txBody>
          <a:bodyPr wrap="none">
            <a:spAutoFit/>
          </a:bodyPr>
          <a:lstStyle/>
          <a:p>
            <a:r>
              <a:rPr lang="en-US" sz="1400" b="1" dirty="0" smtClean="0">
                <a:solidFill>
                  <a:srgbClr val="3E3E3E">
                    <a:lumMod val="40000"/>
                    <a:lumOff val="60000"/>
                  </a:srgbClr>
                </a:solidFill>
                <a:latin typeface="Franklin Gothic Medium"/>
              </a:rPr>
              <a:t>Options</a:t>
            </a:r>
            <a:endParaRPr lang="en-US" sz="1400" b="1" dirty="0">
              <a:solidFill>
                <a:srgbClr val="3E3E3E">
                  <a:lumMod val="40000"/>
                  <a:lumOff val="60000"/>
                </a:srgbClr>
              </a:solidFill>
              <a:latin typeface="Franklin Gothic Medium"/>
            </a:endParaRPr>
          </a:p>
        </p:txBody>
      </p:sp>
      <p:sp>
        <p:nvSpPr>
          <p:cNvPr id="32" name="Rectangle 31"/>
          <p:cNvSpPr/>
          <p:nvPr userDrawn="1"/>
        </p:nvSpPr>
        <p:spPr>
          <a:xfrm>
            <a:off x="3886198" y="786829"/>
            <a:ext cx="1088396" cy="307777"/>
          </a:xfrm>
          <a:prstGeom prst="rect">
            <a:avLst/>
          </a:prstGeom>
        </p:spPr>
        <p:txBody>
          <a:bodyPr wrap="none">
            <a:spAutoFit/>
          </a:bodyPr>
          <a:lstStyle/>
          <a:p>
            <a:r>
              <a:rPr lang="en-US" sz="1400" b="1" dirty="0" smtClean="0">
                <a:solidFill>
                  <a:srgbClr val="3E3E3E">
                    <a:lumMod val="75000"/>
                  </a:srgbClr>
                </a:solidFill>
                <a:latin typeface="Franklin Gothic Medium"/>
              </a:rPr>
              <a:t>Refinement</a:t>
            </a:r>
            <a:endParaRPr lang="en-US" sz="1400" b="1" dirty="0">
              <a:solidFill>
                <a:srgbClr val="3E3E3E">
                  <a:lumMod val="75000"/>
                </a:srgbClr>
              </a:solidFill>
              <a:latin typeface="Franklin Gothic Medium"/>
            </a:endParaRPr>
          </a:p>
        </p:txBody>
      </p:sp>
      <p:sp>
        <p:nvSpPr>
          <p:cNvPr id="33" name="Rectangle 32"/>
          <p:cNvSpPr/>
          <p:nvPr userDrawn="1"/>
        </p:nvSpPr>
        <p:spPr>
          <a:xfrm>
            <a:off x="5266222" y="786829"/>
            <a:ext cx="1428596" cy="307777"/>
          </a:xfrm>
          <a:prstGeom prst="rect">
            <a:avLst/>
          </a:prstGeom>
        </p:spPr>
        <p:txBody>
          <a:bodyPr wrap="none">
            <a:spAutoFit/>
          </a:bodyPr>
          <a:lstStyle/>
          <a:p>
            <a:r>
              <a:rPr lang="en-US" sz="1400" b="1" dirty="0" smtClean="0">
                <a:solidFill>
                  <a:srgbClr val="3E3E3E">
                    <a:lumMod val="40000"/>
                    <a:lumOff val="60000"/>
                  </a:srgbClr>
                </a:solidFill>
                <a:latin typeface="Franklin Gothic Medium"/>
              </a:rPr>
              <a:t>Implementation</a:t>
            </a:r>
            <a:endParaRPr lang="en-US" sz="1400" b="1" dirty="0">
              <a:solidFill>
                <a:srgbClr val="3E3E3E">
                  <a:lumMod val="40000"/>
                  <a:lumOff val="60000"/>
                </a:srgbClr>
              </a:solidFill>
              <a:latin typeface="Franklin Gothic Medium"/>
            </a:endParaRPr>
          </a:p>
        </p:txBody>
      </p:sp>
      <p:sp>
        <p:nvSpPr>
          <p:cNvPr id="34" name="Rectangle 33"/>
          <p:cNvSpPr/>
          <p:nvPr userDrawn="1"/>
        </p:nvSpPr>
        <p:spPr>
          <a:xfrm>
            <a:off x="6875150" y="603441"/>
            <a:ext cx="1431326" cy="483722"/>
          </a:xfrm>
          <a:prstGeom prst="rect">
            <a:avLst/>
          </a:prstGeom>
        </p:spPr>
        <p:txBody>
          <a:bodyPr wrap="square">
            <a:spAutoFit/>
          </a:bodyPr>
          <a:lstStyle/>
          <a:p>
            <a:pPr algn="ctr">
              <a:lnSpc>
                <a:spcPct val="90000"/>
              </a:lnSpc>
            </a:pPr>
            <a:r>
              <a:rPr lang="en-US" sz="1400" b="1" dirty="0" smtClean="0">
                <a:solidFill>
                  <a:srgbClr val="3E3E3E">
                    <a:lumMod val="40000"/>
                    <a:lumOff val="60000"/>
                  </a:srgbClr>
                </a:solidFill>
                <a:latin typeface="Franklin Gothic Medium"/>
              </a:rPr>
              <a:t>Operations &amp; Maintenance</a:t>
            </a:r>
            <a:endParaRPr lang="en-US" sz="1400" b="1" dirty="0">
              <a:solidFill>
                <a:srgbClr val="3E3E3E">
                  <a:lumMod val="40000"/>
                  <a:lumOff val="60000"/>
                </a:srgbClr>
              </a:solidFill>
              <a:latin typeface="Franklin Gothic Medium"/>
            </a:endParaRPr>
          </a:p>
        </p:txBody>
      </p:sp>
    </p:spTree>
    <p:extLst>
      <p:ext uri="{BB962C8B-B14F-4D97-AF65-F5344CB8AC3E}">
        <p14:creationId xmlns:p14="http://schemas.microsoft.com/office/powerpoint/2010/main" val="41116326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Step 2">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2" name="Title 1"/>
          <p:cNvSpPr>
            <a:spLocks noGrp="1"/>
          </p:cNvSpPr>
          <p:nvPr>
            <p:ph type="title"/>
          </p:nvPr>
        </p:nvSpPr>
        <p:spPr>
          <a:xfrm>
            <a:off x="366492" y="176868"/>
            <a:ext cx="8777508" cy="652865"/>
          </a:xfrm>
        </p:spPr>
        <p:txBody>
          <a:bodyPr anchor="t">
            <a:normAutofit/>
          </a:bodyPr>
          <a:lstStyle>
            <a:lvl1pPr algn="l">
              <a:defRPr sz="3200">
                <a:solidFill>
                  <a:schemeClr val="accent1"/>
                </a:solidFill>
              </a:defRPr>
            </a:lvl1pPr>
          </a:lstStyle>
          <a:p>
            <a:r>
              <a:rPr lang="en-US" smtClean="0"/>
              <a:t>Click to edit Master title style</a:t>
            </a:r>
            <a:endParaRPr lang="en-US" dirty="0"/>
          </a:p>
        </p:txBody>
      </p:sp>
      <p:sp>
        <p:nvSpPr>
          <p:cNvPr id="9" name="Rectangle 8"/>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0" name="Rectangle 9"/>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cxnSp>
        <p:nvCxnSpPr>
          <p:cNvPr id="16" name="Straight Connector 15"/>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299"/>
            <a:ext cx="1890890" cy="276483"/>
          </a:xfrm>
          <a:prstGeom prst="rect">
            <a:avLst/>
          </a:prstGeom>
        </p:spPr>
      </p:pic>
      <p:cxnSp>
        <p:nvCxnSpPr>
          <p:cNvPr id="36" name="Straight Connector 35"/>
          <p:cNvCxnSpPr/>
          <p:nvPr userDrawn="1"/>
        </p:nvCxnSpPr>
        <p:spPr>
          <a:xfrm>
            <a:off x="2820119" y="1372553"/>
            <a:ext cx="7020" cy="483272"/>
          </a:xfrm>
          <a:prstGeom prst="line">
            <a:avLst/>
          </a:prstGeom>
          <a:ln w="12700" cmpd="sng">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7" name="Rectangle 36"/>
          <p:cNvSpPr/>
          <p:nvPr userDrawn="1"/>
        </p:nvSpPr>
        <p:spPr>
          <a:xfrm>
            <a:off x="182425" y="1670243"/>
            <a:ext cx="8782624" cy="4525552"/>
          </a:xfrm>
          <a:prstGeom prst="rect">
            <a:avLst/>
          </a:prstGeom>
          <a:solidFill>
            <a:schemeClr val="bg1">
              <a:lumMod val="9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38" name="Rectangle 37"/>
          <p:cNvSpPr/>
          <p:nvPr userDrawn="1"/>
        </p:nvSpPr>
        <p:spPr>
          <a:xfrm>
            <a:off x="540245"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39" name="Rectangle 38"/>
          <p:cNvSpPr/>
          <p:nvPr userDrawn="1"/>
        </p:nvSpPr>
        <p:spPr>
          <a:xfrm>
            <a:off x="2123971"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40" name="Rectangle 39"/>
          <p:cNvSpPr/>
          <p:nvPr userDrawn="1"/>
        </p:nvSpPr>
        <p:spPr>
          <a:xfrm>
            <a:off x="3707697"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41" name="Rectangle 40"/>
          <p:cNvSpPr/>
          <p:nvPr userDrawn="1"/>
        </p:nvSpPr>
        <p:spPr>
          <a:xfrm>
            <a:off x="5291423" y="112607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sp>
        <p:nvSpPr>
          <p:cNvPr id="42" name="Rectangle 41"/>
          <p:cNvSpPr/>
          <p:nvPr userDrawn="1"/>
        </p:nvSpPr>
        <p:spPr>
          <a:xfrm>
            <a:off x="6875149" y="1121278"/>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000"/>
              </a:solidFill>
              <a:latin typeface="Franklin Gothic Book"/>
            </a:endParaRPr>
          </a:p>
        </p:txBody>
      </p:sp>
      <p:pic>
        <p:nvPicPr>
          <p:cNvPr id="48" name="Picture 47" descr="steps_icons.png"/>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1042026" y="1062230"/>
            <a:ext cx="420398" cy="376977"/>
          </a:xfrm>
          <a:prstGeom prst="rect">
            <a:avLst/>
          </a:prstGeom>
        </p:spPr>
      </p:pic>
      <p:sp>
        <p:nvSpPr>
          <p:cNvPr id="49" name="Oval 48"/>
          <p:cNvSpPr/>
          <p:nvPr userDrawn="1"/>
        </p:nvSpPr>
        <p:spPr>
          <a:xfrm>
            <a:off x="1946171" y="1152936"/>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50" name="Oval 49"/>
          <p:cNvSpPr/>
          <p:nvPr userDrawn="1"/>
        </p:nvSpPr>
        <p:spPr>
          <a:xfrm>
            <a:off x="3534255" y="1151659"/>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51" name="Oval 50"/>
          <p:cNvSpPr/>
          <p:nvPr userDrawn="1"/>
        </p:nvSpPr>
        <p:spPr>
          <a:xfrm>
            <a:off x="5123629" y="1150736"/>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52" name="Oval 51"/>
          <p:cNvSpPr/>
          <p:nvPr userDrawn="1"/>
        </p:nvSpPr>
        <p:spPr>
          <a:xfrm>
            <a:off x="6698556" y="1154559"/>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53" name="Picture 52" descr="step2.png"/>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2601173" y="1062230"/>
            <a:ext cx="420399" cy="376977"/>
          </a:xfrm>
          <a:prstGeom prst="rect">
            <a:avLst/>
          </a:prstGeom>
        </p:spPr>
      </p:pic>
      <p:pic>
        <p:nvPicPr>
          <p:cNvPr id="54" name="Picture 53" descr="step3.png"/>
          <p:cNvPicPr>
            <a:picLocks noChangeAspect="1"/>
          </p:cNvPicPr>
          <p:nvPr userDrawn="1"/>
        </p:nvPicPr>
        <p:blipFill>
          <a:blip r:embed="rId6">
            <a:extLst>
              <a:ext uri="{BEBA8EAE-BF5A-486C-A8C5-ECC9F3942E4B}">
                <a14:imgProps xmlns:a14="http://schemas.microsoft.com/office/drawing/2010/main">
                  <a14:imgLayer r:embed="rId7">
                    <a14:imgEffect>
                      <a14:brightnessContrast bright="35000" contrast="-67000"/>
                    </a14:imgEffect>
                  </a14:imgLayer>
                </a14:imgProps>
              </a:ext>
              <a:ext uri="{28A0092B-C50C-407E-A947-70E740481C1C}">
                <a14:useLocalDpi xmlns:a14="http://schemas.microsoft.com/office/drawing/2010/main" val="0"/>
              </a:ext>
            </a:extLst>
          </a:blip>
          <a:stretch>
            <a:fillRect/>
          </a:stretch>
        </p:blipFill>
        <p:spPr>
          <a:xfrm>
            <a:off x="4230398" y="1062230"/>
            <a:ext cx="420399" cy="376977"/>
          </a:xfrm>
          <a:prstGeom prst="rect">
            <a:avLst/>
          </a:prstGeom>
        </p:spPr>
      </p:pic>
      <p:pic>
        <p:nvPicPr>
          <p:cNvPr id="55" name="Picture 54" descr="step4.png"/>
          <p:cNvPicPr>
            <a:picLocks noChangeAspect="1"/>
          </p:cNvPicPr>
          <p:nvPr userDrawn="1"/>
        </p:nvPicPr>
        <p:blipFill>
          <a:blip r:embed="rId8">
            <a:extLst>
              <a:ext uri="{BEBA8EAE-BF5A-486C-A8C5-ECC9F3942E4B}">
                <a14:imgProps xmlns:a14="http://schemas.microsoft.com/office/drawing/2010/main">
                  <a14:imgLayer r:embed="rId9">
                    <a14:imgEffect>
                      <a14:brightnessContrast contrast="-78000"/>
                    </a14:imgEffect>
                  </a14:imgLayer>
                </a14:imgProps>
              </a:ext>
              <a:ext uri="{28A0092B-C50C-407E-A947-70E740481C1C}">
                <a14:useLocalDpi xmlns:a14="http://schemas.microsoft.com/office/drawing/2010/main" val="0"/>
              </a:ext>
            </a:extLst>
          </a:blip>
          <a:stretch>
            <a:fillRect/>
          </a:stretch>
        </p:blipFill>
        <p:spPr>
          <a:xfrm>
            <a:off x="5762894" y="1062229"/>
            <a:ext cx="420398" cy="376977"/>
          </a:xfrm>
          <a:prstGeom prst="rect">
            <a:avLst/>
          </a:prstGeom>
        </p:spPr>
      </p:pic>
      <p:pic>
        <p:nvPicPr>
          <p:cNvPr id="56" name="Picture 55" descr="step5.png"/>
          <p:cNvPicPr>
            <a:picLocks noChangeAspect="1"/>
          </p:cNvPicPr>
          <p:nvPr userDrawn="1"/>
        </p:nvPicPr>
        <p:blipFill>
          <a:blip r:embed="rId10">
            <a:extLst>
              <a:ext uri="{BEBA8EAE-BF5A-486C-A8C5-ECC9F3942E4B}">
                <a14:imgProps xmlns:a14="http://schemas.microsoft.com/office/drawing/2010/main">
                  <a14:imgLayer r:embed="rId11">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407732" y="1087163"/>
            <a:ext cx="392592" cy="352043"/>
          </a:xfrm>
          <a:prstGeom prst="rect">
            <a:avLst/>
          </a:prstGeom>
        </p:spPr>
      </p:pic>
      <p:sp>
        <p:nvSpPr>
          <p:cNvPr id="30"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C0DE57D6-8AFC-2140-9EBE-012C368973AC}" type="slidenum">
              <a:rPr lang="en-US" smtClean="0">
                <a:solidFill>
                  <a:prstClr val="white"/>
                </a:solidFill>
                <a:latin typeface="Franklin Gothic Book"/>
              </a:rPr>
              <a:pPr algn="ctr"/>
              <a:t>‹#›</a:t>
            </a:fld>
            <a:endParaRPr lang="en-US" dirty="0">
              <a:solidFill>
                <a:prstClr val="white"/>
              </a:solidFill>
              <a:latin typeface="Franklin Gothic Book"/>
            </a:endParaRPr>
          </a:p>
        </p:txBody>
      </p:sp>
      <p:sp>
        <p:nvSpPr>
          <p:cNvPr id="31" name="Rectangle 30"/>
          <p:cNvSpPr/>
          <p:nvPr userDrawn="1"/>
        </p:nvSpPr>
        <p:spPr>
          <a:xfrm>
            <a:off x="816877" y="799276"/>
            <a:ext cx="873181" cy="307777"/>
          </a:xfrm>
          <a:prstGeom prst="rect">
            <a:avLst/>
          </a:prstGeom>
        </p:spPr>
        <p:txBody>
          <a:bodyPr wrap="none">
            <a:spAutoFit/>
          </a:bodyPr>
          <a:lstStyle/>
          <a:p>
            <a:r>
              <a:rPr lang="en-US" sz="1400" b="1" dirty="0" smtClean="0">
                <a:solidFill>
                  <a:srgbClr val="3E3E3E">
                    <a:lumMod val="40000"/>
                    <a:lumOff val="60000"/>
                  </a:srgbClr>
                </a:solidFill>
                <a:latin typeface="Franklin Gothic Medium"/>
              </a:rPr>
              <a:t>Potential</a:t>
            </a:r>
            <a:endParaRPr lang="en-US" sz="1400" b="1" dirty="0">
              <a:solidFill>
                <a:srgbClr val="3E3E3E">
                  <a:lumMod val="40000"/>
                  <a:lumOff val="60000"/>
                </a:srgbClr>
              </a:solidFill>
              <a:latin typeface="Franklin Gothic Medium"/>
            </a:endParaRPr>
          </a:p>
        </p:txBody>
      </p:sp>
      <p:sp>
        <p:nvSpPr>
          <p:cNvPr id="32" name="Rectangle 31"/>
          <p:cNvSpPr/>
          <p:nvPr userDrawn="1"/>
        </p:nvSpPr>
        <p:spPr>
          <a:xfrm>
            <a:off x="2427068" y="786829"/>
            <a:ext cx="772367" cy="307777"/>
          </a:xfrm>
          <a:prstGeom prst="rect">
            <a:avLst/>
          </a:prstGeom>
        </p:spPr>
        <p:txBody>
          <a:bodyPr wrap="none">
            <a:spAutoFit/>
          </a:bodyPr>
          <a:lstStyle/>
          <a:p>
            <a:r>
              <a:rPr lang="en-US" sz="1400" b="1" dirty="0" smtClean="0">
                <a:solidFill>
                  <a:srgbClr val="3E3E3E">
                    <a:lumMod val="75000"/>
                  </a:srgbClr>
                </a:solidFill>
                <a:latin typeface="Franklin Gothic Medium"/>
              </a:rPr>
              <a:t>Options</a:t>
            </a:r>
            <a:endParaRPr lang="en-US" sz="1400" b="1" dirty="0">
              <a:solidFill>
                <a:srgbClr val="3E3E3E">
                  <a:lumMod val="75000"/>
                </a:srgbClr>
              </a:solidFill>
              <a:latin typeface="Franklin Gothic Medium"/>
            </a:endParaRPr>
          </a:p>
        </p:txBody>
      </p:sp>
      <p:sp>
        <p:nvSpPr>
          <p:cNvPr id="33" name="Rectangle 32"/>
          <p:cNvSpPr/>
          <p:nvPr userDrawn="1"/>
        </p:nvSpPr>
        <p:spPr>
          <a:xfrm>
            <a:off x="3886198" y="786829"/>
            <a:ext cx="1088396" cy="307777"/>
          </a:xfrm>
          <a:prstGeom prst="rect">
            <a:avLst/>
          </a:prstGeom>
        </p:spPr>
        <p:txBody>
          <a:bodyPr wrap="none">
            <a:spAutoFit/>
          </a:bodyPr>
          <a:lstStyle/>
          <a:p>
            <a:r>
              <a:rPr lang="en-US" sz="1400" b="1" dirty="0" smtClean="0">
                <a:solidFill>
                  <a:srgbClr val="3E3E3E">
                    <a:lumMod val="40000"/>
                    <a:lumOff val="60000"/>
                  </a:srgbClr>
                </a:solidFill>
                <a:latin typeface="Franklin Gothic Medium"/>
              </a:rPr>
              <a:t>Refinement</a:t>
            </a:r>
            <a:endParaRPr lang="en-US" sz="1400" b="1" dirty="0">
              <a:solidFill>
                <a:srgbClr val="3E3E3E">
                  <a:lumMod val="40000"/>
                  <a:lumOff val="60000"/>
                </a:srgbClr>
              </a:solidFill>
              <a:latin typeface="Franklin Gothic Medium"/>
            </a:endParaRPr>
          </a:p>
        </p:txBody>
      </p:sp>
      <p:sp>
        <p:nvSpPr>
          <p:cNvPr id="34" name="Rectangle 33"/>
          <p:cNvSpPr/>
          <p:nvPr userDrawn="1"/>
        </p:nvSpPr>
        <p:spPr>
          <a:xfrm>
            <a:off x="5266222" y="786829"/>
            <a:ext cx="1428596" cy="307777"/>
          </a:xfrm>
          <a:prstGeom prst="rect">
            <a:avLst/>
          </a:prstGeom>
        </p:spPr>
        <p:txBody>
          <a:bodyPr wrap="none">
            <a:spAutoFit/>
          </a:bodyPr>
          <a:lstStyle/>
          <a:p>
            <a:r>
              <a:rPr lang="en-US" sz="1400" b="1" dirty="0" smtClean="0">
                <a:solidFill>
                  <a:srgbClr val="3E3E3E">
                    <a:lumMod val="40000"/>
                    <a:lumOff val="60000"/>
                  </a:srgbClr>
                </a:solidFill>
                <a:latin typeface="Franklin Gothic Medium"/>
              </a:rPr>
              <a:t>Implementation</a:t>
            </a:r>
            <a:endParaRPr lang="en-US" sz="1400" b="1" dirty="0">
              <a:solidFill>
                <a:srgbClr val="3E3E3E">
                  <a:lumMod val="40000"/>
                  <a:lumOff val="60000"/>
                </a:srgbClr>
              </a:solidFill>
              <a:latin typeface="Franklin Gothic Medium"/>
            </a:endParaRPr>
          </a:p>
        </p:txBody>
      </p:sp>
      <p:sp>
        <p:nvSpPr>
          <p:cNvPr id="35" name="Rectangle 34"/>
          <p:cNvSpPr/>
          <p:nvPr userDrawn="1"/>
        </p:nvSpPr>
        <p:spPr>
          <a:xfrm>
            <a:off x="6875150" y="603441"/>
            <a:ext cx="1431326" cy="483722"/>
          </a:xfrm>
          <a:prstGeom prst="rect">
            <a:avLst/>
          </a:prstGeom>
        </p:spPr>
        <p:txBody>
          <a:bodyPr wrap="square">
            <a:spAutoFit/>
          </a:bodyPr>
          <a:lstStyle/>
          <a:p>
            <a:pPr algn="ctr">
              <a:lnSpc>
                <a:spcPct val="90000"/>
              </a:lnSpc>
            </a:pPr>
            <a:r>
              <a:rPr lang="en-US" sz="1400" b="1" dirty="0" smtClean="0">
                <a:solidFill>
                  <a:srgbClr val="3E3E3E">
                    <a:lumMod val="40000"/>
                    <a:lumOff val="60000"/>
                  </a:srgbClr>
                </a:solidFill>
                <a:latin typeface="Franklin Gothic Medium"/>
              </a:rPr>
              <a:t>Operations &amp; Maintenance</a:t>
            </a:r>
            <a:endParaRPr lang="en-US" sz="1400" b="1" dirty="0">
              <a:solidFill>
                <a:srgbClr val="3E3E3E">
                  <a:lumMod val="40000"/>
                  <a:lumOff val="60000"/>
                </a:srgbClr>
              </a:solidFill>
              <a:latin typeface="Franklin Gothic Medium"/>
            </a:endParaRPr>
          </a:p>
        </p:txBody>
      </p:sp>
    </p:spTree>
    <p:extLst>
      <p:ext uri="{BB962C8B-B14F-4D97-AF65-F5344CB8AC3E}">
        <p14:creationId xmlns:p14="http://schemas.microsoft.com/office/powerpoint/2010/main" val="39163305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Key Concept">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6314074"/>
            <a:ext cx="9144000" cy="545354"/>
          </a:xfrm>
          <a:prstGeom prst="rect">
            <a:avLst/>
          </a:prstGeom>
          <a:solidFill>
            <a:schemeClr val="accent1"/>
          </a:solidFill>
          <a:ln>
            <a:solidFill>
              <a:srgbClr val="1066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3" name="Content Placeholder 2"/>
          <p:cNvSpPr>
            <a:spLocks noGrp="1"/>
          </p:cNvSpPr>
          <p:nvPr>
            <p:ph idx="1"/>
          </p:nvPr>
        </p:nvSpPr>
        <p:spPr>
          <a:xfrm>
            <a:off x="3217333" y="1695501"/>
            <a:ext cx="5655371" cy="2690229"/>
          </a:xfrm>
        </p:spPr>
        <p:txBody>
          <a:bodyPr>
            <a:noAutofit/>
          </a:bodyPr>
          <a:lstStyle>
            <a:lvl1pPr marL="182880" indent="-182880">
              <a:spcBef>
                <a:spcPts val="0"/>
              </a:spcBef>
              <a:spcAft>
                <a:spcPts val="600"/>
              </a:spcAft>
              <a:defRPr sz="1600"/>
            </a:lvl1pPr>
          </a:lstStyle>
          <a:p>
            <a:pPr lvl="0"/>
            <a:r>
              <a:rPr lang="en-US" dirty="0" smtClean="0"/>
              <a:t>Click to edit Master text styles</a:t>
            </a:r>
            <a:endParaRPr lang="en-US" dirty="0"/>
          </a:p>
        </p:txBody>
      </p:sp>
      <p:grpSp>
        <p:nvGrpSpPr>
          <p:cNvPr id="2" name="Group 10"/>
          <p:cNvGrpSpPr/>
          <p:nvPr userDrawn="1"/>
        </p:nvGrpSpPr>
        <p:grpSpPr>
          <a:xfrm>
            <a:off x="0" y="0"/>
            <a:ext cx="9144000" cy="812800"/>
            <a:chOff x="0" y="349582"/>
            <a:chExt cx="9144000" cy="280834"/>
          </a:xfrm>
        </p:grpSpPr>
        <p:sp>
          <p:nvSpPr>
            <p:cNvPr id="9" name="Rectangle 8"/>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0" name="Rectangle 9"/>
            <p:cNvSpPr/>
            <p:nvPr userDrawn="1"/>
          </p:nvSpPr>
          <p:spPr>
            <a:xfrm>
              <a:off x="236525" y="349582"/>
              <a:ext cx="8907475"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grpSp>
      <p:cxnSp>
        <p:nvCxnSpPr>
          <p:cNvPr id="16" name="Straight Connector 15"/>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299"/>
            <a:ext cx="1890890" cy="276483"/>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78190" y="134336"/>
            <a:ext cx="635803" cy="555972"/>
          </a:xfrm>
          <a:prstGeom prst="rect">
            <a:avLst/>
          </a:prstGeom>
        </p:spPr>
      </p:pic>
      <p:sp>
        <p:nvSpPr>
          <p:cNvPr id="12"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C0DE57D6-8AFC-2140-9EBE-012C368973AC}" type="slidenum">
              <a:rPr lang="en-US" smtClean="0">
                <a:solidFill>
                  <a:prstClr val="white"/>
                </a:solidFill>
                <a:latin typeface="Franklin Gothic Book"/>
              </a:rPr>
              <a:pPr algn="ctr"/>
              <a:t>‹#›</a:t>
            </a:fld>
            <a:endParaRPr lang="en-US" dirty="0">
              <a:solidFill>
                <a:prstClr val="white"/>
              </a:solidFill>
              <a:latin typeface="Franklin Gothic Book"/>
            </a:endParaRPr>
          </a:p>
        </p:txBody>
      </p:sp>
      <p:sp>
        <p:nvSpPr>
          <p:cNvPr id="20" name="Text Placeholder 2"/>
          <p:cNvSpPr>
            <a:spLocks noGrp="1"/>
          </p:cNvSpPr>
          <p:nvPr>
            <p:ph idx="11" hasCustomPrompt="1"/>
          </p:nvPr>
        </p:nvSpPr>
        <p:spPr>
          <a:xfrm>
            <a:off x="366492" y="949504"/>
            <a:ext cx="8404975" cy="549095"/>
          </a:xfrm>
          <a:prstGeom prst="rect">
            <a:avLst/>
          </a:prstGeom>
        </p:spPr>
        <p:txBody>
          <a:bodyPr vert="horz" lIns="91440" tIns="45720" rIns="91440" bIns="45720" rtlCol="0">
            <a:noAutofit/>
          </a:bodyPr>
          <a:lstStyle>
            <a:lvl1pPr marL="0" indent="0" algn="ctr">
              <a:buFontTx/>
              <a:buNone/>
              <a:defRPr sz="2800">
                <a:solidFill>
                  <a:srgbClr val="5D5F5F"/>
                </a:solidFill>
                <a:latin typeface="+mj-lt"/>
              </a:defRPr>
            </a:lvl1pPr>
          </a:lstStyle>
          <a:p>
            <a:pPr lvl="0"/>
            <a:r>
              <a:rPr lang="en-US" dirty="0" smtClean="0"/>
              <a:t>Click to edit Master text styles</a:t>
            </a:r>
            <a:endParaRPr lang="en-US" dirty="0"/>
          </a:p>
        </p:txBody>
      </p:sp>
      <p:sp>
        <p:nvSpPr>
          <p:cNvPr id="22" name="Title 1"/>
          <p:cNvSpPr>
            <a:spLocks noGrp="1"/>
          </p:cNvSpPr>
          <p:nvPr>
            <p:ph type="title"/>
          </p:nvPr>
        </p:nvSpPr>
        <p:spPr>
          <a:xfrm>
            <a:off x="366492" y="176868"/>
            <a:ext cx="8229600" cy="986769"/>
          </a:xfrm>
        </p:spPr>
        <p:txBody>
          <a:bodyPr anchor="t">
            <a:noAutofit/>
          </a:bodyPr>
          <a:lstStyle>
            <a:lvl1pPr algn="l">
              <a:defRPr sz="3200">
                <a:solidFill>
                  <a:schemeClr val="accent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749267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6313" y="965200"/>
            <a:ext cx="7752620" cy="1227667"/>
          </a:xfrm>
        </p:spPr>
        <p:txBody>
          <a:bodyPr anchor="t" anchorCtr="0">
            <a:normAutofit/>
          </a:bodyPr>
          <a:lstStyle>
            <a:lvl1pPr algn="l">
              <a:lnSpc>
                <a:spcPts val="4000"/>
              </a:lnSpc>
              <a:defRPr sz="3400">
                <a:solidFill>
                  <a:schemeClr val="bg1"/>
                </a:solidFill>
              </a:defRPr>
            </a:lvl1pPr>
          </a:lstStyle>
          <a:p>
            <a:r>
              <a:rPr lang="en-US" dirty="0" smtClean="0"/>
              <a:t>Indian Country Solar Energy Potential Estimates &amp; DOE IE Updates</a:t>
            </a:r>
          </a:p>
        </p:txBody>
      </p:sp>
      <p:sp>
        <p:nvSpPr>
          <p:cNvPr id="3" name="Subtitle 2"/>
          <p:cNvSpPr>
            <a:spLocks noGrp="1"/>
          </p:cNvSpPr>
          <p:nvPr>
            <p:ph type="subTitle" idx="1"/>
          </p:nvPr>
        </p:nvSpPr>
        <p:spPr>
          <a:xfrm>
            <a:off x="646313" y="2197973"/>
            <a:ext cx="7752620" cy="1110370"/>
          </a:xfrm>
        </p:spPr>
        <p:txBody>
          <a:bodyPr>
            <a:normAutofit/>
          </a:bodyPr>
          <a:lstStyle>
            <a:lvl1pPr marL="0" indent="0" algn="l">
              <a:buNone/>
              <a:defRPr sz="2000" b="0">
                <a:solidFill>
                  <a:schemeClr val="bg1"/>
                </a:solidFill>
                <a:latin typeface="+mn-lt"/>
                <a:cs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8" descr="doe_ie_wordmark_larg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049" y="5608564"/>
            <a:ext cx="2743200" cy="402080"/>
          </a:xfrm>
          <a:prstGeom prst="rect">
            <a:avLst/>
          </a:prstGeom>
        </p:spPr>
      </p:pic>
      <p:sp>
        <p:nvSpPr>
          <p:cNvPr id="8" name="Rectangle 7"/>
          <p:cNvSpPr/>
          <p:nvPr userDrawn="1"/>
        </p:nvSpPr>
        <p:spPr>
          <a:xfrm>
            <a:off x="-1" y="836524"/>
            <a:ext cx="397933" cy="109092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11" name="Rectangle 10"/>
          <p:cNvSpPr/>
          <p:nvPr userDrawn="1"/>
        </p:nvSpPr>
        <p:spPr>
          <a:xfrm>
            <a:off x="460046" y="836524"/>
            <a:ext cx="66502" cy="109092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pic>
        <p:nvPicPr>
          <p:cNvPr id="10" name="Picture 9" descr="image_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424428"/>
            <a:ext cx="2994660" cy="1819656"/>
          </a:xfrm>
          <a:prstGeom prst="rect">
            <a:avLst/>
          </a:prstGeom>
        </p:spPr>
      </p:pic>
      <p:pic>
        <p:nvPicPr>
          <p:cNvPr id="13" name="Picture 12" descr="image_3.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3424428"/>
            <a:ext cx="3047999" cy="1819656"/>
          </a:xfrm>
          <a:prstGeom prst="rect">
            <a:avLst/>
          </a:prstGeom>
        </p:spPr>
      </p:pic>
      <p:sp>
        <p:nvSpPr>
          <p:cNvPr id="14" name="Title 1"/>
          <p:cNvSpPr txBox="1">
            <a:spLocks/>
          </p:cNvSpPr>
          <p:nvPr userDrawn="1"/>
        </p:nvSpPr>
        <p:spPr>
          <a:xfrm>
            <a:off x="646313" y="533400"/>
            <a:ext cx="7752620" cy="1368644"/>
          </a:xfrm>
          <a:prstGeom prst="rect">
            <a:avLst/>
          </a:prstGeom>
        </p:spPr>
        <p:txBody>
          <a:bodyPr vert="horz" lIns="91440" tIns="45720" rIns="91440" bIns="45720" rtlCol="0" anchor="t" anchorCtr="0">
            <a:normAutofit/>
          </a:bodyPr>
          <a:lstStyle>
            <a:lvl1pPr algn="l" defTabSz="457200" rtl="0" eaLnBrk="1" latinLnBrk="0" hangingPunct="1">
              <a:lnSpc>
                <a:spcPts val="4000"/>
              </a:lnSpc>
              <a:spcBef>
                <a:spcPct val="0"/>
              </a:spcBef>
              <a:buNone/>
              <a:defRPr sz="3400" kern="1200">
                <a:solidFill>
                  <a:schemeClr val="bg1"/>
                </a:solidFill>
                <a:latin typeface="+mj-lt"/>
                <a:ea typeface="+mj-ea"/>
                <a:cs typeface="+mj-cs"/>
              </a:defRPr>
            </a:lvl1pPr>
          </a:lstStyle>
          <a:p>
            <a:r>
              <a:rPr lang="en-US" sz="2000" dirty="0" smtClean="0">
                <a:solidFill>
                  <a:srgbClr val="FFD457"/>
                </a:solidFill>
                <a:latin typeface="Franklin Gothic Medium"/>
              </a:rPr>
              <a:t>DOE OFFICE OF INDIAN ENERGY</a:t>
            </a:r>
            <a:endParaRPr lang="en-US" sz="2000" dirty="0">
              <a:solidFill>
                <a:srgbClr val="FFD457"/>
              </a:solidFill>
              <a:latin typeface="Franklin Gothic Medium"/>
            </a:endParaRPr>
          </a:p>
        </p:txBody>
      </p:sp>
      <p:pic>
        <p:nvPicPr>
          <p:cNvPr id="5" name="Picture 4" descr="image_1.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88310" y="3424428"/>
            <a:ext cx="3132328" cy="1819656"/>
          </a:xfrm>
          <a:prstGeom prst="rect">
            <a:avLst/>
          </a:prstGeom>
        </p:spPr>
      </p:pic>
    </p:spTree>
    <p:extLst>
      <p:ext uri="{BB962C8B-B14F-4D97-AF65-F5344CB8AC3E}">
        <p14:creationId xmlns:p14="http://schemas.microsoft.com/office/powerpoint/2010/main" val="3165209107"/>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2" name="Title 1"/>
          <p:cNvSpPr>
            <a:spLocks noGrp="1"/>
          </p:cNvSpPr>
          <p:nvPr>
            <p:ph type="title"/>
          </p:nvPr>
        </p:nvSpPr>
        <p:spPr>
          <a:xfrm>
            <a:off x="366492" y="176868"/>
            <a:ext cx="8229600" cy="986769"/>
          </a:xfrm>
        </p:spPr>
        <p:txBody>
          <a:bodyPr anchor="t">
            <a:normAutofit/>
          </a:bodyPr>
          <a:lstStyle>
            <a:lvl1pPr algn="l">
              <a:defRPr sz="3200">
                <a:solidFill>
                  <a:schemeClr val="accent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6492" y="1163637"/>
            <a:ext cx="8229600" cy="48293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10" name="Rectangle 9"/>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13"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cxnSp>
        <p:nvCxnSpPr>
          <p:cNvPr id="16" name="Straight Connector 15"/>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spTree>
    <p:extLst>
      <p:ext uri="{BB962C8B-B14F-4D97-AF65-F5344CB8AC3E}">
        <p14:creationId xmlns:p14="http://schemas.microsoft.com/office/powerpoint/2010/main" val="30212494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066571"/>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4" name="Picture 3" descr="green_patter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7762"/>
            <a:ext cx="9144000" cy="155448"/>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493" y="6449722"/>
            <a:ext cx="2023738" cy="297032"/>
          </a:xfrm>
          <a:prstGeom prst="rect">
            <a:avLst/>
          </a:prstGeom>
        </p:spPr>
      </p:pic>
      <p:cxnSp>
        <p:nvCxnSpPr>
          <p:cNvPr id="12" name="Straight Connector 11"/>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80480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Rectangle 13"/>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sp>
        <p:nvSpPr>
          <p:cNvPr id="2" name="Title 1"/>
          <p:cNvSpPr>
            <a:spLocks noGrp="1"/>
          </p:cNvSpPr>
          <p:nvPr>
            <p:ph type="title"/>
          </p:nvPr>
        </p:nvSpPr>
        <p:spPr>
          <a:xfrm>
            <a:off x="365760" y="175768"/>
            <a:ext cx="8229600" cy="98755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65760" y="1163320"/>
            <a:ext cx="4038600" cy="49628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56760" y="1163320"/>
            <a:ext cx="4038600" cy="49628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9"/>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11" name="Rectangle 10"/>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12"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37575228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ue bar ">
    <p:spTree>
      <p:nvGrpSpPr>
        <p:cNvPr id="1" name=""/>
        <p:cNvGrpSpPr/>
        <p:nvPr/>
      </p:nvGrpSpPr>
      <p:grpSpPr>
        <a:xfrm>
          <a:off x="0" y="0"/>
          <a:ext cx="0" cy="0"/>
          <a:chOff x="0" y="0"/>
          <a:chExt cx="0" cy="0"/>
        </a:xfrm>
      </p:grpSpPr>
      <p:sp>
        <p:nvSpPr>
          <p:cNvPr id="14" name="Rectangle 13"/>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sp>
        <p:nvSpPr>
          <p:cNvPr id="12"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3868779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descr="doe_ie_wordmark_larg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2964"/>
            <a:ext cx="1890890" cy="277154"/>
          </a:xfrm>
          <a:prstGeom prst="rect">
            <a:avLst/>
          </a:prstGeom>
        </p:spPr>
      </p:pic>
      <p:sp>
        <p:nvSpPr>
          <p:cNvPr id="4" name="Slide Number Placeholder 3"/>
          <p:cNvSpPr>
            <a:spLocks noGrp="1"/>
          </p:cNvSpPr>
          <p:nvPr>
            <p:ph type="sldNum" sz="quarter" idx="12"/>
          </p:nvPr>
        </p:nvSpPr>
        <p:spPr>
          <a:xfrm>
            <a:off x="7010400" y="6606660"/>
            <a:ext cx="2133600" cy="251340"/>
          </a:xfrm>
          <a:prstGeom prst="rect">
            <a:avLst/>
          </a:prstGeom>
        </p:spPr>
        <p:txBody>
          <a:bodyPr/>
          <a:lstStyle>
            <a:lvl1pPr>
              <a:defRPr>
                <a:solidFill>
                  <a:srgbClr val="FFFFFF"/>
                </a:solidFill>
              </a:defRPr>
            </a:lvl1pPr>
          </a:lstStyle>
          <a:p>
            <a:fld id="{F9C252DC-A164-D04F-A083-01C268BCB08E}" type="slidenum">
              <a:rPr lang="en-US" smtClean="0"/>
              <a:pPr/>
              <a:t>‹#›</a:t>
            </a:fld>
            <a:endParaRPr lang="en-US" dirty="0"/>
          </a:p>
        </p:txBody>
      </p:sp>
      <p:pic>
        <p:nvPicPr>
          <p:cNvPr id="5" name="Picture 4" descr="green_patter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57762"/>
            <a:ext cx="9144000" cy="155448"/>
          </a:xfrm>
          <a:prstGeom prst="rect">
            <a:avLst/>
          </a:prstGeom>
        </p:spPr>
      </p:pic>
    </p:spTree>
    <p:extLst>
      <p:ext uri="{BB962C8B-B14F-4D97-AF65-F5344CB8AC3E}">
        <p14:creationId xmlns:p14="http://schemas.microsoft.com/office/powerpoint/2010/main" val="14807083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sp>
        <p:nvSpPr>
          <p:cNvPr id="2" name="Title 1"/>
          <p:cNvSpPr>
            <a:spLocks noGrp="1"/>
          </p:cNvSpPr>
          <p:nvPr>
            <p:ph type="title"/>
          </p:nvPr>
        </p:nvSpPr>
        <p:spPr>
          <a:xfrm>
            <a:off x="365760" y="175768"/>
            <a:ext cx="8229600" cy="987552"/>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68300" y="1281112"/>
            <a:ext cx="4040188" cy="6862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68300" y="1920874"/>
            <a:ext cx="4040188" cy="42386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556125" y="1281112"/>
            <a:ext cx="4041775" cy="6862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56125" y="1920874"/>
            <a:ext cx="4041775" cy="42386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12" name="Rectangle 11"/>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13" name="Slide Number Placeholder 5"/>
          <p:cNvSpPr>
            <a:spLocks noGrp="1"/>
          </p:cNvSpPr>
          <p:nvPr>
            <p:ph type="sldNum" sz="quarter" idx="10"/>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38817381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sp>
        <p:nvSpPr>
          <p:cNvPr id="2" name="Title 1"/>
          <p:cNvSpPr>
            <a:spLocks noGrp="1"/>
          </p:cNvSpPr>
          <p:nvPr>
            <p:ph type="title"/>
          </p:nvPr>
        </p:nvSpPr>
        <p:spPr>
          <a:xfrm>
            <a:off x="365760" y="175768"/>
            <a:ext cx="8229600" cy="987552"/>
          </a:xfrm>
        </p:spPr>
        <p:txBody>
          <a:bodyPr/>
          <a:lstStyle/>
          <a:p>
            <a:r>
              <a:rPr lang="en-US" smtClean="0"/>
              <a:t>Click to edit Master title style</a:t>
            </a:r>
            <a:endParaRPr lang="en-US"/>
          </a:p>
        </p:txBody>
      </p:sp>
      <p:sp>
        <p:nvSpPr>
          <p:cNvPr id="7" name="Rectangle 6"/>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8" name="Rectangle 7"/>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9"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31791241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pic>
        <p:nvPicPr>
          <p:cNvPr id="11" name="Picture 10" descr="doe_ie_wordmark_larg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2964"/>
            <a:ext cx="1890890" cy="277154"/>
          </a:xfrm>
          <a:prstGeom prst="rect">
            <a:avLst/>
          </a:prstGeom>
        </p:spPr>
      </p:pic>
      <p:pic>
        <p:nvPicPr>
          <p:cNvPr id="5" name="Picture 4" descr="green_patter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57762"/>
            <a:ext cx="9144000" cy="155448"/>
          </a:xfrm>
          <a:prstGeom prst="rect">
            <a:avLst/>
          </a:prstGeom>
        </p:spPr>
      </p:pic>
      <p:sp>
        <p:nvSpPr>
          <p:cNvPr id="6"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4507200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3" name="Rectangle 12"/>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9985590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4" name="Rectangle 13"/>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7" descr="green_patter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57762"/>
            <a:ext cx="9144000" cy="155448"/>
          </a:xfrm>
          <a:prstGeom prst="rect">
            <a:avLst/>
          </a:prstGeom>
        </p:spPr>
      </p:pic>
      <p:sp>
        <p:nvSpPr>
          <p:cNvPr id="9"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spTree>
    <p:extLst>
      <p:ext uri="{BB962C8B-B14F-4D97-AF65-F5344CB8AC3E}">
        <p14:creationId xmlns:p14="http://schemas.microsoft.com/office/powerpoint/2010/main" val="15052064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65760" y="175768"/>
            <a:ext cx="8229600" cy="987552"/>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66492" y="1163321"/>
            <a:ext cx="8229600" cy="4875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6493" y="6449722"/>
            <a:ext cx="2023738" cy="297032"/>
          </a:xfrm>
          <a:prstGeom prst="rect">
            <a:avLst/>
          </a:prstGeom>
        </p:spPr>
      </p:pic>
      <p:cxnSp>
        <p:nvCxnSpPr>
          <p:cNvPr id="11" name="Straight Connector 10"/>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9" name="Rectangle 8"/>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12"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accent1"/>
                </a:solidFill>
              </a:defRPr>
            </a:lvl1pPr>
          </a:lstStyle>
          <a:p>
            <a:pPr algn="ctr"/>
            <a:fld id="{F9C252DC-A164-D04F-A083-01C268BCB08E}" type="slidenum">
              <a:rPr lang="en-US" smtClean="0">
                <a:solidFill>
                  <a:srgbClr val="106636"/>
                </a:solidFill>
                <a:latin typeface="Franklin Gothic Book"/>
              </a:rPr>
              <a:pPr algn="ctr"/>
              <a:t>‹#›</a:t>
            </a:fld>
            <a:endParaRPr lang="en-US" dirty="0">
              <a:solidFill>
                <a:srgbClr val="106636"/>
              </a:solidFill>
              <a:latin typeface="Franklin Gothic Book"/>
            </a:endParaRPr>
          </a:p>
        </p:txBody>
      </p:sp>
    </p:spTree>
    <p:extLst>
      <p:ext uri="{BB962C8B-B14F-4D97-AF65-F5344CB8AC3E}">
        <p14:creationId xmlns:p14="http://schemas.microsoft.com/office/powerpoint/2010/main" val="34064806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552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552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6493" y="6449722"/>
            <a:ext cx="2023738" cy="297032"/>
          </a:xfrm>
          <a:prstGeom prst="rect">
            <a:avLst/>
          </a:prstGeom>
        </p:spPr>
      </p:pic>
      <p:cxnSp>
        <p:nvCxnSpPr>
          <p:cNvPr id="11" name="Straight Connector 10"/>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
        <p:nvSpPr>
          <p:cNvPr id="7"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accent1"/>
                </a:solidFill>
              </a:defRPr>
            </a:lvl1pPr>
          </a:lstStyle>
          <a:p>
            <a:pPr algn="ctr"/>
            <a:fld id="{F9C252DC-A164-D04F-A083-01C268BCB08E}" type="slidenum">
              <a:rPr lang="en-US" smtClean="0">
                <a:solidFill>
                  <a:srgbClr val="106636"/>
                </a:solidFill>
                <a:latin typeface="Franklin Gothic Book"/>
              </a:rPr>
              <a:pPr algn="ctr"/>
              <a:t>‹#›</a:t>
            </a:fld>
            <a:endParaRPr lang="en-US" dirty="0">
              <a:solidFill>
                <a:srgbClr val="106636"/>
              </a:solidFill>
              <a:latin typeface="Franklin Gothic Book"/>
            </a:endParaRPr>
          </a:p>
        </p:txBody>
      </p:sp>
    </p:spTree>
    <p:extLst>
      <p:ext uri="{BB962C8B-B14F-4D97-AF65-F5344CB8AC3E}">
        <p14:creationId xmlns:p14="http://schemas.microsoft.com/office/powerpoint/2010/main" val="25888798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Key Concept">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6314074"/>
            <a:ext cx="9144000" cy="545354"/>
          </a:xfrm>
          <a:prstGeom prst="rect">
            <a:avLst/>
          </a:prstGeom>
          <a:solidFill>
            <a:schemeClr val="accent1"/>
          </a:solidFill>
          <a:ln>
            <a:solidFill>
              <a:srgbClr val="10663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3" name="Content Placeholder 2"/>
          <p:cNvSpPr>
            <a:spLocks noGrp="1"/>
          </p:cNvSpPr>
          <p:nvPr>
            <p:ph idx="1"/>
          </p:nvPr>
        </p:nvSpPr>
        <p:spPr>
          <a:xfrm>
            <a:off x="3217333" y="1695501"/>
            <a:ext cx="5655371" cy="2690229"/>
          </a:xfrm>
        </p:spPr>
        <p:txBody>
          <a:bodyPr>
            <a:noAutofit/>
          </a:bodyPr>
          <a:lstStyle>
            <a:lvl1pPr marL="182880" indent="-182880">
              <a:spcBef>
                <a:spcPts val="0"/>
              </a:spcBef>
              <a:spcAft>
                <a:spcPts val="600"/>
              </a:spcAft>
              <a:defRPr sz="1600"/>
            </a:lvl1pPr>
          </a:lstStyle>
          <a:p>
            <a:pPr lvl="0"/>
            <a:r>
              <a:rPr lang="en-US" dirty="0" smtClean="0"/>
              <a:t>Click to edit Master text styles</a:t>
            </a:r>
            <a:endParaRPr lang="en-US" dirty="0"/>
          </a:p>
        </p:txBody>
      </p:sp>
      <p:grpSp>
        <p:nvGrpSpPr>
          <p:cNvPr id="2" name="Group 10"/>
          <p:cNvGrpSpPr/>
          <p:nvPr userDrawn="1"/>
        </p:nvGrpSpPr>
        <p:grpSpPr>
          <a:xfrm>
            <a:off x="0" y="0"/>
            <a:ext cx="9144000" cy="812800"/>
            <a:chOff x="0" y="349582"/>
            <a:chExt cx="9144000" cy="280834"/>
          </a:xfrm>
        </p:grpSpPr>
        <p:sp>
          <p:nvSpPr>
            <p:cNvPr id="9" name="Rectangle 8"/>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
          <p:nvSpPr>
            <p:cNvPr id="10" name="Rectangle 9"/>
            <p:cNvSpPr/>
            <p:nvPr userDrawn="1"/>
          </p:nvSpPr>
          <p:spPr>
            <a:xfrm>
              <a:off x="236525" y="349582"/>
              <a:ext cx="8907475"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grpSp>
      <p:cxnSp>
        <p:nvCxnSpPr>
          <p:cNvPr id="16" name="Straight Connector 15"/>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3531"/>
            <a:ext cx="1890890" cy="276019"/>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78190" y="134336"/>
            <a:ext cx="635803" cy="555972"/>
          </a:xfrm>
          <a:prstGeom prst="rect">
            <a:avLst/>
          </a:prstGeom>
        </p:spPr>
      </p:pic>
      <p:sp>
        <p:nvSpPr>
          <p:cNvPr id="12"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bg1"/>
                </a:solidFill>
              </a:defRPr>
            </a:lvl1pPr>
          </a:lstStyle>
          <a:p>
            <a:pPr algn="ctr"/>
            <a:fld id="{C0DE57D6-8AFC-2140-9EBE-012C368973AC}" type="slidenum">
              <a:rPr lang="en-US" smtClean="0">
                <a:solidFill>
                  <a:prstClr val="white"/>
                </a:solidFill>
                <a:latin typeface="Franklin Gothic Book"/>
              </a:rPr>
              <a:pPr algn="ctr"/>
              <a:t>‹#›</a:t>
            </a:fld>
            <a:endParaRPr lang="en-US" dirty="0">
              <a:solidFill>
                <a:prstClr val="white"/>
              </a:solidFill>
              <a:latin typeface="Franklin Gothic Book"/>
            </a:endParaRPr>
          </a:p>
        </p:txBody>
      </p:sp>
      <p:sp>
        <p:nvSpPr>
          <p:cNvPr id="20" name="Text Placeholder 2"/>
          <p:cNvSpPr>
            <a:spLocks noGrp="1"/>
          </p:cNvSpPr>
          <p:nvPr>
            <p:ph idx="11" hasCustomPrompt="1"/>
          </p:nvPr>
        </p:nvSpPr>
        <p:spPr>
          <a:xfrm>
            <a:off x="366492" y="949504"/>
            <a:ext cx="8404975" cy="549095"/>
          </a:xfrm>
          <a:prstGeom prst="rect">
            <a:avLst/>
          </a:prstGeom>
        </p:spPr>
        <p:txBody>
          <a:bodyPr vert="horz" lIns="91440" tIns="45720" rIns="91440" bIns="45720" rtlCol="0">
            <a:noAutofit/>
          </a:bodyPr>
          <a:lstStyle>
            <a:lvl1pPr marL="0" indent="0" algn="ctr">
              <a:buFontTx/>
              <a:buNone/>
              <a:defRPr sz="2800">
                <a:solidFill>
                  <a:srgbClr val="5D5F5F"/>
                </a:solidFill>
                <a:latin typeface="+mj-lt"/>
              </a:defRPr>
            </a:lvl1pPr>
          </a:lstStyle>
          <a:p>
            <a:pPr lvl="0"/>
            <a:r>
              <a:rPr lang="en-US" dirty="0" smtClean="0"/>
              <a:t>Click to edit Master text styles</a:t>
            </a:r>
            <a:endParaRPr lang="en-US" dirty="0"/>
          </a:p>
        </p:txBody>
      </p:sp>
      <p:sp>
        <p:nvSpPr>
          <p:cNvPr id="22" name="Title 1"/>
          <p:cNvSpPr>
            <a:spLocks noGrp="1"/>
          </p:cNvSpPr>
          <p:nvPr>
            <p:ph type="title"/>
          </p:nvPr>
        </p:nvSpPr>
        <p:spPr>
          <a:xfrm>
            <a:off x="366492" y="176868"/>
            <a:ext cx="8229600" cy="986769"/>
          </a:xfrm>
        </p:spPr>
        <p:txBody>
          <a:bodyPr anchor="t">
            <a:noAutofit/>
          </a:bodyPr>
          <a:lstStyle>
            <a:lvl1pPr algn="l">
              <a:defRPr sz="3200">
                <a:solidFill>
                  <a:schemeClr val="accent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531879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6313" y="965200"/>
            <a:ext cx="7752620" cy="1227667"/>
          </a:xfrm>
        </p:spPr>
        <p:txBody>
          <a:bodyPr anchor="t" anchorCtr="0">
            <a:normAutofit/>
          </a:bodyPr>
          <a:lstStyle>
            <a:lvl1pPr algn="l">
              <a:lnSpc>
                <a:spcPts val="4000"/>
              </a:lnSpc>
              <a:defRPr sz="3400">
                <a:solidFill>
                  <a:schemeClr val="bg1"/>
                </a:solidFill>
              </a:defRPr>
            </a:lvl1pPr>
          </a:lstStyle>
          <a:p>
            <a:r>
              <a:rPr lang="en-US" dirty="0" smtClean="0"/>
              <a:t>Indian Country Solar Energy </a:t>
            </a:r>
            <a:r>
              <a:rPr lang="en-US" dirty="0" err="1" smtClean="0"/>
              <a:t>PotentialEstimates</a:t>
            </a:r>
            <a:r>
              <a:rPr lang="en-US" dirty="0" smtClean="0"/>
              <a:t> &amp; DOE IE Updates</a:t>
            </a:r>
          </a:p>
        </p:txBody>
      </p:sp>
      <p:sp>
        <p:nvSpPr>
          <p:cNvPr id="3" name="Subtitle 2"/>
          <p:cNvSpPr>
            <a:spLocks noGrp="1"/>
          </p:cNvSpPr>
          <p:nvPr>
            <p:ph type="subTitle" idx="1"/>
          </p:nvPr>
        </p:nvSpPr>
        <p:spPr>
          <a:xfrm>
            <a:off x="646313" y="2197973"/>
            <a:ext cx="7752620" cy="1110370"/>
          </a:xfrm>
        </p:spPr>
        <p:txBody>
          <a:bodyPr>
            <a:normAutofit/>
          </a:bodyPr>
          <a:lstStyle>
            <a:lvl1pPr marL="0" indent="0" algn="l">
              <a:buNone/>
              <a:defRPr sz="2000" b="0">
                <a:solidFill>
                  <a:schemeClr val="bg1"/>
                </a:solidFill>
                <a:latin typeface="+mn-lt"/>
                <a:cs typeface="Franklin Gothic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8" descr="doe_ie_wordmark_larg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049" y="5608564"/>
            <a:ext cx="2743200" cy="402080"/>
          </a:xfrm>
          <a:prstGeom prst="rect">
            <a:avLst/>
          </a:prstGeom>
        </p:spPr>
      </p:pic>
      <p:sp>
        <p:nvSpPr>
          <p:cNvPr id="8" name="Rectangle 7"/>
          <p:cNvSpPr/>
          <p:nvPr userDrawn="1"/>
        </p:nvSpPr>
        <p:spPr>
          <a:xfrm>
            <a:off x="-1" y="836524"/>
            <a:ext cx="397933" cy="109092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1" name="Rectangle 10"/>
          <p:cNvSpPr/>
          <p:nvPr userDrawn="1"/>
        </p:nvSpPr>
        <p:spPr>
          <a:xfrm>
            <a:off x="460046" y="836524"/>
            <a:ext cx="66502" cy="109092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10" name="Picture 9" descr="image_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424428"/>
            <a:ext cx="2994660" cy="1819656"/>
          </a:xfrm>
          <a:prstGeom prst="rect">
            <a:avLst/>
          </a:prstGeom>
        </p:spPr>
      </p:pic>
      <p:pic>
        <p:nvPicPr>
          <p:cNvPr id="13" name="Picture 12" descr="image_3.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3424428"/>
            <a:ext cx="3047999" cy="1819656"/>
          </a:xfrm>
          <a:prstGeom prst="rect">
            <a:avLst/>
          </a:prstGeom>
        </p:spPr>
      </p:pic>
      <p:sp>
        <p:nvSpPr>
          <p:cNvPr id="14" name="Title 1"/>
          <p:cNvSpPr txBox="1">
            <a:spLocks/>
          </p:cNvSpPr>
          <p:nvPr userDrawn="1"/>
        </p:nvSpPr>
        <p:spPr>
          <a:xfrm>
            <a:off x="646313" y="533400"/>
            <a:ext cx="7752620" cy="1368644"/>
          </a:xfrm>
          <a:prstGeom prst="rect">
            <a:avLst/>
          </a:prstGeom>
        </p:spPr>
        <p:txBody>
          <a:bodyPr vert="horz" lIns="91440" tIns="45720" rIns="91440" bIns="45720" rtlCol="0" anchor="t" anchorCtr="0">
            <a:normAutofit/>
          </a:bodyPr>
          <a:lstStyle>
            <a:lvl1pPr algn="l" defTabSz="457200" rtl="0" eaLnBrk="1" latinLnBrk="0" hangingPunct="1">
              <a:lnSpc>
                <a:spcPts val="4000"/>
              </a:lnSpc>
              <a:spcBef>
                <a:spcPct val="0"/>
              </a:spcBef>
              <a:buNone/>
              <a:defRPr sz="3400" kern="1200">
                <a:solidFill>
                  <a:schemeClr val="bg1"/>
                </a:solidFill>
                <a:latin typeface="+mj-lt"/>
                <a:ea typeface="+mj-ea"/>
                <a:cs typeface="+mj-cs"/>
              </a:defRPr>
            </a:lvl1pPr>
          </a:lstStyle>
          <a:p>
            <a:r>
              <a:rPr lang="en-US" sz="2000" dirty="0" smtClean="0">
                <a:solidFill>
                  <a:srgbClr val="FFD457"/>
                </a:solidFill>
                <a:latin typeface="Franklin Gothic Medium"/>
              </a:rPr>
              <a:t>DOE OFFICE OF INDIAN ENERGY</a:t>
            </a:r>
            <a:endParaRPr lang="en-US" sz="2000" dirty="0">
              <a:solidFill>
                <a:srgbClr val="FFD457"/>
              </a:solidFill>
              <a:latin typeface="Franklin Gothic Medium"/>
            </a:endParaRPr>
          </a:p>
        </p:txBody>
      </p:sp>
      <p:pic>
        <p:nvPicPr>
          <p:cNvPr id="5" name="Picture 4" descr="image_1.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88310" y="3424428"/>
            <a:ext cx="3132328" cy="1819656"/>
          </a:xfrm>
          <a:prstGeom prst="rect">
            <a:avLst/>
          </a:prstGeom>
        </p:spPr>
      </p:pic>
    </p:spTree>
    <p:extLst>
      <p:ext uri="{BB962C8B-B14F-4D97-AF65-F5344CB8AC3E}">
        <p14:creationId xmlns:p14="http://schemas.microsoft.com/office/powerpoint/2010/main" val="360328000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2" name="Title 1"/>
          <p:cNvSpPr>
            <a:spLocks noGrp="1"/>
          </p:cNvSpPr>
          <p:nvPr>
            <p:ph type="title"/>
          </p:nvPr>
        </p:nvSpPr>
        <p:spPr>
          <a:xfrm>
            <a:off x="366492" y="176868"/>
            <a:ext cx="8229600" cy="986769"/>
          </a:xfrm>
        </p:spPr>
        <p:txBody>
          <a:bodyPr anchor="t">
            <a:normAutofit/>
          </a:bodyPr>
          <a:lstStyle>
            <a:lvl1pPr algn="l">
              <a:defRPr sz="3200">
                <a:solidFill>
                  <a:schemeClr val="accent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6492" y="1163637"/>
            <a:ext cx="8229600" cy="48293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0" name="Rectangle 9"/>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3" name="Slide Number Placeholder 5"/>
          <p:cNvSpPr>
            <a:spLocks noGrp="1"/>
          </p:cNvSpPr>
          <p:nvPr>
            <p:ph type="sldNum" sz="quarter" idx="4"/>
          </p:nvPr>
        </p:nvSpPr>
        <p:spPr>
          <a:xfrm>
            <a:off x="8776426" y="6591541"/>
            <a:ext cx="367574" cy="267887"/>
          </a:xfrm>
          <a:prstGeom prst="rect">
            <a:avLst/>
          </a:prstGeom>
        </p:spPr>
        <p:txBody>
          <a:bodyPr/>
          <a:lstStyle>
            <a:lvl1pPr algn="r">
              <a:defRPr sz="1000">
                <a:solidFill>
                  <a:schemeClr val="bg1"/>
                </a:solidFill>
              </a:defRPr>
            </a:lvl1pPr>
          </a:lstStyle>
          <a:p>
            <a:pPr algn="ctr"/>
            <a:fld id="{F9C252DC-A164-D04F-A083-01C268BCB08E}" type="slidenum">
              <a:rPr lang="en-US" smtClean="0">
                <a:solidFill>
                  <a:prstClr val="white"/>
                </a:solidFill>
                <a:latin typeface="Franklin Gothic Book"/>
              </a:rPr>
              <a:pPr algn="ctr"/>
              <a:t>‹#›</a:t>
            </a:fld>
            <a:endParaRPr lang="en-US" dirty="0">
              <a:solidFill>
                <a:prstClr val="white"/>
              </a:solidFill>
              <a:latin typeface="Franklin Gothic Book"/>
            </a:endParaRPr>
          </a:p>
        </p:txBody>
      </p:sp>
      <p:cxnSp>
        <p:nvCxnSpPr>
          <p:cNvPr id="16" name="Straight Connector 15"/>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18" name="Picture 17" descr="doe_ie_wordmark_larg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2964"/>
            <a:ext cx="1890890" cy="277154"/>
          </a:xfrm>
          <a:prstGeom prst="rect">
            <a:avLst/>
          </a:prstGeom>
        </p:spPr>
      </p:pic>
    </p:spTree>
    <p:extLst>
      <p:ext uri="{BB962C8B-B14F-4D97-AF65-F5344CB8AC3E}">
        <p14:creationId xmlns:p14="http://schemas.microsoft.com/office/powerpoint/2010/main" val="1719196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3" name="Rectangle 12"/>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4" name="Picture 13" descr="doe_ie_wordmark_larg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2964"/>
            <a:ext cx="1890890" cy="277154"/>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7010400" y="6606660"/>
            <a:ext cx="2133600" cy="251340"/>
          </a:xfrm>
          <a:prstGeom prst="rect">
            <a:avLst/>
          </a:prstGeom>
        </p:spPr>
        <p:txBody>
          <a:bodyPr/>
          <a:lstStyle>
            <a:lvl1pPr>
              <a:defRPr>
                <a:solidFill>
                  <a:srgbClr val="FFFFFF"/>
                </a:solidFill>
              </a:defRPr>
            </a:lvl1pPr>
          </a:lstStyle>
          <a:p>
            <a:fld id="{F9C252DC-A164-D04F-A083-01C268BCB08E}" type="slidenum">
              <a:rPr lang="en-US" smtClean="0"/>
              <a:pPr/>
              <a:t>‹#›</a:t>
            </a:fld>
            <a:endParaRPr lang="en-US" dirty="0"/>
          </a:p>
        </p:txBody>
      </p:sp>
    </p:spTree>
    <p:extLst>
      <p:ext uri="{BB962C8B-B14F-4D97-AF65-F5344CB8AC3E}">
        <p14:creationId xmlns:p14="http://schemas.microsoft.com/office/powerpoint/2010/main" val="42372142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066571"/>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4" name="Picture 3" descr="green_patter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7762"/>
            <a:ext cx="9144000" cy="155448"/>
          </a:xfrm>
          <a:prstGeom prst="rect">
            <a:avLst/>
          </a:prstGeom>
        </p:spPr>
      </p:pic>
      <p:pic>
        <p:nvPicPr>
          <p:cNvPr id="11" name="Picture 10" descr="doe_oie_wordmark_horiz_colo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493" y="6449456"/>
            <a:ext cx="2023738" cy="297564"/>
          </a:xfrm>
          <a:prstGeom prst="rect">
            <a:avLst/>
          </a:prstGeom>
        </p:spPr>
      </p:pic>
      <p:cxnSp>
        <p:nvCxnSpPr>
          <p:cNvPr id="12" name="Straight Connector 11"/>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5106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Rectangle 13"/>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15" name="Picture 14" descr="doe_ie_wordmark_larg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2964"/>
            <a:ext cx="1890890" cy="277154"/>
          </a:xfrm>
          <a:prstGeom prst="rect">
            <a:avLst/>
          </a:prstGeom>
        </p:spPr>
      </p:pic>
      <p:sp>
        <p:nvSpPr>
          <p:cNvPr id="2" name="Title 1"/>
          <p:cNvSpPr>
            <a:spLocks noGrp="1"/>
          </p:cNvSpPr>
          <p:nvPr>
            <p:ph type="title"/>
          </p:nvPr>
        </p:nvSpPr>
        <p:spPr>
          <a:xfrm>
            <a:off x="365760" y="175768"/>
            <a:ext cx="8229600" cy="98755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65760" y="1163320"/>
            <a:ext cx="4038600" cy="49628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56760" y="1163320"/>
            <a:ext cx="4038600" cy="49628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5"/>
          <p:cNvSpPr>
            <a:spLocks noGrp="1"/>
          </p:cNvSpPr>
          <p:nvPr>
            <p:ph type="sldNum" sz="quarter" idx="4"/>
          </p:nvPr>
        </p:nvSpPr>
        <p:spPr>
          <a:xfrm>
            <a:off x="8776426" y="6591541"/>
            <a:ext cx="367574" cy="267887"/>
          </a:xfrm>
          <a:prstGeom prst="rect">
            <a:avLst/>
          </a:prstGeom>
        </p:spPr>
        <p:txBody>
          <a:bodyPr/>
          <a:lstStyle>
            <a:lvl1pPr algn="r">
              <a:defRPr sz="1000">
                <a:solidFill>
                  <a:srgbClr val="FFFFFF"/>
                </a:solidFill>
              </a:defRPr>
            </a:lvl1pPr>
          </a:lstStyle>
          <a:p>
            <a:pPr algn="ctr"/>
            <a:fld id="{F9C252DC-A164-D04F-A083-01C268BCB08E}" type="slidenum">
              <a:rPr lang="en-US" smtClean="0">
                <a:latin typeface="Franklin Gothic Book"/>
              </a:rPr>
              <a:pPr algn="ctr"/>
              <a:t>‹#›</a:t>
            </a:fld>
            <a:endParaRPr lang="en-US" dirty="0">
              <a:latin typeface="Franklin Gothic Book"/>
            </a:endParaRPr>
          </a:p>
        </p:txBody>
      </p:sp>
      <p:sp>
        <p:nvSpPr>
          <p:cNvPr id="10" name="Rectangle 9"/>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1" name="Rectangle 10"/>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Tree>
    <p:extLst>
      <p:ext uri="{BB962C8B-B14F-4D97-AF65-F5344CB8AC3E}">
        <p14:creationId xmlns:p14="http://schemas.microsoft.com/office/powerpoint/2010/main" val="11163502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16" name="Picture 15" descr="doe_ie_wordmark_larg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2964"/>
            <a:ext cx="1890890" cy="277154"/>
          </a:xfrm>
          <a:prstGeom prst="rect">
            <a:avLst/>
          </a:prstGeom>
        </p:spPr>
      </p:pic>
      <p:sp>
        <p:nvSpPr>
          <p:cNvPr id="2" name="Title 1"/>
          <p:cNvSpPr>
            <a:spLocks noGrp="1"/>
          </p:cNvSpPr>
          <p:nvPr>
            <p:ph type="title"/>
          </p:nvPr>
        </p:nvSpPr>
        <p:spPr>
          <a:xfrm>
            <a:off x="365760" y="175768"/>
            <a:ext cx="8229600" cy="987552"/>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68300" y="1281112"/>
            <a:ext cx="4040188" cy="6862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68300" y="1920874"/>
            <a:ext cx="4040188" cy="42386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556125" y="1281112"/>
            <a:ext cx="4041775" cy="68628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56125" y="1920874"/>
            <a:ext cx="4041775" cy="42386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a:off x="7010400" y="6606660"/>
            <a:ext cx="2133600" cy="251340"/>
          </a:xfrm>
          <a:prstGeom prst="rect">
            <a:avLst/>
          </a:prstGeom>
        </p:spPr>
        <p:txBody>
          <a:bodyPr/>
          <a:lstStyle>
            <a:lvl1pPr>
              <a:defRPr>
                <a:solidFill>
                  <a:srgbClr val="FFFFFF"/>
                </a:solidFill>
              </a:defRPr>
            </a:lvl1pPr>
          </a:lstStyle>
          <a:p>
            <a:fld id="{F9C252DC-A164-D04F-A083-01C268BCB08E}" type="slidenum">
              <a:rPr lang="en-US" smtClean="0">
                <a:latin typeface="Franklin Gothic Book"/>
              </a:rPr>
              <a:pPr/>
              <a:t>‹#›</a:t>
            </a:fld>
            <a:endParaRPr lang="en-US" dirty="0">
              <a:latin typeface="Franklin Gothic Book"/>
            </a:endParaRPr>
          </a:p>
        </p:txBody>
      </p:sp>
      <p:sp>
        <p:nvSpPr>
          <p:cNvPr id="11" name="Rectangle 10"/>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12" name="Rectangle 11"/>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Tree>
    <p:extLst>
      <p:ext uri="{BB962C8B-B14F-4D97-AF65-F5344CB8AC3E}">
        <p14:creationId xmlns:p14="http://schemas.microsoft.com/office/powerpoint/2010/main" val="41771277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13" name="Picture 12" descr="doe_ie_wordmark_larg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2964"/>
            <a:ext cx="1890890" cy="277154"/>
          </a:xfrm>
          <a:prstGeom prst="rect">
            <a:avLst/>
          </a:prstGeom>
        </p:spPr>
      </p:pic>
      <p:sp>
        <p:nvSpPr>
          <p:cNvPr id="2" name="Title 1"/>
          <p:cNvSpPr>
            <a:spLocks noGrp="1"/>
          </p:cNvSpPr>
          <p:nvPr>
            <p:ph type="title"/>
          </p:nvPr>
        </p:nvSpPr>
        <p:spPr>
          <a:xfrm>
            <a:off x="365760" y="175768"/>
            <a:ext cx="8229600" cy="987552"/>
          </a:xfr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7010400" y="6606660"/>
            <a:ext cx="2133600" cy="251340"/>
          </a:xfrm>
          <a:prstGeom prst="rect">
            <a:avLst/>
          </a:prstGeom>
        </p:spPr>
        <p:txBody>
          <a:bodyPr/>
          <a:lstStyle>
            <a:lvl1pPr>
              <a:defRPr>
                <a:solidFill>
                  <a:srgbClr val="FFFFFF"/>
                </a:solidFill>
              </a:defRPr>
            </a:lvl1pPr>
          </a:lstStyle>
          <a:p>
            <a:fld id="{F9C252DC-A164-D04F-A083-01C268BCB08E}" type="slidenum">
              <a:rPr lang="en-US" smtClean="0">
                <a:latin typeface="Franklin Gothic Book"/>
              </a:rPr>
              <a:pPr/>
              <a:t>‹#›</a:t>
            </a:fld>
            <a:endParaRPr lang="en-US" dirty="0">
              <a:latin typeface="Franklin Gothic Book"/>
            </a:endParaRPr>
          </a:p>
        </p:txBody>
      </p:sp>
      <p:sp>
        <p:nvSpPr>
          <p:cNvPr id="7" name="Rectangle 6"/>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8" name="Rectangle 7"/>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Tree>
    <p:extLst>
      <p:ext uri="{BB962C8B-B14F-4D97-AF65-F5344CB8AC3E}">
        <p14:creationId xmlns:p14="http://schemas.microsoft.com/office/powerpoint/2010/main" val="42615254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Rectangle 9"/>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11" name="Picture 10" descr="doe_ie_wordmark_larg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2964"/>
            <a:ext cx="1890890" cy="277154"/>
          </a:xfrm>
          <a:prstGeom prst="rect">
            <a:avLst/>
          </a:prstGeom>
        </p:spPr>
      </p:pic>
      <p:sp>
        <p:nvSpPr>
          <p:cNvPr id="4" name="Slide Number Placeholder 3"/>
          <p:cNvSpPr>
            <a:spLocks noGrp="1"/>
          </p:cNvSpPr>
          <p:nvPr>
            <p:ph type="sldNum" sz="quarter" idx="12"/>
          </p:nvPr>
        </p:nvSpPr>
        <p:spPr>
          <a:xfrm>
            <a:off x="7010400" y="6606660"/>
            <a:ext cx="2133600" cy="251340"/>
          </a:xfrm>
          <a:prstGeom prst="rect">
            <a:avLst/>
          </a:prstGeom>
        </p:spPr>
        <p:txBody>
          <a:bodyPr/>
          <a:lstStyle>
            <a:lvl1pPr>
              <a:defRPr>
                <a:solidFill>
                  <a:srgbClr val="FFFFFF"/>
                </a:solidFill>
              </a:defRPr>
            </a:lvl1pPr>
          </a:lstStyle>
          <a:p>
            <a:fld id="{F9C252DC-A164-D04F-A083-01C268BCB08E}" type="slidenum">
              <a:rPr lang="en-US" smtClean="0">
                <a:latin typeface="Franklin Gothic Book"/>
              </a:rPr>
              <a:pPr/>
              <a:t>‹#›</a:t>
            </a:fld>
            <a:endParaRPr lang="en-US" dirty="0">
              <a:latin typeface="Franklin Gothic Book"/>
            </a:endParaRPr>
          </a:p>
        </p:txBody>
      </p:sp>
      <p:pic>
        <p:nvPicPr>
          <p:cNvPr id="5" name="Picture 4" descr="green_patter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57762"/>
            <a:ext cx="9144000" cy="155448"/>
          </a:xfrm>
          <a:prstGeom prst="rect">
            <a:avLst/>
          </a:prstGeom>
        </p:spPr>
      </p:pic>
    </p:spTree>
    <p:extLst>
      <p:ext uri="{BB962C8B-B14F-4D97-AF65-F5344CB8AC3E}">
        <p14:creationId xmlns:p14="http://schemas.microsoft.com/office/powerpoint/2010/main" val="20196858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3" name="Rectangle 12"/>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14" name="Picture 13" descr="doe_ie_wordmark_larg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2964"/>
            <a:ext cx="1890890" cy="277154"/>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7010400" y="6606660"/>
            <a:ext cx="2133600" cy="251340"/>
          </a:xfrm>
          <a:prstGeom prst="rect">
            <a:avLst/>
          </a:prstGeom>
        </p:spPr>
        <p:txBody>
          <a:bodyPr/>
          <a:lstStyle>
            <a:lvl1pPr>
              <a:defRPr>
                <a:solidFill>
                  <a:srgbClr val="FFFFFF"/>
                </a:solidFill>
              </a:defRPr>
            </a:lvl1pPr>
          </a:lstStyle>
          <a:p>
            <a:fld id="{F9C252DC-A164-D04F-A083-01C268BCB08E}" type="slidenum">
              <a:rPr lang="en-US" smtClean="0">
                <a:latin typeface="Franklin Gothic Book"/>
              </a:rPr>
              <a:pPr/>
              <a:t>‹#›</a:t>
            </a:fld>
            <a:endParaRPr lang="en-US" dirty="0">
              <a:latin typeface="Franklin Gothic Book"/>
            </a:endParaRPr>
          </a:p>
        </p:txBody>
      </p:sp>
    </p:spTree>
    <p:extLst>
      <p:ext uri="{BB962C8B-B14F-4D97-AF65-F5344CB8AC3E}">
        <p14:creationId xmlns:p14="http://schemas.microsoft.com/office/powerpoint/2010/main" val="33858802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4" name="Rectangle 13"/>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pic>
        <p:nvPicPr>
          <p:cNvPr id="15" name="Picture 14" descr="doe_ie_wordmark_larg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2964"/>
            <a:ext cx="1890890" cy="277154"/>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7010400" y="6606660"/>
            <a:ext cx="2133600" cy="251340"/>
          </a:xfrm>
          <a:prstGeom prst="rect">
            <a:avLst/>
          </a:prstGeom>
        </p:spPr>
        <p:txBody>
          <a:bodyPr/>
          <a:lstStyle>
            <a:lvl1pPr>
              <a:defRPr>
                <a:solidFill>
                  <a:srgbClr val="FFFFFF"/>
                </a:solidFill>
              </a:defRPr>
            </a:lvl1pPr>
          </a:lstStyle>
          <a:p>
            <a:fld id="{F9C252DC-A164-D04F-A083-01C268BCB08E}" type="slidenum">
              <a:rPr lang="en-US" smtClean="0">
                <a:latin typeface="Franklin Gothic Book"/>
              </a:rPr>
              <a:pPr/>
              <a:t>‹#›</a:t>
            </a:fld>
            <a:endParaRPr lang="en-US" dirty="0">
              <a:latin typeface="Franklin Gothic Book"/>
            </a:endParaRPr>
          </a:p>
        </p:txBody>
      </p:sp>
      <p:pic>
        <p:nvPicPr>
          <p:cNvPr id="8" name="Picture 7" descr="green_patter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57762"/>
            <a:ext cx="9144000" cy="155448"/>
          </a:xfrm>
          <a:prstGeom prst="rect">
            <a:avLst/>
          </a:prstGeom>
        </p:spPr>
      </p:pic>
    </p:spTree>
    <p:extLst>
      <p:ext uri="{BB962C8B-B14F-4D97-AF65-F5344CB8AC3E}">
        <p14:creationId xmlns:p14="http://schemas.microsoft.com/office/powerpoint/2010/main" val="2211282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65760" y="175768"/>
            <a:ext cx="8229600" cy="987552"/>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66492" y="1163321"/>
            <a:ext cx="8229600" cy="4875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7010400" y="6606660"/>
            <a:ext cx="2133600" cy="251340"/>
          </a:xfrm>
          <a:prstGeom prst="rect">
            <a:avLst/>
          </a:prstGeom>
        </p:spPr>
        <p:txBody>
          <a:bodyPr/>
          <a:lstStyle/>
          <a:p>
            <a:fld id="{F9C252DC-A164-D04F-A083-01C268BCB08E}" type="slidenum">
              <a:rPr lang="en-US" smtClean="0">
                <a:latin typeface="Franklin Gothic Book"/>
              </a:rPr>
              <a:pPr/>
              <a:t>‹#›</a:t>
            </a:fld>
            <a:endParaRPr lang="en-US" dirty="0">
              <a:latin typeface="Franklin Gothic Book"/>
            </a:endParaRPr>
          </a:p>
        </p:txBody>
      </p:sp>
      <p:pic>
        <p:nvPicPr>
          <p:cNvPr id="10" name="Picture 9" descr="doe_oie_wordmark_horiz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6493" y="6449456"/>
            <a:ext cx="2023738" cy="297564"/>
          </a:xfrm>
          <a:prstGeom prst="rect">
            <a:avLst/>
          </a:prstGeom>
        </p:spPr>
      </p:pic>
      <p:cxnSp>
        <p:nvCxnSpPr>
          <p:cNvPr id="11" name="Straight Connector 10"/>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0" y="349582"/>
            <a:ext cx="182880"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9" name="Rectangle 8"/>
          <p:cNvSpPr/>
          <p:nvPr userDrawn="1"/>
        </p:nvSpPr>
        <p:spPr>
          <a:xfrm>
            <a:off x="236525" y="349582"/>
            <a:ext cx="73411" cy="2808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Tree>
    <p:extLst>
      <p:ext uri="{BB962C8B-B14F-4D97-AF65-F5344CB8AC3E}">
        <p14:creationId xmlns:p14="http://schemas.microsoft.com/office/powerpoint/2010/main" val="11250917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552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552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7010400" y="6606660"/>
            <a:ext cx="2133600" cy="251340"/>
          </a:xfrm>
          <a:prstGeom prst="rect">
            <a:avLst/>
          </a:prstGeom>
        </p:spPr>
        <p:txBody>
          <a:bodyPr/>
          <a:lstStyle/>
          <a:p>
            <a:fld id="{F9C252DC-A164-D04F-A083-01C268BCB08E}" type="slidenum">
              <a:rPr lang="en-US" smtClean="0">
                <a:latin typeface="Franklin Gothic Book"/>
              </a:rPr>
              <a:pPr/>
              <a:t>‹#›</a:t>
            </a:fld>
            <a:endParaRPr lang="en-US" dirty="0">
              <a:latin typeface="Franklin Gothic Book"/>
            </a:endParaRPr>
          </a:p>
        </p:txBody>
      </p:sp>
      <p:pic>
        <p:nvPicPr>
          <p:cNvPr id="10" name="Picture 9" descr="doe_oie_wordmark_horiz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6493" y="6449456"/>
            <a:ext cx="2023738" cy="297564"/>
          </a:xfrm>
          <a:prstGeom prst="rect">
            <a:avLst/>
          </a:prstGeom>
        </p:spPr>
      </p:pic>
      <p:cxnSp>
        <p:nvCxnSpPr>
          <p:cNvPr id="11" name="Straight Connector 10"/>
          <p:cNvCxnSpPr/>
          <p:nvPr userDrawn="1"/>
        </p:nvCxnSpPr>
        <p:spPr>
          <a:xfrm>
            <a:off x="0" y="6314074"/>
            <a:ext cx="9144000"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5349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Title &amp; Content -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p>
            <a:fld id="{D7081E63-2C6B-47B6-BA01-4B14E1AFFBAF}" type="slidenum">
              <a:rPr lang="en-US" smtClean="0">
                <a:latin typeface="Franklin Gothic Book"/>
              </a:rPr>
              <a:pPr/>
              <a:t>‹#›</a:t>
            </a:fld>
            <a:endParaRPr lang="en-US" dirty="0">
              <a:latin typeface="Franklin Gothic Book"/>
            </a:endParaRPr>
          </a:p>
        </p:txBody>
      </p:sp>
      <p:sp>
        <p:nvSpPr>
          <p:cNvPr id="4" name="Content Placeholder 2"/>
          <p:cNvSpPr>
            <a:spLocks noGrp="1"/>
          </p:cNvSpPr>
          <p:nvPr>
            <p:ph idx="1"/>
          </p:nvPr>
        </p:nvSpPr>
        <p:spPr>
          <a:xfrm>
            <a:off x="457200" y="15240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0563400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4" name="Rectangle 13"/>
          <p:cNvSpPr/>
          <p:nvPr userDrawn="1"/>
        </p:nvSpPr>
        <p:spPr>
          <a:xfrm>
            <a:off x="0" y="6314074"/>
            <a:ext cx="9144000" cy="5453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5" name="Picture 14" descr="doe_ie_wordmark_large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936" y="6452964"/>
            <a:ext cx="1890890" cy="277154"/>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7010400" y="6606660"/>
            <a:ext cx="2133600" cy="251340"/>
          </a:xfrm>
          <a:prstGeom prst="rect">
            <a:avLst/>
          </a:prstGeom>
        </p:spPr>
        <p:txBody>
          <a:bodyPr/>
          <a:lstStyle>
            <a:lvl1pPr>
              <a:defRPr>
                <a:solidFill>
                  <a:srgbClr val="FFFFFF"/>
                </a:solidFill>
              </a:defRPr>
            </a:lvl1pPr>
          </a:lstStyle>
          <a:p>
            <a:fld id="{F9C252DC-A164-D04F-A083-01C268BCB08E}" type="slidenum">
              <a:rPr lang="en-US" smtClean="0"/>
              <a:pPr/>
              <a:t>‹#›</a:t>
            </a:fld>
            <a:endParaRPr lang="en-US" dirty="0"/>
          </a:p>
        </p:txBody>
      </p:sp>
      <p:pic>
        <p:nvPicPr>
          <p:cNvPr id="8" name="Picture 7" descr="green_patter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57762"/>
            <a:ext cx="9144000" cy="155448"/>
          </a:xfrm>
          <a:prstGeom prst="rect">
            <a:avLst/>
          </a:prstGeom>
        </p:spPr>
      </p:pic>
    </p:spTree>
    <p:extLst>
      <p:ext uri="{BB962C8B-B14F-4D97-AF65-F5344CB8AC3E}">
        <p14:creationId xmlns:p14="http://schemas.microsoft.com/office/powerpoint/2010/main" val="29577436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Title, text, object -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200" y="1524000"/>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hasCustomPrompt="1"/>
          </p:nvPr>
        </p:nvSpPr>
        <p:spPr>
          <a:xfrm>
            <a:off x="4645025" y="1524000"/>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add object</a:t>
            </a:r>
            <a:endParaRPr lang="en-US" dirty="0"/>
          </a:p>
        </p:txBody>
      </p:sp>
      <p:sp>
        <p:nvSpPr>
          <p:cNvPr id="9" name="Slide Number Placeholder 8"/>
          <p:cNvSpPr>
            <a:spLocks noGrp="1"/>
          </p:cNvSpPr>
          <p:nvPr>
            <p:ph type="sldNum" sz="quarter" idx="12"/>
          </p:nvPr>
        </p:nvSpPr>
        <p:spPr/>
        <p:txBody>
          <a:bodyPr/>
          <a:lstStyle>
            <a:lvl1pPr algn="ctr">
              <a:defRPr/>
            </a:lvl1pPr>
          </a:lstStyle>
          <a:p>
            <a:fld id="{D7081E63-2C6B-47B6-BA01-4B14E1AFFBAF}" type="slidenum">
              <a:rPr lang="en-US" smtClean="0">
                <a:latin typeface="Franklin Gothic Book"/>
              </a:rPr>
              <a:pPr/>
              <a:t>‹#›</a:t>
            </a:fld>
            <a:endParaRPr lang="en-US" dirty="0">
              <a:latin typeface="Franklin Gothic Book"/>
            </a:endParaRPr>
          </a:p>
        </p:txBody>
      </p:sp>
    </p:spTree>
    <p:extLst>
      <p:ext uri="{BB962C8B-B14F-4D97-AF65-F5344CB8AC3E}">
        <p14:creationId xmlns:p14="http://schemas.microsoft.com/office/powerpoint/2010/main" val="141733468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theme" Target="../theme/theme3.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429768"/>
            <a:ext cx="8229600" cy="98755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66492" y="1467969"/>
            <a:ext cx="8229600" cy="486289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4"/>
          </p:nvPr>
        </p:nvSpPr>
        <p:spPr>
          <a:xfrm>
            <a:off x="8776426" y="6591541"/>
            <a:ext cx="367574" cy="267887"/>
          </a:xfrm>
          <a:prstGeom prst="rect">
            <a:avLst/>
          </a:prstGeom>
        </p:spPr>
        <p:txBody>
          <a:bodyPr/>
          <a:lstStyle>
            <a:lvl1pPr algn="r">
              <a:defRPr sz="900">
                <a:solidFill>
                  <a:srgbClr val="106636"/>
                </a:solidFill>
              </a:defRPr>
            </a:lvl1pPr>
          </a:lstStyle>
          <a:p>
            <a:pPr algn="ctr"/>
            <a:fld id="{F9C252DC-A164-D04F-A083-01C268BCB08E}" type="slidenum">
              <a:rPr lang="en-US" smtClean="0"/>
              <a:pPr algn="ctr"/>
              <a:t>‹#›</a:t>
            </a:fld>
            <a:endParaRPr lang="en-US" dirty="0"/>
          </a:p>
        </p:txBody>
      </p:sp>
    </p:spTree>
    <p:extLst>
      <p:ext uri="{BB962C8B-B14F-4D97-AF65-F5344CB8AC3E}">
        <p14:creationId xmlns:p14="http://schemas.microsoft.com/office/powerpoint/2010/main" val="3225552981"/>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Lst>
  <p:timing>
    <p:tnLst>
      <p:par>
        <p:cTn id="1" dur="indefinite" restart="never" nodeType="tmRoot"/>
      </p:par>
    </p:tnLst>
  </p:timing>
  <p:hf hdr="0" ftr="0" dt="0"/>
  <p:txStyles>
    <p:titleStyle>
      <a:lvl1pPr algn="l" defTabSz="457200" rtl="0" eaLnBrk="1" latinLnBrk="0" hangingPunct="1">
        <a:spcBef>
          <a:spcPct val="0"/>
        </a:spcBef>
        <a:buNone/>
        <a:defRPr sz="3200" kern="1200">
          <a:solidFill>
            <a:schemeClr val="accent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429768"/>
            <a:ext cx="8229600" cy="98755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66492" y="1467969"/>
            <a:ext cx="8229600" cy="486289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4"/>
          </p:nvPr>
        </p:nvSpPr>
        <p:spPr>
          <a:xfrm>
            <a:off x="8776426" y="6591541"/>
            <a:ext cx="367574" cy="267887"/>
          </a:xfrm>
          <a:prstGeom prst="rect">
            <a:avLst/>
          </a:prstGeom>
        </p:spPr>
        <p:txBody>
          <a:bodyPr/>
          <a:lstStyle>
            <a:lvl1pPr algn="r">
              <a:defRPr sz="900">
                <a:solidFill>
                  <a:srgbClr val="106636"/>
                </a:solidFill>
              </a:defRPr>
            </a:lvl1pPr>
          </a:lstStyle>
          <a:p>
            <a:pPr algn="ctr"/>
            <a:fld id="{F9C252DC-A164-D04F-A083-01C268BCB08E}" type="slidenum">
              <a:rPr lang="en-US" smtClean="0">
                <a:latin typeface="Franklin Gothic Book"/>
              </a:rPr>
              <a:pPr algn="ctr"/>
              <a:t>‹#›</a:t>
            </a:fld>
            <a:endParaRPr lang="en-US" dirty="0">
              <a:latin typeface="Franklin Gothic Book"/>
            </a:endParaRPr>
          </a:p>
        </p:txBody>
      </p:sp>
    </p:spTree>
    <p:extLst>
      <p:ext uri="{BB962C8B-B14F-4D97-AF65-F5344CB8AC3E}">
        <p14:creationId xmlns:p14="http://schemas.microsoft.com/office/powerpoint/2010/main" val="463505656"/>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iming>
    <p:tnLst>
      <p:par>
        <p:cTn id="1" dur="indefinite" restart="never" nodeType="tmRoot"/>
      </p:par>
    </p:tnLst>
  </p:timing>
  <p:hf hdr="0" ftr="0" dt="0"/>
  <p:txStyles>
    <p:titleStyle>
      <a:lvl1pPr algn="l" defTabSz="457200" rtl="0" eaLnBrk="1" latinLnBrk="0" hangingPunct="1">
        <a:spcBef>
          <a:spcPct val="0"/>
        </a:spcBef>
        <a:buNone/>
        <a:defRPr sz="3200" kern="1200">
          <a:solidFill>
            <a:schemeClr val="accent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429768"/>
            <a:ext cx="8229600" cy="98755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66492" y="1467969"/>
            <a:ext cx="8229600" cy="486289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accent1"/>
                </a:solidFill>
              </a:defRPr>
            </a:lvl1pPr>
          </a:lstStyle>
          <a:p>
            <a:pPr algn="ctr"/>
            <a:fld id="{F9C252DC-A164-D04F-A083-01C268BCB08E}" type="slidenum">
              <a:rPr lang="en-US" smtClean="0">
                <a:solidFill>
                  <a:srgbClr val="106636"/>
                </a:solidFill>
                <a:latin typeface="Franklin Gothic Book"/>
              </a:rPr>
              <a:pPr algn="ctr"/>
              <a:t>‹#›</a:t>
            </a:fld>
            <a:endParaRPr lang="en-US" dirty="0">
              <a:solidFill>
                <a:srgbClr val="106636"/>
              </a:solidFill>
              <a:latin typeface="Franklin Gothic Book"/>
            </a:endParaRPr>
          </a:p>
        </p:txBody>
      </p:sp>
    </p:spTree>
    <p:extLst>
      <p:ext uri="{BB962C8B-B14F-4D97-AF65-F5344CB8AC3E}">
        <p14:creationId xmlns:p14="http://schemas.microsoft.com/office/powerpoint/2010/main" val="226708169"/>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 id="2147483945" r:id="rId17"/>
    <p:sldLayoutId id="2147483946" r:id="rId18"/>
    <p:sldLayoutId id="2147483947" r:id="rId19"/>
    <p:sldLayoutId id="2147483948" r:id="rId20"/>
    <p:sldLayoutId id="2147483949" r:id="rId21"/>
    <p:sldLayoutId id="2147483950" r:id="rId22"/>
    <p:sldLayoutId id="2147483951" r:id="rId23"/>
  </p:sldLayoutIdLst>
  <p:timing>
    <p:tnLst>
      <p:par>
        <p:cTn id="1" dur="indefinite" restart="never" nodeType="tmRoot"/>
      </p:par>
    </p:tnLst>
  </p:timing>
  <p:hf sldNum="0" hdr="0" ftr="0" dt="0"/>
  <p:txStyles>
    <p:titleStyle>
      <a:lvl1pPr algn="l" defTabSz="457200" rtl="0" eaLnBrk="1" latinLnBrk="0" hangingPunct="1">
        <a:spcBef>
          <a:spcPct val="0"/>
        </a:spcBef>
        <a:buNone/>
        <a:defRPr sz="3200" kern="1200">
          <a:solidFill>
            <a:schemeClr val="accent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429768"/>
            <a:ext cx="8229600" cy="98755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66492" y="1467969"/>
            <a:ext cx="8229600" cy="486289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accent1"/>
                </a:solidFill>
              </a:defRPr>
            </a:lvl1pPr>
          </a:lstStyle>
          <a:p>
            <a:pPr algn="ctr"/>
            <a:fld id="{F9C252DC-A164-D04F-A083-01C268BCB08E}" type="slidenum">
              <a:rPr lang="en-US" smtClean="0">
                <a:solidFill>
                  <a:srgbClr val="106636"/>
                </a:solidFill>
                <a:latin typeface="Franklin Gothic Book"/>
              </a:rPr>
              <a:pPr algn="ctr"/>
              <a:t>‹#›</a:t>
            </a:fld>
            <a:endParaRPr lang="en-US" dirty="0">
              <a:solidFill>
                <a:srgbClr val="106636"/>
              </a:solidFill>
              <a:latin typeface="Franklin Gothic Book"/>
            </a:endParaRPr>
          </a:p>
        </p:txBody>
      </p:sp>
    </p:spTree>
    <p:extLst>
      <p:ext uri="{BB962C8B-B14F-4D97-AF65-F5344CB8AC3E}">
        <p14:creationId xmlns:p14="http://schemas.microsoft.com/office/powerpoint/2010/main" val="2927647152"/>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Lst>
  <p:timing>
    <p:tnLst>
      <p:par>
        <p:cTn id="1" dur="indefinite" restart="never" nodeType="tmRoot"/>
      </p:par>
    </p:tnLst>
  </p:timing>
  <p:hf sldNum="0" hdr="0" ftr="0" dt="0"/>
  <p:txStyles>
    <p:titleStyle>
      <a:lvl1pPr algn="l" defTabSz="457200" rtl="0" eaLnBrk="1" latinLnBrk="0" hangingPunct="1">
        <a:spcBef>
          <a:spcPct val="0"/>
        </a:spcBef>
        <a:buNone/>
        <a:defRPr sz="3200" kern="1200">
          <a:solidFill>
            <a:schemeClr val="accent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429768"/>
            <a:ext cx="8229600" cy="98755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66492" y="1467969"/>
            <a:ext cx="8229600" cy="486289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4"/>
          </p:nvPr>
        </p:nvSpPr>
        <p:spPr>
          <a:xfrm>
            <a:off x="8596092" y="6591541"/>
            <a:ext cx="547908" cy="267887"/>
          </a:xfrm>
          <a:prstGeom prst="rect">
            <a:avLst/>
          </a:prstGeom>
        </p:spPr>
        <p:txBody>
          <a:bodyPr/>
          <a:lstStyle>
            <a:lvl1pPr algn="r">
              <a:defRPr sz="1000">
                <a:solidFill>
                  <a:schemeClr val="accent1"/>
                </a:solidFill>
              </a:defRPr>
            </a:lvl1pPr>
          </a:lstStyle>
          <a:p>
            <a:pPr algn="ctr"/>
            <a:fld id="{F9C252DC-A164-D04F-A083-01C268BCB08E}" type="slidenum">
              <a:rPr lang="en-US" smtClean="0">
                <a:solidFill>
                  <a:srgbClr val="106636"/>
                </a:solidFill>
                <a:latin typeface="Franklin Gothic Book"/>
              </a:rPr>
              <a:pPr algn="ctr"/>
              <a:t>‹#›</a:t>
            </a:fld>
            <a:endParaRPr lang="en-US" dirty="0">
              <a:solidFill>
                <a:srgbClr val="106636"/>
              </a:solidFill>
              <a:latin typeface="Franklin Gothic Book"/>
            </a:endParaRPr>
          </a:p>
        </p:txBody>
      </p:sp>
    </p:spTree>
    <p:extLst>
      <p:ext uri="{BB962C8B-B14F-4D97-AF65-F5344CB8AC3E}">
        <p14:creationId xmlns:p14="http://schemas.microsoft.com/office/powerpoint/2010/main" val="527641128"/>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Lst>
  <p:timing>
    <p:tnLst>
      <p:par>
        <p:cTn id="1" dur="indefinite" restart="never" nodeType="tmRoot"/>
      </p:par>
    </p:tnLst>
  </p:timing>
  <p:hf hdr="0" ftr="0" dt="0"/>
  <p:txStyles>
    <p:titleStyle>
      <a:lvl1pPr algn="l" defTabSz="457200" rtl="0" eaLnBrk="1" latinLnBrk="0" hangingPunct="1">
        <a:spcBef>
          <a:spcPct val="0"/>
        </a:spcBef>
        <a:buNone/>
        <a:defRPr sz="3200" kern="1200">
          <a:solidFill>
            <a:schemeClr val="accent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429768"/>
            <a:ext cx="8229600" cy="98755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66492" y="1467969"/>
            <a:ext cx="8229600" cy="486289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4"/>
          </p:nvPr>
        </p:nvSpPr>
        <p:spPr>
          <a:xfrm>
            <a:off x="8776426" y="6591541"/>
            <a:ext cx="367574" cy="267887"/>
          </a:xfrm>
          <a:prstGeom prst="rect">
            <a:avLst/>
          </a:prstGeom>
        </p:spPr>
        <p:txBody>
          <a:bodyPr/>
          <a:lstStyle>
            <a:lvl1pPr algn="r">
              <a:defRPr sz="900">
                <a:solidFill>
                  <a:srgbClr val="106636"/>
                </a:solidFill>
              </a:defRPr>
            </a:lvl1pPr>
          </a:lstStyle>
          <a:p>
            <a:pPr algn="ctr"/>
            <a:fld id="{F9C252DC-A164-D04F-A083-01C268BCB08E}" type="slidenum">
              <a:rPr lang="en-US" smtClean="0">
                <a:latin typeface="Franklin Gothic Book"/>
              </a:rPr>
              <a:pPr algn="ctr"/>
              <a:t>‹#›</a:t>
            </a:fld>
            <a:endParaRPr lang="en-US" dirty="0">
              <a:latin typeface="Franklin Gothic Book"/>
            </a:endParaRPr>
          </a:p>
        </p:txBody>
      </p:sp>
    </p:spTree>
    <p:extLst>
      <p:ext uri="{BB962C8B-B14F-4D97-AF65-F5344CB8AC3E}">
        <p14:creationId xmlns:p14="http://schemas.microsoft.com/office/powerpoint/2010/main" val="3206763428"/>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Lst>
  <p:timing>
    <p:tnLst>
      <p:par>
        <p:cTn id="1" dur="indefinite" restart="never" nodeType="tmRoot"/>
      </p:par>
    </p:tnLst>
  </p:timing>
  <p:hf hdr="0" ftr="0" dt="0"/>
  <p:txStyles>
    <p:titleStyle>
      <a:lvl1pPr algn="l" defTabSz="457200" rtl="0" eaLnBrk="1" latinLnBrk="0" hangingPunct="1">
        <a:spcBef>
          <a:spcPct val="0"/>
        </a:spcBef>
        <a:buNone/>
        <a:defRPr sz="3200" kern="1200">
          <a:solidFill>
            <a:schemeClr val="accent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hyperlink" Target="http://www.eere.energy.gov/sled" TargetMode="External"/><Relationship Id="rId2" Type="http://schemas.openxmlformats.org/officeDocument/2006/relationships/hyperlink" Target="http://apps1.eere.energy.gov/sled/#/" TargetMode="External"/><Relationship Id="rId1" Type="http://schemas.openxmlformats.org/officeDocument/2006/relationships/slideLayout" Target="../slideLayouts/slideLayout49.xml"/><Relationship Id="rId4" Type="http://schemas.openxmlformats.org/officeDocument/2006/relationships/hyperlink" Target="https://www.youtube.com/watch?v=VAzAGlX1zag&amp;list=UU7EGgnYFEIOaAa47ZBpninw"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hyperlink" Target="http://www1.eere.energy.gov/tribalenergy/guide/legal_issues.html" TargetMode="External"/><Relationship Id="rId2" Type="http://schemas.openxmlformats.org/officeDocument/2006/relationships/hyperlink" Target="http://teeic.indianaffairs.gov/triballand/" TargetMode="Externa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hyperlink" Target="http://www.bia.gov/cs/groups/xraca/documents/text/idc009157.pdf" TargetMode="External"/><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8.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83.xml"/><Relationship Id="rId5" Type="http://schemas.openxmlformats.org/officeDocument/2006/relationships/hyperlink" Target="http://maps.nrel.gov/pvwatts"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79.xml"/><Relationship Id="rId5" Type="http://schemas.openxmlformats.org/officeDocument/2006/relationships/hyperlink" Target="http://openpv.nrel.gov/" TargetMode="External"/><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8" Type="http://schemas.openxmlformats.org/officeDocument/2006/relationships/hyperlink" Target="http://maps.nrel.gov/hydra" TargetMode="External"/><Relationship Id="rId13" Type="http://schemas.openxmlformats.org/officeDocument/2006/relationships/hyperlink" Target="http://www.nrel.gov/analysis/tech_lcoe.html" TargetMode="External"/><Relationship Id="rId18" Type="http://schemas.openxmlformats.org/officeDocument/2006/relationships/hyperlink" Target="http://smartgrid.gov/" TargetMode="External"/><Relationship Id="rId3" Type="http://schemas.openxmlformats.org/officeDocument/2006/relationships/hyperlink" Target="http://maps.nrel.gov" TargetMode="External"/><Relationship Id="rId7" Type="http://schemas.openxmlformats.org/officeDocument/2006/relationships/hyperlink" Target="http://sam.nrel.gov/" TargetMode="External"/><Relationship Id="rId12" Type="http://schemas.openxmlformats.org/officeDocument/2006/relationships/hyperlink" Target="http://maps.nrel.gov/pvdaq" TargetMode="External"/><Relationship Id="rId17" Type="http://schemas.openxmlformats.org/officeDocument/2006/relationships/hyperlink" Target="http://openei.org/" TargetMode="External"/><Relationship Id="rId2" Type="http://schemas.openxmlformats.org/officeDocument/2006/relationships/notesSlide" Target="../notesSlides/notesSlide35.xml"/><Relationship Id="rId16" Type="http://schemas.openxmlformats.org/officeDocument/2006/relationships/hyperlink" Target="http://www.nrel.gov/analysis/jedi/" TargetMode="External"/><Relationship Id="rId1" Type="http://schemas.openxmlformats.org/officeDocument/2006/relationships/slideLayout" Target="../slideLayouts/slideLayout83.xml"/><Relationship Id="rId6" Type="http://schemas.openxmlformats.org/officeDocument/2006/relationships/hyperlink" Target="http://mercator.nrel.gov/imby" TargetMode="External"/><Relationship Id="rId11" Type="http://schemas.openxmlformats.org/officeDocument/2006/relationships/hyperlink" Target="http://openpv.nrel.gov/gallery" TargetMode="External"/><Relationship Id="rId5" Type="http://schemas.openxmlformats.org/officeDocument/2006/relationships/hyperlink" Target="http://maps.nrel.gov/reatlas" TargetMode="External"/><Relationship Id="rId15" Type="http://schemas.openxmlformats.org/officeDocument/2006/relationships/hyperlink" Target="http://www.nrel.gov/analysis/reeds/" TargetMode="External"/><Relationship Id="rId10" Type="http://schemas.openxmlformats.org/officeDocument/2006/relationships/hyperlink" Target="http://maps.nrel.gov/prospector" TargetMode="External"/><Relationship Id="rId4" Type="http://schemas.openxmlformats.org/officeDocument/2006/relationships/hyperlink" Target="http://www.nrel.gov/gis/mapsearch/" TargetMode="External"/><Relationship Id="rId9" Type="http://schemas.openxmlformats.org/officeDocument/2006/relationships/hyperlink" Target="http://maps.nrel.gov/re_atlas" TargetMode="External"/><Relationship Id="rId14" Type="http://schemas.openxmlformats.org/officeDocument/2006/relationships/hyperlink" Target="http://rpm.nrel.gov/docs/georeserv/"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openxmlformats.org/officeDocument/2006/relationships/hyperlink" Target="https://www.nrel.gov/analysis/sam/"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3.xml"/></Relationships>
</file>

<file path=ppt/slides/_rels/slide44.xml.rels><?xml version="1.0" encoding="UTF-8" standalone="yes"?>
<Relationships xmlns="http://schemas.openxmlformats.org/package/2006/relationships"><Relationship Id="rId8" Type="http://schemas.openxmlformats.org/officeDocument/2006/relationships/image" Target="../media/image70.gif"/><Relationship Id="rId13" Type="http://schemas.openxmlformats.org/officeDocument/2006/relationships/image" Target="../media/image75.jpeg"/><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83.xml"/><Relationship Id="rId6" Type="http://schemas.openxmlformats.org/officeDocument/2006/relationships/image" Target="../media/image68.gif"/><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 Id="rId14" Type="http://schemas.openxmlformats.org/officeDocument/2006/relationships/image" Target="../media/image7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7.xml"/><Relationship Id="rId1" Type="http://schemas.openxmlformats.org/officeDocument/2006/relationships/slideLayout" Target="../slideLayouts/slideLayout49.xml"/><Relationship Id="rId4" Type="http://schemas.openxmlformats.org/officeDocument/2006/relationships/image" Target="../media/image44.jpeg"/></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53.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Step 1: Identifying Project Potential</a:t>
            </a:r>
            <a:endParaRPr lang="en-US" dirty="0"/>
          </a:p>
        </p:txBody>
      </p:sp>
      <p:sp>
        <p:nvSpPr>
          <p:cNvPr id="5" name="Subtitle 4"/>
          <p:cNvSpPr>
            <a:spLocks noGrp="1"/>
          </p:cNvSpPr>
          <p:nvPr>
            <p:ph type="subTitle" idx="1"/>
          </p:nvPr>
        </p:nvSpPr>
        <p:spPr/>
        <p:txBody>
          <a:bodyPr>
            <a:normAutofit/>
          </a:bodyPr>
          <a:lstStyle/>
          <a:p>
            <a:endParaRPr lang="en-US" dirty="0"/>
          </a:p>
        </p:txBody>
      </p:sp>
      <p:sp>
        <p:nvSpPr>
          <p:cNvPr id="3" name="Slide Number Placeholder 2"/>
          <p:cNvSpPr>
            <a:spLocks noGrp="1"/>
          </p:cNvSpPr>
          <p:nvPr>
            <p:ph type="sldNum" sz="quarter" idx="4294967295"/>
          </p:nvPr>
        </p:nvSpPr>
        <p:spPr>
          <a:xfrm>
            <a:off x="7010400" y="6607175"/>
            <a:ext cx="2133600" cy="250825"/>
          </a:xfrm>
        </p:spPr>
        <p:txBody>
          <a:bodyPr/>
          <a:lstStyle/>
          <a:p>
            <a:fld id="{F9C252DC-A164-D04F-A083-01C268BCB08E}" type="slidenum">
              <a:rPr lang="en-US" smtClean="0">
                <a:latin typeface="Franklin Gothic Book"/>
              </a:rPr>
              <a:pPr/>
              <a:t>1</a:t>
            </a:fld>
            <a:endParaRPr lang="en-US" dirty="0">
              <a:latin typeface="Franklin Gothic Book"/>
            </a:endParaRPr>
          </a:p>
        </p:txBody>
      </p:sp>
    </p:spTree>
    <p:extLst>
      <p:ext uri="{BB962C8B-B14F-4D97-AF65-F5344CB8AC3E}">
        <p14:creationId xmlns:p14="http://schemas.microsoft.com/office/powerpoint/2010/main" val="996228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California</a:t>
            </a:r>
            <a:endParaRPr lang="en-US" dirty="0"/>
          </a:p>
        </p:txBody>
      </p:sp>
      <p:sp>
        <p:nvSpPr>
          <p:cNvPr id="6" name="Content Placeholder 5"/>
          <p:cNvSpPr>
            <a:spLocks noGrp="1"/>
          </p:cNvSpPr>
          <p:nvPr>
            <p:ph idx="4294967295"/>
          </p:nvPr>
        </p:nvSpPr>
        <p:spPr>
          <a:xfrm>
            <a:off x="371503" y="927100"/>
            <a:ext cx="4647537" cy="2009775"/>
          </a:xfrm>
        </p:spPr>
        <p:txBody>
          <a:bodyPr>
            <a:normAutofit/>
          </a:bodyPr>
          <a:lstStyle/>
          <a:p>
            <a:pPr marL="228600" indent="-201168">
              <a:spcBef>
                <a:spcPts val="1368"/>
              </a:spcBef>
            </a:pPr>
            <a:r>
              <a:rPr lang="en-US" sz="2000" dirty="0" smtClean="0"/>
              <a:t>Projected to </a:t>
            </a:r>
            <a:r>
              <a:rPr lang="en-US" sz="2000" u="sng" dirty="0" smtClean="0"/>
              <a:t>need</a:t>
            </a:r>
            <a:r>
              <a:rPr lang="en-US" sz="2000" dirty="0" smtClean="0"/>
              <a:t> an additional</a:t>
            </a:r>
            <a:br>
              <a:rPr lang="en-US" sz="2000" dirty="0" smtClean="0"/>
            </a:br>
            <a:r>
              <a:rPr lang="en-US" sz="2000" dirty="0" smtClean="0"/>
              <a:t>400–13,000 MW installed by 2020</a:t>
            </a:r>
            <a:br>
              <a:rPr lang="en-US" sz="2000" dirty="0" smtClean="0"/>
            </a:br>
            <a:r>
              <a:rPr lang="en-US" sz="2000" dirty="0" smtClean="0"/>
              <a:t>to meet RPS obligations</a:t>
            </a:r>
          </a:p>
          <a:p>
            <a:pPr marL="228600" indent="-201168">
              <a:spcBef>
                <a:spcPts val="1368"/>
              </a:spcBef>
            </a:pPr>
            <a:r>
              <a:rPr lang="en-US" sz="2000" dirty="0" smtClean="0"/>
              <a:t>No major projected transmission expansion in California</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138037574"/>
              </p:ext>
            </p:extLst>
          </p:nvPr>
        </p:nvGraphicFramePr>
        <p:xfrm>
          <a:off x="246475" y="2921001"/>
          <a:ext cx="5397397" cy="914400"/>
        </p:xfrm>
        <a:graphic>
          <a:graphicData uri="http://schemas.openxmlformats.org/drawingml/2006/table">
            <a:tbl>
              <a:tblPr firstRow="1" bandRow="1">
                <a:tableStyleId>{69012ECD-51FC-41F1-AA8D-1B2483CD663E}</a:tableStyleId>
              </a:tblPr>
              <a:tblGrid>
                <a:gridCol w="1198770"/>
                <a:gridCol w="933028"/>
                <a:gridCol w="1218121"/>
                <a:gridCol w="939507"/>
                <a:gridCol w="1107971"/>
              </a:tblGrid>
              <a:tr h="0">
                <a:tc gridSpan="5">
                  <a:txBody>
                    <a:bodyPr/>
                    <a:lstStyle/>
                    <a:p>
                      <a:pPr algn="ctr"/>
                      <a:r>
                        <a:rPr lang="en-US" sz="1400" b="0" dirty="0" smtClean="0">
                          <a:latin typeface="+mj-lt"/>
                          <a:cs typeface="Cambria"/>
                        </a:rPr>
                        <a:t>Electricity Sales</a:t>
                      </a:r>
                      <a:endParaRPr lang="en-US" sz="1400" b="0" dirty="0">
                        <a:latin typeface="+mj-lt"/>
                        <a:cs typeface="Cambria"/>
                      </a:endParaRPr>
                    </a:p>
                  </a:txBody>
                  <a:tcPr anchor="ctr">
                    <a:lnL w="6350" cap="flat" cmpd="sng" algn="ctr">
                      <a:solidFill>
                        <a:srgbClr val="106636"/>
                      </a:solidFill>
                      <a:prstDash val="solid"/>
                      <a:round/>
                      <a:headEnd type="none" w="med" len="med"/>
                      <a:tailEnd type="none" w="med" len="med"/>
                    </a:lnL>
                    <a:lnR w="6350" cap="flat" cmpd="sng" algn="ctr">
                      <a:solidFill>
                        <a:srgbClr val="106636"/>
                      </a:solidFill>
                      <a:prstDash val="solid"/>
                      <a:round/>
                      <a:headEnd type="none" w="med" len="med"/>
                      <a:tailEnd type="none" w="med" len="med"/>
                    </a:lnR>
                    <a:lnT w="6350" cap="flat" cmpd="sng" algn="ctr">
                      <a:solidFill>
                        <a:srgbClr val="106636"/>
                      </a:solidFill>
                      <a:prstDash val="solid"/>
                      <a:round/>
                      <a:headEnd type="none" w="med" len="med"/>
                      <a:tailEnd type="none" w="med" len="med"/>
                    </a:lnT>
                    <a:lnB w="9525" cap="flat" cmpd="sng" algn="ctr">
                      <a:noFill/>
                      <a:prstDash val="solid"/>
                    </a:lnB>
                  </a:tcPr>
                </a:tc>
                <a:tc hMerge="1">
                  <a:txBody>
                    <a:bodyPr/>
                    <a:lstStyle/>
                    <a:p>
                      <a:pPr algn="ctr"/>
                      <a:endParaRPr lang="en-US" sz="1400" b="1" dirty="0">
                        <a:latin typeface="+mn-lt"/>
                        <a:cs typeface="Cambria"/>
                      </a:endParaRPr>
                    </a:p>
                  </a:txBody>
                  <a:tcPr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1" dirty="0" smtClean="0">
                        <a:latin typeface="+mn-lt"/>
                        <a:cs typeface="Cambria"/>
                      </a:endParaRPr>
                    </a:p>
                  </a:txBody>
                  <a:tcPr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1" dirty="0" smtClean="0">
                        <a:latin typeface="+mn-lt"/>
                        <a:cs typeface="Cambria"/>
                      </a:endParaRPr>
                    </a:p>
                  </a:txBody>
                  <a:tcPr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1" dirty="0" smtClean="0">
                        <a:latin typeface="+mn-lt"/>
                        <a:cs typeface="Cambria"/>
                      </a:endParaRPr>
                    </a:p>
                  </a:txBody>
                  <a:tcPr anchor="ctr"/>
                </a:tc>
              </a:tr>
              <a:tr h="0">
                <a:tc>
                  <a:txBody>
                    <a:bodyPr/>
                    <a:lstStyle/>
                    <a:p>
                      <a:pPr algn="ctr"/>
                      <a:r>
                        <a:rPr lang="en-US" sz="1400" b="1" dirty="0" smtClean="0">
                          <a:latin typeface="+mn-lt"/>
                          <a:cs typeface="Cambria"/>
                        </a:rPr>
                        <a:t>Total</a:t>
                      </a:r>
                      <a:endParaRPr lang="en-US" sz="1400" b="1" dirty="0">
                        <a:latin typeface="+mn-lt"/>
                        <a:cs typeface="Cambria"/>
                      </a:endParaRPr>
                    </a:p>
                  </a:txBody>
                  <a:tcPr marL="0" marR="0" anchor="ctr">
                    <a:lnL w="6350" cap="flat" cmpd="sng" algn="ctr">
                      <a:solidFill>
                        <a:srgbClr val="106636"/>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c>
                  <a:txBody>
                    <a:bodyPr/>
                    <a:lstStyle/>
                    <a:p>
                      <a:pPr algn="ctr"/>
                      <a:r>
                        <a:rPr lang="en-US" sz="1400" b="1" dirty="0" smtClean="0">
                          <a:latin typeface="+mn-lt"/>
                          <a:cs typeface="Cambria"/>
                        </a:rPr>
                        <a:t>% US Res</a:t>
                      </a:r>
                      <a:endParaRPr lang="en-US" sz="1400" b="1" dirty="0">
                        <a:latin typeface="+mn-lt"/>
                        <a:cs typeface="Cambria"/>
                      </a:endParaRPr>
                    </a:p>
                  </a:txBody>
                  <a:tcPr marL="0" marR="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smtClean="0">
                          <a:latin typeface="+mn-lt"/>
                          <a:cs typeface="Cambria"/>
                        </a:rPr>
                        <a:t>% US Comm</a:t>
                      </a:r>
                    </a:p>
                  </a:txBody>
                  <a:tcPr marL="0" marR="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smtClean="0">
                          <a:latin typeface="+mn-lt"/>
                          <a:cs typeface="Cambria"/>
                        </a:rPr>
                        <a:t>% US Ind</a:t>
                      </a:r>
                    </a:p>
                  </a:txBody>
                  <a:tcPr marL="0" marR="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smtClean="0">
                          <a:latin typeface="+mn-lt"/>
                          <a:cs typeface="Cambria"/>
                        </a:rPr>
                        <a:t>% Total US</a:t>
                      </a:r>
                    </a:p>
                  </a:txBody>
                  <a:tcPr marL="0" marR="0" anchor="ctr">
                    <a:lnL w="12700" cap="flat" cmpd="sng" algn="ctr">
                      <a:solidFill>
                        <a:prstClr val="white"/>
                      </a:solidFill>
                      <a:prstDash val="solid"/>
                      <a:round/>
                      <a:headEnd type="none" w="med" len="med"/>
                      <a:tailEnd type="none" w="med" len="med"/>
                    </a:lnL>
                    <a:lnR w="6350" cap="flat" cmpd="sng" algn="ctr">
                      <a:solidFill>
                        <a:srgbClr val="106636"/>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r>
              <a:tr h="137160">
                <a:tc>
                  <a:txBody>
                    <a:bodyPr/>
                    <a:lstStyle/>
                    <a:p>
                      <a:pPr algn="ctr"/>
                      <a:r>
                        <a:rPr lang="en-US" sz="1400" b="0" dirty="0" smtClean="0">
                          <a:latin typeface="+mn-lt"/>
                          <a:cs typeface="Cambria"/>
                        </a:rPr>
                        <a:t>19,000 GWh</a:t>
                      </a:r>
                      <a:endParaRPr lang="en-US" sz="1400" b="0" dirty="0">
                        <a:latin typeface="+mn-lt"/>
                        <a:cs typeface="Cambria"/>
                      </a:endParaRPr>
                    </a:p>
                  </a:txBody>
                  <a:tcPr marL="0" marR="0" anchor="ctr">
                    <a:lnL w="6350" cap="flat" cmpd="sng" algn="ctr">
                      <a:solidFill>
                        <a:srgbClr val="106636"/>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6.2%</a:t>
                      </a:r>
                      <a:endParaRPr lang="en-US" sz="1400" dirty="0"/>
                    </a:p>
                  </a:txBody>
                  <a:tcPr marL="0" marR="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8.8%</a:t>
                      </a:r>
                      <a:endParaRPr lang="en-US" sz="1400" dirty="0"/>
                    </a:p>
                  </a:txBody>
                  <a:tcPr marL="0" marR="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4.3%</a:t>
                      </a:r>
                      <a:endParaRPr lang="en-US" sz="1400" dirty="0"/>
                    </a:p>
                  </a:txBody>
                  <a:tcPr marL="0" marR="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6.6%</a:t>
                      </a:r>
                      <a:endParaRPr lang="en-US" sz="1400" dirty="0"/>
                    </a:p>
                  </a:txBody>
                  <a:tcPr marL="0" marR="0" anchor="ctr">
                    <a:lnL w="12700" cap="flat" cmpd="sng" algn="ctr">
                      <a:solidFill>
                        <a:prstClr val="white"/>
                      </a:solidFill>
                      <a:prstDash val="solid"/>
                      <a:round/>
                      <a:headEnd type="none" w="med" len="med"/>
                      <a:tailEnd type="none" w="med" len="med"/>
                    </a:lnL>
                    <a:lnR w="6350" cap="flat" cmpd="sng" algn="ctr">
                      <a:solidFill>
                        <a:srgbClr val="106636"/>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931910066"/>
              </p:ext>
            </p:extLst>
          </p:nvPr>
        </p:nvGraphicFramePr>
        <p:xfrm>
          <a:off x="6022816" y="1437310"/>
          <a:ext cx="2762442" cy="1234440"/>
        </p:xfrm>
        <a:graphic>
          <a:graphicData uri="http://schemas.openxmlformats.org/drawingml/2006/table">
            <a:tbl>
              <a:tblPr firstRow="1" bandRow="1">
                <a:tableStyleId>{69012ECD-51FC-41F1-AA8D-1B2483CD663E}</a:tableStyleId>
              </a:tblPr>
              <a:tblGrid>
                <a:gridCol w="1427244"/>
                <a:gridCol w="1335198"/>
              </a:tblGrid>
              <a:tr h="308610">
                <a:tc>
                  <a:txBody>
                    <a:bodyPr/>
                    <a:lstStyle/>
                    <a:p>
                      <a:r>
                        <a:rPr lang="en-US" sz="1400" b="0" dirty="0" smtClean="0">
                          <a:latin typeface="+mj-lt"/>
                        </a:rPr>
                        <a:t>Policy</a:t>
                      </a:r>
                      <a:endParaRPr lang="en-US" sz="1400" b="0" dirty="0">
                        <a:latin typeface="+mj-lt"/>
                      </a:endParaRPr>
                    </a:p>
                  </a:txBody>
                  <a:tcPr>
                    <a:lnL w="6350" cap="flat" cmpd="sng" algn="ctr">
                      <a:solidFill>
                        <a:srgbClr val="106636"/>
                      </a:solidFill>
                      <a:prstDash val="solid"/>
                      <a:round/>
                      <a:headEnd type="none" w="med" len="med"/>
                      <a:tailEnd type="none" w="med" len="med"/>
                    </a:lnL>
                    <a:lnR w="12700" cap="flat" cmpd="sng" algn="ctr">
                      <a:solidFill>
                        <a:prstClr val="white"/>
                      </a:solidFill>
                      <a:prstDash val="solid"/>
                      <a:round/>
                      <a:headEnd type="none" w="med" len="med"/>
                      <a:tailEnd type="none" w="med" len="med"/>
                    </a:lnR>
                    <a:lnT w="6350" cap="flat" cmpd="sng" algn="ctr">
                      <a:solidFill>
                        <a:srgbClr val="106636"/>
                      </a:solidFill>
                      <a:prstDash val="solid"/>
                      <a:round/>
                      <a:headEnd type="none" w="med" len="med"/>
                      <a:tailEnd type="none" w="med" len="med"/>
                    </a:lnT>
                    <a:lnB w="6350" cap="flat" cmpd="sng" algn="ctr">
                      <a:solidFill>
                        <a:srgbClr val="106636"/>
                      </a:solidFill>
                      <a:prstDash val="solid"/>
                      <a:round/>
                      <a:headEnd type="none" w="med" len="med"/>
                      <a:tailEnd type="none" w="med" len="med"/>
                    </a:lnB>
                  </a:tcPr>
                </a:tc>
                <a:tc>
                  <a:txBody>
                    <a:bodyPr/>
                    <a:lstStyle/>
                    <a:p>
                      <a:r>
                        <a:rPr lang="en-US" sz="1400" b="0" dirty="0" smtClean="0">
                          <a:latin typeface="+mj-lt"/>
                        </a:rPr>
                        <a:t>Limit</a:t>
                      </a:r>
                      <a:endParaRPr lang="en-US" sz="1400" b="0" dirty="0">
                        <a:latin typeface="+mj-lt"/>
                      </a:endParaRPr>
                    </a:p>
                  </a:txBody>
                  <a:tcPr>
                    <a:lnL w="12700" cap="flat" cmpd="sng" algn="ctr">
                      <a:solidFill>
                        <a:prstClr val="white"/>
                      </a:solidFill>
                      <a:prstDash val="solid"/>
                      <a:round/>
                      <a:headEnd type="none" w="med" len="med"/>
                      <a:tailEnd type="none" w="med" len="med"/>
                    </a:lnL>
                    <a:lnR w="6350" cap="flat" cmpd="sng" algn="ctr">
                      <a:solidFill>
                        <a:srgbClr val="106636"/>
                      </a:solidFill>
                      <a:prstDash val="solid"/>
                      <a:round/>
                      <a:headEnd type="none" w="med" len="med"/>
                      <a:tailEnd type="none" w="med" len="med"/>
                    </a:lnR>
                    <a:lnT w="6350" cap="flat" cmpd="sng" algn="ctr">
                      <a:solidFill>
                        <a:srgbClr val="106636"/>
                      </a:solidFill>
                      <a:prstDash val="solid"/>
                      <a:round/>
                      <a:headEnd type="none" w="med" len="med"/>
                      <a:tailEnd type="none" w="med" len="med"/>
                    </a:lnT>
                    <a:lnB w="6350" cap="flat" cmpd="sng" algn="ctr">
                      <a:solidFill>
                        <a:srgbClr val="106636"/>
                      </a:solidFill>
                      <a:prstDash val="solid"/>
                      <a:round/>
                      <a:headEnd type="none" w="med" len="med"/>
                      <a:tailEnd type="none" w="med" len="med"/>
                    </a:lnB>
                  </a:tcPr>
                </a:tc>
              </a:tr>
              <a:tr h="308610">
                <a:tc>
                  <a:txBody>
                    <a:bodyPr/>
                    <a:lstStyle/>
                    <a:p>
                      <a:r>
                        <a:rPr lang="en-US" sz="1400" dirty="0" smtClean="0"/>
                        <a:t>RPS</a:t>
                      </a:r>
                      <a:endParaRPr lang="en-US" sz="1400" dirty="0"/>
                    </a:p>
                  </a:txBody>
                  <a:tcPr>
                    <a:lnL w="6350" cap="flat" cmpd="sng" algn="ctr">
                      <a:solidFill>
                        <a:srgbClr val="106636"/>
                      </a:solidFill>
                      <a:prstDash val="solid"/>
                      <a:round/>
                      <a:headEnd type="none" w="med" len="med"/>
                      <a:tailEnd type="none" w="med" len="med"/>
                    </a:lnL>
                    <a:lnR w="3175" cap="flat" cmpd="sng" algn="ctr">
                      <a:solidFill>
                        <a:srgbClr val="106636"/>
                      </a:solidFill>
                      <a:prstDash val="solid"/>
                      <a:round/>
                      <a:headEnd type="none" w="med" len="med"/>
                      <a:tailEnd type="none" w="med" len="med"/>
                    </a:lnR>
                    <a:lnT w="6350" cap="flat" cmpd="sng" algn="ctr">
                      <a:solidFill>
                        <a:srgbClr val="106636"/>
                      </a:solidFill>
                      <a:prstDash val="solid"/>
                      <a:round/>
                      <a:headEnd type="none" w="med" len="med"/>
                      <a:tailEnd type="none" w="med" len="med"/>
                    </a:lnT>
                    <a:lnB w="3175" cap="flat" cmpd="sng" algn="ctr">
                      <a:solidFill>
                        <a:srgbClr val="106636"/>
                      </a:solidFill>
                      <a:prstDash val="solid"/>
                      <a:round/>
                      <a:headEnd type="none" w="med" len="med"/>
                      <a:tailEnd type="none" w="med" len="med"/>
                    </a:lnB>
                    <a:noFill/>
                  </a:tcPr>
                </a:tc>
                <a:tc>
                  <a:txBody>
                    <a:bodyPr/>
                    <a:lstStyle/>
                    <a:p>
                      <a:r>
                        <a:rPr lang="en-US" sz="1400" dirty="0" smtClean="0"/>
                        <a:t>33% by 2020</a:t>
                      </a:r>
                      <a:endParaRPr lang="en-US" sz="1400" dirty="0"/>
                    </a:p>
                  </a:txBody>
                  <a:tcPr>
                    <a:lnL w="3175" cap="flat" cmpd="sng" algn="ctr">
                      <a:solidFill>
                        <a:srgbClr val="106636"/>
                      </a:solidFill>
                      <a:prstDash val="solid"/>
                      <a:round/>
                      <a:headEnd type="none" w="med" len="med"/>
                      <a:tailEnd type="none" w="med" len="med"/>
                    </a:lnL>
                    <a:lnR w="6350" cap="flat" cmpd="sng" algn="ctr">
                      <a:solidFill>
                        <a:srgbClr val="106636"/>
                      </a:solidFill>
                      <a:prstDash val="solid"/>
                      <a:round/>
                      <a:headEnd type="none" w="med" len="med"/>
                      <a:tailEnd type="none" w="med" len="med"/>
                    </a:lnR>
                    <a:lnT w="6350" cap="flat" cmpd="sng" algn="ctr">
                      <a:solidFill>
                        <a:srgbClr val="106636"/>
                      </a:solidFill>
                      <a:prstDash val="solid"/>
                      <a:round/>
                      <a:headEnd type="none" w="med" len="med"/>
                      <a:tailEnd type="none" w="med" len="med"/>
                    </a:lnT>
                    <a:lnB w="3175" cap="flat" cmpd="sng" algn="ctr">
                      <a:solidFill>
                        <a:srgbClr val="106636"/>
                      </a:solidFill>
                      <a:prstDash val="solid"/>
                      <a:round/>
                      <a:headEnd type="none" w="med" len="med"/>
                      <a:tailEnd type="none" w="med" len="med"/>
                    </a:lnB>
                  </a:tcPr>
                </a:tc>
              </a:tr>
              <a:tr h="308610">
                <a:tc>
                  <a:txBody>
                    <a:bodyPr/>
                    <a:lstStyle/>
                    <a:p>
                      <a:r>
                        <a:rPr lang="en-US" sz="1400" dirty="0" smtClean="0"/>
                        <a:t>Interconnection</a:t>
                      </a:r>
                      <a:endParaRPr lang="en-US" sz="1400" dirty="0"/>
                    </a:p>
                  </a:txBody>
                  <a:tcPr>
                    <a:lnL w="6350" cap="flat" cmpd="sng" algn="ctr">
                      <a:solidFill>
                        <a:srgbClr val="106636"/>
                      </a:solidFill>
                      <a:prstDash val="solid"/>
                      <a:round/>
                      <a:headEnd type="none" w="med" len="med"/>
                      <a:tailEnd type="none" w="med" len="med"/>
                    </a:lnL>
                    <a:lnR w="3175" cap="flat" cmpd="sng" algn="ctr">
                      <a:solidFill>
                        <a:srgbClr val="106636"/>
                      </a:solidFill>
                      <a:prstDash val="solid"/>
                      <a:round/>
                      <a:headEnd type="none" w="med" len="med"/>
                      <a:tailEnd type="none" w="med" len="med"/>
                    </a:lnR>
                    <a:lnT w="3175" cap="flat" cmpd="sng" algn="ctr">
                      <a:solidFill>
                        <a:srgbClr val="106636"/>
                      </a:solidFill>
                      <a:prstDash val="solid"/>
                      <a:round/>
                      <a:headEnd type="none" w="med" len="med"/>
                      <a:tailEnd type="none" w="med" len="med"/>
                    </a:lnT>
                    <a:lnB w="3175" cap="flat" cmpd="sng" algn="ctr">
                      <a:solidFill>
                        <a:srgbClr val="106636"/>
                      </a:solidFill>
                      <a:prstDash val="solid"/>
                      <a:round/>
                      <a:headEnd type="none" w="med" len="med"/>
                      <a:tailEnd type="none" w="med" len="med"/>
                    </a:lnB>
                    <a:noFill/>
                  </a:tcPr>
                </a:tc>
                <a:tc>
                  <a:txBody>
                    <a:bodyPr/>
                    <a:lstStyle/>
                    <a:p>
                      <a:r>
                        <a:rPr lang="en-US" sz="1400" dirty="0" smtClean="0"/>
                        <a:t>No</a:t>
                      </a:r>
                      <a:r>
                        <a:rPr lang="en-US" sz="1400" baseline="0" dirty="0" smtClean="0"/>
                        <a:t> Limit</a:t>
                      </a:r>
                      <a:endParaRPr lang="en-US" sz="1400" dirty="0"/>
                    </a:p>
                  </a:txBody>
                  <a:tcPr>
                    <a:lnL w="3175" cap="flat" cmpd="sng" algn="ctr">
                      <a:solidFill>
                        <a:srgbClr val="106636"/>
                      </a:solidFill>
                      <a:prstDash val="solid"/>
                      <a:round/>
                      <a:headEnd type="none" w="med" len="med"/>
                      <a:tailEnd type="none" w="med" len="med"/>
                    </a:lnL>
                    <a:lnR w="6350" cap="flat" cmpd="sng" algn="ctr">
                      <a:solidFill>
                        <a:srgbClr val="106636"/>
                      </a:solidFill>
                      <a:prstDash val="solid"/>
                      <a:round/>
                      <a:headEnd type="none" w="med" len="med"/>
                      <a:tailEnd type="none" w="med" len="med"/>
                    </a:lnR>
                    <a:lnT w="3175" cap="flat" cmpd="sng" algn="ctr">
                      <a:solidFill>
                        <a:srgbClr val="106636"/>
                      </a:solidFill>
                      <a:prstDash val="solid"/>
                      <a:round/>
                      <a:headEnd type="none" w="med" len="med"/>
                      <a:tailEnd type="none" w="med" len="med"/>
                    </a:lnT>
                    <a:lnB w="3175" cap="flat" cmpd="sng" algn="ctr">
                      <a:solidFill>
                        <a:srgbClr val="106636"/>
                      </a:solidFill>
                      <a:prstDash val="solid"/>
                      <a:round/>
                      <a:headEnd type="none" w="med" len="med"/>
                      <a:tailEnd type="none" w="med" len="med"/>
                    </a:lnB>
                  </a:tcPr>
                </a:tc>
              </a:tr>
              <a:tr h="308610">
                <a:tc>
                  <a:txBody>
                    <a:bodyPr/>
                    <a:lstStyle/>
                    <a:p>
                      <a:r>
                        <a:rPr lang="en-US" sz="1400" dirty="0" smtClean="0"/>
                        <a:t>Net Metering</a:t>
                      </a:r>
                      <a:endParaRPr lang="en-US" sz="1400" dirty="0"/>
                    </a:p>
                  </a:txBody>
                  <a:tcPr>
                    <a:lnL w="6350" cap="flat" cmpd="sng" algn="ctr">
                      <a:solidFill>
                        <a:srgbClr val="106636"/>
                      </a:solidFill>
                      <a:prstDash val="solid"/>
                      <a:round/>
                      <a:headEnd type="none" w="med" len="med"/>
                      <a:tailEnd type="none" w="med" len="med"/>
                    </a:lnL>
                    <a:lnR w="3175" cap="flat" cmpd="sng" algn="ctr">
                      <a:solidFill>
                        <a:srgbClr val="106636"/>
                      </a:solidFill>
                      <a:prstDash val="solid"/>
                      <a:round/>
                      <a:headEnd type="none" w="med" len="med"/>
                      <a:tailEnd type="none" w="med" len="med"/>
                    </a:lnR>
                    <a:lnT w="3175" cap="flat" cmpd="sng" algn="ctr">
                      <a:solidFill>
                        <a:srgbClr val="106636"/>
                      </a:solidFill>
                      <a:prstDash val="solid"/>
                      <a:round/>
                      <a:headEnd type="none" w="med" len="med"/>
                      <a:tailEnd type="none" w="med" len="med"/>
                    </a:lnT>
                    <a:lnB w="6350" cap="flat" cmpd="sng" algn="ctr">
                      <a:solidFill>
                        <a:srgbClr val="106636"/>
                      </a:solidFill>
                      <a:prstDash val="solid"/>
                      <a:round/>
                      <a:headEnd type="none" w="med" len="med"/>
                      <a:tailEnd type="none" w="med" len="med"/>
                    </a:lnB>
                    <a:noFill/>
                  </a:tcPr>
                </a:tc>
                <a:tc>
                  <a:txBody>
                    <a:bodyPr/>
                    <a:lstStyle/>
                    <a:p>
                      <a:r>
                        <a:rPr lang="en-US" sz="1400" dirty="0" smtClean="0"/>
                        <a:t>1 MW</a:t>
                      </a:r>
                      <a:endParaRPr lang="en-US" sz="1400" dirty="0"/>
                    </a:p>
                  </a:txBody>
                  <a:tcPr>
                    <a:lnL w="3175" cap="flat" cmpd="sng" algn="ctr">
                      <a:solidFill>
                        <a:srgbClr val="106636"/>
                      </a:solidFill>
                      <a:prstDash val="solid"/>
                      <a:round/>
                      <a:headEnd type="none" w="med" len="med"/>
                      <a:tailEnd type="none" w="med" len="med"/>
                    </a:lnL>
                    <a:lnR w="6350" cap="flat" cmpd="sng" algn="ctr">
                      <a:solidFill>
                        <a:srgbClr val="106636"/>
                      </a:solidFill>
                      <a:prstDash val="solid"/>
                      <a:round/>
                      <a:headEnd type="none" w="med" len="med"/>
                      <a:tailEnd type="none" w="med" len="med"/>
                    </a:lnR>
                    <a:lnT w="3175" cap="flat" cmpd="sng" algn="ctr">
                      <a:solidFill>
                        <a:srgbClr val="106636"/>
                      </a:solidFill>
                      <a:prstDash val="solid"/>
                      <a:round/>
                      <a:headEnd type="none" w="med" len="med"/>
                      <a:tailEnd type="none" w="med" len="med"/>
                    </a:lnT>
                    <a:lnB w="6350" cap="flat" cmpd="sng" algn="ctr">
                      <a:solidFill>
                        <a:srgbClr val="106636"/>
                      </a:solidFill>
                      <a:prstDash val="solid"/>
                      <a:round/>
                      <a:headEnd type="none" w="med" len="med"/>
                      <a:tailEnd type="none" w="med" len="med"/>
                    </a:lnB>
                  </a:tcPr>
                </a:tc>
              </a:tr>
            </a:tbl>
          </a:graphicData>
        </a:graphic>
      </p:graphicFrame>
      <p:sp>
        <p:nvSpPr>
          <p:cNvPr id="10" name="TextBox 9"/>
          <p:cNvSpPr txBox="1"/>
          <p:nvPr/>
        </p:nvSpPr>
        <p:spPr>
          <a:xfrm>
            <a:off x="5711450" y="5149712"/>
            <a:ext cx="3401762" cy="1107996"/>
          </a:xfrm>
          <a:prstGeom prst="rect">
            <a:avLst/>
          </a:prstGeom>
          <a:noFill/>
        </p:spPr>
        <p:txBody>
          <a:bodyPr wrap="square" rtlCol="0">
            <a:spAutoFit/>
          </a:bodyPr>
          <a:lstStyle/>
          <a:p>
            <a:pPr algn="ctr"/>
            <a:r>
              <a:rPr lang="en-US" sz="1400" b="1" dirty="0" smtClean="0">
                <a:solidFill>
                  <a:srgbClr val="3E3E3E"/>
                </a:solidFill>
                <a:latin typeface="Franklin Gothic Book"/>
              </a:rPr>
              <a:t>Major Utilities</a:t>
            </a:r>
          </a:p>
          <a:p>
            <a:pPr algn="ctr"/>
            <a:r>
              <a:rPr lang="en-US" sz="1300" dirty="0" smtClean="0">
                <a:solidFill>
                  <a:srgbClr val="3E3E3E"/>
                </a:solidFill>
                <a:latin typeface="Franklin Gothic Book"/>
              </a:rPr>
              <a:t>Los Angeles Department of Water &amp; Power </a:t>
            </a:r>
          </a:p>
          <a:p>
            <a:pPr algn="ctr"/>
            <a:r>
              <a:rPr lang="en-US" sz="1300" dirty="0" smtClean="0">
                <a:solidFill>
                  <a:srgbClr val="3E3E3E"/>
                </a:solidFill>
                <a:latin typeface="Franklin Gothic Book"/>
              </a:rPr>
              <a:t>Pacific Gas &amp; Electric Co.</a:t>
            </a:r>
          </a:p>
          <a:p>
            <a:pPr algn="ctr"/>
            <a:r>
              <a:rPr lang="en-US" sz="1300" dirty="0" smtClean="0">
                <a:solidFill>
                  <a:srgbClr val="3E3E3E"/>
                </a:solidFill>
                <a:latin typeface="Franklin Gothic Book"/>
              </a:rPr>
              <a:t>San Diego Gas &amp; Electric Co.</a:t>
            </a:r>
          </a:p>
          <a:p>
            <a:pPr algn="ctr"/>
            <a:r>
              <a:rPr lang="en-US" sz="1300" dirty="0" smtClean="0">
                <a:solidFill>
                  <a:srgbClr val="3E3E3E"/>
                </a:solidFill>
                <a:latin typeface="Franklin Gothic Book"/>
              </a:rPr>
              <a:t>Southern California Edison Co.</a:t>
            </a:r>
          </a:p>
        </p:txBody>
      </p:sp>
      <p:graphicFrame>
        <p:nvGraphicFramePr>
          <p:cNvPr id="9" name="Table 8"/>
          <p:cNvGraphicFramePr>
            <a:graphicFrameLocks noGrp="1"/>
          </p:cNvGraphicFramePr>
          <p:nvPr>
            <p:extLst>
              <p:ext uri="{D42A27DB-BD31-4B8C-83A1-F6EECF244321}">
                <p14:modId xmlns:p14="http://schemas.microsoft.com/office/powerpoint/2010/main" val="2748261075"/>
              </p:ext>
            </p:extLst>
          </p:nvPr>
        </p:nvGraphicFramePr>
        <p:xfrm>
          <a:off x="6021411" y="361528"/>
          <a:ext cx="2747972" cy="952374"/>
        </p:xfrm>
        <a:graphic>
          <a:graphicData uri="http://schemas.openxmlformats.org/drawingml/2006/table">
            <a:tbl>
              <a:tblPr firstRow="1" bandRow="1">
                <a:tableStyleId>{69012ECD-51FC-41F1-AA8D-1B2483CD663E}</a:tableStyleId>
              </a:tblPr>
              <a:tblGrid>
                <a:gridCol w="1174979"/>
                <a:gridCol w="1572993"/>
              </a:tblGrid>
              <a:tr h="342774">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smtClean="0">
                          <a:latin typeface="+mj-lt"/>
                        </a:rPr>
                        <a:t> Avg</a:t>
                      </a:r>
                      <a:r>
                        <a:rPr lang="en-US" sz="1400" b="0" baseline="0" dirty="0" smtClean="0">
                          <a:latin typeface="+mj-lt"/>
                        </a:rPr>
                        <a:t> </a:t>
                      </a:r>
                      <a:r>
                        <a:rPr lang="en-US" sz="1400" b="0" dirty="0" smtClean="0">
                          <a:latin typeface="+mj-lt"/>
                        </a:rPr>
                        <a:t>Elec.</a:t>
                      </a:r>
                      <a:r>
                        <a:rPr lang="en-US" sz="1400" b="0" baseline="0" dirty="0" smtClean="0">
                          <a:latin typeface="+mj-lt"/>
                        </a:rPr>
                        <a:t> </a:t>
                      </a:r>
                      <a:r>
                        <a:rPr lang="en-US" sz="1400" b="0" dirty="0" smtClean="0">
                          <a:latin typeface="+mj-lt"/>
                        </a:rPr>
                        <a:t>Prices (c/kWh)</a:t>
                      </a:r>
                      <a:endParaRPr lang="en-US" sz="1400" b="0" dirty="0" smtClean="0">
                        <a:latin typeface="+mj-lt"/>
                        <a:cs typeface="Cambria"/>
                      </a:endParaRPr>
                    </a:p>
                  </a:txBody>
                  <a:tcPr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1" dirty="0" smtClean="0">
                        <a:latin typeface="+mn-lt"/>
                        <a:cs typeface="Cambria"/>
                      </a:endParaRPr>
                    </a:p>
                  </a:txBody>
                  <a:tcPr anchor="ctr"/>
                </a:tc>
              </a:tr>
              <a:tr h="22728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Retail</a:t>
                      </a:r>
                      <a:r>
                        <a:rPr lang="en-US" sz="1400" baseline="0" dirty="0" smtClean="0"/>
                        <a:t> (2012)</a:t>
                      </a:r>
                      <a:endParaRPr lang="en-US" sz="1400" b="1" dirty="0" smtClean="0">
                        <a:latin typeface="+mn-lt"/>
                        <a:cs typeface="Cambria"/>
                      </a:endParaRPr>
                    </a:p>
                  </a:txBody>
                  <a:tcPr anchor="ctr">
                    <a:lnR w="12700" cap="flat" cmpd="sng" algn="ctr">
                      <a:solidFill>
                        <a:prstClr val="white"/>
                      </a:solidFill>
                      <a:prstDash val="solid"/>
                      <a:round/>
                      <a:headEnd type="none" w="med" len="med"/>
                      <a:tailEnd type="none" w="med" len="med"/>
                    </a:lnR>
                    <a:lnB w="9525" cap="flat" cmpd="sng" algn="ctr">
                      <a:noFill/>
                      <a:prstDash val="solid"/>
                    </a:lnB>
                    <a:solidFill>
                      <a:srgbClr val="CCD3CE"/>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Wholesale (2011)</a:t>
                      </a:r>
                      <a:endParaRPr lang="en-US" sz="1400" b="1" dirty="0" smtClean="0">
                        <a:latin typeface="+mn-lt"/>
                        <a:cs typeface="Cambria"/>
                      </a:endParaRPr>
                    </a:p>
                  </a:txBody>
                  <a:tcPr anchor="ctr">
                    <a:lnL w="12700" cap="flat" cmpd="sng" algn="ctr">
                      <a:solidFill>
                        <a:prstClr val="white"/>
                      </a:solidFill>
                      <a:prstDash val="solid"/>
                      <a:round/>
                      <a:headEnd type="none" w="med" len="med"/>
                      <a:tailEnd type="none" w="med" len="med"/>
                    </a:lnL>
                    <a:lnB w="9525" cap="flat" cmpd="sng" algn="ctr">
                      <a:noFill/>
                      <a:prstDash val="solid"/>
                    </a:lnB>
                    <a:solidFill>
                      <a:srgbClr val="CCD3CE"/>
                    </a:solidFill>
                  </a:tcPr>
                </a:tc>
              </a:tr>
              <a:tr h="227287">
                <a:tc>
                  <a:txBody>
                    <a:bodyPr/>
                    <a:lstStyle/>
                    <a:p>
                      <a:pPr algn="ctr"/>
                      <a:r>
                        <a:rPr lang="en-US" sz="1400" dirty="0" smtClean="0"/>
                        <a:t>12.96</a:t>
                      </a:r>
                      <a:endParaRPr lang="en-US" sz="1400" dirty="0"/>
                    </a:p>
                  </a:txBody>
                  <a:tcPr anchor="ctr">
                    <a:lnR w="12700" cap="flat" cmpd="sng" algn="ctr">
                      <a:solidFill>
                        <a:prstClr val="white"/>
                      </a:solidFill>
                      <a:prstDash val="solid"/>
                      <a:round/>
                      <a:headEnd type="none" w="med" len="med"/>
                      <a:tailEnd type="none" w="med" len="med"/>
                    </a:lnR>
                    <a:lnT w="9525" cap="flat" cmpd="sng" algn="ctr">
                      <a:noFill/>
                      <a:prstDash val="solid"/>
                    </a:lnT>
                  </a:tcPr>
                </a:tc>
                <a:tc>
                  <a:txBody>
                    <a:bodyPr/>
                    <a:lstStyle/>
                    <a:p>
                      <a:pPr algn="ctr"/>
                      <a:r>
                        <a:rPr lang="en-US" sz="1400" dirty="0" smtClean="0"/>
                        <a:t>3.00</a:t>
                      </a:r>
                      <a:endParaRPr lang="en-US" sz="1400" dirty="0"/>
                    </a:p>
                  </a:txBody>
                  <a:tcPr anchor="ctr">
                    <a:lnL w="12700" cap="flat" cmpd="sng" algn="ctr">
                      <a:solidFill>
                        <a:prstClr val="white"/>
                      </a:solidFill>
                      <a:prstDash val="solid"/>
                      <a:round/>
                      <a:headEnd type="none" w="med" len="med"/>
                      <a:tailEnd type="none" w="med" len="med"/>
                    </a:lnL>
                    <a:lnT w="9525" cap="flat" cmpd="sng" algn="ctr">
                      <a:noFill/>
                      <a:prstDash val="solid"/>
                    </a:lnT>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222682399"/>
              </p:ext>
            </p:extLst>
          </p:nvPr>
        </p:nvGraphicFramePr>
        <p:xfrm>
          <a:off x="246474" y="4037981"/>
          <a:ext cx="5384439" cy="914400"/>
        </p:xfrm>
        <a:graphic>
          <a:graphicData uri="http://schemas.openxmlformats.org/drawingml/2006/table">
            <a:tbl>
              <a:tblPr firstRow="1" bandRow="1">
                <a:tableStyleId>{69012ECD-51FC-41F1-AA8D-1B2483CD663E}</a:tableStyleId>
              </a:tblPr>
              <a:tblGrid>
                <a:gridCol w="1095858"/>
                <a:gridCol w="1132387"/>
                <a:gridCol w="856021"/>
                <a:gridCol w="790482"/>
                <a:gridCol w="732168"/>
                <a:gridCol w="777523"/>
              </a:tblGrid>
              <a:tr h="0">
                <a:tc gridSpan="6">
                  <a:txBody>
                    <a:bodyPr/>
                    <a:lstStyle/>
                    <a:p>
                      <a:pPr algn="ctr"/>
                      <a:r>
                        <a:rPr lang="en-US" sz="1400" b="0" dirty="0" smtClean="0">
                          <a:latin typeface="+mj-lt"/>
                          <a:cs typeface="Cambria"/>
                        </a:rPr>
                        <a:t>State TECHNICAL</a:t>
                      </a:r>
                      <a:r>
                        <a:rPr lang="en-US" sz="1400" b="0" baseline="0" dirty="0" smtClean="0">
                          <a:latin typeface="+mj-lt"/>
                          <a:cs typeface="Cambria"/>
                        </a:rPr>
                        <a:t> Potential (GW)</a:t>
                      </a:r>
                      <a:endParaRPr lang="en-US" sz="1400" b="0" dirty="0">
                        <a:latin typeface="+mj-lt"/>
                        <a:cs typeface="Cambria"/>
                      </a:endParaRPr>
                    </a:p>
                  </a:txBody>
                  <a:tcPr anchor="ctr">
                    <a:lnL w="6350" cap="flat" cmpd="sng" algn="ctr">
                      <a:solidFill>
                        <a:srgbClr val="106636"/>
                      </a:solidFill>
                      <a:prstDash val="solid"/>
                      <a:round/>
                      <a:headEnd type="none" w="med" len="med"/>
                      <a:tailEnd type="none" w="med" len="med"/>
                    </a:lnL>
                    <a:lnR w="6350" cap="flat" cmpd="sng" algn="ctr">
                      <a:solidFill>
                        <a:srgbClr val="106636"/>
                      </a:solidFill>
                      <a:prstDash val="solid"/>
                      <a:round/>
                      <a:headEnd type="none" w="med" len="med"/>
                      <a:tailEnd type="none" w="med" len="med"/>
                    </a:lnR>
                    <a:lnT w="6350" cap="flat" cmpd="sng" algn="ctr">
                      <a:solidFill>
                        <a:srgbClr val="106636"/>
                      </a:solidFill>
                      <a:prstDash val="solid"/>
                      <a:round/>
                      <a:headEnd type="none" w="med" len="med"/>
                      <a:tailEnd type="none" w="med" len="med"/>
                    </a:lnT>
                  </a:tcPr>
                </a:tc>
                <a:tc hMerge="1">
                  <a:txBody>
                    <a:bodyPr/>
                    <a:lstStyle/>
                    <a:p>
                      <a:pPr algn="ctr"/>
                      <a:endParaRPr lang="en-US" sz="1400" b="1" dirty="0">
                        <a:latin typeface="+mn-lt"/>
                        <a:cs typeface="Cambria"/>
                      </a:endParaRPr>
                    </a:p>
                  </a:txBody>
                  <a:tcPr anchor="ctr"/>
                </a:tc>
                <a:tc hMerge="1">
                  <a:txBody>
                    <a:bodyPr/>
                    <a:lstStyle/>
                    <a:p>
                      <a:pPr algn="ctr"/>
                      <a:endParaRPr lang="en-US" sz="1400" b="1" dirty="0">
                        <a:latin typeface="+mn-lt"/>
                        <a:cs typeface="Cambria"/>
                      </a:endParaRPr>
                    </a:p>
                  </a:txBody>
                  <a:tcPr anchor="ctr"/>
                </a:tc>
                <a:tc hMerge="1">
                  <a:txBody>
                    <a:bodyPr/>
                    <a:lstStyle/>
                    <a:p>
                      <a:pPr algn="ctr"/>
                      <a:endParaRPr lang="en-US" sz="1400" b="1" dirty="0">
                        <a:latin typeface="+mn-lt"/>
                        <a:cs typeface="Cambria"/>
                      </a:endParaRPr>
                    </a:p>
                  </a:txBody>
                  <a:tcPr anchor="ctr"/>
                </a:tc>
                <a:tc hMerge="1">
                  <a:txBody>
                    <a:bodyPr/>
                    <a:lstStyle/>
                    <a:p>
                      <a:pPr algn="ctr"/>
                      <a:endParaRPr lang="en-US" sz="1400" b="1" dirty="0">
                        <a:latin typeface="+mn-lt"/>
                        <a:cs typeface="Cambria"/>
                      </a:endParaRPr>
                    </a:p>
                  </a:txBody>
                  <a:tcPr anchor="ctr"/>
                </a:tc>
                <a:tc hMerge="1">
                  <a:txBody>
                    <a:bodyPr/>
                    <a:lstStyle/>
                    <a:p>
                      <a:pPr algn="ctr"/>
                      <a:endParaRPr lang="en-US" sz="1400" b="1" dirty="0">
                        <a:latin typeface="+mn-lt"/>
                        <a:cs typeface="Cambria"/>
                      </a:endParaRPr>
                    </a:p>
                  </a:txBody>
                  <a:tcPr anchor="ctr"/>
                </a:tc>
              </a:tr>
              <a:tr h="0">
                <a:tc>
                  <a:txBody>
                    <a:bodyPr/>
                    <a:lstStyle/>
                    <a:p>
                      <a:pPr algn="ctr"/>
                      <a:r>
                        <a:rPr lang="en-US" sz="1400" b="1" dirty="0" smtClean="0">
                          <a:latin typeface="+mn-lt"/>
                          <a:cs typeface="Cambria"/>
                        </a:rPr>
                        <a:t>Roof Solar</a:t>
                      </a:r>
                      <a:endParaRPr lang="en-US" sz="1400" b="1" dirty="0">
                        <a:latin typeface="+mn-lt"/>
                        <a:cs typeface="Cambria"/>
                      </a:endParaRPr>
                    </a:p>
                  </a:txBody>
                  <a:tcPr marL="0" marR="0" anchor="ctr">
                    <a:lnL w="6350" cap="flat" cmpd="sng" algn="ctr">
                      <a:solidFill>
                        <a:srgbClr val="106636"/>
                      </a:solidFill>
                      <a:prstDash val="solid"/>
                      <a:round/>
                      <a:headEnd type="none" w="med" len="med"/>
                      <a:tailEnd type="none" w="med" len="med"/>
                    </a:lnL>
                    <a:lnR w="12700" cap="flat" cmpd="sng" algn="ctr">
                      <a:solidFill>
                        <a:prstClr val="white"/>
                      </a:solidFill>
                      <a:prstDash val="solid"/>
                      <a:round/>
                      <a:headEnd type="none" w="med" len="med"/>
                      <a:tailEnd type="none" w="med" len="med"/>
                    </a:lnR>
                    <a:lnB w="9525" cap="flat" cmpd="sng" algn="ctr">
                      <a:noFill/>
                      <a:prstDash val="solid"/>
                    </a:lnB>
                    <a:solidFill>
                      <a:srgbClr val="CCD3CE"/>
                    </a:solidFill>
                  </a:tcPr>
                </a:tc>
                <a:tc>
                  <a:txBody>
                    <a:bodyPr/>
                    <a:lstStyle/>
                    <a:p>
                      <a:pPr algn="ctr"/>
                      <a:r>
                        <a:rPr lang="en-US" sz="1400" b="1" dirty="0" smtClean="0">
                          <a:latin typeface="+mn-lt"/>
                          <a:cs typeface="Cambria"/>
                        </a:rPr>
                        <a:t>Utility</a:t>
                      </a:r>
                      <a:r>
                        <a:rPr lang="en-US" sz="1400" b="1" baseline="0" dirty="0" smtClean="0">
                          <a:latin typeface="+mn-lt"/>
                          <a:cs typeface="Cambria"/>
                        </a:rPr>
                        <a:t> </a:t>
                      </a:r>
                      <a:r>
                        <a:rPr lang="en-US" sz="1400" b="1" dirty="0" smtClean="0">
                          <a:latin typeface="+mn-lt"/>
                          <a:cs typeface="Cambria"/>
                        </a:rPr>
                        <a:t>Solar </a:t>
                      </a:r>
                      <a:endParaRPr lang="en-US" sz="1400" b="1" dirty="0">
                        <a:latin typeface="+mn-lt"/>
                        <a:cs typeface="Cambria"/>
                      </a:endParaRPr>
                    </a:p>
                  </a:txBody>
                  <a:tcPr marL="0" marR="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B w="9525" cap="flat" cmpd="sng" algn="ctr">
                      <a:noFill/>
                      <a:prstDash val="solid"/>
                    </a:lnB>
                    <a:solidFill>
                      <a:srgbClr val="CCD3CE"/>
                    </a:solidFill>
                  </a:tcPr>
                </a:tc>
                <a:tc>
                  <a:txBody>
                    <a:bodyPr/>
                    <a:lstStyle/>
                    <a:p>
                      <a:pPr algn="ctr"/>
                      <a:r>
                        <a:rPr lang="en-US" sz="1400" b="1" dirty="0" smtClean="0">
                          <a:latin typeface="+mn-lt"/>
                          <a:cs typeface="Cambria"/>
                        </a:rPr>
                        <a:t>CSP</a:t>
                      </a:r>
                      <a:endParaRPr lang="en-US" sz="1400" b="1" dirty="0">
                        <a:latin typeface="+mn-lt"/>
                        <a:cs typeface="Cambria"/>
                      </a:endParaRPr>
                    </a:p>
                  </a:txBody>
                  <a:tcPr marL="0" marR="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B w="9525" cap="flat" cmpd="sng" algn="ctr">
                      <a:noFill/>
                      <a:prstDash val="solid"/>
                    </a:lnB>
                    <a:solidFill>
                      <a:srgbClr val="CCD3CE"/>
                    </a:solidFill>
                  </a:tcPr>
                </a:tc>
                <a:tc>
                  <a:txBody>
                    <a:bodyPr/>
                    <a:lstStyle/>
                    <a:p>
                      <a:pPr algn="ctr"/>
                      <a:r>
                        <a:rPr lang="en-US" sz="1400" b="1" dirty="0" smtClean="0">
                          <a:latin typeface="+mn-lt"/>
                          <a:cs typeface="Cambria"/>
                        </a:rPr>
                        <a:t>Wind</a:t>
                      </a:r>
                      <a:endParaRPr lang="en-US" sz="1400" b="1" dirty="0">
                        <a:latin typeface="+mn-lt"/>
                        <a:cs typeface="Cambria"/>
                      </a:endParaRPr>
                    </a:p>
                  </a:txBody>
                  <a:tcPr marL="0" marR="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B w="9525" cap="flat" cmpd="sng" algn="ctr">
                      <a:noFill/>
                      <a:prstDash val="solid"/>
                    </a:lnB>
                    <a:solidFill>
                      <a:srgbClr val="CCD3CE"/>
                    </a:solidFill>
                  </a:tcPr>
                </a:tc>
                <a:tc>
                  <a:txBody>
                    <a:bodyPr/>
                    <a:lstStyle/>
                    <a:p>
                      <a:pPr algn="ctr"/>
                      <a:r>
                        <a:rPr lang="en-US" sz="1400" b="1" dirty="0" smtClean="0">
                          <a:latin typeface="+mn-lt"/>
                          <a:cs typeface="Cambria"/>
                        </a:rPr>
                        <a:t>Bio.</a:t>
                      </a:r>
                      <a:endParaRPr lang="en-US" sz="1400" b="1" dirty="0">
                        <a:latin typeface="+mn-lt"/>
                        <a:cs typeface="Cambria"/>
                      </a:endParaRPr>
                    </a:p>
                  </a:txBody>
                  <a:tcPr marL="0" marR="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B w="9525" cap="flat" cmpd="sng" algn="ctr">
                      <a:noFill/>
                      <a:prstDash val="solid"/>
                    </a:lnB>
                    <a:solidFill>
                      <a:srgbClr val="CCD3CE"/>
                    </a:solidFill>
                  </a:tcPr>
                </a:tc>
                <a:tc>
                  <a:txBody>
                    <a:bodyPr/>
                    <a:lstStyle/>
                    <a:p>
                      <a:pPr algn="ctr"/>
                      <a:r>
                        <a:rPr lang="en-US" sz="1400" b="1" baseline="0" dirty="0" smtClean="0">
                          <a:latin typeface="+mn-lt"/>
                          <a:cs typeface="Cambria"/>
                        </a:rPr>
                        <a:t>Geo.</a:t>
                      </a:r>
                      <a:endParaRPr lang="en-US" sz="1400" b="1" dirty="0">
                        <a:latin typeface="+mn-lt"/>
                        <a:cs typeface="Cambria"/>
                      </a:endParaRPr>
                    </a:p>
                  </a:txBody>
                  <a:tcPr marL="0" marR="0" anchor="ctr">
                    <a:lnL w="12700" cap="flat" cmpd="sng" algn="ctr">
                      <a:solidFill>
                        <a:prstClr val="white"/>
                      </a:solidFill>
                      <a:prstDash val="solid"/>
                      <a:round/>
                      <a:headEnd type="none" w="med" len="med"/>
                      <a:tailEnd type="none" w="med" len="med"/>
                    </a:lnL>
                    <a:lnR w="6350" cap="flat" cmpd="sng" algn="ctr">
                      <a:solidFill>
                        <a:srgbClr val="106636"/>
                      </a:solidFill>
                      <a:prstDash val="solid"/>
                      <a:round/>
                      <a:headEnd type="none" w="med" len="med"/>
                      <a:tailEnd type="none" w="med" len="med"/>
                    </a:lnR>
                    <a:lnB w="9525" cap="flat" cmpd="sng" algn="ctr">
                      <a:noFill/>
                      <a:prstDash val="solid"/>
                    </a:lnB>
                    <a:solidFill>
                      <a:srgbClr val="CCD3CE"/>
                    </a:solidFill>
                  </a:tcPr>
                </a:tc>
              </a:tr>
              <a:tr h="137160">
                <a:tc>
                  <a:txBody>
                    <a:bodyPr/>
                    <a:lstStyle/>
                    <a:p>
                      <a:pPr algn="ctr"/>
                      <a:r>
                        <a:rPr lang="en-US" sz="1400" b="0" dirty="0" smtClean="0">
                          <a:latin typeface="+mn-lt"/>
                          <a:cs typeface="Cambria"/>
                        </a:rPr>
                        <a:t>61</a:t>
                      </a:r>
                      <a:endParaRPr lang="en-US" sz="1400" b="0" dirty="0">
                        <a:latin typeface="+mn-lt"/>
                        <a:cs typeface="Cambria"/>
                      </a:endParaRPr>
                    </a:p>
                  </a:txBody>
                  <a:tcPr marL="0" marR="0" anchor="ctr">
                    <a:lnL w="6350" cap="flat" cmpd="sng" algn="ctr">
                      <a:solidFill>
                        <a:srgbClr val="106636"/>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4,111</a:t>
                      </a:r>
                      <a:endParaRPr lang="en-US" sz="1400" dirty="0"/>
                    </a:p>
                  </a:txBody>
                  <a:tcPr marL="0" marR="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2,726</a:t>
                      </a:r>
                      <a:endParaRPr lang="en-US" sz="1400" dirty="0"/>
                    </a:p>
                  </a:txBody>
                  <a:tcPr marL="0" marR="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1,052</a:t>
                      </a:r>
                      <a:endParaRPr lang="en-US" sz="1400" dirty="0"/>
                    </a:p>
                  </a:txBody>
                  <a:tcPr marL="0" marR="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4</a:t>
                      </a:r>
                      <a:endParaRPr lang="en-US" sz="1400" dirty="0"/>
                    </a:p>
                  </a:txBody>
                  <a:tcPr marL="0" marR="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16.7</a:t>
                      </a:r>
                      <a:endParaRPr lang="en-US" sz="1400" dirty="0"/>
                    </a:p>
                  </a:txBody>
                  <a:tcPr marL="0" marR="0" anchor="ctr">
                    <a:lnL w="12700" cap="flat" cmpd="sng" algn="ctr">
                      <a:solidFill>
                        <a:prstClr val="white"/>
                      </a:solidFill>
                      <a:prstDash val="solid"/>
                      <a:round/>
                      <a:headEnd type="none" w="med" len="med"/>
                      <a:tailEnd type="none" w="med" len="med"/>
                    </a:lnL>
                    <a:lnR w="6350" cap="flat" cmpd="sng" algn="ctr">
                      <a:solidFill>
                        <a:srgbClr val="106636"/>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734756918"/>
              </p:ext>
            </p:extLst>
          </p:nvPr>
        </p:nvGraphicFramePr>
        <p:xfrm>
          <a:off x="246475" y="5186712"/>
          <a:ext cx="5384438" cy="914400"/>
        </p:xfrm>
        <a:graphic>
          <a:graphicData uri="http://schemas.openxmlformats.org/drawingml/2006/table">
            <a:tbl>
              <a:tblPr firstRow="1" bandRow="1">
                <a:tableStyleId>{69012ECD-51FC-41F1-AA8D-1B2483CD663E}</a:tableStyleId>
              </a:tblPr>
              <a:tblGrid>
                <a:gridCol w="1095100"/>
                <a:gridCol w="1133889"/>
                <a:gridCol w="861755"/>
                <a:gridCol w="784003"/>
                <a:gridCol w="732168"/>
                <a:gridCol w="777523"/>
              </a:tblGrid>
              <a:tr h="0">
                <a:tc gridSpan="6">
                  <a:txBody>
                    <a:bodyPr/>
                    <a:lstStyle/>
                    <a:p>
                      <a:pPr algn="ctr"/>
                      <a:r>
                        <a:rPr lang="en-US" sz="1400" b="0" dirty="0" smtClean="0">
                          <a:latin typeface="+mj-lt"/>
                          <a:cs typeface="Cambria"/>
                        </a:rPr>
                        <a:t>Tribal RESOURCE </a:t>
                      </a:r>
                      <a:r>
                        <a:rPr lang="en-US" sz="1400" b="0" baseline="0" dirty="0" smtClean="0">
                          <a:latin typeface="+mj-lt"/>
                          <a:cs typeface="Cambria"/>
                        </a:rPr>
                        <a:t>Potential (GW)</a:t>
                      </a:r>
                      <a:endParaRPr lang="en-US" sz="1400" b="0" dirty="0">
                        <a:latin typeface="+mj-lt"/>
                        <a:cs typeface="Cambria"/>
                      </a:endParaRPr>
                    </a:p>
                  </a:txBody>
                  <a:tcPr anchor="ctr">
                    <a:lnL w="6350" cap="flat" cmpd="sng" algn="ctr">
                      <a:solidFill>
                        <a:srgbClr val="106636"/>
                      </a:solidFill>
                      <a:prstDash val="solid"/>
                      <a:round/>
                      <a:headEnd type="none" w="med" len="med"/>
                      <a:tailEnd type="none" w="med" len="med"/>
                    </a:lnL>
                    <a:lnR w="6350" cap="flat" cmpd="sng" algn="ctr">
                      <a:solidFill>
                        <a:srgbClr val="106636"/>
                      </a:solidFill>
                      <a:prstDash val="solid"/>
                      <a:round/>
                      <a:headEnd type="none" w="med" len="med"/>
                      <a:tailEnd type="none" w="med" len="med"/>
                    </a:lnR>
                    <a:lnT w="6350" cap="flat" cmpd="sng" algn="ctr">
                      <a:solidFill>
                        <a:srgbClr val="106636"/>
                      </a:solidFill>
                      <a:prstDash val="solid"/>
                      <a:round/>
                      <a:headEnd type="none" w="med" len="med"/>
                      <a:tailEnd type="none" w="med" len="med"/>
                    </a:lnT>
                    <a:lnB w="9525" cap="flat" cmpd="sng" algn="ctr">
                      <a:noFill/>
                      <a:prstDash val="solid"/>
                    </a:lnB>
                  </a:tcPr>
                </a:tc>
                <a:tc hMerge="1">
                  <a:txBody>
                    <a:bodyPr/>
                    <a:lstStyle/>
                    <a:p>
                      <a:pPr algn="ctr"/>
                      <a:endParaRPr lang="en-US" sz="1400" b="1" dirty="0">
                        <a:latin typeface="+mn-lt"/>
                        <a:cs typeface="Cambria"/>
                      </a:endParaRPr>
                    </a:p>
                  </a:txBody>
                  <a:tcPr anchor="ctr"/>
                </a:tc>
                <a:tc hMerge="1">
                  <a:txBody>
                    <a:bodyPr/>
                    <a:lstStyle/>
                    <a:p>
                      <a:pPr algn="ctr"/>
                      <a:endParaRPr lang="en-US" sz="1400" b="1" dirty="0">
                        <a:latin typeface="+mn-lt"/>
                        <a:cs typeface="Cambria"/>
                      </a:endParaRPr>
                    </a:p>
                  </a:txBody>
                  <a:tcPr anchor="ctr"/>
                </a:tc>
                <a:tc hMerge="1">
                  <a:txBody>
                    <a:bodyPr/>
                    <a:lstStyle/>
                    <a:p>
                      <a:pPr algn="ctr"/>
                      <a:endParaRPr lang="en-US" sz="1400" b="1" dirty="0">
                        <a:latin typeface="+mn-lt"/>
                        <a:cs typeface="Cambria"/>
                      </a:endParaRPr>
                    </a:p>
                  </a:txBody>
                  <a:tcPr anchor="ctr"/>
                </a:tc>
                <a:tc hMerge="1">
                  <a:txBody>
                    <a:bodyPr/>
                    <a:lstStyle/>
                    <a:p>
                      <a:pPr algn="ctr"/>
                      <a:endParaRPr lang="en-US" sz="1400" b="1" dirty="0">
                        <a:latin typeface="+mn-lt"/>
                        <a:cs typeface="Cambria"/>
                      </a:endParaRPr>
                    </a:p>
                  </a:txBody>
                  <a:tcPr anchor="ctr"/>
                </a:tc>
                <a:tc hMerge="1">
                  <a:txBody>
                    <a:bodyPr/>
                    <a:lstStyle/>
                    <a:p>
                      <a:pPr algn="ctr"/>
                      <a:endParaRPr lang="en-US" sz="1400" b="1" dirty="0">
                        <a:latin typeface="+mn-lt"/>
                        <a:cs typeface="Cambria"/>
                      </a:endParaRPr>
                    </a:p>
                  </a:txBody>
                  <a:tcPr anchor="ctr"/>
                </a:tc>
              </a:tr>
              <a:tr h="0">
                <a:tc>
                  <a:txBody>
                    <a:bodyPr/>
                    <a:lstStyle/>
                    <a:p>
                      <a:pPr algn="ctr"/>
                      <a:r>
                        <a:rPr lang="en-US" sz="1400" b="1" dirty="0" smtClean="0">
                          <a:latin typeface="+mn-lt"/>
                          <a:cs typeface="Cambria"/>
                        </a:rPr>
                        <a:t>Roof Solar</a:t>
                      </a:r>
                      <a:endParaRPr lang="en-US" sz="1400" b="1" dirty="0">
                        <a:latin typeface="+mn-lt"/>
                        <a:cs typeface="Cambria"/>
                      </a:endParaRPr>
                    </a:p>
                  </a:txBody>
                  <a:tcPr marL="0" marR="0" anchor="ctr">
                    <a:lnL w="6350" cap="flat" cmpd="sng" algn="ctr">
                      <a:solidFill>
                        <a:srgbClr val="106636"/>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c>
                  <a:txBody>
                    <a:bodyPr/>
                    <a:lstStyle/>
                    <a:p>
                      <a:pPr algn="ctr"/>
                      <a:r>
                        <a:rPr lang="en-US" sz="1400" b="1" dirty="0" smtClean="0">
                          <a:latin typeface="+mn-lt"/>
                          <a:cs typeface="Cambria"/>
                        </a:rPr>
                        <a:t>Utility</a:t>
                      </a:r>
                      <a:r>
                        <a:rPr lang="en-US" sz="1400" b="1" baseline="0" dirty="0" smtClean="0">
                          <a:latin typeface="+mn-lt"/>
                          <a:cs typeface="Cambria"/>
                        </a:rPr>
                        <a:t> </a:t>
                      </a:r>
                      <a:r>
                        <a:rPr lang="en-US" sz="1400" b="1" dirty="0" smtClean="0">
                          <a:latin typeface="+mn-lt"/>
                          <a:cs typeface="Cambria"/>
                        </a:rPr>
                        <a:t>Solar </a:t>
                      </a:r>
                      <a:endParaRPr lang="en-US" sz="1400" b="1" dirty="0">
                        <a:latin typeface="+mn-lt"/>
                        <a:cs typeface="Cambria"/>
                      </a:endParaRPr>
                    </a:p>
                  </a:txBody>
                  <a:tcPr marL="0" marR="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c>
                  <a:txBody>
                    <a:bodyPr/>
                    <a:lstStyle/>
                    <a:p>
                      <a:pPr algn="ctr"/>
                      <a:r>
                        <a:rPr lang="en-US" sz="1400" b="1" dirty="0" smtClean="0">
                          <a:latin typeface="+mn-lt"/>
                          <a:cs typeface="Cambria"/>
                        </a:rPr>
                        <a:t>CSP</a:t>
                      </a:r>
                      <a:endParaRPr lang="en-US" sz="1400" b="1" dirty="0">
                        <a:latin typeface="+mn-lt"/>
                        <a:cs typeface="Cambria"/>
                      </a:endParaRPr>
                    </a:p>
                  </a:txBody>
                  <a:tcPr marL="0" marR="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c>
                  <a:txBody>
                    <a:bodyPr/>
                    <a:lstStyle/>
                    <a:p>
                      <a:pPr algn="ctr"/>
                      <a:r>
                        <a:rPr lang="en-US" sz="1400" b="1" dirty="0" smtClean="0">
                          <a:latin typeface="+mn-lt"/>
                          <a:cs typeface="Cambria"/>
                        </a:rPr>
                        <a:t>Wind</a:t>
                      </a:r>
                      <a:endParaRPr lang="en-US" sz="1400" b="1" dirty="0">
                        <a:latin typeface="+mn-lt"/>
                        <a:cs typeface="Cambria"/>
                      </a:endParaRPr>
                    </a:p>
                  </a:txBody>
                  <a:tcPr marL="0" marR="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c>
                  <a:txBody>
                    <a:bodyPr/>
                    <a:lstStyle/>
                    <a:p>
                      <a:pPr algn="ctr"/>
                      <a:r>
                        <a:rPr lang="en-US" sz="1400" b="1" dirty="0" smtClean="0">
                          <a:latin typeface="+mn-lt"/>
                          <a:cs typeface="Cambria"/>
                        </a:rPr>
                        <a:t>Bio.</a:t>
                      </a:r>
                      <a:endParaRPr lang="en-US" sz="1400" b="1" dirty="0">
                        <a:latin typeface="+mn-lt"/>
                        <a:cs typeface="Cambria"/>
                      </a:endParaRPr>
                    </a:p>
                  </a:txBody>
                  <a:tcPr marL="0" marR="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c>
                  <a:txBody>
                    <a:bodyPr/>
                    <a:lstStyle/>
                    <a:p>
                      <a:pPr algn="ctr"/>
                      <a:r>
                        <a:rPr lang="en-US" sz="1400" b="1" baseline="0" dirty="0" smtClean="0">
                          <a:latin typeface="+mn-lt"/>
                          <a:cs typeface="Cambria"/>
                        </a:rPr>
                        <a:t>Geo.</a:t>
                      </a:r>
                      <a:endParaRPr lang="en-US" sz="1400" b="1" dirty="0">
                        <a:latin typeface="+mn-lt"/>
                        <a:cs typeface="Cambria"/>
                      </a:endParaRPr>
                    </a:p>
                  </a:txBody>
                  <a:tcPr marL="0" marR="0" anchor="ctr">
                    <a:lnL w="12700" cap="flat" cmpd="sng" algn="ctr">
                      <a:solidFill>
                        <a:prstClr val="white"/>
                      </a:solidFill>
                      <a:prstDash val="solid"/>
                      <a:round/>
                      <a:headEnd type="none" w="med" len="med"/>
                      <a:tailEnd type="none" w="med" len="med"/>
                    </a:lnL>
                    <a:lnR w="6350" cap="flat" cmpd="sng" algn="ctr">
                      <a:solidFill>
                        <a:srgbClr val="106636"/>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r>
              <a:tr h="137160">
                <a:tc>
                  <a:txBody>
                    <a:bodyPr/>
                    <a:lstStyle/>
                    <a:p>
                      <a:pPr algn="ctr"/>
                      <a:r>
                        <a:rPr lang="en-US" sz="1400" b="0" dirty="0" smtClean="0">
                          <a:latin typeface="+mn-lt"/>
                          <a:cs typeface="Cambria"/>
                        </a:rPr>
                        <a:t>ND</a:t>
                      </a:r>
                      <a:endParaRPr lang="en-US" sz="1400" b="0" dirty="0">
                        <a:latin typeface="+mn-lt"/>
                        <a:cs typeface="Cambria"/>
                      </a:endParaRPr>
                    </a:p>
                  </a:txBody>
                  <a:tcPr marL="0" marR="0" anchor="ctr">
                    <a:lnL w="6350" cap="flat" cmpd="sng" algn="ctr">
                      <a:solidFill>
                        <a:srgbClr val="106636"/>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13.8</a:t>
                      </a:r>
                      <a:endParaRPr lang="en-US" sz="1400" dirty="0"/>
                    </a:p>
                  </a:txBody>
                  <a:tcPr marL="0" marR="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10.6</a:t>
                      </a:r>
                      <a:endParaRPr lang="en-US" sz="1400" dirty="0"/>
                    </a:p>
                  </a:txBody>
                  <a:tcPr marL="0" marR="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0.68</a:t>
                      </a:r>
                      <a:endParaRPr lang="en-US" sz="1400" dirty="0"/>
                    </a:p>
                  </a:txBody>
                  <a:tcPr marL="0" marR="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.127</a:t>
                      </a:r>
                      <a:endParaRPr lang="en-US" sz="1400" dirty="0"/>
                    </a:p>
                  </a:txBody>
                  <a:tcPr marL="0" marR="0"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9</a:t>
                      </a:r>
                      <a:endParaRPr lang="en-US" sz="1400" dirty="0"/>
                    </a:p>
                  </a:txBody>
                  <a:tcPr marL="0" marR="0" anchor="ctr">
                    <a:lnL w="12700" cap="flat" cmpd="sng" algn="ctr">
                      <a:solidFill>
                        <a:prstClr val="white"/>
                      </a:solidFill>
                      <a:prstDash val="solid"/>
                      <a:round/>
                      <a:headEnd type="none" w="med" len="med"/>
                      <a:tailEnd type="none" w="med" len="med"/>
                    </a:lnL>
                    <a:lnR w="6350" cap="flat" cmpd="sng" algn="ctr">
                      <a:solidFill>
                        <a:srgbClr val="106636"/>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r>
            </a:tbl>
          </a:graphicData>
        </a:graphic>
      </p:graphicFrame>
      <p:sp>
        <p:nvSpPr>
          <p:cNvPr id="14" name="Slide Number Placeholder 3"/>
          <p:cNvSpPr>
            <a:spLocks noGrp="1"/>
          </p:cNvSpPr>
          <p:nvPr>
            <p:ph type="sldNum" sz="quarter" idx="4"/>
          </p:nvPr>
        </p:nvSpPr>
        <p:spPr>
          <a:xfrm>
            <a:off x="8596092" y="6591541"/>
            <a:ext cx="547908" cy="267887"/>
          </a:xfrm>
        </p:spPr>
        <p:txBody>
          <a:bodyPr/>
          <a:lstStyle/>
          <a:p>
            <a:pPr algn="ctr"/>
            <a:fld id="{C0DE57D6-8AFC-2140-9EBE-012C368973AC}" type="slidenum">
              <a:rPr lang="en-US" smtClean="0">
                <a:solidFill>
                  <a:prstClr val="white"/>
                </a:solidFill>
                <a:latin typeface="Franklin Gothic Book"/>
              </a:rPr>
              <a:pPr algn="ctr"/>
              <a:t>10</a:t>
            </a:fld>
            <a:endParaRPr lang="en-US" dirty="0">
              <a:solidFill>
                <a:prstClr val="white"/>
              </a:solidFill>
              <a:latin typeface="Franklin Gothic Book"/>
            </a:endParaRPr>
          </a:p>
        </p:txBody>
      </p:sp>
      <p:grpSp>
        <p:nvGrpSpPr>
          <p:cNvPr id="3" name="Group 2"/>
          <p:cNvGrpSpPr/>
          <p:nvPr/>
        </p:nvGrpSpPr>
        <p:grpSpPr>
          <a:xfrm>
            <a:off x="6024282" y="2785954"/>
            <a:ext cx="2760976" cy="2476500"/>
            <a:chOff x="6024282" y="2785954"/>
            <a:chExt cx="2760976" cy="2476500"/>
          </a:xfrm>
        </p:grpSpPr>
        <p:graphicFrame>
          <p:nvGraphicFramePr>
            <p:cNvPr id="11" name="Chart 10"/>
            <p:cNvGraphicFramePr/>
            <p:nvPr>
              <p:extLst>
                <p:ext uri="{D42A27DB-BD31-4B8C-83A1-F6EECF244321}">
                  <p14:modId xmlns:p14="http://schemas.microsoft.com/office/powerpoint/2010/main" val="3603398709"/>
                </p:ext>
              </p:extLst>
            </p:nvPr>
          </p:nvGraphicFramePr>
          <p:xfrm>
            <a:off x="6037287" y="2785954"/>
            <a:ext cx="2747971" cy="247650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6024282" y="2832608"/>
              <a:ext cx="2757300" cy="2230990"/>
            </a:xfrm>
            <a:prstGeom prst="rect">
              <a:avLst/>
            </a:prstGeom>
            <a:noFill/>
            <a:ln w="6350" cmpd="sng">
              <a:solidFill>
                <a:srgbClr val="5D5D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grpSp>
    </p:spTree>
    <p:extLst>
      <p:ext uri="{BB962C8B-B14F-4D97-AF65-F5344CB8AC3E}">
        <p14:creationId xmlns:p14="http://schemas.microsoft.com/office/powerpoint/2010/main" val="14266313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Oregon</a:t>
            </a:r>
            <a:endParaRPr lang="en-US" dirty="0"/>
          </a:p>
        </p:txBody>
      </p:sp>
      <p:sp>
        <p:nvSpPr>
          <p:cNvPr id="6" name="Content Placeholder 5"/>
          <p:cNvSpPr>
            <a:spLocks noGrp="1"/>
          </p:cNvSpPr>
          <p:nvPr>
            <p:ph idx="4294967295"/>
          </p:nvPr>
        </p:nvSpPr>
        <p:spPr>
          <a:xfrm>
            <a:off x="366743" y="931929"/>
            <a:ext cx="4883141" cy="2051050"/>
          </a:xfrm>
        </p:spPr>
        <p:txBody>
          <a:bodyPr>
            <a:normAutofit/>
          </a:bodyPr>
          <a:lstStyle/>
          <a:p>
            <a:pPr marL="228600" indent="-201168">
              <a:spcBef>
                <a:spcPts val="1368"/>
              </a:spcBef>
            </a:pPr>
            <a:r>
              <a:rPr lang="en-US" sz="2000" dirty="0" smtClean="0"/>
              <a:t>RPS obligations began in 2011</a:t>
            </a:r>
          </a:p>
          <a:p>
            <a:pPr marL="228600" indent="-201168">
              <a:spcBef>
                <a:spcPts val="1368"/>
              </a:spcBef>
            </a:pPr>
            <a:r>
              <a:rPr lang="en-US" sz="2000" dirty="0" smtClean="0"/>
              <a:t>Projected to have 340–1,700 MW in </a:t>
            </a:r>
            <a:r>
              <a:rPr lang="en-US" sz="2000" u="sng" dirty="0" smtClean="0"/>
              <a:t>excess</a:t>
            </a:r>
            <a:r>
              <a:rPr lang="en-US" sz="2000" dirty="0" smtClean="0"/>
              <a:t> of RPS obligations in 2020</a:t>
            </a:r>
          </a:p>
          <a:p>
            <a:pPr marL="228600" indent="-201168">
              <a:spcBef>
                <a:spcPts val="1368"/>
              </a:spcBef>
            </a:pPr>
            <a:r>
              <a:rPr lang="en-US" sz="2000" dirty="0" smtClean="0"/>
              <a:t>Large projected transmission expansion across the state</a:t>
            </a:r>
          </a:p>
          <a:p>
            <a:pPr marL="228600" indent="-201168">
              <a:spcBef>
                <a:spcPts val="1368"/>
              </a:spcBef>
            </a:pPr>
            <a:endParaRPr lang="en-US" sz="2000" dirty="0" smtClean="0"/>
          </a:p>
          <a:p>
            <a:pPr marL="228600" indent="-201168">
              <a:spcBef>
                <a:spcPts val="1368"/>
              </a:spcBef>
            </a:pPr>
            <a:endParaRPr lang="en-US" sz="2000" dirty="0"/>
          </a:p>
        </p:txBody>
      </p:sp>
      <p:graphicFrame>
        <p:nvGraphicFramePr>
          <p:cNvPr id="7" name="Table 6"/>
          <p:cNvGraphicFramePr>
            <a:graphicFrameLocks noGrp="1"/>
          </p:cNvGraphicFramePr>
          <p:nvPr>
            <p:extLst>
              <p:ext uri="{D42A27DB-BD31-4B8C-83A1-F6EECF244321}">
                <p14:modId xmlns:p14="http://schemas.microsoft.com/office/powerpoint/2010/main" val="431649661"/>
              </p:ext>
            </p:extLst>
          </p:nvPr>
        </p:nvGraphicFramePr>
        <p:xfrm>
          <a:off x="244954" y="3051288"/>
          <a:ext cx="5389340" cy="914400"/>
        </p:xfrm>
        <a:graphic>
          <a:graphicData uri="http://schemas.openxmlformats.org/drawingml/2006/table">
            <a:tbl>
              <a:tblPr firstRow="1" bandRow="1">
                <a:tableStyleId>{69012ECD-51FC-41F1-AA8D-1B2483CD663E}</a:tableStyleId>
              </a:tblPr>
              <a:tblGrid>
                <a:gridCol w="1195389"/>
                <a:gridCol w="931989"/>
                <a:gridCol w="1224378"/>
                <a:gridCol w="931989"/>
                <a:gridCol w="1105595"/>
              </a:tblGrid>
              <a:tr h="0">
                <a:tc gridSpan="5">
                  <a:txBody>
                    <a:bodyPr/>
                    <a:lstStyle/>
                    <a:p>
                      <a:pPr algn="ctr"/>
                      <a:r>
                        <a:rPr lang="en-US" sz="1400" b="0" dirty="0" smtClean="0">
                          <a:latin typeface="+mj-lt"/>
                          <a:cs typeface="Cambria"/>
                        </a:rPr>
                        <a:t>Electricity Sales</a:t>
                      </a:r>
                      <a:endParaRPr lang="en-US" sz="1400" b="0" dirty="0">
                        <a:latin typeface="+mj-lt"/>
                        <a:cs typeface="Cambria"/>
                      </a:endParaRPr>
                    </a:p>
                  </a:txBody>
                  <a:tcPr anchor="ctr">
                    <a:lnL w="6350" cap="flat" cmpd="sng" algn="ctr">
                      <a:solidFill>
                        <a:srgbClr val="106636"/>
                      </a:solidFill>
                      <a:prstDash val="solid"/>
                      <a:round/>
                      <a:headEnd type="none" w="med" len="med"/>
                      <a:tailEnd type="none" w="med" len="med"/>
                    </a:lnL>
                    <a:lnR w="6350" cap="flat" cmpd="sng" algn="ctr">
                      <a:solidFill>
                        <a:srgbClr val="106636"/>
                      </a:solidFill>
                      <a:prstDash val="solid"/>
                      <a:round/>
                      <a:headEnd type="none" w="med" len="med"/>
                      <a:tailEnd type="none" w="med" len="med"/>
                    </a:lnR>
                    <a:lnT w="6350" cap="flat" cmpd="sng" algn="ctr">
                      <a:solidFill>
                        <a:srgbClr val="106636"/>
                      </a:solidFill>
                      <a:prstDash val="solid"/>
                      <a:round/>
                      <a:headEnd type="none" w="med" len="med"/>
                      <a:tailEnd type="none" w="med" len="med"/>
                    </a:lnT>
                    <a:lnB w="9525" cap="flat" cmpd="sng" algn="ctr">
                      <a:noFill/>
                      <a:prstDash val="solid"/>
                    </a:lnB>
                  </a:tcPr>
                </a:tc>
                <a:tc hMerge="1">
                  <a:txBody>
                    <a:bodyPr/>
                    <a:lstStyle/>
                    <a:p>
                      <a:pPr algn="ctr"/>
                      <a:endParaRPr lang="en-US" sz="1400" b="1" dirty="0">
                        <a:latin typeface="+mn-lt"/>
                        <a:cs typeface="Cambria"/>
                      </a:endParaRPr>
                    </a:p>
                  </a:txBody>
                  <a:tcPr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1" dirty="0" smtClean="0">
                        <a:latin typeface="+mn-lt"/>
                        <a:cs typeface="Cambria"/>
                      </a:endParaRPr>
                    </a:p>
                  </a:txBody>
                  <a:tcPr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1" dirty="0" smtClean="0">
                        <a:latin typeface="+mn-lt"/>
                        <a:cs typeface="Cambria"/>
                      </a:endParaRPr>
                    </a:p>
                  </a:txBody>
                  <a:tcPr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1" dirty="0" smtClean="0">
                        <a:latin typeface="+mn-lt"/>
                        <a:cs typeface="Cambria"/>
                      </a:endParaRPr>
                    </a:p>
                  </a:txBody>
                  <a:tcPr anchor="ctr"/>
                </a:tc>
              </a:tr>
              <a:tr h="0">
                <a:tc>
                  <a:txBody>
                    <a:bodyPr/>
                    <a:lstStyle/>
                    <a:p>
                      <a:pPr algn="ctr"/>
                      <a:r>
                        <a:rPr lang="en-US" sz="1400" b="1" dirty="0" smtClean="0">
                          <a:latin typeface="+mn-lt"/>
                          <a:cs typeface="Cambria"/>
                        </a:rPr>
                        <a:t>Total</a:t>
                      </a:r>
                      <a:endParaRPr lang="en-US" sz="1400" b="1" dirty="0">
                        <a:latin typeface="+mn-lt"/>
                        <a:cs typeface="Cambria"/>
                      </a:endParaRPr>
                    </a:p>
                  </a:txBody>
                  <a:tcPr anchor="ctr">
                    <a:lnL w="6350" cap="flat" cmpd="sng" algn="ctr">
                      <a:solidFill>
                        <a:srgbClr val="106636"/>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c>
                  <a:txBody>
                    <a:bodyPr/>
                    <a:lstStyle/>
                    <a:p>
                      <a:pPr algn="ctr"/>
                      <a:r>
                        <a:rPr lang="en-US" sz="1400" b="1" dirty="0" smtClean="0">
                          <a:latin typeface="+mn-lt"/>
                          <a:cs typeface="Cambria"/>
                        </a:rPr>
                        <a:t>% US Res</a:t>
                      </a:r>
                      <a:endParaRPr lang="en-US" sz="1400" b="1" dirty="0">
                        <a:latin typeface="+mn-lt"/>
                        <a:cs typeface="Cambria"/>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smtClean="0">
                          <a:latin typeface="+mn-lt"/>
                          <a:cs typeface="Cambria"/>
                        </a:rPr>
                        <a:t>% US Comm</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smtClean="0">
                          <a:latin typeface="+mn-lt"/>
                          <a:cs typeface="Cambria"/>
                        </a:rPr>
                        <a:t>% US Ind</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smtClean="0">
                          <a:latin typeface="+mn-lt"/>
                          <a:cs typeface="Cambria"/>
                        </a:rPr>
                        <a:t>% Total US</a:t>
                      </a:r>
                    </a:p>
                  </a:txBody>
                  <a:tcPr anchor="ctr">
                    <a:lnL w="12700" cap="flat" cmpd="sng" algn="ctr">
                      <a:solidFill>
                        <a:prstClr val="white"/>
                      </a:solidFill>
                      <a:prstDash val="solid"/>
                      <a:round/>
                      <a:headEnd type="none" w="med" len="med"/>
                      <a:tailEnd type="none" w="med" len="med"/>
                    </a:lnL>
                    <a:lnR w="6350" cap="flat" cmpd="sng" algn="ctr">
                      <a:solidFill>
                        <a:srgbClr val="106636"/>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r>
              <a:tr h="137160">
                <a:tc>
                  <a:txBody>
                    <a:bodyPr/>
                    <a:lstStyle/>
                    <a:p>
                      <a:pPr algn="ctr"/>
                      <a:r>
                        <a:rPr lang="en-US" sz="1400" b="0" dirty="0" smtClean="0">
                          <a:latin typeface="+mn-lt"/>
                          <a:cs typeface="Cambria"/>
                        </a:rPr>
                        <a:t>4,000 GWh</a:t>
                      </a:r>
                      <a:endParaRPr lang="en-US" sz="1400" b="0" dirty="0">
                        <a:latin typeface="+mn-lt"/>
                        <a:cs typeface="Cambria"/>
                      </a:endParaRPr>
                    </a:p>
                  </a:txBody>
                  <a:tcPr anchor="ctr">
                    <a:lnL w="6350" cap="flat" cmpd="sng" algn="ctr">
                      <a:solidFill>
                        <a:srgbClr val="106636"/>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1.7%</a:t>
                      </a:r>
                      <a:endParaRPr lang="en-US" sz="1400" dirty="0"/>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1.3%</a:t>
                      </a:r>
                      <a:endParaRPr lang="en-US" sz="1400" dirty="0"/>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1.2%</a:t>
                      </a:r>
                      <a:endParaRPr lang="en-US" sz="1400" dirty="0"/>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1.4%</a:t>
                      </a:r>
                      <a:endParaRPr lang="en-US" sz="1400" dirty="0"/>
                    </a:p>
                  </a:txBody>
                  <a:tcPr anchor="ctr">
                    <a:lnL w="12700" cap="flat" cmpd="sng" algn="ctr">
                      <a:solidFill>
                        <a:prstClr val="white"/>
                      </a:solidFill>
                      <a:prstDash val="solid"/>
                      <a:round/>
                      <a:headEnd type="none" w="med" len="med"/>
                      <a:tailEnd type="none" w="med" len="med"/>
                    </a:lnL>
                    <a:lnR w="6350" cap="flat" cmpd="sng" algn="ctr">
                      <a:solidFill>
                        <a:srgbClr val="106636"/>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531140675"/>
              </p:ext>
            </p:extLst>
          </p:nvPr>
        </p:nvGraphicFramePr>
        <p:xfrm>
          <a:off x="5899071" y="1474389"/>
          <a:ext cx="2991094" cy="1859280"/>
        </p:xfrm>
        <a:graphic>
          <a:graphicData uri="http://schemas.openxmlformats.org/drawingml/2006/table">
            <a:tbl>
              <a:tblPr firstRow="1" bandRow="1">
                <a:tableStyleId>{69012ECD-51FC-41F1-AA8D-1B2483CD663E}</a:tableStyleId>
              </a:tblPr>
              <a:tblGrid>
                <a:gridCol w="1322915"/>
                <a:gridCol w="1668179"/>
              </a:tblGrid>
              <a:tr h="120166">
                <a:tc>
                  <a:txBody>
                    <a:bodyPr/>
                    <a:lstStyle/>
                    <a:p>
                      <a:r>
                        <a:rPr lang="en-US" sz="1400" b="0" dirty="0" smtClean="0">
                          <a:latin typeface="+mj-lt"/>
                        </a:rPr>
                        <a:t>Policy</a:t>
                      </a:r>
                      <a:endParaRPr lang="en-US" sz="1400" b="0" dirty="0">
                        <a:latin typeface="+mj-lt"/>
                      </a:endParaRPr>
                    </a:p>
                  </a:txBody>
                  <a:tcPr marR="0">
                    <a:lnL w="6350" cap="flat" cmpd="sng" algn="ctr">
                      <a:solidFill>
                        <a:srgbClr val="106636"/>
                      </a:solidFill>
                      <a:prstDash val="solid"/>
                      <a:round/>
                      <a:headEnd type="none" w="med" len="med"/>
                      <a:tailEnd type="none" w="med" len="med"/>
                    </a:lnL>
                    <a:lnR w="6350" cap="flat" cmpd="sng" algn="ctr">
                      <a:solidFill>
                        <a:prstClr val="white"/>
                      </a:solidFill>
                      <a:prstDash val="solid"/>
                      <a:round/>
                      <a:headEnd type="none" w="med" len="med"/>
                      <a:tailEnd type="none" w="med" len="med"/>
                    </a:lnR>
                    <a:lnT w="6350" cap="flat" cmpd="sng" algn="ctr">
                      <a:solidFill>
                        <a:srgbClr val="106636"/>
                      </a:solidFill>
                      <a:prstDash val="solid"/>
                      <a:round/>
                      <a:headEnd type="none" w="med" len="med"/>
                      <a:tailEnd type="none" w="med" len="med"/>
                    </a:lnT>
                    <a:lnB w="6350" cap="flat" cmpd="sng" algn="ctr">
                      <a:solidFill>
                        <a:srgbClr val="106636"/>
                      </a:solidFill>
                      <a:prstDash val="solid"/>
                      <a:round/>
                      <a:headEnd type="none" w="med" len="med"/>
                      <a:tailEnd type="none" w="med" len="med"/>
                    </a:lnB>
                  </a:tcPr>
                </a:tc>
                <a:tc>
                  <a:txBody>
                    <a:bodyPr/>
                    <a:lstStyle/>
                    <a:p>
                      <a:r>
                        <a:rPr lang="en-US" sz="1400" b="0" dirty="0" smtClean="0">
                          <a:latin typeface="+mj-lt"/>
                        </a:rPr>
                        <a:t>Limit</a:t>
                      </a:r>
                      <a:endParaRPr lang="en-US" sz="1400" b="0" dirty="0">
                        <a:latin typeface="+mj-lt"/>
                      </a:endParaRPr>
                    </a:p>
                  </a:txBody>
                  <a:tcPr marR="0">
                    <a:lnL w="6350" cap="flat" cmpd="sng" algn="ctr">
                      <a:solidFill>
                        <a:prstClr val="white"/>
                      </a:solidFill>
                      <a:prstDash val="solid"/>
                      <a:round/>
                      <a:headEnd type="none" w="med" len="med"/>
                      <a:tailEnd type="none" w="med" len="med"/>
                    </a:lnL>
                    <a:lnR w="6350" cap="flat" cmpd="sng" algn="ctr">
                      <a:solidFill>
                        <a:srgbClr val="106636"/>
                      </a:solidFill>
                      <a:prstDash val="solid"/>
                      <a:round/>
                      <a:headEnd type="none" w="med" len="med"/>
                      <a:tailEnd type="none" w="med" len="med"/>
                    </a:lnR>
                    <a:lnT w="6350" cap="flat" cmpd="sng" algn="ctr">
                      <a:solidFill>
                        <a:srgbClr val="106636"/>
                      </a:solidFill>
                      <a:prstDash val="solid"/>
                      <a:round/>
                      <a:headEnd type="none" w="med" len="med"/>
                      <a:tailEnd type="none" w="med" len="med"/>
                    </a:lnT>
                    <a:lnB w="6350" cap="flat" cmpd="sng" algn="ctr">
                      <a:solidFill>
                        <a:srgbClr val="106636"/>
                      </a:solidFill>
                      <a:prstDash val="solid"/>
                      <a:round/>
                      <a:headEnd type="none" w="med" len="med"/>
                      <a:tailEnd type="none" w="med" len="med"/>
                    </a:lnB>
                  </a:tcPr>
                </a:tc>
              </a:tr>
              <a:tr h="456629">
                <a:tc>
                  <a:txBody>
                    <a:bodyPr/>
                    <a:lstStyle/>
                    <a:p>
                      <a:r>
                        <a:rPr lang="en-US" sz="1400" dirty="0" smtClean="0"/>
                        <a:t>RPS</a:t>
                      </a:r>
                      <a:endParaRPr lang="en-US" sz="1400" dirty="0"/>
                    </a:p>
                  </a:txBody>
                  <a:tcPr marR="0">
                    <a:lnL w="6350" cap="flat" cmpd="sng" algn="ctr">
                      <a:solidFill>
                        <a:srgbClr val="106636"/>
                      </a:solidFill>
                      <a:prstDash val="solid"/>
                      <a:round/>
                      <a:headEnd type="none" w="med" len="med"/>
                      <a:tailEnd type="none" w="med" len="med"/>
                    </a:lnL>
                    <a:lnR w="3175" cap="flat" cmpd="sng" algn="ctr">
                      <a:solidFill>
                        <a:srgbClr val="106636"/>
                      </a:solidFill>
                      <a:prstDash val="solid"/>
                      <a:round/>
                      <a:headEnd type="none" w="med" len="med"/>
                      <a:tailEnd type="none" w="med" len="med"/>
                    </a:lnR>
                    <a:lnT w="6350" cap="flat" cmpd="sng" algn="ctr">
                      <a:solidFill>
                        <a:srgbClr val="106636"/>
                      </a:solidFill>
                      <a:prstDash val="solid"/>
                      <a:round/>
                      <a:headEnd type="none" w="med" len="med"/>
                      <a:tailEnd type="none" w="med" len="med"/>
                    </a:lnT>
                    <a:lnB w="3175" cap="flat" cmpd="sng" algn="ctr">
                      <a:solidFill>
                        <a:srgbClr val="106636"/>
                      </a:solidFill>
                      <a:prstDash val="solid"/>
                      <a:round/>
                      <a:headEnd type="none" w="med" len="med"/>
                      <a:tailEnd type="none" w="med" len="med"/>
                    </a:lnB>
                  </a:tcPr>
                </a:tc>
                <a:tc>
                  <a:txBody>
                    <a:bodyPr/>
                    <a:lstStyle/>
                    <a:p>
                      <a:r>
                        <a:rPr lang="en-US" sz="1400" dirty="0" smtClean="0"/>
                        <a:t>25% (large utilities),</a:t>
                      </a:r>
                      <a:r>
                        <a:rPr lang="en-US" sz="1400" baseline="0" dirty="0" smtClean="0"/>
                        <a:t> 1</a:t>
                      </a:r>
                      <a:r>
                        <a:rPr lang="en-US" sz="1400" dirty="0" smtClean="0"/>
                        <a:t>0%</a:t>
                      </a:r>
                      <a:r>
                        <a:rPr lang="en-US" sz="1400" baseline="0" dirty="0" smtClean="0"/>
                        <a:t> (small),</a:t>
                      </a:r>
                      <a:br>
                        <a:rPr lang="en-US" sz="1400" baseline="0" dirty="0" smtClean="0"/>
                      </a:br>
                      <a:r>
                        <a:rPr lang="en-US" sz="1400" baseline="0" dirty="0" smtClean="0"/>
                        <a:t>5% (smallest)</a:t>
                      </a:r>
                      <a:br>
                        <a:rPr lang="en-US" sz="1400" baseline="0" dirty="0" smtClean="0"/>
                      </a:br>
                      <a:r>
                        <a:rPr lang="en-US" sz="1400" baseline="0" dirty="0" smtClean="0"/>
                        <a:t>by 2025</a:t>
                      </a:r>
                      <a:endParaRPr lang="en-US" sz="1400" dirty="0"/>
                    </a:p>
                  </a:txBody>
                  <a:tcPr marR="0">
                    <a:lnL w="3175" cap="flat" cmpd="sng" algn="ctr">
                      <a:solidFill>
                        <a:srgbClr val="106636"/>
                      </a:solidFill>
                      <a:prstDash val="solid"/>
                      <a:round/>
                      <a:headEnd type="none" w="med" len="med"/>
                      <a:tailEnd type="none" w="med" len="med"/>
                    </a:lnL>
                    <a:lnR w="6350" cap="flat" cmpd="sng" algn="ctr">
                      <a:solidFill>
                        <a:srgbClr val="106636"/>
                      </a:solidFill>
                      <a:prstDash val="solid"/>
                      <a:round/>
                      <a:headEnd type="none" w="med" len="med"/>
                      <a:tailEnd type="none" w="med" len="med"/>
                    </a:lnR>
                    <a:lnT w="6350" cap="flat" cmpd="sng" algn="ctr">
                      <a:solidFill>
                        <a:srgbClr val="106636"/>
                      </a:solidFill>
                      <a:prstDash val="solid"/>
                      <a:round/>
                      <a:headEnd type="none" w="med" len="med"/>
                      <a:tailEnd type="none" w="med" len="med"/>
                    </a:lnT>
                    <a:lnB w="3175" cap="flat" cmpd="sng" algn="ctr">
                      <a:solidFill>
                        <a:srgbClr val="106636"/>
                      </a:solidFill>
                      <a:prstDash val="solid"/>
                      <a:round/>
                      <a:headEnd type="none" w="med" len="med"/>
                      <a:tailEnd type="none" w="med" len="med"/>
                    </a:lnB>
                  </a:tcPr>
                </a:tc>
              </a:tr>
              <a:tr h="120166">
                <a:tc>
                  <a:txBody>
                    <a:bodyPr/>
                    <a:lstStyle/>
                    <a:p>
                      <a:r>
                        <a:rPr lang="en-US" sz="1400" dirty="0" smtClean="0"/>
                        <a:t>Interconnection</a:t>
                      </a:r>
                      <a:endParaRPr lang="en-US" sz="1400" dirty="0"/>
                    </a:p>
                  </a:txBody>
                  <a:tcPr marR="0">
                    <a:lnL w="6350" cap="flat" cmpd="sng" algn="ctr">
                      <a:solidFill>
                        <a:srgbClr val="106636"/>
                      </a:solidFill>
                      <a:prstDash val="solid"/>
                      <a:round/>
                      <a:headEnd type="none" w="med" len="med"/>
                      <a:tailEnd type="none" w="med" len="med"/>
                    </a:lnL>
                    <a:lnR w="3175" cap="flat" cmpd="sng" algn="ctr">
                      <a:solidFill>
                        <a:srgbClr val="106636"/>
                      </a:solidFill>
                      <a:prstDash val="solid"/>
                      <a:round/>
                      <a:headEnd type="none" w="med" len="med"/>
                      <a:tailEnd type="none" w="med" len="med"/>
                    </a:lnR>
                    <a:lnT w="3175" cap="flat" cmpd="sng" algn="ctr">
                      <a:solidFill>
                        <a:srgbClr val="106636"/>
                      </a:solidFill>
                      <a:prstDash val="solid"/>
                      <a:round/>
                      <a:headEnd type="none" w="med" len="med"/>
                      <a:tailEnd type="none" w="med" len="med"/>
                    </a:lnT>
                    <a:lnB w="3175" cap="flat" cmpd="sng" algn="ctr">
                      <a:solidFill>
                        <a:srgbClr val="106636"/>
                      </a:solidFill>
                      <a:prstDash val="solid"/>
                      <a:round/>
                      <a:headEnd type="none" w="med" len="med"/>
                      <a:tailEnd type="none" w="med" len="med"/>
                    </a:lnB>
                  </a:tcPr>
                </a:tc>
                <a:tc>
                  <a:txBody>
                    <a:bodyPr/>
                    <a:lstStyle/>
                    <a:p>
                      <a:r>
                        <a:rPr lang="en-US" sz="1400" dirty="0" smtClean="0"/>
                        <a:t>No limit</a:t>
                      </a:r>
                      <a:endParaRPr lang="en-US" sz="1400" dirty="0"/>
                    </a:p>
                  </a:txBody>
                  <a:tcPr marR="0">
                    <a:lnL w="3175" cap="flat" cmpd="sng" algn="ctr">
                      <a:solidFill>
                        <a:srgbClr val="106636"/>
                      </a:solidFill>
                      <a:prstDash val="solid"/>
                      <a:round/>
                      <a:headEnd type="none" w="med" len="med"/>
                      <a:tailEnd type="none" w="med" len="med"/>
                    </a:lnL>
                    <a:lnR w="6350" cap="flat" cmpd="sng" algn="ctr">
                      <a:solidFill>
                        <a:srgbClr val="106636"/>
                      </a:solidFill>
                      <a:prstDash val="solid"/>
                      <a:round/>
                      <a:headEnd type="none" w="med" len="med"/>
                      <a:tailEnd type="none" w="med" len="med"/>
                    </a:lnR>
                    <a:lnT w="3175" cap="flat" cmpd="sng" algn="ctr">
                      <a:solidFill>
                        <a:srgbClr val="106636"/>
                      </a:solidFill>
                      <a:prstDash val="solid"/>
                      <a:round/>
                      <a:headEnd type="none" w="med" len="med"/>
                      <a:tailEnd type="none" w="med" len="med"/>
                    </a:lnT>
                    <a:lnB w="3175" cap="flat" cmpd="sng" algn="ctr">
                      <a:solidFill>
                        <a:srgbClr val="106636"/>
                      </a:solidFill>
                      <a:prstDash val="solid"/>
                      <a:round/>
                      <a:headEnd type="none" w="med" len="med"/>
                      <a:tailEnd type="none" w="med" len="med"/>
                    </a:lnB>
                  </a:tcPr>
                </a:tc>
              </a:tr>
              <a:tr h="204282">
                <a:tc>
                  <a:txBody>
                    <a:bodyPr/>
                    <a:lstStyle/>
                    <a:p>
                      <a:r>
                        <a:rPr lang="en-US" sz="1400" dirty="0" smtClean="0"/>
                        <a:t>Net Metering</a:t>
                      </a:r>
                      <a:endParaRPr lang="en-US" sz="1400" dirty="0"/>
                    </a:p>
                  </a:txBody>
                  <a:tcPr marR="0">
                    <a:lnL w="6350" cap="flat" cmpd="sng" algn="ctr">
                      <a:solidFill>
                        <a:srgbClr val="106636"/>
                      </a:solidFill>
                      <a:prstDash val="solid"/>
                      <a:round/>
                      <a:headEnd type="none" w="med" len="med"/>
                      <a:tailEnd type="none" w="med" len="med"/>
                    </a:lnL>
                    <a:lnR w="3175" cap="flat" cmpd="sng" algn="ctr">
                      <a:solidFill>
                        <a:srgbClr val="106636"/>
                      </a:solidFill>
                      <a:prstDash val="solid"/>
                      <a:round/>
                      <a:headEnd type="none" w="med" len="med"/>
                      <a:tailEnd type="none" w="med" len="med"/>
                    </a:lnR>
                    <a:lnT w="3175" cap="flat" cmpd="sng" algn="ctr">
                      <a:solidFill>
                        <a:srgbClr val="106636"/>
                      </a:solidFill>
                      <a:prstDash val="solid"/>
                      <a:round/>
                      <a:headEnd type="none" w="med" len="med"/>
                      <a:tailEnd type="none" w="med" len="med"/>
                    </a:lnT>
                    <a:lnB w="6350" cap="flat" cmpd="sng" algn="ctr">
                      <a:solidFill>
                        <a:srgbClr val="106636"/>
                      </a:solidFill>
                      <a:prstDash val="solid"/>
                      <a:round/>
                      <a:headEnd type="none" w="med" len="med"/>
                      <a:tailEnd type="none" w="med" len="med"/>
                    </a:lnB>
                  </a:tcPr>
                </a:tc>
                <a:tc>
                  <a:txBody>
                    <a:bodyPr/>
                    <a:lstStyle/>
                    <a:p>
                      <a:r>
                        <a:rPr lang="en-US" sz="1400" dirty="0" smtClean="0"/>
                        <a:t>2 MW </a:t>
                      </a:r>
                    </a:p>
                  </a:txBody>
                  <a:tcPr marR="0">
                    <a:lnL w="3175" cap="flat" cmpd="sng" algn="ctr">
                      <a:solidFill>
                        <a:srgbClr val="106636"/>
                      </a:solidFill>
                      <a:prstDash val="solid"/>
                      <a:round/>
                      <a:headEnd type="none" w="med" len="med"/>
                      <a:tailEnd type="none" w="med" len="med"/>
                    </a:lnL>
                    <a:lnR w="6350" cap="flat" cmpd="sng" algn="ctr">
                      <a:solidFill>
                        <a:srgbClr val="106636"/>
                      </a:solidFill>
                      <a:prstDash val="solid"/>
                      <a:round/>
                      <a:headEnd type="none" w="med" len="med"/>
                      <a:tailEnd type="none" w="med" len="med"/>
                    </a:lnR>
                    <a:lnT w="3175" cap="flat" cmpd="sng" algn="ctr">
                      <a:solidFill>
                        <a:srgbClr val="106636"/>
                      </a:solidFill>
                      <a:prstDash val="solid"/>
                      <a:round/>
                      <a:headEnd type="none" w="med" len="med"/>
                      <a:tailEnd type="none" w="med" len="med"/>
                    </a:lnT>
                    <a:lnB w="6350" cap="flat" cmpd="sng" algn="ctr">
                      <a:solidFill>
                        <a:srgbClr val="106636"/>
                      </a:solidFill>
                      <a:prstDash val="solid"/>
                      <a:round/>
                      <a:headEnd type="none" w="med" len="med"/>
                      <a:tailEnd type="none" w="med" len="med"/>
                    </a:lnB>
                  </a:tcPr>
                </a:tc>
              </a:tr>
            </a:tbl>
          </a:graphicData>
        </a:graphic>
      </p:graphicFrame>
      <p:sp>
        <p:nvSpPr>
          <p:cNvPr id="10" name="TextBox 9"/>
          <p:cNvSpPr txBox="1"/>
          <p:nvPr/>
        </p:nvSpPr>
        <p:spPr>
          <a:xfrm>
            <a:off x="5742238" y="5787397"/>
            <a:ext cx="3401762" cy="507831"/>
          </a:xfrm>
          <a:prstGeom prst="rect">
            <a:avLst/>
          </a:prstGeom>
          <a:noFill/>
        </p:spPr>
        <p:txBody>
          <a:bodyPr wrap="square" rtlCol="0">
            <a:spAutoFit/>
          </a:bodyPr>
          <a:lstStyle/>
          <a:p>
            <a:pPr algn="ctr"/>
            <a:r>
              <a:rPr lang="en-US" sz="1400" b="1" dirty="0" smtClean="0">
                <a:solidFill>
                  <a:srgbClr val="3E3E3E"/>
                </a:solidFill>
                <a:latin typeface="Franklin Gothic Book"/>
              </a:rPr>
              <a:t>Major Utilities</a:t>
            </a:r>
          </a:p>
          <a:p>
            <a:pPr algn="ctr"/>
            <a:r>
              <a:rPr lang="en-US" sz="1300" dirty="0" smtClean="0">
                <a:solidFill>
                  <a:srgbClr val="3E3E3E"/>
                </a:solidFill>
                <a:latin typeface="Franklin Gothic Book"/>
              </a:rPr>
              <a:t>None</a:t>
            </a:r>
          </a:p>
        </p:txBody>
      </p:sp>
      <p:graphicFrame>
        <p:nvGraphicFramePr>
          <p:cNvPr id="9" name="Table 8"/>
          <p:cNvGraphicFramePr>
            <a:graphicFrameLocks noGrp="1"/>
          </p:cNvGraphicFramePr>
          <p:nvPr>
            <p:extLst>
              <p:ext uri="{D42A27DB-BD31-4B8C-83A1-F6EECF244321}">
                <p14:modId xmlns:p14="http://schemas.microsoft.com/office/powerpoint/2010/main" val="3978896017"/>
              </p:ext>
            </p:extLst>
          </p:nvPr>
        </p:nvGraphicFramePr>
        <p:xfrm>
          <a:off x="5899071" y="361528"/>
          <a:ext cx="2970719" cy="952374"/>
        </p:xfrm>
        <a:graphic>
          <a:graphicData uri="http://schemas.openxmlformats.org/drawingml/2006/table">
            <a:tbl>
              <a:tblPr firstRow="1" bandRow="1">
                <a:tableStyleId>{69012ECD-51FC-41F1-AA8D-1B2483CD663E}</a:tableStyleId>
              </a:tblPr>
              <a:tblGrid>
                <a:gridCol w="1293202"/>
                <a:gridCol w="1677517"/>
              </a:tblGrid>
              <a:tr h="342774">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smtClean="0">
                          <a:latin typeface="+mj-lt"/>
                        </a:rPr>
                        <a:t>Avg</a:t>
                      </a:r>
                      <a:r>
                        <a:rPr lang="en-US" sz="1400" b="0" baseline="0" dirty="0" smtClean="0">
                          <a:latin typeface="+mj-lt"/>
                        </a:rPr>
                        <a:t> </a:t>
                      </a:r>
                      <a:r>
                        <a:rPr lang="en-US" sz="1400" b="0" dirty="0" smtClean="0">
                          <a:latin typeface="+mj-lt"/>
                        </a:rPr>
                        <a:t>Elec.</a:t>
                      </a:r>
                      <a:r>
                        <a:rPr lang="en-US" sz="1400" b="0" baseline="0" dirty="0" smtClean="0">
                          <a:latin typeface="+mj-lt"/>
                        </a:rPr>
                        <a:t> </a:t>
                      </a:r>
                      <a:r>
                        <a:rPr lang="en-US" sz="1400" b="0" dirty="0" smtClean="0">
                          <a:latin typeface="+mj-lt"/>
                        </a:rPr>
                        <a:t>Prices (c/kWh)</a:t>
                      </a:r>
                      <a:endParaRPr lang="en-US" sz="1400" b="0" dirty="0" smtClean="0">
                        <a:latin typeface="+mj-lt"/>
                        <a:cs typeface="Cambria"/>
                      </a:endParaRPr>
                    </a:p>
                  </a:txBody>
                  <a:tcPr anchor="ctr">
                    <a:lnL w="6350" cap="flat" cmpd="sng" algn="ctr">
                      <a:solidFill>
                        <a:srgbClr val="106636"/>
                      </a:solidFill>
                      <a:prstDash val="solid"/>
                      <a:round/>
                      <a:headEnd type="none" w="med" len="med"/>
                      <a:tailEnd type="none" w="med" len="med"/>
                    </a:lnL>
                    <a:lnR w="6350" cap="flat" cmpd="sng" algn="ctr">
                      <a:solidFill>
                        <a:srgbClr val="106636"/>
                      </a:solidFill>
                      <a:prstDash val="solid"/>
                      <a:round/>
                      <a:headEnd type="none" w="med" len="med"/>
                      <a:tailEnd type="none" w="med" len="med"/>
                    </a:lnR>
                    <a:lnT w="6350" cap="flat" cmpd="sng" algn="ctr">
                      <a:solidFill>
                        <a:srgbClr val="106636"/>
                      </a:solidFill>
                      <a:prstDash val="solid"/>
                      <a:round/>
                      <a:headEnd type="none" w="med" len="med"/>
                      <a:tailEnd type="none" w="med" len="med"/>
                    </a:lnT>
                    <a:lnB w="9525" cap="flat" cmpd="sng" algn="ctr">
                      <a:noFill/>
                      <a:prstDash val="solid"/>
                    </a:lnB>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1" dirty="0" smtClean="0">
                        <a:latin typeface="+mn-lt"/>
                        <a:cs typeface="Cambria"/>
                      </a:endParaRPr>
                    </a:p>
                  </a:txBody>
                  <a:tcPr anchor="ctr"/>
                </a:tc>
              </a:tr>
              <a:tr h="22728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Retail (2012)</a:t>
                      </a:r>
                      <a:r>
                        <a:rPr lang="en-US" sz="1400" baseline="0" dirty="0" smtClean="0"/>
                        <a:t> </a:t>
                      </a:r>
                      <a:endParaRPr lang="en-US" sz="1400" b="1" dirty="0" smtClean="0">
                        <a:latin typeface="+mn-lt"/>
                        <a:cs typeface="Cambria"/>
                      </a:endParaRPr>
                    </a:p>
                  </a:txBody>
                  <a:tcPr anchor="ctr">
                    <a:lnL w="6350" cap="flat" cmpd="sng" algn="ctr">
                      <a:solidFill>
                        <a:srgbClr val="106636"/>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Wholesale</a:t>
                      </a:r>
                      <a:r>
                        <a:rPr lang="en-US" sz="1400" baseline="0" dirty="0" smtClean="0"/>
                        <a:t> (2011)</a:t>
                      </a:r>
                      <a:endParaRPr lang="en-US" sz="1400" b="1" dirty="0" smtClean="0">
                        <a:latin typeface="+mn-lt"/>
                        <a:cs typeface="Cambria"/>
                      </a:endParaRPr>
                    </a:p>
                  </a:txBody>
                  <a:tcPr anchor="ctr">
                    <a:lnL w="12700" cap="flat" cmpd="sng" algn="ctr">
                      <a:solidFill>
                        <a:prstClr val="white"/>
                      </a:solidFill>
                      <a:prstDash val="solid"/>
                      <a:round/>
                      <a:headEnd type="none" w="med" len="med"/>
                      <a:tailEnd type="none" w="med" len="med"/>
                    </a:lnL>
                    <a:lnR w="6350" cap="flat" cmpd="sng" algn="ctr">
                      <a:solidFill>
                        <a:srgbClr val="106636"/>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r>
              <a:tr h="227287">
                <a:tc>
                  <a:txBody>
                    <a:bodyPr/>
                    <a:lstStyle/>
                    <a:p>
                      <a:pPr algn="ctr"/>
                      <a:r>
                        <a:rPr lang="en-US" sz="1400" dirty="0" smtClean="0"/>
                        <a:t>8.32</a:t>
                      </a:r>
                      <a:endParaRPr lang="en-US" sz="1400" dirty="0"/>
                    </a:p>
                  </a:txBody>
                  <a:tcPr anchor="ctr">
                    <a:lnL w="6350" cap="flat" cmpd="sng" algn="ctr">
                      <a:solidFill>
                        <a:srgbClr val="106636"/>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3.00</a:t>
                      </a:r>
                      <a:endParaRPr lang="en-US" sz="1400" dirty="0"/>
                    </a:p>
                  </a:txBody>
                  <a:tcPr anchor="ctr">
                    <a:lnL w="12700" cap="flat" cmpd="sng" algn="ctr">
                      <a:solidFill>
                        <a:prstClr val="white"/>
                      </a:solidFill>
                      <a:prstDash val="solid"/>
                      <a:round/>
                      <a:headEnd type="none" w="med" len="med"/>
                      <a:tailEnd type="none" w="med" len="med"/>
                    </a:lnL>
                    <a:lnR w="6350" cap="flat" cmpd="sng" algn="ctr">
                      <a:solidFill>
                        <a:srgbClr val="106636"/>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709070314"/>
              </p:ext>
            </p:extLst>
          </p:nvPr>
        </p:nvGraphicFramePr>
        <p:xfrm>
          <a:off x="244955" y="4146979"/>
          <a:ext cx="5389339" cy="914400"/>
        </p:xfrm>
        <a:graphic>
          <a:graphicData uri="http://schemas.openxmlformats.org/drawingml/2006/table">
            <a:tbl>
              <a:tblPr firstRow="1" bandRow="1">
                <a:tableStyleId>{69012ECD-51FC-41F1-AA8D-1B2483CD663E}</a:tableStyleId>
              </a:tblPr>
              <a:tblGrid>
                <a:gridCol w="1104017"/>
                <a:gridCol w="1133006"/>
                <a:gridCol w="858892"/>
                <a:gridCol w="776657"/>
                <a:gridCol w="749247"/>
                <a:gridCol w="767520"/>
              </a:tblGrid>
              <a:tr h="0">
                <a:tc gridSpan="6">
                  <a:txBody>
                    <a:bodyPr/>
                    <a:lstStyle/>
                    <a:p>
                      <a:pPr algn="ctr"/>
                      <a:r>
                        <a:rPr lang="en-US" sz="1400" b="0" dirty="0" smtClean="0">
                          <a:latin typeface="+mj-lt"/>
                          <a:cs typeface="Cambria"/>
                        </a:rPr>
                        <a:t>State TECHNICAL</a:t>
                      </a:r>
                      <a:r>
                        <a:rPr lang="en-US" sz="1400" b="0" baseline="0" dirty="0" smtClean="0">
                          <a:latin typeface="+mj-lt"/>
                          <a:cs typeface="Cambria"/>
                        </a:rPr>
                        <a:t> Potential (GW)</a:t>
                      </a:r>
                      <a:endParaRPr lang="en-US" sz="1400" b="0" dirty="0">
                        <a:latin typeface="+mj-lt"/>
                        <a:cs typeface="Cambria"/>
                      </a:endParaRPr>
                    </a:p>
                  </a:txBody>
                  <a:tcPr anchor="ctr">
                    <a:lnL w="6350" cap="flat" cmpd="sng" algn="ctr">
                      <a:solidFill>
                        <a:srgbClr val="106636"/>
                      </a:solidFill>
                      <a:prstDash val="solid"/>
                      <a:round/>
                      <a:headEnd type="none" w="med" len="med"/>
                      <a:tailEnd type="none" w="med" len="med"/>
                    </a:lnL>
                    <a:lnR w="6350" cap="flat" cmpd="sng" algn="ctr">
                      <a:solidFill>
                        <a:srgbClr val="106636"/>
                      </a:solidFill>
                      <a:prstDash val="solid"/>
                      <a:round/>
                      <a:headEnd type="none" w="med" len="med"/>
                      <a:tailEnd type="none" w="med" len="med"/>
                    </a:lnR>
                    <a:lnT w="6350" cap="flat" cmpd="sng" algn="ctr">
                      <a:solidFill>
                        <a:srgbClr val="106636"/>
                      </a:solidFill>
                      <a:prstDash val="solid"/>
                      <a:round/>
                      <a:headEnd type="none" w="med" len="med"/>
                      <a:tailEnd type="none" w="med" len="med"/>
                    </a:lnT>
                    <a:lnB w="6350" cap="flat" cmpd="sng" algn="ctr">
                      <a:noFill/>
                      <a:prstDash val="solid"/>
                      <a:round/>
                      <a:headEnd type="none" w="med" len="med"/>
                      <a:tailEnd type="none" w="med" len="med"/>
                    </a:lnB>
                  </a:tcPr>
                </a:tc>
                <a:tc hMerge="1">
                  <a:txBody>
                    <a:bodyPr/>
                    <a:lstStyle/>
                    <a:p>
                      <a:pPr algn="ctr"/>
                      <a:endParaRPr lang="en-US" sz="1400" b="1" dirty="0">
                        <a:latin typeface="+mn-lt"/>
                        <a:cs typeface="Cambria"/>
                      </a:endParaRPr>
                    </a:p>
                  </a:txBody>
                  <a:tcPr anchor="ctr"/>
                </a:tc>
                <a:tc hMerge="1">
                  <a:txBody>
                    <a:bodyPr/>
                    <a:lstStyle/>
                    <a:p>
                      <a:pPr algn="ctr"/>
                      <a:endParaRPr lang="en-US" sz="1400" b="1" dirty="0">
                        <a:latin typeface="+mn-lt"/>
                        <a:cs typeface="Cambria"/>
                      </a:endParaRPr>
                    </a:p>
                  </a:txBody>
                  <a:tcPr anchor="ctr"/>
                </a:tc>
                <a:tc hMerge="1">
                  <a:txBody>
                    <a:bodyPr/>
                    <a:lstStyle/>
                    <a:p>
                      <a:pPr algn="ctr"/>
                      <a:endParaRPr lang="en-US" sz="1400" b="1" dirty="0">
                        <a:latin typeface="+mn-lt"/>
                        <a:cs typeface="Cambria"/>
                      </a:endParaRPr>
                    </a:p>
                  </a:txBody>
                  <a:tcPr anchor="ctr"/>
                </a:tc>
                <a:tc hMerge="1">
                  <a:txBody>
                    <a:bodyPr/>
                    <a:lstStyle/>
                    <a:p>
                      <a:pPr algn="ctr"/>
                      <a:endParaRPr lang="en-US" sz="1400" b="1" dirty="0">
                        <a:latin typeface="+mn-lt"/>
                        <a:cs typeface="Cambria"/>
                      </a:endParaRPr>
                    </a:p>
                  </a:txBody>
                  <a:tcPr anchor="ctr"/>
                </a:tc>
                <a:tc hMerge="1">
                  <a:txBody>
                    <a:bodyPr/>
                    <a:lstStyle/>
                    <a:p>
                      <a:pPr algn="ctr"/>
                      <a:endParaRPr lang="en-US" sz="1400" b="1" dirty="0">
                        <a:latin typeface="+mn-lt"/>
                        <a:cs typeface="Cambria"/>
                      </a:endParaRPr>
                    </a:p>
                  </a:txBody>
                  <a:tcPr anchor="ctr"/>
                </a:tc>
              </a:tr>
              <a:tr h="0">
                <a:tc>
                  <a:txBody>
                    <a:bodyPr/>
                    <a:lstStyle/>
                    <a:p>
                      <a:pPr algn="ctr"/>
                      <a:r>
                        <a:rPr lang="en-US" sz="1400" b="1" dirty="0" smtClean="0">
                          <a:latin typeface="+mn-lt"/>
                          <a:cs typeface="Cambria"/>
                        </a:rPr>
                        <a:t>Roof Solar</a:t>
                      </a:r>
                      <a:endParaRPr lang="en-US" sz="1400" b="1" dirty="0">
                        <a:latin typeface="+mn-lt"/>
                        <a:cs typeface="Cambria"/>
                      </a:endParaRPr>
                    </a:p>
                  </a:txBody>
                  <a:tcPr anchor="ctr">
                    <a:lnL w="6350" cap="flat" cmpd="sng" algn="ctr">
                      <a:solidFill>
                        <a:srgbClr val="106636"/>
                      </a:solidFill>
                      <a:prstDash val="solid"/>
                      <a:round/>
                      <a:headEnd type="none" w="med" len="med"/>
                      <a:tailEnd type="none" w="med" len="med"/>
                    </a:lnL>
                    <a:lnR w="12700" cap="flat" cmpd="sng" algn="ctr">
                      <a:solidFill>
                        <a:prstClr val="white"/>
                      </a:solidFill>
                      <a:prstDash val="solid"/>
                      <a:round/>
                      <a:headEnd type="none" w="med" len="med"/>
                      <a:tailEnd type="none" w="med" len="med"/>
                    </a:lnR>
                    <a:lnT w="6350" cap="flat" cmpd="sng" algn="ctr">
                      <a:noFill/>
                      <a:prstDash val="solid"/>
                      <a:round/>
                      <a:headEnd type="none" w="med" len="med"/>
                      <a:tailEnd type="none" w="med" len="med"/>
                    </a:lnT>
                    <a:lnB w="9525" cap="flat" cmpd="sng" algn="ctr">
                      <a:noFill/>
                      <a:prstDash val="solid"/>
                    </a:lnB>
                    <a:solidFill>
                      <a:srgbClr val="CCD3CE"/>
                    </a:solidFill>
                  </a:tcPr>
                </a:tc>
                <a:tc>
                  <a:txBody>
                    <a:bodyPr/>
                    <a:lstStyle/>
                    <a:p>
                      <a:pPr algn="ctr"/>
                      <a:r>
                        <a:rPr lang="en-US" sz="1400" b="1" dirty="0" smtClean="0">
                          <a:latin typeface="+mn-lt"/>
                          <a:cs typeface="Cambria"/>
                        </a:rPr>
                        <a:t>Utility</a:t>
                      </a:r>
                      <a:r>
                        <a:rPr lang="en-US" sz="1400" b="1" baseline="0" dirty="0" smtClean="0">
                          <a:latin typeface="+mn-lt"/>
                          <a:cs typeface="Cambria"/>
                        </a:rPr>
                        <a:t> </a:t>
                      </a:r>
                      <a:r>
                        <a:rPr lang="en-US" sz="1400" b="1" dirty="0" smtClean="0">
                          <a:latin typeface="+mn-lt"/>
                          <a:cs typeface="Cambria"/>
                        </a:rPr>
                        <a:t>Solar </a:t>
                      </a:r>
                      <a:endParaRPr lang="en-US" sz="1400" b="1" dirty="0">
                        <a:latin typeface="+mn-lt"/>
                        <a:cs typeface="Cambria"/>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6350" cap="flat" cmpd="sng" algn="ctr">
                      <a:noFill/>
                      <a:prstDash val="solid"/>
                      <a:round/>
                      <a:headEnd type="none" w="med" len="med"/>
                      <a:tailEnd type="none" w="med" len="med"/>
                    </a:lnT>
                    <a:lnB w="9525" cap="flat" cmpd="sng" algn="ctr">
                      <a:noFill/>
                      <a:prstDash val="solid"/>
                    </a:lnB>
                    <a:solidFill>
                      <a:srgbClr val="CCD3CE"/>
                    </a:solidFill>
                  </a:tcPr>
                </a:tc>
                <a:tc>
                  <a:txBody>
                    <a:bodyPr/>
                    <a:lstStyle/>
                    <a:p>
                      <a:pPr algn="ctr"/>
                      <a:r>
                        <a:rPr lang="en-US" sz="1400" b="1" dirty="0" smtClean="0">
                          <a:latin typeface="+mn-lt"/>
                          <a:cs typeface="Cambria"/>
                        </a:rPr>
                        <a:t>CSP</a:t>
                      </a:r>
                      <a:endParaRPr lang="en-US" sz="1400" b="1" dirty="0">
                        <a:latin typeface="+mn-lt"/>
                        <a:cs typeface="Cambria"/>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6350" cap="flat" cmpd="sng" algn="ctr">
                      <a:noFill/>
                      <a:prstDash val="solid"/>
                      <a:round/>
                      <a:headEnd type="none" w="med" len="med"/>
                      <a:tailEnd type="none" w="med" len="med"/>
                    </a:lnT>
                    <a:lnB w="9525" cap="flat" cmpd="sng" algn="ctr">
                      <a:noFill/>
                      <a:prstDash val="solid"/>
                    </a:lnB>
                    <a:solidFill>
                      <a:srgbClr val="CCD3CE"/>
                    </a:solidFill>
                  </a:tcPr>
                </a:tc>
                <a:tc>
                  <a:txBody>
                    <a:bodyPr/>
                    <a:lstStyle/>
                    <a:p>
                      <a:pPr algn="ctr"/>
                      <a:r>
                        <a:rPr lang="en-US" sz="1400" b="1" dirty="0" smtClean="0">
                          <a:latin typeface="+mn-lt"/>
                          <a:cs typeface="Cambria"/>
                        </a:rPr>
                        <a:t>Wind</a:t>
                      </a:r>
                      <a:endParaRPr lang="en-US" sz="1400" b="1" dirty="0">
                        <a:latin typeface="+mn-lt"/>
                        <a:cs typeface="Cambria"/>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6350" cap="flat" cmpd="sng" algn="ctr">
                      <a:noFill/>
                      <a:prstDash val="solid"/>
                      <a:round/>
                      <a:headEnd type="none" w="med" len="med"/>
                      <a:tailEnd type="none" w="med" len="med"/>
                    </a:lnT>
                    <a:lnB w="9525" cap="flat" cmpd="sng" algn="ctr">
                      <a:noFill/>
                      <a:prstDash val="solid"/>
                    </a:lnB>
                    <a:solidFill>
                      <a:srgbClr val="CCD3CE"/>
                    </a:solidFill>
                  </a:tcPr>
                </a:tc>
                <a:tc>
                  <a:txBody>
                    <a:bodyPr/>
                    <a:lstStyle/>
                    <a:p>
                      <a:pPr algn="ctr"/>
                      <a:r>
                        <a:rPr lang="en-US" sz="1400" b="1" dirty="0" smtClean="0">
                          <a:latin typeface="+mn-lt"/>
                          <a:cs typeface="Cambria"/>
                        </a:rPr>
                        <a:t>Bio.</a:t>
                      </a:r>
                      <a:endParaRPr lang="en-US" sz="1400" b="1" dirty="0">
                        <a:latin typeface="+mn-lt"/>
                        <a:cs typeface="Cambria"/>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6350" cap="flat" cmpd="sng" algn="ctr">
                      <a:noFill/>
                      <a:prstDash val="solid"/>
                      <a:round/>
                      <a:headEnd type="none" w="med" len="med"/>
                      <a:tailEnd type="none" w="med" len="med"/>
                    </a:lnT>
                    <a:lnB w="9525" cap="flat" cmpd="sng" algn="ctr">
                      <a:noFill/>
                      <a:prstDash val="solid"/>
                    </a:lnB>
                    <a:solidFill>
                      <a:srgbClr val="CCD3CE"/>
                    </a:solidFill>
                  </a:tcPr>
                </a:tc>
                <a:tc>
                  <a:txBody>
                    <a:bodyPr/>
                    <a:lstStyle/>
                    <a:p>
                      <a:pPr algn="ctr"/>
                      <a:r>
                        <a:rPr lang="en-US" sz="1400" b="1" baseline="0" dirty="0" smtClean="0">
                          <a:latin typeface="+mn-lt"/>
                          <a:cs typeface="Cambria"/>
                        </a:rPr>
                        <a:t>Geo.</a:t>
                      </a:r>
                      <a:endParaRPr lang="en-US" sz="1400" b="1" dirty="0">
                        <a:latin typeface="+mn-lt"/>
                        <a:cs typeface="Cambria"/>
                      </a:endParaRPr>
                    </a:p>
                  </a:txBody>
                  <a:tcPr anchor="ctr">
                    <a:lnL w="12700" cap="flat" cmpd="sng" algn="ctr">
                      <a:solidFill>
                        <a:prstClr val="white"/>
                      </a:solidFill>
                      <a:prstDash val="solid"/>
                      <a:round/>
                      <a:headEnd type="none" w="med" len="med"/>
                      <a:tailEnd type="none" w="med" len="med"/>
                    </a:lnL>
                    <a:lnR w="6350" cap="flat" cmpd="sng" algn="ctr">
                      <a:solidFill>
                        <a:srgbClr val="106636"/>
                      </a:solidFill>
                      <a:prstDash val="solid"/>
                      <a:round/>
                      <a:headEnd type="none" w="med" len="med"/>
                      <a:tailEnd type="none" w="med" len="med"/>
                    </a:lnR>
                    <a:lnT w="6350" cap="flat" cmpd="sng" algn="ctr">
                      <a:noFill/>
                      <a:prstDash val="solid"/>
                      <a:round/>
                      <a:headEnd type="none" w="med" len="med"/>
                      <a:tailEnd type="none" w="med" len="med"/>
                    </a:lnT>
                    <a:lnB w="9525" cap="flat" cmpd="sng" algn="ctr">
                      <a:noFill/>
                      <a:prstDash val="solid"/>
                    </a:lnB>
                    <a:solidFill>
                      <a:srgbClr val="CCD3CE"/>
                    </a:solidFill>
                  </a:tcPr>
                </a:tc>
              </a:tr>
              <a:tr h="137160">
                <a:tc>
                  <a:txBody>
                    <a:bodyPr/>
                    <a:lstStyle/>
                    <a:p>
                      <a:pPr algn="ctr"/>
                      <a:r>
                        <a:rPr lang="en-US" sz="1400" b="0" dirty="0" smtClean="0">
                          <a:latin typeface="+mn-lt"/>
                          <a:cs typeface="Cambria"/>
                        </a:rPr>
                        <a:t>5</a:t>
                      </a:r>
                      <a:endParaRPr lang="en-US" sz="1400" b="0" dirty="0">
                        <a:latin typeface="+mn-lt"/>
                        <a:cs typeface="Cambria"/>
                      </a:endParaRPr>
                    </a:p>
                  </a:txBody>
                  <a:tcPr anchor="ctr">
                    <a:lnL w="6350" cap="flat" cmpd="sng" algn="ctr">
                      <a:solidFill>
                        <a:srgbClr val="106636"/>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1,898</a:t>
                      </a:r>
                      <a:endParaRPr lang="en-US" sz="1400" dirty="0"/>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1,017</a:t>
                      </a:r>
                      <a:endParaRPr lang="en-US" sz="1400" dirty="0"/>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252</a:t>
                      </a:r>
                      <a:endParaRPr lang="en-US" sz="1400" dirty="0"/>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2</a:t>
                      </a:r>
                      <a:endParaRPr lang="en-US" sz="1400" dirty="0"/>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2.4</a:t>
                      </a:r>
                      <a:endParaRPr lang="en-US" sz="1400" dirty="0"/>
                    </a:p>
                  </a:txBody>
                  <a:tcPr anchor="ctr">
                    <a:lnL w="12700" cap="flat" cmpd="sng" algn="ctr">
                      <a:solidFill>
                        <a:prstClr val="white"/>
                      </a:solidFill>
                      <a:prstDash val="solid"/>
                      <a:round/>
                      <a:headEnd type="none" w="med" len="med"/>
                      <a:tailEnd type="none" w="med" len="med"/>
                    </a:lnL>
                    <a:lnR w="6350" cap="flat" cmpd="sng" algn="ctr">
                      <a:solidFill>
                        <a:srgbClr val="106636"/>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r>
            </a:tbl>
          </a:graphicData>
        </a:graphic>
      </p:graphicFrame>
      <p:graphicFrame>
        <p:nvGraphicFramePr>
          <p:cNvPr id="11" name="Chart 10"/>
          <p:cNvGraphicFramePr/>
          <p:nvPr>
            <p:extLst>
              <p:ext uri="{D42A27DB-BD31-4B8C-83A1-F6EECF244321}">
                <p14:modId xmlns:p14="http://schemas.microsoft.com/office/powerpoint/2010/main" val="258761154"/>
              </p:ext>
            </p:extLst>
          </p:nvPr>
        </p:nvGraphicFramePr>
        <p:xfrm>
          <a:off x="5942624" y="3406822"/>
          <a:ext cx="2854449" cy="24814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583786234"/>
              </p:ext>
            </p:extLst>
          </p:nvPr>
        </p:nvGraphicFramePr>
        <p:xfrm>
          <a:off x="244956" y="5238919"/>
          <a:ext cx="5407612" cy="914400"/>
        </p:xfrm>
        <a:graphic>
          <a:graphicData uri="http://schemas.openxmlformats.org/drawingml/2006/table">
            <a:tbl>
              <a:tblPr firstRow="1" bandRow="1">
                <a:tableStyleId>{69012ECD-51FC-41F1-AA8D-1B2483CD663E}</a:tableStyleId>
              </a:tblPr>
              <a:tblGrid>
                <a:gridCol w="1167976"/>
                <a:gridCol w="1069046"/>
                <a:gridCol w="849755"/>
                <a:gridCol w="804069"/>
                <a:gridCol w="730972"/>
                <a:gridCol w="785794"/>
              </a:tblGrid>
              <a:tr h="0">
                <a:tc gridSpan="6">
                  <a:txBody>
                    <a:bodyPr/>
                    <a:lstStyle/>
                    <a:p>
                      <a:pPr algn="ctr"/>
                      <a:r>
                        <a:rPr lang="en-US" sz="1400" b="0" dirty="0" smtClean="0">
                          <a:latin typeface="+mj-lt"/>
                          <a:cs typeface="Cambria"/>
                        </a:rPr>
                        <a:t>Tribal RESOURCE </a:t>
                      </a:r>
                      <a:r>
                        <a:rPr lang="en-US" sz="1400" b="0" baseline="0" dirty="0" smtClean="0">
                          <a:latin typeface="+mj-lt"/>
                          <a:cs typeface="Cambria"/>
                        </a:rPr>
                        <a:t>Potential (GW)</a:t>
                      </a:r>
                      <a:endParaRPr lang="en-US" sz="1400" b="0" dirty="0">
                        <a:latin typeface="+mj-lt"/>
                        <a:cs typeface="Cambria"/>
                      </a:endParaRPr>
                    </a:p>
                  </a:txBody>
                  <a:tcPr anchor="ctr">
                    <a:lnL w="6350" cap="flat" cmpd="sng" algn="ctr">
                      <a:solidFill>
                        <a:srgbClr val="106636"/>
                      </a:solidFill>
                      <a:prstDash val="solid"/>
                      <a:round/>
                      <a:headEnd type="none" w="med" len="med"/>
                      <a:tailEnd type="none" w="med" len="med"/>
                    </a:lnL>
                    <a:lnR w="6350" cap="flat" cmpd="sng" algn="ctr">
                      <a:solidFill>
                        <a:srgbClr val="106636"/>
                      </a:solidFill>
                      <a:prstDash val="solid"/>
                      <a:round/>
                      <a:headEnd type="none" w="med" len="med"/>
                      <a:tailEnd type="none" w="med" len="med"/>
                    </a:lnR>
                    <a:lnT w="6350" cap="flat" cmpd="sng" algn="ctr">
                      <a:solidFill>
                        <a:srgbClr val="106636"/>
                      </a:solidFill>
                      <a:prstDash val="solid"/>
                      <a:round/>
                      <a:headEnd type="none" w="med" len="med"/>
                      <a:tailEnd type="none" w="med" len="med"/>
                    </a:lnT>
                    <a:lnB w="9525" cap="flat" cmpd="sng" algn="ctr">
                      <a:noFill/>
                      <a:prstDash val="solid"/>
                    </a:lnB>
                  </a:tcPr>
                </a:tc>
                <a:tc hMerge="1">
                  <a:txBody>
                    <a:bodyPr/>
                    <a:lstStyle/>
                    <a:p>
                      <a:pPr algn="ctr"/>
                      <a:endParaRPr lang="en-US" sz="1400" b="1" dirty="0">
                        <a:latin typeface="+mn-lt"/>
                        <a:cs typeface="Cambria"/>
                      </a:endParaRPr>
                    </a:p>
                  </a:txBody>
                  <a:tcPr anchor="ctr"/>
                </a:tc>
                <a:tc hMerge="1">
                  <a:txBody>
                    <a:bodyPr/>
                    <a:lstStyle/>
                    <a:p>
                      <a:pPr algn="ctr"/>
                      <a:endParaRPr lang="en-US" sz="1400" b="1" dirty="0">
                        <a:latin typeface="+mn-lt"/>
                        <a:cs typeface="Cambria"/>
                      </a:endParaRPr>
                    </a:p>
                  </a:txBody>
                  <a:tcPr anchor="ctr"/>
                </a:tc>
                <a:tc hMerge="1">
                  <a:txBody>
                    <a:bodyPr/>
                    <a:lstStyle/>
                    <a:p>
                      <a:pPr algn="ctr"/>
                      <a:endParaRPr lang="en-US" sz="1400" b="1" dirty="0">
                        <a:latin typeface="+mn-lt"/>
                        <a:cs typeface="Cambria"/>
                      </a:endParaRPr>
                    </a:p>
                  </a:txBody>
                  <a:tcPr anchor="ctr"/>
                </a:tc>
                <a:tc hMerge="1">
                  <a:txBody>
                    <a:bodyPr/>
                    <a:lstStyle/>
                    <a:p>
                      <a:pPr algn="ctr"/>
                      <a:endParaRPr lang="en-US" sz="1400" b="1" dirty="0">
                        <a:latin typeface="+mn-lt"/>
                        <a:cs typeface="Cambria"/>
                      </a:endParaRPr>
                    </a:p>
                  </a:txBody>
                  <a:tcPr anchor="ctr"/>
                </a:tc>
                <a:tc hMerge="1">
                  <a:txBody>
                    <a:bodyPr/>
                    <a:lstStyle/>
                    <a:p>
                      <a:pPr algn="ctr"/>
                      <a:endParaRPr lang="en-US" sz="1400" b="1" dirty="0">
                        <a:latin typeface="+mn-lt"/>
                        <a:cs typeface="Cambria"/>
                      </a:endParaRPr>
                    </a:p>
                  </a:txBody>
                  <a:tcPr anchor="ctr"/>
                </a:tc>
              </a:tr>
              <a:tr h="0">
                <a:tc>
                  <a:txBody>
                    <a:bodyPr/>
                    <a:lstStyle/>
                    <a:p>
                      <a:pPr algn="ctr"/>
                      <a:r>
                        <a:rPr lang="en-US" sz="1400" b="1" dirty="0" smtClean="0">
                          <a:latin typeface="+mn-lt"/>
                          <a:cs typeface="Cambria"/>
                        </a:rPr>
                        <a:t>Roof Solar</a:t>
                      </a:r>
                      <a:endParaRPr lang="en-US" sz="1400" b="1" dirty="0">
                        <a:latin typeface="+mn-lt"/>
                        <a:cs typeface="Cambria"/>
                      </a:endParaRPr>
                    </a:p>
                  </a:txBody>
                  <a:tcPr anchor="ctr">
                    <a:lnL w="6350" cap="flat" cmpd="sng" algn="ctr">
                      <a:solidFill>
                        <a:srgbClr val="106636"/>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c>
                  <a:txBody>
                    <a:bodyPr/>
                    <a:lstStyle/>
                    <a:p>
                      <a:pPr algn="ctr"/>
                      <a:r>
                        <a:rPr lang="en-US" sz="1400" b="1" dirty="0" smtClean="0">
                          <a:latin typeface="+mn-lt"/>
                          <a:cs typeface="Cambria"/>
                        </a:rPr>
                        <a:t>Utility</a:t>
                      </a:r>
                      <a:r>
                        <a:rPr lang="en-US" sz="1400" b="1" baseline="0" dirty="0" smtClean="0">
                          <a:latin typeface="+mn-lt"/>
                          <a:cs typeface="Cambria"/>
                        </a:rPr>
                        <a:t> </a:t>
                      </a:r>
                      <a:r>
                        <a:rPr lang="en-US" sz="1400" b="1" dirty="0" smtClean="0">
                          <a:latin typeface="+mn-lt"/>
                          <a:cs typeface="Cambria"/>
                        </a:rPr>
                        <a:t>Solar </a:t>
                      </a:r>
                      <a:endParaRPr lang="en-US" sz="1400" b="1" dirty="0">
                        <a:latin typeface="+mn-lt"/>
                        <a:cs typeface="Cambria"/>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c>
                  <a:txBody>
                    <a:bodyPr/>
                    <a:lstStyle/>
                    <a:p>
                      <a:pPr algn="ctr"/>
                      <a:r>
                        <a:rPr lang="en-US" sz="1400" b="1" dirty="0" smtClean="0">
                          <a:latin typeface="+mn-lt"/>
                          <a:cs typeface="Cambria"/>
                        </a:rPr>
                        <a:t>CSP</a:t>
                      </a:r>
                      <a:endParaRPr lang="en-US" sz="1400" b="1" dirty="0">
                        <a:latin typeface="+mn-lt"/>
                        <a:cs typeface="Cambria"/>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c>
                  <a:txBody>
                    <a:bodyPr/>
                    <a:lstStyle/>
                    <a:p>
                      <a:pPr algn="ctr"/>
                      <a:r>
                        <a:rPr lang="en-US" sz="1400" b="1" dirty="0" smtClean="0">
                          <a:latin typeface="+mn-lt"/>
                          <a:cs typeface="Cambria"/>
                        </a:rPr>
                        <a:t>Wind</a:t>
                      </a:r>
                      <a:endParaRPr lang="en-US" sz="1400" b="1" dirty="0">
                        <a:latin typeface="+mn-lt"/>
                        <a:cs typeface="Cambria"/>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c>
                  <a:txBody>
                    <a:bodyPr/>
                    <a:lstStyle/>
                    <a:p>
                      <a:pPr algn="ctr"/>
                      <a:r>
                        <a:rPr lang="en-US" sz="1400" b="1" dirty="0" smtClean="0">
                          <a:latin typeface="+mn-lt"/>
                          <a:cs typeface="Cambria"/>
                        </a:rPr>
                        <a:t>Bio.</a:t>
                      </a:r>
                      <a:endParaRPr lang="en-US" sz="1400" b="1" dirty="0">
                        <a:latin typeface="+mn-lt"/>
                        <a:cs typeface="Cambria"/>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c>
                  <a:txBody>
                    <a:bodyPr/>
                    <a:lstStyle/>
                    <a:p>
                      <a:pPr algn="ctr"/>
                      <a:r>
                        <a:rPr lang="en-US" sz="1400" b="1" baseline="0" dirty="0" smtClean="0">
                          <a:latin typeface="+mn-lt"/>
                          <a:cs typeface="Cambria"/>
                        </a:rPr>
                        <a:t>Geo.</a:t>
                      </a:r>
                      <a:endParaRPr lang="en-US" sz="1400" b="1" dirty="0">
                        <a:latin typeface="+mn-lt"/>
                        <a:cs typeface="Cambria"/>
                      </a:endParaRPr>
                    </a:p>
                  </a:txBody>
                  <a:tcPr anchor="ctr">
                    <a:lnL w="12700" cap="flat" cmpd="sng" algn="ctr">
                      <a:solidFill>
                        <a:prstClr val="white"/>
                      </a:solidFill>
                      <a:prstDash val="solid"/>
                      <a:round/>
                      <a:headEnd type="none" w="med" len="med"/>
                      <a:tailEnd type="none" w="med" len="med"/>
                    </a:lnL>
                    <a:lnR w="6350" cap="flat" cmpd="sng" algn="ctr">
                      <a:solidFill>
                        <a:srgbClr val="106636"/>
                      </a:solidFill>
                      <a:prstDash val="solid"/>
                      <a:round/>
                      <a:headEnd type="none" w="med" len="med"/>
                      <a:tailEnd type="none" w="med" len="med"/>
                    </a:lnR>
                    <a:lnT w="9525" cap="flat" cmpd="sng" algn="ctr">
                      <a:noFill/>
                      <a:prstDash val="solid"/>
                    </a:lnT>
                    <a:lnB w="9525" cap="flat" cmpd="sng" algn="ctr">
                      <a:noFill/>
                      <a:prstDash val="solid"/>
                    </a:lnB>
                    <a:solidFill>
                      <a:srgbClr val="CCD3CE"/>
                    </a:solidFill>
                  </a:tcPr>
                </a:tc>
              </a:tr>
              <a:tr h="137160">
                <a:tc>
                  <a:txBody>
                    <a:bodyPr/>
                    <a:lstStyle/>
                    <a:p>
                      <a:pPr algn="ctr"/>
                      <a:r>
                        <a:rPr lang="en-US" sz="1400" b="0" dirty="0" smtClean="0">
                          <a:latin typeface="+mn-lt"/>
                          <a:cs typeface="Cambria"/>
                        </a:rPr>
                        <a:t>ND</a:t>
                      </a:r>
                      <a:endParaRPr lang="en-US" sz="1400" b="0" dirty="0">
                        <a:latin typeface="+mn-lt"/>
                        <a:cs typeface="Cambria"/>
                      </a:endParaRPr>
                    </a:p>
                  </a:txBody>
                  <a:tcPr anchor="ctr">
                    <a:lnL w="6350" cap="flat" cmpd="sng" algn="ctr">
                      <a:solidFill>
                        <a:srgbClr val="106636"/>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26.4</a:t>
                      </a:r>
                      <a:endParaRPr lang="en-US" sz="1400" dirty="0"/>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7.8</a:t>
                      </a:r>
                      <a:endParaRPr lang="en-US" sz="1400" dirty="0"/>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1.12</a:t>
                      </a:r>
                      <a:endParaRPr lang="en-US" sz="1400" dirty="0"/>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.0001</a:t>
                      </a:r>
                      <a:endParaRPr lang="en-US" sz="1400" dirty="0"/>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c>
                  <a:txBody>
                    <a:bodyPr/>
                    <a:lstStyle/>
                    <a:p>
                      <a:pPr algn="ctr"/>
                      <a:r>
                        <a:rPr lang="en-US" sz="1400" dirty="0" smtClean="0"/>
                        <a:t>6</a:t>
                      </a:r>
                      <a:endParaRPr lang="en-US" sz="1400" dirty="0"/>
                    </a:p>
                  </a:txBody>
                  <a:tcPr anchor="ctr">
                    <a:lnL w="12700" cap="flat" cmpd="sng" algn="ctr">
                      <a:solidFill>
                        <a:prstClr val="white"/>
                      </a:solidFill>
                      <a:prstDash val="solid"/>
                      <a:round/>
                      <a:headEnd type="none" w="med" len="med"/>
                      <a:tailEnd type="none" w="med" len="med"/>
                    </a:lnL>
                    <a:lnR w="6350" cap="flat" cmpd="sng" algn="ctr">
                      <a:solidFill>
                        <a:srgbClr val="106636"/>
                      </a:solidFill>
                      <a:prstDash val="solid"/>
                      <a:round/>
                      <a:headEnd type="none" w="med" len="med"/>
                      <a:tailEnd type="none" w="med" len="med"/>
                    </a:lnR>
                    <a:lnT w="9525" cap="flat" cmpd="sng" algn="ctr">
                      <a:noFill/>
                      <a:prstDash val="solid"/>
                    </a:lnT>
                    <a:lnB w="6350" cap="flat" cmpd="sng" algn="ctr">
                      <a:solidFill>
                        <a:srgbClr val="106636"/>
                      </a:solidFill>
                      <a:prstDash val="solid"/>
                      <a:round/>
                      <a:headEnd type="none" w="med" len="med"/>
                      <a:tailEnd type="none" w="med" len="med"/>
                    </a:lnB>
                  </a:tcPr>
                </a:tc>
              </a:tr>
            </a:tbl>
          </a:graphicData>
        </a:graphic>
      </p:graphicFrame>
      <p:sp>
        <p:nvSpPr>
          <p:cNvPr id="14" name="Slide Number Placeholder 3"/>
          <p:cNvSpPr>
            <a:spLocks noGrp="1"/>
          </p:cNvSpPr>
          <p:nvPr>
            <p:ph type="sldNum" sz="quarter" idx="4"/>
          </p:nvPr>
        </p:nvSpPr>
        <p:spPr>
          <a:xfrm>
            <a:off x="8596092" y="6591541"/>
            <a:ext cx="547908" cy="267887"/>
          </a:xfrm>
        </p:spPr>
        <p:txBody>
          <a:bodyPr/>
          <a:lstStyle/>
          <a:p>
            <a:pPr algn="ctr"/>
            <a:fld id="{C0DE57D6-8AFC-2140-9EBE-012C368973AC}" type="slidenum">
              <a:rPr lang="en-US" smtClean="0">
                <a:solidFill>
                  <a:prstClr val="white"/>
                </a:solidFill>
                <a:latin typeface="Franklin Gothic Book"/>
              </a:rPr>
              <a:pPr algn="ctr"/>
              <a:t>11</a:t>
            </a:fld>
            <a:endParaRPr lang="en-US" dirty="0">
              <a:solidFill>
                <a:prstClr val="white"/>
              </a:solidFill>
              <a:latin typeface="Franklin Gothic Book"/>
            </a:endParaRPr>
          </a:p>
        </p:txBody>
      </p:sp>
      <p:sp>
        <p:nvSpPr>
          <p:cNvPr id="15" name="Rectangle 14"/>
          <p:cNvSpPr/>
          <p:nvPr/>
        </p:nvSpPr>
        <p:spPr>
          <a:xfrm>
            <a:off x="5899071" y="3518142"/>
            <a:ext cx="2991094" cy="2185190"/>
          </a:xfrm>
          <a:prstGeom prst="rect">
            <a:avLst/>
          </a:prstGeom>
          <a:noFill/>
          <a:ln w="6350" cmpd="sng">
            <a:solidFill>
              <a:srgbClr val="5D5D5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Franklin Gothic Book"/>
            </a:endParaRPr>
          </a:p>
        </p:txBody>
      </p:sp>
    </p:spTree>
    <p:extLst>
      <p:ext uri="{BB962C8B-B14F-4D97-AF65-F5344CB8AC3E}">
        <p14:creationId xmlns:p14="http://schemas.microsoft.com/office/powerpoint/2010/main" val="25787938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9915" y="1225269"/>
            <a:ext cx="8686800" cy="3886200"/>
          </a:xfrm>
        </p:spPr>
        <p:txBody>
          <a:bodyPr rtlCol="0">
            <a:normAutofit/>
          </a:bodyPr>
          <a:lstStyle/>
          <a:p>
            <a:pPr marL="0" indent="0" eaLnBrk="1" fontAlgn="auto" hangingPunct="1">
              <a:spcBef>
                <a:spcPts val="1500"/>
              </a:spcBef>
              <a:spcAft>
                <a:spcPts val="0"/>
              </a:spcAft>
              <a:buNone/>
              <a:defRPr/>
            </a:pPr>
            <a:r>
              <a:rPr lang="en-US" sz="2600" dirty="0" smtClean="0">
                <a:latin typeface="+mj-lt"/>
                <a:ea typeface="+mn-ea"/>
              </a:rPr>
              <a:t>Key Contract: Power Purchase Agreement (PPA)</a:t>
            </a:r>
          </a:p>
          <a:p>
            <a:pPr marL="746125" lvl="1" indent="-346075" eaLnBrk="1" fontAlgn="auto" hangingPunct="1">
              <a:spcAft>
                <a:spcPts val="0"/>
              </a:spcAft>
              <a:defRPr/>
            </a:pPr>
            <a:r>
              <a:rPr lang="en-US" sz="2000" dirty="0" smtClean="0">
                <a:ea typeface="+mn-ea"/>
              </a:rPr>
              <a:t>A long term, financeable commitment to buy project output</a:t>
            </a:r>
          </a:p>
          <a:p>
            <a:pPr marL="746125" lvl="1" indent="-346075" eaLnBrk="1" fontAlgn="auto" hangingPunct="1">
              <a:spcAft>
                <a:spcPts val="0"/>
              </a:spcAft>
              <a:defRPr/>
            </a:pPr>
            <a:r>
              <a:rPr lang="en-US" sz="2000" dirty="0" smtClean="0"/>
              <a:t>Generally addresses energy and </a:t>
            </a:r>
            <a:r>
              <a:rPr lang="en-US" sz="2000" dirty="0" smtClean="0">
                <a:ea typeface="+mn-ea"/>
              </a:rPr>
              <a:t>attributes (like RECs)</a:t>
            </a:r>
          </a:p>
          <a:p>
            <a:pPr marL="746125" lvl="1" indent="-346075" eaLnBrk="1" fontAlgn="auto" hangingPunct="1">
              <a:spcAft>
                <a:spcPts val="0"/>
              </a:spcAft>
              <a:defRPr/>
            </a:pPr>
            <a:r>
              <a:rPr lang="en-US" sz="2000" dirty="0" smtClean="0">
                <a:ea typeface="+mn-ea"/>
              </a:rPr>
              <a:t>Allows developer to monetize tax or other policies</a:t>
            </a:r>
          </a:p>
          <a:p>
            <a:pPr marL="746125" lvl="1" indent="-346075" eaLnBrk="1" fontAlgn="auto" hangingPunct="1">
              <a:spcAft>
                <a:spcPts val="0"/>
              </a:spcAft>
              <a:defRPr/>
            </a:pPr>
            <a:r>
              <a:rPr lang="en-US" sz="2000" dirty="0" smtClean="0"/>
              <a:t>Finding a power purchaser/off-taker is key for securing capital</a:t>
            </a:r>
            <a:endParaRPr lang="en-US" sz="2400" dirty="0" smtClean="0">
              <a:ea typeface="+mn-ea"/>
            </a:endParaRPr>
          </a:p>
          <a:p>
            <a:pPr marL="346075" indent="-346075" eaLnBrk="1" fontAlgn="auto" hangingPunct="1">
              <a:spcAft>
                <a:spcPts val="0"/>
              </a:spcAft>
              <a:buNone/>
              <a:defRPr/>
            </a:pPr>
            <a:endParaRPr lang="en-US" dirty="0" smtClean="0">
              <a:ea typeface="+mn-ea"/>
            </a:endParaRPr>
          </a:p>
        </p:txBody>
      </p:sp>
      <p:sp>
        <p:nvSpPr>
          <p:cNvPr id="6" name="Title 5"/>
          <p:cNvSpPr>
            <a:spLocks noGrp="1"/>
          </p:cNvSpPr>
          <p:nvPr>
            <p:ph type="title"/>
          </p:nvPr>
        </p:nvSpPr>
        <p:spPr>
          <a:xfrm>
            <a:off x="357120" y="179102"/>
            <a:ext cx="8534400" cy="664178"/>
          </a:xfrm>
        </p:spPr>
        <p:txBody>
          <a:bodyPr rtlCol="0">
            <a:normAutofit/>
          </a:bodyPr>
          <a:lstStyle/>
          <a:p>
            <a:pPr algn="l" eaLnBrk="1" fontAlgn="auto" hangingPunct="1">
              <a:spcAft>
                <a:spcPts val="0"/>
              </a:spcAft>
              <a:defRPr/>
            </a:pPr>
            <a:r>
              <a:rPr lang="en-US" dirty="0" smtClean="0">
                <a:ea typeface="+mj-ea"/>
              </a:rPr>
              <a:t>Renewable Project Finance</a:t>
            </a:r>
            <a:endParaRPr lang="en-US" dirty="0">
              <a:ea typeface="+mj-ea"/>
            </a:endParaRPr>
          </a:p>
        </p:txBody>
      </p:sp>
      <p:sp>
        <p:nvSpPr>
          <p:cNvPr id="8" name="Slide Number Placeholder 2"/>
          <p:cNvSpPr>
            <a:spLocks noGrp="1"/>
          </p:cNvSpPr>
          <p:nvPr>
            <p:ph type="sldNum" sz="quarter" idx="4"/>
          </p:nvPr>
        </p:nvSpPr>
        <p:spPr>
          <a:xfrm>
            <a:off x="8596092" y="6591541"/>
            <a:ext cx="547908" cy="267887"/>
          </a:xfrm>
        </p:spPr>
        <p:txBody>
          <a:bodyPr/>
          <a:lstStyle/>
          <a:p>
            <a:pPr algn="ctr"/>
            <a:fld id="{F9C252DC-A164-D04F-A083-01C268BCB08E}" type="slidenum">
              <a:rPr lang="en-US" smtClean="0">
                <a:solidFill>
                  <a:prstClr val="white"/>
                </a:solidFill>
                <a:latin typeface="Franklin Gothic Book"/>
              </a:rPr>
              <a:pPr algn="ctr"/>
              <a:t>12</a:t>
            </a:fld>
            <a:endParaRPr lang="en-US" dirty="0">
              <a:solidFill>
                <a:prstClr val="white"/>
              </a:solidFill>
              <a:latin typeface="Franklin Gothic Book"/>
            </a:endParaRPr>
          </a:p>
        </p:txBody>
      </p:sp>
    </p:spTree>
    <p:extLst>
      <p:ext uri="{BB962C8B-B14F-4D97-AF65-F5344CB8AC3E}">
        <p14:creationId xmlns:p14="http://schemas.microsoft.com/office/powerpoint/2010/main" val="9914008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Summary: Understanding Electricity Markets </a:t>
            </a:r>
            <a:endParaRPr lang="en-US" dirty="0"/>
          </a:p>
        </p:txBody>
      </p:sp>
      <p:sp>
        <p:nvSpPr>
          <p:cNvPr id="3" name="Content Placeholder 2"/>
          <p:cNvSpPr>
            <a:spLocks noGrp="1"/>
          </p:cNvSpPr>
          <p:nvPr>
            <p:ph idx="1"/>
          </p:nvPr>
        </p:nvSpPr>
        <p:spPr>
          <a:xfrm>
            <a:off x="327053" y="966460"/>
            <a:ext cx="8229600" cy="5336393"/>
          </a:xfrm>
        </p:spPr>
        <p:txBody>
          <a:bodyPr>
            <a:normAutofit lnSpcReduction="10000"/>
          </a:bodyPr>
          <a:lstStyle/>
          <a:p>
            <a:pPr marL="320040" indent="-228600"/>
            <a:r>
              <a:rPr lang="en-US" sz="2400" b="1" dirty="0" smtClean="0"/>
              <a:t>Who Is </a:t>
            </a:r>
            <a:r>
              <a:rPr lang="en-US" sz="2400" b="1" dirty="0"/>
              <a:t>Y</a:t>
            </a:r>
            <a:r>
              <a:rPr lang="en-US" sz="2400" b="1" dirty="0" smtClean="0"/>
              <a:t>our Market? </a:t>
            </a:r>
          </a:p>
          <a:p>
            <a:pPr marL="594360" lvl="1" indent="-274320">
              <a:buFont typeface="Lucida Grande"/>
              <a:buChar char="–"/>
            </a:pPr>
            <a:r>
              <a:rPr lang="en-US" sz="2000" dirty="0" smtClean="0"/>
              <a:t>On-site </a:t>
            </a:r>
          </a:p>
          <a:p>
            <a:pPr marL="594360" lvl="1" indent="-274320">
              <a:buFont typeface="Lucida Grande"/>
              <a:buChar char="–"/>
            </a:pPr>
            <a:r>
              <a:rPr lang="en-US" sz="2000" dirty="0" smtClean="0"/>
              <a:t>Utility/utilities</a:t>
            </a:r>
          </a:p>
          <a:p>
            <a:pPr marL="594360" lvl="1" indent="-274320">
              <a:buFont typeface="Lucida Grande"/>
              <a:buChar char="–"/>
            </a:pPr>
            <a:r>
              <a:rPr lang="en-US" sz="2000" dirty="0" smtClean="0"/>
              <a:t>Nearby federal agencies (especially Department</a:t>
            </a:r>
            <a:r>
              <a:rPr lang="en-US" sz="2000" dirty="0"/>
              <a:t> </a:t>
            </a:r>
            <a:r>
              <a:rPr lang="en-US" sz="2000" dirty="0" smtClean="0"/>
              <a:t>of Defense)</a:t>
            </a:r>
          </a:p>
          <a:p>
            <a:pPr marL="594360" lvl="1" indent="-274320">
              <a:buFont typeface="Lucida Grande"/>
              <a:buChar char="–"/>
            </a:pPr>
            <a:r>
              <a:rPr lang="en-US" sz="2000" dirty="0" smtClean="0"/>
              <a:t>Large commercial or industrial off-taker </a:t>
            </a:r>
          </a:p>
          <a:p>
            <a:pPr marL="320040" indent="-228600">
              <a:spcBef>
                <a:spcPts val="1500"/>
              </a:spcBef>
            </a:pPr>
            <a:r>
              <a:rPr lang="en-US" sz="2400" b="1" dirty="0" smtClean="0"/>
              <a:t>Getting Power to the Market</a:t>
            </a:r>
          </a:p>
          <a:p>
            <a:pPr marL="594360" lvl="1" indent="-274320">
              <a:buFont typeface="Lucida Grande"/>
              <a:buChar char="–"/>
            </a:pPr>
            <a:r>
              <a:rPr lang="en-US" sz="2000" dirty="0" smtClean="0"/>
              <a:t>Proximity to transmission </a:t>
            </a:r>
          </a:p>
          <a:p>
            <a:pPr marL="594360" lvl="1" indent="-274320">
              <a:buFont typeface="Lucida Grande"/>
              <a:buChar char="–"/>
            </a:pPr>
            <a:r>
              <a:rPr lang="en-US" sz="2000" dirty="0" smtClean="0"/>
              <a:t>Current capacity of existing transmission</a:t>
            </a:r>
          </a:p>
          <a:p>
            <a:pPr marL="594360" lvl="1" indent="-274320">
              <a:buFont typeface="Lucida Grande"/>
              <a:buChar char="–"/>
            </a:pPr>
            <a:r>
              <a:rPr lang="en-US" sz="2000" dirty="0" smtClean="0"/>
              <a:t>New transmission being planned</a:t>
            </a:r>
          </a:p>
          <a:p>
            <a:pPr marL="594360" lvl="1" indent="-274320">
              <a:buFont typeface="Lucida Grande"/>
              <a:buChar char="–"/>
            </a:pPr>
            <a:r>
              <a:rPr lang="en-US" sz="2000" dirty="0" smtClean="0"/>
              <a:t>Required transmission studies take time; start early</a:t>
            </a:r>
          </a:p>
          <a:p>
            <a:pPr marL="320040" indent="-228600">
              <a:spcBef>
                <a:spcPts val="1500"/>
              </a:spcBef>
            </a:pPr>
            <a:r>
              <a:rPr lang="en-US" sz="2400" b="1" dirty="0" smtClean="0"/>
              <a:t>Contracts Needed to Put It All </a:t>
            </a:r>
            <a:r>
              <a:rPr lang="en-US" sz="2400" b="1" dirty="0"/>
              <a:t>T</a:t>
            </a:r>
            <a:r>
              <a:rPr lang="en-US" sz="2400" b="1" dirty="0" smtClean="0"/>
              <a:t>ogether</a:t>
            </a:r>
          </a:p>
          <a:p>
            <a:pPr marL="594360" lvl="1" indent="-274320">
              <a:buFont typeface="Lucida Grande"/>
              <a:buChar char="–"/>
            </a:pPr>
            <a:r>
              <a:rPr lang="en-US" sz="2000" dirty="0" smtClean="0"/>
              <a:t>Signed power purchase agreement (PPA) with creditworthy buyer</a:t>
            </a:r>
          </a:p>
          <a:p>
            <a:pPr marL="594360" lvl="1" indent="-274320">
              <a:buFont typeface="Lucida Grande"/>
              <a:buChar char="–"/>
            </a:pPr>
            <a:r>
              <a:rPr lang="en-US" sz="2000" dirty="0" smtClean="0"/>
              <a:t>Signed interconnection agreement</a:t>
            </a:r>
          </a:p>
          <a:p>
            <a:pPr marL="594360" lvl="1" indent="-274320">
              <a:buFont typeface="Lucida Grande"/>
              <a:buChar char="–"/>
            </a:pPr>
            <a:r>
              <a:rPr lang="en-US" sz="2000" dirty="0" smtClean="0"/>
              <a:t>Signed transmission agreement</a:t>
            </a:r>
          </a:p>
        </p:txBody>
      </p:sp>
      <p:sp>
        <p:nvSpPr>
          <p:cNvPr id="4" name="Slide Number Placeholder 3"/>
          <p:cNvSpPr>
            <a:spLocks noGrp="1"/>
          </p:cNvSpPr>
          <p:nvPr>
            <p:ph type="sldNum" sz="quarter" idx="4"/>
          </p:nvPr>
        </p:nvSpPr>
        <p:spPr/>
        <p:txBody>
          <a:bodyPr/>
          <a:lstStyle/>
          <a:p>
            <a:pPr algn="ctr"/>
            <a:fld id="{F9C252DC-A164-D04F-A083-01C268BCB08E}" type="slidenum">
              <a:rPr lang="en-US" smtClean="0">
                <a:solidFill>
                  <a:prstClr val="white"/>
                </a:solidFill>
                <a:latin typeface="Franklin Gothic Book"/>
              </a:rPr>
              <a:pPr algn="ctr"/>
              <a:t>13</a:t>
            </a:fld>
            <a:endParaRPr lang="en-US" dirty="0">
              <a:solidFill>
                <a:prstClr val="white"/>
              </a:solidFill>
              <a:latin typeface="Franklin Gothic Book"/>
            </a:endParaRPr>
          </a:p>
        </p:txBody>
      </p:sp>
    </p:spTree>
    <p:extLst>
      <p:ext uri="{BB962C8B-B14F-4D97-AF65-F5344CB8AC3E}">
        <p14:creationId xmlns:p14="http://schemas.microsoft.com/office/powerpoint/2010/main" val="20958441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Summary: Understanding </a:t>
            </a:r>
            <a:r>
              <a:rPr lang="en-US" dirty="0" smtClean="0"/>
              <a:t>Market </a:t>
            </a:r>
            <a:r>
              <a:rPr lang="en-US" dirty="0"/>
              <a:t>Potential </a:t>
            </a:r>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Ø"/>
            </a:pPr>
            <a:r>
              <a:rPr lang="en-US" dirty="0" smtClean="0"/>
              <a:t>Free tool for understanding local current energy needs/costs: State &amp; Local Energy Data (</a:t>
            </a:r>
            <a:r>
              <a:rPr lang="en-US" dirty="0" smtClean="0">
                <a:hlinkClick r:id="rId2"/>
              </a:rPr>
              <a:t>SLED Tool</a:t>
            </a:r>
            <a:r>
              <a:rPr lang="en-US" dirty="0" smtClean="0"/>
              <a:t>) </a:t>
            </a:r>
            <a:r>
              <a:rPr lang="en-US" i="1" dirty="0">
                <a:hlinkClick r:id="rId3"/>
              </a:rPr>
              <a:t>www.eere.energy.gov/sled</a:t>
            </a:r>
            <a:endParaRPr lang="en-US" dirty="0"/>
          </a:p>
          <a:p>
            <a:pPr marL="1257300" lvl="2" indent="-457200">
              <a:buFont typeface="Franklin Gothic Book" panose="020B0503020102020204" pitchFamily="34" charset="0"/>
              <a:buChar char="―"/>
            </a:pPr>
            <a:r>
              <a:rPr lang="en-US" dirty="0" smtClean="0"/>
              <a:t>Lists utility names</a:t>
            </a:r>
          </a:p>
          <a:p>
            <a:pPr marL="1257300" lvl="2" indent="-457200">
              <a:buFont typeface="Franklin Gothic Book" panose="020B0503020102020204" pitchFamily="34" charset="0"/>
              <a:buChar char="―"/>
            </a:pPr>
            <a:r>
              <a:rPr lang="en-US" dirty="0" smtClean="0"/>
              <a:t>Shows available rates</a:t>
            </a:r>
          </a:p>
          <a:p>
            <a:pPr marL="1257300" lvl="2" indent="-457200">
              <a:buFont typeface="Franklin Gothic Book" panose="020B0503020102020204" pitchFamily="34" charset="0"/>
              <a:buChar char="―"/>
            </a:pPr>
            <a:r>
              <a:rPr lang="en-US" dirty="0" smtClean="0"/>
              <a:t>Electricity demand by sector</a:t>
            </a:r>
          </a:p>
          <a:p>
            <a:pPr marL="1257300" lvl="2" indent="-457200">
              <a:buFont typeface="Franklin Gothic Book" panose="020B0503020102020204" pitchFamily="34" charset="0"/>
              <a:buChar char="―"/>
            </a:pPr>
            <a:r>
              <a:rPr lang="en-US" dirty="0" smtClean="0"/>
              <a:t>Consumption trends</a:t>
            </a:r>
          </a:p>
          <a:p>
            <a:pPr marL="1257300" lvl="2" indent="-457200">
              <a:buFont typeface="Franklin Gothic Book" panose="020B0503020102020204" pitchFamily="34" charset="0"/>
              <a:buChar char="―"/>
            </a:pPr>
            <a:r>
              <a:rPr lang="en-US" dirty="0" smtClean="0"/>
              <a:t>Renewable </a:t>
            </a:r>
            <a:r>
              <a:rPr lang="en-US" dirty="0"/>
              <a:t>e</a:t>
            </a:r>
            <a:r>
              <a:rPr lang="en-US" dirty="0" smtClean="0"/>
              <a:t>nergy resource maps</a:t>
            </a:r>
          </a:p>
          <a:p>
            <a:pPr>
              <a:buFont typeface="Wingdings" panose="05000000000000000000" pitchFamily="2" charset="2"/>
              <a:buChar char="Ø"/>
            </a:pPr>
            <a:r>
              <a:rPr lang="en-US" dirty="0" smtClean="0"/>
              <a:t>Think through growth and energy need scenarios (e.g., building a new recreation center will increase load)</a:t>
            </a:r>
          </a:p>
          <a:p>
            <a:pPr>
              <a:buFont typeface="Wingdings" panose="05000000000000000000" pitchFamily="2" charset="2"/>
              <a:buChar char="Ø"/>
            </a:pPr>
            <a:endParaRPr lang="en-US" dirty="0" smtClean="0"/>
          </a:p>
        </p:txBody>
      </p:sp>
      <p:sp>
        <p:nvSpPr>
          <p:cNvPr id="4" name="Slide Number Placeholder 3"/>
          <p:cNvSpPr>
            <a:spLocks noGrp="1"/>
          </p:cNvSpPr>
          <p:nvPr>
            <p:ph type="sldNum" sz="quarter" idx="4"/>
          </p:nvPr>
        </p:nvSpPr>
        <p:spPr/>
        <p:txBody>
          <a:bodyPr/>
          <a:lstStyle/>
          <a:p>
            <a:pPr algn="ctr"/>
            <a:fld id="{F9C252DC-A164-D04F-A083-01C268BCB08E}" type="slidenum">
              <a:rPr lang="en-US" smtClean="0">
                <a:solidFill>
                  <a:prstClr val="white"/>
                </a:solidFill>
              </a:rPr>
              <a:pPr algn="ctr"/>
              <a:t>14</a:t>
            </a:fld>
            <a:endParaRPr lang="en-US" dirty="0">
              <a:solidFill>
                <a:prstClr val="white"/>
              </a:solidFill>
            </a:endParaRPr>
          </a:p>
        </p:txBody>
      </p:sp>
      <p:sp>
        <p:nvSpPr>
          <p:cNvPr id="5" name="TextBox 4"/>
          <p:cNvSpPr txBox="1"/>
          <p:nvPr/>
        </p:nvSpPr>
        <p:spPr>
          <a:xfrm>
            <a:off x="116114" y="5551652"/>
            <a:ext cx="9027886" cy="923330"/>
          </a:xfrm>
          <a:prstGeom prst="rect">
            <a:avLst/>
          </a:prstGeom>
          <a:noFill/>
        </p:spPr>
        <p:txBody>
          <a:bodyPr wrap="square" rtlCol="0">
            <a:spAutoFit/>
          </a:bodyPr>
          <a:lstStyle/>
          <a:p>
            <a:pPr algn="ctr"/>
            <a:r>
              <a:rPr lang="en-US" dirty="0"/>
              <a:t>Sled Demonstration (</a:t>
            </a:r>
            <a:r>
              <a:rPr lang="en-US" dirty="0">
                <a:hlinkClick r:id="rId4"/>
              </a:rPr>
              <a:t>https://www.youtube.com/watch?v=VAzAGlX1zag&amp;list=UU7EGgnYFEIOaAa47ZBpninw</a:t>
            </a:r>
            <a:r>
              <a:rPr lang="en-US" dirty="0"/>
              <a:t>)</a:t>
            </a:r>
          </a:p>
          <a:p>
            <a:pPr algn="ctr"/>
            <a:endParaRPr lang="en-US" i="1" dirty="0" smtClean="0">
              <a:hlinkClick r:id="rId3"/>
            </a:endParaRPr>
          </a:p>
        </p:txBody>
      </p:sp>
    </p:spTree>
    <p:extLst>
      <p:ext uri="{BB962C8B-B14F-4D97-AF65-F5344CB8AC3E}">
        <p14:creationId xmlns:p14="http://schemas.microsoft.com/office/powerpoint/2010/main" val="1242636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6723"/>
          <a:stretch/>
        </p:blipFill>
        <p:spPr>
          <a:xfrm>
            <a:off x="0" y="300989"/>
            <a:ext cx="9144000" cy="6013192"/>
          </a:xfrm>
          <a:prstGeom prst="rect">
            <a:avLst/>
          </a:prstGeom>
        </p:spPr>
      </p:pic>
      <p:sp>
        <p:nvSpPr>
          <p:cNvPr id="2" name="Slide Number Placeholder 1"/>
          <p:cNvSpPr>
            <a:spLocks noGrp="1"/>
          </p:cNvSpPr>
          <p:nvPr>
            <p:ph type="sldNum" sz="quarter" idx="4294967295"/>
          </p:nvPr>
        </p:nvSpPr>
        <p:spPr>
          <a:xfrm>
            <a:off x="8622012" y="6609090"/>
            <a:ext cx="547908" cy="267887"/>
          </a:xfrm>
          <a:prstGeom prst="rect">
            <a:avLst/>
          </a:prstGeom>
        </p:spPr>
        <p:txBody>
          <a:bodyPr/>
          <a:lstStyle/>
          <a:p>
            <a:pPr algn="ctr"/>
            <a:fld id="{C0DE57D6-8AFC-2140-9EBE-012C368973AC}" type="slidenum">
              <a:rPr lang="en-US" smtClean="0">
                <a:latin typeface="Franklin Gothic Book"/>
              </a:rPr>
              <a:pPr algn="ctr"/>
              <a:t>15</a:t>
            </a:fld>
            <a:endParaRPr lang="en-US" dirty="0">
              <a:latin typeface="Franklin Gothic Book"/>
            </a:endParaRPr>
          </a:p>
        </p:txBody>
      </p:sp>
      <p:sp>
        <p:nvSpPr>
          <p:cNvPr id="7" name="Title 1"/>
          <p:cNvSpPr txBox="1">
            <a:spLocks/>
          </p:cNvSpPr>
          <p:nvPr/>
        </p:nvSpPr>
        <p:spPr>
          <a:xfrm>
            <a:off x="644304" y="5083518"/>
            <a:ext cx="7887620" cy="621957"/>
          </a:xfrm>
          <a:prstGeom prst="rect">
            <a:avLst/>
          </a:prstGeom>
          <a:solidFill>
            <a:srgbClr val="008000">
              <a:alpha val="50000"/>
            </a:srgbClr>
          </a:solidFill>
          <a:ln>
            <a:noFill/>
          </a:ln>
        </p:spPr>
        <p:txBody>
          <a:bodyPr vert="horz" lIns="91440" tIns="45720" rIns="91440" bIns="45720" rtlCol="0" anchor="t">
            <a:normAutofit fontScale="97500"/>
          </a:bodyPr>
          <a:lstStyle>
            <a:lvl1pPr algn="l" defTabSz="457200" rtl="0" eaLnBrk="1" latinLnBrk="0" hangingPunct="1">
              <a:spcBef>
                <a:spcPct val="0"/>
              </a:spcBef>
              <a:buNone/>
              <a:defRPr sz="4000" b="1" kern="1200" cap="all">
                <a:solidFill>
                  <a:schemeClr val="accent1"/>
                </a:solidFill>
                <a:latin typeface="+mj-lt"/>
                <a:ea typeface="+mj-ea"/>
                <a:cs typeface="+mj-cs"/>
              </a:defRPr>
            </a:lvl1pPr>
          </a:lstStyle>
          <a:p>
            <a:pPr marL="182880" algn="ctr"/>
            <a:r>
              <a:rPr lang="en-US" sz="3200" dirty="0" err="1" smtClean="0">
                <a:solidFill>
                  <a:prstClr val="white"/>
                </a:solidFill>
                <a:latin typeface="Franklin Gothic Medium"/>
              </a:rPr>
              <a:t>PermitTIng</a:t>
            </a:r>
            <a:r>
              <a:rPr lang="en-US" sz="3200" dirty="0" smtClean="0">
                <a:solidFill>
                  <a:prstClr val="white"/>
                </a:solidFill>
                <a:latin typeface="Franklin Gothic Medium"/>
              </a:rPr>
              <a:t> and </a:t>
            </a:r>
            <a:r>
              <a:rPr lang="en-US" sz="3200" dirty="0" err="1" smtClean="0">
                <a:solidFill>
                  <a:prstClr val="white"/>
                </a:solidFill>
                <a:latin typeface="Franklin Gothic Medium"/>
              </a:rPr>
              <a:t>REgulation</a:t>
            </a:r>
            <a:endParaRPr lang="en-US" sz="3200" dirty="0" smtClean="0">
              <a:solidFill>
                <a:prstClr val="white"/>
              </a:solidFill>
              <a:latin typeface="Franklin Gothic Medium"/>
            </a:endParaRPr>
          </a:p>
        </p:txBody>
      </p:sp>
    </p:spTree>
    <p:extLst>
      <p:ext uri="{BB962C8B-B14F-4D97-AF65-F5344CB8AC3E}">
        <p14:creationId xmlns:p14="http://schemas.microsoft.com/office/powerpoint/2010/main" val="251519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492" y="771525"/>
            <a:ext cx="8229600" cy="4797405"/>
          </a:xfrm>
        </p:spPr>
        <p:txBody>
          <a:bodyPr>
            <a:normAutofit lnSpcReduction="10000"/>
          </a:bodyPr>
          <a:lstStyle/>
          <a:p>
            <a:pPr marL="0" indent="0">
              <a:buFont typeface="Arial" pitchFamily="34" charset="0"/>
              <a:buNone/>
              <a:defRPr/>
            </a:pPr>
            <a:r>
              <a:rPr lang="en-US" sz="2400" u="sng" dirty="0" smtClean="0"/>
              <a:t>Purpose: </a:t>
            </a:r>
          </a:p>
          <a:p>
            <a:pPr marL="0" indent="0">
              <a:buFont typeface="Arial" pitchFamily="34" charset="0"/>
              <a:buNone/>
              <a:defRPr/>
            </a:pPr>
            <a:r>
              <a:rPr lang="en-US" sz="2400" dirty="0" smtClean="0"/>
              <a:t>Understanding necessary regulatory requirements for the project particularly if seeks to inter-connect and/or deliver off reservation.  </a:t>
            </a:r>
          </a:p>
          <a:p>
            <a:pPr marL="0" indent="0">
              <a:buFont typeface="Arial" pitchFamily="34" charset="0"/>
              <a:buNone/>
              <a:defRPr/>
            </a:pPr>
            <a:endParaRPr lang="en-US" sz="2400" dirty="0" smtClean="0"/>
          </a:p>
          <a:p>
            <a:pPr marL="0" indent="0">
              <a:buFont typeface="Arial" pitchFamily="34" charset="0"/>
              <a:buNone/>
              <a:defRPr/>
            </a:pPr>
            <a:r>
              <a:rPr lang="en-US" sz="2400" u="sng" dirty="0" smtClean="0"/>
              <a:t>Considerations:</a:t>
            </a:r>
          </a:p>
          <a:p>
            <a:pPr>
              <a:buFont typeface="Arial" pitchFamily="34" charset="0"/>
              <a:buChar char="•"/>
              <a:defRPr/>
            </a:pPr>
            <a:r>
              <a:rPr lang="en-US" sz="2400" dirty="0" smtClean="0">
                <a:solidFill>
                  <a:srgbClr val="3E3E3E"/>
                </a:solidFill>
              </a:rPr>
              <a:t>Interconnection</a:t>
            </a:r>
          </a:p>
          <a:p>
            <a:pPr>
              <a:buFont typeface="Arial" pitchFamily="34" charset="0"/>
              <a:buChar char="•"/>
              <a:defRPr/>
            </a:pPr>
            <a:r>
              <a:rPr lang="en-US" sz="2400" dirty="0" smtClean="0">
                <a:solidFill>
                  <a:srgbClr val="3E3E3E"/>
                </a:solidFill>
              </a:rPr>
              <a:t>Environmental (National Environmental Protection Agency (NEPA): Environmental Assessment (EA) or Environmental Impact Statement (EIS)</a:t>
            </a:r>
          </a:p>
          <a:p>
            <a:pPr>
              <a:buFont typeface="Arial" pitchFamily="34" charset="0"/>
              <a:buChar char="•"/>
              <a:defRPr/>
            </a:pPr>
            <a:r>
              <a:rPr lang="en-US" sz="2400" dirty="0" smtClean="0"/>
              <a:t>Cultural</a:t>
            </a:r>
          </a:p>
          <a:p>
            <a:pPr>
              <a:buFont typeface="Arial" pitchFamily="34" charset="0"/>
              <a:buChar char="•"/>
              <a:defRPr/>
            </a:pPr>
            <a:r>
              <a:rPr lang="en-US" sz="2400" dirty="0" smtClean="0"/>
              <a:t>Federal, Tribal, and/or State Use Permits</a:t>
            </a:r>
          </a:p>
        </p:txBody>
      </p:sp>
      <p:sp>
        <p:nvSpPr>
          <p:cNvPr id="6" name="Title 5"/>
          <p:cNvSpPr>
            <a:spLocks noGrp="1"/>
          </p:cNvSpPr>
          <p:nvPr>
            <p:ph type="title"/>
          </p:nvPr>
        </p:nvSpPr>
        <p:spPr/>
        <p:txBody>
          <a:bodyPr/>
          <a:lstStyle/>
          <a:p>
            <a:r>
              <a:rPr lang="en-US" dirty="0" smtClean="0"/>
              <a:t>Permits </a:t>
            </a:r>
            <a:endParaRPr lang="en-US" dirty="0"/>
          </a:p>
        </p:txBody>
      </p:sp>
    </p:spTree>
    <p:extLst>
      <p:ext uri="{BB962C8B-B14F-4D97-AF65-F5344CB8AC3E}">
        <p14:creationId xmlns:p14="http://schemas.microsoft.com/office/powerpoint/2010/main" val="3400155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Policy: Regulatory Bodies for the Electricity Grid</a:t>
            </a:r>
            <a:endParaRPr lang="en-US" dirty="0"/>
          </a:p>
        </p:txBody>
      </p:sp>
      <p:sp>
        <p:nvSpPr>
          <p:cNvPr id="3" name="Content Placeholder 2"/>
          <p:cNvSpPr>
            <a:spLocks noGrp="1"/>
          </p:cNvSpPr>
          <p:nvPr>
            <p:ph idx="1"/>
          </p:nvPr>
        </p:nvSpPr>
        <p:spPr>
          <a:xfrm>
            <a:off x="366492" y="1009637"/>
            <a:ext cx="8229600" cy="4829311"/>
          </a:xfrm>
        </p:spPr>
        <p:txBody>
          <a:bodyPr>
            <a:normAutofit fontScale="85000" lnSpcReduction="20000"/>
          </a:bodyPr>
          <a:lstStyle/>
          <a:p>
            <a:r>
              <a:rPr lang="en-US" sz="2800" dirty="0" smtClean="0"/>
              <a:t>Federal Energy Regulatory Commission (FERC)</a:t>
            </a:r>
          </a:p>
          <a:p>
            <a:r>
              <a:rPr lang="en-US" sz="2800" dirty="0" smtClean="0"/>
              <a:t>North American Electric Reliability Corporation (NERC)</a:t>
            </a:r>
          </a:p>
          <a:p>
            <a:pPr lvl="1"/>
            <a:r>
              <a:rPr lang="en-US" sz="2400" dirty="0" smtClean="0"/>
              <a:t>Regional Reliability Councils</a:t>
            </a:r>
          </a:p>
          <a:p>
            <a:r>
              <a:rPr lang="en-US" sz="2800" dirty="0" smtClean="0"/>
              <a:t>Utility commissions and districts regulate privately and publicly owned electricity providers</a:t>
            </a:r>
          </a:p>
          <a:p>
            <a:pPr lvl="1"/>
            <a:r>
              <a:rPr lang="en-US" sz="2400" dirty="0" smtClean="0"/>
              <a:t>Utilities Commission</a:t>
            </a:r>
          </a:p>
          <a:p>
            <a:pPr lvl="1"/>
            <a:r>
              <a:rPr lang="en-US" sz="2400" dirty="0" smtClean="0"/>
              <a:t>Utility Regulatory Commission</a:t>
            </a:r>
          </a:p>
          <a:p>
            <a:pPr lvl="1"/>
            <a:r>
              <a:rPr lang="en-US" sz="2400" dirty="0" smtClean="0"/>
              <a:t>Public Utilities Commission</a:t>
            </a:r>
          </a:p>
          <a:p>
            <a:pPr lvl="1"/>
            <a:r>
              <a:rPr lang="en-US" sz="2400" dirty="0" smtClean="0"/>
              <a:t>Public Service Commission (may be civil service oversight body rather than utility regulator)</a:t>
            </a:r>
          </a:p>
          <a:p>
            <a:pPr lvl="1"/>
            <a:r>
              <a:rPr lang="en-US" sz="2400" dirty="0" smtClean="0"/>
              <a:t>Public Utility District (</a:t>
            </a:r>
            <a:r>
              <a:rPr lang="en-US" sz="2400" b="1" i="1" dirty="0" smtClean="0"/>
              <a:t>Tribal</a:t>
            </a:r>
            <a:r>
              <a:rPr lang="en-US" sz="2400" dirty="0" smtClean="0"/>
              <a:t>, state, or government owned utility, consumer owned and operated, small investor owned)</a:t>
            </a:r>
          </a:p>
          <a:p>
            <a:pPr lvl="1"/>
            <a:r>
              <a:rPr lang="en-US" sz="2400" dirty="0" smtClean="0"/>
              <a:t>Publicly owned utilities include cooperative and municipal utilities</a:t>
            </a:r>
          </a:p>
          <a:p>
            <a:pPr lvl="1"/>
            <a:r>
              <a:rPr lang="en-US" sz="2400" dirty="0" smtClean="0"/>
              <a:t>Cooperative utilities are owned by the customers they serve (farmers and rural communities) </a:t>
            </a:r>
          </a:p>
          <a:p>
            <a:pPr lvl="1"/>
            <a:endParaRPr lang="en-US" dirty="0"/>
          </a:p>
        </p:txBody>
      </p:sp>
      <p:sp>
        <p:nvSpPr>
          <p:cNvPr id="4" name="Slide Number Placeholder 3"/>
          <p:cNvSpPr>
            <a:spLocks noGrp="1"/>
          </p:cNvSpPr>
          <p:nvPr>
            <p:ph type="sldNum" sz="quarter" idx="4"/>
          </p:nvPr>
        </p:nvSpPr>
        <p:spPr/>
        <p:txBody>
          <a:bodyPr/>
          <a:lstStyle/>
          <a:p>
            <a:pPr algn="ctr"/>
            <a:fld id="{F9C252DC-A164-D04F-A083-01C268BCB08E}" type="slidenum">
              <a:rPr lang="en-US" smtClean="0">
                <a:solidFill>
                  <a:prstClr val="white"/>
                </a:solidFill>
                <a:latin typeface="Franklin Gothic Book"/>
              </a:rPr>
              <a:pPr algn="ctr"/>
              <a:t>17</a:t>
            </a:fld>
            <a:endParaRPr lang="en-US" dirty="0">
              <a:solidFill>
                <a:prstClr val="white"/>
              </a:solidFill>
              <a:latin typeface="Franklin Gothic Book"/>
            </a:endParaRPr>
          </a:p>
        </p:txBody>
      </p:sp>
    </p:spTree>
    <p:extLst>
      <p:ext uri="{BB962C8B-B14F-4D97-AF65-F5344CB8AC3E}">
        <p14:creationId xmlns:p14="http://schemas.microsoft.com/office/powerpoint/2010/main" val="42264184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Considerations for Permitting, Regulations, and Laws</a:t>
            </a:r>
            <a:endParaRPr lang="en-US" dirty="0"/>
          </a:p>
        </p:txBody>
      </p:sp>
      <p:sp>
        <p:nvSpPr>
          <p:cNvPr id="3" name="TextBox 2"/>
          <p:cNvSpPr txBox="1"/>
          <p:nvPr/>
        </p:nvSpPr>
        <p:spPr>
          <a:xfrm>
            <a:off x="241300" y="1765300"/>
            <a:ext cx="8661400" cy="4175502"/>
          </a:xfrm>
          <a:prstGeom prst="rect">
            <a:avLst/>
          </a:prstGeom>
          <a:noFill/>
        </p:spPr>
        <p:txBody>
          <a:bodyPr wrap="square" rtlCol="0">
            <a:spAutoFit/>
          </a:bodyPr>
          <a:lstStyle/>
          <a:p>
            <a:pPr marL="342900" indent="-342900">
              <a:buFont typeface="+mj-lt"/>
              <a:buAutoNum type="alphaUcPeriod"/>
            </a:pPr>
            <a:r>
              <a:rPr lang="en-US" dirty="0" smtClean="0"/>
              <a:t>Determine ownership before applying for federal, tribal, and state laws </a:t>
            </a:r>
            <a:r>
              <a:rPr lang="en-US" dirty="0"/>
              <a:t>and regulations. </a:t>
            </a:r>
            <a:r>
              <a:rPr lang="en-US" dirty="0">
                <a:hlinkClick r:id="rId2"/>
              </a:rPr>
              <a:t>http://teeic.indianaffairs.gov/triballand</a:t>
            </a:r>
            <a:r>
              <a:rPr lang="en-US" dirty="0" smtClean="0">
                <a:hlinkClick r:id="rId2"/>
              </a:rPr>
              <a:t>/</a:t>
            </a:r>
            <a:endParaRPr lang="en-US" dirty="0" smtClean="0"/>
          </a:p>
          <a:p>
            <a:pPr marL="742950" lvl="1" indent="-285750">
              <a:buFont typeface="Wingdings" panose="05000000000000000000" pitchFamily="2" charset="2"/>
              <a:buChar char="Ø"/>
            </a:pPr>
            <a:r>
              <a:rPr lang="en-US" dirty="0" smtClean="0"/>
              <a:t>Two types of </a:t>
            </a:r>
            <a:r>
              <a:rPr lang="en-US" b="1" dirty="0" smtClean="0"/>
              <a:t>individually </a:t>
            </a:r>
            <a:r>
              <a:rPr lang="en-US" b="1" dirty="0"/>
              <a:t>o</a:t>
            </a:r>
            <a:r>
              <a:rPr lang="en-US" b="1" dirty="0" smtClean="0"/>
              <a:t>wned land: </a:t>
            </a:r>
            <a:r>
              <a:rPr lang="en-US" dirty="0" smtClean="0"/>
              <a:t>(1)trust land and (2)restricted fee land </a:t>
            </a:r>
          </a:p>
          <a:p>
            <a:pPr marL="742950" lvl="1" indent="-285750">
              <a:buFont typeface="Wingdings" panose="05000000000000000000" pitchFamily="2" charset="2"/>
              <a:buChar char="Ø"/>
            </a:pPr>
            <a:r>
              <a:rPr lang="en-US" dirty="0" smtClean="0"/>
              <a:t>Three types of </a:t>
            </a:r>
            <a:r>
              <a:rPr lang="en-US" b="1" dirty="0" smtClean="0"/>
              <a:t>tribally owned land</a:t>
            </a:r>
            <a:r>
              <a:rPr lang="en-US" dirty="0" smtClean="0"/>
              <a:t>: (1)trust land, (2)restricted fee land, (3)fee land purchased by Tribes</a:t>
            </a:r>
          </a:p>
          <a:p>
            <a:pPr marL="742950" lvl="1" indent="-285750">
              <a:buFont typeface="Wingdings" panose="05000000000000000000" pitchFamily="2" charset="2"/>
              <a:buChar char="Ø"/>
            </a:pPr>
            <a:r>
              <a:rPr lang="en-US" dirty="0" smtClean="0"/>
              <a:t>Consider whether the project will fall under as a government function for the Tribe or a profit-making enterprise?</a:t>
            </a:r>
          </a:p>
          <a:p>
            <a:pPr marL="342900" indent="-342900">
              <a:spcBef>
                <a:spcPts val="800"/>
              </a:spcBef>
              <a:buFont typeface="+mj-lt"/>
              <a:buAutoNum type="alphaUcPeriod"/>
            </a:pPr>
            <a:r>
              <a:rPr lang="en-US" b="1" dirty="0" smtClean="0"/>
              <a:t>Consult with a lawyer early in the renewable energy development process to verify business model and eligibility of the project for federal incentives.</a:t>
            </a:r>
          </a:p>
          <a:p>
            <a:pPr marL="342900" indent="-342900">
              <a:spcAft>
                <a:spcPts val="800"/>
              </a:spcAft>
              <a:buFont typeface="+mj-lt"/>
              <a:buAutoNum type="alphaUcPeriod"/>
            </a:pPr>
            <a:r>
              <a:rPr lang="en-US" dirty="0" smtClean="0"/>
              <a:t>What local tribal laws might apply for this renewable energy project? Projects are more likely to get external investment (if necessary) if there is evidence that tribal leadership is committed to the project. See </a:t>
            </a:r>
            <a:r>
              <a:rPr lang="en-US" dirty="0" smtClean="0">
                <a:hlinkClick r:id="rId3"/>
              </a:rPr>
              <a:t>http</a:t>
            </a:r>
            <a:r>
              <a:rPr lang="en-US" dirty="0">
                <a:hlinkClick r:id="rId3"/>
              </a:rPr>
              <a:t>://</a:t>
            </a:r>
            <a:r>
              <a:rPr lang="en-US" dirty="0" smtClean="0">
                <a:hlinkClick r:id="rId3"/>
              </a:rPr>
              <a:t>www1.eere.energy.gov/tribalenergy/guide/legal_issues.html</a:t>
            </a:r>
            <a:r>
              <a:rPr lang="en-US" dirty="0" smtClean="0"/>
              <a:t>.</a:t>
            </a:r>
          </a:p>
          <a:p>
            <a:pPr>
              <a:spcAft>
                <a:spcPts val="600"/>
              </a:spcAft>
            </a:pPr>
            <a:endParaRPr lang="en-US" dirty="0"/>
          </a:p>
        </p:txBody>
      </p:sp>
      <p:sp>
        <p:nvSpPr>
          <p:cNvPr id="4" name="Slide Number Placeholder 3"/>
          <p:cNvSpPr>
            <a:spLocks noGrp="1"/>
          </p:cNvSpPr>
          <p:nvPr>
            <p:ph type="sldNum" sz="quarter" idx="4"/>
          </p:nvPr>
        </p:nvSpPr>
        <p:spPr/>
        <p:txBody>
          <a:bodyPr/>
          <a:lstStyle/>
          <a:p>
            <a:pPr algn="ctr"/>
            <a:fld id="{F9C252DC-A164-D04F-A083-01C268BCB08E}" type="slidenum">
              <a:rPr lang="en-US" smtClean="0">
                <a:solidFill>
                  <a:prstClr val="white"/>
                </a:solidFill>
              </a:rPr>
              <a:pPr algn="ctr"/>
              <a:t>18</a:t>
            </a:fld>
            <a:endParaRPr lang="en-US" dirty="0">
              <a:solidFill>
                <a:prstClr val="white"/>
              </a:solidFill>
            </a:endParaRPr>
          </a:p>
        </p:txBody>
      </p:sp>
    </p:spTree>
    <p:extLst>
      <p:ext uri="{BB962C8B-B14F-4D97-AF65-F5344CB8AC3E}">
        <p14:creationId xmlns:p14="http://schemas.microsoft.com/office/powerpoint/2010/main" val="3689163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Permitting and Regulating </a:t>
            </a:r>
            <a:endParaRPr lang="en-US" dirty="0"/>
          </a:p>
        </p:txBody>
      </p:sp>
      <p:sp>
        <p:nvSpPr>
          <p:cNvPr id="3" name="Slide Number Placeholder 2"/>
          <p:cNvSpPr>
            <a:spLocks noGrp="1"/>
          </p:cNvSpPr>
          <p:nvPr>
            <p:ph type="sldNum" sz="quarter" idx="4294967295"/>
          </p:nvPr>
        </p:nvSpPr>
        <p:spPr>
          <a:xfrm>
            <a:off x="8596092" y="6591541"/>
            <a:ext cx="547908" cy="267887"/>
          </a:xfrm>
          <a:prstGeom prst="rect">
            <a:avLst/>
          </a:prstGeom>
        </p:spPr>
        <p:txBody>
          <a:bodyPr/>
          <a:lstStyle/>
          <a:p>
            <a:pPr algn="ctr"/>
            <a:fld id="{C0DE57D6-8AFC-2140-9EBE-012C368973AC}" type="slidenum">
              <a:rPr lang="en-US" smtClean="0">
                <a:solidFill>
                  <a:prstClr val="white"/>
                </a:solidFill>
              </a:rPr>
              <a:pPr algn="ctr"/>
              <a:t>19</a:t>
            </a:fld>
            <a:endParaRPr lang="en-US" dirty="0">
              <a:solidFill>
                <a:prstClr val="white"/>
              </a:solidFill>
            </a:endParaRPr>
          </a:p>
        </p:txBody>
      </p:sp>
      <p:graphicFrame>
        <p:nvGraphicFramePr>
          <p:cNvPr id="5" name="Diagram 4"/>
          <p:cNvGraphicFramePr/>
          <p:nvPr>
            <p:extLst>
              <p:ext uri="{D42A27DB-BD31-4B8C-83A1-F6EECF244321}">
                <p14:modId xmlns:p14="http://schemas.microsoft.com/office/powerpoint/2010/main" val="3127300423"/>
              </p:ext>
            </p:extLst>
          </p:nvPr>
        </p:nvGraphicFramePr>
        <p:xfrm>
          <a:off x="172020" y="431794"/>
          <a:ext cx="8801413" cy="6258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3925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116" y="480511"/>
            <a:ext cx="5916687" cy="5916687"/>
          </a:xfrm>
          <a:prstGeom prst="rect">
            <a:avLst/>
          </a:prstGeom>
        </p:spPr>
      </p:pic>
      <p:grpSp>
        <p:nvGrpSpPr>
          <p:cNvPr id="18" name="Group 17"/>
          <p:cNvGrpSpPr/>
          <p:nvPr/>
        </p:nvGrpSpPr>
        <p:grpSpPr>
          <a:xfrm>
            <a:off x="4057748" y="2819618"/>
            <a:ext cx="1304514" cy="1193861"/>
            <a:chOff x="4003578" y="2975767"/>
            <a:chExt cx="1304514" cy="1193861"/>
          </a:xfrm>
        </p:grpSpPr>
        <p:sp>
          <p:nvSpPr>
            <p:cNvPr id="19" name="Oval 18"/>
            <p:cNvSpPr/>
            <p:nvPr/>
          </p:nvSpPr>
          <p:spPr>
            <a:xfrm>
              <a:off x="4003578" y="2975767"/>
              <a:ext cx="1193861" cy="1193861"/>
            </a:xfrm>
            <a:prstGeom prst="ellipse">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20" name="TextBox 19"/>
            <p:cNvSpPr txBox="1"/>
            <p:nvPr/>
          </p:nvSpPr>
          <p:spPr>
            <a:xfrm>
              <a:off x="4105083" y="3230509"/>
              <a:ext cx="1203009" cy="539997"/>
            </a:xfrm>
            <a:prstGeom prst="rect">
              <a:avLst/>
            </a:prstGeom>
            <a:noFill/>
          </p:spPr>
          <p:txBody>
            <a:bodyPr wrap="square" rtlCol="0">
              <a:spAutoFit/>
            </a:bodyPr>
            <a:lstStyle/>
            <a:p>
              <a:r>
                <a:rPr lang="en-US" sz="3200" dirty="0" smtClean="0">
                  <a:solidFill>
                    <a:prstClr val="white"/>
                  </a:solidFill>
                  <a:latin typeface="Franklin Gothic Medium"/>
                </a:rPr>
                <a:t>Tribe</a:t>
              </a:r>
              <a:endParaRPr lang="en-US" sz="3200" dirty="0">
                <a:solidFill>
                  <a:prstClr val="white"/>
                </a:solidFill>
                <a:latin typeface="Franklin Gothic Medium"/>
              </a:endParaRPr>
            </a:p>
          </p:txBody>
        </p:sp>
      </p:grpSp>
      <p:sp>
        <p:nvSpPr>
          <p:cNvPr id="6" name="Slide Number Placeholder 3"/>
          <p:cNvSpPr>
            <a:spLocks noGrp="1"/>
          </p:cNvSpPr>
          <p:nvPr>
            <p:ph type="sldNum" sz="quarter" idx="4"/>
          </p:nvPr>
        </p:nvSpPr>
        <p:spPr/>
        <p:txBody>
          <a:bodyPr/>
          <a:lstStyle/>
          <a:p>
            <a:pPr algn="ctr"/>
            <a:fld id="{F9C252DC-A164-D04F-A083-01C268BCB08E}" type="slidenum">
              <a:rPr lang="en-US" smtClean="0">
                <a:solidFill>
                  <a:prstClr val="white"/>
                </a:solidFill>
                <a:latin typeface="Franklin Gothic Book"/>
              </a:rPr>
              <a:pPr algn="ctr"/>
              <a:t>2</a:t>
            </a:fld>
            <a:endParaRPr lang="en-US" dirty="0">
              <a:solidFill>
                <a:prstClr val="white"/>
              </a:solidFill>
              <a:latin typeface="Franklin Gothic Book"/>
            </a:endParaRPr>
          </a:p>
        </p:txBody>
      </p:sp>
      <p:sp>
        <p:nvSpPr>
          <p:cNvPr id="16" name="Title 15"/>
          <p:cNvSpPr>
            <a:spLocks noGrp="1"/>
          </p:cNvSpPr>
          <p:nvPr>
            <p:ph type="title"/>
          </p:nvPr>
        </p:nvSpPr>
        <p:spPr>
          <a:xfrm>
            <a:off x="366492" y="176869"/>
            <a:ext cx="8229600" cy="688080"/>
          </a:xfrm>
        </p:spPr>
        <p:txBody>
          <a:bodyPr>
            <a:normAutofit/>
          </a:bodyPr>
          <a:lstStyle/>
          <a:p>
            <a:r>
              <a:rPr lang="en-US" dirty="0" smtClean="0"/>
              <a:t>Tribal Role Options</a:t>
            </a:r>
            <a:endParaRPr lang="en-US" dirty="0"/>
          </a:p>
        </p:txBody>
      </p:sp>
      <p:sp>
        <p:nvSpPr>
          <p:cNvPr id="23" name="TextBox 22"/>
          <p:cNvSpPr txBox="1"/>
          <p:nvPr/>
        </p:nvSpPr>
        <p:spPr>
          <a:xfrm>
            <a:off x="5330178" y="2724818"/>
            <a:ext cx="2186772" cy="1333473"/>
          </a:xfrm>
          <a:prstGeom prst="rect">
            <a:avLst/>
          </a:prstGeom>
          <a:noFill/>
        </p:spPr>
        <p:txBody>
          <a:bodyPr wrap="square" lIns="0" rIns="0" bIns="0" rtlCol="0">
            <a:noAutofit/>
          </a:bodyPr>
          <a:lstStyle/>
          <a:p>
            <a:pPr algn="ctr">
              <a:lnSpc>
                <a:spcPct val="95000"/>
              </a:lnSpc>
            </a:pPr>
            <a:r>
              <a:rPr lang="en-US" sz="2400" dirty="0">
                <a:solidFill>
                  <a:srgbClr val="3E3E3E"/>
                </a:solidFill>
                <a:latin typeface="Franklin Gothic Book"/>
                <a:ea typeface="ＭＳ Ｐゴシック" charset="-128"/>
              </a:rPr>
              <a:t>Renewable </a:t>
            </a:r>
            <a:r>
              <a:rPr lang="en-US" sz="2400" dirty="0" smtClean="0">
                <a:solidFill>
                  <a:srgbClr val="3E3E3E"/>
                </a:solidFill>
                <a:latin typeface="Franklin Gothic Book"/>
                <a:ea typeface="ＭＳ Ｐゴシック" charset="-128"/>
              </a:rPr>
              <a:t>Resource/Land Owner/Land </a:t>
            </a:r>
            <a:r>
              <a:rPr lang="en-US" sz="2400" dirty="0">
                <a:solidFill>
                  <a:srgbClr val="3E3E3E"/>
                </a:solidFill>
                <a:latin typeface="Franklin Gothic Book"/>
                <a:ea typeface="ＭＳ Ｐゴシック" charset="-128"/>
              </a:rPr>
              <a:t>Lessor*</a:t>
            </a:r>
          </a:p>
        </p:txBody>
      </p:sp>
      <p:sp>
        <p:nvSpPr>
          <p:cNvPr id="24" name="TextBox 23"/>
          <p:cNvSpPr txBox="1"/>
          <p:nvPr/>
        </p:nvSpPr>
        <p:spPr>
          <a:xfrm>
            <a:off x="4551378" y="4350639"/>
            <a:ext cx="2017191" cy="1364880"/>
          </a:xfrm>
          <a:prstGeom prst="rect">
            <a:avLst/>
          </a:prstGeom>
          <a:noFill/>
        </p:spPr>
        <p:txBody>
          <a:bodyPr wrap="square" lIns="0" rIns="0" bIns="0" rtlCol="0">
            <a:noAutofit/>
          </a:bodyPr>
          <a:lstStyle/>
          <a:p>
            <a:pPr algn="ctr" defTabSz="914400" eaLnBrk="0" fontAlgn="base" hangingPunct="0">
              <a:lnSpc>
                <a:spcPct val="95000"/>
              </a:lnSpc>
              <a:spcAft>
                <a:spcPts val="2200"/>
              </a:spcAft>
              <a:defRPr/>
            </a:pPr>
            <a:r>
              <a:rPr lang="en-US" sz="2400" dirty="0">
                <a:solidFill>
                  <a:srgbClr val="3E3E3E"/>
                </a:solidFill>
                <a:latin typeface="Franklin Gothic Book"/>
                <a:ea typeface="ＭＳ Ｐゴシック" charset="-128"/>
              </a:rPr>
              <a:t>Off-</a:t>
            </a:r>
            <a:r>
              <a:rPr lang="en-US" sz="2400" dirty="0" smtClean="0">
                <a:solidFill>
                  <a:srgbClr val="3E3E3E"/>
                </a:solidFill>
                <a:latin typeface="Franklin Gothic Book"/>
                <a:ea typeface="ＭＳ Ｐゴシック" charset="-128"/>
              </a:rPr>
              <a:t>taker (</a:t>
            </a:r>
            <a:r>
              <a:rPr lang="en-US" sz="2400" dirty="0">
                <a:solidFill>
                  <a:srgbClr val="3E3E3E"/>
                </a:solidFill>
                <a:latin typeface="Franklin Gothic Book"/>
                <a:ea typeface="ＭＳ Ｐゴシック" charset="-128"/>
              </a:rPr>
              <a:t>Power Purchaser</a:t>
            </a:r>
            <a:r>
              <a:rPr lang="en-US" sz="2400" dirty="0" smtClean="0">
                <a:solidFill>
                  <a:srgbClr val="3E3E3E"/>
                </a:solidFill>
                <a:latin typeface="Franklin Gothic Book"/>
                <a:ea typeface="ＭＳ Ｐゴシック" charset="-128"/>
              </a:rPr>
              <a:t>/</a:t>
            </a:r>
            <a:br>
              <a:rPr lang="en-US" sz="2400" dirty="0" smtClean="0">
                <a:solidFill>
                  <a:srgbClr val="3E3E3E"/>
                </a:solidFill>
                <a:latin typeface="Franklin Gothic Book"/>
                <a:ea typeface="ＭＳ Ｐゴシック" charset="-128"/>
              </a:rPr>
            </a:br>
            <a:r>
              <a:rPr lang="en-US" sz="2400" dirty="0" smtClean="0">
                <a:solidFill>
                  <a:srgbClr val="3E3E3E"/>
                </a:solidFill>
                <a:latin typeface="Franklin Gothic Book"/>
                <a:ea typeface="ＭＳ Ｐゴシック" charset="-128"/>
              </a:rPr>
              <a:t>User</a:t>
            </a:r>
            <a:r>
              <a:rPr lang="en-US" sz="2400" dirty="0">
                <a:solidFill>
                  <a:srgbClr val="3E3E3E"/>
                </a:solidFill>
                <a:latin typeface="Franklin Gothic Book"/>
                <a:ea typeface="ＭＳ Ｐゴシック" charset="-128"/>
              </a:rPr>
              <a:t>)</a:t>
            </a:r>
          </a:p>
        </p:txBody>
      </p:sp>
      <p:sp>
        <p:nvSpPr>
          <p:cNvPr id="25" name="TextBox 24"/>
          <p:cNvSpPr txBox="1"/>
          <p:nvPr/>
        </p:nvSpPr>
        <p:spPr>
          <a:xfrm>
            <a:off x="2715231" y="4579360"/>
            <a:ext cx="1814329" cy="1107960"/>
          </a:xfrm>
          <a:prstGeom prst="rect">
            <a:avLst/>
          </a:prstGeom>
          <a:noFill/>
        </p:spPr>
        <p:txBody>
          <a:bodyPr wrap="square" lIns="0" rIns="0" bIns="0" rtlCol="0">
            <a:noAutofit/>
          </a:bodyPr>
          <a:lstStyle/>
          <a:p>
            <a:pPr algn="ctr" defTabSz="914400" eaLnBrk="0" fontAlgn="base" hangingPunct="0">
              <a:lnSpc>
                <a:spcPct val="95000"/>
              </a:lnSpc>
              <a:spcAft>
                <a:spcPts val="2200"/>
              </a:spcAft>
              <a:defRPr/>
            </a:pPr>
            <a:r>
              <a:rPr lang="en-US" sz="2400" dirty="0">
                <a:solidFill>
                  <a:srgbClr val="3E3E3E"/>
                </a:solidFill>
                <a:latin typeface="Franklin Gothic Book"/>
                <a:ea typeface="ＭＳ Ｐゴシック" charset="-128"/>
              </a:rPr>
              <a:t>Lender</a:t>
            </a:r>
            <a:r>
              <a:rPr lang="en-US" sz="2400" dirty="0" smtClean="0">
                <a:solidFill>
                  <a:srgbClr val="3E3E3E"/>
                </a:solidFill>
                <a:latin typeface="Franklin Gothic Book"/>
                <a:ea typeface="ＭＳ Ｐゴシック" charset="-128"/>
              </a:rPr>
              <a:t>/</a:t>
            </a:r>
            <a:br>
              <a:rPr lang="en-US" sz="2400" dirty="0" smtClean="0">
                <a:solidFill>
                  <a:srgbClr val="3E3E3E"/>
                </a:solidFill>
                <a:latin typeface="Franklin Gothic Book"/>
                <a:ea typeface="ＭＳ Ｐゴシック" charset="-128"/>
              </a:rPr>
            </a:br>
            <a:r>
              <a:rPr lang="en-US" sz="2400" dirty="0" smtClean="0">
                <a:solidFill>
                  <a:srgbClr val="3E3E3E"/>
                </a:solidFill>
                <a:latin typeface="Franklin Gothic Book"/>
                <a:ea typeface="ＭＳ Ｐゴシック" charset="-128"/>
              </a:rPr>
              <a:t>Debt </a:t>
            </a:r>
            <a:r>
              <a:rPr lang="en-US" sz="2400" dirty="0">
                <a:solidFill>
                  <a:srgbClr val="3E3E3E"/>
                </a:solidFill>
                <a:latin typeface="Franklin Gothic Book"/>
                <a:ea typeface="ＭＳ Ｐゴシック" charset="-128"/>
              </a:rPr>
              <a:t>Provider</a:t>
            </a:r>
          </a:p>
        </p:txBody>
      </p:sp>
      <p:sp>
        <p:nvSpPr>
          <p:cNvPr id="26" name="TextBox 25"/>
          <p:cNvSpPr txBox="1"/>
          <p:nvPr/>
        </p:nvSpPr>
        <p:spPr>
          <a:xfrm>
            <a:off x="1681432" y="2516530"/>
            <a:ext cx="1920335" cy="1498778"/>
          </a:xfrm>
          <a:prstGeom prst="rect">
            <a:avLst/>
          </a:prstGeom>
          <a:noFill/>
        </p:spPr>
        <p:txBody>
          <a:bodyPr wrap="square" lIns="0" rIns="0" bIns="0" rtlCol="0">
            <a:noAutofit/>
          </a:bodyPr>
          <a:lstStyle/>
          <a:p>
            <a:pPr algn="ctr" defTabSz="914400" eaLnBrk="0" fontAlgn="base" hangingPunct="0">
              <a:lnSpc>
                <a:spcPct val="95000"/>
              </a:lnSpc>
              <a:spcAft>
                <a:spcPts val="2200"/>
              </a:spcAft>
              <a:defRPr/>
            </a:pPr>
            <a:r>
              <a:rPr lang="en-US" sz="2400" dirty="0">
                <a:solidFill>
                  <a:srgbClr val="3E3E3E"/>
                </a:solidFill>
                <a:latin typeface="Franklin Gothic Book"/>
                <a:ea typeface="ＭＳ Ｐゴシック" charset="-128"/>
              </a:rPr>
              <a:t>Equity </a:t>
            </a:r>
            <a:r>
              <a:rPr lang="en-US" sz="2400" dirty="0" smtClean="0">
                <a:solidFill>
                  <a:srgbClr val="3E3E3E"/>
                </a:solidFill>
                <a:latin typeface="Franklin Gothic Book"/>
                <a:ea typeface="ＭＳ Ｐゴシック" charset="-128"/>
              </a:rPr>
              <a:t>Investor/ Generation </a:t>
            </a:r>
            <a:r>
              <a:rPr lang="en-US" sz="2400" dirty="0">
                <a:solidFill>
                  <a:srgbClr val="3E3E3E"/>
                </a:solidFill>
                <a:latin typeface="Franklin Gothic Book"/>
                <a:ea typeface="ＭＳ Ｐゴシック" charset="-128"/>
              </a:rPr>
              <a:t>Equipment </a:t>
            </a:r>
            <a:r>
              <a:rPr lang="en-US" sz="2400" dirty="0" smtClean="0">
                <a:solidFill>
                  <a:srgbClr val="3E3E3E"/>
                </a:solidFill>
                <a:latin typeface="Franklin Gothic Book"/>
                <a:ea typeface="ＭＳ Ｐゴシック" charset="-128"/>
              </a:rPr>
              <a:t>Owner </a:t>
            </a:r>
            <a:endParaRPr lang="en-US" sz="2400" dirty="0">
              <a:solidFill>
                <a:srgbClr val="3E3E3E"/>
              </a:solidFill>
              <a:latin typeface="Franklin Gothic Book"/>
              <a:ea typeface="ＭＳ Ｐゴシック" charset="-128"/>
            </a:endParaRPr>
          </a:p>
        </p:txBody>
      </p:sp>
      <p:sp>
        <p:nvSpPr>
          <p:cNvPr id="27" name="TextBox 26"/>
          <p:cNvSpPr txBox="1"/>
          <p:nvPr/>
        </p:nvSpPr>
        <p:spPr>
          <a:xfrm>
            <a:off x="4803099" y="1300918"/>
            <a:ext cx="1581057" cy="1157280"/>
          </a:xfrm>
          <a:prstGeom prst="rect">
            <a:avLst/>
          </a:prstGeom>
          <a:noFill/>
        </p:spPr>
        <p:txBody>
          <a:bodyPr wrap="square" lIns="0" rIns="0" bIns="0" rtlCol="0">
            <a:noAutofit/>
          </a:bodyPr>
          <a:lstStyle/>
          <a:p>
            <a:pPr algn="ctr" defTabSz="914400" eaLnBrk="0" fontAlgn="base" hangingPunct="0">
              <a:lnSpc>
                <a:spcPct val="95000"/>
              </a:lnSpc>
              <a:spcAft>
                <a:spcPts val="2200"/>
              </a:spcAft>
              <a:defRPr/>
            </a:pPr>
            <a:r>
              <a:rPr lang="en-US" sz="2400" dirty="0">
                <a:solidFill>
                  <a:srgbClr val="3E3E3E"/>
                </a:solidFill>
                <a:latin typeface="Franklin Gothic Book"/>
                <a:ea typeface="ＭＳ Ｐゴシック" charset="-128"/>
              </a:rPr>
              <a:t>Project Developer</a:t>
            </a:r>
          </a:p>
        </p:txBody>
      </p:sp>
      <p:sp>
        <p:nvSpPr>
          <p:cNvPr id="32" name="TextBox 31"/>
          <p:cNvSpPr txBox="1"/>
          <p:nvPr/>
        </p:nvSpPr>
        <p:spPr>
          <a:xfrm>
            <a:off x="3053622" y="1261736"/>
            <a:ext cx="1391110" cy="1144109"/>
          </a:xfrm>
          <a:prstGeom prst="rect">
            <a:avLst/>
          </a:prstGeom>
          <a:noFill/>
        </p:spPr>
        <p:txBody>
          <a:bodyPr wrap="square" lIns="0" rIns="0" bIns="0" rtlCol="0">
            <a:noAutofit/>
          </a:bodyPr>
          <a:lstStyle/>
          <a:p>
            <a:r>
              <a:rPr lang="en-US" sz="2400" dirty="0" smtClean="0">
                <a:solidFill>
                  <a:srgbClr val="3E3E3E"/>
                </a:solidFill>
                <a:latin typeface="Franklin Gothic Book"/>
              </a:rPr>
              <a:t>Project Operator/O&amp;M</a:t>
            </a:r>
            <a:endParaRPr lang="en-US" sz="2400" dirty="0">
              <a:solidFill>
                <a:srgbClr val="3E3E3E"/>
              </a:solidFill>
              <a:latin typeface="Franklin Gothic Book"/>
            </a:endParaRPr>
          </a:p>
        </p:txBody>
      </p:sp>
      <p:sp>
        <p:nvSpPr>
          <p:cNvPr id="14" name="TextBox 13"/>
          <p:cNvSpPr txBox="1"/>
          <p:nvPr/>
        </p:nvSpPr>
        <p:spPr>
          <a:xfrm>
            <a:off x="7008103" y="5944996"/>
            <a:ext cx="1988878" cy="307777"/>
          </a:xfrm>
          <a:prstGeom prst="rect">
            <a:avLst/>
          </a:prstGeom>
          <a:noFill/>
        </p:spPr>
        <p:txBody>
          <a:bodyPr wrap="none" rtlCol="0">
            <a:spAutoFit/>
          </a:bodyPr>
          <a:lstStyle/>
          <a:p>
            <a:r>
              <a:rPr lang="en-US" sz="1400" dirty="0" smtClean="0">
                <a:solidFill>
                  <a:srgbClr val="3E3E3E"/>
                </a:solidFill>
                <a:latin typeface="Franklin Gothic Book"/>
              </a:rPr>
              <a:t>* Also called Tribal Host</a:t>
            </a:r>
            <a:endParaRPr lang="en-US" sz="1400" dirty="0">
              <a:solidFill>
                <a:srgbClr val="3E3E3E"/>
              </a:solidFill>
              <a:latin typeface="Franklin Gothic Book"/>
            </a:endParaRPr>
          </a:p>
        </p:txBody>
      </p:sp>
    </p:spTree>
    <p:extLst>
      <p:ext uri="{BB962C8B-B14F-4D97-AF65-F5344CB8AC3E}">
        <p14:creationId xmlns:p14="http://schemas.microsoft.com/office/powerpoint/2010/main" val="3231923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92" y="187754"/>
            <a:ext cx="8777508" cy="652865"/>
          </a:xfrm>
        </p:spPr>
        <p:txBody>
          <a:bodyPr>
            <a:normAutofit/>
          </a:bodyPr>
          <a:lstStyle/>
          <a:p>
            <a:r>
              <a:rPr lang="en-US" dirty="0" smtClean="0"/>
              <a:t>Determine What Type of Permitting is Necessary</a:t>
            </a:r>
            <a:endParaRPr lang="en-US" dirty="0"/>
          </a:p>
        </p:txBody>
      </p:sp>
      <p:sp>
        <p:nvSpPr>
          <p:cNvPr id="3" name="Slide Number Placeholder 2"/>
          <p:cNvSpPr>
            <a:spLocks noGrp="1"/>
          </p:cNvSpPr>
          <p:nvPr>
            <p:ph type="sldNum" sz="quarter" idx="4"/>
          </p:nvPr>
        </p:nvSpPr>
        <p:spPr/>
        <p:txBody>
          <a:bodyPr/>
          <a:lstStyle/>
          <a:p>
            <a:pPr algn="ctr"/>
            <a:fld id="{F9C252DC-A164-D04F-A083-01C268BCB08E}" type="slidenum">
              <a:rPr lang="en-US" smtClean="0">
                <a:solidFill>
                  <a:prstClr val="white"/>
                </a:solidFill>
              </a:rPr>
              <a:pPr algn="ctr"/>
              <a:t>20</a:t>
            </a:fld>
            <a:endParaRPr lang="en-US" dirty="0">
              <a:solidFill>
                <a:prstClr val="whit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91412409"/>
              </p:ext>
            </p:extLst>
          </p:nvPr>
        </p:nvGraphicFramePr>
        <p:xfrm>
          <a:off x="342900" y="1752600"/>
          <a:ext cx="8458200" cy="3947697"/>
        </p:xfrm>
        <a:graphic>
          <a:graphicData uri="http://schemas.openxmlformats.org/drawingml/2006/table">
            <a:tbl>
              <a:tblPr firstRow="1" bandRow="1">
                <a:tableStyleId>{5C22544A-7EE6-4342-B048-85BDC9FD1C3A}</a:tableStyleId>
              </a:tblPr>
              <a:tblGrid>
                <a:gridCol w="2552700"/>
                <a:gridCol w="1676400"/>
                <a:gridCol w="2114550"/>
                <a:gridCol w="2114550"/>
              </a:tblGrid>
              <a:tr h="644376">
                <a:tc>
                  <a:txBody>
                    <a:bodyPr/>
                    <a:lstStyle/>
                    <a:p>
                      <a:pPr algn="ctr" fontAlgn="b"/>
                      <a:r>
                        <a:rPr lang="en-US" sz="1400" b="1" i="0" u="none" strike="noStrike" dirty="0">
                          <a:solidFill>
                            <a:schemeClr val="bg1"/>
                          </a:solidFill>
                          <a:effectLst/>
                          <a:latin typeface="Calibri"/>
                        </a:rPr>
                        <a:t>Key Types of Permitting at Tribal Community &amp; Facility Level</a:t>
                      </a:r>
                    </a:p>
                  </a:txBody>
                  <a:tcPr marL="9525" marR="9525" marT="9525" marB="0" anchor="b"/>
                </a:tc>
                <a:tc>
                  <a:txBody>
                    <a:bodyPr/>
                    <a:lstStyle/>
                    <a:p>
                      <a:pPr algn="ctr" fontAlgn="b"/>
                      <a:r>
                        <a:rPr lang="en-US" sz="1400" b="1" i="0" u="none" strike="noStrike" dirty="0">
                          <a:solidFill>
                            <a:schemeClr val="bg1"/>
                          </a:solidFill>
                          <a:effectLst/>
                          <a:latin typeface="Calibri"/>
                        </a:rPr>
                        <a:t>Always</a:t>
                      </a:r>
                    </a:p>
                  </a:txBody>
                  <a:tcPr marL="9525" marR="9525" marT="9525" marB="0" anchor="b"/>
                </a:tc>
                <a:tc>
                  <a:txBody>
                    <a:bodyPr/>
                    <a:lstStyle/>
                    <a:p>
                      <a:pPr algn="ctr" fontAlgn="b"/>
                      <a:r>
                        <a:rPr lang="en-US" sz="1400" b="1" i="0" u="none" strike="noStrike" dirty="0">
                          <a:solidFill>
                            <a:schemeClr val="bg1"/>
                          </a:solidFill>
                          <a:effectLst/>
                          <a:latin typeface="Calibri"/>
                        </a:rPr>
                        <a:t>Sometimes</a:t>
                      </a:r>
                    </a:p>
                  </a:txBody>
                  <a:tcPr marL="9525" marR="9525" marT="9525" marB="0" anchor="b"/>
                </a:tc>
                <a:tc>
                  <a:txBody>
                    <a:bodyPr/>
                    <a:lstStyle/>
                    <a:p>
                      <a:pPr algn="ctr" fontAlgn="b"/>
                      <a:r>
                        <a:rPr lang="en-US" sz="1400" b="1" i="0" u="none" strike="noStrike" dirty="0">
                          <a:solidFill>
                            <a:schemeClr val="bg1"/>
                          </a:solidFill>
                          <a:effectLst/>
                          <a:latin typeface="Calibri"/>
                        </a:rPr>
                        <a:t>Rarely</a:t>
                      </a:r>
                    </a:p>
                  </a:txBody>
                  <a:tcPr marL="9525" marR="9525" marT="9525" marB="0" anchor="b"/>
                </a:tc>
              </a:tr>
              <a:tr h="471903">
                <a:tc>
                  <a:txBody>
                    <a:bodyPr/>
                    <a:lstStyle/>
                    <a:p>
                      <a:pPr algn="l" fontAlgn="b"/>
                      <a:r>
                        <a:rPr lang="en-US" sz="1600" b="0" i="0" u="none" strike="noStrike" dirty="0">
                          <a:solidFill>
                            <a:srgbClr val="000000"/>
                          </a:solidFill>
                          <a:effectLst/>
                          <a:latin typeface="Calibri"/>
                        </a:rPr>
                        <a:t>Interconnection agreement</a:t>
                      </a:r>
                    </a:p>
                  </a:txBody>
                  <a:tcPr marL="9525" marR="9525" marT="9525" marB="0" anchor="b"/>
                </a:tc>
                <a:tc>
                  <a:txBody>
                    <a:bodyPr/>
                    <a:lstStyle/>
                    <a:p>
                      <a:pPr algn="ctr" fontAlgn="b"/>
                      <a:r>
                        <a:rPr lang="en-US" sz="2400" b="0" i="0" u="none" strike="noStrike" dirty="0">
                          <a:solidFill>
                            <a:srgbClr val="000000"/>
                          </a:solidFill>
                          <a:effectLst/>
                          <a:latin typeface="Wingdings"/>
                        </a:rPr>
                        <a:t>ü</a:t>
                      </a:r>
                    </a:p>
                  </a:txBody>
                  <a:tcPr marL="9525" marR="9525" marT="9525" marB="0" anchor="b"/>
                </a:tc>
                <a:tc>
                  <a:txBody>
                    <a:bodyPr/>
                    <a:lstStyle/>
                    <a:p>
                      <a:pPr algn="ctr" fontAlgn="b"/>
                      <a:r>
                        <a:rPr lang="en-US" sz="2400" b="0" i="0" u="none" strike="noStrike" dirty="0">
                          <a:solidFill>
                            <a:srgbClr val="000000"/>
                          </a:solidFill>
                          <a:effectLst/>
                          <a:latin typeface="Calibri"/>
                        </a:rPr>
                        <a:t> </a:t>
                      </a:r>
                    </a:p>
                  </a:txBody>
                  <a:tcPr marL="9525" marR="9525" marT="9525" marB="0" anchor="b"/>
                </a:tc>
                <a:tc>
                  <a:txBody>
                    <a:bodyPr/>
                    <a:lstStyle/>
                    <a:p>
                      <a:pPr algn="ctr" fontAlgn="b"/>
                      <a:r>
                        <a:rPr lang="en-US" sz="2400" b="0" i="0" u="none" strike="noStrike" dirty="0">
                          <a:solidFill>
                            <a:srgbClr val="000000"/>
                          </a:solidFill>
                          <a:effectLst/>
                          <a:latin typeface="Calibri"/>
                        </a:rPr>
                        <a:t> </a:t>
                      </a:r>
                    </a:p>
                  </a:txBody>
                  <a:tcPr marL="9525" marR="9525" marT="9525" marB="0" anchor="b"/>
                </a:tc>
              </a:tr>
              <a:tr h="471903">
                <a:tc>
                  <a:txBody>
                    <a:bodyPr/>
                    <a:lstStyle/>
                    <a:p>
                      <a:pPr algn="l" fontAlgn="b"/>
                      <a:r>
                        <a:rPr lang="en-US" sz="1600" b="0" i="0" u="none" strike="noStrike" dirty="0">
                          <a:solidFill>
                            <a:srgbClr val="000000"/>
                          </a:solidFill>
                          <a:effectLst/>
                          <a:latin typeface="Calibri"/>
                        </a:rPr>
                        <a:t>Environmental permitting</a:t>
                      </a:r>
                    </a:p>
                  </a:txBody>
                  <a:tcPr marL="9525" marR="9525" marT="9525" marB="0" anchor="b"/>
                </a:tc>
                <a:tc>
                  <a:txBody>
                    <a:bodyPr/>
                    <a:lstStyle/>
                    <a:p>
                      <a:pPr algn="ctr" fontAlgn="b"/>
                      <a:r>
                        <a:rPr lang="en-US" sz="2400" b="0" i="0" u="none" strike="noStrike" dirty="0">
                          <a:solidFill>
                            <a:srgbClr val="000000"/>
                          </a:solidFill>
                          <a:effectLst/>
                          <a:latin typeface="Wingdings"/>
                        </a:rPr>
                        <a:t> </a:t>
                      </a:r>
                    </a:p>
                  </a:txBody>
                  <a:tcPr marL="9525" marR="9525" marT="9525" marB="0" anchor="b"/>
                </a:tc>
                <a:tc>
                  <a:txBody>
                    <a:bodyPr/>
                    <a:lstStyle/>
                    <a:p>
                      <a:pPr algn="ctr" fontAlgn="b"/>
                      <a:r>
                        <a:rPr lang="en-US" sz="2400" b="0" i="0" u="none" strike="noStrike" dirty="0">
                          <a:solidFill>
                            <a:srgbClr val="000000"/>
                          </a:solidFill>
                          <a:effectLst/>
                          <a:latin typeface="Wingdings"/>
                        </a:rPr>
                        <a:t>ü</a:t>
                      </a:r>
                    </a:p>
                  </a:txBody>
                  <a:tcPr marL="9525" marR="9525" marT="9525" marB="0" anchor="b"/>
                </a:tc>
                <a:tc>
                  <a:txBody>
                    <a:bodyPr/>
                    <a:lstStyle/>
                    <a:p>
                      <a:pPr algn="ctr" fontAlgn="b"/>
                      <a:r>
                        <a:rPr lang="en-US" sz="2400" b="0" i="0" u="none" strike="noStrike" dirty="0">
                          <a:solidFill>
                            <a:srgbClr val="000000"/>
                          </a:solidFill>
                          <a:effectLst/>
                          <a:latin typeface="Calibri"/>
                        </a:rPr>
                        <a:t> </a:t>
                      </a:r>
                    </a:p>
                  </a:txBody>
                  <a:tcPr marL="9525" marR="9525" marT="9525" marB="0" anchor="b"/>
                </a:tc>
              </a:tr>
              <a:tr h="471903">
                <a:tc>
                  <a:txBody>
                    <a:bodyPr/>
                    <a:lstStyle/>
                    <a:p>
                      <a:pPr algn="l" fontAlgn="b"/>
                      <a:r>
                        <a:rPr lang="en-US" sz="1600" b="0" i="0" u="none" strike="noStrike" dirty="0">
                          <a:solidFill>
                            <a:srgbClr val="000000"/>
                          </a:solidFill>
                          <a:effectLst/>
                          <a:latin typeface="Calibri"/>
                        </a:rPr>
                        <a:t>Transmission permitting</a:t>
                      </a:r>
                    </a:p>
                  </a:txBody>
                  <a:tcPr marL="9525" marR="9525" marT="9525" marB="0" anchor="b"/>
                </a:tc>
                <a:tc>
                  <a:txBody>
                    <a:bodyPr/>
                    <a:lstStyle/>
                    <a:p>
                      <a:pPr algn="ctr" fontAlgn="b"/>
                      <a:r>
                        <a:rPr lang="en-US" sz="2400" b="0" i="0" u="none" strike="noStrike" dirty="0">
                          <a:solidFill>
                            <a:srgbClr val="000000"/>
                          </a:solidFill>
                          <a:effectLst/>
                          <a:latin typeface="Calibri"/>
                        </a:rPr>
                        <a:t> </a:t>
                      </a:r>
                    </a:p>
                  </a:txBody>
                  <a:tcPr marL="9525" marR="9525" marT="9525" marB="0" anchor="b"/>
                </a:tc>
                <a:tc>
                  <a:txBody>
                    <a:bodyPr/>
                    <a:lstStyle/>
                    <a:p>
                      <a:pPr algn="ctr" fontAlgn="b"/>
                      <a:r>
                        <a:rPr lang="en-US" sz="2400" b="0" i="0" u="none" strike="noStrike" dirty="0">
                          <a:solidFill>
                            <a:srgbClr val="000000"/>
                          </a:solidFill>
                          <a:effectLst/>
                          <a:latin typeface="Wingdings"/>
                        </a:rPr>
                        <a:t>ü</a:t>
                      </a:r>
                    </a:p>
                  </a:txBody>
                  <a:tcPr marL="9525" marR="9525" marT="9525" marB="0" anchor="b"/>
                </a:tc>
                <a:tc>
                  <a:txBody>
                    <a:bodyPr/>
                    <a:lstStyle/>
                    <a:p>
                      <a:pPr algn="ctr" fontAlgn="b"/>
                      <a:r>
                        <a:rPr lang="en-US" sz="2400" b="0" i="0" u="none" strike="noStrike" dirty="0">
                          <a:solidFill>
                            <a:srgbClr val="000000"/>
                          </a:solidFill>
                          <a:effectLst/>
                          <a:latin typeface="Calibri"/>
                        </a:rPr>
                        <a:t> </a:t>
                      </a:r>
                    </a:p>
                  </a:txBody>
                  <a:tcPr marL="9525" marR="9525" marT="9525" marB="0" anchor="b"/>
                </a:tc>
              </a:tr>
              <a:tr h="471903">
                <a:tc>
                  <a:txBody>
                    <a:bodyPr/>
                    <a:lstStyle/>
                    <a:p>
                      <a:pPr algn="l" fontAlgn="b"/>
                      <a:r>
                        <a:rPr lang="en-US" sz="1600" b="0" i="0" u="none" strike="noStrike" dirty="0">
                          <a:solidFill>
                            <a:srgbClr val="000000"/>
                          </a:solidFill>
                          <a:effectLst/>
                          <a:latin typeface="Calibri"/>
                        </a:rPr>
                        <a:t>Off-take agreement</a:t>
                      </a:r>
                    </a:p>
                  </a:txBody>
                  <a:tcPr marL="9525" marR="9525" marT="9525" marB="0" anchor="b"/>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2400" b="0" i="0" u="none" strike="noStrike" dirty="0">
                          <a:solidFill>
                            <a:srgbClr val="000000"/>
                          </a:solidFill>
                          <a:effectLst/>
                          <a:latin typeface="Calibri"/>
                        </a:rPr>
                        <a:t> </a:t>
                      </a:r>
                      <a:r>
                        <a:rPr lang="en-US" sz="2400" b="0" i="0" u="none" strike="noStrike" dirty="0" smtClean="0">
                          <a:solidFill>
                            <a:srgbClr val="000000"/>
                          </a:solidFill>
                          <a:effectLst/>
                          <a:latin typeface="Wingdings"/>
                        </a:rPr>
                        <a:t>ü</a:t>
                      </a:r>
                      <a:endParaRPr lang="en-US" sz="2400" b="0" i="0" u="none" strike="noStrike" dirty="0">
                        <a:solidFill>
                          <a:srgbClr val="000000"/>
                        </a:solidFill>
                        <a:effectLst/>
                        <a:latin typeface="Calibri"/>
                      </a:endParaRPr>
                    </a:p>
                  </a:txBody>
                  <a:tcPr marL="9525" marR="9525" marT="9525" marB="0" anchor="b"/>
                </a:tc>
                <a:tc>
                  <a:txBody>
                    <a:bodyPr/>
                    <a:lstStyle/>
                    <a:p>
                      <a:pPr algn="ctr" fontAlgn="b"/>
                      <a:r>
                        <a:rPr lang="en-US" sz="2400" b="0" i="0" u="none" strike="noStrike" dirty="0">
                          <a:solidFill>
                            <a:srgbClr val="000000"/>
                          </a:solidFill>
                          <a:effectLst/>
                          <a:latin typeface="Calibri"/>
                        </a:rPr>
                        <a:t> </a:t>
                      </a:r>
                    </a:p>
                  </a:txBody>
                  <a:tcPr marL="9525" marR="9525" marT="9525" marB="0" anchor="b"/>
                </a:tc>
                <a:tc>
                  <a:txBody>
                    <a:bodyPr/>
                    <a:lstStyle/>
                    <a:p>
                      <a:pPr algn="ctr" fontAlgn="b"/>
                      <a:endParaRPr lang="en-US" sz="2400" b="0" i="0" u="none" strike="noStrike" dirty="0">
                        <a:solidFill>
                          <a:srgbClr val="000000"/>
                        </a:solidFill>
                        <a:effectLst/>
                        <a:latin typeface="Wingdings"/>
                      </a:endParaRPr>
                    </a:p>
                  </a:txBody>
                  <a:tcPr marL="9525" marR="9525" marT="9525" marB="0" anchor="b"/>
                </a:tc>
              </a:tr>
              <a:tr h="471903">
                <a:tc>
                  <a:txBody>
                    <a:bodyPr/>
                    <a:lstStyle/>
                    <a:p>
                      <a:pPr algn="l" fontAlgn="b"/>
                      <a:r>
                        <a:rPr lang="en-US" sz="1600" b="0" i="0" u="none" strike="noStrike" dirty="0">
                          <a:solidFill>
                            <a:srgbClr val="000000"/>
                          </a:solidFill>
                          <a:effectLst/>
                          <a:latin typeface="Calibri"/>
                        </a:rPr>
                        <a:t>Local and State permitting</a:t>
                      </a:r>
                    </a:p>
                  </a:txBody>
                  <a:tcPr marL="9525" marR="9525" marT="9525" marB="0" anchor="b"/>
                </a:tc>
                <a:tc>
                  <a:txBody>
                    <a:bodyPr/>
                    <a:lstStyle/>
                    <a:p>
                      <a:pPr algn="ctr" fontAlgn="b"/>
                      <a:r>
                        <a:rPr lang="en-US" sz="2400" b="0" i="0" u="none" strike="noStrike" dirty="0">
                          <a:solidFill>
                            <a:srgbClr val="000000"/>
                          </a:solidFill>
                          <a:effectLst/>
                          <a:latin typeface="Calibri"/>
                        </a:rPr>
                        <a:t> </a:t>
                      </a:r>
                    </a:p>
                  </a:txBody>
                  <a:tcPr marL="9525" marR="9525" marT="9525" marB="0" anchor="b"/>
                </a:tc>
                <a:tc>
                  <a:txBody>
                    <a:bodyPr/>
                    <a:lstStyle/>
                    <a:p>
                      <a:pPr algn="ctr" fontAlgn="b"/>
                      <a:r>
                        <a:rPr lang="en-US" sz="2400" b="0" i="0" u="none" strike="noStrike" dirty="0">
                          <a:solidFill>
                            <a:srgbClr val="000000"/>
                          </a:solidFill>
                          <a:effectLst/>
                          <a:latin typeface="Calibri"/>
                        </a:rPr>
                        <a:t> </a:t>
                      </a:r>
                    </a:p>
                  </a:txBody>
                  <a:tcPr marL="9525" marR="9525" marT="9525" marB="0" anchor="b"/>
                </a:tc>
                <a:tc>
                  <a:txBody>
                    <a:bodyPr/>
                    <a:lstStyle/>
                    <a:p>
                      <a:pPr algn="ctr" fontAlgn="b"/>
                      <a:r>
                        <a:rPr lang="en-US" sz="2400" b="0" i="0" u="none" strike="noStrike" dirty="0">
                          <a:solidFill>
                            <a:srgbClr val="000000"/>
                          </a:solidFill>
                          <a:effectLst/>
                          <a:latin typeface="Wingdings"/>
                        </a:rPr>
                        <a:t>ü</a:t>
                      </a:r>
                    </a:p>
                  </a:txBody>
                  <a:tcPr marL="9525" marR="9525" marT="9525" marB="0" anchor="b"/>
                </a:tc>
              </a:tr>
              <a:tr h="471903">
                <a:tc>
                  <a:txBody>
                    <a:bodyPr/>
                    <a:lstStyle/>
                    <a:p>
                      <a:pPr algn="l" fontAlgn="b"/>
                      <a:r>
                        <a:rPr lang="en-US" sz="1600" b="0" i="0" u="none" strike="noStrike" dirty="0">
                          <a:solidFill>
                            <a:srgbClr val="000000"/>
                          </a:solidFill>
                          <a:effectLst/>
                          <a:latin typeface="Calibri"/>
                        </a:rPr>
                        <a:t>Federal permitting</a:t>
                      </a:r>
                    </a:p>
                  </a:txBody>
                  <a:tcPr marL="9525" marR="9525" marT="9525" marB="0" anchor="b"/>
                </a:tc>
                <a:tc>
                  <a:txBody>
                    <a:bodyPr/>
                    <a:lstStyle/>
                    <a:p>
                      <a:pPr algn="ctr" fontAlgn="b"/>
                      <a:r>
                        <a:rPr lang="en-US" sz="2400" b="0" i="0" u="none" strike="noStrike" dirty="0">
                          <a:solidFill>
                            <a:srgbClr val="000000"/>
                          </a:solidFill>
                          <a:effectLst/>
                          <a:latin typeface="Wingdings"/>
                        </a:rPr>
                        <a:t> </a:t>
                      </a:r>
                    </a:p>
                  </a:txBody>
                  <a:tcPr marL="9525" marR="9525" marT="9525" marB="0" anchor="b"/>
                </a:tc>
                <a:tc>
                  <a:txBody>
                    <a:bodyPr/>
                    <a:lstStyle/>
                    <a:p>
                      <a:pPr algn="ctr" fontAlgn="b"/>
                      <a:r>
                        <a:rPr lang="en-US" sz="2400" b="0" i="0" u="none" strike="noStrike" dirty="0">
                          <a:solidFill>
                            <a:srgbClr val="000000"/>
                          </a:solidFill>
                          <a:effectLst/>
                          <a:latin typeface="Wingdings"/>
                        </a:rPr>
                        <a:t>ü</a:t>
                      </a:r>
                    </a:p>
                  </a:txBody>
                  <a:tcPr marL="9525" marR="9525" marT="9525" marB="0" anchor="b"/>
                </a:tc>
                <a:tc>
                  <a:txBody>
                    <a:bodyPr/>
                    <a:lstStyle/>
                    <a:p>
                      <a:pPr algn="ctr" fontAlgn="b"/>
                      <a:r>
                        <a:rPr lang="en-US" sz="2400" b="0" i="0" u="none" strike="noStrike" dirty="0">
                          <a:solidFill>
                            <a:srgbClr val="000000"/>
                          </a:solidFill>
                          <a:effectLst/>
                          <a:latin typeface="Calibri"/>
                        </a:rPr>
                        <a:t> </a:t>
                      </a:r>
                    </a:p>
                  </a:txBody>
                  <a:tcPr marL="9525" marR="9525" marT="9525" marB="0" anchor="b"/>
                </a:tc>
              </a:tr>
              <a:tr h="471903">
                <a:tc>
                  <a:txBody>
                    <a:bodyPr/>
                    <a:lstStyle/>
                    <a:p>
                      <a:pPr algn="l" fontAlgn="b"/>
                      <a:r>
                        <a:rPr lang="en-US" sz="1600" b="0" i="0" u="none" strike="noStrike" dirty="0">
                          <a:solidFill>
                            <a:srgbClr val="000000"/>
                          </a:solidFill>
                          <a:effectLst/>
                          <a:latin typeface="Calibri"/>
                        </a:rPr>
                        <a:t>Local Tribal permitting</a:t>
                      </a:r>
                    </a:p>
                  </a:txBody>
                  <a:tcPr marL="9525" marR="9525" marT="9525" marB="0" anchor="b"/>
                </a:tc>
                <a:tc>
                  <a:txBody>
                    <a:bodyPr/>
                    <a:lstStyle/>
                    <a:p>
                      <a:pPr algn="ctr" fontAlgn="b"/>
                      <a:r>
                        <a:rPr lang="en-US" sz="2400" b="0" i="0" u="none" strike="noStrike" dirty="0">
                          <a:solidFill>
                            <a:srgbClr val="000000"/>
                          </a:solidFill>
                          <a:effectLst/>
                          <a:latin typeface="Wingdings"/>
                        </a:rPr>
                        <a:t>ü</a:t>
                      </a:r>
                    </a:p>
                  </a:txBody>
                  <a:tcPr marL="9525" marR="9525" marT="9525" marB="0" anchor="b"/>
                </a:tc>
                <a:tc>
                  <a:txBody>
                    <a:bodyPr/>
                    <a:lstStyle/>
                    <a:p>
                      <a:pPr algn="ctr" fontAlgn="b"/>
                      <a:r>
                        <a:rPr lang="en-US" sz="2400" b="0" i="0" u="none" strike="noStrike" dirty="0">
                          <a:solidFill>
                            <a:srgbClr val="000000"/>
                          </a:solidFill>
                          <a:effectLst/>
                          <a:latin typeface="Calibri"/>
                        </a:rPr>
                        <a:t> </a:t>
                      </a:r>
                    </a:p>
                  </a:txBody>
                  <a:tcPr marL="9525" marR="9525" marT="9525" marB="0" anchor="b"/>
                </a:tc>
                <a:tc>
                  <a:txBody>
                    <a:bodyPr/>
                    <a:lstStyle/>
                    <a:p>
                      <a:pPr algn="ctr" fontAlgn="b"/>
                      <a:r>
                        <a:rPr lang="en-US" sz="2400" b="0" i="0" u="none" strike="noStrike" dirty="0">
                          <a:solidFill>
                            <a:srgbClr val="000000"/>
                          </a:solidFill>
                          <a:effectLst/>
                          <a:latin typeface="Calibri"/>
                        </a:rPr>
                        <a:t> </a:t>
                      </a:r>
                    </a:p>
                  </a:txBody>
                  <a:tcPr marL="9525" marR="9525" marT="9525" marB="0" anchor="b"/>
                </a:tc>
              </a:tr>
            </a:tbl>
          </a:graphicData>
        </a:graphic>
      </p:graphicFrame>
    </p:spTree>
    <p:extLst>
      <p:ext uri="{BB962C8B-B14F-4D97-AF65-F5344CB8AC3E}">
        <p14:creationId xmlns:p14="http://schemas.microsoft.com/office/powerpoint/2010/main" val="18139625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Environmental Regulations to Consider – NEPA</a:t>
            </a:r>
            <a:endParaRPr lang="en-US" dirty="0"/>
          </a:p>
        </p:txBody>
      </p:sp>
      <p:sp>
        <p:nvSpPr>
          <p:cNvPr id="3" name="Content Placeholder 2"/>
          <p:cNvSpPr>
            <a:spLocks noGrp="1"/>
          </p:cNvSpPr>
          <p:nvPr>
            <p:ph idx="1"/>
          </p:nvPr>
        </p:nvSpPr>
        <p:spPr>
          <a:xfrm>
            <a:off x="-1" y="672264"/>
            <a:ext cx="9068500" cy="2028309"/>
          </a:xfrm>
        </p:spPr>
        <p:txBody>
          <a:bodyPr>
            <a:noAutofit/>
          </a:bodyPr>
          <a:lstStyle/>
          <a:p>
            <a:pPr marL="0" indent="0">
              <a:spcBef>
                <a:spcPts val="0"/>
              </a:spcBef>
              <a:buNone/>
            </a:pPr>
            <a:r>
              <a:rPr lang="en-US" sz="1800" b="1" dirty="0" smtClean="0"/>
              <a:t>National Environmental Policy Act (NEPA)</a:t>
            </a:r>
          </a:p>
          <a:p>
            <a:pPr lvl="1">
              <a:spcBef>
                <a:spcPts val="0"/>
              </a:spcBef>
              <a:buFont typeface="Wingdings" panose="05000000000000000000" pitchFamily="2" charset="2"/>
              <a:buChar char="Ø"/>
            </a:pPr>
            <a:r>
              <a:rPr lang="en-US" sz="1400" dirty="0" smtClean="0"/>
              <a:t>All federal agencies must assess environmental impact of proposed actions</a:t>
            </a:r>
          </a:p>
          <a:p>
            <a:pPr lvl="1">
              <a:spcBef>
                <a:spcPts val="0"/>
              </a:spcBef>
              <a:buFont typeface="Wingdings" panose="05000000000000000000" pitchFamily="2" charset="2"/>
              <a:buChar char="Ø"/>
            </a:pPr>
            <a:r>
              <a:rPr lang="en-US" sz="1400" dirty="0" smtClean="0"/>
              <a:t>Federal funding may trigger assessment for tribal projects (federal nexus, e.g. federal grants, BIA initiated/approved projects)</a:t>
            </a:r>
          </a:p>
          <a:p>
            <a:pPr lvl="1">
              <a:spcBef>
                <a:spcPts val="0"/>
              </a:spcBef>
              <a:buFont typeface="Wingdings" panose="05000000000000000000" pitchFamily="2" charset="2"/>
              <a:buChar char="Ø"/>
            </a:pPr>
            <a:r>
              <a:rPr lang="en-US" sz="1400" dirty="0"/>
              <a:t>Each federal agency may have their own particular NEPA </a:t>
            </a:r>
            <a:r>
              <a:rPr lang="en-US" sz="1400" dirty="0" smtClean="0"/>
              <a:t>procedure – need to check with appropriate agency</a:t>
            </a:r>
            <a:endParaRPr lang="en-US" sz="1400" dirty="0"/>
          </a:p>
          <a:p>
            <a:pPr lvl="1">
              <a:spcBef>
                <a:spcPts val="0"/>
              </a:spcBef>
              <a:buFont typeface="Wingdings" panose="05000000000000000000" pitchFamily="2" charset="2"/>
              <a:buChar char="Ø"/>
            </a:pPr>
            <a:r>
              <a:rPr lang="en-US" sz="1400" dirty="0" smtClean="0"/>
              <a:t>Timeline:  Approximately 1 to 3 years depending on project size and complexity (unlikely for community scale)</a:t>
            </a:r>
          </a:p>
          <a:p>
            <a:pPr lvl="1">
              <a:spcBef>
                <a:spcPts val="0"/>
              </a:spcBef>
              <a:buFont typeface="Wingdings" panose="05000000000000000000" pitchFamily="2" charset="2"/>
              <a:buChar char="Ø"/>
            </a:pPr>
            <a:r>
              <a:rPr lang="en-US" sz="1400" dirty="0" smtClean="0"/>
              <a:t>Recommendations:</a:t>
            </a:r>
          </a:p>
          <a:p>
            <a:pPr lvl="2">
              <a:spcBef>
                <a:spcPts val="0"/>
              </a:spcBef>
            </a:pPr>
            <a:r>
              <a:rPr lang="en-US" sz="1200" dirty="0" smtClean="0"/>
              <a:t>Draft </a:t>
            </a:r>
            <a:r>
              <a:rPr lang="en-US" sz="1200" dirty="0"/>
              <a:t>the EIS concurrently with other applicable federal statutes and </a:t>
            </a:r>
            <a:r>
              <a:rPr lang="en-US" sz="1200" dirty="0" smtClean="0"/>
              <a:t>regulations</a:t>
            </a:r>
          </a:p>
          <a:p>
            <a:pPr lvl="2">
              <a:spcBef>
                <a:spcPts val="0"/>
              </a:spcBef>
            </a:pPr>
            <a:r>
              <a:rPr lang="en-US" sz="1200" dirty="0" smtClean="0"/>
              <a:t>If necessary, work with NEPA experts to determine and prepare required analysis</a:t>
            </a:r>
          </a:p>
        </p:txBody>
      </p:sp>
      <p:sp>
        <p:nvSpPr>
          <p:cNvPr id="4" name="Slide Number Placeholder 3"/>
          <p:cNvSpPr>
            <a:spLocks noGrp="1"/>
          </p:cNvSpPr>
          <p:nvPr>
            <p:ph type="sldNum" sz="quarter" idx="4"/>
          </p:nvPr>
        </p:nvSpPr>
        <p:spPr/>
        <p:txBody>
          <a:bodyPr/>
          <a:lstStyle/>
          <a:p>
            <a:pPr algn="ctr"/>
            <a:fld id="{F9C252DC-A164-D04F-A083-01C268BCB08E}" type="slidenum">
              <a:rPr lang="en-US" smtClean="0">
                <a:solidFill>
                  <a:prstClr val="white"/>
                </a:solidFill>
              </a:rPr>
              <a:pPr algn="ctr"/>
              <a:t>21</a:t>
            </a:fld>
            <a:endParaRPr lang="en-US" dirty="0">
              <a:solidFill>
                <a:prstClr val="white"/>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13" y="2893520"/>
            <a:ext cx="7521575"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33673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NEPA continued	</a:t>
            </a:r>
            <a:endParaRPr lang="en-US" dirty="0"/>
          </a:p>
        </p:txBody>
      </p:sp>
      <p:sp>
        <p:nvSpPr>
          <p:cNvPr id="3" name="Content Placeholder 2"/>
          <p:cNvSpPr>
            <a:spLocks noGrp="1"/>
          </p:cNvSpPr>
          <p:nvPr>
            <p:ph idx="1"/>
          </p:nvPr>
        </p:nvSpPr>
        <p:spPr>
          <a:xfrm>
            <a:off x="366492" y="724278"/>
            <a:ext cx="8229600" cy="5051834"/>
          </a:xfrm>
        </p:spPr>
        <p:txBody>
          <a:bodyPr>
            <a:normAutofit fontScale="85000" lnSpcReduction="20000"/>
          </a:bodyPr>
          <a:lstStyle/>
          <a:p>
            <a:pPr marL="0" indent="0">
              <a:buNone/>
            </a:pPr>
            <a:r>
              <a:rPr lang="en-US" dirty="0" smtClean="0"/>
              <a:t>Three types in order of complexity and time:</a:t>
            </a:r>
          </a:p>
          <a:p>
            <a:pPr marL="971550" lvl="1" indent="-514350">
              <a:buFont typeface="+mj-lt"/>
              <a:buAutoNum type="arabicPeriod"/>
            </a:pPr>
            <a:r>
              <a:rPr lang="en-US" b="1" dirty="0" smtClean="0"/>
              <a:t>Categorical Exclusions (short) </a:t>
            </a:r>
            <a:r>
              <a:rPr lang="en-US" dirty="0" smtClean="0"/>
              <a:t>– “The categorical exclusions are categories of actions that Federal agencies have determined do not have a significant effect on the quality of the human environment and neither an EA nor an EIS is required.”</a:t>
            </a:r>
          </a:p>
          <a:p>
            <a:pPr marL="971550" lvl="1" indent="-514350">
              <a:buFont typeface="+mj-lt"/>
              <a:buAutoNum type="arabicPeriod"/>
            </a:pPr>
            <a:r>
              <a:rPr lang="en-US" b="1" dirty="0" smtClean="0"/>
              <a:t>Environmental Assessment (EA) (medium) </a:t>
            </a:r>
            <a:r>
              <a:rPr lang="en-US" dirty="0" smtClean="0"/>
              <a:t>– “The EA is the document that provides sufficient analysis for determining whether a proposed action may or will have a significant impact on the quality of the human environment and therefore requiring the preparation of an EIS.”</a:t>
            </a:r>
          </a:p>
          <a:p>
            <a:pPr marL="971550" lvl="1" indent="-514350">
              <a:buFont typeface="+mj-lt"/>
              <a:buAutoNum type="arabicPeriod"/>
            </a:pPr>
            <a:r>
              <a:rPr lang="en-US" b="1" dirty="0" smtClean="0"/>
              <a:t>Environmental Impact Statement  (EIS) (long)</a:t>
            </a:r>
            <a:r>
              <a:rPr lang="en-US" dirty="0" smtClean="0"/>
              <a:t> – “If an action is expected to have significant impacts, or if the analysis in the EA identifies significant impacts, then an EIS will be prepared.”</a:t>
            </a:r>
          </a:p>
        </p:txBody>
      </p:sp>
      <p:sp>
        <p:nvSpPr>
          <p:cNvPr id="4" name="Slide Number Placeholder 3"/>
          <p:cNvSpPr>
            <a:spLocks noGrp="1"/>
          </p:cNvSpPr>
          <p:nvPr>
            <p:ph type="sldNum" sz="quarter" idx="4"/>
          </p:nvPr>
        </p:nvSpPr>
        <p:spPr/>
        <p:txBody>
          <a:bodyPr/>
          <a:lstStyle/>
          <a:p>
            <a:pPr algn="ctr"/>
            <a:fld id="{F9C252DC-A164-D04F-A083-01C268BCB08E}" type="slidenum">
              <a:rPr lang="en-US" smtClean="0">
                <a:solidFill>
                  <a:prstClr val="white"/>
                </a:solidFill>
              </a:rPr>
              <a:pPr algn="ctr"/>
              <a:t>22</a:t>
            </a:fld>
            <a:endParaRPr lang="en-US" dirty="0">
              <a:solidFill>
                <a:prstClr val="white"/>
              </a:solidFill>
            </a:endParaRPr>
          </a:p>
        </p:txBody>
      </p:sp>
      <p:sp>
        <p:nvSpPr>
          <p:cNvPr id="5" name="TextBox 4"/>
          <p:cNvSpPr txBox="1"/>
          <p:nvPr/>
        </p:nvSpPr>
        <p:spPr>
          <a:xfrm>
            <a:off x="801036" y="6020548"/>
            <a:ext cx="8229600" cy="615553"/>
          </a:xfrm>
          <a:prstGeom prst="rect">
            <a:avLst/>
          </a:prstGeom>
          <a:noFill/>
        </p:spPr>
        <p:txBody>
          <a:bodyPr wrap="square" rtlCol="0">
            <a:spAutoFit/>
          </a:bodyPr>
          <a:lstStyle/>
          <a:p>
            <a:r>
              <a:rPr lang="en-US" sz="1600" dirty="0">
                <a:hlinkClick r:id="rId3"/>
              </a:rPr>
              <a:t>http://</a:t>
            </a:r>
            <a:r>
              <a:rPr lang="en-US" sz="1600" dirty="0" smtClean="0">
                <a:hlinkClick r:id="rId3"/>
              </a:rPr>
              <a:t>www.bia.gov/cs/groups/xraca/documents/text/idc009157.pdf</a:t>
            </a:r>
            <a:endParaRPr lang="en-US" sz="1600" dirty="0" smtClean="0"/>
          </a:p>
          <a:p>
            <a:endParaRPr lang="en-US" dirty="0"/>
          </a:p>
        </p:txBody>
      </p:sp>
    </p:spTree>
    <p:extLst>
      <p:ext uri="{BB962C8B-B14F-4D97-AF65-F5344CB8AC3E}">
        <p14:creationId xmlns:p14="http://schemas.microsoft.com/office/powerpoint/2010/main" val="37718855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Environmental Regulations to Consider – Other</a:t>
            </a:r>
            <a:endParaRPr lang="en-US" dirty="0"/>
          </a:p>
        </p:txBody>
      </p:sp>
      <p:sp>
        <p:nvSpPr>
          <p:cNvPr id="3" name="Content Placeholder 2"/>
          <p:cNvSpPr>
            <a:spLocks noGrp="1"/>
          </p:cNvSpPr>
          <p:nvPr>
            <p:ph idx="1"/>
          </p:nvPr>
        </p:nvSpPr>
        <p:spPr>
          <a:xfrm>
            <a:off x="128589" y="897776"/>
            <a:ext cx="8815386" cy="5403436"/>
          </a:xfrm>
        </p:spPr>
        <p:txBody>
          <a:bodyPr>
            <a:normAutofit fontScale="55000" lnSpcReduction="20000"/>
          </a:bodyPr>
          <a:lstStyle/>
          <a:p>
            <a:pPr marL="57150" indent="0">
              <a:lnSpc>
                <a:spcPct val="120000"/>
              </a:lnSpc>
              <a:spcBef>
                <a:spcPts val="0"/>
              </a:spcBef>
              <a:buNone/>
            </a:pPr>
            <a:r>
              <a:rPr lang="en-US" b="1" dirty="0" smtClean="0"/>
              <a:t>Clean Air Act (CAA)</a:t>
            </a:r>
            <a:endParaRPr lang="en-US" dirty="0" smtClean="0"/>
          </a:p>
          <a:p>
            <a:pPr lvl="1">
              <a:lnSpc>
                <a:spcPct val="120000"/>
              </a:lnSpc>
              <a:spcBef>
                <a:spcPts val="0"/>
              </a:spcBef>
            </a:pPr>
            <a:r>
              <a:rPr lang="en-US" dirty="0" smtClean="0"/>
              <a:t>Purpose is to protect the nation’s air and public health.</a:t>
            </a:r>
          </a:p>
          <a:p>
            <a:pPr lvl="1">
              <a:lnSpc>
                <a:spcPct val="120000"/>
              </a:lnSpc>
              <a:spcBef>
                <a:spcPts val="0"/>
              </a:spcBef>
            </a:pPr>
            <a:r>
              <a:rPr lang="en-US" dirty="0" smtClean="0"/>
              <a:t>Mandates identification of both mobile and stationary pollutants and the sources----gives authority to U.S. Environmental Protection Agency (EPA) for listing such pollutants.</a:t>
            </a:r>
          </a:p>
          <a:p>
            <a:pPr lvl="1">
              <a:lnSpc>
                <a:spcPct val="120000"/>
              </a:lnSpc>
              <a:spcBef>
                <a:spcPts val="0"/>
              </a:spcBef>
            </a:pPr>
            <a:r>
              <a:rPr lang="en-US" dirty="0" smtClean="0"/>
              <a:t>Establishes a process for the states and applying the National Ambient Air Quality Standards (NAAQS).</a:t>
            </a:r>
          </a:p>
          <a:p>
            <a:pPr marL="57150" indent="0">
              <a:lnSpc>
                <a:spcPct val="120000"/>
              </a:lnSpc>
              <a:spcBef>
                <a:spcPts val="0"/>
              </a:spcBef>
              <a:buNone/>
            </a:pPr>
            <a:endParaRPr lang="en-US" b="1" dirty="0" smtClean="0"/>
          </a:p>
          <a:p>
            <a:pPr marL="57150" indent="0">
              <a:lnSpc>
                <a:spcPct val="120000"/>
              </a:lnSpc>
              <a:spcBef>
                <a:spcPts val="0"/>
              </a:spcBef>
              <a:buNone/>
            </a:pPr>
            <a:r>
              <a:rPr lang="en-US" b="1" dirty="0" smtClean="0"/>
              <a:t>Clean Water Act (CWA)</a:t>
            </a:r>
            <a:endParaRPr lang="en-US" dirty="0" smtClean="0"/>
          </a:p>
          <a:p>
            <a:pPr lvl="1">
              <a:lnSpc>
                <a:spcPct val="120000"/>
              </a:lnSpc>
              <a:spcBef>
                <a:spcPts val="0"/>
              </a:spcBef>
            </a:pPr>
            <a:r>
              <a:rPr lang="en-US" sz="2700" dirty="0"/>
              <a:t>Goals are to make the nation’s water fishable and swimmable by 1983 and eliminate the discharge of pollutants into navigable waters by </a:t>
            </a:r>
            <a:r>
              <a:rPr lang="en-US" sz="2700" dirty="0" smtClean="0"/>
              <a:t>1985.</a:t>
            </a:r>
            <a:endParaRPr lang="en-US" sz="2700" dirty="0"/>
          </a:p>
          <a:p>
            <a:pPr lvl="1">
              <a:lnSpc>
                <a:spcPct val="120000"/>
              </a:lnSpc>
              <a:spcBef>
                <a:spcPts val="0"/>
              </a:spcBef>
            </a:pPr>
            <a:r>
              <a:rPr lang="en-US" sz="2700" dirty="0" smtClean="0"/>
              <a:t>Gives </a:t>
            </a:r>
            <a:r>
              <a:rPr lang="en-US" sz="2700" dirty="0"/>
              <a:t>authority to the EPA to regulate National Ambient Water Quality Standards (and effluent limitations applied to all point sources of pollution</a:t>
            </a:r>
            <a:r>
              <a:rPr lang="en-US" sz="2700" dirty="0" smtClean="0"/>
              <a:t>).</a:t>
            </a:r>
            <a:endParaRPr lang="en-US" sz="2700" dirty="0"/>
          </a:p>
          <a:p>
            <a:pPr lvl="1">
              <a:lnSpc>
                <a:spcPct val="120000"/>
              </a:lnSpc>
              <a:spcBef>
                <a:spcPts val="0"/>
              </a:spcBef>
            </a:pPr>
            <a:r>
              <a:rPr lang="en-US" sz="2700" dirty="0"/>
              <a:t>Paved the way for nationally uniform technology-based standards imposed on individual sources through a permit system (NPDES permit; National Pollutant Discharge Elimination</a:t>
            </a:r>
            <a:r>
              <a:rPr lang="en-US" sz="2700" dirty="0" smtClean="0"/>
              <a:t>).</a:t>
            </a:r>
            <a:endParaRPr lang="en-US" dirty="0" smtClean="0"/>
          </a:p>
          <a:p>
            <a:pPr marL="57150" indent="0">
              <a:lnSpc>
                <a:spcPct val="120000"/>
              </a:lnSpc>
              <a:spcBef>
                <a:spcPts val="0"/>
              </a:spcBef>
              <a:buNone/>
            </a:pPr>
            <a:endParaRPr lang="en-US" b="1" dirty="0" smtClean="0"/>
          </a:p>
          <a:p>
            <a:pPr marL="57150" indent="0">
              <a:lnSpc>
                <a:spcPct val="120000"/>
              </a:lnSpc>
              <a:spcBef>
                <a:spcPts val="0"/>
              </a:spcBef>
              <a:buNone/>
            </a:pPr>
            <a:r>
              <a:rPr lang="en-US" b="1" dirty="0" smtClean="0"/>
              <a:t>Endangered Species Act (ESA)</a:t>
            </a:r>
            <a:endParaRPr lang="en-US" dirty="0" smtClean="0"/>
          </a:p>
          <a:p>
            <a:pPr lvl="1">
              <a:lnSpc>
                <a:spcPct val="120000"/>
              </a:lnSpc>
              <a:spcBef>
                <a:spcPts val="0"/>
              </a:spcBef>
            </a:pPr>
            <a:r>
              <a:rPr lang="en-US" dirty="0" smtClean="0"/>
              <a:t>The purpose is to protect plants and animals that are listed by the federal government as “endangered” or “threatened”.</a:t>
            </a:r>
          </a:p>
          <a:p>
            <a:pPr lvl="1">
              <a:lnSpc>
                <a:spcPct val="120000"/>
              </a:lnSpc>
              <a:spcBef>
                <a:spcPts val="0"/>
              </a:spcBef>
            </a:pPr>
            <a:r>
              <a:rPr lang="en-US" dirty="0" smtClean="0"/>
              <a:t>Enforced by the U.S. Fish and Wildlife Service (FWS—see Secretary of the Interior) and the National Marine Fisheries Services (NMFS—See’s Secretary of Commerce).</a:t>
            </a:r>
          </a:p>
        </p:txBody>
      </p:sp>
      <p:sp>
        <p:nvSpPr>
          <p:cNvPr id="4" name="Slide Number Placeholder 3"/>
          <p:cNvSpPr>
            <a:spLocks noGrp="1"/>
          </p:cNvSpPr>
          <p:nvPr>
            <p:ph type="sldNum" sz="quarter" idx="4"/>
          </p:nvPr>
        </p:nvSpPr>
        <p:spPr/>
        <p:txBody>
          <a:bodyPr/>
          <a:lstStyle/>
          <a:p>
            <a:pPr algn="ctr"/>
            <a:fld id="{F9C252DC-A164-D04F-A083-01C268BCB08E}" type="slidenum">
              <a:rPr lang="en-US" smtClean="0">
                <a:solidFill>
                  <a:prstClr val="white"/>
                </a:solidFill>
              </a:rPr>
              <a:pPr algn="ctr"/>
              <a:t>23</a:t>
            </a:fld>
            <a:endParaRPr lang="en-US" dirty="0">
              <a:solidFill>
                <a:prstClr val="white"/>
              </a:solidFill>
            </a:endParaRPr>
          </a:p>
        </p:txBody>
      </p:sp>
    </p:spTree>
    <p:extLst>
      <p:ext uri="{BB962C8B-B14F-4D97-AF65-F5344CB8AC3E}">
        <p14:creationId xmlns:p14="http://schemas.microsoft.com/office/powerpoint/2010/main" val="34454893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6723"/>
          <a:stretch/>
        </p:blipFill>
        <p:spPr>
          <a:xfrm>
            <a:off x="0" y="300989"/>
            <a:ext cx="9144000" cy="6013192"/>
          </a:xfrm>
          <a:prstGeom prst="rect">
            <a:avLst/>
          </a:prstGeom>
        </p:spPr>
      </p:pic>
      <p:sp>
        <p:nvSpPr>
          <p:cNvPr id="2" name="Slide Number Placeholder 1"/>
          <p:cNvSpPr>
            <a:spLocks noGrp="1"/>
          </p:cNvSpPr>
          <p:nvPr>
            <p:ph type="sldNum" sz="quarter" idx="4294967295"/>
          </p:nvPr>
        </p:nvSpPr>
        <p:spPr>
          <a:xfrm>
            <a:off x="8622012" y="6609090"/>
            <a:ext cx="547908" cy="267887"/>
          </a:xfrm>
          <a:prstGeom prst="rect">
            <a:avLst/>
          </a:prstGeom>
        </p:spPr>
        <p:txBody>
          <a:bodyPr/>
          <a:lstStyle/>
          <a:p>
            <a:pPr algn="ctr"/>
            <a:fld id="{C0DE57D6-8AFC-2140-9EBE-012C368973AC}" type="slidenum">
              <a:rPr lang="en-US" smtClean="0">
                <a:solidFill>
                  <a:srgbClr val="106636"/>
                </a:solidFill>
                <a:latin typeface="Franklin Gothic Book"/>
              </a:rPr>
              <a:pPr algn="ctr"/>
              <a:t>24</a:t>
            </a:fld>
            <a:endParaRPr lang="en-US" dirty="0">
              <a:solidFill>
                <a:srgbClr val="106636"/>
              </a:solidFill>
              <a:latin typeface="Franklin Gothic Book"/>
            </a:endParaRPr>
          </a:p>
        </p:txBody>
      </p:sp>
      <p:sp>
        <p:nvSpPr>
          <p:cNvPr id="7" name="Title 1"/>
          <p:cNvSpPr txBox="1">
            <a:spLocks/>
          </p:cNvSpPr>
          <p:nvPr/>
        </p:nvSpPr>
        <p:spPr>
          <a:xfrm>
            <a:off x="644304" y="5083518"/>
            <a:ext cx="7887620" cy="621957"/>
          </a:xfrm>
          <a:prstGeom prst="rect">
            <a:avLst/>
          </a:prstGeom>
          <a:solidFill>
            <a:srgbClr val="008000">
              <a:alpha val="50000"/>
            </a:srgbClr>
          </a:solidFill>
          <a:ln>
            <a:noFill/>
          </a:ln>
        </p:spPr>
        <p:txBody>
          <a:bodyPr vert="horz" lIns="91440" tIns="45720" rIns="91440" bIns="45720" rtlCol="0" anchor="t">
            <a:normAutofit fontScale="97500"/>
          </a:bodyPr>
          <a:lstStyle>
            <a:lvl1pPr algn="l" defTabSz="457200" rtl="0" eaLnBrk="1" latinLnBrk="0" hangingPunct="1">
              <a:spcBef>
                <a:spcPct val="0"/>
              </a:spcBef>
              <a:buNone/>
              <a:defRPr sz="4000" b="1" kern="1200" cap="all">
                <a:solidFill>
                  <a:schemeClr val="accent1"/>
                </a:solidFill>
                <a:latin typeface="+mj-lt"/>
                <a:ea typeface="+mj-ea"/>
                <a:cs typeface="+mj-cs"/>
              </a:defRPr>
            </a:lvl1pPr>
          </a:lstStyle>
          <a:p>
            <a:pPr marL="182880" algn="ctr"/>
            <a:r>
              <a:rPr lang="en-US" sz="3200" dirty="0" smtClean="0">
                <a:solidFill>
                  <a:prstClr val="white"/>
                </a:solidFill>
                <a:latin typeface="Franklin Gothic Medium"/>
              </a:rPr>
              <a:t>Initial site considerations</a:t>
            </a:r>
          </a:p>
        </p:txBody>
      </p:sp>
    </p:spTree>
    <p:extLst>
      <p:ext uri="{BB962C8B-B14F-4D97-AF65-F5344CB8AC3E}">
        <p14:creationId xmlns:p14="http://schemas.microsoft.com/office/powerpoint/2010/main" val="22731489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Initial Site Considerations</a:t>
            </a:r>
            <a:br>
              <a:rPr lang="en-US" dirty="0" smtClean="0"/>
            </a:br>
            <a:endParaRPr lang="en-US" dirty="0"/>
          </a:p>
        </p:txBody>
      </p:sp>
      <p:sp>
        <p:nvSpPr>
          <p:cNvPr id="3" name="Slide Number Placeholder 2"/>
          <p:cNvSpPr>
            <a:spLocks noGrp="1"/>
          </p:cNvSpPr>
          <p:nvPr>
            <p:ph type="sldNum" sz="quarter" idx="4"/>
          </p:nvPr>
        </p:nvSpPr>
        <p:spPr/>
        <p:txBody>
          <a:bodyPr/>
          <a:lstStyle/>
          <a:p>
            <a:fld id="{F9C252DC-A164-D04F-A083-01C268BCB08E}" type="slidenum">
              <a:rPr lang="en-US" smtClean="0">
                <a:solidFill>
                  <a:prstClr val="white"/>
                </a:solidFill>
                <a:latin typeface="Franklin Gothic Book"/>
              </a:rPr>
              <a:pPr/>
              <a:t>25</a:t>
            </a:fld>
            <a:endParaRPr lang="en-US" dirty="0">
              <a:solidFill>
                <a:prstClr val="white"/>
              </a:solidFill>
              <a:latin typeface="Franklin Gothic Book"/>
            </a:endParaRPr>
          </a:p>
        </p:txBody>
      </p:sp>
      <p:pic>
        <p:nvPicPr>
          <p:cNvPr id="7" name="Picture 2" descr="C:\Users\xwang\Desktop\IE\Presentations\Lab3Illustration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959" y="1062515"/>
            <a:ext cx="6537030" cy="505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293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Initial Site Considerations – Urban Centers</a:t>
            </a:r>
            <a:br>
              <a:rPr lang="en-US" dirty="0" smtClean="0"/>
            </a:br>
            <a:endParaRPr lang="en-US" dirty="0"/>
          </a:p>
        </p:txBody>
      </p:sp>
      <p:sp>
        <p:nvSpPr>
          <p:cNvPr id="3" name="Slide Number Placeholder 2"/>
          <p:cNvSpPr>
            <a:spLocks noGrp="1"/>
          </p:cNvSpPr>
          <p:nvPr>
            <p:ph type="sldNum" sz="quarter" idx="4"/>
          </p:nvPr>
        </p:nvSpPr>
        <p:spPr/>
        <p:txBody>
          <a:bodyPr/>
          <a:lstStyle/>
          <a:p>
            <a:fld id="{F9C252DC-A164-D04F-A083-01C268BCB08E}" type="slidenum">
              <a:rPr lang="en-US" smtClean="0">
                <a:solidFill>
                  <a:prstClr val="white"/>
                </a:solidFill>
                <a:latin typeface="Franklin Gothic Book"/>
              </a:rPr>
              <a:pPr/>
              <a:t>26</a:t>
            </a:fld>
            <a:endParaRPr lang="en-US" dirty="0">
              <a:solidFill>
                <a:prstClr val="white"/>
              </a:solidFill>
              <a:latin typeface="Franklin Gothic Book"/>
            </a:endParaRPr>
          </a:p>
        </p:txBody>
      </p:sp>
      <p:pic>
        <p:nvPicPr>
          <p:cNvPr id="2050" name="Picture 2" descr="C:\Users\xwang\Desktop\IE\Presentations\Lab3Illustration2-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062515"/>
            <a:ext cx="6522757" cy="5040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5834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Initial Site Considerations - Rivers</a:t>
            </a:r>
            <a:br>
              <a:rPr lang="en-US" dirty="0" smtClean="0"/>
            </a:br>
            <a:endParaRPr lang="en-US" dirty="0"/>
          </a:p>
        </p:txBody>
      </p:sp>
      <p:sp>
        <p:nvSpPr>
          <p:cNvPr id="3" name="Slide Number Placeholder 2"/>
          <p:cNvSpPr>
            <a:spLocks noGrp="1"/>
          </p:cNvSpPr>
          <p:nvPr>
            <p:ph type="sldNum" sz="quarter" idx="4"/>
          </p:nvPr>
        </p:nvSpPr>
        <p:spPr/>
        <p:txBody>
          <a:bodyPr/>
          <a:lstStyle/>
          <a:p>
            <a:fld id="{F9C252DC-A164-D04F-A083-01C268BCB08E}" type="slidenum">
              <a:rPr lang="en-US" smtClean="0">
                <a:solidFill>
                  <a:prstClr val="white"/>
                </a:solidFill>
                <a:latin typeface="Franklin Gothic Book"/>
              </a:rPr>
              <a:pPr/>
              <a:t>27</a:t>
            </a:fld>
            <a:endParaRPr lang="en-US" dirty="0">
              <a:solidFill>
                <a:prstClr val="white"/>
              </a:solidFill>
              <a:latin typeface="Franklin Gothic Book"/>
            </a:endParaRPr>
          </a:p>
        </p:txBody>
      </p:sp>
      <p:pic>
        <p:nvPicPr>
          <p:cNvPr id="3074" name="Picture 2" descr="C:\Users\xwang\Desktop\IE\Presentations\Lab3Illustration3-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2" y="1073869"/>
            <a:ext cx="6508064" cy="5028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3555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Initial Site Considerations - Roads</a:t>
            </a:r>
            <a:br>
              <a:rPr lang="en-US" dirty="0" smtClean="0"/>
            </a:br>
            <a:endParaRPr lang="en-US" dirty="0"/>
          </a:p>
        </p:txBody>
      </p:sp>
      <p:sp>
        <p:nvSpPr>
          <p:cNvPr id="3" name="Slide Number Placeholder 2"/>
          <p:cNvSpPr>
            <a:spLocks noGrp="1"/>
          </p:cNvSpPr>
          <p:nvPr>
            <p:ph type="sldNum" sz="quarter" idx="4"/>
          </p:nvPr>
        </p:nvSpPr>
        <p:spPr/>
        <p:txBody>
          <a:bodyPr/>
          <a:lstStyle/>
          <a:p>
            <a:fld id="{F9C252DC-A164-D04F-A083-01C268BCB08E}" type="slidenum">
              <a:rPr lang="en-US" smtClean="0">
                <a:solidFill>
                  <a:prstClr val="white"/>
                </a:solidFill>
                <a:latin typeface="Franklin Gothic Book"/>
              </a:rPr>
              <a:pPr/>
              <a:t>28</a:t>
            </a:fld>
            <a:endParaRPr lang="en-US" dirty="0">
              <a:solidFill>
                <a:prstClr val="white"/>
              </a:solidFill>
              <a:latin typeface="Franklin Gothic Book"/>
            </a:endParaRPr>
          </a:p>
        </p:txBody>
      </p:sp>
      <p:pic>
        <p:nvPicPr>
          <p:cNvPr id="4098" name="Picture 2" descr="C:\Users\xwang\Desktop\IE\Presentations\Lab3Illustration4-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042" y="1054819"/>
            <a:ext cx="6534150" cy="5049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1083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Initial Site Considerations – Suitable Area</a:t>
            </a:r>
            <a:br>
              <a:rPr lang="en-US" dirty="0" smtClean="0"/>
            </a:br>
            <a:endParaRPr lang="en-US" dirty="0"/>
          </a:p>
        </p:txBody>
      </p:sp>
      <p:sp>
        <p:nvSpPr>
          <p:cNvPr id="3" name="Slide Number Placeholder 2"/>
          <p:cNvSpPr>
            <a:spLocks noGrp="1"/>
          </p:cNvSpPr>
          <p:nvPr>
            <p:ph type="sldNum" sz="quarter" idx="4"/>
          </p:nvPr>
        </p:nvSpPr>
        <p:spPr/>
        <p:txBody>
          <a:bodyPr/>
          <a:lstStyle/>
          <a:p>
            <a:fld id="{F9C252DC-A164-D04F-A083-01C268BCB08E}" type="slidenum">
              <a:rPr lang="en-US" smtClean="0">
                <a:solidFill>
                  <a:prstClr val="white"/>
                </a:solidFill>
                <a:latin typeface="Franklin Gothic Book"/>
              </a:rPr>
              <a:pPr/>
              <a:t>29</a:t>
            </a:fld>
            <a:endParaRPr lang="en-US" dirty="0">
              <a:solidFill>
                <a:prstClr val="white"/>
              </a:solidFill>
              <a:latin typeface="Franklin Gothic Book"/>
            </a:endParaRPr>
          </a:p>
        </p:txBody>
      </p:sp>
      <p:pic>
        <p:nvPicPr>
          <p:cNvPr id="5122" name="Picture 2" descr="C:\Users\xwang\Desktop\IE\Presentations\Lab3Illustration5-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555" y="1046258"/>
            <a:ext cx="6519143" cy="5037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9289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92" y="176868"/>
            <a:ext cx="8229600" cy="751209"/>
          </a:xfrm>
        </p:spPr>
        <p:txBody>
          <a:bodyPr/>
          <a:lstStyle/>
          <a:p>
            <a:r>
              <a:rPr lang="en-US" dirty="0" smtClean="0"/>
              <a:t> </a:t>
            </a:r>
            <a:endParaRPr lang="en-US" dirty="0"/>
          </a:p>
        </p:txBody>
      </p:sp>
      <p:sp>
        <p:nvSpPr>
          <p:cNvPr id="4" name="Slide Number Placeholder 3"/>
          <p:cNvSpPr>
            <a:spLocks noGrp="1"/>
          </p:cNvSpPr>
          <p:nvPr>
            <p:ph type="sldNum" sz="quarter" idx="4"/>
          </p:nvPr>
        </p:nvSpPr>
        <p:spPr/>
        <p:txBody>
          <a:bodyPr/>
          <a:lstStyle/>
          <a:p>
            <a:pPr algn="ctr"/>
            <a:fld id="{C0DE57D6-8AFC-2140-9EBE-012C368973AC}" type="slidenum">
              <a:rPr lang="en-US" smtClean="0">
                <a:solidFill>
                  <a:prstClr val="white"/>
                </a:solidFill>
                <a:latin typeface="Franklin Gothic Book"/>
              </a:rPr>
              <a:pPr algn="ctr"/>
              <a:t>3</a:t>
            </a:fld>
            <a:endParaRPr lang="en-US" dirty="0">
              <a:solidFill>
                <a:prstClr val="white"/>
              </a:solidFill>
              <a:latin typeface="Franklin Gothic Book"/>
            </a:endParaRPr>
          </a:p>
        </p:txBody>
      </p:sp>
      <p:sp>
        <p:nvSpPr>
          <p:cNvPr id="79" name="Rectangle 78"/>
          <p:cNvSpPr/>
          <p:nvPr/>
        </p:nvSpPr>
        <p:spPr>
          <a:xfrm>
            <a:off x="567507" y="544305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80" name="Rectangle 79"/>
          <p:cNvSpPr/>
          <p:nvPr/>
        </p:nvSpPr>
        <p:spPr>
          <a:xfrm>
            <a:off x="2151233" y="544305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81" name="Rectangle 80"/>
          <p:cNvSpPr/>
          <p:nvPr/>
        </p:nvSpPr>
        <p:spPr>
          <a:xfrm>
            <a:off x="3734959" y="544305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82" name="Rectangle 81"/>
          <p:cNvSpPr/>
          <p:nvPr/>
        </p:nvSpPr>
        <p:spPr>
          <a:xfrm>
            <a:off x="5318685" y="5443055"/>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83" name="Rectangle 82"/>
          <p:cNvSpPr/>
          <p:nvPr/>
        </p:nvSpPr>
        <p:spPr>
          <a:xfrm>
            <a:off x="6902411" y="5438258"/>
            <a:ext cx="1431326" cy="246478"/>
          </a:xfrm>
          <a:prstGeom prst="rect">
            <a:avLst/>
          </a:prstGeom>
          <a:solidFill>
            <a:srgbClr val="126639"/>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grpSp>
        <p:nvGrpSpPr>
          <p:cNvPr id="3" name="Group 115"/>
          <p:cNvGrpSpPr/>
          <p:nvPr/>
        </p:nvGrpSpPr>
        <p:grpSpPr>
          <a:xfrm>
            <a:off x="832485" y="4908437"/>
            <a:ext cx="873181" cy="847750"/>
            <a:chOff x="842253" y="4654443"/>
            <a:chExt cx="873181" cy="847750"/>
          </a:xfrm>
        </p:grpSpPr>
        <p:sp>
          <p:nvSpPr>
            <p:cNvPr id="84" name="Rectangle 83"/>
            <p:cNvSpPr/>
            <p:nvPr/>
          </p:nvSpPr>
          <p:spPr>
            <a:xfrm>
              <a:off x="842253" y="4654443"/>
              <a:ext cx="873181" cy="493468"/>
            </a:xfrm>
            <a:prstGeom prst="rect">
              <a:avLst/>
            </a:prstGeom>
          </p:spPr>
          <p:txBody>
            <a:bodyPr wrap="none">
              <a:spAutoFit/>
            </a:bodyPr>
            <a:lstStyle/>
            <a:p>
              <a:pPr algn="ctr">
                <a:lnSpc>
                  <a:spcPct val="80000"/>
                </a:lnSpc>
              </a:pPr>
              <a:r>
                <a:rPr lang="en-US" b="1" dirty="0" smtClean="0">
                  <a:solidFill>
                    <a:srgbClr val="3E3E3E">
                      <a:lumMod val="40000"/>
                      <a:lumOff val="60000"/>
                    </a:srgbClr>
                  </a:solidFill>
                  <a:latin typeface="Franklin Gothic Medium"/>
                </a:rPr>
                <a:t>1</a:t>
              </a:r>
            </a:p>
            <a:p>
              <a:pPr algn="ctr">
                <a:lnSpc>
                  <a:spcPct val="80000"/>
                </a:lnSpc>
              </a:pPr>
              <a:r>
                <a:rPr lang="en-US" sz="1400" dirty="0" smtClean="0">
                  <a:solidFill>
                    <a:srgbClr val="3E3E3E">
                      <a:lumMod val="40000"/>
                      <a:lumOff val="60000"/>
                    </a:srgbClr>
                  </a:solidFill>
                  <a:latin typeface="Franklin Gothic Medium"/>
                </a:rPr>
                <a:t>Potential</a:t>
              </a:r>
              <a:endParaRPr lang="en-US" sz="1400" dirty="0">
                <a:solidFill>
                  <a:srgbClr val="3E3E3E">
                    <a:lumMod val="40000"/>
                    <a:lumOff val="60000"/>
                  </a:srgbClr>
                </a:solidFill>
                <a:latin typeface="Franklin Gothic Medium"/>
              </a:endParaRPr>
            </a:p>
          </p:txBody>
        </p:sp>
        <p:pic>
          <p:nvPicPr>
            <p:cNvPr id="87" name="Picture 86" descr="steps_icon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9288" y="5125216"/>
              <a:ext cx="420398" cy="376977"/>
            </a:xfrm>
            <a:prstGeom prst="rect">
              <a:avLst/>
            </a:prstGeom>
          </p:spPr>
        </p:pic>
      </p:grpSp>
      <p:sp>
        <p:nvSpPr>
          <p:cNvPr id="88" name="Oval 87"/>
          <p:cNvSpPr/>
          <p:nvPr/>
        </p:nvSpPr>
        <p:spPr>
          <a:xfrm>
            <a:off x="1973433" y="5469916"/>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89" name="Oval 88"/>
          <p:cNvSpPr/>
          <p:nvPr/>
        </p:nvSpPr>
        <p:spPr>
          <a:xfrm>
            <a:off x="3561517" y="5468639"/>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90" name="Oval 89"/>
          <p:cNvSpPr/>
          <p:nvPr/>
        </p:nvSpPr>
        <p:spPr>
          <a:xfrm>
            <a:off x="5150891" y="5467716"/>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91" name="Oval 90"/>
          <p:cNvSpPr/>
          <p:nvPr/>
        </p:nvSpPr>
        <p:spPr>
          <a:xfrm>
            <a:off x="6725818" y="5471539"/>
            <a:ext cx="195635" cy="195635"/>
          </a:xfrm>
          <a:prstGeom prst="ellipse">
            <a:avLst/>
          </a:prstGeom>
          <a:solidFill>
            <a:srgbClr val="69B134"/>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grpSp>
        <p:nvGrpSpPr>
          <p:cNvPr id="5" name="Group 126"/>
          <p:cNvGrpSpPr/>
          <p:nvPr/>
        </p:nvGrpSpPr>
        <p:grpSpPr>
          <a:xfrm>
            <a:off x="3904993" y="4895990"/>
            <a:ext cx="1088396" cy="860197"/>
            <a:chOff x="3904993" y="4641996"/>
            <a:chExt cx="1088396" cy="860197"/>
          </a:xfrm>
        </p:grpSpPr>
        <p:sp>
          <p:nvSpPr>
            <p:cNvPr id="85" name="Rectangle 84"/>
            <p:cNvSpPr/>
            <p:nvPr/>
          </p:nvSpPr>
          <p:spPr>
            <a:xfrm>
              <a:off x="3904993" y="4641996"/>
              <a:ext cx="1088396" cy="493468"/>
            </a:xfrm>
            <a:prstGeom prst="rect">
              <a:avLst/>
            </a:prstGeom>
          </p:spPr>
          <p:txBody>
            <a:bodyPr wrap="none">
              <a:spAutoFit/>
            </a:bodyPr>
            <a:lstStyle/>
            <a:p>
              <a:pPr algn="ctr">
                <a:lnSpc>
                  <a:spcPct val="80000"/>
                </a:lnSpc>
              </a:pPr>
              <a:r>
                <a:rPr lang="en-US" b="1" dirty="0" smtClean="0">
                  <a:solidFill>
                    <a:srgbClr val="3E3E3E">
                      <a:lumMod val="40000"/>
                      <a:lumOff val="60000"/>
                    </a:srgbClr>
                  </a:solidFill>
                  <a:latin typeface="Franklin Gothic Medium"/>
                </a:rPr>
                <a:t>3</a:t>
              </a:r>
            </a:p>
            <a:p>
              <a:pPr algn="ctr">
                <a:lnSpc>
                  <a:spcPct val="80000"/>
                </a:lnSpc>
              </a:pPr>
              <a:r>
                <a:rPr lang="en-US" sz="1400" dirty="0" smtClean="0">
                  <a:solidFill>
                    <a:srgbClr val="3E3E3E">
                      <a:lumMod val="40000"/>
                      <a:lumOff val="60000"/>
                    </a:srgbClr>
                  </a:solidFill>
                  <a:latin typeface="Franklin Gothic Medium"/>
                </a:rPr>
                <a:t>Refinement</a:t>
              </a:r>
              <a:endParaRPr lang="en-US" sz="1400" dirty="0">
                <a:solidFill>
                  <a:srgbClr val="3E3E3E">
                    <a:lumMod val="40000"/>
                    <a:lumOff val="60000"/>
                  </a:srgbClr>
                </a:solidFill>
                <a:latin typeface="Franklin Gothic Medium"/>
              </a:endParaRPr>
            </a:p>
          </p:txBody>
        </p:sp>
        <p:pic>
          <p:nvPicPr>
            <p:cNvPr id="93" name="Picture 92" descr="step3.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57660" y="5125216"/>
              <a:ext cx="420399" cy="376977"/>
            </a:xfrm>
            <a:prstGeom prst="rect">
              <a:avLst/>
            </a:prstGeom>
          </p:spPr>
        </p:pic>
      </p:grpSp>
      <p:grpSp>
        <p:nvGrpSpPr>
          <p:cNvPr id="6" name="Group 128"/>
          <p:cNvGrpSpPr/>
          <p:nvPr/>
        </p:nvGrpSpPr>
        <p:grpSpPr>
          <a:xfrm>
            <a:off x="6902412" y="4512480"/>
            <a:ext cx="1431326" cy="1243706"/>
            <a:chOff x="6902412" y="4258486"/>
            <a:chExt cx="1431326" cy="1243706"/>
          </a:xfrm>
        </p:grpSpPr>
        <p:sp>
          <p:nvSpPr>
            <p:cNvPr id="86" name="Rectangle 85"/>
            <p:cNvSpPr/>
            <p:nvPr/>
          </p:nvSpPr>
          <p:spPr>
            <a:xfrm>
              <a:off x="6902412" y="4258486"/>
              <a:ext cx="1431326" cy="926920"/>
            </a:xfrm>
            <a:prstGeom prst="rect">
              <a:avLst/>
            </a:prstGeom>
          </p:spPr>
          <p:txBody>
            <a:bodyPr wrap="square">
              <a:spAutoFit/>
            </a:bodyPr>
            <a:lstStyle/>
            <a:p>
              <a:pPr algn="ctr">
                <a:lnSpc>
                  <a:spcPct val="90000"/>
                </a:lnSpc>
              </a:pPr>
              <a:endParaRPr lang="en-US" sz="1400" dirty="0" smtClean="0">
                <a:solidFill>
                  <a:srgbClr val="3E3E3E">
                    <a:lumMod val="40000"/>
                    <a:lumOff val="60000"/>
                  </a:srgbClr>
                </a:solidFill>
                <a:latin typeface="Franklin Gothic Medium"/>
              </a:endParaRPr>
            </a:p>
            <a:p>
              <a:pPr algn="ctr">
                <a:lnSpc>
                  <a:spcPct val="90000"/>
                </a:lnSpc>
              </a:pPr>
              <a:r>
                <a:rPr lang="en-US" b="1" dirty="0" smtClean="0">
                  <a:solidFill>
                    <a:srgbClr val="3E3E3E">
                      <a:lumMod val="40000"/>
                      <a:lumOff val="60000"/>
                    </a:srgbClr>
                  </a:solidFill>
                  <a:latin typeface="Franklin Gothic Medium"/>
                </a:rPr>
                <a:t>5</a:t>
              </a:r>
              <a:r>
                <a:rPr lang="en-US" sz="1400" dirty="0" smtClean="0">
                  <a:solidFill>
                    <a:srgbClr val="3E3E3E">
                      <a:lumMod val="40000"/>
                      <a:lumOff val="60000"/>
                    </a:srgbClr>
                  </a:solidFill>
                  <a:latin typeface="Franklin Gothic Medium"/>
                </a:rPr>
                <a:t/>
              </a:r>
              <a:br>
                <a:rPr lang="en-US" sz="1400" dirty="0" smtClean="0">
                  <a:solidFill>
                    <a:srgbClr val="3E3E3E">
                      <a:lumMod val="40000"/>
                      <a:lumOff val="60000"/>
                    </a:srgbClr>
                  </a:solidFill>
                  <a:latin typeface="Franklin Gothic Medium"/>
                </a:rPr>
              </a:br>
              <a:r>
                <a:rPr lang="en-US" sz="1400" dirty="0" smtClean="0">
                  <a:solidFill>
                    <a:srgbClr val="3E3E3E">
                      <a:lumMod val="40000"/>
                      <a:lumOff val="60000"/>
                    </a:srgbClr>
                  </a:solidFill>
                  <a:latin typeface="Franklin Gothic Medium"/>
                </a:rPr>
                <a:t>Operations &amp; Maintenance</a:t>
              </a:r>
              <a:endParaRPr lang="en-US" sz="1400" dirty="0">
                <a:solidFill>
                  <a:srgbClr val="3E3E3E">
                    <a:lumMod val="40000"/>
                    <a:lumOff val="60000"/>
                  </a:srgbClr>
                </a:solidFill>
                <a:latin typeface="Franklin Gothic Medium"/>
              </a:endParaRPr>
            </a:p>
          </p:txBody>
        </p:sp>
        <p:pic>
          <p:nvPicPr>
            <p:cNvPr id="95" name="Picture 94" descr="step5.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34994" y="5150149"/>
              <a:ext cx="392592" cy="352043"/>
            </a:xfrm>
            <a:prstGeom prst="rect">
              <a:avLst/>
            </a:prstGeom>
          </p:spPr>
        </p:pic>
      </p:grpSp>
      <p:grpSp>
        <p:nvGrpSpPr>
          <p:cNvPr id="7" name="Group 125"/>
          <p:cNvGrpSpPr/>
          <p:nvPr/>
        </p:nvGrpSpPr>
        <p:grpSpPr>
          <a:xfrm>
            <a:off x="2473586" y="4883214"/>
            <a:ext cx="771366" cy="872973"/>
            <a:chOff x="2473586" y="4629220"/>
            <a:chExt cx="771366" cy="872973"/>
          </a:xfrm>
        </p:grpSpPr>
        <p:pic>
          <p:nvPicPr>
            <p:cNvPr id="92" name="Picture 91" descr="step2.png"/>
            <p:cNvPicPr>
              <a:picLocks noChangeAspect="1"/>
            </p:cNvPicPr>
            <p:nvPr/>
          </p:nvPicPr>
          <p:blipFill>
            <a:blip r:embed="rId6" cstate="email">
              <a:alphaModFix/>
              <a:extLst>
                <a:ext uri="{28A0092B-C50C-407E-A947-70E740481C1C}">
                  <a14:useLocalDpi xmlns:a14="http://schemas.microsoft.com/office/drawing/2010/main"/>
                </a:ext>
              </a:extLst>
            </a:blip>
            <a:stretch>
              <a:fillRect/>
            </a:stretch>
          </p:blipFill>
          <p:spPr>
            <a:xfrm>
              <a:off x="2628435" y="5125216"/>
              <a:ext cx="420399" cy="376977"/>
            </a:xfrm>
            <a:prstGeom prst="rect">
              <a:avLst/>
            </a:prstGeom>
          </p:spPr>
        </p:pic>
        <p:sp>
          <p:nvSpPr>
            <p:cNvPr id="101" name="Rectangle 100"/>
            <p:cNvSpPr/>
            <p:nvPr/>
          </p:nvSpPr>
          <p:spPr>
            <a:xfrm>
              <a:off x="2473586" y="4629220"/>
              <a:ext cx="771366" cy="486287"/>
            </a:xfrm>
            <a:prstGeom prst="rect">
              <a:avLst/>
            </a:prstGeom>
          </p:spPr>
          <p:txBody>
            <a:bodyPr wrap="none">
              <a:spAutoFit/>
            </a:bodyPr>
            <a:lstStyle/>
            <a:p>
              <a:pPr algn="ctr">
                <a:lnSpc>
                  <a:spcPct val="80000"/>
                </a:lnSpc>
              </a:pPr>
              <a:r>
                <a:rPr lang="en-US" b="1" dirty="0">
                  <a:solidFill>
                    <a:srgbClr val="3E3E3E">
                      <a:lumMod val="40000"/>
                      <a:lumOff val="60000"/>
                    </a:srgbClr>
                  </a:solidFill>
                  <a:latin typeface="Franklin Gothic Medium"/>
                </a:rPr>
                <a:t>2</a:t>
              </a:r>
              <a:endParaRPr lang="en-US" b="1" dirty="0" smtClean="0">
                <a:solidFill>
                  <a:srgbClr val="3E3E3E">
                    <a:lumMod val="40000"/>
                    <a:lumOff val="60000"/>
                  </a:srgbClr>
                </a:solidFill>
                <a:latin typeface="Franklin Gothic Medium"/>
              </a:endParaRPr>
            </a:p>
            <a:p>
              <a:pPr algn="ctr">
                <a:lnSpc>
                  <a:spcPct val="80000"/>
                </a:lnSpc>
              </a:pPr>
              <a:r>
                <a:rPr lang="en-US" sz="1400" dirty="0" smtClean="0">
                  <a:solidFill>
                    <a:srgbClr val="3E3E3E">
                      <a:lumMod val="40000"/>
                      <a:lumOff val="60000"/>
                    </a:srgbClr>
                  </a:solidFill>
                  <a:latin typeface="Franklin Gothic Medium"/>
                </a:rPr>
                <a:t>Options</a:t>
              </a:r>
              <a:endParaRPr lang="en-US" sz="1400" dirty="0">
                <a:solidFill>
                  <a:srgbClr val="3E3E3E">
                    <a:lumMod val="40000"/>
                    <a:lumOff val="60000"/>
                  </a:srgbClr>
                </a:solidFill>
                <a:latin typeface="Franklin Gothic Medium"/>
              </a:endParaRPr>
            </a:p>
          </p:txBody>
        </p:sp>
      </p:grpSp>
      <p:grpSp>
        <p:nvGrpSpPr>
          <p:cNvPr id="8" name="Group 127"/>
          <p:cNvGrpSpPr/>
          <p:nvPr/>
        </p:nvGrpSpPr>
        <p:grpSpPr>
          <a:xfrm>
            <a:off x="5321775" y="4883214"/>
            <a:ext cx="1419943" cy="872972"/>
            <a:chOff x="5321775" y="4629220"/>
            <a:chExt cx="1419943" cy="872972"/>
          </a:xfrm>
        </p:grpSpPr>
        <p:pic>
          <p:nvPicPr>
            <p:cNvPr id="94" name="Picture 93" descr="step4.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90156" y="5125215"/>
              <a:ext cx="420398" cy="376977"/>
            </a:xfrm>
            <a:prstGeom prst="rect">
              <a:avLst/>
            </a:prstGeom>
          </p:spPr>
        </p:pic>
        <p:sp>
          <p:nvSpPr>
            <p:cNvPr id="102" name="Rectangle 101"/>
            <p:cNvSpPr/>
            <p:nvPr/>
          </p:nvSpPr>
          <p:spPr>
            <a:xfrm>
              <a:off x="5321775" y="4629220"/>
              <a:ext cx="1419943" cy="493468"/>
            </a:xfrm>
            <a:prstGeom prst="rect">
              <a:avLst/>
            </a:prstGeom>
          </p:spPr>
          <p:txBody>
            <a:bodyPr wrap="none">
              <a:spAutoFit/>
            </a:bodyPr>
            <a:lstStyle/>
            <a:p>
              <a:pPr algn="ctr">
                <a:lnSpc>
                  <a:spcPct val="80000"/>
                </a:lnSpc>
              </a:pPr>
              <a:r>
                <a:rPr lang="en-US" b="1" dirty="0" smtClean="0">
                  <a:solidFill>
                    <a:srgbClr val="3E3E3E">
                      <a:lumMod val="40000"/>
                      <a:lumOff val="60000"/>
                    </a:srgbClr>
                  </a:solidFill>
                  <a:latin typeface="Franklin Gothic Medium"/>
                </a:rPr>
                <a:t>4</a:t>
              </a:r>
            </a:p>
            <a:p>
              <a:pPr algn="ctr">
                <a:lnSpc>
                  <a:spcPct val="80000"/>
                </a:lnSpc>
              </a:pPr>
              <a:r>
                <a:rPr lang="en-US" sz="1400" dirty="0" smtClean="0">
                  <a:solidFill>
                    <a:srgbClr val="3E3E3E">
                      <a:lumMod val="40000"/>
                      <a:lumOff val="60000"/>
                    </a:srgbClr>
                  </a:solidFill>
                  <a:latin typeface="Franklin Gothic Medium"/>
                </a:rPr>
                <a:t>Implementation</a:t>
              </a:r>
              <a:endParaRPr lang="en-US" sz="1400" dirty="0">
                <a:solidFill>
                  <a:srgbClr val="3E3E3E">
                    <a:lumMod val="40000"/>
                    <a:lumOff val="60000"/>
                  </a:srgbClr>
                </a:solidFill>
                <a:latin typeface="Franklin Gothic Medium"/>
              </a:endParaRPr>
            </a:p>
          </p:txBody>
        </p:sp>
      </p:grpSp>
      <p:grpSp>
        <p:nvGrpSpPr>
          <p:cNvPr id="9" name="Group 124"/>
          <p:cNvGrpSpPr/>
          <p:nvPr/>
        </p:nvGrpSpPr>
        <p:grpSpPr>
          <a:xfrm>
            <a:off x="535497" y="4031103"/>
            <a:ext cx="1463336" cy="2012025"/>
            <a:chOff x="-2210615" y="3777109"/>
            <a:chExt cx="1463336" cy="2012025"/>
          </a:xfrm>
        </p:grpSpPr>
        <p:sp>
          <p:nvSpPr>
            <p:cNvPr id="107" name="Rectangle 106"/>
            <p:cNvSpPr/>
            <p:nvPr/>
          </p:nvSpPr>
          <p:spPr>
            <a:xfrm>
              <a:off x="-2210615" y="3777109"/>
              <a:ext cx="1463336" cy="819712"/>
            </a:xfrm>
            <a:prstGeom prst="rect">
              <a:avLst/>
            </a:prstGeom>
          </p:spPr>
          <p:txBody>
            <a:bodyPr wrap="none">
              <a:spAutoFit/>
            </a:bodyPr>
            <a:lstStyle/>
            <a:p>
              <a:pPr algn="ctr">
                <a:lnSpc>
                  <a:spcPct val="80000"/>
                </a:lnSpc>
              </a:pPr>
              <a:r>
                <a:rPr lang="en-US" sz="3200" b="1" dirty="0" smtClean="0">
                  <a:solidFill>
                    <a:srgbClr val="3E3E3E">
                      <a:lumMod val="75000"/>
                    </a:srgbClr>
                  </a:solidFill>
                  <a:latin typeface="Franklin Gothic Medium"/>
                </a:rPr>
                <a:t>1</a:t>
              </a:r>
            </a:p>
            <a:p>
              <a:pPr algn="ctr">
                <a:lnSpc>
                  <a:spcPct val="80000"/>
                </a:lnSpc>
              </a:pPr>
              <a:r>
                <a:rPr lang="en-US" sz="2600" dirty="0" smtClean="0">
                  <a:solidFill>
                    <a:srgbClr val="3E3E3E">
                      <a:lumMod val="75000"/>
                    </a:srgbClr>
                  </a:solidFill>
                  <a:latin typeface="Franklin Gothic Medium"/>
                </a:rPr>
                <a:t>Potential</a:t>
              </a:r>
              <a:endParaRPr lang="en-US" sz="2600" dirty="0">
                <a:solidFill>
                  <a:srgbClr val="3E3E3E">
                    <a:lumMod val="75000"/>
                  </a:srgbClr>
                </a:solidFill>
                <a:latin typeface="Franklin Gothic Medium"/>
              </a:endParaRPr>
            </a:p>
          </p:txBody>
        </p:sp>
        <p:pic>
          <p:nvPicPr>
            <p:cNvPr id="108" name="Picture 107" descr="steps_icons.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84448" y="4548602"/>
              <a:ext cx="1383420" cy="1240532"/>
            </a:xfrm>
            <a:prstGeom prst="rect">
              <a:avLst/>
            </a:prstGeom>
          </p:spPr>
        </p:pic>
      </p:grpSp>
      <p:pic>
        <p:nvPicPr>
          <p:cNvPr id="131" name="Content Placeholder 4" descr="process_wheel.png"/>
          <p:cNvPicPr>
            <a:picLocks noChangeAspect="1"/>
          </p:cNvPicPr>
          <p:nvPr/>
        </p:nvPicPr>
        <p:blipFill rotWithShape="1">
          <a:blip r:embed="rId9" cstate="email">
            <a:extLst>
              <a:ext uri="{28A0092B-C50C-407E-A947-70E740481C1C}">
                <a14:useLocalDpi xmlns:a14="http://schemas.microsoft.com/office/drawing/2010/main"/>
              </a:ext>
            </a:extLst>
          </a:blip>
          <a:srcRect b="-524"/>
          <a:stretch/>
        </p:blipFill>
        <p:spPr>
          <a:xfrm>
            <a:off x="2387118" y="863689"/>
            <a:ext cx="4269572" cy="3662440"/>
          </a:xfrm>
          <a:prstGeom prst="rect">
            <a:avLst/>
          </a:prstGeom>
        </p:spPr>
      </p:pic>
    </p:spTree>
    <p:extLst>
      <p:ext uri="{BB962C8B-B14F-4D97-AF65-F5344CB8AC3E}">
        <p14:creationId xmlns:p14="http://schemas.microsoft.com/office/powerpoint/2010/main" val="371320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p:tgtEl>
                                          <p:spTgt spid="9"/>
                                        </p:tgtEl>
                                        <p:attrNameLst>
                                          <p:attrName>ppt_y</p:attrName>
                                        </p:attrNameLst>
                                      </p:cBhvr>
                                      <p:tavLst>
                                        <p:tav tm="0">
                                          <p:val>
                                            <p:strVal val="#ppt_y+#ppt_h*1.125000"/>
                                          </p:val>
                                        </p:tav>
                                        <p:tav tm="100000">
                                          <p:val>
                                            <p:strVal val="#ppt_y"/>
                                          </p:val>
                                        </p:tav>
                                      </p:tavLst>
                                    </p:anim>
                                    <p:animEffect transition="in" filter="wipe(up)">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Initial Site Considerations – 1% Slope </a:t>
            </a:r>
            <a:br>
              <a:rPr lang="en-US" dirty="0" smtClean="0"/>
            </a:br>
            <a:endParaRPr lang="en-US" dirty="0"/>
          </a:p>
        </p:txBody>
      </p:sp>
      <p:sp>
        <p:nvSpPr>
          <p:cNvPr id="3" name="Slide Number Placeholder 2"/>
          <p:cNvSpPr>
            <a:spLocks noGrp="1"/>
          </p:cNvSpPr>
          <p:nvPr>
            <p:ph type="sldNum" sz="quarter" idx="4"/>
          </p:nvPr>
        </p:nvSpPr>
        <p:spPr/>
        <p:txBody>
          <a:bodyPr/>
          <a:lstStyle/>
          <a:p>
            <a:fld id="{F9C252DC-A164-D04F-A083-01C268BCB08E}" type="slidenum">
              <a:rPr lang="en-US" smtClean="0">
                <a:solidFill>
                  <a:prstClr val="white"/>
                </a:solidFill>
                <a:latin typeface="Franklin Gothic Book"/>
              </a:rPr>
              <a:pPr/>
              <a:t>30</a:t>
            </a:fld>
            <a:endParaRPr lang="en-US" dirty="0">
              <a:solidFill>
                <a:prstClr val="white"/>
              </a:solidFill>
              <a:latin typeface="Franklin Gothic Book"/>
            </a:endParaRPr>
          </a:p>
        </p:txBody>
      </p:sp>
      <p:grpSp>
        <p:nvGrpSpPr>
          <p:cNvPr id="7" name="Group 6"/>
          <p:cNvGrpSpPr/>
          <p:nvPr/>
        </p:nvGrpSpPr>
        <p:grpSpPr>
          <a:xfrm>
            <a:off x="1272760" y="984604"/>
            <a:ext cx="6756815" cy="5221174"/>
            <a:chOff x="1272760" y="984604"/>
            <a:chExt cx="6756815" cy="5221174"/>
          </a:xfrm>
        </p:grpSpPr>
        <p:grpSp>
          <p:nvGrpSpPr>
            <p:cNvPr id="4" name="Group 3"/>
            <p:cNvGrpSpPr/>
            <p:nvPr/>
          </p:nvGrpSpPr>
          <p:grpSpPr>
            <a:xfrm>
              <a:off x="1272760" y="984604"/>
              <a:ext cx="6756815" cy="5221174"/>
              <a:chOff x="1272760" y="984604"/>
              <a:chExt cx="6756815" cy="5221174"/>
            </a:xfrm>
          </p:grpSpPr>
          <p:pic>
            <p:nvPicPr>
              <p:cNvPr id="1026" name="Picture 2" descr="C:\Users\xwang\Desktop\IE\Presentations\IndianEnergy_WindSLope0.5p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760" y="984604"/>
                <a:ext cx="6756815" cy="52211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38350" y="5419725"/>
                <a:ext cx="190500" cy="1333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 name="TextBox 5"/>
            <p:cNvSpPr txBox="1"/>
            <p:nvPr/>
          </p:nvSpPr>
          <p:spPr>
            <a:xfrm>
              <a:off x="1957202" y="5394781"/>
              <a:ext cx="333746" cy="215444"/>
            </a:xfrm>
            <a:prstGeom prst="rect">
              <a:avLst/>
            </a:prstGeom>
            <a:noFill/>
          </p:spPr>
          <p:txBody>
            <a:bodyPr wrap="none" rtlCol="0">
              <a:spAutoFit/>
            </a:bodyPr>
            <a:lstStyle/>
            <a:p>
              <a:r>
                <a:rPr lang="en-US" sz="800" dirty="0" smtClean="0">
                  <a:latin typeface="Arial" pitchFamily="34" charset="0"/>
                  <a:cs typeface="Arial" pitchFamily="34" charset="0"/>
                </a:rPr>
                <a:t>1%</a:t>
              </a:r>
              <a:endParaRPr lang="en-US" sz="800" dirty="0">
                <a:latin typeface="Arial" pitchFamily="34" charset="0"/>
                <a:cs typeface="Arial" pitchFamily="34" charset="0"/>
              </a:endParaRPr>
            </a:p>
          </p:txBody>
        </p:sp>
      </p:grpSp>
    </p:spTree>
    <p:extLst>
      <p:ext uri="{BB962C8B-B14F-4D97-AF65-F5344CB8AC3E}">
        <p14:creationId xmlns:p14="http://schemas.microsoft.com/office/powerpoint/2010/main" val="25087286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Initial Site Considerations – 5% Slope </a:t>
            </a:r>
            <a:br>
              <a:rPr lang="en-US" dirty="0" smtClean="0"/>
            </a:br>
            <a:endParaRPr lang="en-US" dirty="0"/>
          </a:p>
        </p:txBody>
      </p:sp>
      <p:sp>
        <p:nvSpPr>
          <p:cNvPr id="3" name="Slide Number Placeholder 2"/>
          <p:cNvSpPr>
            <a:spLocks noGrp="1"/>
          </p:cNvSpPr>
          <p:nvPr>
            <p:ph type="sldNum" sz="quarter" idx="4"/>
          </p:nvPr>
        </p:nvSpPr>
        <p:spPr/>
        <p:txBody>
          <a:bodyPr/>
          <a:lstStyle/>
          <a:p>
            <a:fld id="{F9C252DC-A164-D04F-A083-01C268BCB08E}" type="slidenum">
              <a:rPr lang="en-US" smtClean="0">
                <a:solidFill>
                  <a:prstClr val="white"/>
                </a:solidFill>
                <a:latin typeface="Franklin Gothic Book"/>
              </a:rPr>
              <a:pPr/>
              <a:t>31</a:t>
            </a:fld>
            <a:endParaRPr lang="en-US" dirty="0">
              <a:solidFill>
                <a:prstClr val="white"/>
              </a:solidFill>
              <a:latin typeface="Franklin Gothic Book"/>
            </a:endParaRPr>
          </a:p>
        </p:txBody>
      </p:sp>
      <p:pic>
        <p:nvPicPr>
          <p:cNvPr id="2050" name="Picture 2" descr="C:\Users\xwang\Desktop\IE\Presentations\IndianEnergy_WindSLope5p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289" y="928688"/>
            <a:ext cx="6878175" cy="5314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9726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Initial Site Considerations – 20% Slope</a:t>
            </a:r>
            <a:br>
              <a:rPr lang="en-US" dirty="0" smtClean="0"/>
            </a:br>
            <a:endParaRPr lang="en-US" dirty="0"/>
          </a:p>
        </p:txBody>
      </p:sp>
      <p:sp>
        <p:nvSpPr>
          <p:cNvPr id="3" name="Slide Number Placeholder 2"/>
          <p:cNvSpPr>
            <a:spLocks noGrp="1"/>
          </p:cNvSpPr>
          <p:nvPr>
            <p:ph type="sldNum" sz="quarter" idx="4"/>
          </p:nvPr>
        </p:nvSpPr>
        <p:spPr/>
        <p:txBody>
          <a:bodyPr/>
          <a:lstStyle/>
          <a:p>
            <a:fld id="{F9C252DC-A164-D04F-A083-01C268BCB08E}" type="slidenum">
              <a:rPr lang="en-US" smtClean="0">
                <a:solidFill>
                  <a:prstClr val="white"/>
                </a:solidFill>
                <a:latin typeface="Franklin Gothic Book"/>
              </a:rPr>
              <a:pPr/>
              <a:t>32</a:t>
            </a:fld>
            <a:endParaRPr lang="en-US" dirty="0">
              <a:solidFill>
                <a:prstClr val="white"/>
              </a:solidFill>
              <a:latin typeface="Franklin Gothic Book"/>
            </a:endParaRPr>
          </a:p>
        </p:txBody>
      </p:sp>
      <p:pic>
        <p:nvPicPr>
          <p:cNvPr id="3074" name="Picture 2" descr="C:\Users\xwang\Desktop\IE\Presentations\IndianEnergy_WindSLope20p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265" y="989663"/>
            <a:ext cx="6760161" cy="522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9726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6723"/>
          <a:stretch/>
        </p:blipFill>
        <p:spPr>
          <a:xfrm>
            <a:off x="0" y="300989"/>
            <a:ext cx="9144000" cy="6013192"/>
          </a:xfrm>
          <a:prstGeom prst="rect">
            <a:avLst/>
          </a:prstGeom>
        </p:spPr>
      </p:pic>
      <p:sp>
        <p:nvSpPr>
          <p:cNvPr id="2" name="Slide Number Placeholder 1"/>
          <p:cNvSpPr>
            <a:spLocks noGrp="1"/>
          </p:cNvSpPr>
          <p:nvPr>
            <p:ph type="sldNum" sz="quarter" idx="4294967295"/>
          </p:nvPr>
        </p:nvSpPr>
        <p:spPr>
          <a:xfrm>
            <a:off x="8622012" y="6609090"/>
            <a:ext cx="547908" cy="267887"/>
          </a:xfrm>
          <a:prstGeom prst="rect">
            <a:avLst/>
          </a:prstGeom>
        </p:spPr>
        <p:txBody>
          <a:bodyPr/>
          <a:lstStyle/>
          <a:p>
            <a:pPr algn="ctr"/>
            <a:fld id="{C0DE57D6-8AFC-2140-9EBE-012C368973AC}" type="slidenum">
              <a:rPr lang="en-US" smtClean="0">
                <a:solidFill>
                  <a:srgbClr val="106636"/>
                </a:solidFill>
                <a:latin typeface="Franklin Gothic Book"/>
              </a:rPr>
              <a:pPr algn="ctr"/>
              <a:t>33</a:t>
            </a:fld>
            <a:endParaRPr lang="en-US" dirty="0">
              <a:solidFill>
                <a:srgbClr val="106636"/>
              </a:solidFill>
              <a:latin typeface="Franklin Gothic Book"/>
            </a:endParaRPr>
          </a:p>
        </p:txBody>
      </p:sp>
      <p:sp>
        <p:nvSpPr>
          <p:cNvPr id="7" name="Title 1"/>
          <p:cNvSpPr txBox="1">
            <a:spLocks/>
          </p:cNvSpPr>
          <p:nvPr/>
        </p:nvSpPr>
        <p:spPr>
          <a:xfrm>
            <a:off x="644304" y="5083518"/>
            <a:ext cx="7887620" cy="621957"/>
          </a:xfrm>
          <a:prstGeom prst="rect">
            <a:avLst/>
          </a:prstGeom>
          <a:solidFill>
            <a:srgbClr val="008000">
              <a:alpha val="50000"/>
            </a:srgbClr>
          </a:solidFill>
          <a:ln>
            <a:noFill/>
          </a:ln>
        </p:spPr>
        <p:txBody>
          <a:bodyPr vert="horz" lIns="91440" tIns="45720" rIns="91440" bIns="45720" rtlCol="0" anchor="t">
            <a:normAutofit fontScale="97500"/>
          </a:bodyPr>
          <a:lstStyle>
            <a:lvl1pPr algn="l" defTabSz="457200" rtl="0" eaLnBrk="1" latinLnBrk="0" hangingPunct="1">
              <a:spcBef>
                <a:spcPct val="0"/>
              </a:spcBef>
              <a:buNone/>
              <a:defRPr sz="4000" b="1" kern="1200" cap="all">
                <a:solidFill>
                  <a:schemeClr val="accent1"/>
                </a:solidFill>
                <a:latin typeface="+mj-lt"/>
                <a:ea typeface="+mj-ea"/>
                <a:cs typeface="+mj-cs"/>
              </a:defRPr>
            </a:lvl1pPr>
          </a:lstStyle>
          <a:p>
            <a:pPr marL="182880" algn="ctr"/>
            <a:r>
              <a:rPr lang="en-US" sz="3200" dirty="0" smtClean="0">
                <a:solidFill>
                  <a:prstClr val="white"/>
                </a:solidFill>
                <a:latin typeface="Franklin Gothic Medium"/>
              </a:rPr>
              <a:t>Resource</a:t>
            </a:r>
          </a:p>
        </p:txBody>
      </p:sp>
    </p:spTree>
    <p:extLst>
      <p:ext uri="{BB962C8B-B14F-4D97-AF65-F5344CB8AC3E}">
        <p14:creationId xmlns:p14="http://schemas.microsoft.com/office/powerpoint/2010/main" val="7386046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dirty="0" smtClean="0"/>
              <a:t>Solar PV Energy Resource Mapping</a:t>
            </a:r>
            <a:endParaRPr lang="en-US" dirty="0"/>
          </a:p>
        </p:txBody>
      </p:sp>
      <p:sp>
        <p:nvSpPr>
          <p:cNvPr id="4" name="Slide Number Placeholder 3"/>
          <p:cNvSpPr>
            <a:spLocks noGrp="1"/>
          </p:cNvSpPr>
          <p:nvPr>
            <p:ph type="sldNum" sz="quarter" idx="4"/>
          </p:nvPr>
        </p:nvSpPr>
        <p:spPr/>
        <p:txBody>
          <a:bodyPr/>
          <a:lstStyle/>
          <a:p>
            <a:fld id="{F9C252DC-A164-D04F-A083-01C268BCB08E}" type="slidenum">
              <a:rPr lang="en-US" smtClean="0">
                <a:solidFill>
                  <a:prstClr val="white"/>
                </a:solidFill>
                <a:latin typeface="Franklin Gothic Book"/>
              </a:rPr>
              <a:pPr/>
              <a:t>34</a:t>
            </a:fld>
            <a:endParaRPr lang="en-US" dirty="0">
              <a:solidFill>
                <a:prstClr val="white"/>
              </a:solidFill>
              <a:latin typeface="Franklin Gothic Book"/>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l="5818" t="7529" r="5818" b="7529"/>
          <a:stretch>
            <a:fillRect/>
          </a:stretch>
        </p:blipFill>
        <p:spPr bwMode="auto">
          <a:xfrm>
            <a:off x="974332" y="831613"/>
            <a:ext cx="7175719" cy="533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8880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F9C252DC-A164-D04F-A083-01C268BCB08E}" type="slidenum">
              <a:rPr lang="en-US" smtClean="0">
                <a:solidFill>
                  <a:prstClr val="white"/>
                </a:solidFill>
                <a:latin typeface="Franklin Gothic Book"/>
              </a:rPr>
              <a:pPr algn="ctr"/>
              <a:t>35</a:t>
            </a:fld>
            <a:endParaRPr lang="en-US" dirty="0">
              <a:solidFill>
                <a:prstClr val="white"/>
              </a:solidFill>
              <a:latin typeface="Franklin Gothic Book"/>
            </a:endParaRPr>
          </a:p>
        </p:txBody>
      </p:sp>
      <p:pic>
        <p:nvPicPr>
          <p:cNvPr id="5" name="Picture 2" descr="http://www.nrel.gov/gis/images/tribal_lands/wind_mw80_30.jpg"/>
          <p:cNvPicPr>
            <a:picLocks noChangeAspect="1" noChangeArrowheads="1"/>
          </p:cNvPicPr>
          <p:nvPr/>
        </p:nvPicPr>
        <p:blipFill>
          <a:blip r:embed="rId3">
            <a:extLst>
              <a:ext uri="{28A0092B-C50C-407E-A947-70E740481C1C}">
                <a14:useLocalDpi xmlns:a14="http://schemas.microsoft.com/office/drawing/2010/main" val="0"/>
              </a:ext>
            </a:extLst>
          </a:blip>
          <a:srcRect l="6364" t="8235" r="6364" b="8235"/>
          <a:stretch>
            <a:fillRect/>
          </a:stretch>
        </p:blipFill>
        <p:spPr bwMode="auto">
          <a:xfrm>
            <a:off x="1001661" y="914401"/>
            <a:ext cx="7114921" cy="526215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noAutofit/>
          </a:bodyPr>
          <a:lstStyle/>
          <a:p>
            <a:r>
              <a:rPr lang="en-US" dirty="0" smtClean="0"/>
              <a:t>Wind Energy Resource Mapping</a:t>
            </a:r>
            <a:endParaRPr lang="en-US" dirty="0"/>
          </a:p>
        </p:txBody>
      </p:sp>
    </p:spTree>
    <p:extLst>
      <p:ext uri="{BB962C8B-B14F-4D97-AF65-F5344CB8AC3E}">
        <p14:creationId xmlns:p14="http://schemas.microsoft.com/office/powerpoint/2010/main" val="6988394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lvl="0"/>
            <a:r>
              <a:rPr lang="en-US" dirty="0" err="1" smtClean="0"/>
              <a:t>PVWatts</a:t>
            </a:r>
            <a:endParaRPr lang="en-US" dirty="0"/>
          </a:p>
        </p:txBody>
      </p:sp>
      <p:sp>
        <p:nvSpPr>
          <p:cNvPr id="4" name="Slide Number Placeholder 3"/>
          <p:cNvSpPr>
            <a:spLocks noGrp="1"/>
          </p:cNvSpPr>
          <p:nvPr>
            <p:ph type="sldNum" sz="quarter" idx="12"/>
          </p:nvPr>
        </p:nvSpPr>
        <p:spPr/>
        <p:txBody>
          <a:bodyPr/>
          <a:lstStyle/>
          <a:p>
            <a:fld id="{F9C252DC-A164-D04F-A083-01C268BCB08E}" type="slidenum">
              <a:rPr lang="en-US" smtClean="0">
                <a:latin typeface="Franklin Gothic Book"/>
              </a:rPr>
              <a:pPr/>
              <a:t>36</a:t>
            </a:fld>
            <a:endParaRPr lang="en-US" dirty="0">
              <a:latin typeface="Franklin Gothic Book"/>
            </a:endParaRPr>
          </a:p>
        </p:txBody>
      </p:sp>
      <p:pic>
        <p:nvPicPr>
          <p:cNvPr id="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438764"/>
            <a:ext cx="3395913" cy="2481469"/>
          </a:xfrm>
          <a:prstGeom prst="rect">
            <a:avLst/>
          </a:prstGeom>
          <a:noFill/>
          <a:ln w="9525">
            <a:noFill/>
            <a:miter lim="800000"/>
            <a:headEnd/>
            <a:tailEnd/>
          </a:ln>
          <a:effectLst>
            <a:outerShdw dist="139700" dir="2700000" algn="ctr" rotWithShape="0">
              <a:srgbClr val="000000">
                <a:alpha val="65000"/>
              </a:srgbClr>
            </a:outerShdw>
          </a:effec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948" y="2917386"/>
            <a:ext cx="2125980" cy="2739390"/>
          </a:xfrm>
          <a:prstGeom prst="rect">
            <a:avLst/>
          </a:prstGeom>
          <a:noFill/>
          <a:ln w="9525">
            <a:noFill/>
            <a:miter lim="800000"/>
            <a:headEnd/>
            <a:tailEnd/>
          </a:ln>
          <a:effectLst>
            <a:outerShdw dist="139700" dir="2700000" algn="ctr" rotWithShape="0">
              <a:srgbClr val="000000">
                <a:alpha val="65000"/>
              </a:srgbClr>
            </a:outerShdw>
          </a:effectLst>
        </p:spPr>
      </p:pic>
      <p:sp>
        <p:nvSpPr>
          <p:cNvPr id="8" name="Rectangle 7"/>
          <p:cNvSpPr/>
          <p:nvPr/>
        </p:nvSpPr>
        <p:spPr>
          <a:xfrm>
            <a:off x="4297680" y="1097280"/>
            <a:ext cx="4663440" cy="4206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sz="1400" b="1" dirty="0">
                <a:solidFill>
                  <a:srgbClr val="3E3E3E"/>
                </a:solidFill>
                <a:latin typeface="Franklin Gothic Book"/>
                <a:ea typeface="ＭＳ Ｐゴシック" charset="-128"/>
                <a:cs typeface="Arial" charset="0"/>
              </a:rPr>
              <a:t>Project Description</a:t>
            </a:r>
          </a:p>
          <a:p>
            <a:r>
              <a:rPr lang="en-US" sz="1400" dirty="0" smtClean="0">
                <a:solidFill>
                  <a:srgbClr val="3E3E3E"/>
                </a:solidFill>
                <a:latin typeface="Franklin Gothic Book"/>
                <a:ea typeface="ＭＳ Ｐゴシック" charset="-128"/>
                <a:cs typeface="Arial" charset="0"/>
              </a:rPr>
              <a:t>The PVWatts application is an interactive map-based interface to rapidly utilize the PVWatts calculator. The PVWatts calculator is a basic solar modeling tool developed at NREL to allow non-experts to quickly obtain performance estimates for grid-connected PV systems. </a:t>
            </a:r>
          </a:p>
          <a:p>
            <a:endParaRPr lang="en-US" sz="1400" dirty="0" smtClean="0">
              <a:solidFill>
                <a:srgbClr val="3E3E3E"/>
              </a:solidFill>
              <a:latin typeface="Franklin Gothic Book"/>
              <a:ea typeface="ＭＳ Ｐゴシック" charset="-128"/>
              <a:cs typeface="Arial" charset="0"/>
            </a:endParaRPr>
          </a:p>
          <a:p>
            <a:r>
              <a:rPr lang="en-US" sz="1400" b="1" dirty="0" smtClean="0">
                <a:solidFill>
                  <a:srgbClr val="3E3E3E"/>
                </a:solidFill>
                <a:latin typeface="Franklin Gothic Book"/>
                <a:ea typeface="ＭＳ Ｐゴシック" charset="-128"/>
                <a:cs typeface="Arial" charset="0"/>
              </a:rPr>
              <a:t>Project Impact</a:t>
            </a:r>
          </a:p>
          <a:p>
            <a:r>
              <a:rPr lang="en-US" sz="1400" dirty="0" smtClean="0">
                <a:solidFill>
                  <a:srgbClr val="3E3E3E"/>
                </a:solidFill>
                <a:latin typeface="Franklin Gothic Book"/>
                <a:ea typeface="ＭＳ Ｐゴシック" charset="-128"/>
                <a:cs typeface="Arial" charset="0"/>
              </a:rPr>
              <a:t>This project is focused on providing the general public with a basic solar performance modeling tool and is one of the most heavily visited page on the NREL website. Users can get an estimate of expected monthly and annual solar resource values for any location in the United States. </a:t>
            </a:r>
          </a:p>
          <a:p>
            <a:endParaRPr lang="en-US" sz="1400" b="1" dirty="0" smtClean="0">
              <a:solidFill>
                <a:srgbClr val="3E3E3E"/>
              </a:solidFill>
              <a:latin typeface="Franklin Gothic Book"/>
              <a:ea typeface="ＭＳ Ｐゴシック" charset="-128"/>
              <a:cs typeface="Arial" charset="0"/>
            </a:endParaRPr>
          </a:p>
          <a:p>
            <a:r>
              <a:rPr lang="en-US" sz="1400" b="1" dirty="0" smtClean="0">
                <a:solidFill>
                  <a:srgbClr val="3E3E3E"/>
                </a:solidFill>
                <a:latin typeface="Franklin Gothic Book"/>
                <a:ea typeface="ＭＳ Ｐゴシック" charset="-128"/>
                <a:cs typeface="Arial" charset="0"/>
              </a:rPr>
              <a:t>Users</a:t>
            </a:r>
          </a:p>
          <a:p>
            <a:r>
              <a:rPr lang="en-US" sz="1400" dirty="0" smtClean="0">
                <a:solidFill>
                  <a:srgbClr val="3E3E3E"/>
                </a:solidFill>
                <a:latin typeface="Franklin Gothic Book"/>
                <a:ea typeface="ＭＳ Ｐゴシック" charset="-128"/>
                <a:cs typeface="Arial" charset="0"/>
              </a:rPr>
              <a:t>Generally solar installers, but really anyone is able to use this to get a first cut of the potential output. Many national subsidy providers use </a:t>
            </a:r>
            <a:r>
              <a:rPr lang="en-US" sz="1400" dirty="0" err="1" smtClean="0">
                <a:solidFill>
                  <a:srgbClr val="3E3E3E"/>
                </a:solidFill>
                <a:latin typeface="Franklin Gothic Book"/>
                <a:ea typeface="ＭＳ Ｐゴシック" charset="-128"/>
                <a:cs typeface="Arial" charset="0"/>
              </a:rPr>
              <a:t>PVWatts</a:t>
            </a:r>
            <a:r>
              <a:rPr lang="en-US" sz="1400" dirty="0" smtClean="0">
                <a:solidFill>
                  <a:srgbClr val="3E3E3E"/>
                </a:solidFill>
                <a:latin typeface="Franklin Gothic Book"/>
                <a:ea typeface="ＭＳ Ｐゴシック" charset="-128"/>
                <a:cs typeface="Arial" charset="0"/>
              </a:rPr>
              <a:t> to determine the amount of subsidy a homeowner can receive.</a:t>
            </a:r>
          </a:p>
        </p:txBody>
      </p:sp>
      <p:sp>
        <p:nvSpPr>
          <p:cNvPr id="11" name="Rectangle 10"/>
          <p:cNvSpPr/>
          <p:nvPr/>
        </p:nvSpPr>
        <p:spPr>
          <a:xfrm>
            <a:off x="4297680" y="5453232"/>
            <a:ext cx="34290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1400" b="1" dirty="0">
                <a:solidFill>
                  <a:srgbClr val="7F7F7F"/>
                </a:solidFill>
                <a:latin typeface="Franklin Gothic Book"/>
                <a:ea typeface="ＭＳ Ｐゴシック" charset="-128"/>
                <a:cs typeface="Arial" charset="0"/>
              </a:rPr>
              <a:t>Data Analysis and Visualization Group </a:t>
            </a:r>
            <a:r>
              <a:rPr lang="en-US" sz="1400" b="1" dirty="0" smtClean="0">
                <a:solidFill>
                  <a:srgbClr val="7F7F7F"/>
                </a:solidFill>
                <a:latin typeface="Franklin Gothic Book"/>
                <a:ea typeface="ＭＳ Ｐゴシック" charset="-128"/>
                <a:cs typeface="Arial" charset="0"/>
              </a:rPr>
              <a:t>Project </a:t>
            </a:r>
            <a:r>
              <a:rPr lang="en-US" sz="1400" b="1" dirty="0">
                <a:solidFill>
                  <a:srgbClr val="7F7F7F"/>
                </a:solidFill>
                <a:latin typeface="Franklin Gothic Book"/>
                <a:ea typeface="ＭＳ Ｐゴシック" charset="-128"/>
                <a:cs typeface="Arial" charset="0"/>
              </a:rPr>
              <a:t>Lead</a:t>
            </a:r>
            <a:r>
              <a:rPr lang="en-US" sz="1400" b="1" dirty="0" smtClean="0">
                <a:solidFill>
                  <a:srgbClr val="7F7F7F"/>
                </a:solidFill>
                <a:latin typeface="Franklin Gothic Book"/>
                <a:ea typeface="ＭＳ Ｐゴシック" charset="-128"/>
                <a:cs typeface="Arial" charset="0"/>
              </a:rPr>
              <a:t>: </a:t>
            </a:r>
            <a:r>
              <a:rPr lang="en-US" sz="1400" dirty="0" smtClean="0">
                <a:solidFill>
                  <a:srgbClr val="3E3E3E"/>
                </a:solidFill>
                <a:latin typeface="Franklin Gothic Book"/>
                <a:ea typeface="ＭＳ Ｐゴシック" charset="-128"/>
                <a:cs typeface="Arial" charset="0"/>
              </a:rPr>
              <a:t>Dan Getman</a:t>
            </a:r>
            <a:endParaRPr lang="en-US" sz="1400" dirty="0">
              <a:solidFill>
                <a:srgbClr val="3E3E3E"/>
              </a:solidFill>
              <a:latin typeface="Franklin Gothic Book"/>
              <a:ea typeface="ＭＳ Ｐゴシック" charset="-128"/>
              <a:cs typeface="Arial" charset="0"/>
            </a:endParaRPr>
          </a:p>
          <a:p>
            <a:r>
              <a:rPr lang="en-US" sz="1400" dirty="0" smtClean="0">
                <a:solidFill>
                  <a:srgbClr val="3E3E3E"/>
                </a:solidFill>
                <a:latin typeface="Franklin Gothic Book"/>
                <a:ea typeface="ＭＳ Ｐゴシック" charset="-128"/>
                <a:cs typeface="Arial" charset="0"/>
              </a:rPr>
              <a:t>Dan.getman@nrel.gov</a:t>
            </a:r>
            <a:endParaRPr lang="en-US" sz="1400" b="1" dirty="0">
              <a:solidFill>
                <a:srgbClr val="3E3E3E"/>
              </a:solidFill>
              <a:latin typeface="Franklin Gothic Book"/>
              <a:ea typeface="ＭＳ Ｐゴシック" charset="-128"/>
              <a:cs typeface="Arial" charset="0"/>
            </a:endParaRPr>
          </a:p>
        </p:txBody>
      </p:sp>
      <p:sp>
        <p:nvSpPr>
          <p:cNvPr id="9" name="Rectangle 8"/>
          <p:cNvSpPr/>
          <p:nvPr/>
        </p:nvSpPr>
        <p:spPr>
          <a:xfrm>
            <a:off x="4754880" y="338328"/>
            <a:ext cx="3452355" cy="400110"/>
          </a:xfrm>
          <a:prstGeom prst="rect">
            <a:avLst/>
          </a:prstGeom>
        </p:spPr>
        <p:txBody>
          <a:bodyPr wrap="none">
            <a:spAutoFit/>
          </a:bodyPr>
          <a:lstStyle/>
          <a:p>
            <a:r>
              <a:rPr lang="en-US" sz="2000" dirty="0" smtClean="0">
                <a:solidFill>
                  <a:srgbClr val="3E3E3E"/>
                </a:solidFill>
                <a:latin typeface="Franklin Gothic Book"/>
                <a:hlinkClick r:id="rId5"/>
              </a:rPr>
              <a:t>http://maps.nrel.gov/pvwatts</a:t>
            </a:r>
            <a:endParaRPr lang="en-US" sz="2000" dirty="0">
              <a:solidFill>
                <a:srgbClr val="3E3E3E"/>
              </a:solidFill>
              <a:latin typeface="Franklin Gothic Book"/>
            </a:endParaRPr>
          </a:p>
        </p:txBody>
      </p:sp>
      <p:sp>
        <p:nvSpPr>
          <p:cNvPr id="12" name="Rectangle 11"/>
          <p:cNvSpPr/>
          <p:nvPr/>
        </p:nvSpPr>
        <p:spPr>
          <a:xfrm>
            <a:off x="365760" y="819912"/>
            <a:ext cx="3444240" cy="627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000" b="1" dirty="0" smtClean="0">
                <a:solidFill>
                  <a:srgbClr val="3E3E3E"/>
                </a:solidFill>
                <a:latin typeface="Franklin Gothic Book"/>
                <a:ea typeface="ＭＳ Ｐゴシック" charset="-128"/>
                <a:cs typeface="Arial" charset="0"/>
              </a:rPr>
              <a:t>Basic </a:t>
            </a:r>
            <a:r>
              <a:rPr lang="en-US" sz="2000" b="1" smtClean="0">
                <a:solidFill>
                  <a:srgbClr val="3E3E3E"/>
                </a:solidFill>
                <a:latin typeface="Franklin Gothic Book"/>
                <a:ea typeface="ＭＳ Ｐゴシック" charset="-128"/>
                <a:cs typeface="Arial" charset="0"/>
              </a:rPr>
              <a:t>PV Modeling</a:t>
            </a:r>
            <a:endParaRPr lang="en-US" sz="2000" b="1" dirty="0">
              <a:solidFill>
                <a:srgbClr val="3E3E3E"/>
              </a:solidFill>
              <a:latin typeface="Franklin Gothic Book"/>
              <a:ea typeface="ＭＳ Ｐゴシック" charset="-128"/>
              <a:cs typeface="Arial" charset="0"/>
            </a:endParaRPr>
          </a:p>
        </p:txBody>
      </p:sp>
    </p:spTree>
    <p:extLst>
      <p:ext uri="{BB962C8B-B14F-4D97-AF65-F5344CB8AC3E}">
        <p14:creationId xmlns:p14="http://schemas.microsoft.com/office/powerpoint/2010/main" val="1449866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itle Placeholder 1"/>
          <p:cNvSpPr txBox="1">
            <a:spLocks/>
          </p:cNvSpPr>
          <p:nvPr/>
        </p:nvSpPr>
        <p:spPr bwMode="auto">
          <a:xfrm>
            <a:off x="365760" y="173736"/>
            <a:ext cx="8229600" cy="987552"/>
          </a:xfrm>
          <a:prstGeom prst="rect">
            <a:avLst/>
          </a:prstGeom>
          <a:noFill/>
          <a:ln w="9525">
            <a:noFill/>
            <a:miter lim="800000"/>
            <a:headEnd/>
            <a:tailEnd/>
          </a:ln>
        </p:spPr>
        <p:txBody>
          <a:bodyPr anchor="t"/>
          <a:lstStyle/>
          <a:p>
            <a:r>
              <a:rPr lang="en-US" sz="3200" b="1" dirty="0">
                <a:solidFill>
                  <a:srgbClr val="106636"/>
                </a:solidFill>
                <a:latin typeface="Franklin Gothic Book"/>
                <a:cs typeface="Arial" charset="0"/>
              </a:rPr>
              <a:t>The Solar Prospector</a:t>
            </a:r>
          </a:p>
        </p:txBody>
      </p:sp>
      <p:sp>
        <p:nvSpPr>
          <p:cNvPr id="16389" name="Slide Number Placeholder 5"/>
          <p:cNvSpPr>
            <a:spLocks noGrp="1"/>
          </p:cNvSpPr>
          <p:nvPr>
            <p:ph type="sldNum" sz="quarter" idx="4294967295"/>
          </p:nvPr>
        </p:nvSpPr>
        <p:spPr bwMode="white">
          <a:xfrm>
            <a:off x="8697074" y="6660133"/>
            <a:ext cx="457200" cy="152400"/>
          </a:xfrm>
          <a:prstGeom prst="rect">
            <a:avLst/>
          </a:prstGeom>
          <a:noFill/>
          <a:ln>
            <a:miter lim="800000"/>
            <a:headEnd/>
            <a:tailEnd/>
          </a:ln>
        </p:spPr>
        <p:txBody>
          <a:bodyPr tIns="0" bIns="0">
            <a:spAutoFit/>
          </a:bodyPr>
          <a:lstStyle/>
          <a:p>
            <a:pPr algn="ctr"/>
            <a:fld id="{2DB476A4-8213-41AD-8A39-AB15AA369180}" type="slidenum">
              <a:rPr lang="en-US" sz="1000">
                <a:solidFill>
                  <a:srgbClr val="B2D6E9"/>
                </a:solidFill>
                <a:latin typeface="Arial" charset="0"/>
              </a:rPr>
              <a:pPr algn="ctr"/>
              <a:t>37</a:t>
            </a:fld>
            <a:endParaRPr lang="en-US" sz="1000" dirty="0">
              <a:solidFill>
                <a:srgbClr val="B2D6E9"/>
              </a:solidFill>
              <a:latin typeface="Arial" charset="0"/>
            </a:endParaRPr>
          </a:p>
        </p:txBody>
      </p:sp>
      <p:sp>
        <p:nvSpPr>
          <p:cNvPr id="16392" name="Text Placeholder 2"/>
          <p:cNvSpPr txBox="1">
            <a:spLocks/>
          </p:cNvSpPr>
          <p:nvPr/>
        </p:nvSpPr>
        <p:spPr bwMode="auto">
          <a:xfrm>
            <a:off x="381000" y="1143000"/>
            <a:ext cx="4114800" cy="4276725"/>
          </a:xfrm>
          <a:prstGeom prst="rect">
            <a:avLst/>
          </a:prstGeom>
          <a:noFill/>
          <a:ln w="9525">
            <a:noFill/>
            <a:miter lim="800000"/>
            <a:headEnd/>
            <a:tailEnd/>
          </a:ln>
        </p:spPr>
        <p:txBody>
          <a:bodyPr/>
          <a:lstStyle/>
          <a:p>
            <a:pPr marL="342900" indent="-342900" algn="r">
              <a:spcBef>
                <a:spcPct val="20000"/>
              </a:spcBef>
            </a:pPr>
            <a:endParaRPr lang="en-US" sz="1600" dirty="0">
              <a:solidFill>
                <a:srgbClr val="0959A5"/>
              </a:solidFill>
              <a:latin typeface="Franklin Gothic Book"/>
              <a:cs typeface="Arial" charset="0"/>
            </a:endParaRPr>
          </a:p>
        </p:txBody>
      </p:sp>
      <p:sp>
        <p:nvSpPr>
          <p:cNvPr id="10" name="Rectangle 9"/>
          <p:cNvSpPr/>
          <p:nvPr/>
        </p:nvSpPr>
        <p:spPr>
          <a:xfrm>
            <a:off x="4297680" y="1097280"/>
            <a:ext cx="4663440" cy="5212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sz="1400" b="1" dirty="0">
                <a:solidFill>
                  <a:srgbClr val="3E3E3E"/>
                </a:solidFill>
                <a:latin typeface="Franklin Gothic Book"/>
                <a:ea typeface="ＭＳ Ｐゴシック" charset="-128"/>
                <a:cs typeface="Arial" charset="0"/>
              </a:rPr>
              <a:t>Project Description</a:t>
            </a:r>
          </a:p>
          <a:p>
            <a:r>
              <a:rPr lang="en-US" sz="1400" dirty="0">
                <a:solidFill>
                  <a:srgbClr val="3E3E3E"/>
                </a:solidFill>
                <a:latin typeface="Franklin Gothic Book"/>
                <a:ea typeface="ＭＳ Ｐゴシック" charset="-128"/>
                <a:cs typeface="Arial" charset="0"/>
              </a:rPr>
              <a:t>The Solar Prospector is a </a:t>
            </a:r>
            <a:r>
              <a:rPr lang="en-US" sz="1400" dirty="0" smtClean="0">
                <a:solidFill>
                  <a:srgbClr val="3E3E3E"/>
                </a:solidFill>
                <a:latin typeface="Franklin Gothic Book"/>
                <a:ea typeface="ＭＳ Ｐゴシック" charset="-128"/>
                <a:cs typeface="Arial" charset="0"/>
              </a:rPr>
              <a:t>Web-based Geographic Information System (GIS) </a:t>
            </a:r>
            <a:r>
              <a:rPr lang="en-US" sz="1400" dirty="0">
                <a:solidFill>
                  <a:srgbClr val="3E3E3E"/>
                </a:solidFill>
                <a:latin typeface="Franklin Gothic Book"/>
                <a:ea typeface="ＭＳ Ｐゴシック" charset="-128"/>
                <a:cs typeface="Arial" charset="0"/>
              </a:rPr>
              <a:t>tool designed to assist industry professionals in the </a:t>
            </a:r>
            <a:r>
              <a:rPr lang="en-US" sz="1400" dirty="0" smtClean="0">
                <a:solidFill>
                  <a:srgbClr val="3E3E3E"/>
                </a:solidFill>
                <a:latin typeface="Franklin Gothic Book"/>
                <a:ea typeface="ＭＳ Ｐゴシック" charset="-128"/>
                <a:cs typeface="Arial" charset="0"/>
              </a:rPr>
              <a:t>siting </a:t>
            </a:r>
            <a:r>
              <a:rPr lang="en-US" sz="1400" dirty="0">
                <a:solidFill>
                  <a:srgbClr val="3E3E3E"/>
                </a:solidFill>
                <a:latin typeface="Franklin Gothic Book"/>
                <a:ea typeface="ＭＳ Ｐゴシック" charset="-128"/>
                <a:cs typeface="Arial" charset="0"/>
              </a:rPr>
              <a:t>of utility-scale </a:t>
            </a:r>
            <a:r>
              <a:rPr lang="en-US" sz="1400" dirty="0" smtClean="0">
                <a:solidFill>
                  <a:srgbClr val="3E3E3E"/>
                </a:solidFill>
                <a:latin typeface="Franklin Gothic Book"/>
                <a:ea typeface="ＭＳ Ｐゴシック" charset="-128"/>
                <a:cs typeface="Arial" charset="0"/>
              </a:rPr>
              <a:t>solar </a:t>
            </a:r>
            <a:r>
              <a:rPr lang="en-US" sz="1400" dirty="0">
                <a:solidFill>
                  <a:srgbClr val="3E3E3E"/>
                </a:solidFill>
                <a:latin typeface="Franklin Gothic Book"/>
                <a:ea typeface="ＭＳ Ｐゴシック" charset="-128"/>
                <a:cs typeface="Arial" charset="0"/>
              </a:rPr>
              <a:t>plants. The tool employs various GIS datasets to help identify areas that may have a high potential for </a:t>
            </a:r>
            <a:r>
              <a:rPr lang="en-US" sz="1400" dirty="0" smtClean="0">
                <a:solidFill>
                  <a:srgbClr val="3E3E3E"/>
                </a:solidFill>
                <a:latin typeface="Franklin Gothic Book"/>
                <a:ea typeface="ＭＳ Ｐゴシック" charset="-128"/>
                <a:cs typeface="Arial" charset="0"/>
              </a:rPr>
              <a:t>solar plant development. Additionally, the Solar Prospector forms a platform to disseminate all solar related geospatial data to the larger industry and analysis community.</a:t>
            </a:r>
          </a:p>
          <a:p>
            <a:endParaRPr lang="en-US" sz="1400" dirty="0" smtClean="0">
              <a:solidFill>
                <a:srgbClr val="3E3E3E"/>
              </a:solidFill>
              <a:latin typeface="Franklin Gothic Book"/>
              <a:ea typeface="ＭＳ Ｐゴシック" charset="-128"/>
              <a:cs typeface="Arial" charset="0"/>
            </a:endParaRPr>
          </a:p>
          <a:p>
            <a:r>
              <a:rPr lang="en-US" sz="1400" b="1" dirty="0" smtClean="0">
                <a:solidFill>
                  <a:srgbClr val="3E3E3E"/>
                </a:solidFill>
                <a:latin typeface="Franklin Gothic Book"/>
                <a:ea typeface="ＭＳ Ｐゴシック" charset="-128"/>
                <a:cs typeface="Arial" charset="0"/>
              </a:rPr>
              <a:t>Project Impact</a:t>
            </a:r>
          </a:p>
          <a:p>
            <a:r>
              <a:rPr lang="en-US" sz="1400" dirty="0" smtClean="0">
                <a:solidFill>
                  <a:srgbClr val="3E3E3E"/>
                </a:solidFill>
                <a:latin typeface="Franklin Gothic Book"/>
                <a:ea typeface="ＭＳ Ｐゴシック" charset="-128"/>
                <a:cs typeface="Arial" charset="0"/>
              </a:rPr>
              <a:t>This project provides the location of solar resources, land ownership, and general infrastructure in an easy to use map format. Users can quickly download hourly solar resource data for specific locations and perform temporal analyses for any location in the United States and North Mexico.</a:t>
            </a:r>
          </a:p>
          <a:p>
            <a:endParaRPr lang="en-US" sz="1400" dirty="0" smtClean="0">
              <a:solidFill>
                <a:srgbClr val="3E3E3E"/>
              </a:solidFill>
              <a:latin typeface="Franklin Gothic Book"/>
              <a:ea typeface="ＭＳ Ｐゴシック" charset="-128"/>
              <a:cs typeface="Arial" charset="0"/>
            </a:endParaRPr>
          </a:p>
          <a:p>
            <a:r>
              <a:rPr lang="en-US" sz="1400" b="1" dirty="0" smtClean="0">
                <a:solidFill>
                  <a:srgbClr val="3E3E3E"/>
                </a:solidFill>
                <a:latin typeface="Franklin Gothic Book"/>
                <a:ea typeface="ＭＳ Ｐゴシック" charset="-128"/>
                <a:cs typeface="Arial" charset="0"/>
              </a:rPr>
              <a:t>Users</a:t>
            </a:r>
            <a:endParaRPr lang="en-US" sz="1400" dirty="0" smtClean="0">
              <a:solidFill>
                <a:srgbClr val="3E3E3E"/>
              </a:solidFill>
              <a:latin typeface="Franklin Gothic Book"/>
              <a:ea typeface="ＭＳ Ｐゴシック" charset="-128"/>
              <a:cs typeface="Arial" charset="0"/>
            </a:endParaRPr>
          </a:p>
          <a:p>
            <a:pPr marL="169863" indent="-168275">
              <a:buFont typeface="Arial" pitchFamily="34" charset="0"/>
              <a:buChar char="•"/>
            </a:pPr>
            <a:r>
              <a:rPr lang="en-US" sz="1400" dirty="0" smtClean="0">
                <a:solidFill>
                  <a:srgbClr val="3E3E3E"/>
                </a:solidFill>
                <a:latin typeface="Franklin Gothic Book"/>
                <a:ea typeface="ＭＳ Ｐゴシック" charset="-128"/>
                <a:cs typeface="Arial" pitchFamily="34" charset="0"/>
              </a:rPr>
              <a:t>Originally developed for CSP and expanded to PV; the CSP project development industry is a heavy user of the tool</a:t>
            </a:r>
          </a:p>
          <a:p>
            <a:pPr marL="169863" indent="-168275">
              <a:buFont typeface="Arial" pitchFamily="34" charset="0"/>
              <a:buChar char="•"/>
            </a:pPr>
            <a:r>
              <a:rPr lang="en-US" sz="1400" dirty="0" smtClean="0">
                <a:solidFill>
                  <a:srgbClr val="3E3E3E"/>
                </a:solidFill>
                <a:latin typeface="Franklin Gothic Book"/>
                <a:ea typeface="ＭＳ Ｐゴシック" charset="-128"/>
                <a:cs typeface="Arial" pitchFamily="34" charset="0"/>
              </a:rPr>
              <a:t>DOE/Lab analysts</a:t>
            </a:r>
          </a:p>
          <a:p>
            <a:pPr marL="169863" indent="-168275">
              <a:buFont typeface="Arial" pitchFamily="34" charset="0"/>
              <a:buChar char="•"/>
            </a:pPr>
            <a:r>
              <a:rPr lang="en-US" sz="1400" dirty="0" smtClean="0">
                <a:solidFill>
                  <a:srgbClr val="3E3E3E"/>
                </a:solidFill>
                <a:latin typeface="Franklin Gothic Book"/>
                <a:ea typeface="ＭＳ Ｐゴシック" charset="-128"/>
                <a:cs typeface="Arial" pitchFamily="34" charset="0"/>
              </a:rPr>
              <a:t>PV developers interested in information from the federal government</a:t>
            </a:r>
          </a:p>
        </p:txBody>
      </p:sp>
      <p:sp>
        <p:nvSpPr>
          <p:cNvPr id="15" name="Rectangle 14"/>
          <p:cNvSpPr/>
          <p:nvPr/>
        </p:nvSpPr>
        <p:spPr>
          <a:xfrm>
            <a:off x="365760" y="822960"/>
            <a:ext cx="3447288"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2000" b="1" dirty="0">
                <a:solidFill>
                  <a:srgbClr val="3E3E3E"/>
                </a:solidFill>
                <a:latin typeface="Franklin Gothic Book"/>
                <a:ea typeface="ＭＳ Ｐゴシック" charset="-128"/>
                <a:cs typeface="Arial" charset="0"/>
              </a:rPr>
              <a:t>Citing </a:t>
            </a:r>
            <a:r>
              <a:rPr lang="en-US" sz="2000" b="1" dirty="0" smtClean="0">
                <a:solidFill>
                  <a:srgbClr val="3E3E3E"/>
                </a:solidFill>
                <a:latin typeface="Franklin Gothic Book"/>
                <a:ea typeface="ＭＳ Ｐゴシック" charset="-128"/>
                <a:cs typeface="Arial" charset="0"/>
              </a:rPr>
              <a:t>Utility-Scale </a:t>
            </a:r>
            <a:r>
              <a:rPr lang="en-US" sz="2000" b="1" dirty="0">
                <a:solidFill>
                  <a:srgbClr val="3E3E3E"/>
                </a:solidFill>
                <a:latin typeface="Franklin Gothic Book"/>
                <a:ea typeface="ＭＳ Ｐゴシック" charset="-128"/>
                <a:cs typeface="Arial" charset="0"/>
              </a:rPr>
              <a:t>CSP</a:t>
            </a:r>
          </a:p>
        </p:txBody>
      </p:sp>
      <p:sp>
        <p:nvSpPr>
          <p:cNvPr id="16" name="Rectangle 15"/>
          <p:cNvSpPr/>
          <p:nvPr/>
        </p:nvSpPr>
        <p:spPr>
          <a:xfrm>
            <a:off x="304800" y="5419725"/>
            <a:ext cx="34290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1400" b="1" dirty="0">
                <a:solidFill>
                  <a:srgbClr val="7F7F7F"/>
                </a:solidFill>
                <a:latin typeface="Franklin Gothic Book"/>
                <a:ea typeface="ＭＳ Ｐゴシック" charset="-128"/>
                <a:cs typeface="Arial" charset="0"/>
              </a:rPr>
              <a:t>Data Analysis and Visualization Group Project Lead</a:t>
            </a:r>
            <a:r>
              <a:rPr lang="en-US" sz="1400" b="1" dirty="0" smtClean="0">
                <a:solidFill>
                  <a:srgbClr val="7F7F7F"/>
                </a:solidFill>
                <a:latin typeface="Franklin Gothic Book"/>
                <a:ea typeface="ＭＳ Ｐゴシック" charset="-128"/>
                <a:cs typeface="Arial" charset="0"/>
              </a:rPr>
              <a:t>: </a:t>
            </a:r>
            <a:r>
              <a:rPr lang="en-US" sz="1400" dirty="0" smtClean="0">
                <a:solidFill>
                  <a:srgbClr val="3E3E3E"/>
                </a:solidFill>
                <a:latin typeface="Franklin Gothic Book"/>
                <a:ea typeface="ＭＳ Ｐゴシック" charset="-128"/>
                <a:cs typeface="Arial" charset="0"/>
              </a:rPr>
              <a:t>Ted Quinby</a:t>
            </a:r>
            <a:endParaRPr lang="en-US" sz="1400" dirty="0">
              <a:solidFill>
                <a:srgbClr val="3E3E3E"/>
              </a:solidFill>
              <a:latin typeface="Franklin Gothic Book"/>
              <a:ea typeface="ＭＳ Ｐゴシック" charset="-128"/>
              <a:cs typeface="Arial" charset="0"/>
            </a:endParaRPr>
          </a:p>
          <a:p>
            <a:r>
              <a:rPr lang="en-US" sz="1400" dirty="0" smtClean="0">
                <a:solidFill>
                  <a:srgbClr val="3E3E3E"/>
                </a:solidFill>
                <a:latin typeface="Franklin Gothic Book"/>
                <a:ea typeface="ＭＳ Ｐゴシック" charset="-128"/>
                <a:cs typeface="Arial" charset="0"/>
              </a:rPr>
              <a:t>ted.quinby@nrel.gov</a:t>
            </a:r>
            <a:endParaRPr lang="en-US" sz="1400" b="1" dirty="0">
              <a:solidFill>
                <a:srgbClr val="3E3E3E"/>
              </a:solidFill>
              <a:latin typeface="Franklin Gothic Book"/>
              <a:ea typeface="ＭＳ Ｐゴシック" charset="-128"/>
              <a:cs typeface="Arial" charset="0"/>
            </a:endParaRPr>
          </a:p>
        </p:txBody>
      </p:sp>
      <p:pic>
        <p:nvPicPr>
          <p:cNvPr id="54" name="Picture 53" descr="prospector_shot.jpg"/>
          <p:cNvPicPr>
            <a:picLocks noChangeAspect="1"/>
          </p:cNvPicPr>
          <p:nvPr/>
        </p:nvPicPr>
        <p:blipFill>
          <a:blip r:embed="rId3" cstate="print"/>
          <a:srcRect/>
          <a:stretch>
            <a:fillRect/>
          </a:stretch>
        </p:blipFill>
        <p:spPr bwMode="auto">
          <a:xfrm>
            <a:off x="463550" y="1295401"/>
            <a:ext cx="3474720" cy="1823711"/>
          </a:xfrm>
          <a:prstGeom prst="rect">
            <a:avLst/>
          </a:prstGeom>
          <a:noFill/>
          <a:ln w="9525">
            <a:noFill/>
            <a:miter lim="800000"/>
            <a:headEnd/>
            <a:tailEnd/>
          </a:ln>
          <a:effectLst>
            <a:outerShdw dist="139700" dir="2700000" algn="tl" rotWithShape="0">
              <a:srgbClr val="333333">
                <a:alpha val="64999"/>
              </a:srgbClr>
            </a:outerShdw>
          </a:effectLst>
        </p:spPr>
      </p:pic>
      <p:pic>
        <p:nvPicPr>
          <p:cNvPr id="57" name="Picture 56" descr="prospector_graph.jpg"/>
          <p:cNvPicPr>
            <a:picLocks noChangeAspect="1"/>
          </p:cNvPicPr>
          <p:nvPr/>
        </p:nvPicPr>
        <p:blipFill>
          <a:blip r:embed="rId4" cstate="print"/>
          <a:srcRect/>
          <a:stretch>
            <a:fillRect/>
          </a:stretch>
        </p:blipFill>
        <p:spPr bwMode="auto">
          <a:xfrm>
            <a:off x="457200" y="3434645"/>
            <a:ext cx="3474720" cy="1820091"/>
          </a:xfrm>
          <a:prstGeom prst="rect">
            <a:avLst/>
          </a:prstGeom>
          <a:noFill/>
          <a:ln w="9525">
            <a:noFill/>
            <a:miter lim="800000"/>
            <a:headEnd/>
            <a:tailEnd/>
          </a:ln>
          <a:effectLst>
            <a:outerShdw dist="139700" dir="2700000" algn="tl" rotWithShape="0">
              <a:srgbClr val="333333">
                <a:alpha val="64999"/>
              </a:srgbClr>
            </a:outerShdw>
          </a:effectLst>
        </p:spPr>
      </p:pic>
      <p:sp>
        <p:nvSpPr>
          <p:cNvPr id="13" name="Content Placeholder 2"/>
          <p:cNvSpPr txBox="1">
            <a:spLocks/>
          </p:cNvSpPr>
          <p:nvPr/>
        </p:nvSpPr>
        <p:spPr>
          <a:xfrm>
            <a:off x="4754880" y="338328"/>
            <a:ext cx="4114800" cy="381000"/>
          </a:xfrm>
          <a:prstGeom prst="rect">
            <a:avLst/>
          </a:prstGeom>
        </p:spPr>
        <p:txBody>
          <a:bodyPr vert="horz" lIns="91440" tIns="45720" rIns="91440" bIns="45720" rtlCol="0">
            <a:noAutofit/>
          </a:bodyPr>
          <a:lstStyle/>
          <a:p>
            <a:pPr defTabSz="914400">
              <a:spcBef>
                <a:spcPct val="20000"/>
              </a:spcBef>
              <a:defRPr/>
            </a:pPr>
            <a:r>
              <a:rPr lang="en-US" sz="2000" dirty="0" smtClean="0">
                <a:solidFill>
                  <a:srgbClr val="3E3E3E"/>
                </a:solidFill>
                <a:latin typeface="Franklin Gothic Book"/>
                <a:cs typeface="Arial" pitchFamily="34" charset="0"/>
                <a:hlinkClick r:id="rId5"/>
              </a:rPr>
              <a:t>http://maps.nrel.gov/prospector</a:t>
            </a:r>
            <a:endParaRPr lang="en-US" sz="2000" dirty="0">
              <a:solidFill>
                <a:srgbClr val="3E3E3E"/>
              </a:solidFill>
              <a:latin typeface="Franklin Gothic Book"/>
              <a:cs typeface="Arial" pitchFamily="34" charset="0"/>
              <a:hlinkClick r:id="rId5"/>
            </a:endParaRPr>
          </a:p>
        </p:txBody>
      </p:sp>
    </p:spTree>
    <p:extLst>
      <p:ext uri="{BB962C8B-B14F-4D97-AF65-F5344CB8AC3E}">
        <p14:creationId xmlns:p14="http://schemas.microsoft.com/office/powerpoint/2010/main" val="426040232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92" y="176869"/>
            <a:ext cx="8229600" cy="986768"/>
          </a:xfrm>
        </p:spPr>
        <p:txBody>
          <a:bodyPr>
            <a:noAutofit/>
          </a:bodyPr>
          <a:lstStyle/>
          <a:p>
            <a:r>
              <a:rPr lang="en-US" sz="2400" b="0" dirty="0" smtClean="0"/>
              <a:t>Renewable Resource Characterization &amp; Technical Potential</a:t>
            </a:r>
            <a:endParaRPr lang="en-US" sz="2400" b="0" dirty="0"/>
          </a:p>
        </p:txBody>
      </p:sp>
      <p:pic>
        <p:nvPicPr>
          <p:cNvPr id="5" name="Picture 4" descr="pv_utility_urban-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4556" y="838200"/>
            <a:ext cx="4869244" cy="3762597"/>
          </a:xfrm>
          <a:prstGeom prst="rect">
            <a:avLst/>
          </a:prstGeom>
        </p:spPr>
      </p:pic>
      <p:sp>
        <p:nvSpPr>
          <p:cNvPr id="94" name="TextBox 93"/>
          <p:cNvSpPr txBox="1"/>
          <p:nvPr/>
        </p:nvSpPr>
        <p:spPr>
          <a:xfrm>
            <a:off x="5589140" y="4561726"/>
            <a:ext cx="3526578" cy="1815882"/>
          </a:xfrm>
          <a:prstGeom prst="rect">
            <a:avLst/>
          </a:prstGeom>
          <a:noFill/>
        </p:spPr>
        <p:txBody>
          <a:bodyPr wrap="square" rtlCol="0">
            <a:spAutoFit/>
          </a:bodyPr>
          <a:lstStyle/>
          <a:p>
            <a:pPr marL="339725" lvl="1" indent="-227013">
              <a:buFont typeface="Arial"/>
              <a:buChar char="•"/>
            </a:pPr>
            <a:r>
              <a:rPr lang="en-US" sz="1400" i="1" dirty="0" smtClean="0">
                <a:solidFill>
                  <a:srgbClr val="3E3E3E"/>
                </a:solidFill>
                <a:latin typeface="Franklin Gothic Book"/>
              </a:rPr>
              <a:t>Photovoltaic (PV) Utility – Urban &amp; Rural</a:t>
            </a:r>
          </a:p>
          <a:p>
            <a:pPr marL="339725" lvl="1" indent="-227013">
              <a:buFont typeface="Arial"/>
              <a:buChar char="•"/>
            </a:pPr>
            <a:r>
              <a:rPr lang="en-US" sz="1400" i="1" dirty="0" smtClean="0">
                <a:solidFill>
                  <a:srgbClr val="3E3E3E"/>
                </a:solidFill>
                <a:latin typeface="Franklin Gothic Book"/>
              </a:rPr>
              <a:t>PV Rooftop</a:t>
            </a:r>
          </a:p>
          <a:p>
            <a:pPr marL="339725" lvl="1" indent="-227013">
              <a:buFont typeface="Arial"/>
              <a:buChar char="•"/>
            </a:pPr>
            <a:r>
              <a:rPr lang="en-US" sz="1400" i="1" dirty="0" smtClean="0">
                <a:solidFill>
                  <a:srgbClr val="3E3E3E"/>
                </a:solidFill>
                <a:latin typeface="Franklin Gothic Book"/>
              </a:rPr>
              <a:t>Concentrating Solar Power (CSP)</a:t>
            </a:r>
          </a:p>
          <a:p>
            <a:pPr marL="339725" lvl="1" indent="-227013">
              <a:buFont typeface="Arial"/>
              <a:buChar char="•"/>
            </a:pPr>
            <a:r>
              <a:rPr lang="en-US" sz="1400" i="1" dirty="0" smtClean="0">
                <a:solidFill>
                  <a:srgbClr val="3E3E3E"/>
                </a:solidFill>
                <a:latin typeface="Franklin Gothic Book"/>
              </a:rPr>
              <a:t>Onshore Wind</a:t>
            </a:r>
          </a:p>
          <a:p>
            <a:pPr marL="339725" lvl="1" indent="-227013">
              <a:buFont typeface="Arial"/>
              <a:buChar char="•"/>
            </a:pPr>
            <a:r>
              <a:rPr lang="en-US" sz="1400" i="1" dirty="0" smtClean="0">
                <a:solidFill>
                  <a:srgbClr val="3E3E3E"/>
                </a:solidFill>
                <a:latin typeface="Franklin Gothic Book"/>
              </a:rPr>
              <a:t>Offshore Wind</a:t>
            </a:r>
          </a:p>
          <a:p>
            <a:pPr marL="339725" lvl="1" indent="-227013">
              <a:buFont typeface="Arial"/>
              <a:buChar char="•"/>
            </a:pPr>
            <a:r>
              <a:rPr lang="en-US" sz="1400" i="1" dirty="0" err="1" smtClean="0">
                <a:solidFill>
                  <a:srgbClr val="3E3E3E"/>
                </a:solidFill>
                <a:latin typeface="Franklin Gothic Book"/>
              </a:rPr>
              <a:t>Biopower</a:t>
            </a:r>
            <a:r>
              <a:rPr lang="en-US" sz="1400" i="1" dirty="0" smtClean="0">
                <a:solidFill>
                  <a:srgbClr val="3E3E3E"/>
                </a:solidFill>
                <a:latin typeface="Franklin Gothic Book"/>
              </a:rPr>
              <a:t> – Gaseous and Solid Biomass</a:t>
            </a:r>
          </a:p>
          <a:p>
            <a:pPr marL="339725" lvl="1" indent="-227013">
              <a:buFont typeface="Arial"/>
              <a:buChar char="•"/>
            </a:pPr>
            <a:r>
              <a:rPr lang="en-US" sz="1400" i="1" dirty="0" smtClean="0">
                <a:solidFill>
                  <a:srgbClr val="3E3E3E"/>
                </a:solidFill>
                <a:latin typeface="Franklin Gothic Book"/>
              </a:rPr>
              <a:t>Geothermal</a:t>
            </a:r>
          </a:p>
          <a:p>
            <a:pPr marL="339725" lvl="1" indent="-227013">
              <a:buFont typeface="Arial"/>
              <a:buChar char="•"/>
            </a:pPr>
            <a:r>
              <a:rPr lang="en-US" sz="1400" i="1" dirty="0" smtClean="0">
                <a:solidFill>
                  <a:srgbClr val="3E3E3E"/>
                </a:solidFill>
                <a:latin typeface="Franklin Gothic Book"/>
              </a:rPr>
              <a:t>Hydropower</a:t>
            </a:r>
          </a:p>
        </p:txBody>
      </p:sp>
      <p:grpSp>
        <p:nvGrpSpPr>
          <p:cNvPr id="3" name="Group 97"/>
          <p:cNvGrpSpPr>
            <a:grpSpLocks noChangeAspect="1"/>
          </p:cNvGrpSpPr>
          <p:nvPr/>
        </p:nvGrpSpPr>
        <p:grpSpPr>
          <a:xfrm>
            <a:off x="222102" y="632428"/>
            <a:ext cx="4079365" cy="5624957"/>
            <a:chOff x="206693" y="1500758"/>
            <a:chExt cx="3708514" cy="5113598"/>
          </a:xfrm>
        </p:grpSpPr>
        <p:sp>
          <p:nvSpPr>
            <p:cNvPr id="73" name="TextBox 72"/>
            <p:cNvSpPr txBox="1"/>
            <p:nvPr/>
          </p:nvSpPr>
          <p:spPr>
            <a:xfrm>
              <a:off x="1139171" y="6026782"/>
              <a:ext cx="2776036" cy="587574"/>
            </a:xfrm>
            <a:prstGeom prst="rect">
              <a:avLst/>
            </a:prstGeom>
            <a:noFill/>
          </p:spPr>
          <p:txBody>
            <a:bodyPr wrap="square" rtlCol="0">
              <a:spAutoFit/>
            </a:bodyPr>
            <a:lstStyle/>
            <a:p>
              <a:r>
                <a:rPr lang="en-US" sz="1200" u="sng" dirty="0" smtClean="0">
                  <a:solidFill>
                    <a:srgbClr val="3E3E3E"/>
                  </a:solidFill>
                  <a:latin typeface="Franklin Gothic Book"/>
                </a:rPr>
                <a:t>Regional Generation (MWh) </a:t>
              </a:r>
              <a:r>
                <a:rPr lang="en-US" sz="1200" dirty="0" smtClean="0">
                  <a:solidFill>
                    <a:srgbClr val="3E3E3E"/>
                  </a:solidFill>
                  <a:latin typeface="Franklin Gothic Book"/>
                </a:rPr>
                <a:t>= Σ(available land (km</a:t>
              </a:r>
              <a:r>
                <a:rPr lang="en-US" sz="1200" baseline="30000" dirty="0" smtClean="0">
                  <a:solidFill>
                    <a:srgbClr val="3E3E3E"/>
                  </a:solidFill>
                  <a:latin typeface="Franklin Gothic Book"/>
                </a:rPr>
                <a:t>2</a:t>
              </a:r>
              <a:r>
                <a:rPr lang="en-US" sz="1200" dirty="0" smtClean="0">
                  <a:solidFill>
                    <a:srgbClr val="3E3E3E"/>
                  </a:solidFill>
                  <a:latin typeface="Franklin Gothic Book"/>
                </a:rPr>
                <a:t>)</a:t>
              </a:r>
              <a:r>
                <a:rPr lang="en-US" sz="1200" baseline="30000" dirty="0" smtClean="0">
                  <a:solidFill>
                    <a:srgbClr val="3E3E3E"/>
                  </a:solidFill>
                  <a:latin typeface="Franklin Gothic Book"/>
                </a:rPr>
                <a:t> </a:t>
              </a:r>
              <a:r>
                <a:rPr lang="en-US" sz="1200" dirty="0" smtClean="0">
                  <a:solidFill>
                    <a:srgbClr val="3E3E3E"/>
                  </a:solidFill>
                  <a:latin typeface="Franklin Gothic Book"/>
                </a:rPr>
                <a:t>* power density (MW/km</a:t>
              </a:r>
              <a:r>
                <a:rPr lang="en-US" sz="1200" baseline="30000" dirty="0" smtClean="0">
                  <a:solidFill>
                    <a:srgbClr val="3E3E3E"/>
                  </a:solidFill>
                  <a:latin typeface="Franklin Gothic Book"/>
                </a:rPr>
                <a:t>2</a:t>
              </a:r>
              <a:r>
                <a:rPr lang="en-US" sz="1200" dirty="0" smtClean="0">
                  <a:solidFill>
                    <a:srgbClr val="3E3E3E"/>
                  </a:solidFill>
                  <a:latin typeface="Franklin Gothic Book"/>
                </a:rPr>
                <a:t>) * capacity factor (%) * 8760 (hours/year))</a:t>
              </a:r>
              <a:endParaRPr lang="en-US" sz="1200" baseline="30000" dirty="0">
                <a:solidFill>
                  <a:srgbClr val="3E3E3E"/>
                </a:solidFill>
                <a:latin typeface="Franklin Gothic Book"/>
              </a:endParaRPr>
            </a:p>
          </p:txBody>
        </p:sp>
        <p:cxnSp>
          <p:nvCxnSpPr>
            <p:cNvPr id="6" name="Straight Connector 5"/>
            <p:cNvCxnSpPr/>
            <p:nvPr/>
          </p:nvCxnSpPr>
          <p:spPr>
            <a:xfrm flipH="1">
              <a:off x="881565" y="6026783"/>
              <a:ext cx="3059" cy="267243"/>
            </a:xfrm>
            <a:prstGeom prst="line">
              <a:avLst/>
            </a:prstGeom>
            <a:ln/>
          </p:spPr>
          <p:style>
            <a:lnRef idx="3">
              <a:schemeClr val="dk1"/>
            </a:lnRef>
            <a:fillRef idx="0">
              <a:schemeClr val="dk1"/>
            </a:fillRef>
            <a:effectRef idx="2">
              <a:schemeClr val="dk1"/>
            </a:effectRef>
            <a:fontRef idx="minor">
              <a:schemeClr val="tx1"/>
            </a:fontRef>
          </p:style>
        </p:cxnSp>
        <p:grpSp>
          <p:nvGrpSpPr>
            <p:cNvPr id="4" name="Group 73"/>
            <p:cNvGrpSpPr/>
            <p:nvPr/>
          </p:nvGrpSpPr>
          <p:grpSpPr>
            <a:xfrm>
              <a:off x="206693" y="5759539"/>
              <a:ext cx="855179" cy="534487"/>
              <a:chOff x="3505200" y="1905000"/>
              <a:chExt cx="1219200" cy="762000"/>
            </a:xfrm>
            <a:solidFill>
              <a:schemeClr val="tx1">
                <a:lumMod val="75000"/>
                <a:lumOff val="25000"/>
              </a:schemeClr>
            </a:solidFill>
            <a:effectLst>
              <a:outerShdw blurRad="50800" dist="38100" dir="2700000" algn="tl" rotWithShape="0">
                <a:prstClr val="black">
                  <a:alpha val="40000"/>
                </a:prstClr>
              </a:outerShdw>
            </a:effectLst>
            <a:scene3d>
              <a:camera prst="isometricTopUp"/>
              <a:lightRig rig="threePt" dir="t"/>
            </a:scene3d>
          </p:grpSpPr>
          <p:sp>
            <p:nvSpPr>
              <p:cNvPr id="8" name="Rectangle 7"/>
              <p:cNvSpPr/>
              <p:nvPr/>
            </p:nvSpPr>
            <p:spPr>
              <a:xfrm>
                <a:off x="3505200" y="1905000"/>
                <a:ext cx="609600" cy="381000"/>
              </a:xfrm>
              <a:prstGeom prst="rect">
                <a:avLst/>
              </a:prstGeom>
              <a:grpFill/>
            </p:spPr>
            <p:style>
              <a:lnRef idx="3">
                <a:schemeClr val="lt1"/>
              </a:lnRef>
              <a:fillRef idx="1">
                <a:schemeClr val="dk1"/>
              </a:fillRef>
              <a:effectRef idx="1">
                <a:schemeClr val="dk1"/>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9" name="Rectangle 8"/>
              <p:cNvSpPr/>
              <p:nvPr/>
            </p:nvSpPr>
            <p:spPr>
              <a:xfrm>
                <a:off x="4114800" y="1905000"/>
                <a:ext cx="609600" cy="381000"/>
              </a:xfrm>
              <a:prstGeom prst="rect">
                <a:avLst/>
              </a:prstGeom>
              <a:grpFill/>
            </p:spPr>
            <p:style>
              <a:lnRef idx="3">
                <a:schemeClr val="lt1"/>
              </a:lnRef>
              <a:fillRef idx="1">
                <a:schemeClr val="dk1"/>
              </a:fillRef>
              <a:effectRef idx="1">
                <a:schemeClr val="dk1"/>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10" name="Rectangle 9"/>
              <p:cNvSpPr/>
              <p:nvPr/>
            </p:nvSpPr>
            <p:spPr>
              <a:xfrm>
                <a:off x="4114800" y="2286000"/>
                <a:ext cx="609600" cy="381000"/>
              </a:xfrm>
              <a:prstGeom prst="rect">
                <a:avLst/>
              </a:prstGeom>
              <a:grpFill/>
            </p:spPr>
            <p:style>
              <a:lnRef idx="3">
                <a:schemeClr val="lt1"/>
              </a:lnRef>
              <a:fillRef idx="1">
                <a:schemeClr val="dk1"/>
              </a:fillRef>
              <a:effectRef idx="1">
                <a:schemeClr val="dk1"/>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11" name="Rectangle 10"/>
              <p:cNvSpPr/>
              <p:nvPr/>
            </p:nvSpPr>
            <p:spPr>
              <a:xfrm>
                <a:off x="3505200" y="2286000"/>
                <a:ext cx="609600" cy="381000"/>
              </a:xfrm>
              <a:prstGeom prst="rect">
                <a:avLst/>
              </a:prstGeom>
              <a:grpFill/>
            </p:spPr>
            <p:style>
              <a:lnRef idx="3">
                <a:schemeClr val="lt1"/>
              </a:lnRef>
              <a:fillRef idx="1">
                <a:schemeClr val="dk1"/>
              </a:fillRef>
              <a:effectRef idx="1">
                <a:schemeClr val="dk1"/>
              </a:effectRef>
              <a:fontRef idx="minor">
                <a:schemeClr val="lt1"/>
              </a:fontRef>
            </p:style>
            <p:txBody>
              <a:bodyPr rtlCol="0" anchor="ctr"/>
              <a:lstStyle/>
              <a:p>
                <a:pPr algn="ctr"/>
                <a:endParaRPr lang="en-US" sz="1200" dirty="0">
                  <a:solidFill>
                    <a:prstClr val="white"/>
                  </a:solidFill>
                  <a:latin typeface="Franklin Gothic Book"/>
                </a:endParaRPr>
              </a:p>
            </p:txBody>
          </p:sp>
        </p:grpSp>
        <p:cxnSp>
          <p:nvCxnSpPr>
            <p:cNvPr id="12" name="Straight Arrow Connector 11"/>
            <p:cNvCxnSpPr/>
            <p:nvPr/>
          </p:nvCxnSpPr>
          <p:spPr>
            <a:xfrm rot="16200000" flipH="1">
              <a:off x="628304" y="5746994"/>
              <a:ext cx="534487" cy="111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7" name="Group 135"/>
            <p:cNvGrpSpPr/>
            <p:nvPr/>
          </p:nvGrpSpPr>
          <p:grpSpPr>
            <a:xfrm>
              <a:off x="220705" y="5178462"/>
              <a:ext cx="855179" cy="534487"/>
              <a:chOff x="3505200" y="1905000"/>
              <a:chExt cx="1219200" cy="762000"/>
            </a:xfrm>
            <a:solidFill>
              <a:schemeClr val="accent2">
                <a:lumMod val="50000"/>
              </a:schemeClr>
            </a:solidFill>
            <a:effectLst>
              <a:outerShdw blurRad="50800" dist="38100" dir="2700000" algn="tl" rotWithShape="0">
                <a:prstClr val="black">
                  <a:alpha val="40000"/>
                </a:prstClr>
              </a:outerShdw>
            </a:effectLst>
            <a:scene3d>
              <a:camera prst="isometricTopUp"/>
              <a:lightRig rig="threePt" dir="t"/>
            </a:scene3d>
          </p:grpSpPr>
          <p:sp>
            <p:nvSpPr>
              <p:cNvPr id="14" name="Rectangle 13"/>
              <p:cNvSpPr/>
              <p:nvPr/>
            </p:nvSpPr>
            <p:spPr>
              <a:xfrm>
                <a:off x="3505200" y="1905000"/>
                <a:ext cx="609600" cy="381000"/>
              </a:xfrm>
              <a:prstGeom prst="rect">
                <a:avLst/>
              </a:prstGeom>
              <a:grp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15" name="Rectangle 14"/>
              <p:cNvSpPr/>
              <p:nvPr/>
            </p:nvSpPr>
            <p:spPr>
              <a:xfrm>
                <a:off x="4114800" y="1905000"/>
                <a:ext cx="609600" cy="381000"/>
              </a:xfrm>
              <a:prstGeom prst="rect">
                <a:avLst/>
              </a:prstGeom>
              <a:grp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16" name="Rectangle 15"/>
              <p:cNvSpPr/>
              <p:nvPr/>
            </p:nvSpPr>
            <p:spPr>
              <a:xfrm>
                <a:off x="4114800" y="2286000"/>
                <a:ext cx="609600" cy="381000"/>
              </a:xfrm>
              <a:prstGeom prst="rect">
                <a:avLst/>
              </a:prstGeom>
              <a:grp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17" name="Rectangle 16"/>
              <p:cNvSpPr/>
              <p:nvPr/>
            </p:nvSpPr>
            <p:spPr>
              <a:xfrm>
                <a:off x="3505200" y="2286000"/>
                <a:ext cx="609600" cy="381000"/>
              </a:xfrm>
              <a:prstGeom prst="rect">
                <a:avLst/>
              </a:prstGeom>
              <a:grp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200" dirty="0">
                  <a:solidFill>
                    <a:prstClr val="white"/>
                  </a:solidFill>
                  <a:latin typeface="Franklin Gothic Book"/>
                </a:endParaRPr>
              </a:p>
            </p:txBody>
          </p:sp>
        </p:grpSp>
        <p:cxnSp>
          <p:nvCxnSpPr>
            <p:cNvPr id="18" name="Straight Connector 17"/>
            <p:cNvCxnSpPr/>
            <p:nvPr/>
          </p:nvCxnSpPr>
          <p:spPr>
            <a:xfrm rot="16200000" flipH="1">
              <a:off x="705953" y="5249955"/>
              <a:ext cx="374141" cy="0"/>
            </a:xfrm>
            <a:prstGeom prst="line">
              <a:avLst/>
            </a:prstGeom>
          </p:spPr>
          <p:style>
            <a:lnRef idx="3">
              <a:schemeClr val="dk1"/>
            </a:lnRef>
            <a:fillRef idx="0">
              <a:schemeClr val="dk1"/>
            </a:fillRef>
            <a:effectRef idx="2">
              <a:schemeClr val="dk1"/>
            </a:effectRef>
            <a:fontRef idx="minor">
              <a:schemeClr val="tx1"/>
            </a:fontRef>
          </p:style>
        </p:cxnSp>
        <p:grpSp>
          <p:nvGrpSpPr>
            <p:cNvPr id="13" name="Group 65"/>
            <p:cNvGrpSpPr/>
            <p:nvPr/>
          </p:nvGrpSpPr>
          <p:grpSpPr>
            <a:xfrm>
              <a:off x="246291" y="4810714"/>
              <a:ext cx="855179" cy="534487"/>
              <a:chOff x="3505200" y="1905000"/>
              <a:chExt cx="1219200" cy="762000"/>
            </a:xfrm>
            <a:solidFill>
              <a:schemeClr val="accent5">
                <a:lumMod val="75000"/>
              </a:schemeClr>
            </a:solidFill>
            <a:effectLst>
              <a:outerShdw blurRad="50800" dist="38100" dir="2700000" algn="tl" rotWithShape="0">
                <a:prstClr val="black">
                  <a:alpha val="40000"/>
                </a:prstClr>
              </a:outerShdw>
            </a:effectLst>
            <a:scene3d>
              <a:camera prst="isometricTopUp"/>
              <a:lightRig rig="threePt" dir="t"/>
            </a:scene3d>
          </p:grpSpPr>
          <p:sp>
            <p:nvSpPr>
              <p:cNvPr id="20" name="Rectangle 19"/>
              <p:cNvSpPr/>
              <p:nvPr/>
            </p:nvSpPr>
            <p:spPr>
              <a:xfrm>
                <a:off x="3505200" y="1905000"/>
                <a:ext cx="609600" cy="381000"/>
              </a:xfrm>
              <a:prstGeom prst="rect">
                <a:avLst/>
              </a:prstGeom>
              <a:grpFill/>
              <a:ln w="38100" cmpd="sng">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21" name="Rectangle 20"/>
              <p:cNvSpPr/>
              <p:nvPr/>
            </p:nvSpPr>
            <p:spPr>
              <a:xfrm>
                <a:off x="4114800" y="1905000"/>
                <a:ext cx="609600" cy="381000"/>
              </a:xfrm>
              <a:prstGeom prst="rect">
                <a:avLst/>
              </a:prstGeom>
              <a:grpFill/>
              <a:ln w="38100" cmpd="sng">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22" name="Rectangle 21"/>
              <p:cNvSpPr/>
              <p:nvPr/>
            </p:nvSpPr>
            <p:spPr>
              <a:xfrm>
                <a:off x="4114800" y="2286000"/>
                <a:ext cx="609600" cy="381000"/>
              </a:xfrm>
              <a:prstGeom prst="rect">
                <a:avLst/>
              </a:prstGeom>
              <a:grpFill/>
              <a:ln w="38100" cmpd="sng">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23" name="Rectangle 22"/>
              <p:cNvSpPr/>
              <p:nvPr/>
            </p:nvSpPr>
            <p:spPr>
              <a:xfrm>
                <a:off x="3505200" y="2286000"/>
                <a:ext cx="609600" cy="381000"/>
              </a:xfrm>
              <a:prstGeom prst="rect">
                <a:avLst/>
              </a:prstGeom>
              <a:grpFill/>
              <a:ln w="38100" cmpd="sng">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dirty="0">
                  <a:solidFill>
                    <a:prstClr val="white"/>
                  </a:solidFill>
                  <a:latin typeface="Franklin Gothic Book"/>
                </a:endParaRPr>
              </a:p>
            </p:txBody>
          </p:sp>
        </p:grpSp>
        <p:cxnSp>
          <p:nvCxnSpPr>
            <p:cNvPr id="24" name="Straight Connector 23"/>
            <p:cNvCxnSpPr/>
            <p:nvPr/>
          </p:nvCxnSpPr>
          <p:spPr>
            <a:xfrm rot="16200000" flipH="1">
              <a:off x="707380" y="4875814"/>
              <a:ext cx="374141" cy="0"/>
            </a:xfrm>
            <a:prstGeom prst="line">
              <a:avLst/>
            </a:prstGeom>
          </p:spPr>
          <p:style>
            <a:lnRef idx="3">
              <a:schemeClr val="dk1"/>
            </a:lnRef>
            <a:fillRef idx="0">
              <a:schemeClr val="dk1"/>
            </a:fillRef>
            <a:effectRef idx="2">
              <a:schemeClr val="dk1"/>
            </a:effectRef>
            <a:fontRef idx="minor">
              <a:schemeClr val="tx1"/>
            </a:fontRef>
          </p:style>
        </p:cxnSp>
        <p:grpSp>
          <p:nvGrpSpPr>
            <p:cNvPr id="19" name="Group 16"/>
            <p:cNvGrpSpPr/>
            <p:nvPr/>
          </p:nvGrpSpPr>
          <p:grpSpPr>
            <a:xfrm>
              <a:off x="252231" y="4426069"/>
              <a:ext cx="855179" cy="534487"/>
              <a:chOff x="3505200" y="1905000"/>
              <a:chExt cx="1219200" cy="762000"/>
            </a:xfrm>
            <a:solidFill>
              <a:schemeClr val="bg1">
                <a:lumMod val="65000"/>
              </a:schemeClr>
            </a:solidFill>
            <a:effectLst>
              <a:outerShdw blurRad="50800" dist="38100" dir="2700000" algn="tl" rotWithShape="0">
                <a:prstClr val="black">
                  <a:alpha val="40000"/>
                </a:prstClr>
              </a:outerShdw>
            </a:effectLst>
            <a:scene3d>
              <a:camera prst="isometricTopUp"/>
              <a:lightRig rig="threePt" dir="t"/>
            </a:scene3d>
          </p:grpSpPr>
          <p:sp>
            <p:nvSpPr>
              <p:cNvPr id="26" name="Rectangle 25"/>
              <p:cNvSpPr/>
              <p:nvPr/>
            </p:nvSpPr>
            <p:spPr>
              <a:xfrm>
                <a:off x="3505200" y="1905000"/>
                <a:ext cx="609600" cy="3810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27" name="Rectangle 26"/>
              <p:cNvSpPr/>
              <p:nvPr/>
            </p:nvSpPr>
            <p:spPr>
              <a:xfrm>
                <a:off x="4114800" y="1905000"/>
                <a:ext cx="609600" cy="3810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28" name="Rectangle 27"/>
              <p:cNvSpPr/>
              <p:nvPr/>
            </p:nvSpPr>
            <p:spPr>
              <a:xfrm>
                <a:off x="4114800" y="2286000"/>
                <a:ext cx="609600" cy="3810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29" name="Rectangle 28"/>
              <p:cNvSpPr/>
              <p:nvPr/>
            </p:nvSpPr>
            <p:spPr>
              <a:xfrm>
                <a:off x="3505200" y="2286000"/>
                <a:ext cx="609600" cy="3810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200" dirty="0">
                  <a:solidFill>
                    <a:prstClr val="white"/>
                  </a:solidFill>
                  <a:latin typeface="Franklin Gothic Book"/>
                </a:endParaRPr>
              </a:p>
            </p:txBody>
          </p:sp>
        </p:grpSp>
        <p:cxnSp>
          <p:nvCxnSpPr>
            <p:cNvPr id="30" name="Straight Connector 29"/>
            <p:cNvCxnSpPr/>
            <p:nvPr/>
          </p:nvCxnSpPr>
          <p:spPr>
            <a:xfrm rot="16200000" flipH="1">
              <a:off x="707380" y="4501673"/>
              <a:ext cx="374141" cy="0"/>
            </a:xfrm>
            <a:prstGeom prst="line">
              <a:avLst/>
            </a:prstGeom>
          </p:spPr>
          <p:style>
            <a:lnRef idx="3">
              <a:schemeClr val="dk1"/>
            </a:lnRef>
            <a:fillRef idx="0">
              <a:schemeClr val="dk1"/>
            </a:fillRef>
            <a:effectRef idx="2">
              <a:schemeClr val="dk1"/>
            </a:effectRef>
            <a:fontRef idx="minor">
              <a:schemeClr val="tx1"/>
            </a:fontRef>
          </p:style>
        </p:cxnSp>
        <p:grpSp>
          <p:nvGrpSpPr>
            <p:cNvPr id="25" name="Group 22"/>
            <p:cNvGrpSpPr/>
            <p:nvPr/>
          </p:nvGrpSpPr>
          <p:grpSpPr>
            <a:xfrm>
              <a:off x="252231" y="4051928"/>
              <a:ext cx="855179" cy="534487"/>
              <a:chOff x="3505200" y="1905000"/>
              <a:chExt cx="1219200" cy="762000"/>
            </a:xfrm>
            <a:solidFill>
              <a:schemeClr val="bg1">
                <a:lumMod val="65000"/>
              </a:schemeClr>
            </a:solidFill>
            <a:effectLst>
              <a:outerShdw blurRad="50800" dist="38100" dir="2700000" algn="tl" rotWithShape="0">
                <a:prstClr val="black">
                  <a:alpha val="40000"/>
                </a:prstClr>
              </a:outerShdw>
            </a:effectLst>
            <a:scene3d>
              <a:camera prst="isometricTopUp"/>
              <a:lightRig rig="threePt" dir="t"/>
            </a:scene3d>
          </p:grpSpPr>
          <p:sp>
            <p:nvSpPr>
              <p:cNvPr id="32" name="Rectangle 31"/>
              <p:cNvSpPr/>
              <p:nvPr/>
            </p:nvSpPr>
            <p:spPr>
              <a:xfrm>
                <a:off x="3505200" y="1905000"/>
                <a:ext cx="609600" cy="381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33" name="Rectangle 32"/>
              <p:cNvSpPr/>
              <p:nvPr/>
            </p:nvSpPr>
            <p:spPr>
              <a:xfrm>
                <a:off x="4114800" y="1905000"/>
                <a:ext cx="609600" cy="381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34" name="Rectangle 33"/>
              <p:cNvSpPr/>
              <p:nvPr/>
            </p:nvSpPr>
            <p:spPr>
              <a:xfrm>
                <a:off x="4114800" y="2286000"/>
                <a:ext cx="609600" cy="381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35" name="Rectangle 34"/>
              <p:cNvSpPr/>
              <p:nvPr/>
            </p:nvSpPr>
            <p:spPr>
              <a:xfrm>
                <a:off x="3505200" y="2286000"/>
                <a:ext cx="609600" cy="381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200" dirty="0">
                  <a:solidFill>
                    <a:prstClr val="white"/>
                  </a:solidFill>
                  <a:latin typeface="Franklin Gothic Book"/>
                </a:endParaRPr>
              </a:p>
            </p:txBody>
          </p:sp>
        </p:grpSp>
        <p:cxnSp>
          <p:nvCxnSpPr>
            <p:cNvPr id="36" name="Straight Connector 35"/>
            <p:cNvCxnSpPr/>
            <p:nvPr/>
          </p:nvCxnSpPr>
          <p:spPr>
            <a:xfrm rot="16200000" flipH="1">
              <a:off x="707380" y="4127533"/>
              <a:ext cx="374141" cy="0"/>
            </a:xfrm>
            <a:prstGeom prst="line">
              <a:avLst/>
            </a:prstGeom>
          </p:spPr>
          <p:style>
            <a:lnRef idx="3">
              <a:schemeClr val="dk1"/>
            </a:lnRef>
            <a:fillRef idx="0">
              <a:schemeClr val="dk1"/>
            </a:fillRef>
            <a:effectRef idx="2">
              <a:schemeClr val="dk1"/>
            </a:effectRef>
            <a:fontRef idx="minor">
              <a:schemeClr val="tx1"/>
            </a:fontRef>
          </p:style>
        </p:cxnSp>
        <p:grpSp>
          <p:nvGrpSpPr>
            <p:cNvPr id="31" name="Group 28"/>
            <p:cNvGrpSpPr/>
            <p:nvPr/>
          </p:nvGrpSpPr>
          <p:grpSpPr>
            <a:xfrm>
              <a:off x="252231" y="3677787"/>
              <a:ext cx="855179" cy="534487"/>
              <a:chOff x="3505200" y="1905000"/>
              <a:chExt cx="1219200" cy="762000"/>
            </a:xfrm>
            <a:solidFill>
              <a:schemeClr val="bg1">
                <a:lumMod val="65000"/>
              </a:schemeClr>
            </a:solidFill>
            <a:effectLst>
              <a:outerShdw blurRad="50800" dist="38100" dir="2700000" algn="tl" rotWithShape="0">
                <a:prstClr val="black">
                  <a:alpha val="40000"/>
                </a:prstClr>
              </a:outerShdw>
            </a:effectLst>
            <a:scene3d>
              <a:camera prst="isometricTopUp"/>
              <a:lightRig rig="threePt" dir="t"/>
            </a:scene3d>
          </p:grpSpPr>
          <p:sp>
            <p:nvSpPr>
              <p:cNvPr id="38" name="Rectangle 37"/>
              <p:cNvSpPr/>
              <p:nvPr/>
            </p:nvSpPr>
            <p:spPr>
              <a:xfrm>
                <a:off x="3505200" y="1905000"/>
                <a:ext cx="609600" cy="3810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39" name="Rectangle 38"/>
              <p:cNvSpPr/>
              <p:nvPr/>
            </p:nvSpPr>
            <p:spPr>
              <a:xfrm>
                <a:off x="4114800" y="1905000"/>
                <a:ext cx="609600" cy="3810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40" name="Rectangle 39"/>
              <p:cNvSpPr/>
              <p:nvPr/>
            </p:nvSpPr>
            <p:spPr>
              <a:xfrm>
                <a:off x="4114800" y="2286000"/>
                <a:ext cx="609600" cy="3810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41" name="Rectangle 40"/>
              <p:cNvSpPr/>
              <p:nvPr/>
            </p:nvSpPr>
            <p:spPr>
              <a:xfrm>
                <a:off x="3505200" y="2286000"/>
                <a:ext cx="609600" cy="3810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200" dirty="0">
                  <a:solidFill>
                    <a:prstClr val="white"/>
                  </a:solidFill>
                  <a:latin typeface="Franklin Gothic Book"/>
                </a:endParaRPr>
              </a:p>
            </p:txBody>
          </p:sp>
        </p:grpSp>
        <p:cxnSp>
          <p:nvCxnSpPr>
            <p:cNvPr id="42" name="Straight Connector 41"/>
            <p:cNvCxnSpPr/>
            <p:nvPr/>
          </p:nvCxnSpPr>
          <p:spPr>
            <a:xfrm rot="16200000" flipH="1">
              <a:off x="707379" y="3744255"/>
              <a:ext cx="374141" cy="0"/>
            </a:xfrm>
            <a:prstGeom prst="line">
              <a:avLst/>
            </a:prstGeom>
          </p:spPr>
          <p:style>
            <a:lnRef idx="3">
              <a:schemeClr val="dk1"/>
            </a:lnRef>
            <a:fillRef idx="0">
              <a:schemeClr val="dk1"/>
            </a:fillRef>
            <a:effectRef idx="2">
              <a:schemeClr val="dk1"/>
            </a:effectRef>
            <a:fontRef idx="minor">
              <a:schemeClr val="tx1"/>
            </a:fontRef>
          </p:style>
        </p:cxnSp>
        <p:grpSp>
          <p:nvGrpSpPr>
            <p:cNvPr id="37" name="Group 34"/>
            <p:cNvGrpSpPr/>
            <p:nvPr/>
          </p:nvGrpSpPr>
          <p:grpSpPr>
            <a:xfrm>
              <a:off x="252231" y="3303646"/>
              <a:ext cx="855179" cy="534487"/>
              <a:chOff x="3505200" y="1905000"/>
              <a:chExt cx="1219200" cy="762000"/>
            </a:xfrm>
            <a:solidFill>
              <a:schemeClr val="bg1">
                <a:lumMod val="65000"/>
              </a:schemeClr>
            </a:solidFill>
            <a:effectLst>
              <a:outerShdw blurRad="50800" dist="38100" dir="2700000" algn="tl" rotWithShape="0">
                <a:prstClr val="black">
                  <a:alpha val="40000"/>
                </a:prstClr>
              </a:outerShdw>
            </a:effectLst>
            <a:scene3d>
              <a:camera prst="isometricTopUp"/>
              <a:lightRig rig="threePt" dir="t"/>
            </a:scene3d>
          </p:grpSpPr>
          <p:sp>
            <p:nvSpPr>
              <p:cNvPr id="44" name="Rectangle 43"/>
              <p:cNvSpPr/>
              <p:nvPr/>
            </p:nvSpPr>
            <p:spPr>
              <a:xfrm>
                <a:off x="3505200" y="1905000"/>
                <a:ext cx="609600" cy="3810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45" name="Rectangle 44"/>
              <p:cNvSpPr/>
              <p:nvPr/>
            </p:nvSpPr>
            <p:spPr>
              <a:xfrm>
                <a:off x="4114800" y="1905000"/>
                <a:ext cx="609600" cy="3810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46" name="Rectangle 45"/>
              <p:cNvSpPr/>
              <p:nvPr/>
            </p:nvSpPr>
            <p:spPr>
              <a:xfrm>
                <a:off x="4114800" y="2286000"/>
                <a:ext cx="609600" cy="3810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47" name="Rectangle 46"/>
              <p:cNvSpPr/>
              <p:nvPr/>
            </p:nvSpPr>
            <p:spPr>
              <a:xfrm>
                <a:off x="3505200" y="2286000"/>
                <a:ext cx="609600" cy="3810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1200" dirty="0">
                  <a:solidFill>
                    <a:prstClr val="white"/>
                  </a:solidFill>
                  <a:latin typeface="Franklin Gothic Book"/>
                </a:endParaRPr>
              </a:p>
            </p:txBody>
          </p:sp>
        </p:grpSp>
        <p:cxnSp>
          <p:nvCxnSpPr>
            <p:cNvPr id="48" name="Straight Connector 47"/>
            <p:cNvCxnSpPr/>
            <p:nvPr/>
          </p:nvCxnSpPr>
          <p:spPr>
            <a:xfrm rot="16200000" flipH="1">
              <a:off x="707379" y="3374683"/>
              <a:ext cx="374141" cy="0"/>
            </a:xfrm>
            <a:prstGeom prst="line">
              <a:avLst/>
            </a:prstGeom>
          </p:spPr>
          <p:style>
            <a:lnRef idx="3">
              <a:schemeClr val="dk1"/>
            </a:lnRef>
            <a:fillRef idx="0">
              <a:schemeClr val="dk1"/>
            </a:fillRef>
            <a:effectRef idx="2">
              <a:schemeClr val="dk1"/>
            </a:effectRef>
            <a:fontRef idx="minor">
              <a:schemeClr val="tx1"/>
            </a:fontRef>
          </p:style>
        </p:cxnSp>
        <p:grpSp>
          <p:nvGrpSpPr>
            <p:cNvPr id="43" name="Group 40"/>
            <p:cNvGrpSpPr/>
            <p:nvPr/>
          </p:nvGrpSpPr>
          <p:grpSpPr>
            <a:xfrm>
              <a:off x="252231" y="2929506"/>
              <a:ext cx="855179" cy="534487"/>
              <a:chOff x="3505200" y="1905000"/>
              <a:chExt cx="1219200" cy="762000"/>
            </a:xfrm>
            <a:solidFill>
              <a:schemeClr val="bg1">
                <a:lumMod val="65000"/>
              </a:schemeClr>
            </a:solidFill>
            <a:effectLst>
              <a:outerShdw blurRad="50800" dist="38100" dir="2700000" algn="tl" rotWithShape="0">
                <a:prstClr val="black">
                  <a:alpha val="40000"/>
                </a:prstClr>
              </a:outerShdw>
            </a:effectLst>
            <a:scene3d>
              <a:camera prst="isometricTopUp"/>
              <a:lightRig rig="threePt" dir="t"/>
            </a:scene3d>
          </p:grpSpPr>
          <p:sp>
            <p:nvSpPr>
              <p:cNvPr id="50" name="Rectangle 49"/>
              <p:cNvSpPr/>
              <p:nvPr/>
            </p:nvSpPr>
            <p:spPr>
              <a:xfrm>
                <a:off x="3505200" y="1905000"/>
                <a:ext cx="609600" cy="381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51" name="Rectangle 50"/>
              <p:cNvSpPr/>
              <p:nvPr/>
            </p:nvSpPr>
            <p:spPr>
              <a:xfrm>
                <a:off x="4114800" y="1905000"/>
                <a:ext cx="609600" cy="381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52" name="Rectangle 51"/>
              <p:cNvSpPr/>
              <p:nvPr/>
            </p:nvSpPr>
            <p:spPr>
              <a:xfrm>
                <a:off x="4114800" y="2286000"/>
                <a:ext cx="609600" cy="381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53" name="Rectangle 52"/>
              <p:cNvSpPr/>
              <p:nvPr/>
            </p:nvSpPr>
            <p:spPr>
              <a:xfrm>
                <a:off x="3505200" y="2286000"/>
                <a:ext cx="609600" cy="381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200" dirty="0">
                  <a:solidFill>
                    <a:prstClr val="white"/>
                  </a:solidFill>
                  <a:latin typeface="Franklin Gothic Book"/>
                </a:endParaRPr>
              </a:p>
            </p:txBody>
          </p:sp>
        </p:grpSp>
        <p:cxnSp>
          <p:nvCxnSpPr>
            <p:cNvPr id="54" name="Straight Connector 53"/>
            <p:cNvCxnSpPr/>
            <p:nvPr/>
          </p:nvCxnSpPr>
          <p:spPr>
            <a:xfrm rot="5400000">
              <a:off x="734104" y="3019501"/>
              <a:ext cx="320692" cy="0"/>
            </a:xfrm>
            <a:prstGeom prst="line">
              <a:avLst/>
            </a:prstGeom>
          </p:spPr>
          <p:style>
            <a:lnRef idx="3">
              <a:schemeClr val="dk1"/>
            </a:lnRef>
            <a:fillRef idx="0">
              <a:schemeClr val="dk1"/>
            </a:fillRef>
            <a:effectRef idx="2">
              <a:schemeClr val="dk1"/>
            </a:effectRef>
            <a:fontRef idx="minor">
              <a:schemeClr val="tx1"/>
            </a:fontRef>
          </p:style>
        </p:cxnSp>
        <p:sp>
          <p:nvSpPr>
            <p:cNvPr id="55" name="TextBox 54"/>
            <p:cNvSpPr txBox="1"/>
            <p:nvPr/>
          </p:nvSpPr>
          <p:spPr>
            <a:xfrm>
              <a:off x="1160561" y="2910398"/>
              <a:ext cx="871335" cy="251817"/>
            </a:xfrm>
            <a:prstGeom prst="rect">
              <a:avLst/>
            </a:prstGeom>
            <a:noFill/>
          </p:spPr>
          <p:txBody>
            <a:bodyPr wrap="none" rtlCol="0">
              <a:spAutoFit/>
            </a:bodyPr>
            <a:lstStyle/>
            <a:p>
              <a:r>
                <a:rPr lang="en-US" sz="1200" dirty="0" smtClean="0">
                  <a:solidFill>
                    <a:srgbClr val="3E3E3E"/>
                  </a:solidFill>
                  <a:latin typeface="Franklin Gothic Book"/>
                </a:rPr>
                <a:t>Urban Areas</a:t>
              </a:r>
              <a:endParaRPr lang="en-US" sz="1200" dirty="0">
                <a:solidFill>
                  <a:srgbClr val="3E3E3E"/>
                </a:solidFill>
                <a:latin typeface="Franklin Gothic Book"/>
              </a:endParaRPr>
            </a:p>
          </p:txBody>
        </p:sp>
        <p:sp>
          <p:nvSpPr>
            <p:cNvPr id="56" name="TextBox 55"/>
            <p:cNvSpPr txBox="1"/>
            <p:nvPr/>
          </p:nvSpPr>
          <p:spPr>
            <a:xfrm>
              <a:off x="1160561" y="3289527"/>
              <a:ext cx="702640" cy="251817"/>
            </a:xfrm>
            <a:prstGeom prst="rect">
              <a:avLst/>
            </a:prstGeom>
            <a:noFill/>
          </p:spPr>
          <p:txBody>
            <a:bodyPr wrap="none" rtlCol="0">
              <a:spAutoFit/>
            </a:bodyPr>
            <a:lstStyle/>
            <a:p>
              <a:r>
                <a:rPr lang="en-US" sz="1200" dirty="0" smtClean="0">
                  <a:solidFill>
                    <a:srgbClr val="3E3E3E"/>
                  </a:solidFill>
                  <a:latin typeface="Franklin Gothic Book"/>
                </a:rPr>
                <a:t>Wetlands</a:t>
              </a:r>
              <a:endParaRPr lang="en-US" sz="1200" dirty="0">
                <a:solidFill>
                  <a:srgbClr val="3E3E3E"/>
                </a:solidFill>
                <a:latin typeface="Franklin Gothic Book"/>
              </a:endParaRPr>
            </a:p>
          </p:txBody>
        </p:sp>
        <p:sp>
          <p:nvSpPr>
            <p:cNvPr id="57" name="TextBox 56"/>
            <p:cNvSpPr txBox="1"/>
            <p:nvPr/>
          </p:nvSpPr>
          <p:spPr>
            <a:xfrm>
              <a:off x="1150154" y="4867413"/>
              <a:ext cx="1496623" cy="419695"/>
            </a:xfrm>
            <a:prstGeom prst="rect">
              <a:avLst/>
            </a:prstGeom>
            <a:noFill/>
          </p:spPr>
          <p:txBody>
            <a:bodyPr wrap="none" rtlCol="0">
              <a:spAutoFit/>
            </a:bodyPr>
            <a:lstStyle/>
            <a:p>
              <a:r>
                <a:rPr lang="en-US" sz="1200" dirty="0" smtClean="0">
                  <a:solidFill>
                    <a:srgbClr val="3E3E3E"/>
                  </a:solidFill>
                  <a:latin typeface="Franklin Gothic Book"/>
                </a:rPr>
                <a:t>Area of Critical</a:t>
              </a:r>
            </a:p>
            <a:p>
              <a:r>
                <a:rPr lang="en-US" sz="1200" dirty="0" smtClean="0">
                  <a:solidFill>
                    <a:srgbClr val="3E3E3E"/>
                  </a:solidFill>
                  <a:latin typeface="Franklin Gothic Book"/>
                </a:rPr>
                <a:t>Environmental Concern</a:t>
              </a:r>
              <a:endParaRPr lang="en-US" sz="1200" dirty="0">
                <a:solidFill>
                  <a:srgbClr val="3E3E3E"/>
                </a:solidFill>
                <a:latin typeface="Franklin Gothic Book"/>
              </a:endParaRPr>
            </a:p>
          </p:txBody>
        </p:sp>
        <p:grpSp>
          <p:nvGrpSpPr>
            <p:cNvPr id="49" name="Group 49"/>
            <p:cNvGrpSpPr/>
            <p:nvPr/>
          </p:nvGrpSpPr>
          <p:grpSpPr>
            <a:xfrm>
              <a:off x="252231" y="2555365"/>
              <a:ext cx="855179" cy="534487"/>
              <a:chOff x="3505200" y="1905000"/>
              <a:chExt cx="1219200" cy="762000"/>
            </a:xfrm>
            <a:solidFill>
              <a:schemeClr val="bg1">
                <a:lumMod val="65000"/>
              </a:schemeClr>
            </a:solidFill>
            <a:effectLst>
              <a:outerShdw blurRad="50800" dist="38100" dir="2700000" algn="tl" rotWithShape="0">
                <a:prstClr val="black">
                  <a:alpha val="40000"/>
                </a:prstClr>
              </a:outerShdw>
            </a:effectLst>
            <a:scene3d>
              <a:camera prst="isometricTopUp"/>
              <a:lightRig rig="threePt" dir="t"/>
            </a:scene3d>
          </p:grpSpPr>
          <p:sp>
            <p:nvSpPr>
              <p:cNvPr id="59" name="Rectangle 58"/>
              <p:cNvSpPr/>
              <p:nvPr/>
            </p:nvSpPr>
            <p:spPr>
              <a:xfrm>
                <a:off x="3505200" y="1905000"/>
                <a:ext cx="609600" cy="3810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60" name="Rectangle 59"/>
              <p:cNvSpPr/>
              <p:nvPr/>
            </p:nvSpPr>
            <p:spPr>
              <a:xfrm>
                <a:off x="4114800" y="1905000"/>
                <a:ext cx="609600" cy="3810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61" name="Rectangle 60"/>
              <p:cNvSpPr/>
              <p:nvPr/>
            </p:nvSpPr>
            <p:spPr>
              <a:xfrm>
                <a:off x="4114800" y="2286000"/>
                <a:ext cx="609600" cy="3810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62" name="Rectangle 61"/>
              <p:cNvSpPr/>
              <p:nvPr/>
            </p:nvSpPr>
            <p:spPr>
              <a:xfrm>
                <a:off x="3505200" y="2286000"/>
                <a:ext cx="609600" cy="3810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200" dirty="0">
                  <a:solidFill>
                    <a:prstClr val="white"/>
                  </a:solidFill>
                  <a:latin typeface="Franklin Gothic Book"/>
                </a:endParaRPr>
              </a:p>
            </p:txBody>
          </p:sp>
        </p:grpSp>
        <p:sp>
          <p:nvSpPr>
            <p:cNvPr id="63" name="TextBox 62"/>
            <p:cNvSpPr txBox="1"/>
            <p:nvPr/>
          </p:nvSpPr>
          <p:spPr>
            <a:xfrm>
              <a:off x="1160561" y="2541660"/>
              <a:ext cx="1036707" cy="251817"/>
            </a:xfrm>
            <a:prstGeom prst="rect">
              <a:avLst/>
            </a:prstGeom>
            <a:noFill/>
          </p:spPr>
          <p:txBody>
            <a:bodyPr wrap="none" rtlCol="0">
              <a:spAutoFit/>
            </a:bodyPr>
            <a:lstStyle/>
            <a:p>
              <a:r>
                <a:rPr lang="en-US" sz="1200" dirty="0" smtClean="0">
                  <a:solidFill>
                    <a:srgbClr val="3E3E3E"/>
                  </a:solidFill>
                  <a:latin typeface="Franklin Gothic Book"/>
                </a:rPr>
                <a:t>Water Features</a:t>
              </a:r>
              <a:endParaRPr lang="en-US" sz="1200" dirty="0">
                <a:solidFill>
                  <a:srgbClr val="3E3E3E"/>
                </a:solidFill>
                <a:latin typeface="Franklin Gothic Book"/>
              </a:endParaRPr>
            </a:p>
          </p:txBody>
        </p:sp>
        <p:sp>
          <p:nvSpPr>
            <p:cNvPr id="64" name="TextBox 63"/>
            <p:cNvSpPr txBox="1"/>
            <p:nvPr/>
          </p:nvSpPr>
          <p:spPr>
            <a:xfrm>
              <a:off x="1160561" y="3667075"/>
              <a:ext cx="1104674" cy="419695"/>
            </a:xfrm>
            <a:prstGeom prst="rect">
              <a:avLst/>
            </a:prstGeom>
            <a:noFill/>
          </p:spPr>
          <p:txBody>
            <a:bodyPr wrap="none" rtlCol="0">
              <a:spAutoFit/>
            </a:bodyPr>
            <a:lstStyle/>
            <a:p>
              <a:r>
                <a:rPr lang="en-US" sz="1200" dirty="0">
                  <a:solidFill>
                    <a:srgbClr val="3E3E3E"/>
                  </a:solidFill>
                  <a:latin typeface="Franklin Gothic Book"/>
                </a:rPr>
                <a:t>Contiguous Area</a:t>
              </a:r>
            </a:p>
            <a:p>
              <a:endParaRPr lang="en-US" sz="1200" dirty="0">
                <a:solidFill>
                  <a:srgbClr val="3E3E3E"/>
                </a:solidFill>
                <a:latin typeface="Franklin Gothic Book"/>
              </a:endParaRPr>
            </a:p>
          </p:txBody>
        </p:sp>
        <p:sp>
          <p:nvSpPr>
            <p:cNvPr id="65" name="TextBox 64"/>
            <p:cNvSpPr txBox="1"/>
            <p:nvPr/>
          </p:nvSpPr>
          <p:spPr>
            <a:xfrm>
              <a:off x="1160561" y="4043498"/>
              <a:ext cx="481193" cy="251817"/>
            </a:xfrm>
            <a:prstGeom prst="rect">
              <a:avLst/>
            </a:prstGeom>
            <a:noFill/>
          </p:spPr>
          <p:txBody>
            <a:bodyPr wrap="none" rtlCol="0">
              <a:spAutoFit/>
            </a:bodyPr>
            <a:lstStyle/>
            <a:p>
              <a:r>
                <a:rPr lang="en-US" sz="1200" dirty="0" smtClean="0">
                  <a:solidFill>
                    <a:srgbClr val="3E3E3E"/>
                  </a:solidFill>
                  <a:latin typeface="Franklin Gothic Book"/>
                </a:rPr>
                <a:t>Slope</a:t>
              </a:r>
              <a:endParaRPr lang="en-US" sz="1200" dirty="0">
                <a:solidFill>
                  <a:srgbClr val="3E3E3E"/>
                </a:solidFill>
                <a:latin typeface="Franklin Gothic Book"/>
              </a:endParaRPr>
            </a:p>
          </p:txBody>
        </p:sp>
        <p:sp>
          <p:nvSpPr>
            <p:cNvPr id="66" name="TextBox 65"/>
            <p:cNvSpPr txBox="1"/>
            <p:nvPr/>
          </p:nvSpPr>
          <p:spPr>
            <a:xfrm>
              <a:off x="1160561" y="4427728"/>
              <a:ext cx="1269578" cy="419695"/>
            </a:xfrm>
            <a:prstGeom prst="rect">
              <a:avLst/>
            </a:prstGeom>
            <a:noFill/>
          </p:spPr>
          <p:txBody>
            <a:bodyPr wrap="none" rtlCol="0">
              <a:spAutoFit/>
            </a:bodyPr>
            <a:lstStyle/>
            <a:p>
              <a:r>
                <a:rPr lang="en-US" sz="1200" dirty="0" smtClean="0">
                  <a:solidFill>
                    <a:srgbClr val="3E3E3E"/>
                  </a:solidFill>
                  <a:latin typeface="Franklin Gothic Book"/>
                </a:rPr>
                <a:t>Federally Protected</a:t>
              </a:r>
            </a:p>
            <a:p>
              <a:r>
                <a:rPr lang="en-US" sz="1200" dirty="0" smtClean="0">
                  <a:solidFill>
                    <a:srgbClr val="3E3E3E"/>
                  </a:solidFill>
                  <a:latin typeface="Franklin Gothic Book"/>
                </a:rPr>
                <a:t>Lands</a:t>
              </a:r>
              <a:endParaRPr lang="en-US" sz="1200" dirty="0">
                <a:solidFill>
                  <a:srgbClr val="3E3E3E"/>
                </a:solidFill>
                <a:latin typeface="Franklin Gothic Book"/>
              </a:endParaRPr>
            </a:p>
          </p:txBody>
        </p:sp>
        <p:sp>
          <p:nvSpPr>
            <p:cNvPr id="67" name="Right Brace 66"/>
            <p:cNvSpPr/>
            <p:nvPr/>
          </p:nvSpPr>
          <p:spPr>
            <a:xfrm>
              <a:off x="2127676" y="2585057"/>
              <a:ext cx="176677" cy="932384"/>
            </a:xfrm>
            <a:prstGeom prst="rightBrace">
              <a:avLst/>
            </a:prstGeom>
            <a:ln w="12700" cmpd="sng">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dirty="0">
                <a:solidFill>
                  <a:srgbClr val="3E3E3E"/>
                </a:solidFill>
                <a:latin typeface="Franklin Gothic Book"/>
              </a:endParaRPr>
            </a:p>
          </p:txBody>
        </p:sp>
        <p:sp>
          <p:nvSpPr>
            <p:cNvPr id="68" name="Right Brace 67"/>
            <p:cNvSpPr/>
            <p:nvPr/>
          </p:nvSpPr>
          <p:spPr>
            <a:xfrm>
              <a:off x="2155696" y="3664939"/>
              <a:ext cx="176677" cy="663369"/>
            </a:xfrm>
            <a:prstGeom prst="rightBrace">
              <a:avLst/>
            </a:prstGeom>
            <a:ln w="12700" cmpd="sng">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dirty="0">
                <a:solidFill>
                  <a:srgbClr val="3E3E3E"/>
                </a:solidFill>
                <a:latin typeface="Franklin Gothic Book"/>
              </a:endParaRPr>
            </a:p>
          </p:txBody>
        </p:sp>
        <p:sp>
          <p:nvSpPr>
            <p:cNvPr id="69" name="Right Brace 68"/>
            <p:cNvSpPr/>
            <p:nvPr/>
          </p:nvSpPr>
          <p:spPr>
            <a:xfrm>
              <a:off x="2531293" y="4428893"/>
              <a:ext cx="176677" cy="831273"/>
            </a:xfrm>
            <a:prstGeom prst="rightBrace">
              <a:avLst/>
            </a:prstGeom>
            <a:ln w="12700" cmpd="sng">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dirty="0">
                <a:solidFill>
                  <a:srgbClr val="3E3E3E"/>
                </a:solidFill>
                <a:latin typeface="Franklin Gothic Book"/>
              </a:endParaRPr>
            </a:p>
          </p:txBody>
        </p:sp>
        <p:sp>
          <p:nvSpPr>
            <p:cNvPr id="70" name="TextBox 69"/>
            <p:cNvSpPr txBox="1"/>
            <p:nvPr/>
          </p:nvSpPr>
          <p:spPr>
            <a:xfrm>
              <a:off x="2278804" y="2911232"/>
              <a:ext cx="1368790" cy="251817"/>
            </a:xfrm>
            <a:prstGeom prst="rect">
              <a:avLst/>
            </a:prstGeom>
            <a:noFill/>
          </p:spPr>
          <p:txBody>
            <a:bodyPr wrap="none" rtlCol="0">
              <a:spAutoFit/>
            </a:bodyPr>
            <a:lstStyle/>
            <a:p>
              <a:r>
                <a:rPr lang="en-US" sz="1200" dirty="0" smtClean="0">
                  <a:solidFill>
                    <a:prstClr val="white">
                      <a:lumMod val="50000"/>
                    </a:prstClr>
                  </a:solidFill>
                  <a:latin typeface="Franklin Gothic Book"/>
                </a:rPr>
                <a:t>Land-Use Constraints</a:t>
              </a:r>
              <a:endParaRPr lang="en-US" sz="1200" dirty="0">
                <a:solidFill>
                  <a:prstClr val="white">
                    <a:lumMod val="50000"/>
                  </a:prstClr>
                </a:solidFill>
                <a:latin typeface="Franklin Gothic Book"/>
              </a:endParaRPr>
            </a:p>
          </p:txBody>
        </p:sp>
        <p:sp>
          <p:nvSpPr>
            <p:cNvPr id="71" name="TextBox 70"/>
            <p:cNvSpPr txBox="1"/>
            <p:nvPr/>
          </p:nvSpPr>
          <p:spPr>
            <a:xfrm>
              <a:off x="2278804" y="3856299"/>
              <a:ext cx="1174739" cy="419695"/>
            </a:xfrm>
            <a:prstGeom prst="rect">
              <a:avLst/>
            </a:prstGeom>
            <a:noFill/>
          </p:spPr>
          <p:txBody>
            <a:bodyPr wrap="none" rtlCol="0">
              <a:spAutoFit/>
            </a:bodyPr>
            <a:lstStyle/>
            <a:p>
              <a:r>
                <a:rPr lang="en-US" sz="1200" dirty="0" smtClean="0">
                  <a:solidFill>
                    <a:prstClr val="white">
                      <a:lumMod val="50000"/>
                    </a:prstClr>
                  </a:solidFill>
                  <a:latin typeface="Franklin Gothic Book"/>
                </a:rPr>
                <a:t>Topographic/Area</a:t>
              </a:r>
            </a:p>
            <a:p>
              <a:r>
                <a:rPr lang="en-US" sz="1200" dirty="0" smtClean="0">
                  <a:solidFill>
                    <a:prstClr val="white">
                      <a:lumMod val="50000"/>
                    </a:prstClr>
                  </a:solidFill>
                  <a:latin typeface="Franklin Gothic Book"/>
                </a:rPr>
                <a:t>Constraints</a:t>
              </a:r>
              <a:endParaRPr lang="en-US" sz="1200" dirty="0">
                <a:solidFill>
                  <a:prstClr val="white">
                    <a:lumMod val="50000"/>
                  </a:prstClr>
                </a:solidFill>
                <a:latin typeface="Franklin Gothic Book"/>
              </a:endParaRPr>
            </a:p>
          </p:txBody>
        </p:sp>
        <p:sp>
          <p:nvSpPr>
            <p:cNvPr id="72" name="TextBox 71"/>
            <p:cNvSpPr txBox="1"/>
            <p:nvPr/>
          </p:nvSpPr>
          <p:spPr>
            <a:xfrm>
              <a:off x="2650903" y="4645507"/>
              <a:ext cx="1194267" cy="419695"/>
            </a:xfrm>
            <a:prstGeom prst="rect">
              <a:avLst/>
            </a:prstGeom>
            <a:noFill/>
          </p:spPr>
          <p:txBody>
            <a:bodyPr wrap="none" rtlCol="0">
              <a:spAutoFit/>
            </a:bodyPr>
            <a:lstStyle/>
            <a:p>
              <a:r>
                <a:rPr lang="en-US" sz="1200" dirty="0">
                  <a:solidFill>
                    <a:prstClr val="white">
                      <a:lumMod val="50000"/>
                    </a:prstClr>
                  </a:solidFill>
                  <a:latin typeface="Franklin Gothic Book"/>
                </a:rPr>
                <a:t>Habitat/Protected</a:t>
              </a:r>
            </a:p>
            <a:p>
              <a:r>
                <a:rPr lang="en-US" sz="1200" dirty="0">
                  <a:solidFill>
                    <a:prstClr val="white">
                      <a:lumMod val="50000"/>
                    </a:prstClr>
                  </a:solidFill>
                  <a:latin typeface="Franklin Gothic Book"/>
                </a:rPr>
                <a:t>Land Constraints</a:t>
              </a:r>
            </a:p>
          </p:txBody>
        </p:sp>
        <p:sp>
          <p:nvSpPr>
            <p:cNvPr id="74" name="TextBox 73"/>
            <p:cNvSpPr txBox="1"/>
            <p:nvPr/>
          </p:nvSpPr>
          <p:spPr>
            <a:xfrm>
              <a:off x="1148511" y="5746868"/>
              <a:ext cx="983661" cy="251817"/>
            </a:xfrm>
            <a:prstGeom prst="rect">
              <a:avLst/>
            </a:prstGeom>
            <a:noFill/>
          </p:spPr>
          <p:txBody>
            <a:bodyPr wrap="none" rtlCol="0">
              <a:spAutoFit/>
            </a:bodyPr>
            <a:lstStyle/>
            <a:p>
              <a:r>
                <a:rPr lang="en-US" sz="1200" dirty="0" smtClean="0">
                  <a:solidFill>
                    <a:srgbClr val="3E3E3E"/>
                  </a:solidFill>
                  <a:latin typeface="Franklin Gothic Book"/>
                </a:rPr>
                <a:t>Available Land</a:t>
              </a:r>
              <a:endParaRPr lang="en-US" sz="1200" dirty="0">
                <a:solidFill>
                  <a:srgbClr val="3E3E3E"/>
                </a:solidFill>
                <a:latin typeface="Franklin Gothic Book"/>
              </a:endParaRPr>
            </a:p>
          </p:txBody>
        </p:sp>
        <p:cxnSp>
          <p:nvCxnSpPr>
            <p:cNvPr id="75" name="Straight Connector 74"/>
            <p:cNvCxnSpPr/>
            <p:nvPr/>
          </p:nvCxnSpPr>
          <p:spPr>
            <a:xfrm rot="5400000">
              <a:off x="732677" y="2646195"/>
              <a:ext cx="320692" cy="0"/>
            </a:xfrm>
            <a:prstGeom prst="line">
              <a:avLst/>
            </a:prstGeom>
          </p:spPr>
          <p:style>
            <a:lnRef idx="3">
              <a:schemeClr val="dk1"/>
            </a:lnRef>
            <a:fillRef idx="0">
              <a:schemeClr val="dk1"/>
            </a:fillRef>
            <a:effectRef idx="2">
              <a:schemeClr val="dk1"/>
            </a:effectRef>
            <a:fontRef idx="minor">
              <a:schemeClr val="tx1"/>
            </a:fontRef>
          </p:style>
        </p:cxnSp>
        <p:grpSp>
          <p:nvGrpSpPr>
            <p:cNvPr id="58" name="Group 108"/>
            <p:cNvGrpSpPr/>
            <p:nvPr/>
          </p:nvGrpSpPr>
          <p:grpSpPr>
            <a:xfrm>
              <a:off x="263752" y="1766434"/>
              <a:ext cx="3040898" cy="942234"/>
              <a:chOff x="4652759" y="4373937"/>
              <a:chExt cx="4335306" cy="1343312"/>
            </a:xfrm>
          </p:grpSpPr>
          <p:grpSp>
            <p:nvGrpSpPr>
              <p:cNvPr id="76" name="Group 80"/>
              <p:cNvGrpSpPr/>
              <p:nvPr/>
            </p:nvGrpSpPr>
            <p:grpSpPr>
              <a:xfrm>
                <a:off x="4652759" y="4955249"/>
                <a:ext cx="1219200" cy="762000"/>
                <a:chOff x="3505200" y="1905000"/>
                <a:chExt cx="1219200" cy="762000"/>
              </a:xfrm>
              <a:solidFill>
                <a:schemeClr val="bg1">
                  <a:lumMod val="75000"/>
                </a:schemeClr>
              </a:solidFill>
              <a:effectLst>
                <a:outerShdw blurRad="50800" dist="38100" dir="2700000" algn="tl" rotWithShape="0">
                  <a:prstClr val="black">
                    <a:alpha val="40000"/>
                  </a:prstClr>
                </a:outerShdw>
              </a:effectLst>
              <a:scene3d>
                <a:camera prst="isometricTopUp"/>
                <a:lightRig rig="threePt" dir="t"/>
              </a:scene3d>
            </p:grpSpPr>
            <p:sp>
              <p:nvSpPr>
                <p:cNvPr id="86" name="Rectangle 85"/>
                <p:cNvSpPr/>
                <p:nvPr/>
              </p:nvSpPr>
              <p:spPr>
                <a:xfrm>
                  <a:off x="3505200" y="1905000"/>
                  <a:ext cx="609600" cy="381000"/>
                </a:xfrm>
                <a:prstGeom prst="rect">
                  <a:avLst/>
                </a:prstGeom>
                <a:grpFill/>
              </p:spPr>
              <p:style>
                <a:lnRef idx="3">
                  <a:schemeClr val="lt1"/>
                </a:lnRef>
                <a:fillRef idx="1">
                  <a:schemeClr val="dk1"/>
                </a:fillRef>
                <a:effectRef idx="1">
                  <a:schemeClr val="dk1"/>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87" name="Rectangle 86"/>
                <p:cNvSpPr/>
                <p:nvPr/>
              </p:nvSpPr>
              <p:spPr>
                <a:xfrm>
                  <a:off x="4114800" y="1905000"/>
                  <a:ext cx="609600" cy="381000"/>
                </a:xfrm>
                <a:prstGeom prst="rect">
                  <a:avLst/>
                </a:prstGeom>
                <a:grpFill/>
              </p:spPr>
              <p:style>
                <a:lnRef idx="3">
                  <a:schemeClr val="lt1"/>
                </a:lnRef>
                <a:fillRef idx="1">
                  <a:schemeClr val="dk1"/>
                </a:fillRef>
                <a:effectRef idx="1">
                  <a:schemeClr val="dk1"/>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88" name="Rectangle 87"/>
                <p:cNvSpPr/>
                <p:nvPr/>
              </p:nvSpPr>
              <p:spPr>
                <a:xfrm>
                  <a:off x="4114800" y="2286000"/>
                  <a:ext cx="609600" cy="381000"/>
                </a:xfrm>
                <a:prstGeom prst="rect">
                  <a:avLst/>
                </a:prstGeom>
                <a:grpFill/>
              </p:spPr>
              <p:style>
                <a:lnRef idx="3">
                  <a:schemeClr val="lt1"/>
                </a:lnRef>
                <a:fillRef idx="1">
                  <a:schemeClr val="dk1"/>
                </a:fillRef>
                <a:effectRef idx="1">
                  <a:schemeClr val="dk1"/>
                </a:effectRef>
                <a:fontRef idx="minor">
                  <a:schemeClr val="lt1"/>
                </a:fontRef>
              </p:style>
              <p:txBody>
                <a:bodyPr rtlCol="0" anchor="ctr"/>
                <a:lstStyle/>
                <a:p>
                  <a:pPr algn="ctr"/>
                  <a:endParaRPr lang="en-US" sz="1200" dirty="0">
                    <a:solidFill>
                      <a:prstClr val="white"/>
                    </a:solidFill>
                    <a:latin typeface="Franklin Gothic Book"/>
                  </a:endParaRPr>
                </a:p>
              </p:txBody>
            </p:sp>
            <p:sp>
              <p:nvSpPr>
                <p:cNvPr id="89" name="Rectangle 88"/>
                <p:cNvSpPr/>
                <p:nvPr/>
              </p:nvSpPr>
              <p:spPr>
                <a:xfrm>
                  <a:off x="3505200" y="2286000"/>
                  <a:ext cx="609600" cy="381000"/>
                </a:xfrm>
                <a:prstGeom prst="rect">
                  <a:avLst/>
                </a:prstGeom>
                <a:grpFill/>
              </p:spPr>
              <p:style>
                <a:lnRef idx="3">
                  <a:schemeClr val="lt1"/>
                </a:lnRef>
                <a:fillRef idx="1">
                  <a:schemeClr val="dk1"/>
                </a:fillRef>
                <a:effectRef idx="1">
                  <a:schemeClr val="dk1"/>
                </a:effectRef>
                <a:fontRef idx="minor">
                  <a:schemeClr val="lt1"/>
                </a:fontRef>
              </p:style>
              <p:txBody>
                <a:bodyPr rtlCol="0" anchor="ctr"/>
                <a:lstStyle/>
                <a:p>
                  <a:pPr algn="ctr"/>
                  <a:endParaRPr lang="en-US" sz="1200" dirty="0">
                    <a:solidFill>
                      <a:prstClr val="white"/>
                    </a:solidFill>
                    <a:latin typeface="Franklin Gothic Book"/>
                  </a:endParaRPr>
                </a:p>
              </p:txBody>
            </p:sp>
          </p:grpSp>
          <p:cxnSp>
            <p:nvCxnSpPr>
              <p:cNvPr id="78" name="Straight Connector 77"/>
              <p:cNvCxnSpPr/>
              <p:nvPr/>
            </p:nvCxnSpPr>
            <p:spPr>
              <a:xfrm>
                <a:off x="5338066" y="4570897"/>
                <a:ext cx="277817" cy="0"/>
              </a:xfrm>
              <a:prstGeom prst="line">
                <a:avLst/>
              </a:prstGeom>
              <a:ln/>
            </p:spPr>
            <p:style>
              <a:lnRef idx="1">
                <a:schemeClr val="dk1"/>
              </a:lnRef>
              <a:fillRef idx="0">
                <a:schemeClr val="dk1"/>
              </a:fillRef>
              <a:effectRef idx="0">
                <a:schemeClr val="dk1"/>
              </a:effectRef>
              <a:fontRef idx="minor">
                <a:schemeClr val="tx1"/>
              </a:fontRef>
            </p:style>
          </p:cxnSp>
          <p:cxnSp>
            <p:nvCxnSpPr>
              <p:cNvPr id="79" name="Straight Arrow Connector 78"/>
              <p:cNvCxnSpPr/>
              <p:nvPr/>
            </p:nvCxnSpPr>
            <p:spPr>
              <a:xfrm>
                <a:off x="5344681" y="4570897"/>
                <a:ext cx="0" cy="4424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0" name="TextBox 79"/>
              <p:cNvSpPr txBox="1"/>
              <p:nvPr/>
            </p:nvSpPr>
            <p:spPr>
              <a:xfrm>
                <a:off x="5578658" y="4373937"/>
                <a:ext cx="3409407" cy="598346"/>
              </a:xfrm>
              <a:prstGeom prst="rect">
                <a:avLst/>
              </a:prstGeom>
              <a:noFill/>
            </p:spPr>
            <p:txBody>
              <a:bodyPr wrap="none" rtlCol="0">
                <a:spAutoFit/>
              </a:bodyPr>
              <a:lstStyle/>
              <a:p>
                <a:r>
                  <a:rPr lang="en-US" sz="1200" dirty="0" smtClean="0">
                    <a:solidFill>
                      <a:srgbClr val="3E3E3E"/>
                    </a:solidFill>
                    <a:latin typeface="Franklin Gothic Book"/>
                  </a:rPr>
                  <a:t>Regional (or cell based) Capacity Factor</a:t>
                </a:r>
              </a:p>
              <a:p>
                <a:endParaRPr lang="en-US" sz="1200" dirty="0">
                  <a:solidFill>
                    <a:srgbClr val="3E3E3E"/>
                  </a:solidFill>
                  <a:latin typeface="Franklin Gothic Book"/>
                </a:endParaRPr>
              </a:p>
            </p:txBody>
          </p:sp>
          <p:sp>
            <p:nvSpPr>
              <p:cNvPr id="81" name="TextBox 80"/>
              <p:cNvSpPr txBox="1"/>
              <p:nvPr/>
            </p:nvSpPr>
            <p:spPr>
              <a:xfrm>
                <a:off x="5959164" y="4967042"/>
                <a:ext cx="982949" cy="359008"/>
              </a:xfrm>
              <a:prstGeom prst="rect">
                <a:avLst/>
              </a:prstGeom>
              <a:noFill/>
            </p:spPr>
            <p:txBody>
              <a:bodyPr wrap="none" rtlCol="0">
                <a:spAutoFit/>
              </a:bodyPr>
              <a:lstStyle/>
              <a:p>
                <a:r>
                  <a:rPr lang="en-US" sz="1200" dirty="0" smtClean="0">
                    <a:solidFill>
                      <a:srgbClr val="3E3E3E"/>
                    </a:solidFill>
                    <a:latin typeface="Franklin Gothic Book"/>
                  </a:rPr>
                  <a:t>Resource</a:t>
                </a:r>
                <a:endParaRPr lang="en-US" sz="1200" dirty="0">
                  <a:solidFill>
                    <a:srgbClr val="3E3E3E"/>
                  </a:solidFill>
                  <a:latin typeface="Franklin Gothic Book"/>
                </a:endParaRPr>
              </a:p>
            </p:txBody>
          </p:sp>
          <p:cxnSp>
            <p:nvCxnSpPr>
              <p:cNvPr id="82" name="Straight Arrow Connector 81"/>
              <p:cNvCxnSpPr>
                <a:endCxn id="86" idx="2"/>
              </p:cNvCxnSpPr>
              <p:nvPr/>
            </p:nvCxnSpPr>
            <p:spPr>
              <a:xfrm flipH="1">
                <a:off x="4957559" y="5125904"/>
                <a:ext cx="384180" cy="210345"/>
              </a:xfrm>
              <a:prstGeom prst="straightConnector1">
                <a:avLst/>
              </a:prstGeom>
              <a:ln>
                <a:solidFill>
                  <a:schemeClr val="accent6">
                    <a:lumMod val="60000"/>
                    <a:lumOff val="40000"/>
                  </a:schemeClr>
                </a:solidFill>
                <a:tailEnd type="arrow"/>
              </a:ln>
            </p:spPr>
            <p:style>
              <a:lnRef idx="2">
                <a:schemeClr val="accent6"/>
              </a:lnRef>
              <a:fillRef idx="0">
                <a:schemeClr val="accent6"/>
              </a:fillRef>
              <a:effectRef idx="1">
                <a:schemeClr val="accent6"/>
              </a:effectRef>
              <a:fontRef idx="minor">
                <a:schemeClr val="tx1"/>
              </a:fontRef>
            </p:style>
          </p:cxnSp>
          <p:cxnSp>
            <p:nvCxnSpPr>
              <p:cNvPr id="83" name="Straight Arrow Connector 82"/>
              <p:cNvCxnSpPr>
                <a:endCxn id="89" idx="3"/>
              </p:cNvCxnSpPr>
              <p:nvPr/>
            </p:nvCxnSpPr>
            <p:spPr>
              <a:xfrm flipH="1">
                <a:off x="5262359" y="5125904"/>
                <a:ext cx="79380" cy="400845"/>
              </a:xfrm>
              <a:prstGeom prst="straightConnector1">
                <a:avLst/>
              </a:prstGeom>
              <a:ln>
                <a:solidFill>
                  <a:schemeClr val="accent6">
                    <a:lumMod val="60000"/>
                    <a:lumOff val="40000"/>
                  </a:schemeClr>
                </a:solidFill>
                <a:tailEnd type="arrow"/>
              </a:ln>
            </p:spPr>
            <p:style>
              <a:lnRef idx="2">
                <a:schemeClr val="accent6"/>
              </a:lnRef>
              <a:fillRef idx="0">
                <a:schemeClr val="accent6"/>
              </a:fillRef>
              <a:effectRef idx="1">
                <a:schemeClr val="accent6"/>
              </a:effectRef>
              <a:fontRef idx="minor">
                <a:schemeClr val="tx1"/>
              </a:fontRef>
            </p:style>
          </p:cxnSp>
          <p:cxnSp>
            <p:nvCxnSpPr>
              <p:cNvPr id="84" name="Straight Arrow Connector 83"/>
              <p:cNvCxnSpPr>
                <a:endCxn id="88" idx="0"/>
              </p:cNvCxnSpPr>
              <p:nvPr/>
            </p:nvCxnSpPr>
            <p:spPr>
              <a:xfrm>
                <a:off x="5341739" y="5125904"/>
                <a:ext cx="225420" cy="210345"/>
              </a:xfrm>
              <a:prstGeom prst="straightConnector1">
                <a:avLst/>
              </a:prstGeom>
              <a:ln>
                <a:solidFill>
                  <a:schemeClr val="accent6">
                    <a:lumMod val="60000"/>
                    <a:lumOff val="40000"/>
                  </a:schemeClr>
                </a:solidFill>
                <a:tailEnd type="arrow"/>
              </a:ln>
            </p:spPr>
            <p:style>
              <a:lnRef idx="2">
                <a:schemeClr val="accent6"/>
              </a:lnRef>
              <a:fillRef idx="0">
                <a:schemeClr val="accent6"/>
              </a:fillRef>
              <a:effectRef idx="1">
                <a:schemeClr val="accent6"/>
              </a:effectRef>
              <a:fontRef idx="minor">
                <a:schemeClr val="tx1"/>
              </a:fontRef>
            </p:style>
          </p:cxnSp>
          <p:sp>
            <p:nvSpPr>
              <p:cNvPr id="85" name="Oval 84"/>
              <p:cNvSpPr/>
              <p:nvPr/>
            </p:nvSpPr>
            <p:spPr>
              <a:xfrm>
                <a:off x="5273354" y="5057519"/>
                <a:ext cx="136769" cy="13676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200" dirty="0">
                  <a:solidFill>
                    <a:prstClr val="white"/>
                  </a:solidFill>
                  <a:latin typeface="Franklin Gothic Book"/>
                </a:endParaRPr>
              </a:p>
            </p:txBody>
          </p:sp>
        </p:grpSp>
        <p:cxnSp>
          <p:nvCxnSpPr>
            <p:cNvPr id="90" name="Straight Arrow Connector 89"/>
            <p:cNvCxnSpPr/>
            <p:nvPr/>
          </p:nvCxnSpPr>
          <p:spPr>
            <a:xfrm>
              <a:off x="870798" y="6298595"/>
              <a:ext cx="29105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1" name="TextBox 90"/>
            <p:cNvSpPr txBox="1"/>
            <p:nvPr/>
          </p:nvSpPr>
          <p:spPr>
            <a:xfrm>
              <a:off x="1150154" y="5336032"/>
              <a:ext cx="555980" cy="251817"/>
            </a:xfrm>
            <a:prstGeom prst="rect">
              <a:avLst/>
            </a:prstGeom>
            <a:noFill/>
          </p:spPr>
          <p:txBody>
            <a:bodyPr wrap="none" rtlCol="0">
              <a:spAutoFit/>
            </a:bodyPr>
            <a:lstStyle/>
            <a:p>
              <a:r>
                <a:rPr lang="en-US" sz="1200" dirty="0" smtClean="0">
                  <a:solidFill>
                    <a:srgbClr val="3E3E3E"/>
                  </a:solidFill>
                  <a:latin typeface="Franklin Gothic Book"/>
                </a:rPr>
                <a:t>Region</a:t>
              </a:r>
              <a:endParaRPr lang="en-US" sz="1200" dirty="0">
                <a:solidFill>
                  <a:srgbClr val="3E3E3E"/>
                </a:solidFill>
                <a:latin typeface="Franklin Gothic Book"/>
              </a:endParaRPr>
            </a:p>
          </p:txBody>
        </p:sp>
        <p:sp>
          <p:nvSpPr>
            <p:cNvPr id="95" name="TextBox 94"/>
            <p:cNvSpPr txBox="1"/>
            <p:nvPr/>
          </p:nvSpPr>
          <p:spPr>
            <a:xfrm>
              <a:off x="1318549" y="1500758"/>
              <a:ext cx="1377126" cy="335756"/>
            </a:xfrm>
            <a:prstGeom prst="rect">
              <a:avLst/>
            </a:prstGeom>
            <a:noFill/>
          </p:spPr>
          <p:txBody>
            <a:bodyPr wrap="none" rtlCol="0">
              <a:spAutoFit/>
            </a:bodyPr>
            <a:lstStyle/>
            <a:p>
              <a:r>
                <a:rPr lang="en-US" u="sng" dirty="0" smtClean="0">
                  <a:solidFill>
                    <a:srgbClr val="3E3E3E"/>
                  </a:solidFill>
                  <a:latin typeface="Franklin Gothic Book"/>
                </a:rPr>
                <a:t>Layer Stacking</a:t>
              </a:r>
              <a:endParaRPr lang="en-US" u="sng" dirty="0">
                <a:solidFill>
                  <a:srgbClr val="3E3E3E"/>
                </a:solidFill>
                <a:latin typeface="Franklin Gothic Book"/>
              </a:endParaRPr>
            </a:p>
          </p:txBody>
        </p:sp>
      </p:grpSp>
      <p:sp>
        <p:nvSpPr>
          <p:cNvPr id="96" name="TextBox 95"/>
          <p:cNvSpPr txBox="1"/>
          <p:nvPr/>
        </p:nvSpPr>
        <p:spPr>
          <a:xfrm>
            <a:off x="4311742" y="6371712"/>
            <a:ext cx="4464684" cy="246221"/>
          </a:xfrm>
          <a:prstGeom prst="rect">
            <a:avLst/>
          </a:prstGeom>
          <a:noFill/>
        </p:spPr>
        <p:txBody>
          <a:bodyPr wrap="none" rtlCol="0">
            <a:spAutoFit/>
          </a:bodyPr>
          <a:lstStyle/>
          <a:p>
            <a:r>
              <a:rPr lang="en-US" sz="1000" dirty="0" smtClean="0">
                <a:solidFill>
                  <a:prstClr val="white"/>
                </a:solidFill>
                <a:latin typeface="Franklin Gothic Book"/>
              </a:rPr>
              <a:t>*See Technical Potential Worksheet for data sources, descriptions, and details</a:t>
            </a:r>
            <a:endParaRPr lang="en-US" sz="1000" dirty="0">
              <a:solidFill>
                <a:prstClr val="white"/>
              </a:solidFill>
              <a:latin typeface="Franklin Gothic Book"/>
            </a:endParaRPr>
          </a:p>
        </p:txBody>
      </p:sp>
      <p:sp>
        <p:nvSpPr>
          <p:cNvPr id="98" name="Slide Number Placeholder 97"/>
          <p:cNvSpPr>
            <a:spLocks noGrp="1"/>
          </p:cNvSpPr>
          <p:nvPr>
            <p:ph type="sldNum" sz="quarter" idx="4"/>
          </p:nvPr>
        </p:nvSpPr>
        <p:spPr/>
        <p:txBody>
          <a:bodyPr/>
          <a:lstStyle/>
          <a:p>
            <a:pPr algn="ctr"/>
            <a:fld id="{F9C252DC-A164-D04F-A083-01C268BCB08E}" type="slidenum">
              <a:rPr lang="en-US" smtClean="0">
                <a:solidFill>
                  <a:prstClr val="white"/>
                </a:solidFill>
                <a:latin typeface="Franklin Gothic Book"/>
              </a:rPr>
              <a:pPr algn="ctr"/>
              <a:t>38</a:t>
            </a:fld>
            <a:endParaRPr lang="en-US" dirty="0">
              <a:solidFill>
                <a:prstClr val="white"/>
              </a:solidFill>
              <a:latin typeface="Franklin Gothic Book"/>
            </a:endParaRPr>
          </a:p>
        </p:txBody>
      </p:sp>
      <p:sp>
        <p:nvSpPr>
          <p:cNvPr id="97" name="TextBox 96"/>
          <p:cNvSpPr txBox="1"/>
          <p:nvPr/>
        </p:nvSpPr>
        <p:spPr>
          <a:xfrm>
            <a:off x="4028324" y="4804173"/>
            <a:ext cx="1560816" cy="923330"/>
          </a:xfrm>
          <a:prstGeom prst="rect">
            <a:avLst/>
          </a:prstGeom>
          <a:noFill/>
        </p:spPr>
        <p:txBody>
          <a:bodyPr wrap="square" rtlCol="0">
            <a:spAutoFit/>
          </a:bodyPr>
          <a:lstStyle/>
          <a:p>
            <a:pPr marL="285750" indent="-285750"/>
            <a:r>
              <a:rPr lang="en-US" i="1" dirty="0" smtClean="0">
                <a:solidFill>
                  <a:srgbClr val="3E3E3E"/>
                </a:solidFill>
                <a:latin typeface="Franklin Gothic Book"/>
              </a:rPr>
              <a:t>	Technical Potentials produced:</a:t>
            </a:r>
          </a:p>
        </p:txBody>
      </p:sp>
      <p:sp>
        <p:nvSpPr>
          <p:cNvPr id="100" name="Left Brace 99"/>
          <p:cNvSpPr/>
          <p:nvPr/>
        </p:nvSpPr>
        <p:spPr>
          <a:xfrm>
            <a:off x="5445304" y="4677901"/>
            <a:ext cx="189556" cy="1579483"/>
          </a:xfrm>
          <a:prstGeom prst="leftBrac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3E3E3E"/>
              </a:solidFill>
              <a:latin typeface="Franklin Gothic Book"/>
            </a:endParaRPr>
          </a:p>
        </p:txBody>
      </p:sp>
    </p:spTree>
    <p:extLst>
      <p:ext uri="{BB962C8B-B14F-4D97-AF65-F5344CB8AC3E}">
        <p14:creationId xmlns:p14="http://schemas.microsoft.com/office/powerpoint/2010/main" val="237633756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NREL Tools Links </a:t>
            </a:r>
            <a:endParaRPr lang="en-US" dirty="0"/>
          </a:p>
        </p:txBody>
      </p:sp>
      <p:sp>
        <p:nvSpPr>
          <p:cNvPr id="5" name="Slide Number Placeholder 4"/>
          <p:cNvSpPr>
            <a:spLocks noGrp="1"/>
          </p:cNvSpPr>
          <p:nvPr>
            <p:ph type="sldNum" sz="quarter" idx="12"/>
          </p:nvPr>
        </p:nvSpPr>
        <p:spPr/>
        <p:txBody>
          <a:bodyPr/>
          <a:lstStyle/>
          <a:p>
            <a:fld id="{D7081E63-2C6B-47B6-BA01-4B14E1AFFBAF}" type="slidenum">
              <a:rPr lang="en-US" smtClean="0">
                <a:latin typeface="Franklin Gothic Book"/>
              </a:rPr>
              <a:pPr/>
              <a:t>39</a:t>
            </a:fld>
            <a:endParaRPr lang="en-US" dirty="0">
              <a:latin typeface="Franklin Gothic Book"/>
            </a:endParaRPr>
          </a:p>
        </p:txBody>
      </p:sp>
      <p:sp>
        <p:nvSpPr>
          <p:cNvPr id="4" name="Rectangle 3"/>
          <p:cNvSpPr/>
          <p:nvPr/>
        </p:nvSpPr>
        <p:spPr>
          <a:xfrm>
            <a:off x="304800" y="914400"/>
            <a:ext cx="8458200" cy="5016758"/>
          </a:xfrm>
          <a:prstGeom prst="rect">
            <a:avLst/>
          </a:prstGeom>
        </p:spPr>
        <p:txBody>
          <a:bodyPr wrap="square">
            <a:spAutoFit/>
          </a:bodyPr>
          <a:lstStyle/>
          <a:p>
            <a:r>
              <a:rPr lang="en-US" sz="2000" dirty="0" smtClean="0">
                <a:solidFill>
                  <a:srgbClr val="3E3E3E"/>
                </a:solidFill>
                <a:latin typeface="Franklin Gothic Book"/>
                <a:cs typeface="Arial" pitchFamily="34" charset="0"/>
              </a:rPr>
              <a:t>Map Apps </a:t>
            </a:r>
            <a:r>
              <a:rPr lang="en-US" sz="2000" dirty="0">
                <a:solidFill>
                  <a:srgbClr val="3E3E3E"/>
                </a:solidFill>
                <a:latin typeface="Franklin Gothic Book"/>
                <a:cs typeface="Arial" pitchFamily="34" charset="0"/>
              </a:rPr>
              <a:t>at </a:t>
            </a:r>
            <a:r>
              <a:rPr lang="en-US" sz="2000" dirty="0" smtClean="0">
                <a:solidFill>
                  <a:srgbClr val="3E3E3E"/>
                </a:solidFill>
                <a:latin typeface="Franklin Gothic Book"/>
                <a:cs typeface="Arial" pitchFamily="34" charset="0"/>
              </a:rPr>
              <a:t>NREL </a:t>
            </a:r>
            <a:r>
              <a:rPr lang="en-US" sz="2000" dirty="0">
                <a:solidFill>
                  <a:srgbClr val="3E3E3E"/>
                </a:solidFill>
                <a:latin typeface="Franklin Gothic Book"/>
                <a:cs typeface="Arial" pitchFamily="34" charset="0"/>
              </a:rPr>
              <a:t>	</a:t>
            </a:r>
            <a:r>
              <a:rPr lang="en-US" sz="2000" dirty="0">
                <a:solidFill>
                  <a:srgbClr val="3E3E3E"/>
                </a:solidFill>
                <a:latin typeface="Franklin Gothic Book"/>
                <a:cs typeface="Arial" pitchFamily="34" charset="0"/>
                <a:hlinkClick r:id="rId3"/>
              </a:rPr>
              <a:t>http://maps.nrel.gov</a:t>
            </a:r>
            <a:r>
              <a:rPr lang="en-US" sz="2000" dirty="0">
                <a:solidFill>
                  <a:srgbClr val="3E3E3E"/>
                </a:solidFill>
                <a:latin typeface="Franklin Gothic Book"/>
                <a:cs typeface="Arial" pitchFamily="34" charset="0"/>
              </a:rPr>
              <a:t> </a:t>
            </a:r>
            <a:endParaRPr lang="en-US" sz="2000" dirty="0" smtClean="0">
              <a:solidFill>
                <a:srgbClr val="3E3E3E"/>
              </a:solidFill>
              <a:latin typeface="Franklin Gothic Book"/>
              <a:cs typeface="Arial" pitchFamily="34" charset="0"/>
            </a:endParaRPr>
          </a:p>
          <a:p>
            <a:r>
              <a:rPr lang="en-US" sz="2000" dirty="0" smtClean="0">
                <a:solidFill>
                  <a:srgbClr val="3E3E3E"/>
                </a:solidFill>
                <a:latin typeface="Franklin Gothic Book"/>
                <a:cs typeface="Arial" pitchFamily="34" charset="0"/>
              </a:rPr>
              <a:t>MapSearch			</a:t>
            </a:r>
            <a:r>
              <a:rPr lang="en-US" sz="2000" dirty="0" smtClean="0">
                <a:solidFill>
                  <a:srgbClr val="3E3E3E"/>
                </a:solidFill>
                <a:latin typeface="Franklin Gothic Book"/>
                <a:hlinkClick r:id="rId4"/>
              </a:rPr>
              <a:t>http</a:t>
            </a:r>
            <a:r>
              <a:rPr lang="en-US" sz="2000" dirty="0">
                <a:solidFill>
                  <a:srgbClr val="3E3E3E"/>
                </a:solidFill>
                <a:latin typeface="Franklin Gothic Book"/>
                <a:hlinkClick r:id="rId4"/>
              </a:rPr>
              <a:t>://www.nrel.gov/gis/mapsearch/</a:t>
            </a:r>
            <a:endParaRPr lang="en-US" sz="2000" dirty="0">
              <a:solidFill>
                <a:srgbClr val="3E3E3E"/>
              </a:solidFill>
              <a:latin typeface="Franklin Gothic Book"/>
              <a:cs typeface="Arial" pitchFamily="34" charset="0"/>
            </a:endParaRPr>
          </a:p>
          <a:p>
            <a:r>
              <a:rPr lang="en-US" sz="2000" dirty="0">
                <a:solidFill>
                  <a:srgbClr val="3E3E3E"/>
                </a:solidFill>
                <a:latin typeface="Franklin Gothic Book"/>
                <a:cs typeface="Arial" pitchFamily="34" charset="0"/>
              </a:rPr>
              <a:t>REAtlas		</a:t>
            </a:r>
            <a:r>
              <a:rPr lang="en-US" sz="2000" dirty="0" smtClean="0">
                <a:solidFill>
                  <a:srgbClr val="3E3E3E"/>
                </a:solidFill>
                <a:latin typeface="Franklin Gothic Book"/>
                <a:cs typeface="Arial" pitchFamily="34" charset="0"/>
              </a:rPr>
              <a:t>		</a:t>
            </a:r>
            <a:r>
              <a:rPr lang="en-US" sz="2000" dirty="0" smtClean="0">
                <a:solidFill>
                  <a:srgbClr val="3E3E3E"/>
                </a:solidFill>
                <a:latin typeface="Franklin Gothic Book"/>
                <a:cs typeface="Arial" pitchFamily="34" charset="0"/>
                <a:hlinkClick r:id="rId5"/>
              </a:rPr>
              <a:t>http</a:t>
            </a:r>
            <a:r>
              <a:rPr lang="en-US" sz="2000" dirty="0">
                <a:solidFill>
                  <a:srgbClr val="3E3E3E"/>
                </a:solidFill>
                <a:latin typeface="Franklin Gothic Book"/>
                <a:cs typeface="Arial" pitchFamily="34" charset="0"/>
                <a:hlinkClick r:id="rId5"/>
              </a:rPr>
              <a:t>://maps.nrel.gov/reatlas</a:t>
            </a:r>
            <a:r>
              <a:rPr lang="en-US" sz="2000" dirty="0">
                <a:solidFill>
                  <a:srgbClr val="3E3E3E"/>
                </a:solidFill>
                <a:latin typeface="Franklin Gothic Book"/>
                <a:cs typeface="Arial" pitchFamily="34" charset="0"/>
              </a:rPr>
              <a:t> 	</a:t>
            </a:r>
          </a:p>
          <a:p>
            <a:r>
              <a:rPr lang="en-US" sz="2000" dirty="0">
                <a:solidFill>
                  <a:srgbClr val="3E3E3E"/>
                </a:solidFill>
                <a:latin typeface="Franklin Gothic Book"/>
                <a:cs typeface="Arial" pitchFamily="34" charset="0"/>
              </a:rPr>
              <a:t>IMBY			</a:t>
            </a:r>
            <a:r>
              <a:rPr lang="en-US" sz="2000" dirty="0" smtClean="0">
                <a:solidFill>
                  <a:srgbClr val="3E3E3E"/>
                </a:solidFill>
                <a:latin typeface="Franklin Gothic Book"/>
                <a:cs typeface="Arial" pitchFamily="34" charset="0"/>
              </a:rPr>
              <a:t>	</a:t>
            </a:r>
            <a:r>
              <a:rPr lang="en-US" sz="2000" dirty="0" smtClean="0">
                <a:solidFill>
                  <a:srgbClr val="3E3E3E"/>
                </a:solidFill>
                <a:latin typeface="Franklin Gothic Book"/>
                <a:cs typeface="Arial" pitchFamily="34" charset="0"/>
                <a:hlinkClick r:id="rId6"/>
              </a:rPr>
              <a:t>http</a:t>
            </a:r>
            <a:r>
              <a:rPr lang="en-US" sz="2000" dirty="0">
                <a:solidFill>
                  <a:srgbClr val="3E3E3E"/>
                </a:solidFill>
                <a:latin typeface="Franklin Gothic Book"/>
                <a:cs typeface="Arial" pitchFamily="34" charset="0"/>
                <a:hlinkClick r:id="rId6"/>
              </a:rPr>
              <a:t>://mercator.nrel.gov/imby</a:t>
            </a:r>
            <a:r>
              <a:rPr lang="en-US" sz="2000" dirty="0">
                <a:solidFill>
                  <a:srgbClr val="3E3E3E"/>
                </a:solidFill>
                <a:latin typeface="Franklin Gothic Book"/>
                <a:cs typeface="Arial" pitchFamily="34" charset="0"/>
              </a:rPr>
              <a:t> </a:t>
            </a:r>
          </a:p>
          <a:p>
            <a:r>
              <a:rPr lang="en-US" sz="2000" dirty="0" smtClean="0">
                <a:solidFill>
                  <a:srgbClr val="3E3E3E"/>
                </a:solidFill>
                <a:latin typeface="Franklin Gothic Book"/>
                <a:cs typeface="Arial" pitchFamily="34" charset="0"/>
              </a:rPr>
              <a:t>SAM				</a:t>
            </a:r>
            <a:r>
              <a:rPr lang="en-US" sz="2000" u="sng" dirty="0" smtClean="0">
                <a:solidFill>
                  <a:srgbClr val="0054A4">
                    <a:lumMod val="75000"/>
                  </a:srgbClr>
                </a:solidFill>
                <a:latin typeface="Franklin Gothic Book"/>
                <a:cs typeface="Arial" pitchFamily="34" charset="0"/>
                <a:hlinkClick r:id="rId7"/>
              </a:rPr>
              <a:t>http</a:t>
            </a:r>
            <a:r>
              <a:rPr lang="en-US" sz="2000" u="sng" dirty="0">
                <a:solidFill>
                  <a:srgbClr val="0054A4">
                    <a:lumMod val="75000"/>
                  </a:srgbClr>
                </a:solidFill>
                <a:latin typeface="Franklin Gothic Book"/>
                <a:cs typeface="Arial" pitchFamily="34" charset="0"/>
                <a:hlinkClick r:id="rId7"/>
              </a:rPr>
              <a:t>://</a:t>
            </a:r>
            <a:r>
              <a:rPr lang="en-US" sz="2000" u="sng" dirty="0" smtClean="0">
                <a:solidFill>
                  <a:srgbClr val="0054A4">
                    <a:lumMod val="75000"/>
                  </a:srgbClr>
                </a:solidFill>
                <a:latin typeface="Franklin Gothic Book"/>
                <a:cs typeface="Arial" pitchFamily="34" charset="0"/>
                <a:hlinkClick r:id="rId7"/>
              </a:rPr>
              <a:t>sam.nrel.gov</a:t>
            </a:r>
            <a:endParaRPr lang="en-US" sz="2000" u="sng" dirty="0">
              <a:solidFill>
                <a:srgbClr val="0054A4">
                  <a:lumMod val="75000"/>
                </a:srgbClr>
              </a:solidFill>
              <a:latin typeface="Franklin Gothic Book"/>
              <a:cs typeface="Arial" pitchFamily="34" charset="0"/>
            </a:endParaRPr>
          </a:p>
          <a:p>
            <a:r>
              <a:rPr lang="en-US" sz="2000" dirty="0" smtClean="0">
                <a:solidFill>
                  <a:srgbClr val="3E3E3E"/>
                </a:solidFill>
                <a:latin typeface="Franklin Gothic Book"/>
                <a:cs typeface="Arial" pitchFamily="34" charset="0"/>
              </a:rPr>
              <a:t>HyDRA</a:t>
            </a:r>
            <a:r>
              <a:rPr lang="en-US" sz="2000" dirty="0">
                <a:solidFill>
                  <a:srgbClr val="3E3E3E"/>
                </a:solidFill>
                <a:latin typeface="Franklin Gothic Book"/>
                <a:cs typeface="Arial" pitchFamily="34" charset="0"/>
              </a:rPr>
              <a:t>			</a:t>
            </a:r>
            <a:r>
              <a:rPr lang="en-US" sz="2000" dirty="0" smtClean="0">
                <a:solidFill>
                  <a:srgbClr val="3E3E3E"/>
                </a:solidFill>
                <a:latin typeface="Franklin Gothic Book"/>
                <a:cs typeface="Arial" pitchFamily="34" charset="0"/>
              </a:rPr>
              <a:t>	</a:t>
            </a:r>
            <a:r>
              <a:rPr lang="en-US" sz="2000" dirty="0" smtClean="0">
                <a:solidFill>
                  <a:srgbClr val="3E3E3E"/>
                </a:solidFill>
                <a:latin typeface="Franklin Gothic Book"/>
                <a:cs typeface="Arial" pitchFamily="34" charset="0"/>
                <a:hlinkClick r:id="rId8"/>
              </a:rPr>
              <a:t>http</a:t>
            </a:r>
            <a:r>
              <a:rPr lang="en-US" sz="2000" dirty="0">
                <a:solidFill>
                  <a:srgbClr val="3E3E3E"/>
                </a:solidFill>
                <a:latin typeface="Franklin Gothic Book"/>
                <a:cs typeface="Arial" pitchFamily="34" charset="0"/>
                <a:hlinkClick r:id="rId8"/>
              </a:rPr>
              <a:t>://maps.nrel.gov/hydra</a:t>
            </a:r>
            <a:r>
              <a:rPr lang="en-US" sz="2000" dirty="0">
                <a:solidFill>
                  <a:srgbClr val="3E3E3E"/>
                </a:solidFill>
                <a:latin typeface="Franklin Gothic Book"/>
                <a:cs typeface="Arial" pitchFamily="34" charset="0"/>
              </a:rPr>
              <a:t> </a:t>
            </a:r>
          </a:p>
          <a:p>
            <a:r>
              <a:rPr lang="en-US" sz="2000" dirty="0" smtClean="0">
                <a:solidFill>
                  <a:srgbClr val="3E3E3E"/>
                </a:solidFill>
                <a:latin typeface="Franklin Gothic Book"/>
                <a:cs typeface="Arial" pitchFamily="34" charset="0"/>
              </a:rPr>
              <a:t>RE_Atlas</a:t>
            </a:r>
            <a:r>
              <a:rPr lang="en-US" sz="2000" dirty="0">
                <a:solidFill>
                  <a:srgbClr val="3E3E3E"/>
                </a:solidFill>
                <a:latin typeface="Franklin Gothic Book"/>
                <a:cs typeface="Arial" pitchFamily="34" charset="0"/>
              </a:rPr>
              <a:t>		</a:t>
            </a:r>
            <a:r>
              <a:rPr lang="en-US" sz="2000" dirty="0" smtClean="0">
                <a:solidFill>
                  <a:srgbClr val="3E3E3E"/>
                </a:solidFill>
                <a:latin typeface="Franklin Gothic Book"/>
                <a:cs typeface="Arial" pitchFamily="34" charset="0"/>
              </a:rPr>
              <a:t>	</a:t>
            </a:r>
            <a:r>
              <a:rPr lang="en-US" sz="2000" dirty="0" smtClean="0">
                <a:solidFill>
                  <a:srgbClr val="3E3E3E"/>
                </a:solidFill>
                <a:latin typeface="Franklin Gothic Book"/>
                <a:cs typeface="Arial" pitchFamily="34" charset="0"/>
                <a:hlinkClick r:id="rId9"/>
              </a:rPr>
              <a:t>http</a:t>
            </a:r>
            <a:r>
              <a:rPr lang="en-US" sz="2000" dirty="0">
                <a:solidFill>
                  <a:srgbClr val="3E3E3E"/>
                </a:solidFill>
                <a:latin typeface="Franklin Gothic Book"/>
                <a:cs typeface="Arial" pitchFamily="34" charset="0"/>
                <a:hlinkClick r:id="rId9"/>
              </a:rPr>
              <a:t>://</a:t>
            </a:r>
            <a:r>
              <a:rPr lang="en-US" sz="2000" dirty="0" smtClean="0">
                <a:solidFill>
                  <a:srgbClr val="3E3E3E"/>
                </a:solidFill>
                <a:latin typeface="Franklin Gothic Book"/>
                <a:cs typeface="Arial" pitchFamily="34" charset="0"/>
                <a:hlinkClick r:id="rId9"/>
              </a:rPr>
              <a:t>maps.nrel.gov/re_atlas</a:t>
            </a:r>
            <a:r>
              <a:rPr lang="en-US" sz="2000" dirty="0" smtClean="0">
                <a:solidFill>
                  <a:srgbClr val="3E3E3E"/>
                </a:solidFill>
                <a:latin typeface="Franklin Gothic Book"/>
                <a:cs typeface="Arial" pitchFamily="34" charset="0"/>
              </a:rPr>
              <a:t> </a:t>
            </a:r>
            <a:endParaRPr lang="en-US" sz="2000" dirty="0">
              <a:solidFill>
                <a:srgbClr val="3E3E3E"/>
              </a:solidFill>
              <a:latin typeface="Franklin Gothic Book"/>
              <a:cs typeface="Arial" pitchFamily="34" charset="0"/>
            </a:endParaRPr>
          </a:p>
          <a:p>
            <a:r>
              <a:rPr lang="en-US" sz="2000" dirty="0" smtClean="0">
                <a:solidFill>
                  <a:srgbClr val="3E3E3E"/>
                </a:solidFill>
                <a:latin typeface="Franklin Gothic Book"/>
                <a:cs typeface="Arial" pitchFamily="34" charset="0"/>
              </a:rPr>
              <a:t>Solar </a:t>
            </a:r>
            <a:r>
              <a:rPr lang="en-US" sz="2000" dirty="0">
                <a:solidFill>
                  <a:srgbClr val="3E3E3E"/>
                </a:solidFill>
                <a:latin typeface="Franklin Gothic Book"/>
                <a:cs typeface="Arial" pitchFamily="34" charset="0"/>
              </a:rPr>
              <a:t>Prospector	</a:t>
            </a:r>
            <a:r>
              <a:rPr lang="en-US" sz="2000" dirty="0" smtClean="0">
                <a:solidFill>
                  <a:srgbClr val="3E3E3E"/>
                </a:solidFill>
                <a:latin typeface="Franklin Gothic Book"/>
                <a:cs typeface="Arial" pitchFamily="34" charset="0"/>
              </a:rPr>
              <a:t>	</a:t>
            </a:r>
            <a:r>
              <a:rPr lang="en-US" sz="2000" dirty="0" smtClean="0">
                <a:solidFill>
                  <a:srgbClr val="3E3E3E"/>
                </a:solidFill>
                <a:latin typeface="Franklin Gothic Book"/>
                <a:cs typeface="Arial" pitchFamily="34" charset="0"/>
                <a:hlinkClick r:id="rId10"/>
              </a:rPr>
              <a:t>http</a:t>
            </a:r>
            <a:r>
              <a:rPr lang="en-US" sz="2000" dirty="0">
                <a:solidFill>
                  <a:srgbClr val="3E3E3E"/>
                </a:solidFill>
                <a:latin typeface="Franklin Gothic Book"/>
                <a:cs typeface="Arial" pitchFamily="34" charset="0"/>
                <a:hlinkClick r:id="rId10"/>
              </a:rPr>
              <a:t>://maps.nrel.gov/prospector</a:t>
            </a:r>
            <a:r>
              <a:rPr lang="en-US" sz="2000" dirty="0">
                <a:solidFill>
                  <a:srgbClr val="3E3E3E"/>
                </a:solidFill>
                <a:latin typeface="Franklin Gothic Book"/>
                <a:cs typeface="Arial" pitchFamily="34" charset="0"/>
              </a:rPr>
              <a:t> </a:t>
            </a:r>
          </a:p>
          <a:p>
            <a:r>
              <a:rPr lang="en-US" sz="2000" dirty="0">
                <a:solidFill>
                  <a:srgbClr val="3E3E3E"/>
                </a:solidFill>
                <a:latin typeface="Franklin Gothic Book"/>
                <a:cs typeface="Arial" pitchFamily="34" charset="0"/>
              </a:rPr>
              <a:t>OpenPV		</a:t>
            </a:r>
            <a:r>
              <a:rPr lang="en-US" sz="2000" dirty="0" smtClean="0">
                <a:solidFill>
                  <a:srgbClr val="3E3E3E"/>
                </a:solidFill>
                <a:latin typeface="Franklin Gothic Book"/>
                <a:cs typeface="Arial" pitchFamily="34" charset="0"/>
              </a:rPr>
              <a:t>		</a:t>
            </a:r>
            <a:r>
              <a:rPr lang="en-US" sz="2000" dirty="0" smtClean="0">
                <a:solidFill>
                  <a:srgbClr val="3E3E3E"/>
                </a:solidFill>
                <a:latin typeface="Franklin Gothic Book"/>
                <a:cs typeface="Arial" pitchFamily="34" charset="0"/>
                <a:hlinkClick r:id="rId11"/>
              </a:rPr>
              <a:t>http</a:t>
            </a:r>
            <a:r>
              <a:rPr lang="en-US" sz="2000" dirty="0">
                <a:solidFill>
                  <a:srgbClr val="3E3E3E"/>
                </a:solidFill>
                <a:latin typeface="Franklin Gothic Book"/>
                <a:cs typeface="Arial" pitchFamily="34" charset="0"/>
                <a:hlinkClick r:id="rId11"/>
              </a:rPr>
              <a:t>://openpv.nrel.gov/gallery</a:t>
            </a:r>
            <a:r>
              <a:rPr lang="en-US" sz="2000" dirty="0">
                <a:solidFill>
                  <a:srgbClr val="3E3E3E"/>
                </a:solidFill>
                <a:latin typeface="Franklin Gothic Book"/>
                <a:cs typeface="Arial" pitchFamily="34" charset="0"/>
              </a:rPr>
              <a:t> </a:t>
            </a:r>
          </a:p>
          <a:p>
            <a:r>
              <a:rPr lang="en-US" sz="2000" dirty="0">
                <a:solidFill>
                  <a:srgbClr val="3E3E3E"/>
                </a:solidFill>
                <a:latin typeface="Franklin Gothic Book"/>
                <a:cs typeface="Arial" pitchFamily="34" charset="0"/>
              </a:rPr>
              <a:t>PVDAQ			</a:t>
            </a:r>
            <a:r>
              <a:rPr lang="en-US" sz="2000" dirty="0" smtClean="0">
                <a:solidFill>
                  <a:srgbClr val="3E3E3E"/>
                </a:solidFill>
                <a:latin typeface="Franklin Gothic Book"/>
                <a:cs typeface="Arial" pitchFamily="34" charset="0"/>
              </a:rPr>
              <a:t>	</a:t>
            </a:r>
            <a:r>
              <a:rPr lang="en-US" sz="2000" dirty="0" smtClean="0">
                <a:solidFill>
                  <a:srgbClr val="3E3E3E"/>
                </a:solidFill>
                <a:latin typeface="Franklin Gothic Book"/>
                <a:cs typeface="Arial" pitchFamily="34" charset="0"/>
                <a:hlinkClick r:id="rId12"/>
              </a:rPr>
              <a:t>http</a:t>
            </a:r>
            <a:r>
              <a:rPr lang="en-US" sz="2000" dirty="0">
                <a:solidFill>
                  <a:srgbClr val="3E3E3E"/>
                </a:solidFill>
                <a:latin typeface="Franklin Gothic Book"/>
                <a:cs typeface="Arial" pitchFamily="34" charset="0"/>
                <a:hlinkClick r:id="rId12"/>
              </a:rPr>
              <a:t>://maps.nrel.gov/pvdaq</a:t>
            </a:r>
            <a:r>
              <a:rPr lang="en-US" sz="2000" dirty="0">
                <a:solidFill>
                  <a:srgbClr val="3E3E3E"/>
                </a:solidFill>
                <a:latin typeface="Franklin Gothic Book"/>
                <a:cs typeface="Arial" pitchFamily="34" charset="0"/>
              </a:rPr>
              <a:t> </a:t>
            </a:r>
          </a:p>
          <a:p>
            <a:r>
              <a:rPr lang="en-US" sz="2000" dirty="0">
                <a:solidFill>
                  <a:srgbClr val="3E3E3E"/>
                </a:solidFill>
                <a:latin typeface="Franklin Gothic Book"/>
                <a:cs typeface="Arial" pitchFamily="34" charset="0"/>
              </a:rPr>
              <a:t>LCOE Calculator	</a:t>
            </a:r>
            <a:r>
              <a:rPr lang="en-US" sz="2000" dirty="0" smtClean="0">
                <a:solidFill>
                  <a:srgbClr val="3E3E3E"/>
                </a:solidFill>
                <a:latin typeface="Franklin Gothic Book"/>
                <a:cs typeface="Arial" pitchFamily="34" charset="0"/>
              </a:rPr>
              <a:t>	</a:t>
            </a:r>
            <a:r>
              <a:rPr lang="en-US" sz="2000" dirty="0" smtClean="0">
                <a:solidFill>
                  <a:srgbClr val="3E3E3E"/>
                </a:solidFill>
                <a:latin typeface="Franklin Gothic Book"/>
                <a:cs typeface="Arial" pitchFamily="34" charset="0"/>
                <a:hlinkClick r:id="rId13"/>
              </a:rPr>
              <a:t>http</a:t>
            </a:r>
            <a:r>
              <a:rPr lang="en-US" sz="2000" dirty="0">
                <a:solidFill>
                  <a:srgbClr val="3E3E3E"/>
                </a:solidFill>
                <a:latin typeface="Franklin Gothic Book"/>
                <a:cs typeface="Arial" pitchFamily="34" charset="0"/>
                <a:hlinkClick r:id="rId13"/>
              </a:rPr>
              <a:t>://</a:t>
            </a:r>
            <a:r>
              <a:rPr lang="en-US" sz="2000" dirty="0" smtClean="0">
                <a:solidFill>
                  <a:srgbClr val="3E3E3E"/>
                </a:solidFill>
                <a:latin typeface="Franklin Gothic Book"/>
                <a:cs typeface="Arial" pitchFamily="34" charset="0"/>
                <a:hlinkClick r:id="rId13"/>
              </a:rPr>
              <a:t>www.nrel.gov/analysis/tech_lcoe.html</a:t>
            </a:r>
            <a:endParaRPr lang="en-US" sz="2000" dirty="0" smtClean="0">
              <a:solidFill>
                <a:srgbClr val="3E3E3E"/>
              </a:solidFill>
              <a:latin typeface="Franklin Gothic Book"/>
              <a:cs typeface="Arial" pitchFamily="34" charset="0"/>
            </a:endParaRPr>
          </a:p>
          <a:p>
            <a:r>
              <a:rPr lang="en-US" sz="2000" dirty="0" err="1" smtClean="0">
                <a:solidFill>
                  <a:srgbClr val="3E3E3E"/>
                </a:solidFill>
                <a:latin typeface="Franklin Gothic Book"/>
                <a:cs typeface="Arial" pitchFamily="34" charset="0"/>
              </a:rPr>
              <a:t>GeoREServ</a:t>
            </a:r>
            <a:r>
              <a:rPr lang="en-US" sz="2000" dirty="0" smtClean="0">
                <a:solidFill>
                  <a:srgbClr val="3E3E3E"/>
                </a:solidFill>
                <a:latin typeface="Franklin Gothic Book"/>
                <a:cs typeface="Arial" pitchFamily="34" charset="0"/>
              </a:rPr>
              <a:t> </a:t>
            </a:r>
            <a:r>
              <a:rPr lang="en-US" sz="2000" dirty="0">
                <a:solidFill>
                  <a:srgbClr val="3E3E3E"/>
                </a:solidFill>
                <a:latin typeface="Franklin Gothic Book"/>
                <a:cs typeface="Arial" pitchFamily="34" charset="0"/>
              </a:rPr>
              <a:t>API		</a:t>
            </a:r>
            <a:r>
              <a:rPr lang="en-US" sz="2000" dirty="0">
                <a:solidFill>
                  <a:srgbClr val="3E3E3E"/>
                </a:solidFill>
                <a:latin typeface="Franklin Gothic Book"/>
                <a:cs typeface="Arial" pitchFamily="34" charset="0"/>
                <a:hlinkClick r:id="rId14"/>
              </a:rPr>
              <a:t>http://rpm.nrel.gov/docs/georeserv</a:t>
            </a:r>
            <a:r>
              <a:rPr lang="en-US" sz="2000" dirty="0" smtClean="0">
                <a:solidFill>
                  <a:srgbClr val="3E3E3E"/>
                </a:solidFill>
                <a:latin typeface="Franklin Gothic Book"/>
                <a:cs typeface="Arial" pitchFamily="34" charset="0"/>
                <a:hlinkClick r:id="rId14"/>
              </a:rPr>
              <a:t>/</a:t>
            </a:r>
            <a:endParaRPr lang="en-US" sz="2000" dirty="0" smtClean="0">
              <a:solidFill>
                <a:srgbClr val="3E3E3E"/>
              </a:solidFill>
              <a:latin typeface="Franklin Gothic Book"/>
              <a:cs typeface="Arial" pitchFamily="34" charset="0"/>
            </a:endParaRPr>
          </a:p>
          <a:p>
            <a:r>
              <a:rPr lang="en-US" sz="2000" dirty="0" smtClean="0">
                <a:solidFill>
                  <a:srgbClr val="3E3E3E"/>
                </a:solidFill>
                <a:latin typeface="Franklin Gothic Book"/>
                <a:cs typeface="Arial" pitchFamily="34" charset="0"/>
              </a:rPr>
              <a:t>REEDS				</a:t>
            </a:r>
            <a:r>
              <a:rPr lang="en-US" sz="2000" dirty="0" smtClean="0">
                <a:solidFill>
                  <a:srgbClr val="3E3E3E"/>
                </a:solidFill>
                <a:latin typeface="Franklin Gothic Book"/>
                <a:hlinkClick r:id="rId15"/>
              </a:rPr>
              <a:t>http</a:t>
            </a:r>
            <a:r>
              <a:rPr lang="en-US" sz="2000" dirty="0">
                <a:solidFill>
                  <a:srgbClr val="3E3E3E"/>
                </a:solidFill>
                <a:latin typeface="Franklin Gothic Book"/>
                <a:hlinkClick r:id="rId15"/>
              </a:rPr>
              <a:t>://www.nrel.gov/analysis/reeds</a:t>
            </a:r>
            <a:r>
              <a:rPr lang="en-US" sz="2000" dirty="0" smtClean="0">
                <a:solidFill>
                  <a:srgbClr val="3E3E3E"/>
                </a:solidFill>
                <a:latin typeface="Franklin Gothic Book"/>
                <a:hlinkClick r:id="rId15"/>
              </a:rPr>
              <a:t>/</a:t>
            </a:r>
            <a:endParaRPr lang="en-US" sz="2000" dirty="0" smtClean="0">
              <a:solidFill>
                <a:srgbClr val="3E3E3E"/>
              </a:solidFill>
              <a:latin typeface="Franklin Gothic Book"/>
            </a:endParaRPr>
          </a:p>
          <a:p>
            <a:r>
              <a:rPr lang="en-US" sz="2000" dirty="0" smtClean="0">
                <a:solidFill>
                  <a:srgbClr val="3E3E3E"/>
                </a:solidFill>
                <a:latin typeface="Franklin Gothic Book"/>
                <a:cs typeface="Arial" pitchFamily="34" charset="0"/>
              </a:rPr>
              <a:t>PV JEDI				</a:t>
            </a:r>
            <a:r>
              <a:rPr lang="en-US" sz="2000" dirty="0" smtClean="0">
                <a:solidFill>
                  <a:srgbClr val="3E3E3E"/>
                </a:solidFill>
                <a:latin typeface="Franklin Gothic Book"/>
                <a:hlinkClick r:id="rId16"/>
              </a:rPr>
              <a:t>http</a:t>
            </a:r>
            <a:r>
              <a:rPr lang="en-US" sz="2000" dirty="0">
                <a:solidFill>
                  <a:srgbClr val="3E3E3E"/>
                </a:solidFill>
                <a:latin typeface="Franklin Gothic Book"/>
                <a:hlinkClick r:id="rId16"/>
              </a:rPr>
              <a:t>://www.nrel.gov/analysis/jedi/</a:t>
            </a:r>
            <a:endParaRPr lang="en-US" sz="2000" dirty="0" smtClean="0">
              <a:solidFill>
                <a:srgbClr val="3E3E3E"/>
              </a:solidFill>
              <a:latin typeface="Franklin Gothic Book"/>
              <a:cs typeface="Arial" pitchFamily="34" charset="0"/>
            </a:endParaRPr>
          </a:p>
          <a:p>
            <a:r>
              <a:rPr lang="en-US" sz="2000" dirty="0" err="1" smtClean="0">
                <a:solidFill>
                  <a:srgbClr val="3E3E3E"/>
                </a:solidFill>
                <a:latin typeface="Franklin Gothic Book"/>
                <a:cs typeface="Arial" pitchFamily="34" charset="0"/>
              </a:rPr>
              <a:t>OpenEI</a:t>
            </a:r>
            <a:r>
              <a:rPr lang="en-US" sz="2000" dirty="0" smtClean="0">
                <a:solidFill>
                  <a:srgbClr val="3E3E3E"/>
                </a:solidFill>
                <a:latin typeface="Franklin Gothic Book"/>
                <a:cs typeface="Arial" pitchFamily="34" charset="0"/>
              </a:rPr>
              <a:t>				</a:t>
            </a:r>
            <a:r>
              <a:rPr lang="en-US" sz="2000" dirty="0">
                <a:solidFill>
                  <a:srgbClr val="3E3E3E"/>
                </a:solidFill>
                <a:latin typeface="Franklin Gothic Book"/>
                <a:hlinkClick r:id="rId17"/>
              </a:rPr>
              <a:t>http</a:t>
            </a:r>
            <a:r>
              <a:rPr lang="en-US" sz="2000" dirty="0" smtClean="0">
                <a:solidFill>
                  <a:srgbClr val="3E3E3E"/>
                </a:solidFill>
                <a:latin typeface="Franklin Gothic Book"/>
                <a:hlinkClick r:id="rId17"/>
              </a:rPr>
              <a:t>://openei.org</a:t>
            </a:r>
            <a:endParaRPr lang="en-US" sz="2000" dirty="0" smtClean="0">
              <a:solidFill>
                <a:srgbClr val="3E3E3E"/>
              </a:solidFill>
              <a:latin typeface="Franklin Gothic Book"/>
            </a:endParaRPr>
          </a:p>
          <a:p>
            <a:r>
              <a:rPr lang="en-US" sz="2000" dirty="0" smtClean="0">
                <a:solidFill>
                  <a:srgbClr val="3E3E3E"/>
                </a:solidFill>
                <a:latin typeface="Franklin Gothic Book"/>
              </a:rPr>
              <a:t>Smartgrid.gov		</a:t>
            </a:r>
            <a:r>
              <a:rPr lang="en-US" sz="2000" dirty="0" smtClean="0">
                <a:solidFill>
                  <a:srgbClr val="3E3E3E"/>
                </a:solidFill>
                <a:latin typeface="Franklin Gothic Book"/>
                <a:hlinkClick r:id="rId18"/>
              </a:rPr>
              <a:t>http://smartgrid.gov</a:t>
            </a:r>
            <a:endParaRPr lang="en-US" sz="2000" dirty="0" smtClean="0">
              <a:solidFill>
                <a:srgbClr val="3E3E3E"/>
              </a:solidFill>
              <a:latin typeface="Franklin Gothic Book"/>
            </a:endParaRPr>
          </a:p>
        </p:txBody>
      </p:sp>
    </p:spTree>
    <p:extLst>
      <p:ext uri="{BB962C8B-B14F-4D97-AF65-F5344CB8AC3E}">
        <p14:creationId xmlns:p14="http://schemas.microsoft.com/office/powerpoint/2010/main" val="83689709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Market and </a:t>
            </a:r>
            <a:r>
              <a:rPr lang="en-US" dirty="0" err="1" smtClean="0"/>
              <a:t>Offtakers</a:t>
            </a:r>
            <a:endParaRPr lang="en-US" dirty="0" smtClean="0"/>
          </a:p>
          <a:p>
            <a:r>
              <a:rPr lang="en-US" dirty="0" smtClean="0"/>
              <a:t>Initial Site Considerations</a:t>
            </a:r>
          </a:p>
          <a:p>
            <a:r>
              <a:rPr lang="en-US" dirty="0" smtClean="0"/>
              <a:t>Resource</a:t>
            </a:r>
          </a:p>
          <a:p>
            <a:r>
              <a:rPr lang="en-US" dirty="0" smtClean="0"/>
              <a:t>Permitting &amp; Regulation</a:t>
            </a:r>
          </a:p>
          <a:p>
            <a:r>
              <a:rPr lang="en-US" dirty="0" smtClean="0"/>
              <a:t>Project Savings and Production Potential</a:t>
            </a:r>
            <a:endParaRPr lang="en-US" dirty="0"/>
          </a:p>
        </p:txBody>
      </p:sp>
      <p:sp>
        <p:nvSpPr>
          <p:cNvPr id="4" name="Slide Number Placeholder 3"/>
          <p:cNvSpPr>
            <a:spLocks noGrp="1"/>
          </p:cNvSpPr>
          <p:nvPr>
            <p:ph type="sldNum" sz="quarter" idx="4"/>
          </p:nvPr>
        </p:nvSpPr>
        <p:spPr/>
        <p:txBody>
          <a:bodyPr/>
          <a:lstStyle/>
          <a:p>
            <a:pPr algn="ctr"/>
            <a:fld id="{F9C252DC-A164-D04F-A083-01C268BCB08E}" type="slidenum">
              <a:rPr lang="en-US" smtClean="0">
                <a:solidFill>
                  <a:prstClr val="white"/>
                </a:solidFill>
                <a:latin typeface="Franklin Gothic Book"/>
              </a:rPr>
              <a:pPr algn="ctr"/>
              <a:t>4</a:t>
            </a:fld>
            <a:endParaRPr lang="en-US" dirty="0">
              <a:solidFill>
                <a:prstClr val="white"/>
              </a:solidFill>
              <a:latin typeface="Franklin Gothic Book"/>
            </a:endParaRPr>
          </a:p>
        </p:txBody>
      </p:sp>
    </p:spTree>
    <p:extLst>
      <p:ext uri="{BB962C8B-B14F-4D97-AF65-F5344CB8AC3E}">
        <p14:creationId xmlns:p14="http://schemas.microsoft.com/office/powerpoint/2010/main" val="11951426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Group Exercise</a:t>
            </a:r>
            <a:endParaRPr lang="en-US" dirty="0"/>
          </a:p>
        </p:txBody>
      </p:sp>
      <p:sp>
        <p:nvSpPr>
          <p:cNvPr id="3" name="Content Placeholder 2"/>
          <p:cNvSpPr>
            <a:spLocks noGrp="1"/>
          </p:cNvSpPr>
          <p:nvPr>
            <p:ph idx="1"/>
          </p:nvPr>
        </p:nvSpPr>
        <p:spPr/>
        <p:txBody>
          <a:bodyPr/>
          <a:lstStyle/>
          <a:p>
            <a:r>
              <a:rPr lang="en-US" dirty="0" smtClean="0"/>
              <a:t>Evaluate pre-identified 10 sites on a map for potential development (considering what you just learned)</a:t>
            </a:r>
            <a:endParaRPr lang="en-US" dirty="0"/>
          </a:p>
        </p:txBody>
      </p:sp>
      <p:sp>
        <p:nvSpPr>
          <p:cNvPr id="4" name="Slide Number Placeholder 3"/>
          <p:cNvSpPr>
            <a:spLocks noGrp="1"/>
          </p:cNvSpPr>
          <p:nvPr>
            <p:ph type="sldNum" sz="quarter" idx="4"/>
          </p:nvPr>
        </p:nvSpPr>
        <p:spPr/>
        <p:txBody>
          <a:bodyPr/>
          <a:lstStyle/>
          <a:p>
            <a:pPr algn="ctr"/>
            <a:fld id="{F9C252DC-A164-D04F-A083-01C268BCB08E}" type="slidenum">
              <a:rPr lang="en-US" smtClean="0">
                <a:solidFill>
                  <a:prstClr val="white"/>
                </a:solidFill>
                <a:latin typeface="Franklin Gothic Book"/>
              </a:rPr>
              <a:pPr algn="ctr"/>
              <a:t>40</a:t>
            </a:fld>
            <a:endParaRPr lang="en-US" dirty="0">
              <a:solidFill>
                <a:prstClr val="white"/>
              </a:solidFill>
              <a:latin typeface="Franklin Gothic Book"/>
            </a:endParaRPr>
          </a:p>
        </p:txBody>
      </p:sp>
    </p:spTree>
    <p:extLst>
      <p:ext uri="{BB962C8B-B14F-4D97-AF65-F5344CB8AC3E}">
        <p14:creationId xmlns:p14="http://schemas.microsoft.com/office/powerpoint/2010/main" val="1144757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6723"/>
          <a:stretch/>
        </p:blipFill>
        <p:spPr>
          <a:xfrm>
            <a:off x="0" y="300989"/>
            <a:ext cx="9144000" cy="6013192"/>
          </a:xfrm>
          <a:prstGeom prst="rect">
            <a:avLst/>
          </a:prstGeom>
        </p:spPr>
      </p:pic>
      <p:sp>
        <p:nvSpPr>
          <p:cNvPr id="5" name="Rectangle 4"/>
          <p:cNvSpPr/>
          <p:nvPr/>
        </p:nvSpPr>
        <p:spPr>
          <a:xfrm>
            <a:off x="372218" y="5108217"/>
            <a:ext cx="8363981" cy="647701"/>
          </a:xfrm>
          <a:prstGeom prst="rect">
            <a:avLst/>
          </a:prstGeom>
          <a:solidFill>
            <a:srgbClr val="008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6" name="Title 1"/>
          <p:cNvSpPr txBox="1">
            <a:spLocks/>
          </p:cNvSpPr>
          <p:nvPr/>
        </p:nvSpPr>
        <p:spPr>
          <a:xfrm>
            <a:off x="223284" y="5110309"/>
            <a:ext cx="8646762" cy="869623"/>
          </a:xfrm>
          <a:prstGeom prst="rect">
            <a:avLst/>
          </a:prstGeom>
          <a:ln>
            <a:noFill/>
          </a:ln>
        </p:spPr>
        <p:txBody>
          <a:bodyPr vert="horz" lIns="91440" tIns="45720" rIns="91440" bIns="45720" rtlCol="0" anchor="t">
            <a:noAutofit/>
          </a:bodyPr>
          <a:lstStyle>
            <a:lvl1pPr algn="l" defTabSz="457200" rtl="0" eaLnBrk="1" latinLnBrk="0" hangingPunct="1">
              <a:spcBef>
                <a:spcPct val="0"/>
              </a:spcBef>
              <a:buNone/>
              <a:defRPr sz="4000" b="1" kern="1200" cap="all">
                <a:solidFill>
                  <a:schemeClr val="accent1"/>
                </a:solidFill>
                <a:latin typeface="+mj-lt"/>
                <a:ea typeface="+mj-ea"/>
                <a:cs typeface="+mj-cs"/>
              </a:defRPr>
            </a:lvl1pPr>
          </a:lstStyle>
          <a:p>
            <a:pPr algn="ctr"/>
            <a:r>
              <a:rPr lang="en-US" sz="3100" b="0" dirty="0" smtClean="0">
                <a:solidFill>
                  <a:prstClr val="white"/>
                </a:solidFill>
                <a:latin typeface="Franklin Gothic Medium"/>
              </a:rPr>
              <a:t>Project Savings and Production Potential</a:t>
            </a:r>
            <a:endParaRPr lang="en-US" sz="3100" b="0" dirty="0">
              <a:solidFill>
                <a:prstClr val="white"/>
              </a:solidFill>
              <a:latin typeface="Franklin Gothic Medium"/>
            </a:endParaRPr>
          </a:p>
        </p:txBody>
      </p:sp>
      <p:sp>
        <p:nvSpPr>
          <p:cNvPr id="7" name="Slide Number Placeholder 2"/>
          <p:cNvSpPr txBox="1">
            <a:spLocks/>
          </p:cNvSpPr>
          <p:nvPr/>
        </p:nvSpPr>
        <p:spPr>
          <a:xfrm>
            <a:off x="8596092" y="6591541"/>
            <a:ext cx="547908" cy="2678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F9C252DC-A164-D04F-A083-01C268BCB08E}" type="slidenum">
              <a:rPr lang="en-US" sz="1000" smtClean="0">
                <a:solidFill>
                  <a:srgbClr val="3E3E3E"/>
                </a:solidFill>
                <a:latin typeface="Franklin Gothic Book"/>
              </a:rPr>
              <a:pPr algn="ctr"/>
              <a:t>41</a:t>
            </a:fld>
            <a:endParaRPr lang="en-US" sz="1000" dirty="0">
              <a:solidFill>
                <a:srgbClr val="3E3E3E"/>
              </a:solidFill>
              <a:latin typeface="Franklin Gothic Book"/>
            </a:endParaRPr>
          </a:p>
        </p:txBody>
      </p:sp>
    </p:spTree>
    <p:extLst>
      <p:ext uri="{BB962C8B-B14F-4D97-AF65-F5344CB8AC3E}">
        <p14:creationId xmlns:p14="http://schemas.microsoft.com/office/powerpoint/2010/main" val="40667699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91" y="202268"/>
            <a:ext cx="8571123" cy="986769"/>
          </a:xfrm>
        </p:spPr>
        <p:txBody>
          <a:bodyPr>
            <a:normAutofit/>
          </a:bodyPr>
          <a:lstStyle/>
          <a:p>
            <a:r>
              <a:rPr lang="en-US" dirty="0" smtClean="0"/>
              <a:t>Advanced Tool: NREL’s System Advisor Model </a:t>
            </a:r>
            <a:endParaRPr lang="en-US" dirty="0"/>
          </a:p>
        </p:txBody>
      </p:sp>
      <p:sp>
        <p:nvSpPr>
          <p:cNvPr id="4" name="Slide Number Placeholder 3"/>
          <p:cNvSpPr>
            <a:spLocks noGrp="1"/>
          </p:cNvSpPr>
          <p:nvPr>
            <p:ph type="sldNum" sz="quarter" idx="4"/>
          </p:nvPr>
        </p:nvSpPr>
        <p:spPr/>
        <p:txBody>
          <a:bodyPr/>
          <a:lstStyle/>
          <a:p>
            <a:pPr algn="ctr"/>
            <a:fld id="{F9C252DC-A164-D04F-A083-01C268BCB08E}" type="slidenum">
              <a:rPr lang="en-US" smtClean="0">
                <a:solidFill>
                  <a:prstClr val="white"/>
                </a:solidFill>
                <a:latin typeface="Franklin Gothic Book"/>
              </a:rPr>
              <a:pPr algn="ctr"/>
              <a:t>42</a:t>
            </a:fld>
            <a:endParaRPr lang="en-US" dirty="0">
              <a:solidFill>
                <a:prstClr val="white"/>
              </a:solidFill>
              <a:latin typeface="Franklin Gothic Book"/>
            </a:endParaRPr>
          </a:p>
        </p:txBody>
      </p:sp>
      <p:pic>
        <p:nvPicPr>
          <p:cNvPr id="5" name="Content Placeholder 4" descr="sam_screen.pn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6454" t="5349" r="23676" b="22392"/>
          <a:stretch/>
        </p:blipFill>
        <p:spPr>
          <a:xfrm>
            <a:off x="4056173" y="3031647"/>
            <a:ext cx="4728829" cy="3056573"/>
          </a:xfrm>
          <a:prstGeom prst="rect">
            <a:avLst/>
          </a:prstGeom>
          <a:ln>
            <a:noFill/>
          </a:ln>
          <a:effectLst>
            <a:softEdge rad="112500"/>
          </a:effectLst>
        </p:spPr>
      </p:pic>
      <p:sp>
        <p:nvSpPr>
          <p:cNvPr id="6" name="TextBox 5"/>
          <p:cNvSpPr txBox="1"/>
          <p:nvPr/>
        </p:nvSpPr>
        <p:spPr>
          <a:xfrm>
            <a:off x="396962" y="1019760"/>
            <a:ext cx="5322957" cy="369332"/>
          </a:xfrm>
          <a:prstGeom prst="rect">
            <a:avLst/>
          </a:prstGeom>
          <a:noFill/>
        </p:spPr>
        <p:txBody>
          <a:bodyPr wrap="square" rtlCol="0">
            <a:spAutoFit/>
          </a:bodyPr>
          <a:lstStyle/>
          <a:p>
            <a:r>
              <a:rPr lang="en-US" b="1" dirty="0" smtClean="0">
                <a:solidFill>
                  <a:srgbClr val="3E3E3E"/>
                </a:solidFill>
                <a:latin typeface="Franklin Gothic Medium"/>
                <a:cs typeface="Arial" pitchFamily="34" charset="0"/>
              </a:rPr>
              <a:t>Available at:</a:t>
            </a:r>
            <a:r>
              <a:rPr lang="en-US" dirty="0" smtClean="0">
                <a:solidFill>
                  <a:srgbClr val="3E3E3E"/>
                </a:solidFill>
                <a:latin typeface="Franklin Gothic Medium"/>
                <a:cs typeface="Arial" pitchFamily="34" charset="0"/>
              </a:rPr>
              <a:t> </a:t>
            </a:r>
            <a:r>
              <a:rPr lang="en-US" dirty="0" smtClean="0">
                <a:solidFill>
                  <a:srgbClr val="3E3E3E"/>
                </a:solidFill>
                <a:latin typeface="Franklin Gothic Medium"/>
                <a:cs typeface="Arial" pitchFamily="34" charset="0"/>
                <a:hlinkClick r:id="rId4"/>
              </a:rPr>
              <a:t>https://www.nrel.gov/analysis/sam/</a:t>
            </a:r>
            <a:endParaRPr lang="en-US" dirty="0" smtClean="0">
              <a:solidFill>
                <a:srgbClr val="3E3E3E"/>
              </a:solidFill>
              <a:latin typeface="Franklin Gothic Medium"/>
              <a:cs typeface="Arial" pitchFamily="34" charset="0"/>
            </a:endParaRPr>
          </a:p>
        </p:txBody>
      </p:sp>
      <p:sp>
        <p:nvSpPr>
          <p:cNvPr id="7" name="Rectangle 6"/>
          <p:cNvSpPr/>
          <p:nvPr/>
        </p:nvSpPr>
        <p:spPr>
          <a:xfrm>
            <a:off x="470429" y="1592576"/>
            <a:ext cx="8209156" cy="1178437"/>
          </a:xfrm>
          <a:prstGeom prst="rect">
            <a:avLst/>
          </a:prstGeom>
          <a:solidFill>
            <a:srgbClr val="DDDDDD"/>
          </a:solidFill>
          <a:ln>
            <a:noFill/>
          </a:ln>
        </p:spPr>
        <p:txBody>
          <a:bodyPr wrap="square" lIns="182880" tIns="109728" rIns="0" bIns="109728">
            <a:noAutofit/>
          </a:bodyPr>
          <a:lstStyle/>
          <a:p>
            <a:pPr eaLnBrk="0" fontAlgn="base" hangingPunct="0">
              <a:lnSpc>
                <a:spcPct val="110000"/>
              </a:lnSpc>
              <a:spcBef>
                <a:spcPct val="0"/>
              </a:spcBef>
              <a:spcAft>
                <a:spcPct val="0"/>
              </a:spcAft>
            </a:pPr>
            <a:r>
              <a:rPr lang="en-US" dirty="0" smtClean="0">
                <a:solidFill>
                  <a:srgbClr val="3E3E3E"/>
                </a:solidFill>
                <a:latin typeface="Franklin Gothic Book"/>
              </a:rPr>
              <a:t>NREL’s System Advisor Model (SAM) is a free computer program that </a:t>
            </a:r>
            <a:r>
              <a:rPr lang="en-US" dirty="0" smtClean="0">
                <a:solidFill>
                  <a:srgbClr val="3E3E3E"/>
                </a:solidFill>
                <a:latin typeface="Franklin Gothic Medium"/>
              </a:rPr>
              <a:t>calculates a renewable energy system’s</a:t>
            </a:r>
            <a:r>
              <a:rPr lang="en-US" b="1" dirty="0" smtClean="0">
                <a:solidFill>
                  <a:srgbClr val="3E3E3E"/>
                </a:solidFill>
                <a:latin typeface="Franklin Gothic Book"/>
              </a:rPr>
              <a:t> </a:t>
            </a:r>
            <a:r>
              <a:rPr lang="en-US" dirty="0" smtClean="0">
                <a:solidFill>
                  <a:srgbClr val="3E3E3E"/>
                </a:solidFill>
                <a:latin typeface="Franklin Gothic Medium"/>
              </a:rPr>
              <a:t>hourly energy output </a:t>
            </a:r>
            <a:r>
              <a:rPr lang="en-US" dirty="0" smtClean="0">
                <a:solidFill>
                  <a:srgbClr val="3E3E3E"/>
                </a:solidFill>
                <a:latin typeface="Franklin Gothic Book"/>
              </a:rPr>
              <a:t>over a single year and </a:t>
            </a:r>
            <a:r>
              <a:rPr lang="en-US" dirty="0" smtClean="0">
                <a:solidFill>
                  <a:srgbClr val="3E3E3E"/>
                </a:solidFill>
                <a:latin typeface="Franklin Gothic Medium"/>
              </a:rPr>
              <a:t>calculates the cost of </a:t>
            </a:r>
            <a:r>
              <a:rPr lang="en-US" b="1" dirty="0" smtClean="0">
                <a:solidFill>
                  <a:srgbClr val="3E3E3E"/>
                </a:solidFill>
                <a:latin typeface="Franklin Gothic Medium"/>
              </a:rPr>
              <a:t>energy</a:t>
            </a:r>
            <a:r>
              <a:rPr lang="en-US" b="1" dirty="0">
                <a:solidFill>
                  <a:srgbClr val="3E3E3E"/>
                </a:solidFill>
                <a:latin typeface="Franklin Gothic Medium"/>
              </a:rPr>
              <a:t> </a:t>
            </a:r>
            <a:r>
              <a:rPr lang="en-US" dirty="0" smtClean="0">
                <a:solidFill>
                  <a:srgbClr val="3E3E3E"/>
                </a:solidFill>
                <a:latin typeface="Franklin Gothic Book"/>
              </a:rPr>
              <a:t>for a renewable energy project over the life of the project.</a:t>
            </a:r>
            <a:endParaRPr lang="en-US" dirty="0">
              <a:solidFill>
                <a:srgbClr val="3E3E3E"/>
              </a:solidFill>
              <a:latin typeface="Franklin Gothic Book"/>
            </a:endParaRPr>
          </a:p>
        </p:txBody>
      </p:sp>
      <p:sp>
        <p:nvSpPr>
          <p:cNvPr id="8" name="TextBox 7"/>
          <p:cNvSpPr txBox="1"/>
          <p:nvPr/>
        </p:nvSpPr>
        <p:spPr>
          <a:xfrm>
            <a:off x="415203" y="2989663"/>
            <a:ext cx="3321106" cy="3159138"/>
          </a:xfrm>
          <a:prstGeom prst="rect">
            <a:avLst/>
          </a:prstGeom>
          <a:noFill/>
        </p:spPr>
        <p:txBody>
          <a:bodyPr wrap="square" rtlCol="0">
            <a:noAutofit/>
          </a:bodyPr>
          <a:lstStyle/>
          <a:p>
            <a:pPr marL="320040" indent="-228600" eaLnBrk="0" fontAlgn="base" hangingPunct="0">
              <a:spcBef>
                <a:spcPct val="0"/>
              </a:spcBef>
              <a:spcAft>
                <a:spcPts val="1200"/>
              </a:spcAft>
              <a:buFont typeface="Arial"/>
              <a:buChar char="•"/>
            </a:pPr>
            <a:r>
              <a:rPr lang="en-US" dirty="0" smtClean="0">
                <a:solidFill>
                  <a:srgbClr val="3E3E3E"/>
                </a:solidFill>
                <a:latin typeface="Franklin Gothic Book"/>
              </a:rPr>
              <a:t>Solar, wind, geothermal, and other renewable and fossil technologies available</a:t>
            </a:r>
          </a:p>
          <a:p>
            <a:pPr marL="320040" indent="-228600" eaLnBrk="0" fontAlgn="base" hangingPunct="0">
              <a:spcBef>
                <a:spcPct val="0"/>
              </a:spcBef>
              <a:spcAft>
                <a:spcPts val="1200"/>
              </a:spcAft>
              <a:buFont typeface="Arial"/>
              <a:buChar char="•"/>
            </a:pPr>
            <a:r>
              <a:rPr lang="en-US" dirty="0" smtClean="0">
                <a:solidFill>
                  <a:srgbClr val="3E3E3E"/>
                </a:solidFill>
                <a:latin typeface="Franklin Gothic Book"/>
              </a:rPr>
              <a:t>These </a:t>
            </a:r>
            <a:r>
              <a:rPr lang="en-US" dirty="0">
                <a:solidFill>
                  <a:srgbClr val="3E3E3E"/>
                </a:solidFill>
                <a:latin typeface="Franklin Gothic Book"/>
              </a:rPr>
              <a:t>calculations are done using detailed performance models, a detailed </a:t>
            </a:r>
            <a:r>
              <a:rPr lang="en-US" dirty="0" smtClean="0">
                <a:solidFill>
                  <a:srgbClr val="3E3E3E"/>
                </a:solidFill>
                <a:latin typeface="Franklin Gothic Book"/>
              </a:rPr>
              <a:t>cash flow finance </a:t>
            </a:r>
            <a:r>
              <a:rPr lang="en-US" dirty="0">
                <a:solidFill>
                  <a:srgbClr val="3E3E3E"/>
                </a:solidFill>
                <a:latin typeface="Franklin Gothic Book"/>
              </a:rPr>
              <a:t>model, and a library of reasonable default values for each technology and target </a:t>
            </a:r>
            <a:r>
              <a:rPr lang="en-US" dirty="0" smtClean="0">
                <a:solidFill>
                  <a:srgbClr val="3E3E3E"/>
                </a:solidFill>
                <a:latin typeface="Franklin Gothic Book"/>
              </a:rPr>
              <a:t>market</a:t>
            </a:r>
          </a:p>
        </p:txBody>
      </p:sp>
    </p:spTree>
    <p:extLst>
      <p:ext uri="{BB962C8B-B14F-4D97-AF65-F5344CB8AC3E}">
        <p14:creationId xmlns:p14="http://schemas.microsoft.com/office/powerpoint/2010/main" val="34484219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Modeling Workflow</a:t>
            </a:r>
            <a:endParaRPr lang="en-US" dirty="0"/>
          </a:p>
        </p:txBody>
      </p:sp>
      <p:sp>
        <p:nvSpPr>
          <p:cNvPr id="6" name="Slide Number Placeholder 5"/>
          <p:cNvSpPr>
            <a:spLocks noGrp="1"/>
          </p:cNvSpPr>
          <p:nvPr>
            <p:ph type="sldNum" sz="quarter" idx="12"/>
          </p:nvPr>
        </p:nvSpPr>
        <p:spPr/>
        <p:txBody>
          <a:bodyPr/>
          <a:lstStyle/>
          <a:p>
            <a:fld id="{052F19B7-D418-4022-ADCB-81F2774CAD6C}" type="slidenum">
              <a:rPr smtClean="0">
                <a:latin typeface="Franklin Gothic Book"/>
              </a:rPr>
              <a:pPr/>
              <a:t>43</a:t>
            </a:fld>
            <a:endParaRPr dirty="0">
              <a:latin typeface="Franklin Gothic Book"/>
            </a:endParaRPr>
          </a:p>
        </p:txBody>
      </p:sp>
      <p:sp>
        <p:nvSpPr>
          <p:cNvPr id="5" name="TextBox 4"/>
          <p:cNvSpPr txBox="1"/>
          <p:nvPr/>
        </p:nvSpPr>
        <p:spPr>
          <a:xfrm>
            <a:off x="4451350" y="6775450"/>
            <a:ext cx="184666" cy="369332"/>
          </a:xfrm>
          <a:prstGeom prst="rect">
            <a:avLst/>
          </a:prstGeom>
          <a:noFill/>
        </p:spPr>
        <p:txBody>
          <a:bodyPr wrap="none" rtlCol="0">
            <a:spAutoFit/>
          </a:bodyPr>
          <a:lstStyle/>
          <a:p>
            <a:endParaRPr lang="en-US" dirty="0" smtClean="0">
              <a:solidFill>
                <a:srgbClr val="0959A5"/>
              </a:solidFill>
              <a:latin typeface="Arial" pitchFamily="34" charset="0"/>
              <a:cs typeface="Arial" pitchFamily="34" charset="0"/>
            </a:endParaRPr>
          </a:p>
        </p:txBody>
      </p:sp>
      <p:sp>
        <p:nvSpPr>
          <p:cNvPr id="13" name="Rounded Rectangle 12"/>
          <p:cNvSpPr/>
          <p:nvPr/>
        </p:nvSpPr>
        <p:spPr>
          <a:xfrm>
            <a:off x="1143000" y="1066800"/>
            <a:ext cx="1752600" cy="1447800"/>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smtClean="0">
                <a:solidFill>
                  <a:srgbClr val="FFFFFF"/>
                </a:solidFill>
                <a:latin typeface="Franklin Gothic Book"/>
              </a:rPr>
              <a:t>Weather Data</a:t>
            </a:r>
            <a:endParaRPr lang="en-US" sz="2400" dirty="0">
              <a:solidFill>
                <a:srgbClr val="FFFFFF"/>
              </a:solidFill>
              <a:latin typeface="Franklin Gothic Book"/>
            </a:endParaRPr>
          </a:p>
        </p:txBody>
      </p:sp>
      <p:sp>
        <p:nvSpPr>
          <p:cNvPr id="15" name="Rounded Rectangle 14"/>
          <p:cNvSpPr/>
          <p:nvPr/>
        </p:nvSpPr>
        <p:spPr>
          <a:xfrm>
            <a:off x="3733800" y="1066800"/>
            <a:ext cx="1752600" cy="1447800"/>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smtClean="0">
                <a:solidFill>
                  <a:srgbClr val="FFFFFF"/>
                </a:solidFill>
                <a:latin typeface="Franklin Gothic Book"/>
              </a:rPr>
              <a:t>System Specs</a:t>
            </a:r>
            <a:endParaRPr lang="en-US" sz="2400" dirty="0">
              <a:solidFill>
                <a:srgbClr val="FFFFFF"/>
              </a:solidFill>
              <a:latin typeface="Franklin Gothic Book"/>
            </a:endParaRPr>
          </a:p>
        </p:txBody>
      </p:sp>
      <p:grpSp>
        <p:nvGrpSpPr>
          <p:cNvPr id="3" name="Group 21"/>
          <p:cNvGrpSpPr/>
          <p:nvPr/>
        </p:nvGrpSpPr>
        <p:grpSpPr>
          <a:xfrm>
            <a:off x="3048000" y="1524000"/>
            <a:ext cx="457200" cy="457200"/>
            <a:chOff x="4191000" y="1447800"/>
            <a:chExt cx="457200" cy="457200"/>
          </a:xfrm>
          <a:effectLst>
            <a:outerShdw blurRad="50800" dist="38100" dir="2700000" algn="tl" rotWithShape="0">
              <a:prstClr val="black">
                <a:alpha val="40000"/>
              </a:prstClr>
            </a:outerShdw>
          </a:effectLst>
        </p:grpSpPr>
        <p:cxnSp>
          <p:nvCxnSpPr>
            <p:cNvPr id="19" name="Straight Connector 18"/>
            <p:cNvCxnSpPr/>
            <p:nvPr/>
          </p:nvCxnSpPr>
          <p:spPr>
            <a:xfrm rot="5400000">
              <a:off x="4191000" y="1676400"/>
              <a:ext cx="4572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91000" y="1676400"/>
              <a:ext cx="4572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 name="Group 26"/>
          <p:cNvGrpSpPr/>
          <p:nvPr/>
        </p:nvGrpSpPr>
        <p:grpSpPr>
          <a:xfrm>
            <a:off x="5638800" y="3886200"/>
            <a:ext cx="457200" cy="457200"/>
            <a:chOff x="4191000" y="1447800"/>
            <a:chExt cx="457200" cy="457200"/>
          </a:xfrm>
          <a:effectLst>
            <a:outerShdw blurRad="50800" dist="38100" dir="2700000" algn="tl" rotWithShape="0">
              <a:prstClr val="black">
                <a:alpha val="40000"/>
              </a:prstClr>
            </a:outerShdw>
          </a:effectLst>
        </p:grpSpPr>
        <p:cxnSp>
          <p:nvCxnSpPr>
            <p:cNvPr id="28" name="Straight Connector 27"/>
            <p:cNvCxnSpPr/>
            <p:nvPr/>
          </p:nvCxnSpPr>
          <p:spPr>
            <a:xfrm rot="5400000">
              <a:off x="4191000" y="1676400"/>
              <a:ext cx="4572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191000" y="1676400"/>
              <a:ext cx="4572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1" name="Rounded Rectangle 30"/>
          <p:cNvSpPr/>
          <p:nvPr/>
        </p:nvSpPr>
        <p:spPr>
          <a:xfrm>
            <a:off x="6324600" y="1066800"/>
            <a:ext cx="1752600" cy="1447800"/>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dirty="0" smtClean="0">
                <a:solidFill>
                  <a:srgbClr val="FFFFFF"/>
                </a:solidFill>
                <a:latin typeface="Franklin Gothic Book"/>
              </a:rPr>
              <a:t>Electricity Production</a:t>
            </a:r>
            <a:endParaRPr lang="en-US" sz="2400" dirty="0">
              <a:solidFill>
                <a:srgbClr val="FFFFFF"/>
              </a:solidFill>
              <a:latin typeface="Franklin Gothic Book"/>
            </a:endParaRPr>
          </a:p>
        </p:txBody>
      </p:sp>
      <p:grpSp>
        <p:nvGrpSpPr>
          <p:cNvPr id="7" name="Group 38"/>
          <p:cNvGrpSpPr/>
          <p:nvPr/>
        </p:nvGrpSpPr>
        <p:grpSpPr>
          <a:xfrm>
            <a:off x="5638800" y="1676400"/>
            <a:ext cx="457200" cy="228600"/>
            <a:chOff x="4724400" y="1752600"/>
            <a:chExt cx="457200" cy="228600"/>
          </a:xfrm>
          <a:effectLst>
            <a:outerShdw blurRad="50800" dist="38100" dir="2700000" algn="tl" rotWithShape="0">
              <a:prstClr val="black">
                <a:alpha val="40000"/>
              </a:prstClr>
            </a:outerShdw>
          </a:effectLst>
        </p:grpSpPr>
        <p:cxnSp>
          <p:nvCxnSpPr>
            <p:cNvPr id="34" name="Straight Connector 33"/>
            <p:cNvCxnSpPr/>
            <p:nvPr/>
          </p:nvCxnSpPr>
          <p:spPr>
            <a:xfrm>
              <a:off x="4724400" y="1752600"/>
              <a:ext cx="4572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24400" y="1981200"/>
              <a:ext cx="4572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8" name="Group 35"/>
          <p:cNvGrpSpPr/>
          <p:nvPr/>
        </p:nvGrpSpPr>
        <p:grpSpPr>
          <a:xfrm>
            <a:off x="6934200" y="2743200"/>
            <a:ext cx="457200" cy="457200"/>
            <a:chOff x="4191000" y="1447800"/>
            <a:chExt cx="457200" cy="457200"/>
          </a:xfrm>
          <a:effectLst>
            <a:outerShdw blurRad="50800" dist="38100" dir="2700000" algn="tl" rotWithShape="0">
              <a:prstClr val="black">
                <a:alpha val="40000"/>
              </a:prstClr>
            </a:outerShdw>
          </a:effectLst>
        </p:grpSpPr>
        <p:cxnSp>
          <p:nvCxnSpPr>
            <p:cNvPr id="37" name="Straight Connector 36"/>
            <p:cNvCxnSpPr/>
            <p:nvPr/>
          </p:nvCxnSpPr>
          <p:spPr>
            <a:xfrm rot="5400000">
              <a:off x="4191000" y="1676400"/>
              <a:ext cx="4572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191000" y="1676400"/>
              <a:ext cx="4572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0" name="Rounded Rectangle 39"/>
          <p:cNvSpPr/>
          <p:nvPr/>
        </p:nvSpPr>
        <p:spPr>
          <a:xfrm>
            <a:off x="6324600" y="3429000"/>
            <a:ext cx="1752600" cy="1447800"/>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smtClean="0">
                <a:solidFill>
                  <a:srgbClr val="FFFFFF"/>
                </a:solidFill>
                <a:latin typeface="Franklin Gothic Book"/>
              </a:rPr>
              <a:t>Cost Data</a:t>
            </a:r>
            <a:endParaRPr lang="en-US" sz="2400" dirty="0">
              <a:solidFill>
                <a:srgbClr val="FFFFFF"/>
              </a:solidFill>
              <a:latin typeface="Franklin Gothic Book"/>
            </a:endParaRPr>
          </a:p>
        </p:txBody>
      </p:sp>
      <p:sp>
        <p:nvSpPr>
          <p:cNvPr id="42" name="Rounded Rectangle 41"/>
          <p:cNvSpPr/>
          <p:nvPr/>
        </p:nvSpPr>
        <p:spPr>
          <a:xfrm>
            <a:off x="1143000" y="3429000"/>
            <a:ext cx="1752600" cy="1447800"/>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smtClean="0">
                <a:solidFill>
                  <a:srgbClr val="FFFFFF"/>
                </a:solidFill>
                <a:latin typeface="Franklin Gothic Book"/>
              </a:rPr>
              <a:t>Financing Options</a:t>
            </a:r>
            <a:endParaRPr lang="en-US" sz="2400" dirty="0">
              <a:solidFill>
                <a:srgbClr val="FFFFFF"/>
              </a:solidFill>
              <a:latin typeface="Franklin Gothic Book"/>
            </a:endParaRPr>
          </a:p>
        </p:txBody>
      </p:sp>
      <p:grpSp>
        <p:nvGrpSpPr>
          <p:cNvPr id="9" name="Group 42"/>
          <p:cNvGrpSpPr/>
          <p:nvPr/>
        </p:nvGrpSpPr>
        <p:grpSpPr>
          <a:xfrm>
            <a:off x="3048000" y="3886200"/>
            <a:ext cx="457200" cy="457200"/>
            <a:chOff x="4191000" y="1447800"/>
            <a:chExt cx="457200" cy="457200"/>
          </a:xfrm>
          <a:effectLst>
            <a:outerShdw blurRad="50800" dist="38100" dir="2700000" algn="tl" rotWithShape="0">
              <a:prstClr val="black">
                <a:alpha val="40000"/>
              </a:prstClr>
            </a:outerShdw>
          </a:effectLst>
        </p:grpSpPr>
        <p:cxnSp>
          <p:nvCxnSpPr>
            <p:cNvPr id="44" name="Straight Connector 43"/>
            <p:cNvCxnSpPr/>
            <p:nvPr/>
          </p:nvCxnSpPr>
          <p:spPr>
            <a:xfrm rot="5400000">
              <a:off x="4191000" y="1676400"/>
              <a:ext cx="4572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191000" y="1676400"/>
              <a:ext cx="4572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6" name="Rounded Rectangle 45"/>
          <p:cNvSpPr/>
          <p:nvPr/>
        </p:nvSpPr>
        <p:spPr>
          <a:xfrm>
            <a:off x="445016" y="5487194"/>
            <a:ext cx="8382000" cy="786581"/>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171450" indent="-171450">
              <a:buFont typeface="Arial" pitchFamily="34" charset="0"/>
              <a:buChar char="•"/>
            </a:pPr>
            <a:r>
              <a:rPr lang="en-US" b="1" dirty="0" smtClean="0">
                <a:solidFill>
                  <a:srgbClr val="000000">
                    <a:lumMod val="75000"/>
                    <a:lumOff val="25000"/>
                  </a:srgbClr>
                </a:solidFill>
                <a:latin typeface="Franklin Gothic Book"/>
              </a:rPr>
              <a:t>Results of Annual, Monthly, and Hourly Output</a:t>
            </a:r>
          </a:p>
          <a:p>
            <a:pPr marL="171450" indent="-171450">
              <a:buFont typeface="Arial" pitchFamily="34" charset="0"/>
              <a:buChar char="•"/>
            </a:pPr>
            <a:r>
              <a:rPr lang="en-US" b="1" dirty="0" err="1" smtClean="0">
                <a:solidFill>
                  <a:srgbClr val="000000">
                    <a:lumMod val="75000"/>
                    <a:lumOff val="25000"/>
                  </a:srgbClr>
                </a:solidFill>
                <a:latin typeface="Franklin Gothic Book"/>
              </a:rPr>
              <a:t>Levelized</a:t>
            </a:r>
            <a:r>
              <a:rPr lang="en-US" b="1" dirty="0" smtClean="0">
                <a:solidFill>
                  <a:srgbClr val="000000">
                    <a:lumMod val="75000"/>
                    <a:lumOff val="25000"/>
                  </a:srgbClr>
                </a:solidFill>
                <a:latin typeface="Franklin Gothic Book"/>
              </a:rPr>
              <a:t> Cost of Energy (LCOE), Net Present Value (NPV), Payback, Revenue, Capacity Factor</a:t>
            </a:r>
            <a:endParaRPr lang="en-US" b="1" dirty="0">
              <a:solidFill>
                <a:srgbClr val="000000">
                  <a:lumMod val="75000"/>
                  <a:lumOff val="25000"/>
                </a:srgbClr>
              </a:solidFill>
              <a:latin typeface="Franklin Gothic Book"/>
            </a:endParaRPr>
          </a:p>
        </p:txBody>
      </p:sp>
      <p:cxnSp>
        <p:nvCxnSpPr>
          <p:cNvPr id="48" name="Elbow Connector 47"/>
          <p:cNvCxnSpPr/>
          <p:nvPr/>
        </p:nvCxnSpPr>
        <p:spPr>
          <a:xfrm rot="16200000" flipH="1">
            <a:off x="6477000" y="3505200"/>
            <a:ext cx="3733800" cy="228600"/>
          </a:xfrm>
          <a:prstGeom prst="bentConnector3">
            <a:avLst>
              <a:gd name="adj1" fmla="val 765"/>
            </a:avLst>
          </a:prstGeom>
          <a:ln w="76200">
            <a:solidFill>
              <a:schemeClr val="tx2"/>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a:off x="1713706" y="5219700"/>
            <a:ext cx="533400" cy="1588"/>
          </a:xfrm>
          <a:prstGeom prst="straightConnector1">
            <a:avLst/>
          </a:prstGeom>
          <a:ln w="76200">
            <a:solidFill>
              <a:schemeClr val="tx2"/>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4" name="Left Brace 63"/>
          <p:cNvSpPr/>
          <p:nvPr/>
        </p:nvSpPr>
        <p:spPr>
          <a:xfrm>
            <a:off x="685800" y="914400"/>
            <a:ext cx="304800" cy="1905000"/>
          </a:xfrm>
          <a:prstGeom prst="leftBrace">
            <a:avLst>
              <a:gd name="adj1" fmla="val 42708"/>
              <a:gd name="adj2" fmla="val 50000"/>
            </a:avLst>
          </a:prstGeom>
          <a:ln w="57150">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959A5"/>
              </a:solidFill>
              <a:latin typeface="Franklin Gothic Book"/>
            </a:endParaRPr>
          </a:p>
        </p:txBody>
      </p:sp>
      <p:sp>
        <p:nvSpPr>
          <p:cNvPr id="65" name="Left Brace 64"/>
          <p:cNvSpPr/>
          <p:nvPr/>
        </p:nvSpPr>
        <p:spPr>
          <a:xfrm>
            <a:off x="685800" y="3200400"/>
            <a:ext cx="304800" cy="1905000"/>
          </a:xfrm>
          <a:prstGeom prst="leftBrace">
            <a:avLst>
              <a:gd name="adj1" fmla="val 42708"/>
              <a:gd name="adj2" fmla="val 50000"/>
            </a:avLst>
          </a:prstGeom>
          <a:ln w="57150">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959A5"/>
              </a:solidFill>
              <a:latin typeface="Franklin Gothic Book"/>
            </a:endParaRPr>
          </a:p>
        </p:txBody>
      </p:sp>
      <p:sp>
        <p:nvSpPr>
          <p:cNvPr id="66" name="TextBox 65"/>
          <p:cNvSpPr txBox="1"/>
          <p:nvPr/>
        </p:nvSpPr>
        <p:spPr>
          <a:xfrm rot="16200000">
            <a:off x="-195931" y="1643733"/>
            <a:ext cx="1096775" cy="400110"/>
          </a:xfrm>
          <a:prstGeom prst="rect">
            <a:avLst/>
          </a:prstGeom>
          <a:noFill/>
        </p:spPr>
        <p:txBody>
          <a:bodyPr wrap="none" rtlCol="0">
            <a:spAutoFit/>
          </a:bodyPr>
          <a:lstStyle/>
          <a:p>
            <a:r>
              <a:rPr lang="en-US" b="1" dirty="0" smtClean="0">
                <a:solidFill>
                  <a:srgbClr val="000000">
                    <a:lumMod val="75000"/>
                    <a:lumOff val="25000"/>
                  </a:srgbClr>
                </a:solidFill>
                <a:latin typeface="Arial" pitchFamily="34" charset="0"/>
                <a:cs typeface="Arial" pitchFamily="34" charset="0"/>
              </a:rPr>
              <a:t>System</a:t>
            </a:r>
          </a:p>
        </p:txBody>
      </p:sp>
      <p:sp>
        <p:nvSpPr>
          <p:cNvPr id="67" name="TextBox 66"/>
          <p:cNvSpPr txBox="1"/>
          <p:nvPr/>
        </p:nvSpPr>
        <p:spPr>
          <a:xfrm rot="16200000">
            <a:off x="-424359" y="3853533"/>
            <a:ext cx="1553630" cy="400110"/>
          </a:xfrm>
          <a:prstGeom prst="rect">
            <a:avLst/>
          </a:prstGeom>
          <a:noFill/>
        </p:spPr>
        <p:txBody>
          <a:bodyPr wrap="none" rtlCol="0">
            <a:spAutoFit/>
          </a:bodyPr>
          <a:lstStyle/>
          <a:p>
            <a:r>
              <a:rPr lang="en-US" b="1" dirty="0" smtClean="0">
                <a:solidFill>
                  <a:srgbClr val="000000">
                    <a:lumMod val="75000"/>
                    <a:lumOff val="25000"/>
                  </a:srgbClr>
                </a:solidFill>
                <a:latin typeface="Arial" pitchFamily="34" charset="0"/>
                <a:cs typeface="Arial" pitchFamily="34" charset="0"/>
              </a:rPr>
              <a:t>Economics</a:t>
            </a:r>
          </a:p>
        </p:txBody>
      </p:sp>
      <p:sp>
        <p:nvSpPr>
          <p:cNvPr id="68" name="Rounded Rectangle 67"/>
          <p:cNvSpPr/>
          <p:nvPr/>
        </p:nvSpPr>
        <p:spPr>
          <a:xfrm>
            <a:off x="3733800" y="3429000"/>
            <a:ext cx="1752600" cy="1447800"/>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dirty="0" smtClean="0">
                <a:solidFill>
                  <a:srgbClr val="FFFFFF"/>
                </a:solidFill>
                <a:latin typeface="Franklin Gothic Book"/>
              </a:rPr>
              <a:t>Utility Rates &amp; Incentives</a:t>
            </a:r>
            <a:endParaRPr lang="en-US" sz="2400" dirty="0">
              <a:solidFill>
                <a:srgbClr val="FFFFFF"/>
              </a:solidFill>
              <a:latin typeface="Franklin Gothic Book"/>
            </a:endParaRPr>
          </a:p>
        </p:txBody>
      </p:sp>
    </p:spTree>
    <p:extLst>
      <p:ext uri="{BB962C8B-B14F-4D97-AF65-F5344CB8AC3E}">
        <p14:creationId xmlns:p14="http://schemas.microsoft.com/office/powerpoint/2010/main" val="98815751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51350" y="6775450"/>
            <a:ext cx="184666" cy="369332"/>
          </a:xfrm>
          <a:prstGeom prst="rect">
            <a:avLst/>
          </a:prstGeom>
          <a:noFill/>
        </p:spPr>
        <p:txBody>
          <a:bodyPr wrap="none" rtlCol="0">
            <a:spAutoFit/>
          </a:bodyPr>
          <a:lstStyle/>
          <a:p>
            <a:endParaRPr lang="en-US" dirty="0" smtClean="0">
              <a:solidFill>
                <a:srgbClr val="3E3E3E"/>
              </a:solidFill>
              <a:latin typeface="Arial" pitchFamily="34" charset="0"/>
              <a:cs typeface="Arial" pitchFamily="34" charset="0"/>
            </a:endParaRPr>
          </a:p>
        </p:txBody>
      </p:sp>
      <p:sp>
        <p:nvSpPr>
          <p:cNvPr id="20" name="Title 1"/>
          <p:cNvSpPr>
            <a:spLocks noGrp="1"/>
          </p:cNvSpPr>
          <p:nvPr>
            <p:ph type="title"/>
          </p:nvPr>
        </p:nvSpPr>
        <p:spPr/>
        <p:txBody>
          <a:bodyPr/>
          <a:lstStyle/>
          <a:p>
            <a:r>
              <a:rPr lang="en-US" dirty="0" smtClean="0"/>
              <a:t>Technologies in SAM</a:t>
            </a:r>
            <a:endParaRPr lang="en-US" dirty="0"/>
          </a:p>
        </p:txBody>
      </p:sp>
      <p:sp>
        <p:nvSpPr>
          <p:cNvPr id="6" name="Slide Number Placeholder 5"/>
          <p:cNvSpPr>
            <a:spLocks noGrp="1"/>
          </p:cNvSpPr>
          <p:nvPr>
            <p:ph type="sldNum" sz="quarter" idx="12"/>
          </p:nvPr>
        </p:nvSpPr>
        <p:spPr/>
        <p:txBody>
          <a:bodyPr/>
          <a:lstStyle/>
          <a:p>
            <a:fld id="{052F19B7-D418-4022-ADCB-81F2774CAD6C}" type="slidenum">
              <a:rPr lang="en-US" smtClean="0">
                <a:latin typeface="Franklin Gothic Book"/>
              </a:rPr>
              <a:pPr/>
              <a:t>44</a:t>
            </a:fld>
            <a:endParaRPr lang="en-US" dirty="0">
              <a:latin typeface="Franklin Gothic Book"/>
            </a:endParaRPr>
          </a:p>
        </p:txBody>
      </p:sp>
      <p:pic>
        <p:nvPicPr>
          <p:cNvPr id="18436" name="Picture 4" descr="http://www.pdchost.com/sites/TWFERM_733893/images/photovoltaic.jpg"/>
          <p:cNvPicPr>
            <a:picLocks noChangeAspect="1" noChangeArrowheads="1"/>
          </p:cNvPicPr>
          <p:nvPr/>
        </p:nvPicPr>
        <p:blipFill>
          <a:blip r:embed="rId3"/>
          <a:stretch>
            <a:fillRect/>
          </a:stretch>
        </p:blipFill>
        <p:spPr bwMode="auto">
          <a:xfrm>
            <a:off x="485030" y="776748"/>
            <a:ext cx="1828800" cy="1296988"/>
          </a:xfrm>
          <a:prstGeom prst="rect">
            <a:avLst/>
          </a:prstGeom>
          <a:ln>
            <a:noFill/>
          </a:ln>
          <a:effectLst>
            <a:softEdge rad="112500"/>
          </a:effectLst>
        </p:spPr>
      </p:pic>
      <p:pic>
        <p:nvPicPr>
          <p:cNvPr id="18438" name="Picture 6" descr="http://www.ucsusa.org/assets/images/ce/trough.jpg"/>
          <p:cNvPicPr>
            <a:picLocks noChangeAspect="1" noChangeArrowheads="1"/>
          </p:cNvPicPr>
          <p:nvPr/>
        </p:nvPicPr>
        <p:blipFill>
          <a:blip r:embed="rId4" cstate="print"/>
          <a:srcRect/>
          <a:stretch>
            <a:fillRect/>
          </a:stretch>
        </p:blipFill>
        <p:spPr bwMode="auto">
          <a:xfrm>
            <a:off x="565243" y="2679192"/>
            <a:ext cx="1828800" cy="1351721"/>
          </a:xfrm>
          <a:prstGeom prst="rect">
            <a:avLst/>
          </a:prstGeom>
          <a:ln>
            <a:noFill/>
          </a:ln>
          <a:effectLst>
            <a:softEdge rad="112500"/>
          </a:effectLst>
        </p:spPr>
      </p:pic>
      <p:pic>
        <p:nvPicPr>
          <p:cNvPr id="18440" name="Picture 8" descr="http://www.inhabitat.com/wp-content/uploads/solarseville.jpg"/>
          <p:cNvPicPr>
            <a:picLocks noChangeAspect="1" noChangeArrowheads="1"/>
          </p:cNvPicPr>
          <p:nvPr/>
        </p:nvPicPr>
        <p:blipFill>
          <a:blip r:embed="rId5"/>
          <a:stretch>
            <a:fillRect/>
          </a:stretch>
        </p:blipFill>
        <p:spPr bwMode="auto">
          <a:xfrm>
            <a:off x="2588011" y="2678460"/>
            <a:ext cx="1802295" cy="1351721"/>
          </a:xfrm>
          <a:prstGeom prst="rect">
            <a:avLst/>
          </a:prstGeom>
          <a:ln>
            <a:noFill/>
          </a:ln>
          <a:effectLst>
            <a:softEdge rad="112500"/>
          </a:effectLst>
        </p:spPr>
      </p:pic>
      <p:pic>
        <p:nvPicPr>
          <p:cNvPr id="18442" name="Picture 10" descr="http://www.stirlingengines.org.uk/gifs/sunpower/mcd.gif"/>
          <p:cNvPicPr>
            <a:picLocks noChangeAspect="1" noChangeArrowheads="1"/>
          </p:cNvPicPr>
          <p:nvPr/>
        </p:nvPicPr>
        <p:blipFill>
          <a:blip r:embed="rId6" cstate="print"/>
          <a:srcRect/>
          <a:stretch>
            <a:fillRect/>
          </a:stretch>
        </p:blipFill>
        <p:spPr bwMode="auto">
          <a:xfrm>
            <a:off x="6689559" y="2686485"/>
            <a:ext cx="1828800" cy="1351721"/>
          </a:xfrm>
          <a:prstGeom prst="rect">
            <a:avLst/>
          </a:prstGeom>
          <a:ln>
            <a:noFill/>
          </a:ln>
          <a:effectLst>
            <a:softEdge rad="112500"/>
          </a:effectLst>
        </p:spPr>
      </p:pic>
      <p:pic>
        <p:nvPicPr>
          <p:cNvPr id="18446" name="Picture 14" descr="http://blog.mapawatt.com/wp-content/uploads/2009/07/small-wind-generators-300x280.jpg"/>
          <p:cNvPicPr>
            <a:picLocks noChangeAspect="1" noChangeArrowheads="1"/>
          </p:cNvPicPr>
          <p:nvPr/>
        </p:nvPicPr>
        <p:blipFill>
          <a:blip r:embed="rId7"/>
          <a:stretch>
            <a:fillRect/>
          </a:stretch>
        </p:blipFill>
        <p:spPr bwMode="auto">
          <a:xfrm>
            <a:off x="565242" y="4413998"/>
            <a:ext cx="1977187" cy="1462486"/>
          </a:xfrm>
          <a:prstGeom prst="rect">
            <a:avLst/>
          </a:prstGeom>
          <a:ln>
            <a:noFill/>
          </a:ln>
          <a:effectLst>
            <a:softEdge rad="112500"/>
          </a:effectLst>
        </p:spPr>
      </p:pic>
      <p:pic>
        <p:nvPicPr>
          <p:cNvPr id="18448" name="Picture 16" descr="http://image.made-in-china.com/2f0j00LMJQCEVqAPkF/Solar-Water-Heating-System-Solar-Collector-SH-.jpg"/>
          <p:cNvPicPr>
            <a:picLocks noChangeAspect="1" noChangeArrowheads="1"/>
          </p:cNvPicPr>
          <p:nvPr/>
        </p:nvPicPr>
        <p:blipFill>
          <a:blip r:embed="rId8"/>
          <a:stretch>
            <a:fillRect/>
          </a:stretch>
        </p:blipFill>
        <p:spPr bwMode="auto">
          <a:xfrm>
            <a:off x="4701738" y="763111"/>
            <a:ext cx="1706697" cy="1365358"/>
          </a:xfrm>
          <a:prstGeom prst="rect">
            <a:avLst/>
          </a:prstGeom>
          <a:ln>
            <a:noFill/>
          </a:ln>
          <a:effectLst>
            <a:softEdge rad="112500"/>
          </a:effectLst>
        </p:spPr>
      </p:pic>
      <p:pic>
        <p:nvPicPr>
          <p:cNvPr id="1026" name="Picture 2" descr="http://blogs.business2.com/greenwombat/images/2007/09/10/ausra_mirrors_tilted.jpg"/>
          <p:cNvPicPr>
            <a:picLocks noChangeAspect="1" noChangeArrowheads="1"/>
          </p:cNvPicPr>
          <p:nvPr/>
        </p:nvPicPr>
        <p:blipFill>
          <a:blip r:embed="rId9"/>
          <a:stretch>
            <a:fillRect/>
          </a:stretch>
        </p:blipFill>
        <p:spPr bwMode="auto">
          <a:xfrm>
            <a:off x="4612105" y="2747160"/>
            <a:ext cx="1828800" cy="12143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4" descr="http://www.triplepundit.com/images_site/concentrated%20photovoltaic.jpg"/>
          <p:cNvPicPr>
            <a:picLocks noChangeAspect="1" noChangeArrowheads="1"/>
          </p:cNvPicPr>
          <p:nvPr/>
        </p:nvPicPr>
        <p:blipFill>
          <a:blip r:embed="rId10"/>
          <a:stretch>
            <a:fillRect/>
          </a:stretch>
        </p:blipFill>
        <p:spPr bwMode="auto">
          <a:xfrm>
            <a:off x="2578768" y="776748"/>
            <a:ext cx="1824791" cy="13517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www.energy-green.net/blog/upload/geothermal-energy-plant.jpg"/>
          <p:cNvPicPr>
            <a:picLocks noChangeAspect="1" noChangeArrowheads="1"/>
          </p:cNvPicPr>
          <p:nvPr/>
        </p:nvPicPr>
        <p:blipFill>
          <a:blip r:embed="rId11"/>
          <a:stretch>
            <a:fillRect/>
          </a:stretch>
        </p:blipFill>
        <p:spPr bwMode="auto">
          <a:xfrm>
            <a:off x="6661729" y="763111"/>
            <a:ext cx="1828800" cy="13517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http://blogs.courant.com/rick_green/wind%20farm-thumb-450x300.jpg"/>
          <p:cNvPicPr>
            <a:picLocks noChangeAspect="1" noChangeArrowheads="1"/>
          </p:cNvPicPr>
          <p:nvPr/>
        </p:nvPicPr>
        <p:blipFill>
          <a:blip r:embed="rId12"/>
          <a:stretch>
            <a:fillRect/>
          </a:stretch>
        </p:blipFill>
        <p:spPr bwMode="auto">
          <a:xfrm>
            <a:off x="2574759" y="4591633"/>
            <a:ext cx="1828800" cy="12179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http://2.bp.blogspot.com/_P5CynS8XuVI/TUDcDmwh5bI/AAAAAAAAD_Q/4fOf3jqqpJA/s1600/Norochcholai_Coal_Power_Plant_Sri_Lanka_to_Supply_300MW_Electricity_Shortly_as_First_Phase_Completes_2.jpg"/>
          <p:cNvPicPr>
            <a:picLocks noChangeAspect="1" noChangeArrowheads="1"/>
          </p:cNvPicPr>
          <p:nvPr/>
        </p:nvPicPr>
        <p:blipFill>
          <a:blip r:embed="rId13"/>
          <a:stretch>
            <a:fillRect/>
          </a:stretch>
        </p:blipFill>
        <p:spPr bwMode="auto">
          <a:xfrm>
            <a:off x="6470238" y="4598948"/>
            <a:ext cx="2020291" cy="12775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rotWithShape="1">
          <a:blip r:embed="rId14" cstate="print"/>
          <a:srcRect l="41992" t="18396" r="11617" b="35381"/>
          <a:stretch/>
        </p:blipFill>
        <p:spPr>
          <a:xfrm>
            <a:off x="4630656" y="4524763"/>
            <a:ext cx="1828800" cy="1351721"/>
          </a:xfrm>
          <a:prstGeom prst="rect">
            <a:avLst/>
          </a:prstGeom>
          <a:ln>
            <a:noFill/>
          </a:ln>
          <a:effectLst>
            <a:softEdge rad="112500"/>
          </a:effectLst>
        </p:spPr>
      </p:pic>
      <p:sp>
        <p:nvSpPr>
          <p:cNvPr id="27" name="Title 1"/>
          <p:cNvSpPr txBox="1">
            <a:spLocks/>
          </p:cNvSpPr>
          <p:nvPr/>
        </p:nvSpPr>
        <p:spPr>
          <a:xfrm>
            <a:off x="545189" y="2073736"/>
            <a:ext cx="1800970" cy="466009"/>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3200" b="1" kern="1200">
                <a:solidFill>
                  <a:schemeClr val="tx1"/>
                </a:solidFill>
                <a:latin typeface="Arial" pitchFamily="34" charset="0"/>
                <a:ea typeface="+mj-ea"/>
                <a:cs typeface="Arial" pitchFamily="34" charset="0"/>
              </a:defRPr>
            </a:lvl1pPr>
          </a:lstStyle>
          <a:p>
            <a:pPr algn="ctr"/>
            <a:r>
              <a:rPr lang="en-US" sz="1600" dirty="0" smtClean="0">
                <a:solidFill>
                  <a:srgbClr val="3E3E3E"/>
                </a:solidFill>
                <a:latin typeface="Franklin Gothic Medium"/>
              </a:rPr>
              <a:t>Photovoltaics</a:t>
            </a:r>
            <a:endParaRPr lang="en-US" sz="1600" dirty="0">
              <a:solidFill>
                <a:srgbClr val="3E3E3E"/>
              </a:solidFill>
              <a:latin typeface="Franklin Gothic Medium"/>
            </a:endParaRPr>
          </a:p>
        </p:txBody>
      </p:sp>
      <p:sp>
        <p:nvSpPr>
          <p:cNvPr id="28" name="Title 1"/>
          <p:cNvSpPr txBox="1">
            <a:spLocks/>
          </p:cNvSpPr>
          <p:nvPr/>
        </p:nvSpPr>
        <p:spPr>
          <a:xfrm>
            <a:off x="2542430" y="2087373"/>
            <a:ext cx="1800970" cy="466009"/>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3200" b="1" kern="1200">
                <a:solidFill>
                  <a:schemeClr val="tx1"/>
                </a:solidFill>
                <a:latin typeface="Arial" pitchFamily="34" charset="0"/>
                <a:ea typeface="+mj-ea"/>
                <a:cs typeface="Arial" pitchFamily="34" charset="0"/>
              </a:defRPr>
            </a:lvl1pPr>
          </a:lstStyle>
          <a:p>
            <a:pPr algn="ctr"/>
            <a:r>
              <a:rPr lang="en-US" sz="1600" dirty="0" smtClean="0">
                <a:solidFill>
                  <a:srgbClr val="3E3E3E"/>
                </a:solidFill>
                <a:latin typeface="Franklin Gothic Medium"/>
              </a:rPr>
              <a:t>Concentrating PV</a:t>
            </a:r>
            <a:endParaRPr lang="en-US" sz="1600" dirty="0">
              <a:solidFill>
                <a:srgbClr val="3E3E3E"/>
              </a:solidFill>
              <a:latin typeface="Franklin Gothic Medium"/>
            </a:endParaRPr>
          </a:p>
        </p:txBody>
      </p:sp>
      <p:sp>
        <p:nvSpPr>
          <p:cNvPr id="29" name="Title 1"/>
          <p:cNvSpPr txBox="1">
            <a:spLocks/>
          </p:cNvSpPr>
          <p:nvPr/>
        </p:nvSpPr>
        <p:spPr>
          <a:xfrm>
            <a:off x="4639935" y="2087373"/>
            <a:ext cx="1800970" cy="466009"/>
          </a:xfrm>
          <a:prstGeom prst="rect">
            <a:avLst/>
          </a:prstGeom>
        </p:spPr>
        <p:txBody>
          <a:bodyPr vert="horz" lIns="91440" tIns="45720" rIns="91440" bIns="45720" rtlCol="0" anchor="ctr" anchorCtr="0">
            <a:normAutofit fontScale="92500" lnSpcReduction="20000"/>
          </a:bodyPr>
          <a:lstStyle>
            <a:lvl1pPr algn="l" defTabSz="914400" rtl="0" eaLnBrk="1" latinLnBrk="0" hangingPunct="1">
              <a:spcBef>
                <a:spcPct val="0"/>
              </a:spcBef>
              <a:buNone/>
              <a:defRPr sz="3200" b="1" kern="1200">
                <a:solidFill>
                  <a:schemeClr val="tx1"/>
                </a:solidFill>
                <a:latin typeface="Arial" pitchFamily="34" charset="0"/>
                <a:ea typeface="+mj-ea"/>
                <a:cs typeface="Arial" pitchFamily="34" charset="0"/>
              </a:defRPr>
            </a:lvl1pPr>
          </a:lstStyle>
          <a:p>
            <a:pPr algn="ctr"/>
            <a:r>
              <a:rPr lang="en-US" sz="1600" dirty="0" smtClean="0">
                <a:solidFill>
                  <a:srgbClr val="3E3E3E"/>
                </a:solidFill>
                <a:latin typeface="Franklin Gothic Medium"/>
              </a:rPr>
              <a:t>Solar Water Heating</a:t>
            </a:r>
            <a:endParaRPr lang="en-US" sz="1600" dirty="0">
              <a:solidFill>
                <a:srgbClr val="3E3E3E"/>
              </a:solidFill>
              <a:latin typeface="Franklin Gothic Medium"/>
            </a:endParaRPr>
          </a:p>
        </p:txBody>
      </p:sp>
      <p:sp>
        <p:nvSpPr>
          <p:cNvPr id="30" name="Title 1"/>
          <p:cNvSpPr txBox="1">
            <a:spLocks/>
          </p:cNvSpPr>
          <p:nvPr/>
        </p:nvSpPr>
        <p:spPr>
          <a:xfrm>
            <a:off x="6794390" y="2087373"/>
            <a:ext cx="1800970" cy="466009"/>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3200" b="1" kern="1200">
                <a:solidFill>
                  <a:schemeClr val="tx1"/>
                </a:solidFill>
                <a:latin typeface="Arial" pitchFamily="34" charset="0"/>
                <a:ea typeface="+mj-ea"/>
                <a:cs typeface="Arial" pitchFamily="34" charset="0"/>
              </a:defRPr>
            </a:lvl1pPr>
          </a:lstStyle>
          <a:p>
            <a:pPr algn="ctr"/>
            <a:r>
              <a:rPr lang="en-US" sz="1600" dirty="0" smtClean="0">
                <a:solidFill>
                  <a:srgbClr val="3E3E3E"/>
                </a:solidFill>
                <a:latin typeface="Franklin Gothic Medium"/>
              </a:rPr>
              <a:t>Geothermal</a:t>
            </a:r>
            <a:endParaRPr lang="en-US" sz="1600" dirty="0">
              <a:solidFill>
                <a:srgbClr val="3E3E3E"/>
              </a:solidFill>
              <a:latin typeface="Franklin Gothic Medium"/>
            </a:endParaRPr>
          </a:p>
        </p:txBody>
      </p:sp>
      <p:sp>
        <p:nvSpPr>
          <p:cNvPr id="31" name="Title 1"/>
          <p:cNvSpPr txBox="1">
            <a:spLocks/>
          </p:cNvSpPr>
          <p:nvPr/>
        </p:nvSpPr>
        <p:spPr>
          <a:xfrm>
            <a:off x="6689559" y="3959456"/>
            <a:ext cx="1800970" cy="466009"/>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3200" b="1" kern="1200">
                <a:solidFill>
                  <a:schemeClr val="tx1"/>
                </a:solidFill>
                <a:latin typeface="Arial" pitchFamily="34" charset="0"/>
                <a:ea typeface="+mj-ea"/>
                <a:cs typeface="Arial" pitchFamily="34" charset="0"/>
              </a:defRPr>
            </a:lvl1pPr>
          </a:lstStyle>
          <a:p>
            <a:pPr algn="ctr"/>
            <a:r>
              <a:rPr lang="en-US" sz="1600" dirty="0" smtClean="0">
                <a:solidFill>
                  <a:srgbClr val="3E3E3E"/>
                </a:solidFill>
                <a:latin typeface="Franklin Gothic Medium"/>
              </a:rPr>
              <a:t>Dish-Stirling</a:t>
            </a:r>
            <a:endParaRPr lang="en-US" sz="1600" dirty="0">
              <a:solidFill>
                <a:srgbClr val="3E3E3E"/>
              </a:solidFill>
              <a:latin typeface="Franklin Gothic Medium"/>
            </a:endParaRPr>
          </a:p>
        </p:txBody>
      </p:sp>
      <p:sp>
        <p:nvSpPr>
          <p:cNvPr id="32" name="Title 1"/>
          <p:cNvSpPr txBox="1">
            <a:spLocks/>
          </p:cNvSpPr>
          <p:nvPr/>
        </p:nvSpPr>
        <p:spPr>
          <a:xfrm>
            <a:off x="4604084" y="3956014"/>
            <a:ext cx="1800970" cy="466009"/>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3200" b="1" kern="1200">
                <a:solidFill>
                  <a:schemeClr val="tx1"/>
                </a:solidFill>
                <a:latin typeface="Arial" pitchFamily="34" charset="0"/>
                <a:ea typeface="+mj-ea"/>
                <a:cs typeface="Arial" pitchFamily="34" charset="0"/>
              </a:defRPr>
            </a:lvl1pPr>
          </a:lstStyle>
          <a:p>
            <a:pPr algn="ctr"/>
            <a:r>
              <a:rPr lang="en-US" sz="1600" dirty="0" smtClean="0">
                <a:solidFill>
                  <a:srgbClr val="3E3E3E"/>
                </a:solidFill>
                <a:latin typeface="Franklin Gothic Medium"/>
              </a:rPr>
              <a:t>Linear Fresnel</a:t>
            </a:r>
            <a:endParaRPr lang="en-US" sz="1600" dirty="0">
              <a:solidFill>
                <a:srgbClr val="3E3E3E"/>
              </a:solidFill>
              <a:latin typeface="Franklin Gothic Medium"/>
            </a:endParaRPr>
          </a:p>
        </p:txBody>
      </p:sp>
      <p:sp>
        <p:nvSpPr>
          <p:cNvPr id="33" name="Title 1"/>
          <p:cNvSpPr txBox="1">
            <a:spLocks/>
          </p:cNvSpPr>
          <p:nvPr/>
        </p:nvSpPr>
        <p:spPr>
          <a:xfrm>
            <a:off x="2578768" y="3947990"/>
            <a:ext cx="1800970" cy="466009"/>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3200" b="1" kern="1200">
                <a:solidFill>
                  <a:schemeClr val="tx1"/>
                </a:solidFill>
                <a:latin typeface="Arial" pitchFamily="34" charset="0"/>
                <a:ea typeface="+mj-ea"/>
                <a:cs typeface="Arial" pitchFamily="34" charset="0"/>
              </a:defRPr>
            </a:lvl1pPr>
          </a:lstStyle>
          <a:p>
            <a:pPr algn="ctr"/>
            <a:r>
              <a:rPr lang="en-US" sz="1600" dirty="0" smtClean="0">
                <a:solidFill>
                  <a:srgbClr val="3E3E3E"/>
                </a:solidFill>
                <a:latin typeface="Franklin Gothic Medium"/>
              </a:rPr>
              <a:t>Power Tower</a:t>
            </a:r>
            <a:endParaRPr lang="en-US" sz="1600" dirty="0">
              <a:solidFill>
                <a:srgbClr val="3E3E3E"/>
              </a:solidFill>
              <a:latin typeface="Franklin Gothic Medium"/>
            </a:endParaRPr>
          </a:p>
        </p:txBody>
      </p:sp>
      <p:sp>
        <p:nvSpPr>
          <p:cNvPr id="34" name="Title 1"/>
          <p:cNvSpPr txBox="1">
            <a:spLocks/>
          </p:cNvSpPr>
          <p:nvPr/>
        </p:nvSpPr>
        <p:spPr>
          <a:xfrm>
            <a:off x="485030" y="3947989"/>
            <a:ext cx="1800970" cy="466009"/>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3200" b="1" kern="1200">
                <a:solidFill>
                  <a:schemeClr val="tx1"/>
                </a:solidFill>
                <a:latin typeface="Arial" pitchFamily="34" charset="0"/>
                <a:ea typeface="+mj-ea"/>
                <a:cs typeface="Arial" pitchFamily="34" charset="0"/>
              </a:defRPr>
            </a:lvl1pPr>
          </a:lstStyle>
          <a:p>
            <a:pPr algn="ctr"/>
            <a:r>
              <a:rPr lang="en-US" sz="1600" dirty="0" smtClean="0">
                <a:solidFill>
                  <a:srgbClr val="3E3E3E"/>
                </a:solidFill>
                <a:latin typeface="Franklin Gothic Medium"/>
              </a:rPr>
              <a:t>Parabolic Trough</a:t>
            </a:r>
            <a:endParaRPr lang="en-US" sz="1600" dirty="0">
              <a:solidFill>
                <a:srgbClr val="3E3E3E"/>
              </a:solidFill>
              <a:latin typeface="Franklin Gothic Medium"/>
            </a:endParaRPr>
          </a:p>
        </p:txBody>
      </p:sp>
      <p:sp>
        <p:nvSpPr>
          <p:cNvPr id="35" name="Title 1"/>
          <p:cNvSpPr txBox="1">
            <a:spLocks/>
          </p:cNvSpPr>
          <p:nvPr/>
        </p:nvSpPr>
        <p:spPr>
          <a:xfrm>
            <a:off x="593073" y="5825114"/>
            <a:ext cx="1800970" cy="466009"/>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3200" b="1" kern="1200">
                <a:solidFill>
                  <a:schemeClr val="tx1"/>
                </a:solidFill>
                <a:latin typeface="Arial" pitchFamily="34" charset="0"/>
                <a:ea typeface="+mj-ea"/>
                <a:cs typeface="Arial" pitchFamily="34" charset="0"/>
              </a:defRPr>
            </a:lvl1pPr>
          </a:lstStyle>
          <a:p>
            <a:pPr algn="ctr"/>
            <a:r>
              <a:rPr lang="en-US" sz="1600" dirty="0" smtClean="0">
                <a:solidFill>
                  <a:srgbClr val="3E3E3E"/>
                </a:solidFill>
                <a:latin typeface="Franklin Gothic Medium"/>
              </a:rPr>
              <a:t>Small Wind</a:t>
            </a:r>
            <a:endParaRPr lang="en-US" sz="1600" dirty="0">
              <a:solidFill>
                <a:srgbClr val="3E3E3E"/>
              </a:solidFill>
              <a:latin typeface="Franklin Gothic Medium"/>
            </a:endParaRPr>
          </a:p>
        </p:txBody>
      </p:sp>
      <p:sp>
        <p:nvSpPr>
          <p:cNvPr id="36" name="Title 1"/>
          <p:cNvSpPr txBox="1">
            <a:spLocks/>
          </p:cNvSpPr>
          <p:nvPr/>
        </p:nvSpPr>
        <p:spPr>
          <a:xfrm>
            <a:off x="2562484" y="5825114"/>
            <a:ext cx="1800970" cy="466009"/>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3200" b="1" kern="1200">
                <a:solidFill>
                  <a:schemeClr val="tx1"/>
                </a:solidFill>
                <a:latin typeface="Arial" pitchFamily="34" charset="0"/>
                <a:ea typeface="+mj-ea"/>
                <a:cs typeface="Arial" pitchFamily="34" charset="0"/>
              </a:defRPr>
            </a:lvl1pPr>
          </a:lstStyle>
          <a:p>
            <a:pPr algn="ctr"/>
            <a:r>
              <a:rPr lang="en-US" sz="1600" dirty="0" smtClean="0">
                <a:solidFill>
                  <a:srgbClr val="3E3E3E"/>
                </a:solidFill>
                <a:latin typeface="Franklin Gothic Medium"/>
              </a:rPr>
              <a:t>Utility-Scale Wind</a:t>
            </a:r>
            <a:endParaRPr lang="en-US" sz="1600" dirty="0">
              <a:solidFill>
                <a:srgbClr val="3E3E3E"/>
              </a:solidFill>
              <a:latin typeface="Franklin Gothic Medium"/>
            </a:endParaRPr>
          </a:p>
        </p:txBody>
      </p:sp>
      <p:sp>
        <p:nvSpPr>
          <p:cNvPr id="37" name="Title 1"/>
          <p:cNvSpPr txBox="1">
            <a:spLocks/>
          </p:cNvSpPr>
          <p:nvPr/>
        </p:nvSpPr>
        <p:spPr>
          <a:xfrm>
            <a:off x="4669268" y="5825114"/>
            <a:ext cx="1800970" cy="466009"/>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3200" b="1" kern="1200">
                <a:solidFill>
                  <a:schemeClr val="tx1"/>
                </a:solidFill>
                <a:latin typeface="Arial" pitchFamily="34" charset="0"/>
                <a:ea typeface="+mj-ea"/>
                <a:cs typeface="Arial" pitchFamily="34" charset="0"/>
              </a:defRPr>
            </a:lvl1pPr>
          </a:lstStyle>
          <a:p>
            <a:pPr algn="ctr"/>
            <a:r>
              <a:rPr lang="en-US" sz="1600" dirty="0" smtClean="0">
                <a:solidFill>
                  <a:srgbClr val="3E3E3E"/>
                </a:solidFill>
                <a:latin typeface="Franklin Gothic Medium"/>
              </a:rPr>
              <a:t>Biomass Power</a:t>
            </a:r>
            <a:endParaRPr lang="en-US" sz="1600" dirty="0">
              <a:solidFill>
                <a:srgbClr val="3E3E3E"/>
              </a:solidFill>
              <a:latin typeface="Franklin Gothic Medium"/>
            </a:endParaRPr>
          </a:p>
        </p:txBody>
      </p:sp>
      <p:sp>
        <p:nvSpPr>
          <p:cNvPr id="38" name="Title 1"/>
          <p:cNvSpPr txBox="1">
            <a:spLocks/>
          </p:cNvSpPr>
          <p:nvPr/>
        </p:nvSpPr>
        <p:spPr>
          <a:xfrm>
            <a:off x="6717389" y="5825114"/>
            <a:ext cx="1800970" cy="466009"/>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3200" b="1" kern="1200">
                <a:solidFill>
                  <a:schemeClr val="tx1"/>
                </a:solidFill>
                <a:latin typeface="Arial" pitchFamily="34" charset="0"/>
                <a:ea typeface="+mj-ea"/>
                <a:cs typeface="Arial" pitchFamily="34" charset="0"/>
              </a:defRPr>
            </a:lvl1pPr>
          </a:lstStyle>
          <a:p>
            <a:pPr algn="ctr"/>
            <a:r>
              <a:rPr lang="en-US" sz="1600" dirty="0" smtClean="0">
                <a:solidFill>
                  <a:srgbClr val="3E3E3E"/>
                </a:solidFill>
                <a:latin typeface="Franklin Gothic Medium"/>
              </a:rPr>
              <a:t>Conventional</a:t>
            </a:r>
            <a:endParaRPr lang="en-US" sz="1600" dirty="0">
              <a:solidFill>
                <a:srgbClr val="3E3E3E"/>
              </a:solidFill>
              <a:latin typeface="Franklin Gothic Medium"/>
            </a:endParaRPr>
          </a:p>
        </p:txBody>
      </p:sp>
    </p:spTree>
    <p:extLst>
      <p:ext uri="{BB962C8B-B14F-4D97-AF65-F5344CB8AC3E}">
        <p14:creationId xmlns:p14="http://schemas.microsoft.com/office/powerpoint/2010/main" val="265050719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Group Exercise</a:t>
            </a:r>
            <a:endParaRPr lang="en-US" dirty="0"/>
          </a:p>
        </p:txBody>
      </p:sp>
      <p:sp>
        <p:nvSpPr>
          <p:cNvPr id="3" name="Content Placeholder 2"/>
          <p:cNvSpPr>
            <a:spLocks noGrp="1"/>
          </p:cNvSpPr>
          <p:nvPr>
            <p:ph idx="1"/>
          </p:nvPr>
        </p:nvSpPr>
        <p:spPr/>
        <p:txBody>
          <a:bodyPr/>
          <a:lstStyle/>
          <a:p>
            <a:r>
              <a:rPr lang="en-US" dirty="0" smtClean="0"/>
              <a:t>Use SAM to choose optimal site(s) for renewable development</a:t>
            </a:r>
            <a:endParaRPr lang="en-US" dirty="0"/>
          </a:p>
        </p:txBody>
      </p:sp>
      <p:sp>
        <p:nvSpPr>
          <p:cNvPr id="4" name="Slide Number Placeholder 3"/>
          <p:cNvSpPr>
            <a:spLocks noGrp="1"/>
          </p:cNvSpPr>
          <p:nvPr>
            <p:ph type="sldNum" sz="quarter" idx="4"/>
          </p:nvPr>
        </p:nvSpPr>
        <p:spPr/>
        <p:txBody>
          <a:bodyPr/>
          <a:lstStyle/>
          <a:p>
            <a:pPr algn="ctr"/>
            <a:fld id="{F9C252DC-A164-D04F-A083-01C268BCB08E}" type="slidenum">
              <a:rPr lang="en-US" smtClean="0">
                <a:solidFill>
                  <a:prstClr val="white"/>
                </a:solidFill>
                <a:latin typeface="Franklin Gothic Book"/>
              </a:rPr>
              <a:pPr algn="ctr"/>
              <a:t>45</a:t>
            </a:fld>
            <a:endParaRPr lang="en-US" dirty="0">
              <a:solidFill>
                <a:prstClr val="white"/>
              </a:solidFill>
              <a:latin typeface="Franklin Gothic Book"/>
            </a:endParaRPr>
          </a:p>
        </p:txBody>
      </p:sp>
    </p:spTree>
    <p:extLst>
      <p:ext uri="{BB962C8B-B14F-4D97-AF65-F5344CB8AC3E}">
        <p14:creationId xmlns:p14="http://schemas.microsoft.com/office/powerpoint/2010/main" val="478410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164819"/>
            <a:ext cx="8229600" cy="987552"/>
          </a:xfrm>
        </p:spPr>
        <p:txBody>
          <a:bodyPr>
            <a:normAutofit/>
          </a:bodyPr>
          <a:lstStyle/>
          <a:p>
            <a:r>
              <a:rPr lang="en-US" dirty="0" smtClean="0"/>
              <a:t>Commercial-Scale Project Risks </a:t>
            </a:r>
            <a:r>
              <a:rPr lang="en-US" dirty="0"/>
              <a:t>– Post Step 1</a:t>
            </a:r>
          </a:p>
        </p:txBody>
      </p:sp>
      <p:sp>
        <p:nvSpPr>
          <p:cNvPr id="6" name="Slide Number Placeholder 5"/>
          <p:cNvSpPr>
            <a:spLocks noGrp="1"/>
          </p:cNvSpPr>
          <p:nvPr>
            <p:ph type="sldNum" sz="quarter" idx="4"/>
          </p:nvPr>
        </p:nvSpPr>
        <p:spPr/>
        <p:txBody>
          <a:bodyPr/>
          <a:lstStyle/>
          <a:p>
            <a:pPr algn="ctr"/>
            <a:fld id="{C0DE57D6-8AFC-2140-9EBE-012C368973AC}" type="slidenum">
              <a:rPr lang="en-US" smtClean="0">
                <a:solidFill>
                  <a:prstClr val="white"/>
                </a:solidFill>
                <a:latin typeface="Franklin Gothic Book"/>
              </a:rPr>
              <a:pPr algn="ctr"/>
              <a:t>46</a:t>
            </a:fld>
            <a:endParaRPr lang="en-US" dirty="0">
              <a:solidFill>
                <a:prstClr val="white"/>
              </a:solidFill>
              <a:latin typeface="Franklin Gothic Book"/>
            </a:endParaRPr>
          </a:p>
        </p:txBody>
      </p:sp>
      <p:graphicFrame>
        <p:nvGraphicFramePr>
          <p:cNvPr id="4" name="Table 3"/>
          <p:cNvGraphicFramePr>
            <a:graphicFrameLocks noGrp="1"/>
          </p:cNvGraphicFramePr>
          <p:nvPr>
            <p:extLst>
              <p:ext uri="{D42A27DB-BD31-4B8C-83A1-F6EECF244321}">
                <p14:modId xmlns:p14="http://schemas.microsoft.com/office/powerpoint/2010/main" val="2130436118"/>
              </p:ext>
            </p:extLst>
          </p:nvPr>
        </p:nvGraphicFramePr>
        <p:xfrm>
          <a:off x="283334" y="821496"/>
          <a:ext cx="8641726" cy="5395976"/>
        </p:xfrm>
        <a:graphic>
          <a:graphicData uri="http://schemas.openxmlformats.org/drawingml/2006/table">
            <a:tbl>
              <a:tblPr firstRow="1" bandRow="1">
                <a:tableStyleId>{B301B821-A1FF-4177-AEE7-76D212191A09}</a:tableStyleId>
              </a:tblPr>
              <a:tblGrid>
                <a:gridCol w="1468285"/>
                <a:gridCol w="5024958"/>
                <a:gridCol w="2148483"/>
              </a:tblGrid>
              <a:tr h="423859">
                <a:tc>
                  <a:txBody>
                    <a:bodyPr/>
                    <a:lstStyle/>
                    <a:p>
                      <a:pPr marL="0" algn="ctr"/>
                      <a:endParaRPr lang="en-US" sz="1600" b="0" dirty="0">
                        <a:solidFill>
                          <a:schemeClr val="tx1"/>
                        </a:solidFill>
                        <a:latin typeface="+mj-lt"/>
                      </a:endParaRPr>
                    </a:p>
                  </a:txBody>
                  <a:tcPr marT="54864" marB="54864">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l"/>
                      <a:r>
                        <a:rPr lang="en-US" sz="1600" b="0" dirty="0" smtClean="0">
                          <a:latin typeface="+mj-lt"/>
                        </a:rPr>
                        <a:t>Risks</a:t>
                      </a:r>
                      <a:endParaRPr lang="en-US" sz="1600" b="0" dirty="0">
                        <a:solidFill>
                          <a:schemeClr val="tx1"/>
                        </a:solidFill>
                        <a:latin typeface="+mj-lt"/>
                      </a:endParaRPr>
                    </a:p>
                  </a:txBody>
                  <a:tcPr marT="54864" marB="54864"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l"/>
                      <a:r>
                        <a:rPr lang="en-US" sz="1600" b="0" dirty="0" smtClean="0">
                          <a:solidFill>
                            <a:schemeClr val="bg1"/>
                          </a:solidFill>
                          <a:latin typeface="+mj-lt"/>
                        </a:rPr>
                        <a:t>Risk Assessment Post</a:t>
                      </a:r>
                      <a:r>
                        <a:rPr lang="en-US" sz="1600" b="0" baseline="0" dirty="0" smtClean="0">
                          <a:solidFill>
                            <a:schemeClr val="bg1"/>
                          </a:solidFill>
                          <a:latin typeface="+mj-lt"/>
                        </a:rPr>
                        <a:t> Step 1</a:t>
                      </a:r>
                      <a:endParaRPr lang="en-US" sz="1600" b="0" dirty="0">
                        <a:solidFill>
                          <a:schemeClr val="bg1"/>
                        </a:solidFill>
                        <a:latin typeface="+mj-lt"/>
                      </a:endParaRPr>
                    </a:p>
                  </a:txBody>
                  <a:tcPr marT="54864" marB="54864"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573765">
                <a:tc>
                  <a:txBody>
                    <a:bodyPr/>
                    <a:lstStyle/>
                    <a:p>
                      <a:pPr marL="0">
                        <a:spcAft>
                          <a:spcPts val="200"/>
                        </a:spcAft>
                      </a:pPr>
                      <a:r>
                        <a:rPr lang="en-US" sz="1700" b="0" dirty="0" smtClean="0">
                          <a:latin typeface="+mj-lt"/>
                        </a:rPr>
                        <a:t>Development</a:t>
                      </a:r>
                      <a:endParaRPr lang="en-US" sz="1700" b="0" dirty="0">
                        <a:latin typeface="+mj-lt"/>
                      </a:endParaRPr>
                    </a:p>
                  </a:txBody>
                  <a:tcPr marT="54864" marB="54864"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8"/>
                    </a:solidFill>
                  </a:tcPr>
                </a:tc>
                <a:tc>
                  <a:txBody>
                    <a:bodyPr/>
                    <a:lstStyle/>
                    <a:p>
                      <a:pPr marL="137160" marR="0" lvl="0" indent="-137160" algn="l" defTabSz="457200" rtl="0" eaLnBrk="1" fontAlgn="auto" latinLnBrk="0" hangingPunct="1">
                        <a:lnSpc>
                          <a:spcPts val="1500"/>
                        </a:lnSpc>
                        <a:spcBef>
                          <a:spcPts val="0"/>
                        </a:spcBef>
                        <a:spcAft>
                          <a:spcPts val="200"/>
                        </a:spcAft>
                        <a:buClrTx/>
                        <a:buSzTx/>
                        <a:buFont typeface="Arial" pitchFamily="34" charset="0"/>
                        <a:buChar char="•"/>
                        <a:tabLst/>
                        <a:defRPr/>
                      </a:pPr>
                      <a:r>
                        <a:rPr lang="en-US" sz="1400" dirty="0" smtClean="0"/>
                        <a:t>Poor</a:t>
                      </a:r>
                      <a:r>
                        <a:rPr lang="en-US" sz="1400" baseline="0" dirty="0" smtClean="0"/>
                        <a:t> or no</a:t>
                      </a:r>
                      <a:r>
                        <a:rPr lang="en-US" sz="1400" dirty="0" smtClean="0"/>
                        <a:t> renewable energy resource assessment</a:t>
                      </a:r>
                    </a:p>
                    <a:p>
                      <a:pPr marL="137160" marR="0" lvl="0" indent="-137160" algn="l" defTabSz="457200" rtl="0" eaLnBrk="1" fontAlgn="auto" latinLnBrk="0" hangingPunct="1">
                        <a:lnSpc>
                          <a:spcPts val="1500"/>
                        </a:lnSpc>
                        <a:spcBef>
                          <a:spcPts val="0"/>
                        </a:spcBef>
                        <a:spcAft>
                          <a:spcPts val="200"/>
                        </a:spcAft>
                        <a:buClrTx/>
                        <a:buSzTx/>
                        <a:buFont typeface="Arial" pitchFamily="34" charset="0"/>
                        <a:buChar char="•"/>
                        <a:tabLst/>
                        <a:defRPr/>
                      </a:pPr>
                      <a:r>
                        <a:rPr lang="en-US" sz="1400" dirty="0" smtClean="0"/>
                        <a:t>Not</a:t>
                      </a:r>
                      <a:r>
                        <a:rPr lang="en-US" sz="1400" baseline="0" dirty="0" smtClean="0"/>
                        <a:t> i</a:t>
                      </a:r>
                      <a:r>
                        <a:rPr lang="en-US" sz="1400" dirty="0" smtClean="0"/>
                        <a:t>dentifying all possible costs</a:t>
                      </a:r>
                    </a:p>
                    <a:p>
                      <a:pPr marL="137160" marR="0" lvl="0" indent="-137160" algn="l" defTabSz="457200" rtl="0" eaLnBrk="1" fontAlgn="auto" latinLnBrk="0" hangingPunct="1">
                        <a:lnSpc>
                          <a:spcPts val="1500"/>
                        </a:lnSpc>
                        <a:spcBef>
                          <a:spcPts val="0"/>
                        </a:spcBef>
                        <a:spcAft>
                          <a:spcPts val="200"/>
                        </a:spcAft>
                        <a:buClrTx/>
                        <a:buSzTx/>
                        <a:buFont typeface="Arial" pitchFamily="34" charset="0"/>
                        <a:buChar char="•"/>
                        <a:tabLst/>
                        <a:defRPr/>
                      </a:pPr>
                      <a:r>
                        <a:rPr lang="en-US" sz="1400" dirty="0" smtClean="0"/>
                        <a:t>Unrealistic estimation of all costs</a:t>
                      </a:r>
                    </a:p>
                    <a:p>
                      <a:pPr marL="137160" marR="0" lvl="0" indent="-137160" algn="l" defTabSz="457200" rtl="0" eaLnBrk="1" fontAlgn="auto" latinLnBrk="0" hangingPunct="1">
                        <a:lnSpc>
                          <a:spcPts val="1500"/>
                        </a:lnSpc>
                        <a:spcBef>
                          <a:spcPts val="0"/>
                        </a:spcBef>
                        <a:spcAft>
                          <a:spcPts val="200"/>
                        </a:spcAft>
                        <a:buClrTx/>
                        <a:buSzTx/>
                        <a:buFont typeface="Arial" pitchFamily="34" charset="0"/>
                        <a:buChar char="•"/>
                        <a:tabLst/>
                        <a:defRPr/>
                      </a:pPr>
                      <a:r>
                        <a:rPr lang="en-US" sz="1400" baseline="0" dirty="0" smtClean="0"/>
                        <a:t>Community push-back and competing land use</a:t>
                      </a:r>
                      <a:endParaRPr lang="en-US" sz="1400" dirty="0" smtClean="0"/>
                    </a:p>
                  </a:txBody>
                  <a:tcPr marT="54864" marB="54864"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8"/>
                    </a:solidFill>
                  </a:tcPr>
                </a:tc>
                <a:tc>
                  <a:txBody>
                    <a:bodyPr/>
                    <a:lstStyle/>
                    <a:p>
                      <a:pPr marL="0" marR="0" lvl="0" indent="0" algn="l" defTabSz="457200" rtl="0" eaLnBrk="1" fontAlgn="auto" latinLnBrk="0" hangingPunct="1">
                        <a:lnSpc>
                          <a:spcPts val="1500"/>
                        </a:lnSpc>
                        <a:spcBef>
                          <a:spcPts val="0"/>
                        </a:spcBef>
                        <a:spcAft>
                          <a:spcPts val="200"/>
                        </a:spcAft>
                        <a:buClrTx/>
                        <a:buSzTx/>
                        <a:buFont typeface="Arial"/>
                        <a:buNone/>
                        <a:tabLst/>
                        <a:defRPr/>
                      </a:pPr>
                      <a:r>
                        <a:rPr lang="en-US" sz="1400" u="sng" kern="1200" dirty="0" smtClean="0">
                          <a:solidFill>
                            <a:schemeClr val="dk1"/>
                          </a:solidFill>
                          <a:latin typeface="+mn-lt"/>
                          <a:ea typeface="+mn-ea"/>
                          <a:cs typeface="+mn-cs"/>
                        </a:rPr>
                        <a:t>Screened good sites</a:t>
                      </a:r>
                    </a:p>
                    <a:p>
                      <a:pPr marL="0" marR="0" lvl="0" indent="0" algn="l" defTabSz="457200" rtl="0" eaLnBrk="1" fontAlgn="auto" latinLnBrk="0" hangingPunct="1">
                        <a:lnSpc>
                          <a:spcPts val="1500"/>
                        </a:lnSpc>
                        <a:spcBef>
                          <a:spcPts val="0"/>
                        </a:spcBef>
                        <a:spcAft>
                          <a:spcPts val="200"/>
                        </a:spcAft>
                        <a:buClrTx/>
                        <a:buSzTx/>
                        <a:buFont typeface="Arial"/>
                        <a:buNone/>
                        <a:tabLst/>
                        <a:defRPr/>
                      </a:pPr>
                      <a:r>
                        <a:rPr lang="en-US" sz="1400" u="sng" kern="1200" dirty="0" smtClean="0">
                          <a:solidFill>
                            <a:schemeClr val="dk1"/>
                          </a:solidFill>
                          <a:latin typeface="+mn-lt"/>
                          <a:ea typeface="+mn-ea"/>
                          <a:cs typeface="+mn-cs"/>
                        </a:rPr>
                        <a:t>Reduced</a:t>
                      </a:r>
                    </a:p>
                    <a:p>
                      <a:pPr marL="0" marR="0" lvl="0" indent="0" algn="l" defTabSz="457200" rtl="0" eaLnBrk="1" fontAlgn="auto" latinLnBrk="0" hangingPunct="1">
                        <a:lnSpc>
                          <a:spcPts val="1500"/>
                        </a:lnSpc>
                        <a:spcBef>
                          <a:spcPts val="0"/>
                        </a:spcBef>
                        <a:spcAft>
                          <a:spcPts val="200"/>
                        </a:spcAft>
                        <a:buClrTx/>
                        <a:buSzTx/>
                        <a:buFont typeface="Arial"/>
                        <a:buNone/>
                        <a:tabLst/>
                        <a:defRPr/>
                      </a:pPr>
                      <a:r>
                        <a:rPr lang="en-US" sz="1400" u="sng" kern="1200" dirty="0" smtClean="0">
                          <a:solidFill>
                            <a:schemeClr val="dk1"/>
                          </a:solidFill>
                          <a:latin typeface="+mn-lt"/>
                          <a:ea typeface="+mn-ea"/>
                          <a:cs typeface="+mn-cs"/>
                        </a:rPr>
                        <a:t>Reduced</a:t>
                      </a:r>
                    </a:p>
                    <a:p>
                      <a:pPr marL="0" marR="0" lvl="0" indent="0" algn="l" defTabSz="457200" rtl="0" eaLnBrk="1" fontAlgn="auto" latinLnBrk="0" hangingPunct="1">
                        <a:lnSpc>
                          <a:spcPts val="1500"/>
                        </a:lnSpc>
                        <a:spcBef>
                          <a:spcPts val="0"/>
                        </a:spcBef>
                        <a:spcAft>
                          <a:spcPts val="200"/>
                        </a:spcAft>
                        <a:buClrTx/>
                        <a:buSzTx/>
                        <a:buFont typeface="Arial"/>
                        <a:buNone/>
                        <a:tabLst/>
                        <a:defRPr/>
                      </a:pPr>
                      <a:r>
                        <a:rPr lang="en-US" sz="1400" u="sng" kern="1200" dirty="0" smtClean="0">
                          <a:solidFill>
                            <a:schemeClr val="dk1"/>
                          </a:solidFill>
                          <a:latin typeface="+mn-lt"/>
                          <a:ea typeface="+mn-ea"/>
                          <a:cs typeface="+mn-cs"/>
                        </a:rPr>
                        <a:t>Reduced</a:t>
                      </a:r>
                    </a:p>
                  </a:txBody>
                  <a:tcPr marT="54864" marB="54864"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8"/>
                    </a:solidFill>
                  </a:tcPr>
                </a:tc>
              </a:tr>
              <a:tr h="651165">
                <a:tc>
                  <a:txBody>
                    <a:bodyPr/>
                    <a:lstStyle/>
                    <a:p>
                      <a:pPr marL="0" marR="0" indent="0" algn="l" defTabSz="457200" rtl="0" eaLnBrk="1" fontAlgn="auto" latinLnBrk="0" hangingPunct="1">
                        <a:lnSpc>
                          <a:spcPct val="100000"/>
                        </a:lnSpc>
                        <a:spcBef>
                          <a:spcPts val="0"/>
                        </a:spcBef>
                        <a:spcAft>
                          <a:spcPts val="200"/>
                        </a:spcAft>
                        <a:buClrTx/>
                        <a:buSzTx/>
                        <a:buFontTx/>
                        <a:buNone/>
                        <a:tabLst/>
                        <a:defRPr/>
                      </a:pPr>
                      <a:r>
                        <a:rPr lang="en-US" sz="1700" b="0" dirty="0" smtClean="0">
                          <a:latin typeface="+mj-lt"/>
                        </a:rPr>
                        <a:t>Site</a:t>
                      </a:r>
                      <a:endParaRPr lang="en-US" sz="1700" b="0" dirty="0">
                        <a:latin typeface="+mj-lt"/>
                      </a:endParaRPr>
                    </a:p>
                  </a:txBody>
                  <a:tcPr marT="54864" marB="54864"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CD3CE"/>
                    </a:solidFill>
                  </a:tcPr>
                </a:tc>
                <a:tc>
                  <a:txBody>
                    <a:bodyPr/>
                    <a:lstStyle/>
                    <a:p>
                      <a:pPr marL="137160" marR="0" indent="-137160" algn="l" defTabSz="457200" rtl="0" eaLnBrk="1" fontAlgn="auto" latinLnBrk="0" hangingPunct="1">
                        <a:lnSpc>
                          <a:spcPts val="1500"/>
                        </a:lnSpc>
                        <a:spcBef>
                          <a:spcPts val="0"/>
                        </a:spcBef>
                        <a:spcAft>
                          <a:spcPts val="200"/>
                        </a:spcAft>
                        <a:buClrTx/>
                        <a:buSzTx/>
                        <a:buFont typeface="Arial" pitchFamily="34" charset="0"/>
                        <a:buChar char="•"/>
                        <a:tabLst/>
                        <a:defRPr/>
                      </a:pPr>
                      <a:r>
                        <a:rPr lang="en-US" sz="1400" dirty="0" smtClean="0"/>
                        <a:t>Site access</a:t>
                      </a:r>
                      <a:r>
                        <a:rPr lang="en-US" sz="1400" baseline="0" dirty="0" smtClean="0"/>
                        <a:t> and right of way</a:t>
                      </a:r>
                      <a:r>
                        <a:rPr lang="en-US" sz="1400" dirty="0" smtClean="0"/>
                        <a:t> </a:t>
                      </a:r>
                    </a:p>
                    <a:p>
                      <a:pPr marL="137160" marR="0" indent="-137160" algn="l" defTabSz="457200" rtl="0" eaLnBrk="1" fontAlgn="auto" latinLnBrk="0" hangingPunct="1">
                        <a:lnSpc>
                          <a:spcPts val="1500"/>
                        </a:lnSpc>
                        <a:spcBef>
                          <a:spcPts val="0"/>
                        </a:spcBef>
                        <a:spcAft>
                          <a:spcPts val="200"/>
                        </a:spcAft>
                        <a:buClrTx/>
                        <a:buSzTx/>
                        <a:buFont typeface="Arial" pitchFamily="34" charset="0"/>
                        <a:buChar char="•"/>
                        <a:tabLst/>
                        <a:defRPr/>
                      </a:pPr>
                      <a:r>
                        <a:rPr lang="en-US" sz="1400" dirty="0" smtClean="0"/>
                        <a:t>Not in my backyard</a:t>
                      </a:r>
                      <a:r>
                        <a:rPr lang="en-US" sz="1400" baseline="0" dirty="0" smtClean="0"/>
                        <a:t> (</a:t>
                      </a:r>
                      <a:r>
                        <a:rPr lang="en-US" sz="1400" dirty="0" smtClean="0"/>
                        <a:t>NIMBY)/build absolutely nothing</a:t>
                      </a:r>
                      <a:r>
                        <a:rPr lang="en-US" sz="1400" baseline="0" dirty="0" smtClean="0"/>
                        <a:t/>
                      </a:r>
                      <a:br>
                        <a:rPr lang="en-US" sz="1400" baseline="0" dirty="0" smtClean="0"/>
                      </a:br>
                      <a:r>
                        <a:rPr lang="en-US" sz="1400" dirty="0" smtClean="0"/>
                        <a:t>anywhere (BANANA)</a:t>
                      </a:r>
                    </a:p>
                    <a:p>
                      <a:pPr marL="137160" marR="0" indent="-137160" algn="l" defTabSz="457200" rtl="0" eaLnBrk="1" fontAlgn="auto" latinLnBrk="0" hangingPunct="1">
                        <a:lnSpc>
                          <a:spcPts val="1500"/>
                        </a:lnSpc>
                        <a:spcBef>
                          <a:spcPts val="0"/>
                        </a:spcBef>
                        <a:spcAft>
                          <a:spcPts val="200"/>
                        </a:spcAft>
                        <a:buClrTx/>
                        <a:buSzTx/>
                        <a:buFont typeface="Arial" pitchFamily="34" charset="0"/>
                        <a:buChar char="•"/>
                        <a:tabLst/>
                        <a:defRPr/>
                      </a:pPr>
                      <a:r>
                        <a:rPr lang="en-US" sz="1400" dirty="0" smtClean="0"/>
                        <a:t>Transmission constraints/siting new transmission</a:t>
                      </a:r>
                    </a:p>
                  </a:txBody>
                  <a:tcPr marT="54864" marB="54864"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CD3CE"/>
                    </a:solidFill>
                  </a:tcPr>
                </a:tc>
                <a:tc>
                  <a:txBody>
                    <a:bodyPr/>
                    <a:lstStyle/>
                    <a:p>
                      <a:pPr marL="0" marR="0" indent="0" algn="l" defTabSz="457200" rtl="0" eaLnBrk="1" fontAlgn="auto" latinLnBrk="0" hangingPunct="1">
                        <a:lnSpc>
                          <a:spcPts val="1500"/>
                        </a:lnSpc>
                        <a:spcBef>
                          <a:spcPts val="0"/>
                        </a:spcBef>
                        <a:spcAft>
                          <a:spcPts val="200"/>
                        </a:spcAft>
                        <a:buClrTx/>
                        <a:buSzTx/>
                        <a:buFont typeface="Arial" pitchFamily="34" charset="0"/>
                        <a:buNone/>
                        <a:tabLst/>
                        <a:defRPr/>
                      </a:pPr>
                      <a:r>
                        <a:rPr lang="en-US" sz="1400" u="none" kern="1200" dirty="0" smtClean="0">
                          <a:solidFill>
                            <a:schemeClr val="dk1"/>
                          </a:solidFill>
                          <a:latin typeface="+mn-lt"/>
                          <a:ea typeface="+mn-ea"/>
                          <a:cs typeface="+mn-cs"/>
                        </a:rPr>
                        <a:t>Unchanged; Critical to have site control and community support</a:t>
                      </a:r>
                    </a:p>
                  </a:txBody>
                  <a:tcPr marT="54864" marB="54864"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CD3CE"/>
                    </a:solidFill>
                  </a:tcPr>
                </a:tc>
              </a:tr>
              <a:tr h="294925">
                <a:tc>
                  <a:txBody>
                    <a:bodyPr/>
                    <a:lstStyle/>
                    <a:p>
                      <a:pPr marL="0">
                        <a:spcAft>
                          <a:spcPts val="200"/>
                        </a:spcAft>
                      </a:pPr>
                      <a:r>
                        <a:rPr lang="en-US" sz="1700" b="0" dirty="0" smtClean="0">
                          <a:latin typeface="+mj-lt"/>
                        </a:rPr>
                        <a:t>Permitting</a:t>
                      </a:r>
                      <a:endParaRPr lang="en-US" sz="1700" b="0" dirty="0">
                        <a:latin typeface="+mj-lt"/>
                      </a:endParaRPr>
                    </a:p>
                  </a:txBody>
                  <a:tcPr marT="54864" marB="54864"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8"/>
                    </a:solidFill>
                  </a:tcPr>
                </a:tc>
                <a:tc>
                  <a:txBody>
                    <a:bodyPr/>
                    <a:lstStyle/>
                    <a:p>
                      <a:pPr marL="137160" marR="0" indent="-137160" algn="l" defTabSz="457200" rtl="0" eaLnBrk="1" fontAlgn="auto" latinLnBrk="0" hangingPunct="1">
                        <a:lnSpc>
                          <a:spcPts val="1500"/>
                        </a:lnSpc>
                        <a:spcBef>
                          <a:spcPts val="0"/>
                        </a:spcBef>
                        <a:spcAft>
                          <a:spcPts val="200"/>
                        </a:spcAft>
                        <a:buClrTx/>
                        <a:buSzTx/>
                        <a:buFont typeface="Arial" pitchFamily="34" charset="0"/>
                        <a:buChar char="•"/>
                        <a:tabLst/>
                        <a:defRPr/>
                      </a:pPr>
                      <a:r>
                        <a:rPr lang="en-US" sz="1400" dirty="0" smtClean="0"/>
                        <a:t>Tribe-adopted codes and permitting</a:t>
                      </a:r>
                      <a:r>
                        <a:rPr lang="en-US" sz="1400" baseline="0" dirty="0" smtClean="0"/>
                        <a:t> requirements</a:t>
                      </a:r>
                    </a:p>
                    <a:p>
                      <a:pPr marL="137160" marR="0" indent="-137160" algn="l" defTabSz="457200" rtl="0" eaLnBrk="1" fontAlgn="auto" latinLnBrk="0" hangingPunct="1">
                        <a:lnSpc>
                          <a:spcPts val="1500"/>
                        </a:lnSpc>
                        <a:spcBef>
                          <a:spcPts val="0"/>
                        </a:spcBef>
                        <a:spcAft>
                          <a:spcPts val="200"/>
                        </a:spcAft>
                        <a:buClrTx/>
                        <a:buSzTx/>
                        <a:buFont typeface="Arial" pitchFamily="34" charset="0"/>
                        <a:buChar char="•"/>
                        <a:tabLst/>
                        <a:defRPr/>
                      </a:pPr>
                      <a:r>
                        <a:rPr lang="en-US" sz="1400" baseline="0" dirty="0" smtClean="0"/>
                        <a:t>Utility interconnection requirements</a:t>
                      </a:r>
                    </a:p>
                    <a:p>
                      <a:pPr marL="137160" marR="0" indent="-137160" algn="l" defTabSz="457200" rtl="0" eaLnBrk="1" fontAlgn="auto" latinLnBrk="0" hangingPunct="1">
                        <a:lnSpc>
                          <a:spcPts val="1500"/>
                        </a:lnSpc>
                        <a:spcBef>
                          <a:spcPts val="0"/>
                        </a:spcBef>
                        <a:spcAft>
                          <a:spcPts val="200"/>
                        </a:spcAft>
                        <a:buClrTx/>
                        <a:buSzTx/>
                        <a:buFont typeface="Arial" pitchFamily="34" charset="0"/>
                        <a:buChar char="•"/>
                        <a:tabLst/>
                        <a:defRPr/>
                      </a:pPr>
                      <a:r>
                        <a:rPr lang="en-US" sz="1400" baseline="0" dirty="0" smtClean="0"/>
                        <a:t>Interconnection may require new transmission, possible NEPA</a:t>
                      </a:r>
                      <a:endParaRPr lang="en-US" sz="1400" dirty="0" smtClean="0"/>
                    </a:p>
                  </a:txBody>
                  <a:tcPr marT="54864" marB="54864"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8"/>
                    </a:solidFill>
                  </a:tcPr>
                </a:tc>
                <a:tc>
                  <a:txBody>
                    <a:bodyPr/>
                    <a:lstStyle/>
                    <a:p>
                      <a:pPr marL="0" marR="0" lvl="0" indent="0" algn="l" defTabSz="457200" rtl="0" eaLnBrk="1" fontAlgn="auto" latinLnBrk="0" hangingPunct="1">
                        <a:lnSpc>
                          <a:spcPts val="1500"/>
                        </a:lnSpc>
                        <a:spcBef>
                          <a:spcPts val="0"/>
                        </a:spcBef>
                        <a:spcAft>
                          <a:spcPts val="200"/>
                        </a:spcAft>
                        <a:buClrTx/>
                        <a:buSzTx/>
                        <a:buFont typeface="Arial"/>
                        <a:buNone/>
                        <a:tabLst/>
                        <a:defRPr/>
                      </a:pPr>
                      <a:r>
                        <a:rPr lang="en-US" sz="1400" u="sng" kern="1200" dirty="0" smtClean="0">
                          <a:solidFill>
                            <a:schemeClr val="dk1"/>
                          </a:solidFill>
                          <a:latin typeface="+mn-lt"/>
                          <a:ea typeface="+mn-ea"/>
                          <a:cs typeface="+mn-cs"/>
                        </a:rPr>
                        <a:t>Reduced</a:t>
                      </a:r>
                    </a:p>
                    <a:p>
                      <a:pPr marL="0" marR="0" lvl="0" indent="0" algn="l" defTabSz="457200" rtl="0" eaLnBrk="1" fontAlgn="auto" latinLnBrk="0" hangingPunct="1">
                        <a:lnSpc>
                          <a:spcPts val="1500"/>
                        </a:lnSpc>
                        <a:spcBef>
                          <a:spcPts val="0"/>
                        </a:spcBef>
                        <a:spcAft>
                          <a:spcPts val="200"/>
                        </a:spcAft>
                        <a:buClrTx/>
                        <a:buSzTx/>
                        <a:buFont typeface="Arial"/>
                        <a:buNone/>
                        <a:tabLst/>
                        <a:defRPr/>
                      </a:pPr>
                      <a:r>
                        <a:rPr lang="en-US" sz="1400" u="sng" kern="1200" dirty="0" smtClean="0">
                          <a:solidFill>
                            <a:schemeClr val="dk1"/>
                          </a:solidFill>
                          <a:latin typeface="+mn-lt"/>
                          <a:ea typeface="+mn-ea"/>
                          <a:cs typeface="+mn-cs"/>
                        </a:rPr>
                        <a:t>Reduced</a:t>
                      </a:r>
                    </a:p>
                    <a:p>
                      <a:pPr marL="0" marR="0" lvl="0" indent="0" algn="l" defTabSz="457200" rtl="0" eaLnBrk="1" fontAlgn="auto" latinLnBrk="0" hangingPunct="1">
                        <a:lnSpc>
                          <a:spcPts val="1500"/>
                        </a:lnSpc>
                        <a:spcBef>
                          <a:spcPts val="0"/>
                        </a:spcBef>
                        <a:spcAft>
                          <a:spcPts val="200"/>
                        </a:spcAft>
                        <a:buClrTx/>
                        <a:buSzTx/>
                        <a:buFont typeface="Arial"/>
                        <a:buNone/>
                        <a:tabLst/>
                        <a:defRPr/>
                      </a:pPr>
                      <a:r>
                        <a:rPr lang="en-US" sz="1400" u="sng" kern="1200" dirty="0" smtClean="0">
                          <a:solidFill>
                            <a:schemeClr val="dk1"/>
                          </a:solidFill>
                          <a:latin typeface="+mn-lt"/>
                          <a:ea typeface="+mn-ea"/>
                          <a:cs typeface="+mn-cs"/>
                        </a:rPr>
                        <a:t>High risk, reduced</a:t>
                      </a:r>
                    </a:p>
                  </a:txBody>
                  <a:tcPr marT="54864" marB="54864"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8"/>
                    </a:solidFill>
                  </a:tcPr>
                </a:tc>
              </a:tr>
              <a:tr h="0">
                <a:tc>
                  <a:txBody>
                    <a:bodyPr/>
                    <a:lstStyle/>
                    <a:p>
                      <a:pPr marL="0">
                        <a:spcAft>
                          <a:spcPts val="200"/>
                        </a:spcAft>
                      </a:pPr>
                      <a:r>
                        <a:rPr lang="en-US" sz="1700" b="0" dirty="0" smtClean="0">
                          <a:latin typeface="+mj-lt"/>
                        </a:rPr>
                        <a:t>Finance</a:t>
                      </a:r>
                      <a:endParaRPr lang="en-US" sz="1700" b="0" dirty="0">
                        <a:latin typeface="+mj-lt"/>
                      </a:endParaRPr>
                    </a:p>
                  </a:txBody>
                  <a:tcPr marT="54864" marB="54864"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CD3CE"/>
                    </a:solidFill>
                  </a:tcPr>
                </a:tc>
                <a:tc>
                  <a:txBody>
                    <a:bodyPr/>
                    <a:lstStyle/>
                    <a:p>
                      <a:pPr marL="137160" marR="0" indent="-137160" algn="l" defTabSz="457200" rtl="0" eaLnBrk="1" fontAlgn="auto" latinLnBrk="0" hangingPunct="1">
                        <a:lnSpc>
                          <a:spcPts val="1500"/>
                        </a:lnSpc>
                        <a:spcBef>
                          <a:spcPts val="0"/>
                        </a:spcBef>
                        <a:spcAft>
                          <a:spcPts val="200"/>
                        </a:spcAft>
                        <a:buClrTx/>
                        <a:buSzTx/>
                        <a:buFont typeface="Arial" pitchFamily="34" charset="0"/>
                        <a:buChar char="•"/>
                        <a:tabLst/>
                        <a:defRPr/>
                      </a:pPr>
                      <a:r>
                        <a:rPr lang="en-US" sz="1400" dirty="0" smtClean="0"/>
                        <a:t>Capital</a:t>
                      </a:r>
                      <a:r>
                        <a:rPr lang="en-US" sz="1400" baseline="0" dirty="0" smtClean="0"/>
                        <a:t> availability</a:t>
                      </a:r>
                    </a:p>
                    <a:p>
                      <a:pPr marL="137160" marR="0" indent="-137160" algn="l" defTabSz="457200" rtl="0" eaLnBrk="1" fontAlgn="auto" latinLnBrk="0" hangingPunct="1">
                        <a:lnSpc>
                          <a:spcPts val="1500"/>
                        </a:lnSpc>
                        <a:spcBef>
                          <a:spcPts val="0"/>
                        </a:spcBef>
                        <a:spcAft>
                          <a:spcPts val="200"/>
                        </a:spcAft>
                        <a:buClrTx/>
                        <a:buSzTx/>
                        <a:buFont typeface="Arial" pitchFamily="34" charset="0"/>
                        <a:buChar char="•"/>
                        <a:tabLst/>
                        <a:defRPr/>
                      </a:pPr>
                      <a:r>
                        <a:rPr lang="en-US" sz="1400" baseline="0" dirty="0" smtClean="0"/>
                        <a:t>Incentive availability risk </a:t>
                      </a:r>
                    </a:p>
                    <a:p>
                      <a:pPr marL="137160" marR="0" indent="-137160" algn="l" defTabSz="457200" rtl="0" eaLnBrk="1" fontAlgn="auto" latinLnBrk="0" hangingPunct="1">
                        <a:lnSpc>
                          <a:spcPts val="1500"/>
                        </a:lnSpc>
                        <a:spcBef>
                          <a:spcPts val="0"/>
                        </a:spcBef>
                        <a:spcAft>
                          <a:spcPts val="200"/>
                        </a:spcAft>
                        <a:buClrTx/>
                        <a:buSzTx/>
                        <a:buFont typeface="Arial" pitchFamily="34" charset="0"/>
                        <a:buChar char="•"/>
                        <a:tabLst/>
                        <a:defRPr/>
                      </a:pPr>
                      <a:r>
                        <a:rPr lang="en-US" sz="1400" baseline="0" dirty="0" smtClean="0"/>
                        <a:t>Credit-worthy purchaser of generated energy</a:t>
                      </a:r>
                    </a:p>
                  </a:txBody>
                  <a:tcPr marT="54864" marB="54864"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CD3CE"/>
                    </a:solidFill>
                  </a:tcPr>
                </a:tc>
                <a:tc>
                  <a:txBody>
                    <a:bodyPr/>
                    <a:lstStyle/>
                    <a:p>
                      <a:pPr marL="0" marR="0" indent="0" algn="l" defTabSz="457200" rtl="0" eaLnBrk="1" fontAlgn="auto" latinLnBrk="0" hangingPunct="1">
                        <a:lnSpc>
                          <a:spcPts val="1500"/>
                        </a:lnSpc>
                        <a:spcBef>
                          <a:spcPts val="0"/>
                        </a:spcBef>
                        <a:spcAft>
                          <a:spcPts val="200"/>
                        </a:spcAft>
                        <a:buClrTx/>
                        <a:buSzTx/>
                        <a:buFont typeface="Arial" pitchFamily="34" charset="0"/>
                        <a:buNone/>
                        <a:tabLst/>
                        <a:defRPr/>
                      </a:pPr>
                      <a:r>
                        <a:rPr lang="en-US" sz="1400" u="none" kern="1200" dirty="0" smtClean="0">
                          <a:solidFill>
                            <a:schemeClr val="dk1"/>
                          </a:solidFill>
                          <a:latin typeface="+mn-lt"/>
                          <a:ea typeface="+mn-ea"/>
                          <a:cs typeface="+mn-cs"/>
                        </a:rPr>
                        <a:t>High risk, unchanged</a:t>
                      </a:r>
                    </a:p>
                    <a:p>
                      <a:pPr marL="0" marR="0" lvl="0" indent="0" algn="l" defTabSz="457200" rtl="0" eaLnBrk="1" fontAlgn="auto" latinLnBrk="0" hangingPunct="1">
                        <a:lnSpc>
                          <a:spcPts val="1500"/>
                        </a:lnSpc>
                        <a:spcBef>
                          <a:spcPts val="0"/>
                        </a:spcBef>
                        <a:spcAft>
                          <a:spcPts val="200"/>
                        </a:spcAft>
                        <a:buClrTx/>
                        <a:buSzTx/>
                        <a:buFont typeface="Arial"/>
                        <a:buNone/>
                        <a:tabLst/>
                        <a:defRPr/>
                      </a:pPr>
                      <a:r>
                        <a:rPr lang="en-US" sz="1400" u="sng" kern="1200" dirty="0" smtClean="0">
                          <a:solidFill>
                            <a:schemeClr val="dk1"/>
                          </a:solidFill>
                          <a:latin typeface="+mn-lt"/>
                          <a:ea typeface="+mn-ea"/>
                          <a:cs typeface="+mn-cs"/>
                        </a:rPr>
                        <a:t>Reduced</a:t>
                      </a:r>
                    </a:p>
                    <a:p>
                      <a:pPr marL="0" marR="0" indent="0" algn="l" defTabSz="457200" rtl="0" eaLnBrk="1" fontAlgn="auto" latinLnBrk="0" hangingPunct="1">
                        <a:lnSpc>
                          <a:spcPts val="1500"/>
                        </a:lnSpc>
                        <a:spcBef>
                          <a:spcPts val="0"/>
                        </a:spcBef>
                        <a:spcAft>
                          <a:spcPts val="200"/>
                        </a:spcAft>
                        <a:buClrTx/>
                        <a:buSzTx/>
                        <a:buFont typeface="Arial" pitchFamily="34" charset="0"/>
                        <a:buNone/>
                        <a:tabLst/>
                        <a:defRPr/>
                      </a:pPr>
                      <a:r>
                        <a:rPr lang="en-US" sz="1400" u="none" kern="1200" dirty="0" smtClean="0">
                          <a:solidFill>
                            <a:schemeClr val="dk1"/>
                          </a:solidFill>
                          <a:latin typeface="+mn-lt"/>
                          <a:ea typeface="+mn-ea"/>
                          <a:cs typeface="+mn-cs"/>
                        </a:rPr>
                        <a:t>Unchanged</a:t>
                      </a:r>
                    </a:p>
                  </a:txBody>
                  <a:tcPr marT="54864" marB="54864"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CD3CE"/>
                    </a:solidFill>
                  </a:tcPr>
                </a:tc>
              </a:tr>
              <a:tr h="501373">
                <a:tc>
                  <a:txBody>
                    <a:bodyPr/>
                    <a:lstStyle/>
                    <a:p>
                      <a:pPr marL="0">
                        <a:spcAft>
                          <a:spcPts val="200"/>
                        </a:spcAft>
                      </a:pPr>
                      <a:r>
                        <a:rPr lang="en-US" sz="1700" b="0" dirty="0" smtClean="0">
                          <a:latin typeface="+mj-lt"/>
                        </a:rPr>
                        <a:t>Construction/</a:t>
                      </a:r>
                    </a:p>
                    <a:p>
                      <a:pPr marL="0">
                        <a:spcAft>
                          <a:spcPts val="200"/>
                        </a:spcAft>
                      </a:pPr>
                      <a:r>
                        <a:rPr lang="en-US" sz="1700" b="0" dirty="0" smtClean="0">
                          <a:latin typeface="+mj-lt"/>
                        </a:rPr>
                        <a:t>Completion </a:t>
                      </a:r>
                      <a:endParaRPr lang="en-US" sz="1700" b="0" dirty="0">
                        <a:latin typeface="+mj-lt"/>
                      </a:endParaRPr>
                    </a:p>
                  </a:txBody>
                  <a:tcPr marT="54864" marB="54864"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8"/>
                    </a:solidFill>
                  </a:tcPr>
                </a:tc>
                <a:tc>
                  <a:txBody>
                    <a:bodyPr/>
                    <a:lstStyle/>
                    <a:p>
                      <a:pPr marL="137160" marR="0" indent="-137160" algn="l" defTabSz="457200" rtl="0" eaLnBrk="1" fontAlgn="auto" latinLnBrk="0" hangingPunct="1">
                        <a:lnSpc>
                          <a:spcPts val="1500"/>
                        </a:lnSpc>
                        <a:spcBef>
                          <a:spcPts val="0"/>
                        </a:spcBef>
                        <a:spcAft>
                          <a:spcPts val="200"/>
                        </a:spcAft>
                        <a:buClrTx/>
                        <a:buSzTx/>
                        <a:buFont typeface="Arial" pitchFamily="34" charset="0"/>
                        <a:buChar char="•"/>
                        <a:tabLst/>
                        <a:defRPr/>
                      </a:pPr>
                      <a:r>
                        <a:rPr lang="en-US" sz="1400" dirty="0" smtClean="0"/>
                        <a:t>Engineering, procurement, and construction (EPC) difficulties</a:t>
                      </a:r>
                    </a:p>
                    <a:p>
                      <a:pPr marL="137160" marR="0" indent="-137160" algn="l" defTabSz="457200" rtl="0" eaLnBrk="1" fontAlgn="auto" latinLnBrk="0" hangingPunct="1">
                        <a:lnSpc>
                          <a:spcPts val="1500"/>
                        </a:lnSpc>
                        <a:spcBef>
                          <a:spcPts val="0"/>
                        </a:spcBef>
                        <a:spcAft>
                          <a:spcPts val="200"/>
                        </a:spcAft>
                        <a:buClrTx/>
                        <a:buSzTx/>
                        <a:buFont typeface="Arial" pitchFamily="34" charset="0"/>
                        <a:buChar char="•"/>
                        <a:tabLst/>
                        <a:defRPr/>
                      </a:pPr>
                      <a:r>
                        <a:rPr lang="en-US" sz="1400" dirty="0" smtClean="0"/>
                        <a:t>Cost overruns</a:t>
                      </a:r>
                    </a:p>
                    <a:p>
                      <a:pPr marL="137160" marR="0" indent="-137160" algn="l" defTabSz="457200" rtl="0" eaLnBrk="1" fontAlgn="auto" latinLnBrk="0" hangingPunct="1">
                        <a:lnSpc>
                          <a:spcPts val="1500"/>
                        </a:lnSpc>
                        <a:spcBef>
                          <a:spcPts val="0"/>
                        </a:spcBef>
                        <a:spcAft>
                          <a:spcPts val="200"/>
                        </a:spcAft>
                        <a:buClrTx/>
                        <a:buSzTx/>
                        <a:buFont typeface="Arial" pitchFamily="34" charset="0"/>
                        <a:buChar char="•"/>
                        <a:tabLst/>
                        <a:defRPr/>
                      </a:pPr>
                      <a:r>
                        <a:rPr lang="en-US" sz="1400" dirty="0" smtClean="0"/>
                        <a:t>Schedule </a:t>
                      </a:r>
                    </a:p>
                  </a:txBody>
                  <a:tcPr marT="54864" marB="54864"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8"/>
                    </a:solidFill>
                  </a:tcPr>
                </a:tc>
                <a:tc>
                  <a:txBody>
                    <a:bodyPr/>
                    <a:lstStyle/>
                    <a:p>
                      <a:pPr marL="0" marR="0" indent="0" algn="l" defTabSz="457200" rtl="0" eaLnBrk="1" fontAlgn="auto" latinLnBrk="0" hangingPunct="1">
                        <a:lnSpc>
                          <a:spcPts val="1500"/>
                        </a:lnSpc>
                        <a:spcBef>
                          <a:spcPts val="0"/>
                        </a:spcBef>
                        <a:spcAft>
                          <a:spcPts val="200"/>
                        </a:spcAft>
                        <a:buClrTx/>
                        <a:buSzTx/>
                        <a:buFont typeface="Arial" pitchFamily="34" charset="0"/>
                        <a:buNone/>
                        <a:tabLst/>
                        <a:defRPr/>
                      </a:pPr>
                      <a:r>
                        <a:rPr lang="en-US" sz="1400" u="none" kern="1200" dirty="0" smtClean="0">
                          <a:solidFill>
                            <a:schemeClr val="dk1"/>
                          </a:solidFill>
                          <a:latin typeface="+mn-lt"/>
                          <a:ea typeface="+mn-ea"/>
                          <a:cs typeface="+mn-cs"/>
                        </a:rPr>
                        <a:t>Assumed low, mitigable, or allocatable</a:t>
                      </a:r>
                    </a:p>
                  </a:txBody>
                  <a:tcPr marT="54864" marB="54864"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AE8"/>
                    </a:solidFill>
                  </a:tcPr>
                </a:tc>
              </a:tr>
              <a:tr h="0">
                <a:tc>
                  <a:txBody>
                    <a:bodyPr/>
                    <a:lstStyle/>
                    <a:p>
                      <a:pPr marL="0">
                        <a:spcAft>
                          <a:spcPts val="200"/>
                        </a:spcAft>
                      </a:pPr>
                      <a:r>
                        <a:rPr lang="en-US" sz="1700" b="0" dirty="0" smtClean="0">
                          <a:latin typeface="+mj-lt"/>
                        </a:rPr>
                        <a:t>Operating </a:t>
                      </a:r>
                      <a:endParaRPr lang="en-US" sz="1700" b="0" dirty="0">
                        <a:latin typeface="+mj-lt"/>
                      </a:endParaRPr>
                    </a:p>
                  </a:txBody>
                  <a:tcPr marT="54864" marB="54864"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CD3CE"/>
                    </a:solidFill>
                  </a:tcPr>
                </a:tc>
                <a:tc>
                  <a:txBody>
                    <a:bodyPr/>
                    <a:lstStyle/>
                    <a:p>
                      <a:pPr marL="137160" marR="0" indent="-137160" algn="l" defTabSz="457200" rtl="0" eaLnBrk="1" fontAlgn="auto" latinLnBrk="0" hangingPunct="1">
                        <a:lnSpc>
                          <a:spcPts val="1500"/>
                        </a:lnSpc>
                        <a:spcBef>
                          <a:spcPts val="0"/>
                        </a:spcBef>
                        <a:spcAft>
                          <a:spcPts val="200"/>
                        </a:spcAft>
                        <a:buClrTx/>
                        <a:buSzTx/>
                        <a:buFont typeface="Arial" pitchFamily="34" charset="0"/>
                        <a:buChar char="•"/>
                        <a:tabLst/>
                        <a:defRPr/>
                      </a:pPr>
                      <a:r>
                        <a:rPr lang="en-US" sz="1400" dirty="0" smtClean="0"/>
                        <a:t>Output shortfall from expected</a:t>
                      </a:r>
                    </a:p>
                    <a:p>
                      <a:pPr marL="137160" marR="0" indent="-137160" algn="l" defTabSz="457200" rtl="0" eaLnBrk="1" fontAlgn="auto" latinLnBrk="0" hangingPunct="1">
                        <a:lnSpc>
                          <a:spcPts val="1500"/>
                        </a:lnSpc>
                        <a:spcBef>
                          <a:spcPts val="0"/>
                        </a:spcBef>
                        <a:spcAft>
                          <a:spcPts val="200"/>
                        </a:spcAft>
                        <a:buClrTx/>
                        <a:buSzTx/>
                        <a:buFont typeface="Arial" pitchFamily="34" charset="0"/>
                        <a:buChar char="•"/>
                        <a:tabLst/>
                        <a:defRPr/>
                      </a:pPr>
                      <a:r>
                        <a:rPr lang="en-US" sz="1400" dirty="0" smtClean="0"/>
                        <a:t>Technology O&amp;M</a:t>
                      </a:r>
                    </a:p>
                    <a:p>
                      <a:pPr marL="137160" marR="0" indent="-137160" algn="l" defTabSz="457200" rtl="0" eaLnBrk="1" fontAlgn="auto" latinLnBrk="0" hangingPunct="1">
                        <a:lnSpc>
                          <a:spcPts val="1500"/>
                        </a:lnSpc>
                        <a:spcBef>
                          <a:spcPts val="0"/>
                        </a:spcBef>
                        <a:spcAft>
                          <a:spcPts val="200"/>
                        </a:spcAft>
                        <a:buClrTx/>
                        <a:buSzTx/>
                        <a:buFont typeface="Arial" pitchFamily="34" charset="0"/>
                        <a:buChar char="•"/>
                        <a:tabLst/>
                        <a:defRPr/>
                      </a:pPr>
                      <a:r>
                        <a:rPr lang="en-US" sz="1400" dirty="0" smtClean="0"/>
                        <a:t>Maintaining transmission access and possible curtailment</a:t>
                      </a:r>
                    </a:p>
                  </a:txBody>
                  <a:tcPr marT="54864" marB="54864"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CD3CE"/>
                    </a:solidFill>
                  </a:tcPr>
                </a:tc>
                <a:tc>
                  <a:txBody>
                    <a:bodyPr/>
                    <a:lstStyle/>
                    <a:p>
                      <a:pPr marL="0" marR="0" indent="0" algn="l" defTabSz="457200" rtl="0" eaLnBrk="1" fontAlgn="auto" latinLnBrk="0" hangingPunct="1">
                        <a:lnSpc>
                          <a:spcPts val="1500"/>
                        </a:lnSpc>
                        <a:spcBef>
                          <a:spcPts val="0"/>
                        </a:spcBef>
                        <a:spcAft>
                          <a:spcPts val="200"/>
                        </a:spcAft>
                        <a:buClrTx/>
                        <a:buSzTx/>
                        <a:buFont typeface="Arial" pitchFamily="34" charset="0"/>
                        <a:buNone/>
                        <a:tabLst/>
                        <a:defRPr/>
                      </a:pPr>
                      <a:r>
                        <a:rPr lang="en-US" sz="1400" u="none" kern="1200" dirty="0" smtClean="0">
                          <a:solidFill>
                            <a:schemeClr val="dk1"/>
                          </a:solidFill>
                          <a:latin typeface="+mn-lt"/>
                          <a:ea typeface="+mn-ea"/>
                          <a:cs typeface="+mn-cs"/>
                        </a:rPr>
                        <a:t>Assumed low, mitigable, or allocatable</a:t>
                      </a:r>
                    </a:p>
                  </a:txBody>
                  <a:tcPr marT="54864" marB="54864"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CD3CE"/>
                    </a:solidFill>
                  </a:tcPr>
                </a:tc>
              </a:tr>
            </a:tbl>
          </a:graphicData>
        </a:graphic>
      </p:graphicFrame>
      <p:sp>
        <p:nvSpPr>
          <p:cNvPr id="5" name="TextBox 4"/>
          <p:cNvSpPr txBox="1"/>
          <p:nvPr/>
        </p:nvSpPr>
        <p:spPr>
          <a:xfrm>
            <a:off x="2660716" y="6388627"/>
            <a:ext cx="6293433" cy="215444"/>
          </a:xfrm>
          <a:prstGeom prst="rect">
            <a:avLst/>
          </a:prstGeom>
          <a:noFill/>
        </p:spPr>
        <p:txBody>
          <a:bodyPr wrap="square" rtlCol="0">
            <a:spAutoFit/>
          </a:bodyPr>
          <a:lstStyle/>
          <a:p>
            <a:r>
              <a:rPr lang="en-US" sz="800" dirty="0" smtClean="0">
                <a:solidFill>
                  <a:prstClr val="white"/>
                </a:solidFill>
                <a:latin typeface="Franklin Gothic Book"/>
              </a:rPr>
              <a:t>Sources: Adapted from Holland &amp; Hart, RE Project Development &amp; Finance &amp; Infocast, Advanced RE Project Finance &amp; Analysis </a:t>
            </a:r>
          </a:p>
        </p:txBody>
      </p:sp>
      <p:sp>
        <p:nvSpPr>
          <p:cNvPr id="7" name="TextBox 6"/>
          <p:cNvSpPr txBox="1"/>
          <p:nvPr/>
        </p:nvSpPr>
        <p:spPr>
          <a:xfrm>
            <a:off x="2662915" y="6561902"/>
            <a:ext cx="6544063" cy="215444"/>
          </a:xfrm>
          <a:prstGeom prst="rect">
            <a:avLst/>
          </a:prstGeom>
          <a:noFill/>
        </p:spPr>
        <p:txBody>
          <a:bodyPr wrap="square" rtlCol="0">
            <a:spAutoFit/>
          </a:bodyPr>
          <a:lstStyle/>
          <a:p>
            <a:r>
              <a:rPr lang="en-US" sz="800" dirty="0" smtClean="0">
                <a:solidFill>
                  <a:prstClr val="white"/>
                </a:solidFill>
                <a:latin typeface="Franklin Gothic Book"/>
              </a:rPr>
              <a:t>NOTE: Underlining signifies that the </a:t>
            </a:r>
            <a:r>
              <a:rPr lang="en-US" sz="800" dirty="0">
                <a:solidFill>
                  <a:prstClr val="white"/>
                </a:solidFill>
                <a:latin typeface="Franklin Gothic Book"/>
              </a:rPr>
              <a:t>risk assessment </a:t>
            </a:r>
            <a:r>
              <a:rPr lang="en-US" sz="800" dirty="0" smtClean="0">
                <a:solidFill>
                  <a:prstClr val="white"/>
                </a:solidFill>
                <a:latin typeface="Franklin Gothic Book"/>
              </a:rPr>
              <a:t>outcome changes during </a:t>
            </a:r>
            <a:r>
              <a:rPr lang="en-US" sz="800" dirty="0">
                <a:solidFill>
                  <a:prstClr val="white"/>
                </a:solidFill>
                <a:latin typeface="Franklin Gothic Book"/>
              </a:rPr>
              <a:t>the step at </a:t>
            </a:r>
            <a:r>
              <a:rPr lang="en-US" sz="800" dirty="0" smtClean="0">
                <a:solidFill>
                  <a:prstClr val="white"/>
                </a:solidFill>
                <a:latin typeface="Franklin Gothic Book"/>
              </a:rPr>
              <a:t>hand.</a:t>
            </a:r>
            <a:endParaRPr lang="en-US" sz="800" dirty="0">
              <a:solidFill>
                <a:prstClr val="white"/>
              </a:solidFill>
              <a:latin typeface="Franklin Gothic Book"/>
            </a:endParaRPr>
          </a:p>
        </p:txBody>
      </p:sp>
    </p:spTree>
    <p:extLst>
      <p:ext uri="{BB962C8B-B14F-4D97-AF65-F5344CB8AC3E}">
        <p14:creationId xmlns:p14="http://schemas.microsoft.com/office/powerpoint/2010/main" val="7856553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6723"/>
          <a:stretch/>
        </p:blipFill>
        <p:spPr>
          <a:xfrm>
            <a:off x="0" y="300989"/>
            <a:ext cx="9144000" cy="6013192"/>
          </a:xfrm>
          <a:prstGeom prst="rect">
            <a:avLst/>
          </a:prstGeom>
        </p:spPr>
      </p:pic>
      <p:sp>
        <p:nvSpPr>
          <p:cNvPr id="5" name="Rectangle 4"/>
          <p:cNvSpPr/>
          <p:nvPr/>
        </p:nvSpPr>
        <p:spPr>
          <a:xfrm>
            <a:off x="372218" y="5065884"/>
            <a:ext cx="8363981" cy="647701"/>
          </a:xfrm>
          <a:prstGeom prst="rect">
            <a:avLst/>
          </a:prstGeom>
          <a:solidFill>
            <a:srgbClr val="008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6" name="Title 1"/>
          <p:cNvSpPr txBox="1">
            <a:spLocks/>
          </p:cNvSpPr>
          <p:nvPr/>
        </p:nvSpPr>
        <p:spPr>
          <a:xfrm>
            <a:off x="745100" y="5067976"/>
            <a:ext cx="7575097" cy="869623"/>
          </a:xfrm>
          <a:prstGeom prst="rect">
            <a:avLst/>
          </a:prstGeom>
          <a:ln>
            <a:noFill/>
          </a:ln>
        </p:spPr>
        <p:txBody>
          <a:bodyPr vert="horz" lIns="91440" tIns="45720" rIns="91440" bIns="45720" rtlCol="0" anchor="t">
            <a:noAutofit/>
          </a:bodyPr>
          <a:lstStyle>
            <a:lvl1pPr algn="l" defTabSz="457200" rtl="0" eaLnBrk="1" latinLnBrk="0" hangingPunct="1">
              <a:spcBef>
                <a:spcPct val="0"/>
              </a:spcBef>
              <a:buNone/>
              <a:defRPr sz="4000" b="1" kern="1200" cap="all">
                <a:solidFill>
                  <a:schemeClr val="accent1"/>
                </a:solidFill>
                <a:latin typeface="+mj-lt"/>
                <a:ea typeface="+mj-ea"/>
                <a:cs typeface="+mj-cs"/>
              </a:defRPr>
            </a:lvl1pPr>
          </a:lstStyle>
          <a:p>
            <a:pPr algn="ctr"/>
            <a:r>
              <a:rPr lang="en-US" sz="3100" b="0" dirty="0" smtClean="0">
                <a:solidFill>
                  <a:prstClr val="white"/>
                </a:solidFill>
                <a:latin typeface="Franklin Gothic Medium"/>
              </a:rPr>
              <a:t>Market &amp; </a:t>
            </a:r>
            <a:r>
              <a:rPr lang="en-US" sz="3100" b="0" dirty="0" err="1" smtClean="0">
                <a:solidFill>
                  <a:prstClr val="white"/>
                </a:solidFill>
                <a:latin typeface="Franklin Gothic Medium"/>
              </a:rPr>
              <a:t>Offtakers</a:t>
            </a:r>
            <a:endParaRPr lang="en-US" sz="3100" b="0" dirty="0">
              <a:solidFill>
                <a:prstClr val="white"/>
              </a:solidFill>
              <a:latin typeface="Franklin Gothic Medium"/>
            </a:endParaRPr>
          </a:p>
        </p:txBody>
      </p:sp>
      <p:sp>
        <p:nvSpPr>
          <p:cNvPr id="7" name="Slide Number Placeholder 2"/>
          <p:cNvSpPr txBox="1">
            <a:spLocks/>
          </p:cNvSpPr>
          <p:nvPr/>
        </p:nvSpPr>
        <p:spPr>
          <a:xfrm>
            <a:off x="8596092" y="6591541"/>
            <a:ext cx="547908" cy="2678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F9C252DC-A164-D04F-A083-01C268BCB08E}" type="slidenum">
              <a:rPr lang="en-US" sz="1000" smtClean="0">
                <a:solidFill>
                  <a:srgbClr val="3E3E3E"/>
                </a:solidFill>
                <a:latin typeface="Franklin Gothic Book"/>
              </a:rPr>
              <a:pPr algn="ctr"/>
              <a:t>5</a:t>
            </a:fld>
            <a:endParaRPr lang="en-US" sz="1000" dirty="0">
              <a:solidFill>
                <a:srgbClr val="3E3E3E"/>
              </a:solidFill>
              <a:latin typeface="Franklin Gothic Book"/>
            </a:endParaRPr>
          </a:p>
        </p:txBody>
      </p:sp>
    </p:spTree>
    <p:extLst>
      <p:ext uri="{BB962C8B-B14F-4D97-AF65-F5344CB8AC3E}">
        <p14:creationId xmlns:p14="http://schemas.microsoft.com/office/powerpoint/2010/main" val="35144763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92" y="176868"/>
            <a:ext cx="8397946" cy="986769"/>
          </a:xfrm>
        </p:spPr>
        <p:txBody>
          <a:bodyPr>
            <a:normAutofit/>
          </a:bodyPr>
          <a:lstStyle/>
          <a:p>
            <a:r>
              <a:rPr lang="en-US" dirty="0" smtClean="0"/>
              <a:t>Commercial-Scale Considerations</a:t>
            </a:r>
            <a:endParaRPr lang="en-US" dirty="0"/>
          </a:p>
        </p:txBody>
      </p:sp>
      <p:sp>
        <p:nvSpPr>
          <p:cNvPr id="3" name="Content Placeholder 2"/>
          <p:cNvSpPr>
            <a:spLocks noGrp="1"/>
          </p:cNvSpPr>
          <p:nvPr>
            <p:ph idx="1"/>
          </p:nvPr>
        </p:nvSpPr>
        <p:spPr>
          <a:xfrm>
            <a:off x="366492" y="1042677"/>
            <a:ext cx="7158652" cy="5108826"/>
          </a:xfrm>
        </p:spPr>
        <p:txBody>
          <a:bodyPr>
            <a:noAutofit/>
          </a:bodyPr>
          <a:lstStyle/>
          <a:p>
            <a:pPr marL="411480" indent="-228600"/>
            <a:r>
              <a:rPr lang="en-US" sz="2000" dirty="0" smtClean="0"/>
              <a:t>Need an off-taker to buy your electricity </a:t>
            </a:r>
          </a:p>
          <a:p>
            <a:pPr lvl="1"/>
            <a:r>
              <a:rPr lang="en-US" sz="2000" dirty="0" smtClean="0"/>
              <a:t>A utility</a:t>
            </a:r>
          </a:p>
          <a:p>
            <a:pPr lvl="1"/>
            <a:r>
              <a:rPr lang="en-US" sz="2000" dirty="0" smtClean="0"/>
              <a:t>A large commercial, industrial, or government agency (e.g., military base)</a:t>
            </a:r>
          </a:p>
          <a:p>
            <a:pPr marL="411480" indent="-228600">
              <a:spcBef>
                <a:spcPts val="1080"/>
              </a:spcBef>
            </a:pPr>
            <a:r>
              <a:rPr lang="en-US" sz="2000" dirty="0" smtClean="0"/>
              <a:t>Utility motivated by RPS compliance</a:t>
            </a:r>
          </a:p>
          <a:p>
            <a:pPr marL="411480" indent="-228600">
              <a:spcBef>
                <a:spcPts val="1080"/>
              </a:spcBef>
            </a:pPr>
            <a:r>
              <a:rPr lang="en-US" sz="2000" dirty="0" smtClean="0"/>
              <a:t>Nonutilities motivated for a number of reasons, including: cost savings, sustainability goals, and energy hedging</a:t>
            </a:r>
          </a:p>
        </p:txBody>
      </p:sp>
      <p:sp>
        <p:nvSpPr>
          <p:cNvPr id="4" name="Slide Number Placeholder 3"/>
          <p:cNvSpPr>
            <a:spLocks noGrp="1"/>
          </p:cNvSpPr>
          <p:nvPr>
            <p:ph type="sldNum" sz="quarter" idx="4"/>
          </p:nvPr>
        </p:nvSpPr>
        <p:spPr/>
        <p:txBody>
          <a:bodyPr/>
          <a:lstStyle/>
          <a:p>
            <a:pPr algn="ctr"/>
            <a:fld id="{F9C252DC-A164-D04F-A083-01C268BCB08E}" type="slidenum">
              <a:rPr lang="en-US" smtClean="0">
                <a:solidFill>
                  <a:prstClr val="white"/>
                </a:solidFill>
                <a:latin typeface="Franklin Gothic Book"/>
              </a:rPr>
              <a:pPr algn="ctr"/>
              <a:t>6</a:t>
            </a:fld>
            <a:endParaRPr lang="en-US" dirty="0">
              <a:solidFill>
                <a:prstClr val="white"/>
              </a:solidFill>
              <a:latin typeface="Franklin Gothic Book"/>
            </a:endParaRPr>
          </a:p>
        </p:txBody>
      </p:sp>
    </p:spTree>
    <p:extLst>
      <p:ext uri="{BB962C8B-B14F-4D97-AF65-F5344CB8AC3E}">
        <p14:creationId xmlns:p14="http://schemas.microsoft.com/office/powerpoint/2010/main" val="12431270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7"/>
          <p:cNvPicPr>
            <a:picLocks noGrp="1" noChangeAspect="1" noChangeArrowheads="1"/>
          </p:cNvPicPr>
          <p:nvPr>
            <p:ph idx="1"/>
          </p:nvPr>
        </p:nvPicPr>
        <p:blipFill rotWithShape="1">
          <a:blip r:embed="rId3" cstate="print"/>
          <a:srcRect l="850" t="752" r="604" b="58000"/>
          <a:stretch/>
        </p:blipFill>
        <p:spPr>
          <a:xfrm>
            <a:off x="665250" y="4095360"/>
            <a:ext cx="7836172" cy="1969920"/>
          </a:xfrm>
          <a:ln>
            <a:solidFill>
              <a:schemeClr val="tx1"/>
            </a:solidFill>
          </a:ln>
        </p:spPr>
      </p:pic>
      <p:sp>
        <p:nvSpPr>
          <p:cNvPr id="5" name="TextBox 4"/>
          <p:cNvSpPr txBox="1"/>
          <p:nvPr/>
        </p:nvSpPr>
        <p:spPr>
          <a:xfrm>
            <a:off x="552233" y="950945"/>
            <a:ext cx="4121820" cy="2323713"/>
          </a:xfrm>
          <a:prstGeom prst="rect">
            <a:avLst/>
          </a:prstGeom>
          <a:noFill/>
        </p:spPr>
        <p:txBody>
          <a:bodyPr wrap="square" rtlCol="0">
            <a:spAutoFit/>
          </a:bodyPr>
          <a:lstStyle/>
          <a:p>
            <a:r>
              <a:rPr lang="en-US" sz="2200" dirty="0" smtClean="0">
                <a:solidFill>
                  <a:srgbClr val="3E3E3E"/>
                </a:solidFill>
                <a:latin typeface="Franklin Gothic Book"/>
              </a:rPr>
              <a:t>It is not enough to identify</a:t>
            </a:r>
            <a:br>
              <a:rPr lang="en-US" sz="2200" dirty="0" smtClean="0">
                <a:solidFill>
                  <a:srgbClr val="3E3E3E"/>
                </a:solidFill>
                <a:latin typeface="Franklin Gothic Book"/>
              </a:rPr>
            </a:br>
            <a:r>
              <a:rPr lang="en-US" sz="2200" dirty="0" smtClean="0">
                <a:solidFill>
                  <a:srgbClr val="3E3E3E"/>
                </a:solidFill>
                <a:latin typeface="Franklin Gothic Book"/>
              </a:rPr>
              <a:t>a market for the electricity</a:t>
            </a:r>
          </a:p>
          <a:p>
            <a:endParaRPr lang="en-US" sz="1100" dirty="0" smtClean="0">
              <a:solidFill>
                <a:srgbClr val="3E3E3E"/>
              </a:solidFill>
              <a:latin typeface="Franklin Gothic Book"/>
            </a:endParaRPr>
          </a:p>
          <a:p>
            <a:pPr>
              <a:spcAft>
                <a:spcPts val="600"/>
              </a:spcAft>
            </a:pPr>
            <a:r>
              <a:rPr lang="en-US" sz="2200" dirty="0" smtClean="0">
                <a:solidFill>
                  <a:srgbClr val="3E3E3E"/>
                </a:solidFill>
                <a:latin typeface="Franklin Gothic Book"/>
              </a:rPr>
              <a:t>Can you get the electricity</a:t>
            </a:r>
            <a:br>
              <a:rPr lang="en-US" sz="2200" dirty="0" smtClean="0">
                <a:solidFill>
                  <a:srgbClr val="3E3E3E"/>
                </a:solidFill>
                <a:latin typeface="Franklin Gothic Book"/>
              </a:rPr>
            </a:br>
            <a:r>
              <a:rPr lang="en-US" sz="2200" dirty="0" smtClean="0">
                <a:solidFill>
                  <a:srgbClr val="3E3E3E"/>
                </a:solidFill>
                <a:latin typeface="Franklin Gothic Book"/>
              </a:rPr>
              <a:t>to </a:t>
            </a:r>
            <a:r>
              <a:rPr lang="en-US" sz="2200" dirty="0">
                <a:solidFill>
                  <a:srgbClr val="3E3E3E"/>
                </a:solidFill>
                <a:latin typeface="Franklin Gothic Book"/>
              </a:rPr>
              <a:t>m</a:t>
            </a:r>
            <a:r>
              <a:rPr lang="en-US" sz="2200" dirty="0" smtClean="0">
                <a:solidFill>
                  <a:srgbClr val="3E3E3E"/>
                </a:solidFill>
                <a:latin typeface="Franklin Gothic Book"/>
              </a:rPr>
              <a:t>arket?</a:t>
            </a:r>
          </a:p>
          <a:p>
            <a:pPr marL="365760" lvl="1" indent="-182880">
              <a:spcAft>
                <a:spcPts val="600"/>
              </a:spcAft>
              <a:buFont typeface="Arial" pitchFamily="34" charset="0"/>
              <a:buChar char="•"/>
            </a:pPr>
            <a:r>
              <a:rPr lang="en-US" dirty="0" smtClean="0">
                <a:solidFill>
                  <a:srgbClr val="3E3E3E"/>
                </a:solidFill>
                <a:latin typeface="Franklin Gothic Book"/>
              </a:rPr>
              <a:t>Existing transmission lines?</a:t>
            </a:r>
          </a:p>
          <a:p>
            <a:pPr marL="365760" lvl="1" indent="-182880">
              <a:spcAft>
                <a:spcPts val="600"/>
              </a:spcAft>
              <a:buFont typeface="Arial" pitchFamily="34" charset="0"/>
              <a:buChar char="•"/>
            </a:pPr>
            <a:r>
              <a:rPr lang="en-US" dirty="0" smtClean="0">
                <a:solidFill>
                  <a:srgbClr val="3E3E3E"/>
                </a:solidFill>
                <a:latin typeface="Franklin Gothic Book"/>
              </a:rPr>
              <a:t>Capacity on those lines? </a:t>
            </a:r>
            <a:endParaRPr lang="en-US" dirty="0">
              <a:solidFill>
                <a:srgbClr val="3E3E3E"/>
              </a:solidFill>
              <a:latin typeface="Franklin Gothic Book"/>
            </a:endParaRPr>
          </a:p>
        </p:txBody>
      </p:sp>
      <p:pic>
        <p:nvPicPr>
          <p:cNvPr id="6" name="Picture 2" descr="http://247wallst.files.wordpress.com/2010/05/uspowergrid-05-03-10-e1272905054348.jpg?w=600&amp;h=393"/>
          <p:cNvPicPr>
            <a:picLocks noChangeAspect="1" noChangeArrowheads="1"/>
          </p:cNvPicPr>
          <p:nvPr/>
        </p:nvPicPr>
        <p:blipFill rotWithShape="1">
          <a:blip r:embed="rId4" cstate="print"/>
          <a:srcRect t="1781" b="-1"/>
          <a:stretch/>
        </p:blipFill>
        <p:spPr bwMode="auto">
          <a:xfrm>
            <a:off x="4423504" y="1097279"/>
            <a:ext cx="4080632" cy="2625097"/>
          </a:xfrm>
          <a:prstGeom prst="rect">
            <a:avLst/>
          </a:prstGeom>
          <a:noFill/>
          <a:ln w="9525">
            <a:solidFill>
              <a:schemeClr val="tx1"/>
            </a:solidFill>
            <a:miter lim="800000"/>
            <a:headEnd/>
            <a:tailEnd/>
          </a:ln>
        </p:spPr>
      </p:pic>
      <p:sp>
        <p:nvSpPr>
          <p:cNvPr id="7" name="Slide Number Placeholder 3"/>
          <p:cNvSpPr>
            <a:spLocks noGrp="1"/>
          </p:cNvSpPr>
          <p:nvPr>
            <p:ph type="sldNum" sz="quarter" idx="4"/>
          </p:nvPr>
        </p:nvSpPr>
        <p:spPr>
          <a:xfrm>
            <a:off x="8596092" y="6591541"/>
            <a:ext cx="547908" cy="267887"/>
          </a:xfrm>
        </p:spPr>
        <p:txBody>
          <a:bodyPr/>
          <a:lstStyle/>
          <a:p>
            <a:pPr algn="ctr"/>
            <a:fld id="{C0DE57D6-8AFC-2140-9EBE-012C368973AC}" type="slidenum">
              <a:rPr lang="en-US" smtClean="0">
                <a:solidFill>
                  <a:prstClr val="white"/>
                </a:solidFill>
                <a:latin typeface="Franklin Gothic Book"/>
              </a:rPr>
              <a:pPr algn="ctr"/>
              <a:t>7</a:t>
            </a:fld>
            <a:endParaRPr lang="en-US" dirty="0">
              <a:solidFill>
                <a:prstClr val="white"/>
              </a:solidFill>
              <a:latin typeface="Franklin Gothic Book"/>
            </a:endParaRPr>
          </a:p>
        </p:txBody>
      </p:sp>
      <p:sp>
        <p:nvSpPr>
          <p:cNvPr id="8" name="Title 6"/>
          <p:cNvSpPr txBox="1">
            <a:spLocks/>
          </p:cNvSpPr>
          <p:nvPr/>
        </p:nvSpPr>
        <p:spPr>
          <a:xfrm>
            <a:off x="365760" y="175768"/>
            <a:ext cx="8161584" cy="58455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200" kern="1200">
                <a:solidFill>
                  <a:schemeClr val="accent1"/>
                </a:solidFill>
                <a:latin typeface="+mj-lt"/>
                <a:ea typeface="+mj-ea"/>
                <a:cs typeface="+mj-cs"/>
              </a:defRPr>
            </a:lvl1pPr>
          </a:lstStyle>
          <a:p>
            <a:r>
              <a:rPr lang="en-US" dirty="0">
                <a:solidFill>
                  <a:srgbClr val="106636"/>
                </a:solidFill>
                <a:latin typeface="Franklin Gothic Medium"/>
              </a:rPr>
              <a:t>The Electricity Grid</a:t>
            </a:r>
          </a:p>
        </p:txBody>
      </p:sp>
    </p:spTree>
    <p:extLst>
      <p:ext uri="{BB962C8B-B14F-4D97-AF65-F5344CB8AC3E}">
        <p14:creationId xmlns:p14="http://schemas.microsoft.com/office/powerpoint/2010/main" val="3575849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5760" y="175768"/>
            <a:ext cx="8161584" cy="584552"/>
          </a:xfrm>
        </p:spPr>
        <p:txBody>
          <a:bodyPr/>
          <a:lstStyle/>
          <a:p>
            <a:r>
              <a:rPr lang="en-US" dirty="0" smtClean="0"/>
              <a:t>Projected Transmission</a:t>
            </a:r>
            <a:endParaRPr lang="en-US" dirty="0"/>
          </a:p>
        </p:txBody>
      </p:sp>
      <p:grpSp>
        <p:nvGrpSpPr>
          <p:cNvPr id="3" name="Group 2"/>
          <p:cNvGrpSpPr/>
          <p:nvPr/>
        </p:nvGrpSpPr>
        <p:grpSpPr>
          <a:xfrm>
            <a:off x="1045309" y="1062719"/>
            <a:ext cx="7024134" cy="5089113"/>
            <a:chOff x="1114426" y="1062719"/>
            <a:chExt cx="7024134" cy="5089113"/>
          </a:xfrm>
        </p:grpSpPr>
        <p:pic>
          <p:nvPicPr>
            <p:cNvPr id="8" name="a0e87aa0-83e4-4a7e-880b-4b6bd73d8a61" descr="cid:3ED4A498-CEF3-4885-95F5-213F1E1D50E6@nrel.gov"/>
            <p:cNvPicPr>
              <a:picLocks noChangeAspect="1" noChangeArrowheads="1"/>
            </p:cNvPicPr>
            <p:nvPr/>
          </p:nvPicPr>
          <p:blipFill rotWithShape="1">
            <a:blip r:embed="rId3" cstate="print"/>
            <a:srcRect t="5813" r="1016"/>
            <a:stretch/>
          </p:blipFill>
          <p:spPr bwMode="auto">
            <a:xfrm>
              <a:off x="1114426" y="1062719"/>
              <a:ext cx="7024134" cy="5089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Oval 3"/>
            <p:cNvSpPr/>
            <p:nvPr/>
          </p:nvSpPr>
          <p:spPr>
            <a:xfrm>
              <a:off x="2594613" y="3631626"/>
              <a:ext cx="1388394" cy="975628"/>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sp>
          <p:nvSpPr>
            <p:cNvPr id="5" name="Oval 4"/>
            <p:cNvSpPr/>
            <p:nvPr/>
          </p:nvSpPr>
          <p:spPr>
            <a:xfrm>
              <a:off x="1541853" y="1605321"/>
              <a:ext cx="2441154" cy="2026305"/>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Franklin Gothic Book"/>
              </a:endParaRPr>
            </a:p>
          </p:txBody>
        </p:sp>
      </p:grpSp>
      <p:sp>
        <p:nvSpPr>
          <p:cNvPr id="6" name="Slide Number Placeholder 3"/>
          <p:cNvSpPr>
            <a:spLocks noGrp="1"/>
          </p:cNvSpPr>
          <p:nvPr>
            <p:ph type="sldNum" sz="quarter" idx="4"/>
          </p:nvPr>
        </p:nvSpPr>
        <p:spPr>
          <a:xfrm>
            <a:off x="8596092" y="6591541"/>
            <a:ext cx="547908" cy="267887"/>
          </a:xfrm>
        </p:spPr>
        <p:txBody>
          <a:bodyPr/>
          <a:lstStyle/>
          <a:p>
            <a:pPr algn="ctr"/>
            <a:fld id="{C0DE57D6-8AFC-2140-9EBE-012C368973AC}" type="slidenum">
              <a:rPr lang="en-US" smtClean="0">
                <a:solidFill>
                  <a:prstClr val="white"/>
                </a:solidFill>
                <a:latin typeface="Franklin Gothic Book"/>
              </a:rPr>
              <a:pPr algn="ctr"/>
              <a:t>8</a:t>
            </a:fld>
            <a:endParaRPr lang="en-US" dirty="0">
              <a:solidFill>
                <a:prstClr val="white"/>
              </a:solidFill>
              <a:latin typeface="Franklin Gothic Book"/>
            </a:endParaRPr>
          </a:p>
        </p:txBody>
      </p:sp>
    </p:spTree>
    <p:extLst>
      <p:ext uri="{BB962C8B-B14F-4D97-AF65-F5344CB8AC3E}">
        <p14:creationId xmlns:p14="http://schemas.microsoft.com/office/powerpoint/2010/main" val="30743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Text Box 279"/>
          <p:cNvSpPr txBox="1">
            <a:spLocks noChangeArrowheads="1"/>
          </p:cNvSpPr>
          <p:nvPr/>
        </p:nvSpPr>
        <p:spPr bwMode="auto">
          <a:xfrm>
            <a:off x="514350" y="5743625"/>
            <a:ext cx="1906997" cy="184666"/>
          </a:xfrm>
          <a:prstGeom prst="rect">
            <a:avLst/>
          </a:prstGeom>
          <a:noFill/>
          <a:ln w="9525">
            <a:noFill/>
            <a:miter lim="800000"/>
            <a:headEnd/>
            <a:tailEnd/>
          </a:ln>
        </p:spPr>
        <p:txBody>
          <a:bodyPr wrap="none" lIns="0" tIns="0" rIns="0" bIns="0">
            <a:spAutoFit/>
          </a:bodyPr>
          <a:lstStyle/>
          <a:p>
            <a:r>
              <a:rPr lang="en-US" sz="1200" dirty="0" smtClean="0">
                <a:solidFill>
                  <a:srgbClr val="3E3E3E"/>
                </a:solidFill>
                <a:latin typeface="Franklin Gothic Book"/>
              </a:rPr>
              <a:t>Renewable </a:t>
            </a:r>
            <a:r>
              <a:rPr lang="en-US" sz="1200" dirty="0">
                <a:solidFill>
                  <a:srgbClr val="3E3E3E"/>
                </a:solidFill>
                <a:latin typeface="Franklin Gothic Book"/>
              </a:rPr>
              <a:t>portfolio standard</a:t>
            </a:r>
          </a:p>
        </p:txBody>
      </p:sp>
      <p:sp>
        <p:nvSpPr>
          <p:cNvPr id="344" name="Text Box 279"/>
          <p:cNvSpPr txBox="1">
            <a:spLocks noChangeArrowheads="1"/>
          </p:cNvSpPr>
          <p:nvPr/>
        </p:nvSpPr>
        <p:spPr bwMode="auto">
          <a:xfrm>
            <a:off x="514350" y="6049239"/>
            <a:ext cx="1600423" cy="184666"/>
          </a:xfrm>
          <a:prstGeom prst="rect">
            <a:avLst/>
          </a:prstGeom>
          <a:noFill/>
          <a:ln w="9525">
            <a:noFill/>
            <a:miter lim="800000"/>
            <a:headEnd/>
            <a:tailEnd/>
          </a:ln>
        </p:spPr>
        <p:txBody>
          <a:bodyPr wrap="none" lIns="0" tIns="0" rIns="0" bIns="0">
            <a:spAutoFit/>
          </a:bodyPr>
          <a:lstStyle/>
          <a:p>
            <a:r>
              <a:rPr lang="en-US" sz="1200" dirty="0" smtClean="0">
                <a:solidFill>
                  <a:srgbClr val="3E3E3E"/>
                </a:solidFill>
                <a:latin typeface="Franklin Gothic Book"/>
              </a:rPr>
              <a:t>Renewable </a:t>
            </a:r>
            <a:r>
              <a:rPr lang="en-US" sz="1200" dirty="0">
                <a:solidFill>
                  <a:srgbClr val="3E3E3E"/>
                </a:solidFill>
                <a:latin typeface="Franklin Gothic Book"/>
              </a:rPr>
              <a:t>portfolio goal</a:t>
            </a:r>
          </a:p>
        </p:txBody>
      </p:sp>
      <p:sp>
        <p:nvSpPr>
          <p:cNvPr id="421" name="Text Box 237"/>
          <p:cNvSpPr txBox="1">
            <a:spLocks noChangeArrowheads="1"/>
          </p:cNvSpPr>
          <p:nvPr/>
        </p:nvSpPr>
        <p:spPr bwMode="auto">
          <a:xfrm>
            <a:off x="7255162" y="5977099"/>
            <a:ext cx="1529220" cy="230832"/>
          </a:xfrm>
          <a:prstGeom prst="rect">
            <a:avLst/>
          </a:prstGeom>
          <a:noFill/>
          <a:ln w="9525">
            <a:noFill/>
            <a:miter lim="800000"/>
            <a:headEnd/>
            <a:tailEnd/>
          </a:ln>
        </p:spPr>
        <p:txBody>
          <a:bodyPr wrap="square">
            <a:spAutoFit/>
          </a:bodyPr>
          <a:lstStyle/>
          <a:p>
            <a:pPr algn="r"/>
            <a:r>
              <a:rPr lang="en-US" sz="900" dirty="0" smtClean="0">
                <a:solidFill>
                  <a:srgbClr val="5D5D5F"/>
                </a:solidFill>
                <a:latin typeface="Franklin Gothic Book"/>
              </a:rPr>
              <a:t>Source: www.dsireusa.org</a:t>
            </a:r>
            <a:endParaRPr lang="en-US" sz="900" dirty="0">
              <a:solidFill>
                <a:srgbClr val="5D5D5F"/>
              </a:solidFill>
              <a:latin typeface="Franklin Gothic Book"/>
            </a:endParaRPr>
          </a:p>
        </p:txBody>
      </p:sp>
      <p:sp>
        <p:nvSpPr>
          <p:cNvPr id="422" name="Rectangle 284"/>
          <p:cNvSpPr>
            <a:spLocks noChangeArrowheads="1"/>
          </p:cNvSpPr>
          <p:nvPr/>
        </p:nvSpPr>
        <p:spPr bwMode="auto">
          <a:xfrm>
            <a:off x="264459" y="5772160"/>
            <a:ext cx="158478" cy="158478"/>
          </a:xfrm>
          <a:prstGeom prst="rect">
            <a:avLst/>
          </a:prstGeom>
          <a:solidFill>
            <a:srgbClr val="D76735"/>
          </a:solidFill>
          <a:ln w="9525" algn="ctr">
            <a:noFill/>
            <a:miter lim="800000"/>
            <a:headEnd/>
            <a:tailEnd/>
          </a:ln>
        </p:spPr>
        <p:txBody>
          <a:bodyPr anchor="ctr">
            <a:spAutoFit/>
          </a:bodyPr>
          <a:lstStyle/>
          <a:p>
            <a:pPr defTabSz="914400">
              <a:defRPr/>
            </a:pPr>
            <a:endParaRPr lang="en-US" kern="0" dirty="0">
              <a:solidFill>
                <a:sysClr val="windowText" lastClr="000000"/>
              </a:solidFill>
              <a:latin typeface="Arial" pitchFamily="34" charset="0"/>
            </a:endParaRPr>
          </a:p>
        </p:txBody>
      </p:sp>
      <p:sp>
        <p:nvSpPr>
          <p:cNvPr id="423" name="Rectangle 285" descr="25%"/>
          <p:cNvSpPr>
            <a:spLocks noChangeArrowheads="1"/>
          </p:cNvSpPr>
          <p:nvPr/>
        </p:nvSpPr>
        <p:spPr bwMode="auto">
          <a:xfrm>
            <a:off x="264459" y="6063187"/>
            <a:ext cx="158478" cy="158478"/>
          </a:xfrm>
          <a:prstGeom prst="rect">
            <a:avLst/>
          </a:prstGeom>
          <a:solidFill>
            <a:srgbClr val="EDA94E"/>
          </a:solidFill>
          <a:ln w="9525" algn="ctr">
            <a:noFill/>
            <a:miter lim="800000"/>
            <a:headEnd/>
            <a:tailEnd/>
          </a:ln>
        </p:spPr>
        <p:txBody>
          <a:bodyPr anchor="ctr">
            <a:spAutoFit/>
          </a:bodyPr>
          <a:lstStyle/>
          <a:p>
            <a:pPr defTabSz="914400">
              <a:defRPr/>
            </a:pPr>
            <a:endParaRPr lang="en-US" kern="0" dirty="0">
              <a:solidFill>
                <a:sysClr val="windowText" lastClr="000000"/>
              </a:solidFill>
              <a:latin typeface="Franklin Gothic Book"/>
            </a:endParaRPr>
          </a:p>
        </p:txBody>
      </p:sp>
      <p:sp>
        <p:nvSpPr>
          <p:cNvPr id="425" name="Text Box 296"/>
          <p:cNvSpPr txBox="1">
            <a:spLocks noChangeArrowheads="1"/>
          </p:cNvSpPr>
          <p:nvPr/>
        </p:nvSpPr>
        <p:spPr bwMode="auto">
          <a:xfrm>
            <a:off x="2798977" y="5923827"/>
            <a:ext cx="343316" cy="477054"/>
          </a:xfrm>
          <a:prstGeom prst="rect">
            <a:avLst/>
          </a:prstGeom>
          <a:noFill/>
          <a:ln w="9525">
            <a:noFill/>
            <a:miter lim="800000"/>
            <a:headEnd/>
            <a:tailEnd/>
          </a:ln>
        </p:spPr>
        <p:txBody>
          <a:bodyPr wrap="square">
            <a:spAutoFit/>
          </a:bodyPr>
          <a:lstStyle/>
          <a:p>
            <a:pPr defTabSz="914400">
              <a:spcBef>
                <a:spcPct val="50000"/>
              </a:spcBef>
              <a:defRPr/>
            </a:pPr>
            <a:r>
              <a:rPr lang="en-US" sz="2500" kern="0" dirty="0">
                <a:solidFill>
                  <a:sysClr val="windowText" lastClr="000000"/>
                </a:solidFill>
                <a:latin typeface="Franklin Gothic Book"/>
              </a:rPr>
              <a:t>*</a:t>
            </a:r>
          </a:p>
        </p:txBody>
      </p:sp>
      <p:sp>
        <p:nvSpPr>
          <p:cNvPr id="427" name="Text Box 279"/>
          <p:cNvSpPr txBox="1">
            <a:spLocks noChangeArrowheads="1"/>
          </p:cNvSpPr>
          <p:nvPr/>
        </p:nvSpPr>
        <p:spPr bwMode="auto">
          <a:xfrm>
            <a:off x="3151568" y="6049239"/>
            <a:ext cx="3250138" cy="184666"/>
          </a:xfrm>
          <a:prstGeom prst="rect">
            <a:avLst/>
          </a:prstGeom>
          <a:noFill/>
          <a:ln w="9525">
            <a:noFill/>
            <a:miter lim="800000"/>
            <a:headEnd/>
            <a:tailEnd/>
          </a:ln>
        </p:spPr>
        <p:txBody>
          <a:bodyPr wrap="none" lIns="0" tIns="0" rIns="0" bIns="0">
            <a:spAutoFit/>
          </a:bodyPr>
          <a:lstStyle/>
          <a:p>
            <a:r>
              <a:rPr lang="en-US" sz="1200" dirty="0">
                <a:solidFill>
                  <a:srgbClr val="3E3E3E"/>
                </a:solidFill>
                <a:latin typeface="Franklin Gothic Book"/>
              </a:rPr>
              <a:t>Extra credit for solar or customer-sited renewables</a:t>
            </a:r>
          </a:p>
        </p:txBody>
      </p:sp>
      <p:sp>
        <p:nvSpPr>
          <p:cNvPr id="435" name="Text Box 279"/>
          <p:cNvSpPr txBox="1">
            <a:spLocks noChangeArrowheads="1"/>
          </p:cNvSpPr>
          <p:nvPr/>
        </p:nvSpPr>
        <p:spPr bwMode="auto">
          <a:xfrm>
            <a:off x="3151568" y="5743625"/>
            <a:ext cx="2975173" cy="184666"/>
          </a:xfrm>
          <a:prstGeom prst="rect">
            <a:avLst/>
          </a:prstGeom>
          <a:noFill/>
          <a:ln w="9525">
            <a:noFill/>
            <a:miter lim="800000"/>
            <a:headEnd/>
            <a:tailEnd/>
          </a:ln>
        </p:spPr>
        <p:txBody>
          <a:bodyPr wrap="none" lIns="0" tIns="0" rIns="0" bIns="0">
            <a:spAutoFit/>
          </a:bodyPr>
          <a:lstStyle/>
          <a:p>
            <a:r>
              <a:rPr lang="en-US" sz="1200" dirty="0">
                <a:solidFill>
                  <a:srgbClr val="3E3E3E"/>
                </a:solidFill>
                <a:latin typeface="Franklin Gothic Book"/>
              </a:rPr>
              <a:t>Minimum solar or customer-sited requirement</a:t>
            </a:r>
          </a:p>
        </p:txBody>
      </p:sp>
      <p:graphicFrame>
        <p:nvGraphicFramePr>
          <p:cNvPr id="52" name="Table 51"/>
          <p:cNvGraphicFramePr>
            <a:graphicFrameLocks noGrp="1"/>
          </p:cNvGraphicFramePr>
          <p:nvPr>
            <p:extLst>
              <p:ext uri="{D42A27DB-BD31-4B8C-83A1-F6EECF244321}">
                <p14:modId xmlns:p14="http://schemas.microsoft.com/office/powerpoint/2010/main" val="1251648166"/>
              </p:ext>
            </p:extLst>
          </p:nvPr>
        </p:nvGraphicFramePr>
        <p:xfrm>
          <a:off x="4536505" y="1034236"/>
          <a:ext cx="4267200" cy="4476892"/>
        </p:xfrm>
        <a:graphic>
          <a:graphicData uri="http://schemas.openxmlformats.org/drawingml/2006/table">
            <a:tbl>
              <a:tblPr firstRow="1" bandRow="1">
                <a:tableStyleId>{5C22544A-7EE6-4342-B048-85BDC9FD1C3A}</a:tableStyleId>
              </a:tblPr>
              <a:tblGrid>
                <a:gridCol w="762000"/>
                <a:gridCol w="3505200"/>
              </a:tblGrid>
              <a:tr h="423052">
                <a:tc>
                  <a:txBody>
                    <a:bodyPr/>
                    <a:lstStyle/>
                    <a:p>
                      <a:pPr algn="ctr"/>
                      <a:r>
                        <a:rPr lang="en-US" b="0" dirty="0" smtClean="0">
                          <a:latin typeface="+mj-lt"/>
                        </a:rPr>
                        <a:t>State</a:t>
                      </a:r>
                      <a:endParaRPr lang="en-US" b="0" dirty="0">
                        <a:latin typeface="+mj-lt"/>
                      </a:endParaRPr>
                    </a:p>
                  </a:txBody>
                  <a:tcPr anchor="ctr"/>
                </a:tc>
                <a:tc>
                  <a:txBody>
                    <a:bodyPr/>
                    <a:lstStyle/>
                    <a:p>
                      <a:pPr algn="ctr"/>
                      <a:r>
                        <a:rPr lang="en-US" b="0" dirty="0" smtClean="0">
                          <a:latin typeface="+mj-lt"/>
                        </a:rPr>
                        <a:t>RPS</a:t>
                      </a:r>
                      <a:endParaRPr lang="en-US" b="0" dirty="0">
                        <a:latin typeface="+mj-lt"/>
                      </a:endParaRPr>
                    </a:p>
                  </a:txBody>
                  <a:tcPr anchor="ctr"/>
                </a:tc>
              </a:tr>
              <a:tr h="370840">
                <a:tc>
                  <a:txBody>
                    <a:bodyPr/>
                    <a:lstStyle/>
                    <a:p>
                      <a:pPr algn="ctr"/>
                      <a:r>
                        <a:rPr lang="en-US" sz="1700" dirty="0" smtClean="0">
                          <a:solidFill>
                            <a:schemeClr val="tx1">
                              <a:lumMod val="50000"/>
                            </a:schemeClr>
                          </a:solidFill>
                        </a:rPr>
                        <a:t>AZ</a:t>
                      </a:r>
                      <a:endParaRPr lang="en-US" sz="1700" dirty="0">
                        <a:solidFill>
                          <a:schemeClr val="tx1">
                            <a:lumMod val="50000"/>
                          </a:schemeClr>
                        </a:solidFill>
                      </a:endParaRPr>
                    </a:p>
                  </a:txBody>
                  <a:tcPr/>
                </a:tc>
                <a:tc>
                  <a:txBody>
                    <a:bodyPr/>
                    <a:lstStyle/>
                    <a:p>
                      <a:pPr algn="ctr"/>
                      <a:r>
                        <a:rPr lang="en-US" sz="1700" dirty="0" smtClean="0">
                          <a:solidFill>
                            <a:schemeClr val="tx1">
                              <a:lumMod val="50000"/>
                            </a:schemeClr>
                          </a:solidFill>
                        </a:rPr>
                        <a:t>15% by 2025</a:t>
                      </a:r>
                      <a:endParaRPr lang="en-US" sz="1700" dirty="0">
                        <a:solidFill>
                          <a:schemeClr val="tx1">
                            <a:lumMod val="50000"/>
                          </a:schemeClr>
                        </a:solidFill>
                      </a:endParaRPr>
                    </a:p>
                  </a:txBody>
                  <a:tcPr/>
                </a:tc>
              </a:tr>
              <a:tr h="370840">
                <a:tc>
                  <a:txBody>
                    <a:bodyPr/>
                    <a:lstStyle/>
                    <a:p>
                      <a:pPr algn="ctr"/>
                      <a:r>
                        <a:rPr lang="en-US" sz="1700" dirty="0" smtClean="0">
                          <a:solidFill>
                            <a:schemeClr val="tx1">
                              <a:lumMod val="50000"/>
                            </a:schemeClr>
                          </a:solidFill>
                        </a:rPr>
                        <a:t>CA</a:t>
                      </a:r>
                      <a:endParaRPr lang="en-US" sz="1700" dirty="0">
                        <a:solidFill>
                          <a:schemeClr val="tx1">
                            <a:lumMod val="50000"/>
                          </a:schemeClr>
                        </a:solidFill>
                      </a:endParaRPr>
                    </a:p>
                  </a:txBody>
                  <a:tcPr/>
                </a:tc>
                <a:tc>
                  <a:txBody>
                    <a:bodyPr/>
                    <a:lstStyle/>
                    <a:p>
                      <a:pPr algn="ctr"/>
                      <a:r>
                        <a:rPr lang="en-US" sz="1700" dirty="0" smtClean="0">
                          <a:solidFill>
                            <a:schemeClr val="tx1">
                              <a:lumMod val="50000"/>
                            </a:schemeClr>
                          </a:solidFill>
                        </a:rPr>
                        <a:t>33% by 2020</a:t>
                      </a:r>
                      <a:endParaRPr lang="en-US" sz="1700" dirty="0">
                        <a:solidFill>
                          <a:schemeClr val="tx1">
                            <a:lumMod val="50000"/>
                          </a:schemeClr>
                        </a:solidFill>
                      </a:endParaRPr>
                    </a:p>
                  </a:txBody>
                  <a:tcPr/>
                </a:tc>
              </a:tr>
              <a:tr h="370840">
                <a:tc>
                  <a:txBody>
                    <a:bodyPr/>
                    <a:lstStyle/>
                    <a:p>
                      <a:pPr algn="ctr"/>
                      <a:r>
                        <a:rPr lang="en-US" sz="1700" dirty="0" smtClean="0">
                          <a:solidFill>
                            <a:schemeClr val="tx1">
                              <a:lumMod val="50000"/>
                            </a:schemeClr>
                          </a:solidFill>
                        </a:rPr>
                        <a:t>CO</a:t>
                      </a:r>
                      <a:endParaRPr lang="en-US" sz="1700" dirty="0">
                        <a:solidFill>
                          <a:schemeClr val="tx1">
                            <a:lumMod val="50000"/>
                          </a:schemeClr>
                        </a:solidFill>
                      </a:endParaRPr>
                    </a:p>
                  </a:txBody>
                  <a:tcPr/>
                </a:tc>
                <a:tc>
                  <a:txBody>
                    <a:bodyPr/>
                    <a:lstStyle/>
                    <a:p>
                      <a:pPr algn="ctr"/>
                      <a:r>
                        <a:rPr lang="en-US" sz="1700" dirty="0" smtClean="0">
                          <a:solidFill>
                            <a:schemeClr val="tx1">
                              <a:lumMod val="50000"/>
                            </a:schemeClr>
                          </a:solidFill>
                        </a:rPr>
                        <a:t>30% by 2020 (IOUs)</a:t>
                      </a:r>
                    </a:p>
                    <a:p>
                      <a:pPr algn="ctr"/>
                      <a:r>
                        <a:rPr lang="en-US" sz="1700" dirty="0" smtClean="0">
                          <a:solidFill>
                            <a:schemeClr val="tx1">
                              <a:lumMod val="50000"/>
                            </a:schemeClr>
                          </a:solidFill>
                        </a:rPr>
                        <a:t>10%</a:t>
                      </a:r>
                      <a:r>
                        <a:rPr lang="en-US" sz="1700" baseline="0" dirty="0" smtClean="0">
                          <a:solidFill>
                            <a:schemeClr val="tx1">
                              <a:lumMod val="50000"/>
                            </a:schemeClr>
                          </a:solidFill>
                        </a:rPr>
                        <a:t> by 2020 (co-ops/munis)*</a:t>
                      </a:r>
                      <a:endParaRPr lang="en-US" sz="1700" dirty="0">
                        <a:solidFill>
                          <a:schemeClr val="tx1">
                            <a:lumMod val="50000"/>
                          </a:schemeClr>
                        </a:solidFill>
                      </a:endParaRPr>
                    </a:p>
                  </a:txBody>
                  <a:tcPr/>
                </a:tc>
              </a:tr>
              <a:tr h="370840">
                <a:tc>
                  <a:txBody>
                    <a:bodyPr/>
                    <a:lstStyle/>
                    <a:p>
                      <a:pPr algn="ctr"/>
                      <a:r>
                        <a:rPr lang="en-US" sz="1700" dirty="0" smtClean="0">
                          <a:solidFill>
                            <a:schemeClr val="tx1">
                              <a:lumMod val="50000"/>
                            </a:schemeClr>
                          </a:solidFill>
                        </a:rPr>
                        <a:t>MT</a:t>
                      </a:r>
                      <a:endParaRPr lang="en-US" sz="1700" dirty="0">
                        <a:solidFill>
                          <a:schemeClr val="tx1">
                            <a:lumMod val="50000"/>
                          </a:schemeClr>
                        </a:solidFill>
                      </a:endParaRPr>
                    </a:p>
                  </a:txBody>
                  <a:tcPr/>
                </a:tc>
                <a:tc>
                  <a:txBody>
                    <a:bodyPr/>
                    <a:lstStyle/>
                    <a:p>
                      <a:pPr algn="ctr"/>
                      <a:r>
                        <a:rPr lang="en-US" sz="1700" dirty="0" smtClean="0">
                          <a:solidFill>
                            <a:schemeClr val="tx1">
                              <a:lumMod val="50000"/>
                            </a:schemeClr>
                          </a:solidFill>
                        </a:rPr>
                        <a:t>15% by 2015</a:t>
                      </a:r>
                      <a:endParaRPr lang="en-US" sz="1700" dirty="0">
                        <a:solidFill>
                          <a:schemeClr val="tx1">
                            <a:lumMod val="50000"/>
                          </a:schemeClr>
                        </a:solidFill>
                      </a:endParaRPr>
                    </a:p>
                  </a:txBody>
                  <a:tcPr/>
                </a:tc>
              </a:tr>
              <a:tr h="370840">
                <a:tc>
                  <a:txBody>
                    <a:bodyPr/>
                    <a:lstStyle/>
                    <a:p>
                      <a:pPr algn="ctr"/>
                      <a:r>
                        <a:rPr lang="en-US" sz="1700" dirty="0" smtClean="0">
                          <a:solidFill>
                            <a:schemeClr val="tx1">
                              <a:lumMod val="50000"/>
                            </a:schemeClr>
                          </a:solidFill>
                        </a:rPr>
                        <a:t>NM</a:t>
                      </a:r>
                      <a:endParaRPr lang="en-US" sz="1700" dirty="0">
                        <a:solidFill>
                          <a:schemeClr val="tx1">
                            <a:lumMod val="50000"/>
                          </a:schemeClr>
                        </a:solidFill>
                      </a:endParaRPr>
                    </a:p>
                  </a:txBody>
                  <a:tcPr/>
                </a:tc>
                <a:tc>
                  <a:txBody>
                    <a:bodyPr/>
                    <a:lstStyle/>
                    <a:p>
                      <a:pPr algn="ctr"/>
                      <a:r>
                        <a:rPr lang="en-US" sz="1700" dirty="0" smtClean="0">
                          <a:solidFill>
                            <a:schemeClr val="tx1">
                              <a:lumMod val="50000"/>
                            </a:schemeClr>
                          </a:solidFill>
                        </a:rPr>
                        <a:t>20% by 2020 (IOUs)</a:t>
                      </a:r>
                    </a:p>
                    <a:p>
                      <a:pPr algn="ctr"/>
                      <a:r>
                        <a:rPr lang="en-US" sz="1700" dirty="0" smtClean="0">
                          <a:solidFill>
                            <a:schemeClr val="tx1">
                              <a:lumMod val="50000"/>
                            </a:schemeClr>
                          </a:solidFill>
                        </a:rPr>
                        <a:t>10% by 2020 (co-ops)</a:t>
                      </a:r>
                      <a:endParaRPr lang="en-US" sz="1700" dirty="0">
                        <a:solidFill>
                          <a:schemeClr val="tx1">
                            <a:lumMod val="50000"/>
                          </a:schemeClr>
                        </a:solidFill>
                      </a:endParaRPr>
                    </a:p>
                  </a:txBody>
                  <a:tcPr/>
                </a:tc>
              </a:tr>
              <a:tr h="370840">
                <a:tc>
                  <a:txBody>
                    <a:bodyPr/>
                    <a:lstStyle/>
                    <a:p>
                      <a:pPr algn="ctr"/>
                      <a:r>
                        <a:rPr lang="en-US" sz="1700" dirty="0" smtClean="0">
                          <a:solidFill>
                            <a:schemeClr val="tx1">
                              <a:lumMod val="50000"/>
                            </a:schemeClr>
                          </a:solidFill>
                        </a:rPr>
                        <a:t>NV</a:t>
                      </a:r>
                      <a:endParaRPr lang="en-US" sz="1700" dirty="0">
                        <a:solidFill>
                          <a:schemeClr val="tx1">
                            <a:lumMod val="50000"/>
                          </a:schemeClr>
                        </a:solidFill>
                      </a:endParaRPr>
                    </a:p>
                  </a:txBody>
                  <a:tcPr/>
                </a:tc>
                <a:tc>
                  <a:txBody>
                    <a:bodyPr/>
                    <a:lstStyle/>
                    <a:p>
                      <a:pPr algn="ctr"/>
                      <a:r>
                        <a:rPr lang="en-US" sz="1700" dirty="0" smtClean="0">
                          <a:solidFill>
                            <a:schemeClr val="tx1">
                              <a:lumMod val="50000"/>
                            </a:schemeClr>
                          </a:solidFill>
                        </a:rPr>
                        <a:t>25% by 2025*</a:t>
                      </a:r>
                      <a:endParaRPr lang="en-US" sz="1700" dirty="0">
                        <a:solidFill>
                          <a:schemeClr val="tx1">
                            <a:lumMod val="50000"/>
                          </a:schemeClr>
                        </a:solidFill>
                      </a:endParaRPr>
                    </a:p>
                  </a:txBody>
                  <a:tcPr/>
                </a:tc>
              </a:tr>
              <a:tr h="370840">
                <a:tc>
                  <a:txBody>
                    <a:bodyPr/>
                    <a:lstStyle/>
                    <a:p>
                      <a:pPr algn="ctr"/>
                      <a:r>
                        <a:rPr lang="en-US" sz="1700" dirty="0" smtClean="0">
                          <a:solidFill>
                            <a:schemeClr val="tx1">
                              <a:lumMod val="50000"/>
                            </a:schemeClr>
                          </a:solidFill>
                        </a:rPr>
                        <a:t>OR</a:t>
                      </a:r>
                      <a:endParaRPr lang="en-US" sz="1700" dirty="0">
                        <a:solidFill>
                          <a:schemeClr val="tx1">
                            <a:lumMod val="50000"/>
                          </a:schemeClr>
                        </a:solidFill>
                      </a:endParaRPr>
                    </a:p>
                  </a:txBody>
                  <a:tcPr/>
                </a:tc>
                <a:tc>
                  <a:txBody>
                    <a:bodyPr/>
                    <a:lstStyle/>
                    <a:p>
                      <a:pPr algn="ctr"/>
                      <a:r>
                        <a:rPr lang="en-US" sz="1700" dirty="0" smtClean="0">
                          <a:solidFill>
                            <a:schemeClr val="tx1">
                              <a:lumMod val="50000"/>
                            </a:schemeClr>
                          </a:solidFill>
                        </a:rPr>
                        <a:t>25% by 2025</a:t>
                      </a:r>
                      <a:r>
                        <a:rPr lang="en-US" sz="1700" baseline="0" dirty="0" smtClean="0">
                          <a:solidFill>
                            <a:schemeClr val="tx1">
                              <a:lumMod val="50000"/>
                            </a:schemeClr>
                          </a:solidFill>
                        </a:rPr>
                        <a:t> (large utilities)*</a:t>
                      </a:r>
                    </a:p>
                    <a:p>
                      <a:pPr algn="ctr"/>
                      <a:r>
                        <a:rPr lang="en-US" sz="1700" baseline="0" dirty="0" smtClean="0">
                          <a:solidFill>
                            <a:schemeClr val="tx1">
                              <a:lumMod val="50000"/>
                            </a:schemeClr>
                          </a:solidFill>
                        </a:rPr>
                        <a:t>5%–10% by 2025 (small utilities)</a:t>
                      </a:r>
                      <a:endParaRPr lang="en-US" sz="1700" dirty="0">
                        <a:solidFill>
                          <a:schemeClr val="tx1">
                            <a:lumMod val="50000"/>
                          </a:schemeClr>
                        </a:solidFill>
                      </a:endParaRPr>
                    </a:p>
                  </a:txBody>
                  <a:tcPr/>
                </a:tc>
              </a:tr>
              <a:tr h="370840">
                <a:tc>
                  <a:txBody>
                    <a:bodyPr/>
                    <a:lstStyle/>
                    <a:p>
                      <a:pPr algn="ctr"/>
                      <a:r>
                        <a:rPr lang="en-US" sz="1700" dirty="0" smtClean="0">
                          <a:solidFill>
                            <a:schemeClr val="tx1">
                              <a:lumMod val="50000"/>
                            </a:schemeClr>
                          </a:solidFill>
                        </a:rPr>
                        <a:t>WA</a:t>
                      </a:r>
                      <a:endParaRPr lang="en-US" sz="1700" dirty="0">
                        <a:solidFill>
                          <a:schemeClr val="tx1">
                            <a:lumMod val="50000"/>
                          </a:schemeClr>
                        </a:solidFill>
                      </a:endParaRPr>
                    </a:p>
                  </a:txBody>
                  <a:tcPr/>
                </a:tc>
                <a:tc>
                  <a:txBody>
                    <a:bodyPr/>
                    <a:lstStyle/>
                    <a:p>
                      <a:pPr algn="ctr"/>
                      <a:r>
                        <a:rPr lang="en-US" sz="1700" dirty="0" smtClean="0">
                          <a:solidFill>
                            <a:schemeClr val="tx1">
                              <a:lumMod val="50000"/>
                            </a:schemeClr>
                          </a:solidFill>
                        </a:rPr>
                        <a:t>15% by 2020*</a:t>
                      </a:r>
                      <a:endParaRPr lang="en-US" sz="1700" dirty="0">
                        <a:solidFill>
                          <a:schemeClr val="tx1">
                            <a:lumMod val="50000"/>
                          </a:schemeClr>
                        </a:solidFill>
                      </a:endParaRPr>
                    </a:p>
                  </a:txBody>
                  <a:tcPr/>
                </a:tc>
              </a:tr>
              <a:tr h="370840">
                <a:tc>
                  <a:txBody>
                    <a:bodyPr/>
                    <a:lstStyle/>
                    <a:p>
                      <a:pPr algn="ctr"/>
                      <a:r>
                        <a:rPr lang="en-US" sz="1700" i="0" dirty="0" smtClean="0">
                          <a:solidFill>
                            <a:schemeClr val="tx1">
                              <a:lumMod val="50000"/>
                            </a:schemeClr>
                          </a:solidFill>
                        </a:rPr>
                        <a:t>UT</a:t>
                      </a:r>
                      <a:endParaRPr lang="en-US" sz="1700" i="0" dirty="0">
                        <a:solidFill>
                          <a:schemeClr val="tx1">
                            <a:lumMod val="50000"/>
                          </a:schemeClr>
                        </a:solidFill>
                      </a:endParaRPr>
                    </a:p>
                  </a:txBody>
                  <a:tcPr/>
                </a:tc>
                <a:tc>
                  <a:txBody>
                    <a:bodyPr/>
                    <a:lstStyle/>
                    <a:p>
                      <a:pPr algn="ctr"/>
                      <a:r>
                        <a:rPr lang="en-US" sz="1700" i="1" dirty="0" smtClean="0">
                          <a:solidFill>
                            <a:schemeClr val="tx1">
                              <a:lumMod val="50000"/>
                            </a:schemeClr>
                          </a:solidFill>
                        </a:rPr>
                        <a:t>GOAL: 20%</a:t>
                      </a:r>
                      <a:r>
                        <a:rPr lang="en-US" sz="1700" i="1" baseline="0" dirty="0" smtClean="0">
                          <a:solidFill>
                            <a:schemeClr val="tx1">
                              <a:lumMod val="50000"/>
                            </a:schemeClr>
                          </a:solidFill>
                        </a:rPr>
                        <a:t> by 2025</a:t>
                      </a:r>
                      <a:endParaRPr lang="en-US" sz="1700" i="1" dirty="0">
                        <a:solidFill>
                          <a:schemeClr val="tx1">
                            <a:lumMod val="50000"/>
                          </a:schemeClr>
                        </a:solidFill>
                      </a:endParaRPr>
                    </a:p>
                  </a:txBody>
                  <a:tcPr/>
                </a:tc>
              </a:tr>
            </a:tbl>
          </a:graphicData>
        </a:graphic>
      </p:graphicFrame>
      <p:sp>
        <p:nvSpPr>
          <p:cNvPr id="35" name="Slide Number Placeholder 3"/>
          <p:cNvSpPr>
            <a:spLocks noGrp="1"/>
          </p:cNvSpPr>
          <p:nvPr>
            <p:ph type="sldNum" sz="quarter" idx="4"/>
          </p:nvPr>
        </p:nvSpPr>
        <p:spPr>
          <a:xfrm>
            <a:off x="8596092" y="6591541"/>
            <a:ext cx="547908" cy="267887"/>
          </a:xfrm>
        </p:spPr>
        <p:txBody>
          <a:bodyPr/>
          <a:lstStyle/>
          <a:p>
            <a:pPr algn="ctr"/>
            <a:fld id="{C0DE57D6-8AFC-2140-9EBE-012C368973AC}" type="slidenum">
              <a:rPr lang="en-US" smtClean="0">
                <a:solidFill>
                  <a:prstClr val="white"/>
                </a:solidFill>
                <a:latin typeface="Franklin Gothic Book"/>
              </a:rPr>
              <a:pPr algn="ctr"/>
              <a:t>9</a:t>
            </a:fld>
            <a:endParaRPr lang="en-US" dirty="0">
              <a:solidFill>
                <a:prstClr val="white"/>
              </a:solidFill>
              <a:latin typeface="Franklin Gothic Book"/>
            </a:endParaRPr>
          </a:p>
        </p:txBody>
      </p:sp>
      <p:grpSp>
        <p:nvGrpSpPr>
          <p:cNvPr id="7" name="Group 6"/>
          <p:cNvGrpSpPr/>
          <p:nvPr/>
        </p:nvGrpSpPr>
        <p:grpSpPr>
          <a:xfrm>
            <a:off x="282711" y="1061590"/>
            <a:ext cx="3662962" cy="4330403"/>
            <a:chOff x="282711" y="1143000"/>
            <a:chExt cx="3662962" cy="4330403"/>
          </a:xfrm>
        </p:grpSpPr>
        <p:sp>
          <p:nvSpPr>
            <p:cNvPr id="363" name="Freeform 224" descr="70%"/>
            <p:cNvSpPr>
              <a:spLocks/>
            </p:cNvSpPr>
            <p:nvPr/>
          </p:nvSpPr>
          <p:spPr bwMode="auto">
            <a:xfrm>
              <a:off x="1848480" y="2939132"/>
              <a:ext cx="950863" cy="1241413"/>
            </a:xfrm>
            <a:custGeom>
              <a:avLst/>
              <a:gdLst>
                <a:gd name="T0" fmla="*/ 2147483647 w 470"/>
                <a:gd name="T1" fmla="*/ 2147483647 h 599"/>
                <a:gd name="T2" fmla="*/ 2147483647 w 470"/>
                <a:gd name="T3" fmla="*/ 2147483647 h 599"/>
                <a:gd name="T4" fmla="*/ 0 w 470"/>
                <a:gd name="T5" fmla="*/ 2147483647 h 599"/>
                <a:gd name="T6" fmla="*/ 2147483647 w 470"/>
                <a:gd name="T7" fmla="*/ 2147483647 h 599"/>
                <a:gd name="T8" fmla="*/ 2147483647 w 470"/>
                <a:gd name="T9" fmla="*/ 2147483647 h 599"/>
                <a:gd name="T10" fmla="*/ 2147483647 w 470"/>
                <a:gd name="T11" fmla="*/ 2147483647 h 599"/>
                <a:gd name="T12" fmla="*/ 2147483647 w 470"/>
                <a:gd name="T13" fmla="*/ 2147483647 h 599"/>
                <a:gd name="T14" fmla="*/ 2147483647 w 470"/>
                <a:gd name="T15" fmla="*/ 2147483647 h 599"/>
                <a:gd name="T16" fmla="*/ 2147483647 w 470"/>
                <a:gd name="T17" fmla="*/ 2147483647 h 599"/>
                <a:gd name="T18" fmla="*/ 2147483647 w 470"/>
                <a:gd name="T19" fmla="*/ 2147483647 h 599"/>
                <a:gd name="T20" fmla="*/ 2147483647 w 470"/>
                <a:gd name="T21" fmla="*/ 2147483647 h 599"/>
                <a:gd name="T22" fmla="*/ 2147483647 w 470"/>
                <a:gd name="T23" fmla="*/ 2147483647 h 599"/>
                <a:gd name="T24" fmla="*/ 2147483647 w 470"/>
                <a:gd name="T25" fmla="*/ 2147483647 h 599"/>
                <a:gd name="T26" fmla="*/ 2147483647 w 470"/>
                <a:gd name="T27" fmla="*/ 2147483647 h 599"/>
                <a:gd name="T28" fmla="*/ 2147483647 w 470"/>
                <a:gd name="T29" fmla="*/ 2147483647 h 599"/>
                <a:gd name="T30" fmla="*/ 2147483647 w 470"/>
                <a:gd name="T31" fmla="*/ 2147483647 h 599"/>
                <a:gd name="T32" fmla="*/ 2147483647 w 470"/>
                <a:gd name="T33" fmla="*/ 2147483647 h 599"/>
                <a:gd name="T34" fmla="*/ 2147483647 w 470"/>
                <a:gd name="T35" fmla="*/ 2147483647 h 599"/>
                <a:gd name="T36" fmla="*/ 2147483647 w 470"/>
                <a:gd name="T37" fmla="*/ 2147483647 h 599"/>
                <a:gd name="T38" fmla="*/ 2147483647 w 470"/>
                <a:gd name="T39" fmla="*/ 2147483647 h 599"/>
                <a:gd name="T40" fmla="*/ 2147483647 w 470"/>
                <a:gd name="T41" fmla="*/ 2147483647 h 599"/>
                <a:gd name="T42" fmla="*/ 2147483647 w 470"/>
                <a:gd name="T43" fmla="*/ 2147483647 h 599"/>
                <a:gd name="T44" fmla="*/ 2147483647 w 470"/>
                <a:gd name="T45" fmla="*/ 2147483647 h 599"/>
                <a:gd name="T46" fmla="*/ 2147483647 w 470"/>
                <a:gd name="T47" fmla="*/ 2147483647 h 599"/>
                <a:gd name="T48" fmla="*/ 2147483647 w 470"/>
                <a:gd name="T49" fmla="*/ 2147483647 h 599"/>
                <a:gd name="T50" fmla="*/ 2147483647 w 470"/>
                <a:gd name="T51" fmla="*/ 2147483647 h 599"/>
                <a:gd name="T52" fmla="*/ 2147483647 w 470"/>
                <a:gd name="T53" fmla="*/ 2147483647 h 599"/>
                <a:gd name="T54" fmla="*/ 2147483647 w 470"/>
                <a:gd name="T55" fmla="*/ 2147483647 h 599"/>
                <a:gd name="T56" fmla="*/ 2147483647 w 470"/>
                <a:gd name="T57" fmla="*/ 2147483647 h 599"/>
                <a:gd name="T58" fmla="*/ 2147483647 w 470"/>
                <a:gd name="T59" fmla="*/ 2147483647 h 599"/>
                <a:gd name="T60" fmla="*/ 2147483647 w 470"/>
                <a:gd name="T61" fmla="*/ 2147483647 h 599"/>
                <a:gd name="T62" fmla="*/ 2147483647 w 470"/>
                <a:gd name="T63" fmla="*/ 2147483647 h 599"/>
                <a:gd name="T64" fmla="*/ 2147483647 w 470"/>
                <a:gd name="T65" fmla="*/ 2147483647 h 599"/>
                <a:gd name="T66" fmla="*/ 2147483647 w 470"/>
                <a:gd name="T67" fmla="*/ 2147483647 h 599"/>
                <a:gd name="T68" fmla="*/ 2147483647 w 470"/>
                <a:gd name="T69" fmla="*/ 2147483647 h 599"/>
                <a:gd name="T70" fmla="*/ 2147483647 w 470"/>
                <a:gd name="T71" fmla="*/ 2147483647 h 599"/>
                <a:gd name="T72" fmla="*/ 2147483647 w 470"/>
                <a:gd name="T73" fmla="*/ 2147483647 h 599"/>
                <a:gd name="T74" fmla="*/ 2147483647 w 470"/>
                <a:gd name="T75" fmla="*/ 2147483647 h 599"/>
                <a:gd name="T76" fmla="*/ 2147483647 w 470"/>
                <a:gd name="T77" fmla="*/ 2147483647 h 599"/>
                <a:gd name="T78" fmla="*/ 2147483647 w 470"/>
                <a:gd name="T79" fmla="*/ 2147483647 h 599"/>
                <a:gd name="T80" fmla="*/ 2147483647 w 470"/>
                <a:gd name="T81" fmla="*/ 2147483647 h 599"/>
                <a:gd name="T82" fmla="*/ 2147483647 w 470"/>
                <a:gd name="T83" fmla="*/ 2147483647 h 599"/>
                <a:gd name="T84" fmla="*/ 2147483647 w 470"/>
                <a:gd name="T85" fmla="*/ 2147483647 h 599"/>
                <a:gd name="T86" fmla="*/ 2147483647 w 470"/>
                <a:gd name="T87" fmla="*/ 2147483647 h 599"/>
                <a:gd name="T88" fmla="*/ 2147483647 w 470"/>
                <a:gd name="T89" fmla="*/ 2147483647 h 599"/>
                <a:gd name="T90" fmla="*/ 2147483647 w 470"/>
                <a:gd name="T91" fmla="*/ 2147483647 h 599"/>
                <a:gd name="T92" fmla="*/ 2147483647 w 470"/>
                <a:gd name="T93" fmla="*/ 2147483647 h 5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70"/>
                <a:gd name="T142" fmla="*/ 0 h 599"/>
                <a:gd name="T143" fmla="*/ 470 w 470"/>
                <a:gd name="T144" fmla="*/ 599 h 5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70" h="599">
                  <a:moveTo>
                    <a:pt x="19" y="415"/>
                  </a:moveTo>
                  <a:lnTo>
                    <a:pt x="12" y="457"/>
                  </a:lnTo>
                  <a:lnTo>
                    <a:pt x="12" y="458"/>
                  </a:lnTo>
                  <a:lnTo>
                    <a:pt x="9" y="475"/>
                  </a:lnTo>
                  <a:lnTo>
                    <a:pt x="6" y="493"/>
                  </a:lnTo>
                  <a:lnTo>
                    <a:pt x="0" y="529"/>
                  </a:lnTo>
                  <a:lnTo>
                    <a:pt x="0" y="540"/>
                  </a:lnTo>
                  <a:lnTo>
                    <a:pt x="26" y="545"/>
                  </a:lnTo>
                  <a:lnTo>
                    <a:pt x="55" y="549"/>
                  </a:lnTo>
                  <a:lnTo>
                    <a:pt x="95" y="556"/>
                  </a:lnTo>
                  <a:lnTo>
                    <a:pt x="98" y="556"/>
                  </a:lnTo>
                  <a:lnTo>
                    <a:pt x="109" y="557"/>
                  </a:lnTo>
                  <a:lnTo>
                    <a:pt x="125" y="560"/>
                  </a:lnTo>
                  <a:lnTo>
                    <a:pt x="192" y="568"/>
                  </a:lnTo>
                  <a:lnTo>
                    <a:pt x="214" y="572"/>
                  </a:lnTo>
                  <a:lnTo>
                    <a:pt x="221" y="572"/>
                  </a:lnTo>
                  <a:lnTo>
                    <a:pt x="235" y="574"/>
                  </a:lnTo>
                  <a:lnTo>
                    <a:pt x="257" y="577"/>
                  </a:lnTo>
                  <a:lnTo>
                    <a:pt x="278" y="579"/>
                  </a:lnTo>
                  <a:lnTo>
                    <a:pt x="300" y="582"/>
                  </a:lnTo>
                  <a:lnTo>
                    <a:pt x="301" y="584"/>
                  </a:lnTo>
                  <a:lnTo>
                    <a:pt x="340" y="588"/>
                  </a:lnTo>
                  <a:lnTo>
                    <a:pt x="372" y="592"/>
                  </a:lnTo>
                  <a:lnTo>
                    <a:pt x="383" y="593"/>
                  </a:lnTo>
                  <a:lnTo>
                    <a:pt x="421" y="598"/>
                  </a:lnTo>
                  <a:lnTo>
                    <a:pt x="427" y="545"/>
                  </a:lnTo>
                  <a:lnTo>
                    <a:pt x="428" y="543"/>
                  </a:lnTo>
                  <a:lnTo>
                    <a:pt x="430" y="515"/>
                  </a:lnTo>
                  <a:lnTo>
                    <a:pt x="433" y="500"/>
                  </a:lnTo>
                  <a:lnTo>
                    <a:pt x="433" y="488"/>
                  </a:lnTo>
                  <a:lnTo>
                    <a:pt x="435" y="471"/>
                  </a:lnTo>
                  <a:lnTo>
                    <a:pt x="435" y="470"/>
                  </a:lnTo>
                  <a:lnTo>
                    <a:pt x="435" y="458"/>
                  </a:lnTo>
                  <a:lnTo>
                    <a:pt x="438" y="433"/>
                  </a:lnTo>
                  <a:lnTo>
                    <a:pt x="441" y="406"/>
                  </a:lnTo>
                  <a:lnTo>
                    <a:pt x="445" y="379"/>
                  </a:lnTo>
                  <a:lnTo>
                    <a:pt x="449" y="339"/>
                  </a:lnTo>
                  <a:lnTo>
                    <a:pt x="451" y="325"/>
                  </a:lnTo>
                  <a:lnTo>
                    <a:pt x="452" y="311"/>
                  </a:lnTo>
                  <a:lnTo>
                    <a:pt x="452" y="307"/>
                  </a:lnTo>
                  <a:lnTo>
                    <a:pt x="455" y="283"/>
                  </a:lnTo>
                  <a:lnTo>
                    <a:pt x="456" y="271"/>
                  </a:lnTo>
                  <a:lnTo>
                    <a:pt x="459" y="246"/>
                  </a:lnTo>
                  <a:lnTo>
                    <a:pt x="462" y="222"/>
                  </a:lnTo>
                  <a:lnTo>
                    <a:pt x="464" y="201"/>
                  </a:lnTo>
                  <a:lnTo>
                    <a:pt x="464" y="200"/>
                  </a:lnTo>
                  <a:lnTo>
                    <a:pt x="466" y="189"/>
                  </a:lnTo>
                  <a:lnTo>
                    <a:pt x="467" y="175"/>
                  </a:lnTo>
                  <a:lnTo>
                    <a:pt x="469" y="161"/>
                  </a:lnTo>
                  <a:lnTo>
                    <a:pt x="433" y="157"/>
                  </a:lnTo>
                  <a:lnTo>
                    <a:pt x="430" y="157"/>
                  </a:lnTo>
                  <a:lnTo>
                    <a:pt x="392" y="152"/>
                  </a:lnTo>
                  <a:lnTo>
                    <a:pt x="388" y="152"/>
                  </a:lnTo>
                  <a:lnTo>
                    <a:pt x="370" y="151"/>
                  </a:lnTo>
                  <a:lnTo>
                    <a:pt x="308" y="143"/>
                  </a:lnTo>
                  <a:lnTo>
                    <a:pt x="311" y="115"/>
                  </a:lnTo>
                  <a:lnTo>
                    <a:pt x="314" y="94"/>
                  </a:lnTo>
                  <a:lnTo>
                    <a:pt x="315" y="87"/>
                  </a:lnTo>
                  <a:lnTo>
                    <a:pt x="316" y="79"/>
                  </a:lnTo>
                  <a:lnTo>
                    <a:pt x="318" y="61"/>
                  </a:lnTo>
                  <a:lnTo>
                    <a:pt x="320" y="52"/>
                  </a:lnTo>
                  <a:lnTo>
                    <a:pt x="322" y="33"/>
                  </a:lnTo>
                  <a:lnTo>
                    <a:pt x="291" y="30"/>
                  </a:lnTo>
                  <a:lnTo>
                    <a:pt x="290" y="30"/>
                  </a:lnTo>
                  <a:lnTo>
                    <a:pt x="284" y="29"/>
                  </a:lnTo>
                  <a:lnTo>
                    <a:pt x="267" y="26"/>
                  </a:lnTo>
                  <a:lnTo>
                    <a:pt x="247" y="23"/>
                  </a:lnTo>
                  <a:lnTo>
                    <a:pt x="237" y="23"/>
                  </a:lnTo>
                  <a:lnTo>
                    <a:pt x="233" y="22"/>
                  </a:lnTo>
                  <a:lnTo>
                    <a:pt x="232" y="22"/>
                  </a:lnTo>
                  <a:lnTo>
                    <a:pt x="232" y="20"/>
                  </a:lnTo>
                  <a:lnTo>
                    <a:pt x="168" y="12"/>
                  </a:lnTo>
                  <a:lnTo>
                    <a:pt x="148" y="9"/>
                  </a:lnTo>
                  <a:lnTo>
                    <a:pt x="109" y="5"/>
                  </a:lnTo>
                  <a:lnTo>
                    <a:pt x="85" y="0"/>
                  </a:lnTo>
                  <a:lnTo>
                    <a:pt x="84" y="12"/>
                  </a:lnTo>
                  <a:lnTo>
                    <a:pt x="74" y="72"/>
                  </a:lnTo>
                  <a:lnTo>
                    <a:pt x="69" y="108"/>
                  </a:lnTo>
                  <a:lnTo>
                    <a:pt x="62" y="148"/>
                  </a:lnTo>
                  <a:lnTo>
                    <a:pt x="56" y="178"/>
                  </a:lnTo>
                  <a:lnTo>
                    <a:pt x="52" y="203"/>
                  </a:lnTo>
                  <a:lnTo>
                    <a:pt x="51" y="215"/>
                  </a:lnTo>
                  <a:lnTo>
                    <a:pt x="49" y="225"/>
                  </a:lnTo>
                  <a:lnTo>
                    <a:pt x="47" y="241"/>
                  </a:lnTo>
                  <a:lnTo>
                    <a:pt x="42" y="265"/>
                  </a:lnTo>
                  <a:lnTo>
                    <a:pt x="42" y="269"/>
                  </a:lnTo>
                  <a:lnTo>
                    <a:pt x="30" y="339"/>
                  </a:lnTo>
                  <a:lnTo>
                    <a:pt x="29" y="358"/>
                  </a:lnTo>
                  <a:lnTo>
                    <a:pt x="27" y="364"/>
                  </a:lnTo>
                  <a:lnTo>
                    <a:pt x="26" y="369"/>
                  </a:lnTo>
                  <a:lnTo>
                    <a:pt x="24" y="378"/>
                  </a:lnTo>
                  <a:lnTo>
                    <a:pt x="20" y="400"/>
                  </a:lnTo>
                  <a:lnTo>
                    <a:pt x="19" y="415"/>
                  </a:lnTo>
                </a:path>
              </a:pathLst>
            </a:custGeom>
            <a:solidFill>
              <a:srgbClr val="EDA94E"/>
            </a:solidFill>
            <a:ln w="6350" cap="rnd">
              <a:solidFill>
                <a:sysClr val="windowText" lastClr="000000"/>
              </a:solidFill>
              <a:round/>
              <a:headEnd/>
              <a:tailEnd/>
            </a:ln>
          </p:spPr>
          <p:txBody>
            <a:bodyPr/>
            <a:lstStyle/>
            <a:p>
              <a:pPr defTabSz="914400">
                <a:defRPr/>
              </a:pPr>
              <a:endParaRPr lang="en-US" kern="0" dirty="0">
                <a:solidFill>
                  <a:sysClr val="windowText" lastClr="000000"/>
                </a:solidFill>
                <a:latin typeface="Franklin Gothic Book"/>
              </a:endParaRPr>
            </a:p>
          </p:txBody>
        </p:sp>
        <p:sp>
          <p:nvSpPr>
            <p:cNvPr id="364" name="Freeform 225"/>
            <p:cNvSpPr>
              <a:spLocks/>
            </p:cNvSpPr>
            <p:nvPr/>
          </p:nvSpPr>
          <p:spPr bwMode="auto">
            <a:xfrm>
              <a:off x="663464" y="1143000"/>
              <a:ext cx="1160583" cy="843265"/>
            </a:xfrm>
            <a:custGeom>
              <a:avLst/>
              <a:gdLst>
                <a:gd name="T0" fmla="*/ 515 w 574"/>
                <a:gd name="T1" fmla="*/ 384 h 407"/>
                <a:gd name="T2" fmla="*/ 482 w 574"/>
                <a:gd name="T3" fmla="*/ 405 h 407"/>
                <a:gd name="T4" fmla="*/ 464 w 574"/>
                <a:gd name="T5" fmla="*/ 402 h 407"/>
                <a:gd name="T6" fmla="*/ 436 w 574"/>
                <a:gd name="T7" fmla="*/ 397 h 407"/>
                <a:gd name="T8" fmla="*/ 377 w 574"/>
                <a:gd name="T9" fmla="*/ 384 h 407"/>
                <a:gd name="T10" fmla="*/ 343 w 574"/>
                <a:gd name="T11" fmla="*/ 384 h 407"/>
                <a:gd name="T12" fmla="*/ 310 w 574"/>
                <a:gd name="T13" fmla="*/ 386 h 407"/>
                <a:gd name="T14" fmla="*/ 288 w 574"/>
                <a:gd name="T15" fmla="*/ 384 h 407"/>
                <a:gd name="T16" fmla="*/ 246 w 574"/>
                <a:gd name="T17" fmla="*/ 389 h 407"/>
                <a:gd name="T18" fmla="*/ 217 w 574"/>
                <a:gd name="T19" fmla="*/ 386 h 407"/>
                <a:gd name="T20" fmla="*/ 193 w 574"/>
                <a:gd name="T21" fmla="*/ 380 h 407"/>
                <a:gd name="T22" fmla="*/ 173 w 574"/>
                <a:gd name="T23" fmla="*/ 369 h 407"/>
                <a:gd name="T24" fmla="*/ 150 w 574"/>
                <a:gd name="T25" fmla="*/ 365 h 407"/>
                <a:gd name="T26" fmla="*/ 119 w 574"/>
                <a:gd name="T27" fmla="*/ 372 h 407"/>
                <a:gd name="T28" fmla="*/ 79 w 574"/>
                <a:gd name="T29" fmla="*/ 352 h 407"/>
                <a:gd name="T30" fmla="*/ 82 w 574"/>
                <a:gd name="T31" fmla="*/ 342 h 407"/>
                <a:gd name="T32" fmla="*/ 74 w 574"/>
                <a:gd name="T33" fmla="*/ 298 h 407"/>
                <a:gd name="T34" fmla="*/ 49 w 574"/>
                <a:gd name="T35" fmla="*/ 290 h 407"/>
                <a:gd name="T36" fmla="*/ 31 w 574"/>
                <a:gd name="T37" fmla="*/ 272 h 407"/>
                <a:gd name="T38" fmla="*/ 8 w 574"/>
                <a:gd name="T39" fmla="*/ 266 h 407"/>
                <a:gd name="T40" fmla="*/ 0 w 574"/>
                <a:gd name="T41" fmla="*/ 263 h 407"/>
                <a:gd name="T42" fmla="*/ 13 w 574"/>
                <a:gd name="T43" fmla="*/ 239 h 407"/>
                <a:gd name="T44" fmla="*/ 26 w 574"/>
                <a:gd name="T45" fmla="*/ 221 h 407"/>
                <a:gd name="T46" fmla="*/ 12 w 574"/>
                <a:gd name="T47" fmla="*/ 213 h 407"/>
                <a:gd name="T48" fmla="*/ 12 w 574"/>
                <a:gd name="T49" fmla="*/ 193 h 407"/>
                <a:gd name="T50" fmla="*/ 34 w 574"/>
                <a:gd name="T51" fmla="*/ 193 h 407"/>
                <a:gd name="T52" fmla="*/ 16 w 574"/>
                <a:gd name="T53" fmla="*/ 191 h 407"/>
                <a:gd name="T54" fmla="*/ 16 w 574"/>
                <a:gd name="T55" fmla="*/ 148 h 407"/>
                <a:gd name="T56" fmla="*/ 12 w 574"/>
                <a:gd name="T57" fmla="*/ 97 h 407"/>
                <a:gd name="T58" fmla="*/ 4 w 574"/>
                <a:gd name="T59" fmla="*/ 68 h 407"/>
                <a:gd name="T60" fmla="*/ 15 w 574"/>
                <a:gd name="T61" fmla="*/ 31 h 407"/>
                <a:gd name="T62" fmla="*/ 58 w 574"/>
                <a:gd name="T63" fmla="*/ 64 h 407"/>
                <a:gd name="T64" fmla="*/ 119 w 574"/>
                <a:gd name="T65" fmla="*/ 85 h 407"/>
                <a:gd name="T66" fmla="*/ 136 w 574"/>
                <a:gd name="T67" fmla="*/ 90 h 407"/>
                <a:gd name="T68" fmla="*/ 141 w 574"/>
                <a:gd name="T69" fmla="*/ 100 h 407"/>
                <a:gd name="T70" fmla="*/ 133 w 574"/>
                <a:gd name="T71" fmla="*/ 128 h 407"/>
                <a:gd name="T72" fmla="*/ 154 w 574"/>
                <a:gd name="T73" fmla="*/ 121 h 407"/>
                <a:gd name="T74" fmla="*/ 146 w 574"/>
                <a:gd name="T75" fmla="*/ 160 h 407"/>
                <a:gd name="T76" fmla="*/ 151 w 574"/>
                <a:gd name="T77" fmla="*/ 177 h 407"/>
                <a:gd name="T78" fmla="*/ 139 w 574"/>
                <a:gd name="T79" fmla="*/ 175 h 407"/>
                <a:gd name="T80" fmla="*/ 155 w 574"/>
                <a:gd name="T81" fmla="*/ 179 h 407"/>
                <a:gd name="T82" fmla="*/ 172 w 574"/>
                <a:gd name="T83" fmla="*/ 118 h 407"/>
                <a:gd name="T84" fmla="*/ 171 w 574"/>
                <a:gd name="T85" fmla="*/ 98 h 407"/>
                <a:gd name="T86" fmla="*/ 169 w 574"/>
                <a:gd name="T87" fmla="*/ 105 h 407"/>
                <a:gd name="T88" fmla="*/ 162 w 574"/>
                <a:gd name="T89" fmla="*/ 83 h 407"/>
                <a:gd name="T90" fmla="*/ 175 w 574"/>
                <a:gd name="T91" fmla="*/ 80 h 407"/>
                <a:gd name="T92" fmla="*/ 153 w 574"/>
                <a:gd name="T93" fmla="*/ 80 h 407"/>
                <a:gd name="T94" fmla="*/ 159 w 574"/>
                <a:gd name="T95" fmla="*/ 98 h 407"/>
                <a:gd name="T96" fmla="*/ 158 w 574"/>
                <a:gd name="T97" fmla="*/ 110 h 407"/>
                <a:gd name="T98" fmla="*/ 146 w 574"/>
                <a:gd name="T99" fmla="*/ 83 h 407"/>
                <a:gd name="T100" fmla="*/ 169 w 574"/>
                <a:gd name="T101" fmla="*/ 61 h 407"/>
                <a:gd name="T102" fmla="*/ 169 w 574"/>
                <a:gd name="T103" fmla="*/ 27 h 407"/>
                <a:gd name="T104" fmla="*/ 165 w 574"/>
                <a:gd name="T105" fmla="*/ 0 h 407"/>
                <a:gd name="T106" fmla="*/ 483 w 574"/>
                <a:gd name="T107" fmla="*/ 74 h 407"/>
                <a:gd name="T108" fmla="*/ 563 w 574"/>
                <a:gd name="T109" fmla="*/ 94 h 407"/>
                <a:gd name="T110" fmla="*/ 549 w 574"/>
                <a:gd name="T111" fmla="*/ 167 h 407"/>
                <a:gd name="T112" fmla="*/ 544 w 574"/>
                <a:gd name="T113" fmla="*/ 195 h 407"/>
                <a:gd name="T114" fmla="*/ 540 w 574"/>
                <a:gd name="T115" fmla="*/ 222 h 407"/>
                <a:gd name="T116" fmla="*/ 530 w 574"/>
                <a:gd name="T117" fmla="*/ 276 h 407"/>
                <a:gd name="T118" fmla="*/ 519 w 574"/>
                <a:gd name="T119" fmla="*/ 330 h 407"/>
                <a:gd name="T120" fmla="*/ 513 w 574"/>
                <a:gd name="T121" fmla="*/ 356 h 4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4"/>
                <a:gd name="T184" fmla="*/ 0 h 407"/>
                <a:gd name="T185" fmla="*/ 574 w 574"/>
                <a:gd name="T186" fmla="*/ 407 h 40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4" h="407">
                  <a:moveTo>
                    <a:pt x="520" y="357"/>
                  </a:moveTo>
                  <a:lnTo>
                    <a:pt x="519" y="363"/>
                  </a:lnTo>
                  <a:lnTo>
                    <a:pt x="523" y="376"/>
                  </a:lnTo>
                  <a:lnTo>
                    <a:pt x="521" y="406"/>
                  </a:lnTo>
                  <a:lnTo>
                    <a:pt x="489" y="397"/>
                  </a:lnTo>
                  <a:lnTo>
                    <a:pt x="488" y="397"/>
                  </a:lnTo>
                  <a:lnTo>
                    <a:pt x="478" y="396"/>
                  </a:lnTo>
                  <a:lnTo>
                    <a:pt x="470" y="394"/>
                  </a:lnTo>
                  <a:lnTo>
                    <a:pt x="469" y="394"/>
                  </a:lnTo>
                  <a:lnTo>
                    <a:pt x="462" y="393"/>
                  </a:lnTo>
                  <a:lnTo>
                    <a:pt x="442" y="389"/>
                  </a:lnTo>
                  <a:lnTo>
                    <a:pt x="441" y="389"/>
                  </a:lnTo>
                  <a:lnTo>
                    <a:pt x="422" y="385"/>
                  </a:lnTo>
                  <a:lnTo>
                    <a:pt x="383" y="376"/>
                  </a:lnTo>
                  <a:lnTo>
                    <a:pt x="368" y="374"/>
                  </a:lnTo>
                  <a:lnTo>
                    <a:pt x="355" y="379"/>
                  </a:lnTo>
                  <a:lnTo>
                    <a:pt x="347" y="376"/>
                  </a:lnTo>
                  <a:lnTo>
                    <a:pt x="333" y="375"/>
                  </a:lnTo>
                  <a:lnTo>
                    <a:pt x="323" y="372"/>
                  </a:lnTo>
                  <a:lnTo>
                    <a:pt x="314" y="378"/>
                  </a:lnTo>
                  <a:lnTo>
                    <a:pt x="298" y="376"/>
                  </a:lnTo>
                  <a:lnTo>
                    <a:pt x="296" y="376"/>
                  </a:lnTo>
                  <a:lnTo>
                    <a:pt x="292" y="376"/>
                  </a:lnTo>
                  <a:lnTo>
                    <a:pt x="287" y="376"/>
                  </a:lnTo>
                  <a:lnTo>
                    <a:pt x="271" y="383"/>
                  </a:lnTo>
                  <a:lnTo>
                    <a:pt x="250" y="381"/>
                  </a:lnTo>
                  <a:lnTo>
                    <a:pt x="238" y="374"/>
                  </a:lnTo>
                  <a:lnTo>
                    <a:pt x="236" y="376"/>
                  </a:lnTo>
                  <a:lnTo>
                    <a:pt x="221" y="378"/>
                  </a:lnTo>
                  <a:lnTo>
                    <a:pt x="217" y="379"/>
                  </a:lnTo>
                  <a:lnTo>
                    <a:pt x="196" y="379"/>
                  </a:lnTo>
                  <a:lnTo>
                    <a:pt x="195" y="372"/>
                  </a:lnTo>
                  <a:lnTo>
                    <a:pt x="178" y="364"/>
                  </a:lnTo>
                  <a:lnTo>
                    <a:pt x="175" y="361"/>
                  </a:lnTo>
                  <a:lnTo>
                    <a:pt x="174" y="360"/>
                  </a:lnTo>
                  <a:lnTo>
                    <a:pt x="157" y="360"/>
                  </a:lnTo>
                  <a:lnTo>
                    <a:pt x="152" y="357"/>
                  </a:lnTo>
                  <a:lnTo>
                    <a:pt x="143" y="363"/>
                  </a:lnTo>
                  <a:lnTo>
                    <a:pt x="127" y="365"/>
                  </a:lnTo>
                  <a:lnTo>
                    <a:pt x="121" y="364"/>
                  </a:lnTo>
                  <a:lnTo>
                    <a:pt x="116" y="367"/>
                  </a:lnTo>
                  <a:lnTo>
                    <a:pt x="102" y="361"/>
                  </a:lnTo>
                  <a:lnTo>
                    <a:pt x="81" y="346"/>
                  </a:lnTo>
                  <a:lnTo>
                    <a:pt x="83" y="339"/>
                  </a:lnTo>
                  <a:lnTo>
                    <a:pt x="83" y="338"/>
                  </a:lnTo>
                  <a:lnTo>
                    <a:pt x="84" y="336"/>
                  </a:lnTo>
                  <a:lnTo>
                    <a:pt x="84" y="325"/>
                  </a:lnTo>
                  <a:lnTo>
                    <a:pt x="85" y="313"/>
                  </a:lnTo>
                  <a:lnTo>
                    <a:pt x="76" y="292"/>
                  </a:lnTo>
                  <a:lnTo>
                    <a:pt x="62" y="284"/>
                  </a:lnTo>
                  <a:lnTo>
                    <a:pt x="58" y="285"/>
                  </a:lnTo>
                  <a:lnTo>
                    <a:pt x="49" y="284"/>
                  </a:lnTo>
                  <a:lnTo>
                    <a:pt x="45" y="271"/>
                  </a:lnTo>
                  <a:lnTo>
                    <a:pt x="44" y="268"/>
                  </a:lnTo>
                  <a:lnTo>
                    <a:pt x="31" y="266"/>
                  </a:lnTo>
                  <a:lnTo>
                    <a:pt x="26" y="261"/>
                  </a:lnTo>
                  <a:lnTo>
                    <a:pt x="15" y="264"/>
                  </a:lnTo>
                  <a:lnTo>
                    <a:pt x="8" y="260"/>
                  </a:lnTo>
                  <a:lnTo>
                    <a:pt x="6" y="254"/>
                  </a:lnTo>
                  <a:lnTo>
                    <a:pt x="4" y="259"/>
                  </a:lnTo>
                  <a:lnTo>
                    <a:pt x="0" y="257"/>
                  </a:lnTo>
                  <a:lnTo>
                    <a:pt x="12" y="218"/>
                  </a:lnTo>
                  <a:lnTo>
                    <a:pt x="9" y="239"/>
                  </a:lnTo>
                  <a:lnTo>
                    <a:pt x="13" y="235"/>
                  </a:lnTo>
                  <a:lnTo>
                    <a:pt x="19" y="235"/>
                  </a:lnTo>
                  <a:lnTo>
                    <a:pt x="19" y="223"/>
                  </a:lnTo>
                  <a:lnTo>
                    <a:pt x="26" y="217"/>
                  </a:lnTo>
                  <a:lnTo>
                    <a:pt x="29" y="213"/>
                  </a:lnTo>
                  <a:lnTo>
                    <a:pt x="17" y="213"/>
                  </a:lnTo>
                  <a:lnTo>
                    <a:pt x="12" y="209"/>
                  </a:lnTo>
                  <a:lnTo>
                    <a:pt x="13" y="202"/>
                  </a:lnTo>
                  <a:lnTo>
                    <a:pt x="15" y="193"/>
                  </a:lnTo>
                  <a:lnTo>
                    <a:pt x="12" y="189"/>
                  </a:lnTo>
                  <a:lnTo>
                    <a:pt x="16" y="195"/>
                  </a:lnTo>
                  <a:lnTo>
                    <a:pt x="33" y="192"/>
                  </a:lnTo>
                  <a:lnTo>
                    <a:pt x="34" y="189"/>
                  </a:lnTo>
                  <a:lnTo>
                    <a:pt x="24" y="184"/>
                  </a:lnTo>
                  <a:lnTo>
                    <a:pt x="19" y="177"/>
                  </a:lnTo>
                  <a:lnTo>
                    <a:pt x="16" y="187"/>
                  </a:lnTo>
                  <a:lnTo>
                    <a:pt x="12" y="187"/>
                  </a:lnTo>
                  <a:lnTo>
                    <a:pt x="16" y="157"/>
                  </a:lnTo>
                  <a:lnTo>
                    <a:pt x="16" y="146"/>
                  </a:lnTo>
                  <a:lnTo>
                    <a:pt x="12" y="139"/>
                  </a:lnTo>
                  <a:lnTo>
                    <a:pt x="15" y="121"/>
                  </a:lnTo>
                  <a:lnTo>
                    <a:pt x="12" y="95"/>
                  </a:lnTo>
                  <a:lnTo>
                    <a:pt x="13" y="92"/>
                  </a:lnTo>
                  <a:lnTo>
                    <a:pt x="5" y="80"/>
                  </a:lnTo>
                  <a:lnTo>
                    <a:pt x="4" y="66"/>
                  </a:lnTo>
                  <a:lnTo>
                    <a:pt x="6" y="62"/>
                  </a:lnTo>
                  <a:lnTo>
                    <a:pt x="5" y="49"/>
                  </a:lnTo>
                  <a:lnTo>
                    <a:pt x="15" y="31"/>
                  </a:lnTo>
                  <a:lnTo>
                    <a:pt x="12" y="26"/>
                  </a:lnTo>
                  <a:lnTo>
                    <a:pt x="16" y="26"/>
                  </a:lnTo>
                  <a:lnTo>
                    <a:pt x="58" y="62"/>
                  </a:lnTo>
                  <a:lnTo>
                    <a:pt x="96" y="76"/>
                  </a:lnTo>
                  <a:lnTo>
                    <a:pt x="96" y="77"/>
                  </a:lnTo>
                  <a:lnTo>
                    <a:pt x="121" y="83"/>
                  </a:lnTo>
                  <a:lnTo>
                    <a:pt x="131" y="92"/>
                  </a:lnTo>
                  <a:lnTo>
                    <a:pt x="137" y="95"/>
                  </a:lnTo>
                  <a:lnTo>
                    <a:pt x="138" y="88"/>
                  </a:lnTo>
                  <a:lnTo>
                    <a:pt x="145" y="90"/>
                  </a:lnTo>
                  <a:lnTo>
                    <a:pt x="141" y="92"/>
                  </a:lnTo>
                  <a:lnTo>
                    <a:pt x="143" y="98"/>
                  </a:lnTo>
                  <a:lnTo>
                    <a:pt x="148" y="119"/>
                  </a:lnTo>
                  <a:lnTo>
                    <a:pt x="135" y="126"/>
                  </a:lnTo>
                  <a:lnTo>
                    <a:pt x="135" y="130"/>
                  </a:lnTo>
                  <a:lnTo>
                    <a:pt x="152" y="119"/>
                  </a:lnTo>
                  <a:lnTo>
                    <a:pt x="156" y="119"/>
                  </a:lnTo>
                  <a:lnTo>
                    <a:pt x="155" y="134"/>
                  </a:lnTo>
                  <a:lnTo>
                    <a:pt x="153" y="133"/>
                  </a:lnTo>
                  <a:lnTo>
                    <a:pt x="148" y="156"/>
                  </a:lnTo>
                  <a:lnTo>
                    <a:pt x="149" y="157"/>
                  </a:lnTo>
                  <a:lnTo>
                    <a:pt x="150" y="167"/>
                  </a:lnTo>
                  <a:lnTo>
                    <a:pt x="153" y="173"/>
                  </a:lnTo>
                  <a:lnTo>
                    <a:pt x="143" y="175"/>
                  </a:lnTo>
                  <a:lnTo>
                    <a:pt x="141" y="173"/>
                  </a:lnTo>
                  <a:lnTo>
                    <a:pt x="141" y="171"/>
                  </a:lnTo>
                  <a:lnTo>
                    <a:pt x="142" y="180"/>
                  </a:lnTo>
                  <a:lnTo>
                    <a:pt x="149" y="178"/>
                  </a:lnTo>
                  <a:lnTo>
                    <a:pt x="157" y="175"/>
                  </a:lnTo>
                  <a:lnTo>
                    <a:pt x="155" y="166"/>
                  </a:lnTo>
                  <a:lnTo>
                    <a:pt x="161" y="131"/>
                  </a:lnTo>
                  <a:lnTo>
                    <a:pt x="174" y="116"/>
                  </a:lnTo>
                  <a:lnTo>
                    <a:pt x="178" y="115"/>
                  </a:lnTo>
                  <a:lnTo>
                    <a:pt x="179" y="110"/>
                  </a:lnTo>
                  <a:lnTo>
                    <a:pt x="173" y="96"/>
                  </a:lnTo>
                  <a:lnTo>
                    <a:pt x="173" y="85"/>
                  </a:lnTo>
                  <a:lnTo>
                    <a:pt x="168" y="95"/>
                  </a:lnTo>
                  <a:lnTo>
                    <a:pt x="171" y="103"/>
                  </a:lnTo>
                  <a:lnTo>
                    <a:pt x="167" y="95"/>
                  </a:lnTo>
                  <a:lnTo>
                    <a:pt x="163" y="94"/>
                  </a:lnTo>
                  <a:lnTo>
                    <a:pt x="164" y="81"/>
                  </a:lnTo>
                  <a:lnTo>
                    <a:pt x="174" y="83"/>
                  </a:lnTo>
                  <a:lnTo>
                    <a:pt x="177" y="78"/>
                  </a:lnTo>
                  <a:lnTo>
                    <a:pt x="168" y="69"/>
                  </a:lnTo>
                  <a:lnTo>
                    <a:pt x="164" y="65"/>
                  </a:lnTo>
                  <a:lnTo>
                    <a:pt x="155" y="78"/>
                  </a:lnTo>
                  <a:lnTo>
                    <a:pt x="157" y="99"/>
                  </a:lnTo>
                  <a:lnTo>
                    <a:pt x="160" y="101"/>
                  </a:lnTo>
                  <a:lnTo>
                    <a:pt x="161" y="96"/>
                  </a:lnTo>
                  <a:lnTo>
                    <a:pt x="170" y="105"/>
                  </a:lnTo>
                  <a:lnTo>
                    <a:pt x="167" y="119"/>
                  </a:lnTo>
                  <a:lnTo>
                    <a:pt x="160" y="108"/>
                  </a:lnTo>
                  <a:lnTo>
                    <a:pt x="153" y="102"/>
                  </a:lnTo>
                  <a:lnTo>
                    <a:pt x="155" y="88"/>
                  </a:lnTo>
                  <a:lnTo>
                    <a:pt x="148" y="81"/>
                  </a:lnTo>
                  <a:lnTo>
                    <a:pt x="159" y="62"/>
                  </a:lnTo>
                  <a:lnTo>
                    <a:pt x="164" y="40"/>
                  </a:lnTo>
                  <a:lnTo>
                    <a:pt x="171" y="59"/>
                  </a:lnTo>
                  <a:lnTo>
                    <a:pt x="177" y="41"/>
                  </a:lnTo>
                  <a:lnTo>
                    <a:pt x="178" y="30"/>
                  </a:lnTo>
                  <a:lnTo>
                    <a:pt x="171" y="27"/>
                  </a:lnTo>
                  <a:lnTo>
                    <a:pt x="168" y="38"/>
                  </a:lnTo>
                  <a:lnTo>
                    <a:pt x="164" y="13"/>
                  </a:lnTo>
                  <a:lnTo>
                    <a:pt x="167" y="0"/>
                  </a:lnTo>
                  <a:lnTo>
                    <a:pt x="303" y="31"/>
                  </a:lnTo>
                  <a:lnTo>
                    <a:pt x="444" y="62"/>
                  </a:lnTo>
                  <a:lnTo>
                    <a:pt x="489" y="72"/>
                  </a:lnTo>
                  <a:lnTo>
                    <a:pt x="543" y="83"/>
                  </a:lnTo>
                  <a:lnTo>
                    <a:pt x="573" y="88"/>
                  </a:lnTo>
                  <a:lnTo>
                    <a:pt x="571" y="92"/>
                  </a:lnTo>
                  <a:lnTo>
                    <a:pt x="571" y="96"/>
                  </a:lnTo>
                  <a:lnTo>
                    <a:pt x="568" y="103"/>
                  </a:lnTo>
                  <a:lnTo>
                    <a:pt x="557" y="163"/>
                  </a:lnTo>
                  <a:lnTo>
                    <a:pt x="555" y="180"/>
                  </a:lnTo>
                  <a:lnTo>
                    <a:pt x="552" y="187"/>
                  </a:lnTo>
                  <a:lnTo>
                    <a:pt x="552" y="191"/>
                  </a:lnTo>
                  <a:lnTo>
                    <a:pt x="552" y="192"/>
                  </a:lnTo>
                  <a:lnTo>
                    <a:pt x="552" y="195"/>
                  </a:lnTo>
                  <a:lnTo>
                    <a:pt x="548" y="218"/>
                  </a:lnTo>
                  <a:lnTo>
                    <a:pt x="545" y="231"/>
                  </a:lnTo>
                  <a:lnTo>
                    <a:pt x="539" y="259"/>
                  </a:lnTo>
                  <a:lnTo>
                    <a:pt x="538" y="270"/>
                  </a:lnTo>
                  <a:lnTo>
                    <a:pt x="537" y="271"/>
                  </a:lnTo>
                  <a:lnTo>
                    <a:pt x="535" y="284"/>
                  </a:lnTo>
                  <a:lnTo>
                    <a:pt x="527" y="324"/>
                  </a:lnTo>
                  <a:lnTo>
                    <a:pt x="525" y="329"/>
                  </a:lnTo>
                  <a:lnTo>
                    <a:pt x="523" y="346"/>
                  </a:lnTo>
                  <a:lnTo>
                    <a:pt x="521" y="350"/>
                  </a:lnTo>
                  <a:lnTo>
                    <a:pt x="520" y="357"/>
                  </a:lnTo>
                </a:path>
              </a:pathLst>
            </a:custGeom>
            <a:solidFill>
              <a:srgbClr val="D76735"/>
            </a:solidFill>
            <a:ln w="6350" cap="rnd">
              <a:solidFill>
                <a:sysClr val="windowText" lastClr="000000"/>
              </a:solidFill>
              <a:round/>
              <a:headEnd/>
              <a:tailEnd/>
            </a:ln>
          </p:spPr>
          <p:txBody>
            <a:bodyPr/>
            <a:lstStyle/>
            <a:p>
              <a:pPr defTabSz="914400">
                <a:defRPr/>
              </a:pPr>
              <a:endParaRPr lang="en-US" kern="0" dirty="0">
                <a:solidFill>
                  <a:srgbClr val="D76735"/>
                </a:solidFill>
                <a:latin typeface="Arial" pitchFamily="34" charset="0"/>
              </a:endParaRPr>
            </a:p>
          </p:txBody>
        </p:sp>
        <p:sp>
          <p:nvSpPr>
            <p:cNvPr id="365" name="Freeform 226"/>
            <p:cNvSpPr>
              <a:spLocks/>
            </p:cNvSpPr>
            <p:nvPr/>
          </p:nvSpPr>
          <p:spPr bwMode="auto">
            <a:xfrm>
              <a:off x="928158" y="1196683"/>
              <a:ext cx="67191" cy="55919"/>
            </a:xfrm>
            <a:custGeom>
              <a:avLst/>
              <a:gdLst>
                <a:gd name="T0" fmla="*/ 2147483647 w 33"/>
                <a:gd name="T1" fmla="*/ 0 h 27"/>
                <a:gd name="T2" fmla="*/ 2147483647 w 33"/>
                <a:gd name="T3" fmla="*/ 2147483647 h 27"/>
                <a:gd name="T4" fmla="*/ 2147483647 w 33"/>
                <a:gd name="T5" fmla="*/ 2147483647 h 27"/>
                <a:gd name="T6" fmla="*/ 2147483647 w 33"/>
                <a:gd name="T7" fmla="*/ 2147483647 h 27"/>
                <a:gd name="T8" fmla="*/ 2147483647 w 33"/>
                <a:gd name="T9" fmla="*/ 2147483647 h 27"/>
                <a:gd name="T10" fmla="*/ 2147483647 w 33"/>
                <a:gd name="T11" fmla="*/ 2147483647 h 27"/>
                <a:gd name="T12" fmla="*/ 2147483647 w 33"/>
                <a:gd name="T13" fmla="*/ 2147483647 h 27"/>
                <a:gd name="T14" fmla="*/ 0 w 33"/>
                <a:gd name="T15" fmla="*/ 2147483647 h 27"/>
                <a:gd name="T16" fmla="*/ 2147483647 w 33"/>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7"/>
                <a:gd name="T29" fmla="*/ 33 w 33"/>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7">
                  <a:moveTo>
                    <a:pt x="4" y="0"/>
                  </a:moveTo>
                  <a:lnTo>
                    <a:pt x="6" y="11"/>
                  </a:lnTo>
                  <a:lnTo>
                    <a:pt x="11" y="14"/>
                  </a:lnTo>
                  <a:lnTo>
                    <a:pt x="13" y="2"/>
                  </a:lnTo>
                  <a:lnTo>
                    <a:pt x="32" y="7"/>
                  </a:lnTo>
                  <a:lnTo>
                    <a:pt x="22" y="26"/>
                  </a:lnTo>
                  <a:lnTo>
                    <a:pt x="6" y="24"/>
                  </a:lnTo>
                  <a:lnTo>
                    <a:pt x="0" y="17"/>
                  </a:lnTo>
                  <a:lnTo>
                    <a:pt x="4" y="0"/>
                  </a:lnTo>
                </a:path>
              </a:pathLst>
            </a:custGeom>
            <a:solidFill>
              <a:sysClr val="window" lastClr="FFFFFF"/>
            </a:solidFill>
            <a:ln w="6350" cap="rnd">
              <a:solidFill>
                <a:sysClr val="windowText" lastClr="000000"/>
              </a:solidFill>
              <a:round/>
              <a:headEnd/>
              <a:tailEnd/>
            </a:ln>
          </p:spPr>
          <p:txBody>
            <a:bodyPr/>
            <a:lstStyle/>
            <a:p>
              <a:pPr defTabSz="914400">
                <a:defRPr/>
              </a:pPr>
              <a:endParaRPr lang="en-US" kern="0" dirty="0">
                <a:solidFill>
                  <a:sysClr val="windowText" lastClr="000000"/>
                </a:solidFill>
                <a:latin typeface="Franklin Gothic Book"/>
              </a:endParaRPr>
            </a:p>
          </p:txBody>
        </p:sp>
        <p:sp>
          <p:nvSpPr>
            <p:cNvPr id="366" name="Freeform 227"/>
            <p:cNvSpPr>
              <a:spLocks/>
            </p:cNvSpPr>
            <p:nvPr/>
          </p:nvSpPr>
          <p:spPr bwMode="auto">
            <a:xfrm>
              <a:off x="2473565" y="2348623"/>
              <a:ext cx="1195197" cy="1004314"/>
            </a:xfrm>
            <a:custGeom>
              <a:avLst/>
              <a:gdLst>
                <a:gd name="T0" fmla="*/ 2147483647 w 590"/>
                <a:gd name="T1" fmla="*/ 2147483647 h 485"/>
                <a:gd name="T2" fmla="*/ 2147483647 w 590"/>
                <a:gd name="T3" fmla="*/ 2147483647 h 485"/>
                <a:gd name="T4" fmla="*/ 2147483647 w 590"/>
                <a:gd name="T5" fmla="*/ 2147483647 h 485"/>
                <a:gd name="T6" fmla="*/ 2147483647 w 590"/>
                <a:gd name="T7" fmla="*/ 2147483647 h 485"/>
                <a:gd name="T8" fmla="*/ 2147483647 w 590"/>
                <a:gd name="T9" fmla="*/ 2147483647 h 485"/>
                <a:gd name="T10" fmla="*/ 2147483647 w 590"/>
                <a:gd name="T11" fmla="*/ 2147483647 h 485"/>
                <a:gd name="T12" fmla="*/ 2147483647 w 590"/>
                <a:gd name="T13" fmla="*/ 2147483647 h 485"/>
                <a:gd name="T14" fmla="*/ 2147483647 w 590"/>
                <a:gd name="T15" fmla="*/ 2147483647 h 485"/>
                <a:gd name="T16" fmla="*/ 0 w 590"/>
                <a:gd name="T17" fmla="*/ 2147483647 h 485"/>
                <a:gd name="T18" fmla="*/ 2147483647 w 590"/>
                <a:gd name="T19" fmla="*/ 2147483647 h 485"/>
                <a:gd name="T20" fmla="*/ 2147483647 w 590"/>
                <a:gd name="T21" fmla="*/ 2147483647 h 485"/>
                <a:gd name="T22" fmla="*/ 2147483647 w 590"/>
                <a:gd name="T23" fmla="*/ 2147483647 h 485"/>
                <a:gd name="T24" fmla="*/ 2147483647 w 590"/>
                <a:gd name="T25" fmla="*/ 2147483647 h 485"/>
                <a:gd name="T26" fmla="*/ 2147483647 w 590"/>
                <a:gd name="T27" fmla="*/ 2147483647 h 485"/>
                <a:gd name="T28" fmla="*/ 2147483647 w 590"/>
                <a:gd name="T29" fmla="*/ 2147483647 h 485"/>
                <a:gd name="T30" fmla="*/ 2147483647 w 590"/>
                <a:gd name="T31" fmla="*/ 2147483647 h 485"/>
                <a:gd name="T32" fmla="*/ 2147483647 w 590"/>
                <a:gd name="T33" fmla="*/ 2147483647 h 485"/>
                <a:gd name="T34" fmla="*/ 2147483647 w 590"/>
                <a:gd name="T35" fmla="*/ 2147483647 h 485"/>
                <a:gd name="T36" fmla="*/ 2147483647 w 590"/>
                <a:gd name="T37" fmla="*/ 2147483647 h 485"/>
                <a:gd name="T38" fmla="*/ 2147483647 w 590"/>
                <a:gd name="T39" fmla="*/ 2147483647 h 485"/>
                <a:gd name="T40" fmla="*/ 2147483647 w 590"/>
                <a:gd name="T41" fmla="*/ 2147483647 h 485"/>
                <a:gd name="T42" fmla="*/ 2147483647 w 590"/>
                <a:gd name="T43" fmla="*/ 2147483647 h 485"/>
                <a:gd name="T44" fmla="*/ 2147483647 w 590"/>
                <a:gd name="T45" fmla="*/ 2147483647 h 485"/>
                <a:gd name="T46" fmla="*/ 2147483647 w 590"/>
                <a:gd name="T47" fmla="*/ 2147483647 h 485"/>
                <a:gd name="T48" fmla="*/ 2147483647 w 590"/>
                <a:gd name="T49" fmla="*/ 2147483647 h 485"/>
                <a:gd name="T50" fmla="*/ 2147483647 w 590"/>
                <a:gd name="T51" fmla="*/ 2147483647 h 485"/>
                <a:gd name="T52" fmla="*/ 2147483647 w 590"/>
                <a:gd name="T53" fmla="*/ 2147483647 h 485"/>
                <a:gd name="T54" fmla="*/ 2147483647 w 590"/>
                <a:gd name="T55" fmla="*/ 2147483647 h 485"/>
                <a:gd name="T56" fmla="*/ 2147483647 w 590"/>
                <a:gd name="T57" fmla="*/ 2147483647 h 485"/>
                <a:gd name="T58" fmla="*/ 2147483647 w 590"/>
                <a:gd name="T59" fmla="*/ 2147483647 h 485"/>
                <a:gd name="T60" fmla="*/ 2147483647 w 590"/>
                <a:gd name="T61" fmla="*/ 2147483647 h 485"/>
                <a:gd name="T62" fmla="*/ 2147483647 w 590"/>
                <a:gd name="T63" fmla="*/ 2147483647 h 485"/>
                <a:gd name="T64" fmla="*/ 2147483647 w 590"/>
                <a:gd name="T65" fmla="*/ 2147483647 h 485"/>
                <a:gd name="T66" fmla="*/ 2147483647 w 590"/>
                <a:gd name="T67" fmla="*/ 2147483647 h 485"/>
                <a:gd name="T68" fmla="*/ 2147483647 w 590"/>
                <a:gd name="T69" fmla="*/ 2147483647 h 485"/>
                <a:gd name="T70" fmla="*/ 2147483647 w 590"/>
                <a:gd name="T71" fmla="*/ 2147483647 h 485"/>
                <a:gd name="T72" fmla="*/ 2147483647 w 590"/>
                <a:gd name="T73" fmla="*/ 2147483647 h 485"/>
                <a:gd name="T74" fmla="*/ 2147483647 w 590"/>
                <a:gd name="T75" fmla="*/ 2147483647 h 485"/>
                <a:gd name="T76" fmla="*/ 2147483647 w 590"/>
                <a:gd name="T77" fmla="*/ 2147483647 h 485"/>
                <a:gd name="T78" fmla="*/ 2147483647 w 590"/>
                <a:gd name="T79" fmla="*/ 2147483647 h 485"/>
                <a:gd name="T80" fmla="*/ 2147483647 w 590"/>
                <a:gd name="T81" fmla="*/ 2147483647 h 485"/>
                <a:gd name="T82" fmla="*/ 2147483647 w 590"/>
                <a:gd name="T83" fmla="*/ 2147483647 h 485"/>
                <a:gd name="T84" fmla="*/ 2147483647 w 590"/>
                <a:gd name="T85" fmla="*/ 2147483647 h 485"/>
                <a:gd name="T86" fmla="*/ 2147483647 w 590"/>
                <a:gd name="T87" fmla="*/ 2147483647 h 485"/>
                <a:gd name="T88" fmla="*/ 2147483647 w 590"/>
                <a:gd name="T89" fmla="*/ 2147483647 h 485"/>
                <a:gd name="T90" fmla="*/ 2147483647 w 590"/>
                <a:gd name="T91" fmla="*/ 2147483647 h 485"/>
                <a:gd name="T92" fmla="*/ 2147483647 w 590"/>
                <a:gd name="T93" fmla="*/ 2147483647 h 485"/>
                <a:gd name="T94" fmla="*/ 2147483647 w 590"/>
                <a:gd name="T95" fmla="*/ 2147483647 h 485"/>
                <a:gd name="T96" fmla="*/ 2147483647 w 590"/>
                <a:gd name="T97" fmla="*/ 2147483647 h 485"/>
                <a:gd name="T98" fmla="*/ 2147483647 w 590"/>
                <a:gd name="T99" fmla="*/ 2147483647 h 485"/>
                <a:gd name="T100" fmla="*/ 2147483647 w 590"/>
                <a:gd name="T101" fmla="*/ 2147483647 h 485"/>
                <a:gd name="T102" fmla="*/ 2147483647 w 590"/>
                <a:gd name="T103" fmla="*/ 2147483647 h 485"/>
                <a:gd name="T104" fmla="*/ 2147483647 w 590"/>
                <a:gd name="T105" fmla="*/ 2147483647 h 485"/>
                <a:gd name="T106" fmla="*/ 2147483647 w 590"/>
                <a:gd name="T107" fmla="*/ 2147483647 h 485"/>
                <a:gd name="T108" fmla="*/ 2147483647 w 590"/>
                <a:gd name="T109" fmla="*/ 2147483647 h 485"/>
                <a:gd name="T110" fmla="*/ 2147483647 w 590"/>
                <a:gd name="T111" fmla="*/ 2147483647 h 4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0"/>
                <a:gd name="T169" fmla="*/ 0 h 485"/>
                <a:gd name="T170" fmla="*/ 590 w 590"/>
                <a:gd name="T171" fmla="*/ 485 h 4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0" h="485">
                  <a:moveTo>
                    <a:pt x="381" y="471"/>
                  </a:moveTo>
                  <a:lnTo>
                    <a:pt x="376" y="471"/>
                  </a:lnTo>
                  <a:lnTo>
                    <a:pt x="365" y="468"/>
                  </a:lnTo>
                  <a:lnTo>
                    <a:pt x="336" y="467"/>
                  </a:lnTo>
                  <a:lnTo>
                    <a:pt x="333" y="465"/>
                  </a:lnTo>
                  <a:lnTo>
                    <a:pt x="300" y="463"/>
                  </a:lnTo>
                  <a:lnTo>
                    <a:pt x="296" y="463"/>
                  </a:lnTo>
                  <a:lnTo>
                    <a:pt x="274" y="461"/>
                  </a:lnTo>
                  <a:lnTo>
                    <a:pt x="252" y="459"/>
                  </a:lnTo>
                  <a:lnTo>
                    <a:pt x="231" y="456"/>
                  </a:lnTo>
                  <a:lnTo>
                    <a:pt x="180" y="452"/>
                  </a:lnTo>
                  <a:lnTo>
                    <a:pt x="160" y="449"/>
                  </a:lnTo>
                  <a:lnTo>
                    <a:pt x="124" y="445"/>
                  </a:lnTo>
                  <a:lnTo>
                    <a:pt x="121" y="445"/>
                  </a:lnTo>
                  <a:lnTo>
                    <a:pt x="84" y="441"/>
                  </a:lnTo>
                  <a:lnTo>
                    <a:pt x="80" y="441"/>
                  </a:lnTo>
                  <a:lnTo>
                    <a:pt x="62" y="439"/>
                  </a:lnTo>
                  <a:lnTo>
                    <a:pt x="0" y="431"/>
                  </a:lnTo>
                  <a:lnTo>
                    <a:pt x="2" y="403"/>
                  </a:lnTo>
                  <a:lnTo>
                    <a:pt x="5" y="382"/>
                  </a:lnTo>
                  <a:lnTo>
                    <a:pt x="6" y="375"/>
                  </a:lnTo>
                  <a:lnTo>
                    <a:pt x="8" y="367"/>
                  </a:lnTo>
                  <a:lnTo>
                    <a:pt x="9" y="349"/>
                  </a:lnTo>
                  <a:lnTo>
                    <a:pt x="12" y="341"/>
                  </a:lnTo>
                  <a:lnTo>
                    <a:pt x="13" y="321"/>
                  </a:lnTo>
                  <a:lnTo>
                    <a:pt x="15" y="309"/>
                  </a:lnTo>
                  <a:lnTo>
                    <a:pt x="20" y="271"/>
                  </a:lnTo>
                  <a:lnTo>
                    <a:pt x="20" y="267"/>
                  </a:lnTo>
                  <a:lnTo>
                    <a:pt x="24" y="241"/>
                  </a:lnTo>
                  <a:lnTo>
                    <a:pt x="27" y="214"/>
                  </a:lnTo>
                  <a:lnTo>
                    <a:pt x="29" y="213"/>
                  </a:lnTo>
                  <a:lnTo>
                    <a:pt x="29" y="208"/>
                  </a:lnTo>
                  <a:lnTo>
                    <a:pt x="31" y="188"/>
                  </a:lnTo>
                  <a:lnTo>
                    <a:pt x="31" y="181"/>
                  </a:lnTo>
                  <a:lnTo>
                    <a:pt x="34" y="166"/>
                  </a:lnTo>
                  <a:lnTo>
                    <a:pt x="34" y="160"/>
                  </a:lnTo>
                  <a:lnTo>
                    <a:pt x="38" y="134"/>
                  </a:lnTo>
                  <a:lnTo>
                    <a:pt x="40" y="120"/>
                  </a:lnTo>
                  <a:lnTo>
                    <a:pt x="41" y="108"/>
                  </a:lnTo>
                  <a:lnTo>
                    <a:pt x="42" y="92"/>
                  </a:lnTo>
                  <a:lnTo>
                    <a:pt x="45" y="80"/>
                  </a:lnTo>
                  <a:lnTo>
                    <a:pt x="48" y="56"/>
                  </a:lnTo>
                  <a:lnTo>
                    <a:pt x="48" y="54"/>
                  </a:lnTo>
                  <a:lnTo>
                    <a:pt x="51" y="36"/>
                  </a:lnTo>
                  <a:lnTo>
                    <a:pt x="55" y="0"/>
                  </a:lnTo>
                  <a:lnTo>
                    <a:pt x="105" y="6"/>
                  </a:lnTo>
                  <a:lnTo>
                    <a:pt x="135" y="9"/>
                  </a:lnTo>
                  <a:lnTo>
                    <a:pt x="145" y="11"/>
                  </a:lnTo>
                  <a:lnTo>
                    <a:pt x="151" y="11"/>
                  </a:lnTo>
                  <a:lnTo>
                    <a:pt x="202" y="16"/>
                  </a:lnTo>
                  <a:lnTo>
                    <a:pt x="212" y="19"/>
                  </a:lnTo>
                  <a:lnTo>
                    <a:pt x="241" y="22"/>
                  </a:lnTo>
                  <a:lnTo>
                    <a:pt x="249" y="23"/>
                  </a:lnTo>
                  <a:lnTo>
                    <a:pt x="259" y="23"/>
                  </a:lnTo>
                  <a:lnTo>
                    <a:pt x="268" y="24"/>
                  </a:lnTo>
                  <a:lnTo>
                    <a:pt x="295" y="27"/>
                  </a:lnTo>
                  <a:lnTo>
                    <a:pt x="354" y="33"/>
                  </a:lnTo>
                  <a:lnTo>
                    <a:pt x="364" y="34"/>
                  </a:lnTo>
                  <a:lnTo>
                    <a:pt x="419" y="40"/>
                  </a:lnTo>
                  <a:lnTo>
                    <a:pt x="421" y="40"/>
                  </a:lnTo>
                  <a:lnTo>
                    <a:pt x="431" y="40"/>
                  </a:lnTo>
                  <a:lnTo>
                    <a:pt x="439" y="40"/>
                  </a:lnTo>
                  <a:lnTo>
                    <a:pt x="440" y="40"/>
                  </a:lnTo>
                  <a:lnTo>
                    <a:pt x="447" y="40"/>
                  </a:lnTo>
                  <a:lnTo>
                    <a:pt x="511" y="45"/>
                  </a:lnTo>
                  <a:lnTo>
                    <a:pt x="514" y="45"/>
                  </a:lnTo>
                  <a:lnTo>
                    <a:pt x="529" y="47"/>
                  </a:lnTo>
                  <a:lnTo>
                    <a:pt x="537" y="47"/>
                  </a:lnTo>
                  <a:lnTo>
                    <a:pt x="589" y="51"/>
                  </a:lnTo>
                  <a:lnTo>
                    <a:pt x="587" y="77"/>
                  </a:lnTo>
                  <a:lnTo>
                    <a:pt x="587" y="97"/>
                  </a:lnTo>
                  <a:lnTo>
                    <a:pt x="586" y="104"/>
                  </a:lnTo>
                  <a:lnTo>
                    <a:pt x="584" y="131"/>
                  </a:lnTo>
                  <a:lnTo>
                    <a:pt x="584" y="140"/>
                  </a:lnTo>
                  <a:lnTo>
                    <a:pt x="584" y="142"/>
                  </a:lnTo>
                  <a:lnTo>
                    <a:pt x="583" y="158"/>
                  </a:lnTo>
                  <a:lnTo>
                    <a:pt x="582" y="174"/>
                  </a:lnTo>
                  <a:lnTo>
                    <a:pt x="582" y="185"/>
                  </a:lnTo>
                  <a:lnTo>
                    <a:pt x="580" y="198"/>
                  </a:lnTo>
                  <a:lnTo>
                    <a:pt x="579" y="212"/>
                  </a:lnTo>
                  <a:lnTo>
                    <a:pt x="579" y="213"/>
                  </a:lnTo>
                  <a:lnTo>
                    <a:pt x="579" y="214"/>
                  </a:lnTo>
                  <a:lnTo>
                    <a:pt x="579" y="226"/>
                  </a:lnTo>
                  <a:lnTo>
                    <a:pt x="577" y="253"/>
                  </a:lnTo>
                  <a:lnTo>
                    <a:pt x="577" y="266"/>
                  </a:lnTo>
                  <a:lnTo>
                    <a:pt x="576" y="271"/>
                  </a:lnTo>
                  <a:lnTo>
                    <a:pt x="575" y="285"/>
                  </a:lnTo>
                  <a:lnTo>
                    <a:pt x="575" y="310"/>
                  </a:lnTo>
                  <a:lnTo>
                    <a:pt x="572" y="348"/>
                  </a:lnTo>
                  <a:lnTo>
                    <a:pt x="570" y="361"/>
                  </a:lnTo>
                  <a:lnTo>
                    <a:pt x="570" y="374"/>
                  </a:lnTo>
                  <a:lnTo>
                    <a:pt x="569" y="388"/>
                  </a:lnTo>
                  <a:lnTo>
                    <a:pt x="568" y="402"/>
                  </a:lnTo>
                  <a:lnTo>
                    <a:pt x="568" y="407"/>
                  </a:lnTo>
                  <a:lnTo>
                    <a:pt x="568" y="416"/>
                  </a:lnTo>
                  <a:lnTo>
                    <a:pt x="568" y="422"/>
                  </a:lnTo>
                  <a:lnTo>
                    <a:pt x="568" y="429"/>
                  </a:lnTo>
                  <a:lnTo>
                    <a:pt x="566" y="441"/>
                  </a:lnTo>
                  <a:lnTo>
                    <a:pt x="565" y="450"/>
                  </a:lnTo>
                  <a:lnTo>
                    <a:pt x="565" y="470"/>
                  </a:lnTo>
                  <a:lnTo>
                    <a:pt x="564" y="484"/>
                  </a:lnTo>
                  <a:lnTo>
                    <a:pt x="516" y="479"/>
                  </a:lnTo>
                  <a:lnTo>
                    <a:pt x="497" y="479"/>
                  </a:lnTo>
                  <a:lnTo>
                    <a:pt x="491" y="479"/>
                  </a:lnTo>
                  <a:lnTo>
                    <a:pt x="476" y="478"/>
                  </a:lnTo>
                  <a:lnTo>
                    <a:pt x="467" y="478"/>
                  </a:lnTo>
                  <a:lnTo>
                    <a:pt x="465" y="478"/>
                  </a:lnTo>
                  <a:lnTo>
                    <a:pt x="451" y="477"/>
                  </a:lnTo>
                  <a:lnTo>
                    <a:pt x="400" y="472"/>
                  </a:lnTo>
                  <a:lnTo>
                    <a:pt x="392" y="471"/>
                  </a:lnTo>
                  <a:lnTo>
                    <a:pt x="389" y="471"/>
                  </a:lnTo>
                  <a:lnTo>
                    <a:pt x="383" y="471"/>
                  </a:lnTo>
                  <a:lnTo>
                    <a:pt x="381" y="471"/>
                  </a:lnTo>
                </a:path>
              </a:pathLst>
            </a:custGeom>
            <a:noFill/>
            <a:ln w="6350" cap="rnd">
              <a:solidFill>
                <a:sysClr val="windowText" lastClr="000000"/>
              </a:solidFill>
              <a:round/>
              <a:headEnd/>
              <a:tailEnd/>
            </a:ln>
          </p:spPr>
          <p:txBody>
            <a:bodyPr/>
            <a:lstStyle/>
            <a:p>
              <a:pPr defTabSz="914400">
                <a:defRPr/>
              </a:pPr>
              <a:endParaRPr lang="en-US" kern="0" dirty="0">
                <a:solidFill>
                  <a:sysClr val="windowText" lastClr="000000"/>
                </a:solidFill>
                <a:latin typeface="Franklin Gothic Book"/>
              </a:endParaRPr>
            </a:p>
          </p:txBody>
        </p:sp>
        <p:sp>
          <p:nvSpPr>
            <p:cNvPr id="380" name="Freeform 241"/>
            <p:cNvSpPr>
              <a:spLocks/>
            </p:cNvSpPr>
            <p:nvPr/>
          </p:nvSpPr>
          <p:spPr bwMode="auto">
            <a:xfrm>
              <a:off x="1547136" y="4061995"/>
              <a:ext cx="1154474" cy="1397987"/>
            </a:xfrm>
            <a:custGeom>
              <a:avLst/>
              <a:gdLst>
                <a:gd name="T0" fmla="*/ 11 w 570"/>
                <a:gd name="T1" fmla="*/ 461 h 673"/>
                <a:gd name="T2" fmla="*/ 36 w 570"/>
                <a:gd name="T3" fmla="*/ 433 h 673"/>
                <a:gd name="T4" fmla="*/ 19 w 570"/>
                <a:gd name="T5" fmla="*/ 421 h 673"/>
                <a:gd name="T6" fmla="*/ 31 w 570"/>
                <a:gd name="T7" fmla="*/ 385 h 673"/>
                <a:gd name="T8" fmla="*/ 52 w 570"/>
                <a:gd name="T9" fmla="*/ 329 h 673"/>
                <a:gd name="T10" fmla="*/ 61 w 570"/>
                <a:gd name="T11" fmla="*/ 316 h 673"/>
                <a:gd name="T12" fmla="*/ 87 w 570"/>
                <a:gd name="T13" fmla="*/ 303 h 673"/>
                <a:gd name="T14" fmla="*/ 72 w 570"/>
                <a:gd name="T15" fmla="*/ 276 h 673"/>
                <a:gd name="T16" fmla="*/ 66 w 570"/>
                <a:gd name="T17" fmla="*/ 244 h 673"/>
                <a:gd name="T18" fmla="*/ 59 w 570"/>
                <a:gd name="T19" fmla="*/ 210 h 673"/>
                <a:gd name="T20" fmla="*/ 68 w 570"/>
                <a:gd name="T21" fmla="*/ 129 h 673"/>
                <a:gd name="T22" fmla="*/ 69 w 570"/>
                <a:gd name="T23" fmla="*/ 90 h 673"/>
                <a:gd name="T24" fmla="*/ 109 w 570"/>
                <a:gd name="T25" fmla="*/ 104 h 673"/>
                <a:gd name="T26" fmla="*/ 139 w 570"/>
                <a:gd name="T27" fmla="*/ 16 h 673"/>
                <a:gd name="T28" fmla="*/ 170 w 570"/>
                <a:gd name="T29" fmla="*/ 4 h 673"/>
                <a:gd name="T30" fmla="*/ 239 w 570"/>
                <a:gd name="T31" fmla="*/ 15 h 673"/>
                <a:gd name="T32" fmla="*/ 253 w 570"/>
                <a:gd name="T33" fmla="*/ 16 h 673"/>
                <a:gd name="T34" fmla="*/ 334 w 570"/>
                <a:gd name="T35" fmla="*/ 27 h 673"/>
                <a:gd name="T36" fmla="*/ 363 w 570"/>
                <a:gd name="T37" fmla="*/ 31 h 673"/>
                <a:gd name="T38" fmla="*/ 399 w 570"/>
                <a:gd name="T39" fmla="*/ 36 h 673"/>
                <a:gd name="T40" fmla="*/ 442 w 570"/>
                <a:gd name="T41" fmla="*/ 41 h 673"/>
                <a:gd name="T42" fmla="*/ 481 w 570"/>
                <a:gd name="T43" fmla="*/ 49 h 673"/>
                <a:gd name="T44" fmla="*/ 524 w 570"/>
                <a:gd name="T45" fmla="*/ 54 h 673"/>
                <a:gd name="T46" fmla="*/ 560 w 570"/>
                <a:gd name="T47" fmla="*/ 85 h 673"/>
                <a:gd name="T48" fmla="*/ 550 w 570"/>
                <a:gd name="T49" fmla="*/ 168 h 673"/>
                <a:gd name="T50" fmla="*/ 544 w 570"/>
                <a:gd name="T51" fmla="*/ 224 h 673"/>
                <a:gd name="T52" fmla="*/ 535 w 570"/>
                <a:gd name="T53" fmla="*/ 304 h 673"/>
                <a:gd name="T54" fmla="*/ 533 w 570"/>
                <a:gd name="T55" fmla="*/ 328 h 673"/>
                <a:gd name="T56" fmla="*/ 526 w 570"/>
                <a:gd name="T57" fmla="*/ 392 h 673"/>
                <a:gd name="T58" fmla="*/ 524 w 570"/>
                <a:gd name="T59" fmla="*/ 418 h 673"/>
                <a:gd name="T60" fmla="*/ 517 w 570"/>
                <a:gd name="T61" fmla="*/ 480 h 673"/>
                <a:gd name="T62" fmla="*/ 514 w 570"/>
                <a:gd name="T63" fmla="*/ 502 h 673"/>
                <a:gd name="T64" fmla="*/ 511 w 570"/>
                <a:gd name="T65" fmla="*/ 530 h 673"/>
                <a:gd name="T66" fmla="*/ 507 w 570"/>
                <a:gd name="T67" fmla="*/ 566 h 673"/>
                <a:gd name="T68" fmla="*/ 497 w 570"/>
                <a:gd name="T69" fmla="*/ 667 h 673"/>
                <a:gd name="T70" fmla="*/ 367 w 570"/>
                <a:gd name="T71" fmla="*/ 672 h 673"/>
                <a:gd name="T72" fmla="*/ 290 w 570"/>
                <a:gd name="T73" fmla="*/ 653 h 673"/>
                <a:gd name="T74" fmla="*/ 276 w 570"/>
                <a:gd name="T75" fmla="*/ 645 h 673"/>
                <a:gd name="T76" fmla="*/ 11 w 570"/>
                <a:gd name="T77" fmla="*/ 492 h 6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70"/>
                <a:gd name="T118" fmla="*/ 0 h 673"/>
                <a:gd name="T119" fmla="*/ 570 w 570"/>
                <a:gd name="T120" fmla="*/ 673 h 6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70" h="673">
                  <a:moveTo>
                    <a:pt x="0" y="465"/>
                  </a:moveTo>
                  <a:lnTo>
                    <a:pt x="11" y="451"/>
                  </a:lnTo>
                  <a:lnTo>
                    <a:pt x="27" y="451"/>
                  </a:lnTo>
                  <a:lnTo>
                    <a:pt x="36" y="423"/>
                  </a:lnTo>
                  <a:lnTo>
                    <a:pt x="29" y="421"/>
                  </a:lnTo>
                  <a:lnTo>
                    <a:pt x="19" y="411"/>
                  </a:lnTo>
                  <a:lnTo>
                    <a:pt x="23" y="381"/>
                  </a:lnTo>
                  <a:lnTo>
                    <a:pt x="31" y="376"/>
                  </a:lnTo>
                  <a:lnTo>
                    <a:pt x="47" y="350"/>
                  </a:lnTo>
                  <a:lnTo>
                    <a:pt x="52" y="321"/>
                  </a:lnTo>
                  <a:lnTo>
                    <a:pt x="56" y="318"/>
                  </a:lnTo>
                  <a:lnTo>
                    <a:pt x="61" y="308"/>
                  </a:lnTo>
                  <a:lnTo>
                    <a:pt x="77" y="302"/>
                  </a:lnTo>
                  <a:lnTo>
                    <a:pt x="87" y="295"/>
                  </a:lnTo>
                  <a:lnTo>
                    <a:pt x="90" y="289"/>
                  </a:lnTo>
                  <a:lnTo>
                    <a:pt x="72" y="270"/>
                  </a:lnTo>
                  <a:lnTo>
                    <a:pt x="72" y="264"/>
                  </a:lnTo>
                  <a:lnTo>
                    <a:pt x="66" y="238"/>
                  </a:lnTo>
                  <a:lnTo>
                    <a:pt x="58" y="223"/>
                  </a:lnTo>
                  <a:lnTo>
                    <a:pt x="59" y="206"/>
                  </a:lnTo>
                  <a:lnTo>
                    <a:pt x="68" y="181"/>
                  </a:lnTo>
                  <a:lnTo>
                    <a:pt x="68" y="126"/>
                  </a:lnTo>
                  <a:lnTo>
                    <a:pt x="72" y="112"/>
                  </a:lnTo>
                  <a:lnTo>
                    <a:pt x="69" y="88"/>
                  </a:lnTo>
                  <a:lnTo>
                    <a:pt x="91" y="85"/>
                  </a:lnTo>
                  <a:lnTo>
                    <a:pt x="111" y="102"/>
                  </a:lnTo>
                  <a:lnTo>
                    <a:pt x="130" y="87"/>
                  </a:lnTo>
                  <a:lnTo>
                    <a:pt x="141" y="16"/>
                  </a:lnTo>
                  <a:lnTo>
                    <a:pt x="145" y="0"/>
                  </a:lnTo>
                  <a:lnTo>
                    <a:pt x="172" y="4"/>
                  </a:lnTo>
                  <a:lnTo>
                    <a:pt x="201" y="8"/>
                  </a:lnTo>
                  <a:lnTo>
                    <a:pt x="241" y="15"/>
                  </a:lnTo>
                  <a:lnTo>
                    <a:pt x="244" y="15"/>
                  </a:lnTo>
                  <a:lnTo>
                    <a:pt x="255" y="16"/>
                  </a:lnTo>
                  <a:lnTo>
                    <a:pt x="272" y="19"/>
                  </a:lnTo>
                  <a:lnTo>
                    <a:pt x="338" y="27"/>
                  </a:lnTo>
                  <a:lnTo>
                    <a:pt x="360" y="31"/>
                  </a:lnTo>
                  <a:lnTo>
                    <a:pt x="367" y="31"/>
                  </a:lnTo>
                  <a:lnTo>
                    <a:pt x="381" y="33"/>
                  </a:lnTo>
                  <a:lnTo>
                    <a:pt x="403" y="36"/>
                  </a:lnTo>
                  <a:lnTo>
                    <a:pt x="424" y="38"/>
                  </a:lnTo>
                  <a:lnTo>
                    <a:pt x="446" y="41"/>
                  </a:lnTo>
                  <a:lnTo>
                    <a:pt x="448" y="42"/>
                  </a:lnTo>
                  <a:lnTo>
                    <a:pt x="487" y="47"/>
                  </a:lnTo>
                  <a:lnTo>
                    <a:pt x="519" y="51"/>
                  </a:lnTo>
                  <a:lnTo>
                    <a:pt x="530" y="52"/>
                  </a:lnTo>
                  <a:lnTo>
                    <a:pt x="569" y="56"/>
                  </a:lnTo>
                  <a:lnTo>
                    <a:pt x="566" y="83"/>
                  </a:lnTo>
                  <a:lnTo>
                    <a:pt x="563" y="110"/>
                  </a:lnTo>
                  <a:lnTo>
                    <a:pt x="556" y="164"/>
                  </a:lnTo>
                  <a:lnTo>
                    <a:pt x="550" y="216"/>
                  </a:lnTo>
                  <a:lnTo>
                    <a:pt x="550" y="218"/>
                  </a:lnTo>
                  <a:lnTo>
                    <a:pt x="544" y="277"/>
                  </a:lnTo>
                  <a:lnTo>
                    <a:pt x="541" y="296"/>
                  </a:lnTo>
                  <a:lnTo>
                    <a:pt x="541" y="297"/>
                  </a:lnTo>
                  <a:lnTo>
                    <a:pt x="539" y="320"/>
                  </a:lnTo>
                  <a:lnTo>
                    <a:pt x="537" y="340"/>
                  </a:lnTo>
                  <a:lnTo>
                    <a:pt x="532" y="382"/>
                  </a:lnTo>
                  <a:lnTo>
                    <a:pt x="530" y="405"/>
                  </a:lnTo>
                  <a:lnTo>
                    <a:pt x="530" y="408"/>
                  </a:lnTo>
                  <a:lnTo>
                    <a:pt x="530" y="410"/>
                  </a:lnTo>
                  <a:lnTo>
                    <a:pt x="523" y="468"/>
                  </a:lnTo>
                  <a:lnTo>
                    <a:pt x="523" y="473"/>
                  </a:lnTo>
                  <a:lnTo>
                    <a:pt x="520" y="490"/>
                  </a:lnTo>
                  <a:lnTo>
                    <a:pt x="517" y="515"/>
                  </a:lnTo>
                  <a:lnTo>
                    <a:pt x="517" y="518"/>
                  </a:lnTo>
                  <a:lnTo>
                    <a:pt x="514" y="544"/>
                  </a:lnTo>
                  <a:lnTo>
                    <a:pt x="513" y="552"/>
                  </a:lnTo>
                  <a:lnTo>
                    <a:pt x="503" y="648"/>
                  </a:lnTo>
                  <a:lnTo>
                    <a:pt x="503" y="651"/>
                  </a:lnTo>
                  <a:lnTo>
                    <a:pt x="500" y="672"/>
                  </a:lnTo>
                  <a:lnTo>
                    <a:pt x="371" y="656"/>
                  </a:lnTo>
                  <a:lnTo>
                    <a:pt x="316" y="649"/>
                  </a:lnTo>
                  <a:lnTo>
                    <a:pt x="294" y="637"/>
                  </a:lnTo>
                  <a:lnTo>
                    <a:pt x="291" y="635"/>
                  </a:lnTo>
                  <a:lnTo>
                    <a:pt x="278" y="630"/>
                  </a:lnTo>
                  <a:lnTo>
                    <a:pt x="123" y="544"/>
                  </a:lnTo>
                  <a:lnTo>
                    <a:pt x="11" y="480"/>
                  </a:lnTo>
                  <a:lnTo>
                    <a:pt x="0" y="465"/>
                  </a:lnTo>
                </a:path>
              </a:pathLst>
            </a:custGeom>
            <a:solidFill>
              <a:srgbClr val="D76735"/>
            </a:solidFill>
            <a:ln w="6350" cap="rnd">
              <a:solidFill>
                <a:sysClr val="windowText" lastClr="000000"/>
              </a:solidFill>
              <a:round/>
              <a:headEnd/>
              <a:tailEnd/>
            </a:ln>
          </p:spPr>
          <p:txBody>
            <a:bodyPr/>
            <a:lstStyle/>
            <a:p>
              <a:pPr defTabSz="914400">
                <a:defRPr/>
              </a:pPr>
              <a:endParaRPr lang="en-US" kern="0" dirty="0">
                <a:solidFill>
                  <a:srgbClr val="D76735"/>
                </a:solidFill>
                <a:latin typeface="Arial" pitchFamily="34" charset="0"/>
              </a:endParaRPr>
            </a:p>
          </p:txBody>
        </p:sp>
        <p:grpSp>
          <p:nvGrpSpPr>
            <p:cNvPr id="3" name="Group 242"/>
            <p:cNvGrpSpPr>
              <a:grpSpLocks/>
            </p:cNvGrpSpPr>
            <p:nvPr/>
          </p:nvGrpSpPr>
          <p:grpSpPr bwMode="auto">
            <a:xfrm>
              <a:off x="282711" y="2590709"/>
              <a:ext cx="1453782" cy="2411484"/>
              <a:chOff x="514" y="1479"/>
              <a:chExt cx="717" cy="1163"/>
            </a:xfrm>
            <a:solidFill>
              <a:srgbClr val="D76735"/>
            </a:solidFill>
          </p:grpSpPr>
          <p:sp>
            <p:nvSpPr>
              <p:cNvPr id="382" name="Freeform 243"/>
              <p:cNvSpPr>
                <a:spLocks/>
              </p:cNvSpPr>
              <p:nvPr/>
            </p:nvSpPr>
            <p:spPr bwMode="auto">
              <a:xfrm>
                <a:off x="514" y="1479"/>
                <a:ext cx="717" cy="1163"/>
              </a:xfrm>
              <a:custGeom>
                <a:avLst/>
                <a:gdLst>
                  <a:gd name="T0" fmla="*/ 637 w 717"/>
                  <a:gd name="T1" fmla="*/ 1162 h 1163"/>
                  <a:gd name="T2" fmla="*/ 661 w 717"/>
                  <a:gd name="T3" fmla="*/ 1134 h 1163"/>
                  <a:gd name="T4" fmla="*/ 649 w 717"/>
                  <a:gd name="T5" fmla="*/ 1091 h 1163"/>
                  <a:gd name="T6" fmla="*/ 678 w 717"/>
                  <a:gd name="T7" fmla="*/ 1031 h 1163"/>
                  <a:gd name="T8" fmla="*/ 703 w 717"/>
                  <a:gd name="T9" fmla="*/ 1011 h 1163"/>
                  <a:gd name="T10" fmla="*/ 697 w 717"/>
                  <a:gd name="T11" fmla="*/ 979 h 1163"/>
                  <a:gd name="T12" fmla="*/ 684 w 717"/>
                  <a:gd name="T13" fmla="*/ 932 h 1163"/>
                  <a:gd name="T14" fmla="*/ 641 w 717"/>
                  <a:gd name="T15" fmla="*/ 854 h 1163"/>
                  <a:gd name="T16" fmla="*/ 596 w 717"/>
                  <a:gd name="T17" fmla="*/ 789 h 1163"/>
                  <a:gd name="T18" fmla="*/ 551 w 717"/>
                  <a:gd name="T19" fmla="*/ 725 h 1163"/>
                  <a:gd name="T20" fmla="*/ 477 w 717"/>
                  <a:gd name="T21" fmla="*/ 622 h 1163"/>
                  <a:gd name="T22" fmla="*/ 448 w 717"/>
                  <a:gd name="T23" fmla="*/ 581 h 1163"/>
                  <a:gd name="T24" fmla="*/ 390 w 717"/>
                  <a:gd name="T25" fmla="*/ 498 h 1163"/>
                  <a:gd name="T26" fmla="*/ 367 w 717"/>
                  <a:gd name="T27" fmla="*/ 465 h 1163"/>
                  <a:gd name="T28" fmla="*/ 346 w 717"/>
                  <a:gd name="T29" fmla="*/ 437 h 1163"/>
                  <a:gd name="T30" fmla="*/ 325 w 717"/>
                  <a:gd name="T31" fmla="*/ 408 h 1163"/>
                  <a:gd name="T32" fmla="*/ 321 w 717"/>
                  <a:gd name="T33" fmla="*/ 391 h 1163"/>
                  <a:gd name="T34" fmla="*/ 322 w 717"/>
                  <a:gd name="T35" fmla="*/ 382 h 1163"/>
                  <a:gd name="T36" fmla="*/ 328 w 717"/>
                  <a:gd name="T37" fmla="*/ 359 h 1163"/>
                  <a:gd name="T38" fmla="*/ 333 w 717"/>
                  <a:gd name="T39" fmla="*/ 332 h 1163"/>
                  <a:gd name="T40" fmla="*/ 354 w 717"/>
                  <a:gd name="T41" fmla="*/ 239 h 1163"/>
                  <a:gd name="T42" fmla="*/ 385 w 717"/>
                  <a:gd name="T43" fmla="*/ 104 h 1163"/>
                  <a:gd name="T44" fmla="*/ 369 w 717"/>
                  <a:gd name="T45" fmla="*/ 76 h 1163"/>
                  <a:gd name="T46" fmla="*/ 288 w 717"/>
                  <a:gd name="T47" fmla="*/ 56 h 1163"/>
                  <a:gd name="T48" fmla="*/ 221 w 717"/>
                  <a:gd name="T49" fmla="*/ 40 h 1163"/>
                  <a:gd name="T50" fmla="*/ 145 w 717"/>
                  <a:gd name="T51" fmla="*/ 20 h 1163"/>
                  <a:gd name="T52" fmla="*/ 123 w 717"/>
                  <a:gd name="T53" fmla="*/ 15 h 1163"/>
                  <a:gd name="T54" fmla="*/ 105 w 717"/>
                  <a:gd name="T55" fmla="*/ 11 h 1163"/>
                  <a:gd name="T56" fmla="*/ 69 w 717"/>
                  <a:gd name="T57" fmla="*/ 2 h 1163"/>
                  <a:gd name="T58" fmla="*/ 59 w 717"/>
                  <a:gd name="T59" fmla="*/ 33 h 1163"/>
                  <a:gd name="T60" fmla="*/ 44 w 717"/>
                  <a:gd name="T61" fmla="*/ 93 h 1163"/>
                  <a:gd name="T62" fmla="*/ 42 w 717"/>
                  <a:gd name="T63" fmla="*/ 101 h 1163"/>
                  <a:gd name="T64" fmla="*/ 6 w 717"/>
                  <a:gd name="T65" fmla="*/ 154 h 1163"/>
                  <a:gd name="T66" fmla="*/ 16 w 717"/>
                  <a:gd name="T67" fmla="*/ 201 h 1163"/>
                  <a:gd name="T68" fmla="*/ 30 w 717"/>
                  <a:gd name="T69" fmla="*/ 259 h 1163"/>
                  <a:gd name="T70" fmla="*/ 26 w 717"/>
                  <a:gd name="T71" fmla="*/ 355 h 1163"/>
                  <a:gd name="T72" fmla="*/ 52 w 717"/>
                  <a:gd name="T73" fmla="*/ 415 h 1163"/>
                  <a:gd name="T74" fmla="*/ 56 w 717"/>
                  <a:gd name="T75" fmla="*/ 422 h 1163"/>
                  <a:gd name="T76" fmla="*/ 56 w 717"/>
                  <a:gd name="T77" fmla="*/ 447 h 1163"/>
                  <a:gd name="T78" fmla="*/ 76 w 717"/>
                  <a:gd name="T79" fmla="*/ 467 h 1163"/>
                  <a:gd name="T80" fmla="*/ 85 w 717"/>
                  <a:gd name="T81" fmla="*/ 480 h 1163"/>
                  <a:gd name="T82" fmla="*/ 77 w 717"/>
                  <a:gd name="T83" fmla="*/ 512 h 1163"/>
                  <a:gd name="T84" fmla="*/ 77 w 717"/>
                  <a:gd name="T85" fmla="*/ 540 h 1163"/>
                  <a:gd name="T86" fmla="*/ 90 w 717"/>
                  <a:gd name="T87" fmla="*/ 571 h 1163"/>
                  <a:gd name="T88" fmla="*/ 117 w 717"/>
                  <a:gd name="T89" fmla="*/ 594 h 1163"/>
                  <a:gd name="T90" fmla="*/ 102 w 717"/>
                  <a:gd name="T91" fmla="*/ 615 h 1163"/>
                  <a:gd name="T92" fmla="*/ 106 w 717"/>
                  <a:gd name="T93" fmla="*/ 664 h 1163"/>
                  <a:gd name="T94" fmla="*/ 130 w 717"/>
                  <a:gd name="T95" fmla="*/ 717 h 1163"/>
                  <a:gd name="T96" fmla="*/ 148 w 717"/>
                  <a:gd name="T97" fmla="*/ 754 h 1163"/>
                  <a:gd name="T98" fmla="*/ 155 w 717"/>
                  <a:gd name="T99" fmla="*/ 783 h 1163"/>
                  <a:gd name="T100" fmla="*/ 168 w 717"/>
                  <a:gd name="T101" fmla="*/ 818 h 1163"/>
                  <a:gd name="T102" fmla="*/ 180 w 717"/>
                  <a:gd name="T103" fmla="*/ 878 h 1163"/>
                  <a:gd name="T104" fmla="*/ 243 w 717"/>
                  <a:gd name="T105" fmla="*/ 896 h 1163"/>
                  <a:gd name="T106" fmla="*/ 275 w 717"/>
                  <a:gd name="T107" fmla="*/ 936 h 1163"/>
                  <a:gd name="T108" fmla="*/ 330 w 717"/>
                  <a:gd name="T109" fmla="*/ 961 h 1163"/>
                  <a:gd name="T110" fmla="*/ 344 w 717"/>
                  <a:gd name="T111" fmla="*/ 999 h 1163"/>
                  <a:gd name="T112" fmla="*/ 376 w 717"/>
                  <a:gd name="T113" fmla="*/ 1017 h 1163"/>
                  <a:gd name="T114" fmla="*/ 414 w 717"/>
                  <a:gd name="T115" fmla="*/ 1077 h 1163"/>
                  <a:gd name="T116" fmla="*/ 421 w 717"/>
                  <a:gd name="T117" fmla="*/ 1143 h 11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7"/>
                  <a:gd name="T178" fmla="*/ 0 h 1163"/>
                  <a:gd name="T179" fmla="*/ 717 w 717"/>
                  <a:gd name="T180" fmla="*/ 1163 h 11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7" h="1163">
                    <a:moveTo>
                      <a:pt x="634" y="1162"/>
                    </a:moveTo>
                    <a:lnTo>
                      <a:pt x="637" y="1162"/>
                    </a:lnTo>
                    <a:lnTo>
                      <a:pt x="653" y="1162"/>
                    </a:lnTo>
                    <a:lnTo>
                      <a:pt x="661" y="1134"/>
                    </a:lnTo>
                    <a:lnTo>
                      <a:pt x="655" y="1131"/>
                    </a:lnTo>
                    <a:lnTo>
                      <a:pt x="645" y="1121"/>
                    </a:lnTo>
                    <a:lnTo>
                      <a:pt x="649" y="1091"/>
                    </a:lnTo>
                    <a:lnTo>
                      <a:pt x="657" y="1086"/>
                    </a:lnTo>
                    <a:lnTo>
                      <a:pt x="673" y="1060"/>
                    </a:lnTo>
                    <a:lnTo>
                      <a:pt x="678" y="1031"/>
                    </a:lnTo>
                    <a:lnTo>
                      <a:pt x="682" y="1028"/>
                    </a:lnTo>
                    <a:lnTo>
                      <a:pt x="686" y="1018"/>
                    </a:lnTo>
                    <a:lnTo>
                      <a:pt x="703" y="1011"/>
                    </a:lnTo>
                    <a:lnTo>
                      <a:pt x="713" y="1004"/>
                    </a:lnTo>
                    <a:lnTo>
                      <a:pt x="716" y="999"/>
                    </a:lnTo>
                    <a:lnTo>
                      <a:pt x="697" y="979"/>
                    </a:lnTo>
                    <a:lnTo>
                      <a:pt x="697" y="974"/>
                    </a:lnTo>
                    <a:lnTo>
                      <a:pt x="692" y="947"/>
                    </a:lnTo>
                    <a:lnTo>
                      <a:pt x="684" y="932"/>
                    </a:lnTo>
                    <a:lnTo>
                      <a:pt x="685" y="915"/>
                    </a:lnTo>
                    <a:lnTo>
                      <a:pt x="664" y="886"/>
                    </a:lnTo>
                    <a:lnTo>
                      <a:pt x="641" y="854"/>
                    </a:lnTo>
                    <a:lnTo>
                      <a:pt x="614" y="815"/>
                    </a:lnTo>
                    <a:lnTo>
                      <a:pt x="606" y="804"/>
                    </a:lnTo>
                    <a:lnTo>
                      <a:pt x="596" y="789"/>
                    </a:lnTo>
                    <a:lnTo>
                      <a:pt x="595" y="789"/>
                    </a:lnTo>
                    <a:lnTo>
                      <a:pt x="570" y="754"/>
                    </a:lnTo>
                    <a:lnTo>
                      <a:pt x="551" y="725"/>
                    </a:lnTo>
                    <a:lnTo>
                      <a:pt x="508" y="665"/>
                    </a:lnTo>
                    <a:lnTo>
                      <a:pt x="483" y="629"/>
                    </a:lnTo>
                    <a:lnTo>
                      <a:pt x="477" y="622"/>
                    </a:lnTo>
                    <a:lnTo>
                      <a:pt x="462" y="601"/>
                    </a:lnTo>
                    <a:lnTo>
                      <a:pt x="459" y="597"/>
                    </a:lnTo>
                    <a:lnTo>
                      <a:pt x="448" y="581"/>
                    </a:lnTo>
                    <a:lnTo>
                      <a:pt x="423" y="546"/>
                    </a:lnTo>
                    <a:lnTo>
                      <a:pt x="401" y="514"/>
                    </a:lnTo>
                    <a:lnTo>
                      <a:pt x="390" y="498"/>
                    </a:lnTo>
                    <a:lnTo>
                      <a:pt x="373" y="476"/>
                    </a:lnTo>
                    <a:lnTo>
                      <a:pt x="368" y="468"/>
                    </a:lnTo>
                    <a:lnTo>
                      <a:pt x="367" y="465"/>
                    </a:lnTo>
                    <a:lnTo>
                      <a:pt x="362" y="461"/>
                    </a:lnTo>
                    <a:lnTo>
                      <a:pt x="351" y="446"/>
                    </a:lnTo>
                    <a:lnTo>
                      <a:pt x="346" y="437"/>
                    </a:lnTo>
                    <a:lnTo>
                      <a:pt x="342" y="432"/>
                    </a:lnTo>
                    <a:lnTo>
                      <a:pt x="329" y="414"/>
                    </a:lnTo>
                    <a:lnTo>
                      <a:pt x="325" y="408"/>
                    </a:lnTo>
                    <a:lnTo>
                      <a:pt x="324" y="405"/>
                    </a:lnTo>
                    <a:lnTo>
                      <a:pt x="318" y="400"/>
                    </a:lnTo>
                    <a:lnTo>
                      <a:pt x="321" y="391"/>
                    </a:lnTo>
                    <a:lnTo>
                      <a:pt x="321" y="387"/>
                    </a:lnTo>
                    <a:lnTo>
                      <a:pt x="321" y="386"/>
                    </a:lnTo>
                    <a:lnTo>
                      <a:pt x="322" y="382"/>
                    </a:lnTo>
                    <a:lnTo>
                      <a:pt x="325" y="372"/>
                    </a:lnTo>
                    <a:lnTo>
                      <a:pt x="325" y="365"/>
                    </a:lnTo>
                    <a:lnTo>
                      <a:pt x="328" y="359"/>
                    </a:lnTo>
                    <a:lnTo>
                      <a:pt x="329" y="351"/>
                    </a:lnTo>
                    <a:lnTo>
                      <a:pt x="330" y="346"/>
                    </a:lnTo>
                    <a:lnTo>
                      <a:pt x="333" y="332"/>
                    </a:lnTo>
                    <a:lnTo>
                      <a:pt x="336" y="322"/>
                    </a:lnTo>
                    <a:lnTo>
                      <a:pt x="342" y="297"/>
                    </a:lnTo>
                    <a:lnTo>
                      <a:pt x="354" y="239"/>
                    </a:lnTo>
                    <a:lnTo>
                      <a:pt x="371" y="165"/>
                    </a:lnTo>
                    <a:lnTo>
                      <a:pt x="373" y="148"/>
                    </a:lnTo>
                    <a:lnTo>
                      <a:pt x="385" y="104"/>
                    </a:lnTo>
                    <a:lnTo>
                      <a:pt x="390" y="80"/>
                    </a:lnTo>
                    <a:lnTo>
                      <a:pt x="373" y="76"/>
                    </a:lnTo>
                    <a:lnTo>
                      <a:pt x="369" y="76"/>
                    </a:lnTo>
                    <a:lnTo>
                      <a:pt x="321" y="63"/>
                    </a:lnTo>
                    <a:lnTo>
                      <a:pt x="306" y="61"/>
                    </a:lnTo>
                    <a:lnTo>
                      <a:pt x="288" y="56"/>
                    </a:lnTo>
                    <a:lnTo>
                      <a:pt x="276" y="54"/>
                    </a:lnTo>
                    <a:lnTo>
                      <a:pt x="234" y="43"/>
                    </a:lnTo>
                    <a:lnTo>
                      <a:pt x="221" y="40"/>
                    </a:lnTo>
                    <a:lnTo>
                      <a:pt x="211" y="37"/>
                    </a:lnTo>
                    <a:lnTo>
                      <a:pt x="153" y="23"/>
                    </a:lnTo>
                    <a:lnTo>
                      <a:pt x="145" y="20"/>
                    </a:lnTo>
                    <a:lnTo>
                      <a:pt x="138" y="19"/>
                    </a:lnTo>
                    <a:lnTo>
                      <a:pt x="130" y="18"/>
                    </a:lnTo>
                    <a:lnTo>
                      <a:pt x="123" y="15"/>
                    </a:lnTo>
                    <a:lnTo>
                      <a:pt x="116" y="13"/>
                    </a:lnTo>
                    <a:lnTo>
                      <a:pt x="108" y="11"/>
                    </a:lnTo>
                    <a:lnTo>
                      <a:pt x="105" y="11"/>
                    </a:lnTo>
                    <a:lnTo>
                      <a:pt x="92" y="8"/>
                    </a:lnTo>
                    <a:lnTo>
                      <a:pt x="78" y="4"/>
                    </a:lnTo>
                    <a:lnTo>
                      <a:pt x="69" y="2"/>
                    </a:lnTo>
                    <a:lnTo>
                      <a:pt x="62" y="0"/>
                    </a:lnTo>
                    <a:lnTo>
                      <a:pt x="52" y="23"/>
                    </a:lnTo>
                    <a:lnTo>
                      <a:pt x="59" y="33"/>
                    </a:lnTo>
                    <a:lnTo>
                      <a:pt x="59" y="59"/>
                    </a:lnTo>
                    <a:lnTo>
                      <a:pt x="56" y="68"/>
                    </a:lnTo>
                    <a:lnTo>
                      <a:pt x="44" y="93"/>
                    </a:lnTo>
                    <a:lnTo>
                      <a:pt x="40" y="93"/>
                    </a:lnTo>
                    <a:lnTo>
                      <a:pt x="40" y="101"/>
                    </a:lnTo>
                    <a:lnTo>
                      <a:pt x="42" y="101"/>
                    </a:lnTo>
                    <a:lnTo>
                      <a:pt x="42" y="107"/>
                    </a:lnTo>
                    <a:lnTo>
                      <a:pt x="36" y="119"/>
                    </a:lnTo>
                    <a:lnTo>
                      <a:pt x="6" y="154"/>
                    </a:lnTo>
                    <a:lnTo>
                      <a:pt x="5" y="168"/>
                    </a:lnTo>
                    <a:lnTo>
                      <a:pt x="0" y="179"/>
                    </a:lnTo>
                    <a:lnTo>
                      <a:pt x="16" y="201"/>
                    </a:lnTo>
                    <a:lnTo>
                      <a:pt x="22" y="215"/>
                    </a:lnTo>
                    <a:lnTo>
                      <a:pt x="30" y="246"/>
                    </a:lnTo>
                    <a:lnTo>
                      <a:pt x="30" y="259"/>
                    </a:lnTo>
                    <a:lnTo>
                      <a:pt x="20" y="284"/>
                    </a:lnTo>
                    <a:lnTo>
                      <a:pt x="19" y="341"/>
                    </a:lnTo>
                    <a:lnTo>
                      <a:pt x="26" y="355"/>
                    </a:lnTo>
                    <a:lnTo>
                      <a:pt x="42" y="389"/>
                    </a:lnTo>
                    <a:lnTo>
                      <a:pt x="51" y="400"/>
                    </a:lnTo>
                    <a:lnTo>
                      <a:pt x="52" y="415"/>
                    </a:lnTo>
                    <a:lnTo>
                      <a:pt x="56" y="416"/>
                    </a:lnTo>
                    <a:lnTo>
                      <a:pt x="59" y="422"/>
                    </a:lnTo>
                    <a:lnTo>
                      <a:pt x="56" y="422"/>
                    </a:lnTo>
                    <a:lnTo>
                      <a:pt x="56" y="436"/>
                    </a:lnTo>
                    <a:lnTo>
                      <a:pt x="52" y="450"/>
                    </a:lnTo>
                    <a:lnTo>
                      <a:pt x="56" y="447"/>
                    </a:lnTo>
                    <a:lnTo>
                      <a:pt x="60" y="448"/>
                    </a:lnTo>
                    <a:lnTo>
                      <a:pt x="69" y="460"/>
                    </a:lnTo>
                    <a:lnTo>
                      <a:pt x="76" y="467"/>
                    </a:lnTo>
                    <a:lnTo>
                      <a:pt x="83" y="478"/>
                    </a:lnTo>
                    <a:lnTo>
                      <a:pt x="87" y="478"/>
                    </a:lnTo>
                    <a:lnTo>
                      <a:pt x="85" y="480"/>
                    </a:lnTo>
                    <a:lnTo>
                      <a:pt x="83" y="480"/>
                    </a:lnTo>
                    <a:lnTo>
                      <a:pt x="83" y="489"/>
                    </a:lnTo>
                    <a:lnTo>
                      <a:pt x="77" y="512"/>
                    </a:lnTo>
                    <a:lnTo>
                      <a:pt x="80" y="512"/>
                    </a:lnTo>
                    <a:lnTo>
                      <a:pt x="81" y="526"/>
                    </a:lnTo>
                    <a:lnTo>
                      <a:pt x="77" y="540"/>
                    </a:lnTo>
                    <a:lnTo>
                      <a:pt x="81" y="554"/>
                    </a:lnTo>
                    <a:lnTo>
                      <a:pt x="84" y="557"/>
                    </a:lnTo>
                    <a:lnTo>
                      <a:pt x="90" y="571"/>
                    </a:lnTo>
                    <a:lnTo>
                      <a:pt x="101" y="579"/>
                    </a:lnTo>
                    <a:lnTo>
                      <a:pt x="113" y="581"/>
                    </a:lnTo>
                    <a:lnTo>
                      <a:pt x="117" y="594"/>
                    </a:lnTo>
                    <a:lnTo>
                      <a:pt x="112" y="614"/>
                    </a:lnTo>
                    <a:lnTo>
                      <a:pt x="106" y="619"/>
                    </a:lnTo>
                    <a:lnTo>
                      <a:pt x="102" y="615"/>
                    </a:lnTo>
                    <a:lnTo>
                      <a:pt x="96" y="619"/>
                    </a:lnTo>
                    <a:lnTo>
                      <a:pt x="99" y="658"/>
                    </a:lnTo>
                    <a:lnTo>
                      <a:pt x="106" y="664"/>
                    </a:lnTo>
                    <a:lnTo>
                      <a:pt x="121" y="692"/>
                    </a:lnTo>
                    <a:lnTo>
                      <a:pt x="123" y="706"/>
                    </a:lnTo>
                    <a:lnTo>
                      <a:pt x="130" y="717"/>
                    </a:lnTo>
                    <a:lnTo>
                      <a:pt x="131" y="728"/>
                    </a:lnTo>
                    <a:lnTo>
                      <a:pt x="141" y="738"/>
                    </a:lnTo>
                    <a:lnTo>
                      <a:pt x="148" y="754"/>
                    </a:lnTo>
                    <a:lnTo>
                      <a:pt x="159" y="764"/>
                    </a:lnTo>
                    <a:lnTo>
                      <a:pt x="160" y="771"/>
                    </a:lnTo>
                    <a:lnTo>
                      <a:pt x="155" y="783"/>
                    </a:lnTo>
                    <a:lnTo>
                      <a:pt x="164" y="797"/>
                    </a:lnTo>
                    <a:lnTo>
                      <a:pt x="173" y="802"/>
                    </a:lnTo>
                    <a:lnTo>
                      <a:pt x="168" y="818"/>
                    </a:lnTo>
                    <a:lnTo>
                      <a:pt x="168" y="829"/>
                    </a:lnTo>
                    <a:lnTo>
                      <a:pt x="160" y="863"/>
                    </a:lnTo>
                    <a:lnTo>
                      <a:pt x="180" y="878"/>
                    </a:lnTo>
                    <a:lnTo>
                      <a:pt x="211" y="885"/>
                    </a:lnTo>
                    <a:lnTo>
                      <a:pt x="221" y="893"/>
                    </a:lnTo>
                    <a:lnTo>
                      <a:pt x="243" y="896"/>
                    </a:lnTo>
                    <a:lnTo>
                      <a:pt x="254" y="904"/>
                    </a:lnTo>
                    <a:lnTo>
                      <a:pt x="270" y="921"/>
                    </a:lnTo>
                    <a:lnTo>
                      <a:pt x="275" y="936"/>
                    </a:lnTo>
                    <a:lnTo>
                      <a:pt x="293" y="949"/>
                    </a:lnTo>
                    <a:lnTo>
                      <a:pt x="321" y="956"/>
                    </a:lnTo>
                    <a:lnTo>
                      <a:pt x="330" y="961"/>
                    </a:lnTo>
                    <a:lnTo>
                      <a:pt x="335" y="975"/>
                    </a:lnTo>
                    <a:lnTo>
                      <a:pt x="336" y="992"/>
                    </a:lnTo>
                    <a:lnTo>
                      <a:pt x="344" y="999"/>
                    </a:lnTo>
                    <a:lnTo>
                      <a:pt x="358" y="997"/>
                    </a:lnTo>
                    <a:lnTo>
                      <a:pt x="367" y="1007"/>
                    </a:lnTo>
                    <a:lnTo>
                      <a:pt x="376" y="1017"/>
                    </a:lnTo>
                    <a:lnTo>
                      <a:pt x="397" y="1043"/>
                    </a:lnTo>
                    <a:lnTo>
                      <a:pt x="404" y="1052"/>
                    </a:lnTo>
                    <a:lnTo>
                      <a:pt x="414" y="1077"/>
                    </a:lnTo>
                    <a:lnTo>
                      <a:pt x="414" y="1118"/>
                    </a:lnTo>
                    <a:lnTo>
                      <a:pt x="421" y="1134"/>
                    </a:lnTo>
                    <a:lnTo>
                      <a:pt x="421" y="1143"/>
                    </a:lnTo>
                    <a:lnTo>
                      <a:pt x="512" y="1150"/>
                    </a:lnTo>
                    <a:lnTo>
                      <a:pt x="634" y="1162"/>
                    </a:lnTo>
                  </a:path>
                </a:pathLst>
              </a:custGeom>
              <a:grpFill/>
              <a:ln w="6350" cap="rnd">
                <a:solidFill>
                  <a:sysClr val="windowText" lastClr="000000"/>
                </a:solidFill>
                <a:round/>
                <a:headEnd/>
                <a:tailEnd/>
              </a:ln>
            </p:spPr>
            <p:txBody>
              <a:bodyPr/>
              <a:lstStyle/>
              <a:p>
                <a:pPr defTabSz="914400">
                  <a:defRPr/>
                </a:pPr>
                <a:endParaRPr lang="en-US" kern="0" dirty="0">
                  <a:solidFill>
                    <a:srgbClr val="D76735"/>
                  </a:solidFill>
                  <a:latin typeface="Arial" pitchFamily="34" charset="0"/>
                </a:endParaRPr>
              </a:p>
            </p:txBody>
          </p:sp>
          <p:sp>
            <p:nvSpPr>
              <p:cNvPr id="383" name="Freeform 244"/>
              <p:cNvSpPr>
                <a:spLocks/>
              </p:cNvSpPr>
              <p:nvPr/>
            </p:nvSpPr>
            <p:spPr bwMode="auto">
              <a:xfrm>
                <a:off x="722" y="2406"/>
                <a:ext cx="32" cy="23"/>
              </a:xfrm>
              <a:custGeom>
                <a:avLst/>
                <a:gdLst>
                  <a:gd name="T0" fmla="*/ 0 w 32"/>
                  <a:gd name="T1" fmla="*/ 0 h 23"/>
                  <a:gd name="T2" fmla="*/ 22 w 32"/>
                  <a:gd name="T3" fmla="*/ 16 h 23"/>
                  <a:gd name="T4" fmla="*/ 28 w 32"/>
                  <a:gd name="T5" fmla="*/ 12 h 23"/>
                  <a:gd name="T6" fmla="*/ 31 w 32"/>
                  <a:gd name="T7" fmla="*/ 20 h 23"/>
                  <a:gd name="T8" fmla="*/ 28 w 32"/>
                  <a:gd name="T9" fmla="*/ 22 h 23"/>
                  <a:gd name="T10" fmla="*/ 4 w 32"/>
                  <a:gd name="T11" fmla="*/ 18 h 23"/>
                  <a:gd name="T12" fmla="*/ 0 w 32"/>
                  <a:gd name="T13" fmla="*/ 0 h 23"/>
                  <a:gd name="T14" fmla="*/ 0 60000 65536"/>
                  <a:gd name="T15" fmla="*/ 0 60000 65536"/>
                  <a:gd name="T16" fmla="*/ 0 60000 65536"/>
                  <a:gd name="T17" fmla="*/ 0 60000 65536"/>
                  <a:gd name="T18" fmla="*/ 0 60000 65536"/>
                  <a:gd name="T19" fmla="*/ 0 60000 65536"/>
                  <a:gd name="T20" fmla="*/ 0 60000 65536"/>
                  <a:gd name="T21" fmla="*/ 0 w 32"/>
                  <a:gd name="T22" fmla="*/ 0 h 23"/>
                  <a:gd name="T23" fmla="*/ 32 w 3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3">
                    <a:moveTo>
                      <a:pt x="0" y="0"/>
                    </a:moveTo>
                    <a:lnTo>
                      <a:pt x="22" y="16"/>
                    </a:lnTo>
                    <a:lnTo>
                      <a:pt x="28" y="12"/>
                    </a:lnTo>
                    <a:lnTo>
                      <a:pt x="31" y="20"/>
                    </a:lnTo>
                    <a:lnTo>
                      <a:pt x="28" y="22"/>
                    </a:lnTo>
                    <a:lnTo>
                      <a:pt x="4" y="18"/>
                    </a:lnTo>
                    <a:lnTo>
                      <a:pt x="0" y="0"/>
                    </a:lnTo>
                  </a:path>
                </a:pathLst>
              </a:custGeom>
              <a:grpFill/>
              <a:ln w="6350" cap="rnd">
                <a:solidFill>
                  <a:sysClr val="windowText" lastClr="000000"/>
                </a:solidFill>
                <a:round/>
                <a:headEnd/>
                <a:tailEnd/>
              </a:ln>
            </p:spPr>
            <p:txBody>
              <a:bodyPr/>
              <a:lstStyle/>
              <a:p>
                <a:pPr defTabSz="914400">
                  <a:defRPr/>
                </a:pPr>
                <a:endParaRPr lang="en-US" kern="0" dirty="0">
                  <a:solidFill>
                    <a:srgbClr val="D76735"/>
                  </a:solidFill>
                  <a:latin typeface="Arial" pitchFamily="34" charset="0"/>
                </a:endParaRPr>
              </a:p>
            </p:txBody>
          </p:sp>
          <p:sp>
            <p:nvSpPr>
              <p:cNvPr id="384" name="Freeform 245"/>
              <p:cNvSpPr>
                <a:spLocks/>
              </p:cNvSpPr>
              <p:nvPr/>
            </p:nvSpPr>
            <p:spPr bwMode="auto">
              <a:xfrm>
                <a:off x="695" y="2409"/>
                <a:ext cx="24" cy="22"/>
              </a:xfrm>
              <a:custGeom>
                <a:avLst/>
                <a:gdLst>
                  <a:gd name="T0" fmla="*/ 0 w 24"/>
                  <a:gd name="T1" fmla="*/ 4 h 22"/>
                  <a:gd name="T2" fmla="*/ 3 w 24"/>
                  <a:gd name="T3" fmla="*/ 18 h 22"/>
                  <a:gd name="T4" fmla="*/ 23 w 24"/>
                  <a:gd name="T5" fmla="*/ 21 h 22"/>
                  <a:gd name="T6" fmla="*/ 16 w 24"/>
                  <a:gd name="T7" fmla="*/ 9 h 22"/>
                  <a:gd name="T8" fmla="*/ 18 w 24"/>
                  <a:gd name="T9" fmla="*/ 0 h 22"/>
                  <a:gd name="T10" fmla="*/ 0 w 24"/>
                  <a:gd name="T11" fmla="*/ 4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4"/>
                    </a:moveTo>
                    <a:lnTo>
                      <a:pt x="3" y="18"/>
                    </a:lnTo>
                    <a:lnTo>
                      <a:pt x="23" y="21"/>
                    </a:lnTo>
                    <a:lnTo>
                      <a:pt x="16" y="9"/>
                    </a:lnTo>
                    <a:lnTo>
                      <a:pt x="18" y="0"/>
                    </a:lnTo>
                    <a:lnTo>
                      <a:pt x="0" y="4"/>
                    </a:lnTo>
                  </a:path>
                </a:pathLst>
              </a:custGeom>
              <a:grpFill/>
              <a:ln w="6350" cap="rnd">
                <a:solidFill>
                  <a:sysClr val="windowText" lastClr="000000"/>
                </a:solidFill>
                <a:round/>
                <a:headEnd/>
                <a:tailEnd/>
              </a:ln>
            </p:spPr>
            <p:txBody>
              <a:bodyPr/>
              <a:lstStyle/>
              <a:p>
                <a:pPr defTabSz="914400">
                  <a:defRPr/>
                </a:pPr>
                <a:endParaRPr lang="en-US" kern="0" dirty="0">
                  <a:solidFill>
                    <a:srgbClr val="D76735"/>
                  </a:solidFill>
                  <a:latin typeface="Arial" pitchFamily="34" charset="0"/>
                </a:endParaRPr>
              </a:p>
            </p:txBody>
          </p:sp>
          <p:sp>
            <p:nvSpPr>
              <p:cNvPr id="385" name="Freeform 246"/>
              <p:cNvSpPr>
                <a:spLocks/>
              </p:cNvSpPr>
              <p:nvPr/>
            </p:nvSpPr>
            <p:spPr bwMode="auto">
              <a:xfrm>
                <a:off x="826" y="2496"/>
                <a:ext cx="23" cy="23"/>
              </a:xfrm>
              <a:custGeom>
                <a:avLst/>
                <a:gdLst>
                  <a:gd name="T0" fmla="*/ 1 w 23"/>
                  <a:gd name="T1" fmla="*/ 0 h 23"/>
                  <a:gd name="T2" fmla="*/ 0 w 23"/>
                  <a:gd name="T3" fmla="*/ 6 h 23"/>
                  <a:gd name="T4" fmla="*/ 6 w 23"/>
                  <a:gd name="T5" fmla="*/ 7 h 23"/>
                  <a:gd name="T6" fmla="*/ 11 w 23"/>
                  <a:gd name="T7" fmla="*/ 22 h 23"/>
                  <a:gd name="T8" fmla="*/ 22 w 23"/>
                  <a:gd name="T9" fmla="*/ 20 h 23"/>
                  <a:gd name="T10" fmla="*/ 18 w 23"/>
                  <a:gd name="T11" fmla="*/ 12 h 23"/>
                  <a:gd name="T12" fmla="*/ 1 w 23"/>
                  <a:gd name="T13" fmla="*/ 0 h 23"/>
                  <a:gd name="T14" fmla="*/ 0 60000 65536"/>
                  <a:gd name="T15" fmla="*/ 0 60000 65536"/>
                  <a:gd name="T16" fmla="*/ 0 60000 65536"/>
                  <a:gd name="T17" fmla="*/ 0 60000 65536"/>
                  <a:gd name="T18" fmla="*/ 0 60000 65536"/>
                  <a:gd name="T19" fmla="*/ 0 60000 65536"/>
                  <a:gd name="T20" fmla="*/ 0 60000 65536"/>
                  <a:gd name="T21" fmla="*/ 0 w 23"/>
                  <a:gd name="T22" fmla="*/ 0 h 23"/>
                  <a:gd name="T23" fmla="*/ 23 w 2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3">
                    <a:moveTo>
                      <a:pt x="1" y="0"/>
                    </a:moveTo>
                    <a:lnTo>
                      <a:pt x="0" y="6"/>
                    </a:lnTo>
                    <a:lnTo>
                      <a:pt x="6" y="7"/>
                    </a:lnTo>
                    <a:lnTo>
                      <a:pt x="11" y="22"/>
                    </a:lnTo>
                    <a:lnTo>
                      <a:pt x="22" y="20"/>
                    </a:lnTo>
                    <a:lnTo>
                      <a:pt x="18" y="12"/>
                    </a:lnTo>
                    <a:lnTo>
                      <a:pt x="1" y="0"/>
                    </a:lnTo>
                  </a:path>
                </a:pathLst>
              </a:custGeom>
              <a:grpFill/>
              <a:ln w="6350" cap="rnd">
                <a:solidFill>
                  <a:sysClr val="windowText" lastClr="000000"/>
                </a:solidFill>
                <a:round/>
                <a:headEnd/>
                <a:tailEnd/>
              </a:ln>
            </p:spPr>
            <p:txBody>
              <a:bodyPr/>
              <a:lstStyle/>
              <a:p>
                <a:pPr defTabSz="914400">
                  <a:defRPr/>
                </a:pPr>
                <a:endParaRPr lang="en-US" kern="0" dirty="0">
                  <a:solidFill>
                    <a:srgbClr val="D76735"/>
                  </a:solidFill>
                  <a:latin typeface="Arial" pitchFamily="34" charset="0"/>
                </a:endParaRPr>
              </a:p>
            </p:txBody>
          </p:sp>
          <p:sp>
            <p:nvSpPr>
              <p:cNvPr id="386" name="Freeform 247"/>
              <p:cNvSpPr>
                <a:spLocks/>
              </p:cNvSpPr>
              <p:nvPr/>
            </p:nvSpPr>
            <p:spPr bwMode="auto">
              <a:xfrm>
                <a:off x="815" y="2544"/>
                <a:ext cx="23" cy="25"/>
              </a:xfrm>
              <a:custGeom>
                <a:avLst/>
                <a:gdLst>
                  <a:gd name="T0" fmla="*/ 0 w 23"/>
                  <a:gd name="T1" fmla="*/ 0 h 25"/>
                  <a:gd name="T2" fmla="*/ 10 w 23"/>
                  <a:gd name="T3" fmla="*/ 24 h 25"/>
                  <a:gd name="T4" fmla="*/ 22 w 23"/>
                  <a:gd name="T5" fmla="*/ 24 h 25"/>
                  <a:gd name="T6" fmla="*/ 0 w 23"/>
                  <a:gd name="T7" fmla="*/ 0 h 25"/>
                  <a:gd name="T8" fmla="*/ 0 60000 65536"/>
                  <a:gd name="T9" fmla="*/ 0 60000 65536"/>
                  <a:gd name="T10" fmla="*/ 0 60000 65536"/>
                  <a:gd name="T11" fmla="*/ 0 60000 65536"/>
                  <a:gd name="T12" fmla="*/ 0 w 23"/>
                  <a:gd name="T13" fmla="*/ 0 h 25"/>
                  <a:gd name="T14" fmla="*/ 23 w 23"/>
                  <a:gd name="T15" fmla="*/ 25 h 25"/>
                </a:gdLst>
                <a:ahLst/>
                <a:cxnLst>
                  <a:cxn ang="T8">
                    <a:pos x="T0" y="T1"/>
                  </a:cxn>
                  <a:cxn ang="T9">
                    <a:pos x="T2" y="T3"/>
                  </a:cxn>
                  <a:cxn ang="T10">
                    <a:pos x="T4" y="T5"/>
                  </a:cxn>
                  <a:cxn ang="T11">
                    <a:pos x="T6" y="T7"/>
                  </a:cxn>
                </a:cxnLst>
                <a:rect l="T12" t="T13" r="T14" b="T15"/>
                <a:pathLst>
                  <a:path w="23" h="25">
                    <a:moveTo>
                      <a:pt x="0" y="0"/>
                    </a:moveTo>
                    <a:lnTo>
                      <a:pt x="10" y="24"/>
                    </a:lnTo>
                    <a:lnTo>
                      <a:pt x="22" y="24"/>
                    </a:lnTo>
                    <a:lnTo>
                      <a:pt x="0" y="0"/>
                    </a:lnTo>
                  </a:path>
                </a:pathLst>
              </a:custGeom>
              <a:grpFill/>
              <a:ln w="6350" cap="rnd">
                <a:solidFill>
                  <a:sysClr val="windowText" lastClr="000000"/>
                </a:solidFill>
                <a:round/>
                <a:headEnd/>
                <a:tailEnd/>
              </a:ln>
            </p:spPr>
            <p:txBody>
              <a:bodyPr/>
              <a:lstStyle/>
              <a:p>
                <a:pPr defTabSz="914400">
                  <a:defRPr/>
                </a:pPr>
                <a:endParaRPr lang="en-US" kern="0" dirty="0">
                  <a:solidFill>
                    <a:srgbClr val="D76735"/>
                  </a:solidFill>
                  <a:latin typeface="Arial" pitchFamily="34" charset="0"/>
                </a:endParaRPr>
              </a:p>
            </p:txBody>
          </p:sp>
        </p:grpSp>
        <p:sp>
          <p:nvSpPr>
            <p:cNvPr id="387" name="Freeform 248"/>
            <p:cNvSpPr>
              <a:spLocks/>
            </p:cNvSpPr>
            <p:nvPr/>
          </p:nvSpPr>
          <p:spPr bwMode="auto">
            <a:xfrm>
              <a:off x="2703646" y="3276887"/>
              <a:ext cx="1242027" cy="999839"/>
            </a:xfrm>
            <a:custGeom>
              <a:avLst/>
              <a:gdLst>
                <a:gd name="T0" fmla="*/ 600 w 613"/>
                <a:gd name="T1" fmla="*/ 204 h 481"/>
                <a:gd name="T2" fmla="*/ 599 w 613"/>
                <a:gd name="T3" fmla="*/ 226 h 481"/>
                <a:gd name="T4" fmla="*/ 597 w 613"/>
                <a:gd name="T5" fmla="*/ 252 h 481"/>
                <a:gd name="T6" fmla="*/ 597 w 613"/>
                <a:gd name="T7" fmla="*/ 262 h 481"/>
                <a:gd name="T8" fmla="*/ 596 w 613"/>
                <a:gd name="T9" fmla="*/ 291 h 481"/>
                <a:gd name="T10" fmla="*/ 594 w 613"/>
                <a:gd name="T11" fmla="*/ 309 h 481"/>
                <a:gd name="T12" fmla="*/ 594 w 613"/>
                <a:gd name="T13" fmla="*/ 329 h 481"/>
                <a:gd name="T14" fmla="*/ 594 w 613"/>
                <a:gd name="T15" fmla="*/ 349 h 481"/>
                <a:gd name="T16" fmla="*/ 593 w 613"/>
                <a:gd name="T17" fmla="*/ 364 h 481"/>
                <a:gd name="T18" fmla="*/ 592 w 613"/>
                <a:gd name="T19" fmla="*/ 408 h 481"/>
                <a:gd name="T20" fmla="*/ 592 w 613"/>
                <a:gd name="T21" fmla="*/ 420 h 481"/>
                <a:gd name="T22" fmla="*/ 590 w 613"/>
                <a:gd name="T23" fmla="*/ 447 h 481"/>
                <a:gd name="T24" fmla="*/ 589 w 613"/>
                <a:gd name="T25" fmla="*/ 478 h 481"/>
                <a:gd name="T26" fmla="*/ 539 w 613"/>
                <a:gd name="T27" fmla="*/ 490 h 481"/>
                <a:gd name="T28" fmla="*/ 508 w 613"/>
                <a:gd name="T29" fmla="*/ 487 h 481"/>
                <a:gd name="T30" fmla="*/ 483 w 613"/>
                <a:gd name="T31" fmla="*/ 486 h 481"/>
                <a:gd name="T32" fmla="*/ 423 w 613"/>
                <a:gd name="T33" fmla="*/ 483 h 481"/>
                <a:gd name="T34" fmla="*/ 344 w 613"/>
                <a:gd name="T35" fmla="*/ 479 h 481"/>
                <a:gd name="T36" fmla="*/ 320 w 613"/>
                <a:gd name="T37" fmla="*/ 476 h 481"/>
                <a:gd name="T38" fmla="*/ 277 w 613"/>
                <a:gd name="T39" fmla="*/ 473 h 481"/>
                <a:gd name="T40" fmla="*/ 255 w 613"/>
                <a:gd name="T41" fmla="*/ 471 h 481"/>
                <a:gd name="T42" fmla="*/ 135 w 613"/>
                <a:gd name="T43" fmla="*/ 461 h 481"/>
                <a:gd name="T44" fmla="*/ 130 w 613"/>
                <a:gd name="T45" fmla="*/ 460 h 481"/>
                <a:gd name="T46" fmla="*/ 77 w 613"/>
                <a:gd name="T47" fmla="*/ 454 h 481"/>
                <a:gd name="T48" fmla="*/ 31 w 613"/>
                <a:gd name="T49" fmla="*/ 449 h 481"/>
                <a:gd name="T50" fmla="*/ 0 w 613"/>
                <a:gd name="T51" fmla="*/ 445 h 481"/>
                <a:gd name="T52" fmla="*/ 6 w 613"/>
                <a:gd name="T53" fmla="*/ 391 h 481"/>
                <a:gd name="T54" fmla="*/ 11 w 613"/>
                <a:gd name="T55" fmla="*/ 346 h 481"/>
                <a:gd name="T56" fmla="*/ 13 w 613"/>
                <a:gd name="T57" fmla="*/ 317 h 481"/>
                <a:gd name="T58" fmla="*/ 13 w 613"/>
                <a:gd name="T59" fmla="*/ 304 h 481"/>
                <a:gd name="T60" fmla="*/ 19 w 613"/>
                <a:gd name="T61" fmla="*/ 250 h 481"/>
                <a:gd name="T62" fmla="*/ 27 w 613"/>
                <a:gd name="T63" fmla="*/ 181 h 481"/>
                <a:gd name="T64" fmla="*/ 29 w 613"/>
                <a:gd name="T65" fmla="*/ 167 h 481"/>
                <a:gd name="T66" fmla="*/ 30 w 613"/>
                <a:gd name="T67" fmla="*/ 149 h 481"/>
                <a:gd name="T68" fmla="*/ 34 w 613"/>
                <a:gd name="T69" fmla="*/ 111 h 481"/>
                <a:gd name="T70" fmla="*/ 40 w 613"/>
                <a:gd name="T71" fmla="*/ 63 h 481"/>
                <a:gd name="T72" fmla="*/ 42 w 613"/>
                <a:gd name="T73" fmla="*/ 38 h 481"/>
                <a:gd name="T74" fmla="*/ 45 w 613"/>
                <a:gd name="T75" fmla="*/ 13 h 481"/>
                <a:gd name="T76" fmla="*/ 66 w 613"/>
                <a:gd name="T77" fmla="*/ 2 h 481"/>
                <a:gd name="T78" fmla="*/ 136 w 613"/>
                <a:gd name="T79" fmla="*/ 9 h 481"/>
                <a:gd name="T80" fmla="*/ 180 w 613"/>
                <a:gd name="T81" fmla="*/ 13 h 481"/>
                <a:gd name="T82" fmla="*/ 218 w 613"/>
                <a:gd name="T83" fmla="*/ 16 h 481"/>
                <a:gd name="T84" fmla="*/ 250 w 613"/>
                <a:gd name="T85" fmla="*/ 19 h 481"/>
                <a:gd name="T86" fmla="*/ 265 w 613"/>
                <a:gd name="T87" fmla="*/ 22 h 481"/>
                <a:gd name="T88" fmla="*/ 273 w 613"/>
                <a:gd name="T89" fmla="*/ 22 h 481"/>
                <a:gd name="T90" fmla="*/ 284 w 613"/>
                <a:gd name="T91" fmla="*/ 23 h 481"/>
                <a:gd name="T92" fmla="*/ 347 w 613"/>
                <a:gd name="T93" fmla="*/ 29 h 481"/>
                <a:gd name="T94" fmla="*/ 358 w 613"/>
                <a:gd name="T95" fmla="*/ 29 h 481"/>
                <a:gd name="T96" fmla="*/ 379 w 613"/>
                <a:gd name="T97" fmla="*/ 30 h 481"/>
                <a:gd name="T98" fmla="*/ 446 w 613"/>
                <a:gd name="T99" fmla="*/ 34 h 481"/>
                <a:gd name="T100" fmla="*/ 484 w 613"/>
                <a:gd name="T101" fmla="*/ 36 h 481"/>
                <a:gd name="T102" fmla="*/ 557 w 613"/>
                <a:gd name="T103" fmla="*/ 40 h 481"/>
                <a:gd name="T104" fmla="*/ 606 w 613"/>
                <a:gd name="T105" fmla="*/ 45 h 481"/>
                <a:gd name="T106" fmla="*/ 604 w 613"/>
                <a:gd name="T107" fmla="*/ 78 h 481"/>
                <a:gd name="T108" fmla="*/ 603 w 613"/>
                <a:gd name="T109" fmla="*/ 99 h 481"/>
                <a:gd name="T110" fmla="*/ 603 w 613"/>
                <a:gd name="T111" fmla="*/ 115 h 481"/>
                <a:gd name="T112" fmla="*/ 600 w 613"/>
                <a:gd name="T113" fmla="*/ 202 h 4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3"/>
                <a:gd name="T172" fmla="*/ 0 h 481"/>
                <a:gd name="T173" fmla="*/ 613 w 613"/>
                <a:gd name="T174" fmla="*/ 481 h 48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3" h="481">
                  <a:moveTo>
                    <a:pt x="606" y="198"/>
                  </a:moveTo>
                  <a:lnTo>
                    <a:pt x="606" y="199"/>
                  </a:lnTo>
                  <a:lnTo>
                    <a:pt x="605" y="206"/>
                  </a:lnTo>
                  <a:lnTo>
                    <a:pt x="605" y="220"/>
                  </a:lnTo>
                  <a:lnTo>
                    <a:pt x="603" y="246"/>
                  </a:lnTo>
                  <a:lnTo>
                    <a:pt x="603" y="252"/>
                  </a:lnTo>
                  <a:lnTo>
                    <a:pt x="603" y="256"/>
                  </a:lnTo>
                  <a:lnTo>
                    <a:pt x="603" y="260"/>
                  </a:lnTo>
                  <a:lnTo>
                    <a:pt x="602" y="283"/>
                  </a:lnTo>
                  <a:lnTo>
                    <a:pt x="602" y="294"/>
                  </a:lnTo>
                  <a:lnTo>
                    <a:pt x="600" y="301"/>
                  </a:lnTo>
                  <a:lnTo>
                    <a:pt x="600" y="303"/>
                  </a:lnTo>
                  <a:lnTo>
                    <a:pt x="600" y="321"/>
                  </a:lnTo>
                  <a:lnTo>
                    <a:pt x="600" y="330"/>
                  </a:lnTo>
                  <a:lnTo>
                    <a:pt x="600" y="341"/>
                  </a:lnTo>
                  <a:lnTo>
                    <a:pt x="599" y="356"/>
                  </a:lnTo>
                  <a:lnTo>
                    <a:pt x="599" y="370"/>
                  </a:lnTo>
                  <a:lnTo>
                    <a:pt x="598" y="398"/>
                  </a:lnTo>
                  <a:lnTo>
                    <a:pt x="598" y="409"/>
                  </a:lnTo>
                  <a:lnTo>
                    <a:pt x="598" y="410"/>
                  </a:lnTo>
                  <a:lnTo>
                    <a:pt x="596" y="424"/>
                  </a:lnTo>
                  <a:lnTo>
                    <a:pt x="596" y="436"/>
                  </a:lnTo>
                  <a:lnTo>
                    <a:pt x="596" y="452"/>
                  </a:lnTo>
                  <a:lnTo>
                    <a:pt x="595" y="466"/>
                  </a:lnTo>
                  <a:lnTo>
                    <a:pt x="594" y="480"/>
                  </a:lnTo>
                  <a:lnTo>
                    <a:pt x="545" y="478"/>
                  </a:lnTo>
                  <a:lnTo>
                    <a:pt x="534" y="475"/>
                  </a:lnTo>
                  <a:lnTo>
                    <a:pt x="513" y="475"/>
                  </a:lnTo>
                  <a:lnTo>
                    <a:pt x="506" y="475"/>
                  </a:lnTo>
                  <a:lnTo>
                    <a:pt x="487" y="474"/>
                  </a:lnTo>
                  <a:lnTo>
                    <a:pt x="481" y="474"/>
                  </a:lnTo>
                  <a:lnTo>
                    <a:pt x="427" y="471"/>
                  </a:lnTo>
                  <a:lnTo>
                    <a:pt x="397" y="470"/>
                  </a:lnTo>
                  <a:lnTo>
                    <a:pt x="348" y="467"/>
                  </a:lnTo>
                  <a:lnTo>
                    <a:pt x="329" y="464"/>
                  </a:lnTo>
                  <a:lnTo>
                    <a:pt x="324" y="464"/>
                  </a:lnTo>
                  <a:lnTo>
                    <a:pt x="282" y="461"/>
                  </a:lnTo>
                  <a:lnTo>
                    <a:pt x="279" y="461"/>
                  </a:lnTo>
                  <a:lnTo>
                    <a:pt x="268" y="460"/>
                  </a:lnTo>
                  <a:lnTo>
                    <a:pt x="257" y="459"/>
                  </a:lnTo>
                  <a:lnTo>
                    <a:pt x="218" y="457"/>
                  </a:lnTo>
                  <a:lnTo>
                    <a:pt x="137" y="449"/>
                  </a:lnTo>
                  <a:lnTo>
                    <a:pt x="134" y="448"/>
                  </a:lnTo>
                  <a:lnTo>
                    <a:pt x="132" y="448"/>
                  </a:lnTo>
                  <a:lnTo>
                    <a:pt x="131" y="448"/>
                  </a:lnTo>
                  <a:lnTo>
                    <a:pt x="77" y="442"/>
                  </a:lnTo>
                  <a:lnTo>
                    <a:pt x="56" y="441"/>
                  </a:lnTo>
                  <a:lnTo>
                    <a:pt x="31" y="438"/>
                  </a:lnTo>
                  <a:lnTo>
                    <a:pt x="24" y="438"/>
                  </a:lnTo>
                  <a:lnTo>
                    <a:pt x="0" y="435"/>
                  </a:lnTo>
                  <a:lnTo>
                    <a:pt x="5" y="382"/>
                  </a:lnTo>
                  <a:lnTo>
                    <a:pt x="6" y="381"/>
                  </a:lnTo>
                  <a:lnTo>
                    <a:pt x="8" y="353"/>
                  </a:lnTo>
                  <a:lnTo>
                    <a:pt x="11" y="338"/>
                  </a:lnTo>
                  <a:lnTo>
                    <a:pt x="11" y="326"/>
                  </a:lnTo>
                  <a:lnTo>
                    <a:pt x="13" y="309"/>
                  </a:lnTo>
                  <a:lnTo>
                    <a:pt x="13" y="307"/>
                  </a:lnTo>
                  <a:lnTo>
                    <a:pt x="13" y="296"/>
                  </a:lnTo>
                  <a:lnTo>
                    <a:pt x="16" y="271"/>
                  </a:lnTo>
                  <a:lnTo>
                    <a:pt x="19" y="244"/>
                  </a:lnTo>
                  <a:lnTo>
                    <a:pt x="23" y="217"/>
                  </a:lnTo>
                  <a:lnTo>
                    <a:pt x="27" y="177"/>
                  </a:lnTo>
                  <a:lnTo>
                    <a:pt x="29" y="163"/>
                  </a:lnTo>
                  <a:lnTo>
                    <a:pt x="30" y="149"/>
                  </a:lnTo>
                  <a:lnTo>
                    <a:pt x="30" y="145"/>
                  </a:lnTo>
                  <a:lnTo>
                    <a:pt x="33" y="122"/>
                  </a:lnTo>
                  <a:lnTo>
                    <a:pt x="34" y="109"/>
                  </a:lnTo>
                  <a:lnTo>
                    <a:pt x="37" y="84"/>
                  </a:lnTo>
                  <a:lnTo>
                    <a:pt x="40" y="61"/>
                  </a:lnTo>
                  <a:lnTo>
                    <a:pt x="42" y="40"/>
                  </a:lnTo>
                  <a:lnTo>
                    <a:pt x="42" y="38"/>
                  </a:lnTo>
                  <a:lnTo>
                    <a:pt x="44" y="27"/>
                  </a:lnTo>
                  <a:lnTo>
                    <a:pt x="45" y="13"/>
                  </a:lnTo>
                  <a:lnTo>
                    <a:pt x="47" y="0"/>
                  </a:lnTo>
                  <a:lnTo>
                    <a:pt x="66" y="2"/>
                  </a:lnTo>
                  <a:lnTo>
                    <a:pt x="117" y="6"/>
                  </a:lnTo>
                  <a:lnTo>
                    <a:pt x="138" y="9"/>
                  </a:lnTo>
                  <a:lnTo>
                    <a:pt x="160" y="12"/>
                  </a:lnTo>
                  <a:lnTo>
                    <a:pt x="182" y="13"/>
                  </a:lnTo>
                  <a:lnTo>
                    <a:pt x="186" y="13"/>
                  </a:lnTo>
                  <a:lnTo>
                    <a:pt x="220" y="16"/>
                  </a:lnTo>
                  <a:lnTo>
                    <a:pt x="222" y="18"/>
                  </a:lnTo>
                  <a:lnTo>
                    <a:pt x="252" y="19"/>
                  </a:lnTo>
                  <a:lnTo>
                    <a:pt x="263" y="22"/>
                  </a:lnTo>
                  <a:lnTo>
                    <a:pt x="267" y="22"/>
                  </a:lnTo>
                  <a:lnTo>
                    <a:pt x="270" y="22"/>
                  </a:lnTo>
                  <a:lnTo>
                    <a:pt x="275" y="22"/>
                  </a:lnTo>
                  <a:lnTo>
                    <a:pt x="278" y="22"/>
                  </a:lnTo>
                  <a:lnTo>
                    <a:pt x="286" y="23"/>
                  </a:lnTo>
                  <a:lnTo>
                    <a:pt x="337" y="27"/>
                  </a:lnTo>
                  <a:lnTo>
                    <a:pt x="351" y="29"/>
                  </a:lnTo>
                  <a:lnTo>
                    <a:pt x="353" y="29"/>
                  </a:lnTo>
                  <a:lnTo>
                    <a:pt x="362" y="29"/>
                  </a:lnTo>
                  <a:lnTo>
                    <a:pt x="378" y="30"/>
                  </a:lnTo>
                  <a:lnTo>
                    <a:pt x="383" y="30"/>
                  </a:lnTo>
                  <a:lnTo>
                    <a:pt x="402" y="30"/>
                  </a:lnTo>
                  <a:lnTo>
                    <a:pt x="450" y="34"/>
                  </a:lnTo>
                  <a:lnTo>
                    <a:pt x="484" y="36"/>
                  </a:lnTo>
                  <a:lnTo>
                    <a:pt x="488" y="36"/>
                  </a:lnTo>
                  <a:lnTo>
                    <a:pt x="504" y="37"/>
                  </a:lnTo>
                  <a:lnTo>
                    <a:pt x="563" y="40"/>
                  </a:lnTo>
                  <a:lnTo>
                    <a:pt x="566" y="40"/>
                  </a:lnTo>
                  <a:lnTo>
                    <a:pt x="612" y="43"/>
                  </a:lnTo>
                  <a:lnTo>
                    <a:pt x="610" y="69"/>
                  </a:lnTo>
                  <a:lnTo>
                    <a:pt x="610" y="76"/>
                  </a:lnTo>
                  <a:lnTo>
                    <a:pt x="610" y="83"/>
                  </a:lnTo>
                  <a:lnTo>
                    <a:pt x="609" y="97"/>
                  </a:lnTo>
                  <a:lnTo>
                    <a:pt x="609" y="104"/>
                  </a:lnTo>
                  <a:lnTo>
                    <a:pt x="609" y="113"/>
                  </a:lnTo>
                  <a:lnTo>
                    <a:pt x="607" y="151"/>
                  </a:lnTo>
                  <a:lnTo>
                    <a:pt x="606" y="198"/>
                  </a:lnTo>
                </a:path>
              </a:pathLst>
            </a:custGeom>
            <a:solidFill>
              <a:srgbClr val="D76735"/>
            </a:solidFill>
            <a:ln w="6350" cap="rnd">
              <a:solidFill>
                <a:sysClr val="windowText" lastClr="000000"/>
              </a:solidFill>
              <a:round/>
              <a:headEnd/>
              <a:tailEnd/>
            </a:ln>
          </p:spPr>
          <p:txBody>
            <a:bodyPr/>
            <a:lstStyle/>
            <a:p>
              <a:pPr defTabSz="914400">
                <a:defRPr/>
              </a:pPr>
              <a:endParaRPr lang="en-US" kern="0" dirty="0">
                <a:solidFill>
                  <a:srgbClr val="D76735"/>
                </a:solidFill>
                <a:latin typeface="Arial" pitchFamily="34" charset="0"/>
              </a:endParaRPr>
            </a:p>
          </p:txBody>
        </p:sp>
        <p:sp>
          <p:nvSpPr>
            <p:cNvPr id="388" name="Freeform 249"/>
            <p:cNvSpPr>
              <a:spLocks/>
            </p:cNvSpPr>
            <p:nvPr/>
          </p:nvSpPr>
          <p:spPr bwMode="auto">
            <a:xfrm>
              <a:off x="1547136" y="1326416"/>
              <a:ext cx="1026199" cy="1688767"/>
            </a:xfrm>
            <a:custGeom>
              <a:avLst/>
              <a:gdLst>
                <a:gd name="T0" fmla="*/ 2147483647 w 507"/>
                <a:gd name="T1" fmla="*/ 2147483647 h 815"/>
                <a:gd name="T2" fmla="*/ 2147483647 w 507"/>
                <a:gd name="T3" fmla="*/ 2147483647 h 815"/>
                <a:gd name="T4" fmla="*/ 2147483647 w 507"/>
                <a:gd name="T5" fmla="*/ 2147483647 h 815"/>
                <a:gd name="T6" fmla="*/ 2147483647 w 507"/>
                <a:gd name="T7" fmla="*/ 2147483647 h 815"/>
                <a:gd name="T8" fmla="*/ 2147483647 w 507"/>
                <a:gd name="T9" fmla="*/ 2147483647 h 815"/>
                <a:gd name="T10" fmla="*/ 2147483647 w 507"/>
                <a:gd name="T11" fmla="*/ 2147483647 h 815"/>
                <a:gd name="T12" fmla="*/ 2147483647 w 507"/>
                <a:gd name="T13" fmla="*/ 2147483647 h 815"/>
                <a:gd name="T14" fmla="*/ 2147483647 w 507"/>
                <a:gd name="T15" fmla="*/ 2147483647 h 815"/>
                <a:gd name="T16" fmla="*/ 2147483647 w 507"/>
                <a:gd name="T17" fmla="*/ 2147483647 h 815"/>
                <a:gd name="T18" fmla="*/ 2147483647 w 507"/>
                <a:gd name="T19" fmla="*/ 2147483647 h 815"/>
                <a:gd name="T20" fmla="*/ 2147483647 w 507"/>
                <a:gd name="T21" fmla="*/ 2147483647 h 815"/>
                <a:gd name="T22" fmla="*/ 2147483647 w 507"/>
                <a:gd name="T23" fmla="*/ 2147483647 h 815"/>
                <a:gd name="T24" fmla="*/ 2147483647 w 507"/>
                <a:gd name="T25" fmla="*/ 2147483647 h 815"/>
                <a:gd name="T26" fmla="*/ 2147483647 w 507"/>
                <a:gd name="T27" fmla="*/ 2147483647 h 815"/>
                <a:gd name="T28" fmla="*/ 2147483647 w 507"/>
                <a:gd name="T29" fmla="*/ 2147483647 h 815"/>
                <a:gd name="T30" fmla="*/ 2147483647 w 507"/>
                <a:gd name="T31" fmla="*/ 2147483647 h 815"/>
                <a:gd name="T32" fmla="*/ 2147483647 w 507"/>
                <a:gd name="T33" fmla="*/ 2147483647 h 815"/>
                <a:gd name="T34" fmla="*/ 2147483647 w 507"/>
                <a:gd name="T35" fmla="*/ 2147483647 h 815"/>
                <a:gd name="T36" fmla="*/ 2147483647 w 507"/>
                <a:gd name="T37" fmla="*/ 2147483647 h 815"/>
                <a:gd name="T38" fmla="*/ 2147483647 w 507"/>
                <a:gd name="T39" fmla="*/ 2147483647 h 815"/>
                <a:gd name="T40" fmla="*/ 2147483647 w 507"/>
                <a:gd name="T41" fmla="*/ 2147483647 h 815"/>
                <a:gd name="T42" fmla="*/ 2147483647 w 507"/>
                <a:gd name="T43" fmla="*/ 2147483647 h 815"/>
                <a:gd name="T44" fmla="*/ 2147483647 w 507"/>
                <a:gd name="T45" fmla="*/ 2147483647 h 815"/>
                <a:gd name="T46" fmla="*/ 2147483647 w 507"/>
                <a:gd name="T47" fmla="*/ 2147483647 h 815"/>
                <a:gd name="T48" fmla="*/ 2147483647 w 507"/>
                <a:gd name="T49" fmla="*/ 2147483647 h 815"/>
                <a:gd name="T50" fmla="*/ 2147483647 w 507"/>
                <a:gd name="T51" fmla="*/ 2147483647 h 815"/>
                <a:gd name="T52" fmla="*/ 2147483647 w 507"/>
                <a:gd name="T53" fmla="*/ 2147483647 h 815"/>
                <a:gd name="T54" fmla="*/ 2147483647 w 507"/>
                <a:gd name="T55" fmla="*/ 2147483647 h 815"/>
                <a:gd name="T56" fmla="*/ 2147483647 w 507"/>
                <a:gd name="T57" fmla="*/ 2147483647 h 815"/>
                <a:gd name="T58" fmla="*/ 2147483647 w 507"/>
                <a:gd name="T59" fmla="*/ 2147483647 h 815"/>
                <a:gd name="T60" fmla="*/ 2147483647 w 507"/>
                <a:gd name="T61" fmla="*/ 2147483647 h 815"/>
                <a:gd name="T62" fmla="*/ 2147483647 w 507"/>
                <a:gd name="T63" fmla="*/ 2147483647 h 815"/>
                <a:gd name="T64" fmla="*/ 2147483647 w 507"/>
                <a:gd name="T65" fmla="*/ 2147483647 h 815"/>
                <a:gd name="T66" fmla="*/ 2147483647 w 507"/>
                <a:gd name="T67" fmla="*/ 2147483647 h 815"/>
                <a:gd name="T68" fmla="*/ 2147483647 w 507"/>
                <a:gd name="T69" fmla="*/ 2147483647 h 815"/>
                <a:gd name="T70" fmla="*/ 2147483647 w 507"/>
                <a:gd name="T71" fmla="*/ 0 h 815"/>
                <a:gd name="T72" fmla="*/ 2147483647 w 507"/>
                <a:gd name="T73" fmla="*/ 2147483647 h 815"/>
                <a:gd name="T74" fmla="*/ 2147483647 w 507"/>
                <a:gd name="T75" fmla="*/ 2147483647 h 815"/>
                <a:gd name="T76" fmla="*/ 2147483647 w 507"/>
                <a:gd name="T77" fmla="*/ 2147483647 h 815"/>
                <a:gd name="T78" fmla="*/ 2147483647 w 507"/>
                <a:gd name="T79" fmla="*/ 2147483647 h 815"/>
                <a:gd name="T80" fmla="*/ 2147483647 w 507"/>
                <a:gd name="T81" fmla="*/ 2147483647 h 815"/>
                <a:gd name="T82" fmla="*/ 2147483647 w 507"/>
                <a:gd name="T83" fmla="*/ 2147483647 h 815"/>
                <a:gd name="T84" fmla="*/ 2147483647 w 507"/>
                <a:gd name="T85" fmla="*/ 2147483647 h 815"/>
                <a:gd name="T86" fmla="*/ 2147483647 w 507"/>
                <a:gd name="T87" fmla="*/ 2147483647 h 815"/>
                <a:gd name="T88" fmla="*/ 2147483647 w 507"/>
                <a:gd name="T89" fmla="*/ 2147483647 h 815"/>
                <a:gd name="T90" fmla="*/ 2147483647 w 507"/>
                <a:gd name="T91" fmla="*/ 2147483647 h 815"/>
                <a:gd name="T92" fmla="*/ 2147483647 w 507"/>
                <a:gd name="T93" fmla="*/ 2147483647 h 815"/>
                <a:gd name="T94" fmla="*/ 2147483647 w 507"/>
                <a:gd name="T95" fmla="*/ 2147483647 h 815"/>
                <a:gd name="T96" fmla="*/ 2147483647 w 507"/>
                <a:gd name="T97" fmla="*/ 2147483647 h 8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7"/>
                <a:gd name="T148" fmla="*/ 0 h 815"/>
                <a:gd name="T149" fmla="*/ 507 w 507"/>
                <a:gd name="T150" fmla="*/ 815 h 81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7" h="815">
                  <a:moveTo>
                    <a:pt x="52" y="511"/>
                  </a:moveTo>
                  <a:lnTo>
                    <a:pt x="49" y="515"/>
                  </a:lnTo>
                  <a:lnTo>
                    <a:pt x="41" y="539"/>
                  </a:lnTo>
                  <a:lnTo>
                    <a:pt x="38" y="542"/>
                  </a:lnTo>
                  <a:lnTo>
                    <a:pt x="36" y="546"/>
                  </a:lnTo>
                  <a:lnTo>
                    <a:pt x="33" y="560"/>
                  </a:lnTo>
                  <a:lnTo>
                    <a:pt x="31" y="571"/>
                  </a:lnTo>
                  <a:lnTo>
                    <a:pt x="22" y="615"/>
                  </a:lnTo>
                  <a:lnTo>
                    <a:pt x="0" y="739"/>
                  </a:lnTo>
                  <a:lnTo>
                    <a:pt x="4" y="740"/>
                  </a:lnTo>
                  <a:lnTo>
                    <a:pt x="76" y="754"/>
                  </a:lnTo>
                  <a:lnTo>
                    <a:pt x="156" y="768"/>
                  </a:lnTo>
                  <a:lnTo>
                    <a:pt x="178" y="771"/>
                  </a:lnTo>
                  <a:lnTo>
                    <a:pt x="191" y="773"/>
                  </a:lnTo>
                  <a:lnTo>
                    <a:pt x="214" y="777"/>
                  </a:lnTo>
                  <a:lnTo>
                    <a:pt x="217" y="777"/>
                  </a:lnTo>
                  <a:lnTo>
                    <a:pt x="219" y="779"/>
                  </a:lnTo>
                  <a:lnTo>
                    <a:pt x="234" y="780"/>
                  </a:lnTo>
                  <a:lnTo>
                    <a:pt x="257" y="786"/>
                  </a:lnTo>
                  <a:lnTo>
                    <a:pt x="296" y="790"/>
                  </a:lnTo>
                  <a:lnTo>
                    <a:pt x="317" y="793"/>
                  </a:lnTo>
                  <a:lnTo>
                    <a:pt x="381" y="801"/>
                  </a:lnTo>
                  <a:lnTo>
                    <a:pt x="381" y="802"/>
                  </a:lnTo>
                  <a:lnTo>
                    <a:pt x="382" y="802"/>
                  </a:lnTo>
                  <a:lnTo>
                    <a:pt x="386" y="804"/>
                  </a:lnTo>
                  <a:lnTo>
                    <a:pt x="396" y="804"/>
                  </a:lnTo>
                  <a:lnTo>
                    <a:pt x="415" y="807"/>
                  </a:lnTo>
                  <a:lnTo>
                    <a:pt x="433" y="809"/>
                  </a:lnTo>
                  <a:lnTo>
                    <a:pt x="439" y="811"/>
                  </a:lnTo>
                  <a:lnTo>
                    <a:pt x="440" y="811"/>
                  </a:lnTo>
                  <a:lnTo>
                    <a:pt x="471" y="814"/>
                  </a:lnTo>
                  <a:lnTo>
                    <a:pt x="472" y="801"/>
                  </a:lnTo>
                  <a:lnTo>
                    <a:pt x="478" y="764"/>
                  </a:lnTo>
                  <a:lnTo>
                    <a:pt x="478" y="759"/>
                  </a:lnTo>
                  <a:lnTo>
                    <a:pt x="482" y="733"/>
                  </a:lnTo>
                  <a:lnTo>
                    <a:pt x="485" y="707"/>
                  </a:lnTo>
                  <a:lnTo>
                    <a:pt x="486" y="705"/>
                  </a:lnTo>
                  <a:lnTo>
                    <a:pt x="486" y="700"/>
                  </a:lnTo>
                  <a:lnTo>
                    <a:pt x="489" y="680"/>
                  </a:lnTo>
                  <a:lnTo>
                    <a:pt x="489" y="673"/>
                  </a:lnTo>
                  <a:lnTo>
                    <a:pt x="492" y="658"/>
                  </a:lnTo>
                  <a:lnTo>
                    <a:pt x="492" y="653"/>
                  </a:lnTo>
                  <a:lnTo>
                    <a:pt x="496" y="626"/>
                  </a:lnTo>
                  <a:lnTo>
                    <a:pt x="497" y="612"/>
                  </a:lnTo>
                  <a:lnTo>
                    <a:pt x="499" y="600"/>
                  </a:lnTo>
                  <a:lnTo>
                    <a:pt x="500" y="585"/>
                  </a:lnTo>
                  <a:lnTo>
                    <a:pt x="503" y="572"/>
                  </a:lnTo>
                  <a:lnTo>
                    <a:pt x="506" y="549"/>
                  </a:lnTo>
                  <a:lnTo>
                    <a:pt x="503" y="546"/>
                  </a:lnTo>
                  <a:lnTo>
                    <a:pt x="501" y="546"/>
                  </a:lnTo>
                  <a:lnTo>
                    <a:pt x="500" y="544"/>
                  </a:lnTo>
                  <a:lnTo>
                    <a:pt x="492" y="528"/>
                  </a:lnTo>
                  <a:lnTo>
                    <a:pt x="483" y="515"/>
                  </a:lnTo>
                  <a:lnTo>
                    <a:pt x="476" y="520"/>
                  </a:lnTo>
                  <a:lnTo>
                    <a:pt x="472" y="525"/>
                  </a:lnTo>
                  <a:lnTo>
                    <a:pt x="472" y="536"/>
                  </a:lnTo>
                  <a:lnTo>
                    <a:pt x="463" y="535"/>
                  </a:lnTo>
                  <a:lnTo>
                    <a:pt x="424" y="532"/>
                  </a:lnTo>
                  <a:lnTo>
                    <a:pt x="415" y="526"/>
                  </a:lnTo>
                  <a:lnTo>
                    <a:pt x="406" y="532"/>
                  </a:lnTo>
                  <a:lnTo>
                    <a:pt x="393" y="535"/>
                  </a:lnTo>
                  <a:lnTo>
                    <a:pt x="377" y="528"/>
                  </a:lnTo>
                  <a:lnTo>
                    <a:pt x="367" y="535"/>
                  </a:lnTo>
                  <a:lnTo>
                    <a:pt x="368" y="540"/>
                  </a:lnTo>
                  <a:lnTo>
                    <a:pt x="365" y="542"/>
                  </a:lnTo>
                  <a:lnTo>
                    <a:pt x="356" y="531"/>
                  </a:lnTo>
                  <a:lnTo>
                    <a:pt x="350" y="496"/>
                  </a:lnTo>
                  <a:lnTo>
                    <a:pt x="328" y="479"/>
                  </a:lnTo>
                  <a:lnTo>
                    <a:pt x="331" y="465"/>
                  </a:lnTo>
                  <a:lnTo>
                    <a:pt x="304" y="386"/>
                  </a:lnTo>
                  <a:lnTo>
                    <a:pt x="278" y="402"/>
                  </a:lnTo>
                  <a:lnTo>
                    <a:pt x="268" y="402"/>
                  </a:lnTo>
                  <a:lnTo>
                    <a:pt x="255" y="393"/>
                  </a:lnTo>
                  <a:lnTo>
                    <a:pt x="284" y="295"/>
                  </a:lnTo>
                  <a:lnTo>
                    <a:pt x="286" y="295"/>
                  </a:lnTo>
                  <a:lnTo>
                    <a:pt x="292" y="284"/>
                  </a:lnTo>
                  <a:lnTo>
                    <a:pt x="292" y="280"/>
                  </a:lnTo>
                  <a:lnTo>
                    <a:pt x="288" y="278"/>
                  </a:lnTo>
                  <a:lnTo>
                    <a:pt x="280" y="280"/>
                  </a:lnTo>
                  <a:lnTo>
                    <a:pt x="271" y="278"/>
                  </a:lnTo>
                  <a:lnTo>
                    <a:pt x="270" y="275"/>
                  </a:lnTo>
                  <a:lnTo>
                    <a:pt x="271" y="270"/>
                  </a:lnTo>
                  <a:lnTo>
                    <a:pt x="268" y="267"/>
                  </a:lnTo>
                  <a:lnTo>
                    <a:pt x="260" y="270"/>
                  </a:lnTo>
                  <a:lnTo>
                    <a:pt x="259" y="269"/>
                  </a:lnTo>
                  <a:lnTo>
                    <a:pt x="262" y="264"/>
                  </a:lnTo>
                  <a:lnTo>
                    <a:pt x="250" y="244"/>
                  </a:lnTo>
                  <a:lnTo>
                    <a:pt x="243" y="234"/>
                  </a:lnTo>
                  <a:lnTo>
                    <a:pt x="228" y="205"/>
                  </a:lnTo>
                  <a:lnTo>
                    <a:pt x="219" y="199"/>
                  </a:lnTo>
                  <a:lnTo>
                    <a:pt x="202" y="180"/>
                  </a:lnTo>
                  <a:lnTo>
                    <a:pt x="212" y="177"/>
                  </a:lnTo>
                  <a:lnTo>
                    <a:pt x="203" y="169"/>
                  </a:lnTo>
                  <a:lnTo>
                    <a:pt x="207" y="151"/>
                  </a:lnTo>
                  <a:lnTo>
                    <a:pt x="191" y="119"/>
                  </a:lnTo>
                  <a:lnTo>
                    <a:pt x="191" y="117"/>
                  </a:lnTo>
                  <a:lnTo>
                    <a:pt x="195" y="94"/>
                  </a:lnTo>
                  <a:lnTo>
                    <a:pt x="199" y="67"/>
                  </a:lnTo>
                  <a:lnTo>
                    <a:pt x="201" y="65"/>
                  </a:lnTo>
                  <a:lnTo>
                    <a:pt x="201" y="63"/>
                  </a:lnTo>
                  <a:lnTo>
                    <a:pt x="207" y="26"/>
                  </a:lnTo>
                  <a:lnTo>
                    <a:pt x="209" y="15"/>
                  </a:lnTo>
                  <a:lnTo>
                    <a:pt x="210" y="12"/>
                  </a:lnTo>
                  <a:lnTo>
                    <a:pt x="140" y="0"/>
                  </a:lnTo>
                  <a:lnTo>
                    <a:pt x="138" y="4"/>
                  </a:lnTo>
                  <a:lnTo>
                    <a:pt x="138" y="8"/>
                  </a:lnTo>
                  <a:lnTo>
                    <a:pt x="135" y="15"/>
                  </a:lnTo>
                  <a:lnTo>
                    <a:pt x="124" y="74"/>
                  </a:lnTo>
                  <a:lnTo>
                    <a:pt x="121" y="91"/>
                  </a:lnTo>
                  <a:lnTo>
                    <a:pt x="119" y="98"/>
                  </a:lnTo>
                  <a:lnTo>
                    <a:pt x="119" y="102"/>
                  </a:lnTo>
                  <a:lnTo>
                    <a:pt x="119" y="104"/>
                  </a:lnTo>
                  <a:lnTo>
                    <a:pt x="119" y="106"/>
                  </a:lnTo>
                  <a:lnTo>
                    <a:pt x="115" y="130"/>
                  </a:lnTo>
                  <a:lnTo>
                    <a:pt x="112" y="142"/>
                  </a:lnTo>
                  <a:lnTo>
                    <a:pt x="106" y="170"/>
                  </a:lnTo>
                  <a:lnTo>
                    <a:pt x="105" y="181"/>
                  </a:lnTo>
                  <a:lnTo>
                    <a:pt x="103" y="183"/>
                  </a:lnTo>
                  <a:lnTo>
                    <a:pt x="102" y="195"/>
                  </a:lnTo>
                  <a:lnTo>
                    <a:pt x="94" y="235"/>
                  </a:lnTo>
                  <a:lnTo>
                    <a:pt x="92" y="241"/>
                  </a:lnTo>
                  <a:lnTo>
                    <a:pt x="90" y="257"/>
                  </a:lnTo>
                  <a:lnTo>
                    <a:pt x="88" y="262"/>
                  </a:lnTo>
                  <a:lnTo>
                    <a:pt x="87" y="269"/>
                  </a:lnTo>
                  <a:lnTo>
                    <a:pt x="85" y="274"/>
                  </a:lnTo>
                  <a:lnTo>
                    <a:pt x="90" y="288"/>
                  </a:lnTo>
                  <a:lnTo>
                    <a:pt x="88" y="317"/>
                  </a:lnTo>
                  <a:lnTo>
                    <a:pt x="91" y="321"/>
                  </a:lnTo>
                  <a:lnTo>
                    <a:pt x="92" y="331"/>
                  </a:lnTo>
                  <a:lnTo>
                    <a:pt x="94" y="332"/>
                  </a:lnTo>
                  <a:lnTo>
                    <a:pt x="110" y="348"/>
                  </a:lnTo>
                  <a:lnTo>
                    <a:pt x="113" y="361"/>
                  </a:lnTo>
                  <a:lnTo>
                    <a:pt x="91" y="396"/>
                  </a:lnTo>
                  <a:lnTo>
                    <a:pt x="90" y="397"/>
                  </a:lnTo>
                  <a:lnTo>
                    <a:pt x="83" y="411"/>
                  </a:lnTo>
                  <a:lnTo>
                    <a:pt x="80" y="416"/>
                  </a:lnTo>
                  <a:lnTo>
                    <a:pt x="73" y="422"/>
                  </a:lnTo>
                  <a:lnTo>
                    <a:pt x="66" y="439"/>
                  </a:lnTo>
                  <a:lnTo>
                    <a:pt x="55" y="446"/>
                  </a:lnTo>
                  <a:lnTo>
                    <a:pt x="31" y="483"/>
                  </a:lnTo>
                  <a:lnTo>
                    <a:pt x="31" y="492"/>
                  </a:lnTo>
                  <a:lnTo>
                    <a:pt x="41" y="499"/>
                  </a:lnTo>
                  <a:lnTo>
                    <a:pt x="47" y="500"/>
                  </a:lnTo>
                  <a:lnTo>
                    <a:pt x="52" y="511"/>
                  </a:lnTo>
                </a:path>
              </a:pathLst>
            </a:custGeom>
            <a:noFill/>
            <a:ln w="6350" cap="rnd">
              <a:solidFill>
                <a:sysClr val="windowText" lastClr="000000"/>
              </a:solidFill>
              <a:round/>
              <a:headEnd/>
              <a:tailEnd/>
            </a:ln>
          </p:spPr>
          <p:txBody>
            <a:bodyPr/>
            <a:lstStyle/>
            <a:p>
              <a:pPr defTabSz="914400">
                <a:defRPr/>
              </a:pPr>
              <a:endParaRPr lang="en-US" kern="0" dirty="0">
                <a:solidFill>
                  <a:sysClr val="windowText" lastClr="000000"/>
                </a:solidFill>
                <a:latin typeface="Franklin Gothic Book"/>
              </a:endParaRPr>
            </a:p>
          </p:txBody>
        </p:sp>
        <p:sp>
          <p:nvSpPr>
            <p:cNvPr id="389" name="Freeform 250"/>
            <p:cNvSpPr>
              <a:spLocks/>
            </p:cNvSpPr>
            <p:nvPr/>
          </p:nvSpPr>
          <p:spPr bwMode="auto">
            <a:xfrm>
              <a:off x="1931960" y="1353257"/>
              <a:ext cx="1789741" cy="1109442"/>
            </a:xfrm>
            <a:custGeom>
              <a:avLst/>
              <a:gdLst>
                <a:gd name="T0" fmla="*/ 87 w 883"/>
                <a:gd name="T1" fmla="*/ 396 h 536"/>
                <a:gd name="T2" fmla="*/ 63 w 883"/>
                <a:gd name="T3" fmla="*/ 388 h 536"/>
                <a:gd name="T4" fmla="*/ 95 w 883"/>
                <a:gd name="T5" fmla="*/ 288 h 536"/>
                <a:gd name="T6" fmla="*/ 101 w 883"/>
                <a:gd name="T7" fmla="*/ 272 h 536"/>
                <a:gd name="T8" fmla="*/ 88 w 883"/>
                <a:gd name="T9" fmla="*/ 272 h 536"/>
                <a:gd name="T10" fmla="*/ 79 w 883"/>
                <a:gd name="T11" fmla="*/ 268 h 536"/>
                <a:gd name="T12" fmla="*/ 77 w 883"/>
                <a:gd name="T13" fmla="*/ 260 h 536"/>
                <a:gd name="T14" fmla="*/ 67 w 883"/>
                <a:gd name="T15" fmla="*/ 261 h 536"/>
                <a:gd name="T16" fmla="*/ 59 w 883"/>
                <a:gd name="T17" fmla="*/ 236 h 536"/>
                <a:gd name="T18" fmla="*/ 37 w 883"/>
                <a:gd name="T19" fmla="*/ 196 h 536"/>
                <a:gd name="T20" fmla="*/ 11 w 883"/>
                <a:gd name="T21" fmla="*/ 171 h 536"/>
                <a:gd name="T22" fmla="*/ 12 w 883"/>
                <a:gd name="T23" fmla="*/ 160 h 536"/>
                <a:gd name="T24" fmla="*/ 0 w 883"/>
                <a:gd name="T25" fmla="*/ 108 h 536"/>
                <a:gd name="T26" fmla="*/ 4 w 883"/>
                <a:gd name="T27" fmla="*/ 83 h 536"/>
                <a:gd name="T28" fmla="*/ 9 w 883"/>
                <a:gd name="T29" fmla="*/ 54 h 536"/>
                <a:gd name="T30" fmla="*/ 16 w 883"/>
                <a:gd name="T31" fmla="*/ 13 h 536"/>
                <a:gd name="T32" fmla="*/ 19 w 883"/>
                <a:gd name="T33" fmla="*/ 0 h 536"/>
                <a:gd name="T34" fmla="*/ 157 w 883"/>
                <a:gd name="T35" fmla="*/ 24 h 536"/>
                <a:gd name="T36" fmla="*/ 356 w 883"/>
                <a:gd name="T37" fmla="*/ 55 h 536"/>
                <a:gd name="T38" fmla="*/ 449 w 883"/>
                <a:gd name="T39" fmla="*/ 66 h 536"/>
                <a:gd name="T40" fmla="*/ 573 w 883"/>
                <a:gd name="T41" fmla="*/ 80 h 536"/>
                <a:gd name="T42" fmla="*/ 727 w 883"/>
                <a:gd name="T43" fmla="*/ 94 h 536"/>
                <a:gd name="T44" fmla="*/ 874 w 883"/>
                <a:gd name="T45" fmla="*/ 104 h 536"/>
                <a:gd name="T46" fmla="*/ 872 w 883"/>
                <a:gd name="T47" fmla="*/ 142 h 536"/>
                <a:gd name="T48" fmla="*/ 872 w 883"/>
                <a:gd name="T49" fmla="*/ 146 h 536"/>
                <a:gd name="T50" fmla="*/ 871 w 883"/>
                <a:gd name="T51" fmla="*/ 171 h 536"/>
                <a:gd name="T52" fmla="*/ 868 w 883"/>
                <a:gd name="T53" fmla="*/ 212 h 536"/>
                <a:gd name="T54" fmla="*/ 867 w 883"/>
                <a:gd name="T55" fmla="*/ 241 h 536"/>
                <a:gd name="T56" fmla="*/ 864 w 883"/>
                <a:gd name="T57" fmla="*/ 281 h 536"/>
                <a:gd name="T58" fmla="*/ 862 w 883"/>
                <a:gd name="T59" fmla="*/ 307 h 536"/>
                <a:gd name="T60" fmla="*/ 860 w 883"/>
                <a:gd name="T61" fmla="*/ 360 h 536"/>
                <a:gd name="T62" fmla="*/ 858 w 883"/>
                <a:gd name="T63" fmla="*/ 375 h 536"/>
                <a:gd name="T64" fmla="*/ 857 w 883"/>
                <a:gd name="T65" fmla="*/ 403 h 536"/>
                <a:gd name="T66" fmla="*/ 854 w 883"/>
                <a:gd name="T67" fmla="*/ 437 h 536"/>
                <a:gd name="T68" fmla="*/ 854 w 883"/>
                <a:gd name="T69" fmla="*/ 457 h 536"/>
                <a:gd name="T70" fmla="*/ 850 w 883"/>
                <a:gd name="T71" fmla="*/ 517 h 536"/>
                <a:gd name="T72" fmla="*/ 850 w 883"/>
                <a:gd name="T73" fmla="*/ 541 h 536"/>
                <a:gd name="T74" fmla="*/ 796 w 883"/>
                <a:gd name="T75" fmla="*/ 537 h 536"/>
                <a:gd name="T76" fmla="*/ 772 w 883"/>
                <a:gd name="T77" fmla="*/ 535 h 536"/>
                <a:gd name="T78" fmla="*/ 708 w 883"/>
                <a:gd name="T79" fmla="*/ 530 h 536"/>
                <a:gd name="T80" fmla="*/ 699 w 883"/>
                <a:gd name="T81" fmla="*/ 530 h 536"/>
                <a:gd name="T82" fmla="*/ 681 w 883"/>
                <a:gd name="T83" fmla="*/ 530 h 536"/>
                <a:gd name="T84" fmla="*/ 624 w 883"/>
                <a:gd name="T85" fmla="*/ 524 h 536"/>
                <a:gd name="T86" fmla="*/ 555 w 883"/>
                <a:gd name="T87" fmla="*/ 517 h 536"/>
                <a:gd name="T88" fmla="*/ 521 w 883"/>
                <a:gd name="T89" fmla="*/ 513 h 536"/>
                <a:gd name="T90" fmla="*/ 503 w 883"/>
                <a:gd name="T91" fmla="*/ 512 h 536"/>
                <a:gd name="T92" fmla="*/ 464 w 883"/>
                <a:gd name="T93" fmla="*/ 506 h 536"/>
                <a:gd name="T94" fmla="*/ 407 w 883"/>
                <a:gd name="T95" fmla="*/ 500 h 536"/>
                <a:gd name="T96" fmla="*/ 367 w 883"/>
                <a:gd name="T97" fmla="*/ 495 h 536"/>
                <a:gd name="T98" fmla="*/ 315 w 883"/>
                <a:gd name="T99" fmla="*/ 526 h 536"/>
                <a:gd name="T100" fmla="*/ 312 w 883"/>
                <a:gd name="T101" fmla="*/ 547 h 536"/>
                <a:gd name="T102" fmla="*/ 308 w 883"/>
                <a:gd name="T103" fmla="*/ 544 h 536"/>
                <a:gd name="T104" fmla="*/ 298 w 883"/>
                <a:gd name="T105" fmla="*/ 526 h 536"/>
                <a:gd name="T106" fmla="*/ 290 w 883"/>
                <a:gd name="T107" fmla="*/ 513 h 536"/>
                <a:gd name="T108" fmla="*/ 283 w 883"/>
                <a:gd name="T109" fmla="*/ 517 h 536"/>
                <a:gd name="T110" fmla="*/ 279 w 883"/>
                <a:gd name="T111" fmla="*/ 534 h 536"/>
                <a:gd name="T112" fmla="*/ 230 w 883"/>
                <a:gd name="T113" fmla="*/ 530 h 536"/>
                <a:gd name="T114" fmla="*/ 212 w 883"/>
                <a:gd name="T115" fmla="*/ 530 h 536"/>
                <a:gd name="T116" fmla="*/ 183 w 883"/>
                <a:gd name="T117" fmla="*/ 526 h 536"/>
                <a:gd name="T118" fmla="*/ 175 w 883"/>
                <a:gd name="T119" fmla="*/ 538 h 536"/>
                <a:gd name="T120" fmla="*/ 163 w 883"/>
                <a:gd name="T121" fmla="*/ 529 h 536"/>
                <a:gd name="T122" fmla="*/ 135 w 883"/>
                <a:gd name="T123" fmla="*/ 475 h 536"/>
                <a:gd name="T124" fmla="*/ 111 w 883"/>
                <a:gd name="T125" fmla="*/ 381 h 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83"/>
                <a:gd name="T190" fmla="*/ 0 h 536"/>
                <a:gd name="T191" fmla="*/ 883 w 883"/>
                <a:gd name="T192" fmla="*/ 536 h 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83" h="536">
                  <a:moveTo>
                    <a:pt x="113" y="373"/>
                  </a:moveTo>
                  <a:lnTo>
                    <a:pt x="87" y="388"/>
                  </a:lnTo>
                  <a:lnTo>
                    <a:pt x="77" y="388"/>
                  </a:lnTo>
                  <a:lnTo>
                    <a:pt x="63" y="380"/>
                  </a:lnTo>
                  <a:lnTo>
                    <a:pt x="92" y="282"/>
                  </a:lnTo>
                  <a:lnTo>
                    <a:pt x="95" y="282"/>
                  </a:lnTo>
                  <a:lnTo>
                    <a:pt x="101" y="270"/>
                  </a:lnTo>
                  <a:lnTo>
                    <a:pt x="101" y="266"/>
                  </a:lnTo>
                  <a:lnTo>
                    <a:pt x="97" y="265"/>
                  </a:lnTo>
                  <a:lnTo>
                    <a:pt x="88" y="266"/>
                  </a:lnTo>
                  <a:lnTo>
                    <a:pt x="80" y="265"/>
                  </a:lnTo>
                  <a:lnTo>
                    <a:pt x="79" y="262"/>
                  </a:lnTo>
                  <a:lnTo>
                    <a:pt x="80" y="257"/>
                  </a:lnTo>
                  <a:lnTo>
                    <a:pt x="77" y="254"/>
                  </a:lnTo>
                  <a:lnTo>
                    <a:pt x="69" y="257"/>
                  </a:lnTo>
                  <a:lnTo>
                    <a:pt x="67" y="255"/>
                  </a:lnTo>
                  <a:lnTo>
                    <a:pt x="70" y="251"/>
                  </a:lnTo>
                  <a:lnTo>
                    <a:pt x="59" y="230"/>
                  </a:lnTo>
                  <a:lnTo>
                    <a:pt x="52" y="221"/>
                  </a:lnTo>
                  <a:lnTo>
                    <a:pt x="37" y="192"/>
                  </a:lnTo>
                  <a:lnTo>
                    <a:pt x="27" y="186"/>
                  </a:lnTo>
                  <a:lnTo>
                    <a:pt x="11" y="167"/>
                  </a:lnTo>
                  <a:lnTo>
                    <a:pt x="20" y="164"/>
                  </a:lnTo>
                  <a:lnTo>
                    <a:pt x="12" y="156"/>
                  </a:lnTo>
                  <a:lnTo>
                    <a:pt x="16" y="138"/>
                  </a:lnTo>
                  <a:lnTo>
                    <a:pt x="0" y="106"/>
                  </a:lnTo>
                  <a:lnTo>
                    <a:pt x="0" y="105"/>
                  </a:lnTo>
                  <a:lnTo>
                    <a:pt x="4" y="81"/>
                  </a:lnTo>
                  <a:lnTo>
                    <a:pt x="8" y="55"/>
                  </a:lnTo>
                  <a:lnTo>
                    <a:pt x="9" y="52"/>
                  </a:lnTo>
                  <a:lnTo>
                    <a:pt x="9" y="51"/>
                  </a:lnTo>
                  <a:lnTo>
                    <a:pt x="16" y="13"/>
                  </a:lnTo>
                  <a:lnTo>
                    <a:pt x="18" y="2"/>
                  </a:lnTo>
                  <a:lnTo>
                    <a:pt x="19" y="0"/>
                  </a:lnTo>
                  <a:lnTo>
                    <a:pt x="113" y="16"/>
                  </a:lnTo>
                  <a:lnTo>
                    <a:pt x="159" y="24"/>
                  </a:lnTo>
                  <a:lnTo>
                    <a:pt x="295" y="44"/>
                  </a:lnTo>
                  <a:lnTo>
                    <a:pt x="360" y="53"/>
                  </a:lnTo>
                  <a:lnTo>
                    <a:pt x="399" y="58"/>
                  </a:lnTo>
                  <a:lnTo>
                    <a:pt x="453" y="64"/>
                  </a:lnTo>
                  <a:lnTo>
                    <a:pt x="489" y="69"/>
                  </a:lnTo>
                  <a:lnTo>
                    <a:pt x="579" y="78"/>
                  </a:lnTo>
                  <a:lnTo>
                    <a:pt x="655" y="85"/>
                  </a:lnTo>
                  <a:lnTo>
                    <a:pt x="733" y="92"/>
                  </a:lnTo>
                  <a:lnTo>
                    <a:pt x="809" y="98"/>
                  </a:lnTo>
                  <a:lnTo>
                    <a:pt x="882" y="102"/>
                  </a:lnTo>
                  <a:lnTo>
                    <a:pt x="880" y="128"/>
                  </a:lnTo>
                  <a:lnTo>
                    <a:pt x="880" y="138"/>
                  </a:lnTo>
                  <a:lnTo>
                    <a:pt x="880" y="141"/>
                  </a:lnTo>
                  <a:lnTo>
                    <a:pt x="880" y="142"/>
                  </a:lnTo>
                  <a:lnTo>
                    <a:pt x="879" y="154"/>
                  </a:lnTo>
                  <a:lnTo>
                    <a:pt x="879" y="167"/>
                  </a:lnTo>
                  <a:lnTo>
                    <a:pt x="877" y="194"/>
                  </a:lnTo>
                  <a:lnTo>
                    <a:pt x="876" y="208"/>
                  </a:lnTo>
                  <a:lnTo>
                    <a:pt x="875" y="221"/>
                  </a:lnTo>
                  <a:lnTo>
                    <a:pt x="875" y="235"/>
                  </a:lnTo>
                  <a:lnTo>
                    <a:pt x="872" y="272"/>
                  </a:lnTo>
                  <a:lnTo>
                    <a:pt x="872" y="275"/>
                  </a:lnTo>
                  <a:lnTo>
                    <a:pt x="872" y="279"/>
                  </a:lnTo>
                  <a:lnTo>
                    <a:pt x="870" y="301"/>
                  </a:lnTo>
                  <a:lnTo>
                    <a:pt x="868" y="341"/>
                  </a:lnTo>
                  <a:lnTo>
                    <a:pt x="868" y="352"/>
                  </a:lnTo>
                  <a:lnTo>
                    <a:pt x="866" y="363"/>
                  </a:lnTo>
                  <a:lnTo>
                    <a:pt x="866" y="367"/>
                  </a:lnTo>
                  <a:lnTo>
                    <a:pt x="865" y="391"/>
                  </a:lnTo>
                  <a:lnTo>
                    <a:pt x="865" y="395"/>
                  </a:lnTo>
                  <a:lnTo>
                    <a:pt x="863" y="411"/>
                  </a:lnTo>
                  <a:lnTo>
                    <a:pt x="862" y="427"/>
                  </a:lnTo>
                  <a:lnTo>
                    <a:pt x="862" y="434"/>
                  </a:lnTo>
                  <a:lnTo>
                    <a:pt x="862" y="447"/>
                  </a:lnTo>
                  <a:lnTo>
                    <a:pt x="858" y="501"/>
                  </a:lnTo>
                  <a:lnTo>
                    <a:pt x="858" y="505"/>
                  </a:lnTo>
                  <a:lnTo>
                    <a:pt x="857" y="528"/>
                  </a:lnTo>
                  <a:lnTo>
                    <a:pt x="858" y="529"/>
                  </a:lnTo>
                  <a:lnTo>
                    <a:pt x="855" y="529"/>
                  </a:lnTo>
                  <a:lnTo>
                    <a:pt x="804" y="525"/>
                  </a:lnTo>
                  <a:lnTo>
                    <a:pt x="796" y="525"/>
                  </a:lnTo>
                  <a:lnTo>
                    <a:pt x="780" y="523"/>
                  </a:lnTo>
                  <a:lnTo>
                    <a:pt x="777" y="523"/>
                  </a:lnTo>
                  <a:lnTo>
                    <a:pt x="714" y="518"/>
                  </a:lnTo>
                  <a:lnTo>
                    <a:pt x="707" y="518"/>
                  </a:lnTo>
                  <a:lnTo>
                    <a:pt x="705" y="518"/>
                  </a:lnTo>
                  <a:lnTo>
                    <a:pt x="697" y="518"/>
                  </a:lnTo>
                  <a:lnTo>
                    <a:pt x="687" y="518"/>
                  </a:lnTo>
                  <a:lnTo>
                    <a:pt x="686" y="518"/>
                  </a:lnTo>
                  <a:lnTo>
                    <a:pt x="630" y="512"/>
                  </a:lnTo>
                  <a:lnTo>
                    <a:pt x="621" y="511"/>
                  </a:lnTo>
                  <a:lnTo>
                    <a:pt x="561" y="505"/>
                  </a:lnTo>
                  <a:lnTo>
                    <a:pt x="535" y="503"/>
                  </a:lnTo>
                  <a:lnTo>
                    <a:pt x="525" y="501"/>
                  </a:lnTo>
                  <a:lnTo>
                    <a:pt x="515" y="501"/>
                  </a:lnTo>
                  <a:lnTo>
                    <a:pt x="507" y="500"/>
                  </a:lnTo>
                  <a:lnTo>
                    <a:pt x="478" y="497"/>
                  </a:lnTo>
                  <a:lnTo>
                    <a:pt x="468" y="494"/>
                  </a:lnTo>
                  <a:lnTo>
                    <a:pt x="417" y="489"/>
                  </a:lnTo>
                  <a:lnTo>
                    <a:pt x="411" y="489"/>
                  </a:lnTo>
                  <a:lnTo>
                    <a:pt x="402" y="487"/>
                  </a:lnTo>
                  <a:lnTo>
                    <a:pt x="371" y="485"/>
                  </a:lnTo>
                  <a:lnTo>
                    <a:pt x="321" y="478"/>
                  </a:lnTo>
                  <a:lnTo>
                    <a:pt x="317" y="514"/>
                  </a:lnTo>
                  <a:lnTo>
                    <a:pt x="314" y="532"/>
                  </a:lnTo>
                  <a:lnTo>
                    <a:pt x="314" y="535"/>
                  </a:lnTo>
                  <a:lnTo>
                    <a:pt x="312" y="532"/>
                  </a:lnTo>
                  <a:lnTo>
                    <a:pt x="310" y="532"/>
                  </a:lnTo>
                  <a:lnTo>
                    <a:pt x="309" y="530"/>
                  </a:lnTo>
                  <a:lnTo>
                    <a:pt x="300" y="514"/>
                  </a:lnTo>
                  <a:lnTo>
                    <a:pt x="292" y="501"/>
                  </a:lnTo>
                  <a:lnTo>
                    <a:pt x="285" y="505"/>
                  </a:lnTo>
                  <a:lnTo>
                    <a:pt x="281" y="511"/>
                  </a:lnTo>
                  <a:lnTo>
                    <a:pt x="281" y="522"/>
                  </a:lnTo>
                  <a:lnTo>
                    <a:pt x="271" y="521"/>
                  </a:lnTo>
                  <a:lnTo>
                    <a:pt x="232" y="518"/>
                  </a:lnTo>
                  <a:lnTo>
                    <a:pt x="224" y="512"/>
                  </a:lnTo>
                  <a:lnTo>
                    <a:pt x="214" y="518"/>
                  </a:lnTo>
                  <a:lnTo>
                    <a:pt x="202" y="521"/>
                  </a:lnTo>
                  <a:lnTo>
                    <a:pt x="185" y="514"/>
                  </a:lnTo>
                  <a:lnTo>
                    <a:pt x="176" y="521"/>
                  </a:lnTo>
                  <a:lnTo>
                    <a:pt x="177" y="526"/>
                  </a:lnTo>
                  <a:lnTo>
                    <a:pt x="174" y="528"/>
                  </a:lnTo>
                  <a:lnTo>
                    <a:pt x="165" y="517"/>
                  </a:lnTo>
                  <a:lnTo>
                    <a:pt x="159" y="482"/>
                  </a:lnTo>
                  <a:lnTo>
                    <a:pt x="137" y="465"/>
                  </a:lnTo>
                  <a:lnTo>
                    <a:pt x="140" y="452"/>
                  </a:lnTo>
                  <a:lnTo>
                    <a:pt x="113" y="373"/>
                  </a:lnTo>
                </a:path>
              </a:pathLst>
            </a:custGeom>
            <a:solidFill>
              <a:srgbClr val="D76735"/>
            </a:solidFill>
            <a:ln w="6350" cap="rnd">
              <a:solidFill>
                <a:sysClr val="windowText" lastClr="000000"/>
              </a:solidFill>
              <a:round/>
              <a:headEnd/>
              <a:tailEnd/>
            </a:ln>
          </p:spPr>
          <p:txBody>
            <a:bodyPr/>
            <a:lstStyle/>
            <a:p>
              <a:pPr defTabSz="914400">
                <a:defRPr/>
              </a:pPr>
              <a:endParaRPr lang="en-US" kern="0" dirty="0">
                <a:solidFill>
                  <a:srgbClr val="D76735"/>
                </a:solidFill>
                <a:latin typeface="Arial" pitchFamily="34" charset="0"/>
              </a:endParaRPr>
            </a:p>
          </p:txBody>
        </p:sp>
        <p:sp>
          <p:nvSpPr>
            <p:cNvPr id="390" name="Freeform 251"/>
            <p:cNvSpPr>
              <a:spLocks/>
            </p:cNvSpPr>
            <p:nvPr/>
          </p:nvSpPr>
          <p:spPr bwMode="auto">
            <a:xfrm>
              <a:off x="2565191" y="4182781"/>
              <a:ext cx="1176871" cy="1290622"/>
            </a:xfrm>
            <a:custGeom>
              <a:avLst/>
              <a:gdLst>
                <a:gd name="T0" fmla="*/ 74 w 582"/>
                <a:gd name="T1" fmla="*/ 637 h 622"/>
                <a:gd name="T2" fmla="*/ 161 w 582"/>
                <a:gd name="T3" fmla="*/ 595 h 622"/>
                <a:gd name="T4" fmla="*/ 220 w 582"/>
                <a:gd name="T5" fmla="*/ 587 h 622"/>
                <a:gd name="T6" fmla="*/ 220 w 582"/>
                <a:gd name="T7" fmla="*/ 578 h 622"/>
                <a:gd name="T8" fmla="*/ 245 w 582"/>
                <a:gd name="T9" fmla="*/ 578 h 622"/>
                <a:gd name="T10" fmla="*/ 267 w 582"/>
                <a:gd name="T11" fmla="*/ 579 h 622"/>
                <a:gd name="T12" fmla="*/ 334 w 582"/>
                <a:gd name="T13" fmla="*/ 586 h 622"/>
                <a:gd name="T14" fmla="*/ 374 w 582"/>
                <a:gd name="T15" fmla="*/ 587 h 622"/>
                <a:gd name="T16" fmla="*/ 424 w 582"/>
                <a:gd name="T17" fmla="*/ 593 h 622"/>
                <a:gd name="T18" fmla="*/ 456 w 582"/>
                <a:gd name="T19" fmla="*/ 594 h 622"/>
                <a:gd name="T20" fmla="*/ 479 w 582"/>
                <a:gd name="T21" fmla="*/ 595 h 622"/>
                <a:gd name="T22" fmla="*/ 482 w 582"/>
                <a:gd name="T23" fmla="*/ 595 h 622"/>
                <a:gd name="T24" fmla="*/ 513 w 582"/>
                <a:gd name="T25" fmla="*/ 598 h 622"/>
                <a:gd name="T26" fmla="*/ 534 w 582"/>
                <a:gd name="T27" fmla="*/ 598 h 622"/>
                <a:gd name="T28" fmla="*/ 539 w 582"/>
                <a:gd name="T29" fmla="*/ 587 h 622"/>
                <a:gd name="T30" fmla="*/ 542 w 582"/>
                <a:gd name="T31" fmla="*/ 546 h 622"/>
                <a:gd name="T32" fmla="*/ 543 w 582"/>
                <a:gd name="T33" fmla="*/ 529 h 622"/>
                <a:gd name="T34" fmla="*/ 545 w 582"/>
                <a:gd name="T35" fmla="*/ 491 h 622"/>
                <a:gd name="T36" fmla="*/ 548 w 582"/>
                <a:gd name="T37" fmla="*/ 446 h 622"/>
                <a:gd name="T38" fmla="*/ 549 w 582"/>
                <a:gd name="T39" fmla="*/ 430 h 622"/>
                <a:gd name="T40" fmla="*/ 549 w 582"/>
                <a:gd name="T41" fmla="*/ 423 h 622"/>
                <a:gd name="T42" fmla="*/ 550 w 582"/>
                <a:gd name="T43" fmla="*/ 408 h 622"/>
                <a:gd name="T44" fmla="*/ 552 w 582"/>
                <a:gd name="T45" fmla="*/ 376 h 622"/>
                <a:gd name="T46" fmla="*/ 553 w 582"/>
                <a:gd name="T47" fmla="*/ 341 h 622"/>
                <a:gd name="T48" fmla="*/ 555 w 582"/>
                <a:gd name="T49" fmla="*/ 328 h 622"/>
                <a:gd name="T50" fmla="*/ 556 w 582"/>
                <a:gd name="T51" fmla="*/ 294 h 622"/>
                <a:gd name="T52" fmla="*/ 557 w 582"/>
                <a:gd name="T53" fmla="*/ 279 h 622"/>
                <a:gd name="T54" fmla="*/ 559 w 582"/>
                <a:gd name="T55" fmla="*/ 263 h 622"/>
                <a:gd name="T56" fmla="*/ 559 w 582"/>
                <a:gd name="T57" fmla="*/ 243 h 622"/>
                <a:gd name="T58" fmla="*/ 560 w 582"/>
                <a:gd name="T59" fmla="*/ 228 h 622"/>
                <a:gd name="T60" fmla="*/ 561 w 582"/>
                <a:gd name="T61" fmla="*/ 181 h 622"/>
                <a:gd name="T62" fmla="*/ 563 w 582"/>
                <a:gd name="T63" fmla="*/ 176 h 622"/>
                <a:gd name="T64" fmla="*/ 566 w 582"/>
                <a:gd name="T65" fmla="*/ 97 h 622"/>
                <a:gd name="T66" fmla="*/ 570 w 582"/>
                <a:gd name="T67" fmla="*/ 72 h 622"/>
                <a:gd name="T68" fmla="*/ 573 w 582"/>
                <a:gd name="T69" fmla="*/ 42 h 622"/>
                <a:gd name="T70" fmla="*/ 546 w 582"/>
                <a:gd name="T71" fmla="*/ 38 h 622"/>
                <a:gd name="T72" fmla="*/ 489 w 582"/>
                <a:gd name="T73" fmla="*/ 35 h 622"/>
                <a:gd name="T74" fmla="*/ 410 w 582"/>
                <a:gd name="T75" fmla="*/ 31 h 622"/>
                <a:gd name="T76" fmla="*/ 385 w 582"/>
                <a:gd name="T77" fmla="*/ 29 h 622"/>
                <a:gd name="T78" fmla="*/ 343 w 582"/>
                <a:gd name="T79" fmla="*/ 26 h 622"/>
                <a:gd name="T80" fmla="*/ 321 w 582"/>
                <a:gd name="T81" fmla="*/ 23 h 622"/>
                <a:gd name="T82" fmla="*/ 202 w 582"/>
                <a:gd name="T83" fmla="*/ 13 h 622"/>
                <a:gd name="T84" fmla="*/ 198 w 582"/>
                <a:gd name="T85" fmla="*/ 12 h 622"/>
                <a:gd name="T86" fmla="*/ 143 w 582"/>
                <a:gd name="T87" fmla="*/ 6 h 622"/>
                <a:gd name="T88" fmla="*/ 97 w 582"/>
                <a:gd name="T89" fmla="*/ 2 h 622"/>
                <a:gd name="T90" fmla="*/ 67 w 582"/>
                <a:gd name="T91" fmla="*/ 0 h 622"/>
                <a:gd name="T92" fmla="*/ 62 w 582"/>
                <a:gd name="T93" fmla="*/ 55 h 622"/>
                <a:gd name="T94" fmla="*/ 49 w 582"/>
                <a:gd name="T95" fmla="*/ 163 h 622"/>
                <a:gd name="T96" fmla="*/ 42 w 582"/>
                <a:gd name="T97" fmla="*/ 225 h 622"/>
                <a:gd name="T98" fmla="*/ 40 w 582"/>
                <a:gd name="T99" fmla="*/ 246 h 622"/>
                <a:gd name="T100" fmla="*/ 35 w 582"/>
                <a:gd name="T101" fmla="*/ 291 h 622"/>
                <a:gd name="T102" fmla="*/ 29 w 582"/>
                <a:gd name="T103" fmla="*/ 357 h 622"/>
                <a:gd name="T104" fmla="*/ 29 w 582"/>
                <a:gd name="T105" fmla="*/ 362 h 622"/>
                <a:gd name="T106" fmla="*/ 22 w 582"/>
                <a:gd name="T107" fmla="*/ 426 h 622"/>
                <a:gd name="T108" fmla="*/ 16 w 582"/>
                <a:gd name="T109" fmla="*/ 469 h 622"/>
                <a:gd name="T110" fmla="*/ 13 w 582"/>
                <a:gd name="T111" fmla="*/ 498 h 622"/>
                <a:gd name="T112" fmla="*/ 2 w 582"/>
                <a:gd name="T113" fmla="*/ 606 h 622"/>
                <a:gd name="T114" fmla="*/ 0 w 582"/>
                <a:gd name="T115" fmla="*/ 630 h 6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2"/>
                <a:gd name="T175" fmla="*/ 0 h 622"/>
                <a:gd name="T176" fmla="*/ 582 w 582"/>
                <a:gd name="T177" fmla="*/ 622 h 62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2" h="622">
                  <a:moveTo>
                    <a:pt x="16" y="615"/>
                  </a:moveTo>
                  <a:lnTo>
                    <a:pt x="76" y="621"/>
                  </a:lnTo>
                  <a:lnTo>
                    <a:pt x="81" y="572"/>
                  </a:lnTo>
                  <a:lnTo>
                    <a:pt x="163" y="580"/>
                  </a:lnTo>
                  <a:lnTo>
                    <a:pt x="233" y="586"/>
                  </a:lnTo>
                  <a:lnTo>
                    <a:pt x="224" y="573"/>
                  </a:lnTo>
                  <a:lnTo>
                    <a:pt x="226" y="571"/>
                  </a:lnTo>
                  <a:lnTo>
                    <a:pt x="224" y="564"/>
                  </a:lnTo>
                  <a:lnTo>
                    <a:pt x="226" y="562"/>
                  </a:lnTo>
                  <a:lnTo>
                    <a:pt x="249" y="564"/>
                  </a:lnTo>
                  <a:lnTo>
                    <a:pt x="260" y="564"/>
                  </a:lnTo>
                  <a:lnTo>
                    <a:pt x="271" y="565"/>
                  </a:lnTo>
                  <a:lnTo>
                    <a:pt x="283" y="567"/>
                  </a:lnTo>
                  <a:lnTo>
                    <a:pt x="338" y="572"/>
                  </a:lnTo>
                  <a:lnTo>
                    <a:pt x="363" y="573"/>
                  </a:lnTo>
                  <a:lnTo>
                    <a:pt x="380" y="573"/>
                  </a:lnTo>
                  <a:lnTo>
                    <a:pt x="387" y="573"/>
                  </a:lnTo>
                  <a:lnTo>
                    <a:pt x="430" y="578"/>
                  </a:lnTo>
                  <a:lnTo>
                    <a:pt x="439" y="578"/>
                  </a:lnTo>
                  <a:lnTo>
                    <a:pt x="462" y="579"/>
                  </a:lnTo>
                  <a:lnTo>
                    <a:pt x="464" y="579"/>
                  </a:lnTo>
                  <a:lnTo>
                    <a:pt x="485" y="580"/>
                  </a:lnTo>
                  <a:lnTo>
                    <a:pt x="486" y="580"/>
                  </a:lnTo>
                  <a:lnTo>
                    <a:pt x="488" y="580"/>
                  </a:lnTo>
                  <a:lnTo>
                    <a:pt x="498" y="580"/>
                  </a:lnTo>
                  <a:lnTo>
                    <a:pt x="521" y="583"/>
                  </a:lnTo>
                  <a:lnTo>
                    <a:pt x="524" y="583"/>
                  </a:lnTo>
                  <a:lnTo>
                    <a:pt x="542" y="583"/>
                  </a:lnTo>
                  <a:lnTo>
                    <a:pt x="547" y="583"/>
                  </a:lnTo>
                  <a:lnTo>
                    <a:pt x="547" y="573"/>
                  </a:lnTo>
                  <a:lnTo>
                    <a:pt x="549" y="557"/>
                  </a:lnTo>
                  <a:lnTo>
                    <a:pt x="550" y="532"/>
                  </a:lnTo>
                  <a:lnTo>
                    <a:pt x="550" y="526"/>
                  </a:lnTo>
                  <a:lnTo>
                    <a:pt x="551" y="515"/>
                  </a:lnTo>
                  <a:lnTo>
                    <a:pt x="551" y="495"/>
                  </a:lnTo>
                  <a:lnTo>
                    <a:pt x="553" y="479"/>
                  </a:lnTo>
                  <a:lnTo>
                    <a:pt x="554" y="461"/>
                  </a:lnTo>
                  <a:lnTo>
                    <a:pt x="556" y="434"/>
                  </a:lnTo>
                  <a:lnTo>
                    <a:pt x="556" y="432"/>
                  </a:lnTo>
                  <a:lnTo>
                    <a:pt x="557" y="420"/>
                  </a:lnTo>
                  <a:lnTo>
                    <a:pt x="557" y="417"/>
                  </a:lnTo>
                  <a:lnTo>
                    <a:pt x="557" y="413"/>
                  </a:lnTo>
                  <a:lnTo>
                    <a:pt x="558" y="402"/>
                  </a:lnTo>
                  <a:lnTo>
                    <a:pt x="558" y="398"/>
                  </a:lnTo>
                  <a:lnTo>
                    <a:pt x="558" y="385"/>
                  </a:lnTo>
                  <a:lnTo>
                    <a:pt x="560" y="366"/>
                  </a:lnTo>
                  <a:lnTo>
                    <a:pt x="561" y="340"/>
                  </a:lnTo>
                  <a:lnTo>
                    <a:pt x="561" y="333"/>
                  </a:lnTo>
                  <a:lnTo>
                    <a:pt x="563" y="320"/>
                  </a:lnTo>
                  <a:lnTo>
                    <a:pt x="564" y="312"/>
                  </a:lnTo>
                  <a:lnTo>
                    <a:pt x="564" y="286"/>
                  </a:lnTo>
                  <a:lnTo>
                    <a:pt x="565" y="272"/>
                  </a:lnTo>
                  <a:lnTo>
                    <a:pt x="565" y="262"/>
                  </a:lnTo>
                  <a:lnTo>
                    <a:pt x="567" y="257"/>
                  </a:lnTo>
                  <a:lnTo>
                    <a:pt x="567" y="243"/>
                  </a:lnTo>
                  <a:lnTo>
                    <a:pt x="567" y="237"/>
                  </a:lnTo>
                  <a:lnTo>
                    <a:pt x="568" y="228"/>
                  </a:lnTo>
                  <a:lnTo>
                    <a:pt x="568" y="222"/>
                  </a:lnTo>
                  <a:lnTo>
                    <a:pt x="569" y="189"/>
                  </a:lnTo>
                  <a:lnTo>
                    <a:pt x="569" y="177"/>
                  </a:lnTo>
                  <a:lnTo>
                    <a:pt x="571" y="175"/>
                  </a:lnTo>
                  <a:lnTo>
                    <a:pt x="571" y="172"/>
                  </a:lnTo>
                  <a:lnTo>
                    <a:pt x="572" y="142"/>
                  </a:lnTo>
                  <a:lnTo>
                    <a:pt x="574" y="95"/>
                  </a:lnTo>
                  <a:lnTo>
                    <a:pt x="578" y="95"/>
                  </a:lnTo>
                  <a:lnTo>
                    <a:pt x="578" y="70"/>
                  </a:lnTo>
                  <a:lnTo>
                    <a:pt x="579" y="53"/>
                  </a:lnTo>
                  <a:lnTo>
                    <a:pt x="581" y="40"/>
                  </a:lnTo>
                  <a:lnTo>
                    <a:pt x="574" y="40"/>
                  </a:lnTo>
                  <a:lnTo>
                    <a:pt x="554" y="38"/>
                  </a:lnTo>
                  <a:lnTo>
                    <a:pt x="549" y="38"/>
                  </a:lnTo>
                  <a:lnTo>
                    <a:pt x="495" y="35"/>
                  </a:lnTo>
                  <a:lnTo>
                    <a:pt x="464" y="34"/>
                  </a:lnTo>
                  <a:lnTo>
                    <a:pt x="416" y="31"/>
                  </a:lnTo>
                  <a:lnTo>
                    <a:pt x="397" y="29"/>
                  </a:lnTo>
                  <a:lnTo>
                    <a:pt x="391" y="29"/>
                  </a:lnTo>
                  <a:lnTo>
                    <a:pt x="349" y="26"/>
                  </a:lnTo>
                  <a:lnTo>
                    <a:pt x="347" y="26"/>
                  </a:lnTo>
                  <a:lnTo>
                    <a:pt x="336" y="24"/>
                  </a:lnTo>
                  <a:lnTo>
                    <a:pt x="325" y="23"/>
                  </a:lnTo>
                  <a:lnTo>
                    <a:pt x="286" y="22"/>
                  </a:lnTo>
                  <a:lnTo>
                    <a:pt x="204" y="13"/>
                  </a:lnTo>
                  <a:lnTo>
                    <a:pt x="201" y="12"/>
                  </a:lnTo>
                  <a:lnTo>
                    <a:pt x="200" y="12"/>
                  </a:lnTo>
                  <a:lnTo>
                    <a:pt x="199" y="12"/>
                  </a:lnTo>
                  <a:lnTo>
                    <a:pt x="145" y="6"/>
                  </a:lnTo>
                  <a:lnTo>
                    <a:pt x="124" y="5"/>
                  </a:lnTo>
                  <a:lnTo>
                    <a:pt x="99" y="2"/>
                  </a:lnTo>
                  <a:lnTo>
                    <a:pt x="92" y="2"/>
                  </a:lnTo>
                  <a:lnTo>
                    <a:pt x="67" y="0"/>
                  </a:lnTo>
                  <a:lnTo>
                    <a:pt x="65" y="26"/>
                  </a:lnTo>
                  <a:lnTo>
                    <a:pt x="62" y="53"/>
                  </a:lnTo>
                  <a:lnTo>
                    <a:pt x="55" y="107"/>
                  </a:lnTo>
                  <a:lnTo>
                    <a:pt x="49" y="159"/>
                  </a:lnTo>
                  <a:lnTo>
                    <a:pt x="49" y="161"/>
                  </a:lnTo>
                  <a:lnTo>
                    <a:pt x="42" y="219"/>
                  </a:lnTo>
                  <a:lnTo>
                    <a:pt x="40" y="239"/>
                  </a:lnTo>
                  <a:lnTo>
                    <a:pt x="40" y="240"/>
                  </a:lnTo>
                  <a:lnTo>
                    <a:pt x="38" y="262"/>
                  </a:lnTo>
                  <a:lnTo>
                    <a:pt x="35" y="283"/>
                  </a:lnTo>
                  <a:lnTo>
                    <a:pt x="31" y="325"/>
                  </a:lnTo>
                  <a:lnTo>
                    <a:pt x="29" y="348"/>
                  </a:lnTo>
                  <a:lnTo>
                    <a:pt x="29" y="351"/>
                  </a:lnTo>
                  <a:lnTo>
                    <a:pt x="29" y="352"/>
                  </a:lnTo>
                  <a:lnTo>
                    <a:pt x="22" y="410"/>
                  </a:lnTo>
                  <a:lnTo>
                    <a:pt x="22" y="416"/>
                  </a:lnTo>
                  <a:lnTo>
                    <a:pt x="19" y="432"/>
                  </a:lnTo>
                  <a:lnTo>
                    <a:pt x="16" y="457"/>
                  </a:lnTo>
                  <a:lnTo>
                    <a:pt x="16" y="460"/>
                  </a:lnTo>
                  <a:lnTo>
                    <a:pt x="13" y="486"/>
                  </a:lnTo>
                  <a:lnTo>
                    <a:pt x="12" y="495"/>
                  </a:lnTo>
                  <a:lnTo>
                    <a:pt x="2" y="590"/>
                  </a:lnTo>
                  <a:lnTo>
                    <a:pt x="2" y="593"/>
                  </a:lnTo>
                  <a:lnTo>
                    <a:pt x="0" y="614"/>
                  </a:lnTo>
                  <a:lnTo>
                    <a:pt x="16" y="615"/>
                  </a:lnTo>
                </a:path>
              </a:pathLst>
            </a:custGeom>
            <a:solidFill>
              <a:srgbClr val="D76735"/>
            </a:solidFill>
            <a:ln w="6350" cap="rnd">
              <a:solidFill>
                <a:sysClr val="windowText" lastClr="000000"/>
              </a:solidFill>
              <a:round/>
              <a:headEnd/>
              <a:tailEnd/>
            </a:ln>
          </p:spPr>
          <p:txBody>
            <a:bodyPr/>
            <a:lstStyle/>
            <a:p>
              <a:pPr defTabSz="914400">
                <a:defRPr/>
              </a:pPr>
              <a:endParaRPr lang="en-US" kern="0" dirty="0">
                <a:solidFill>
                  <a:srgbClr val="D76735"/>
                </a:solidFill>
                <a:latin typeface="Arial" pitchFamily="34" charset="0"/>
              </a:endParaRPr>
            </a:p>
          </p:txBody>
        </p:sp>
        <p:sp>
          <p:nvSpPr>
            <p:cNvPr id="391" name="Freeform 252"/>
            <p:cNvSpPr>
              <a:spLocks/>
            </p:cNvSpPr>
            <p:nvPr/>
          </p:nvSpPr>
          <p:spPr bwMode="auto">
            <a:xfrm>
              <a:off x="928158" y="2760190"/>
              <a:ext cx="1093390" cy="1731266"/>
            </a:xfrm>
            <a:custGeom>
              <a:avLst/>
              <a:gdLst>
                <a:gd name="T0" fmla="*/ 2 w 540"/>
                <a:gd name="T1" fmla="*/ 318 h 834"/>
                <a:gd name="T2" fmla="*/ 5 w 540"/>
                <a:gd name="T3" fmla="*/ 332 h 834"/>
                <a:gd name="T4" fmla="*/ 11 w 540"/>
                <a:gd name="T5" fmla="*/ 340 h 834"/>
                <a:gd name="T6" fmla="*/ 27 w 540"/>
                <a:gd name="T7" fmla="*/ 364 h 834"/>
                <a:gd name="T8" fmla="*/ 44 w 540"/>
                <a:gd name="T9" fmla="*/ 389 h 834"/>
                <a:gd name="T10" fmla="*/ 49 w 540"/>
                <a:gd name="T11" fmla="*/ 396 h 834"/>
                <a:gd name="T12" fmla="*/ 72 w 540"/>
                <a:gd name="T13" fmla="*/ 427 h 834"/>
                <a:gd name="T14" fmla="*/ 103 w 540"/>
                <a:gd name="T15" fmla="*/ 476 h 834"/>
                <a:gd name="T16" fmla="*/ 139 w 540"/>
                <a:gd name="T17" fmla="*/ 527 h 834"/>
                <a:gd name="T18" fmla="*/ 157 w 540"/>
                <a:gd name="T19" fmla="*/ 553 h 834"/>
                <a:gd name="T20" fmla="*/ 187 w 540"/>
                <a:gd name="T21" fmla="*/ 597 h 834"/>
                <a:gd name="T22" fmla="*/ 250 w 540"/>
                <a:gd name="T23" fmla="*/ 688 h 834"/>
                <a:gd name="T24" fmla="*/ 274 w 540"/>
                <a:gd name="T25" fmla="*/ 723 h 834"/>
                <a:gd name="T26" fmla="*/ 292 w 540"/>
                <a:gd name="T27" fmla="*/ 751 h 834"/>
                <a:gd name="T28" fmla="*/ 342 w 540"/>
                <a:gd name="T29" fmla="*/ 823 h 834"/>
                <a:gd name="T30" fmla="*/ 371 w 540"/>
                <a:gd name="T31" fmla="*/ 828 h 834"/>
                <a:gd name="T32" fmla="*/ 375 w 540"/>
                <a:gd name="T33" fmla="*/ 756 h 834"/>
                <a:gd name="T34" fmla="*/ 395 w 540"/>
                <a:gd name="T35" fmla="*/ 730 h 834"/>
                <a:gd name="T36" fmla="*/ 433 w 540"/>
                <a:gd name="T37" fmla="*/ 731 h 834"/>
                <a:gd name="T38" fmla="*/ 447 w 540"/>
                <a:gd name="T39" fmla="*/ 642 h 834"/>
                <a:gd name="T40" fmla="*/ 454 w 540"/>
                <a:gd name="T41" fmla="*/ 593 h 834"/>
                <a:gd name="T42" fmla="*/ 459 w 540"/>
                <a:gd name="T43" fmla="*/ 558 h 834"/>
                <a:gd name="T44" fmla="*/ 466 w 540"/>
                <a:gd name="T45" fmla="*/ 513 h 834"/>
                <a:gd name="T46" fmla="*/ 472 w 540"/>
                <a:gd name="T47" fmla="*/ 476 h 834"/>
                <a:gd name="T48" fmla="*/ 474 w 540"/>
                <a:gd name="T49" fmla="*/ 460 h 834"/>
                <a:gd name="T50" fmla="*/ 477 w 540"/>
                <a:gd name="T51" fmla="*/ 435 h 834"/>
                <a:gd name="T52" fmla="*/ 490 w 540"/>
                <a:gd name="T53" fmla="*/ 360 h 834"/>
                <a:gd name="T54" fmla="*/ 496 w 540"/>
                <a:gd name="T55" fmla="*/ 319 h 834"/>
                <a:gd name="T56" fmla="*/ 499 w 540"/>
                <a:gd name="T57" fmla="*/ 296 h 834"/>
                <a:gd name="T58" fmla="*/ 509 w 540"/>
                <a:gd name="T59" fmla="*/ 241 h 834"/>
                <a:gd name="T60" fmla="*/ 521 w 540"/>
                <a:gd name="T61" fmla="*/ 163 h 834"/>
                <a:gd name="T62" fmla="*/ 533 w 540"/>
                <a:gd name="T63" fmla="*/ 89 h 834"/>
                <a:gd name="T64" fmla="*/ 516 w 540"/>
                <a:gd name="T65" fmla="*/ 86 h 834"/>
                <a:gd name="T66" fmla="*/ 490 w 540"/>
                <a:gd name="T67" fmla="*/ 82 h 834"/>
                <a:gd name="T68" fmla="*/ 455 w 540"/>
                <a:gd name="T69" fmla="*/ 76 h 834"/>
                <a:gd name="T70" fmla="*/ 304 w 540"/>
                <a:gd name="T71" fmla="*/ 49 h 834"/>
                <a:gd name="T72" fmla="*/ 282 w 540"/>
                <a:gd name="T73" fmla="*/ 44 h 834"/>
                <a:gd name="T74" fmla="*/ 209 w 540"/>
                <a:gd name="T75" fmla="*/ 29 h 834"/>
                <a:gd name="T76" fmla="*/ 171 w 540"/>
                <a:gd name="T77" fmla="*/ 20 h 834"/>
                <a:gd name="T78" fmla="*/ 119 w 540"/>
                <a:gd name="T79" fmla="*/ 9 h 834"/>
                <a:gd name="T80" fmla="*/ 81 w 540"/>
                <a:gd name="T81" fmla="*/ 1 h 834"/>
                <a:gd name="T82" fmla="*/ 66 w 540"/>
                <a:gd name="T83" fmla="*/ 23 h 834"/>
                <a:gd name="T84" fmla="*/ 52 w 540"/>
                <a:gd name="T85" fmla="*/ 86 h 834"/>
                <a:gd name="T86" fmla="*/ 23 w 540"/>
                <a:gd name="T87" fmla="*/ 222 h 834"/>
                <a:gd name="T88" fmla="*/ 15 w 540"/>
                <a:gd name="T89" fmla="*/ 256 h 834"/>
                <a:gd name="T90" fmla="*/ 11 w 540"/>
                <a:gd name="T91" fmla="*/ 276 h 834"/>
                <a:gd name="T92" fmla="*/ 6 w 540"/>
                <a:gd name="T93" fmla="*/ 290 h 834"/>
                <a:gd name="T94" fmla="*/ 4 w 540"/>
                <a:gd name="T95" fmla="*/ 308 h 834"/>
                <a:gd name="T96" fmla="*/ 2 w 540"/>
                <a:gd name="T97" fmla="*/ 314 h 8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0"/>
                <a:gd name="T148" fmla="*/ 0 h 834"/>
                <a:gd name="T149" fmla="*/ 540 w 540"/>
                <a:gd name="T150" fmla="*/ 834 h 8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0" h="834">
                  <a:moveTo>
                    <a:pt x="2" y="306"/>
                  </a:moveTo>
                  <a:lnTo>
                    <a:pt x="2" y="310"/>
                  </a:lnTo>
                  <a:lnTo>
                    <a:pt x="0" y="318"/>
                  </a:lnTo>
                  <a:lnTo>
                    <a:pt x="5" y="324"/>
                  </a:lnTo>
                  <a:lnTo>
                    <a:pt x="6" y="327"/>
                  </a:lnTo>
                  <a:lnTo>
                    <a:pt x="11" y="332"/>
                  </a:lnTo>
                  <a:lnTo>
                    <a:pt x="23" y="350"/>
                  </a:lnTo>
                  <a:lnTo>
                    <a:pt x="27" y="356"/>
                  </a:lnTo>
                  <a:lnTo>
                    <a:pt x="33" y="364"/>
                  </a:lnTo>
                  <a:lnTo>
                    <a:pt x="44" y="379"/>
                  </a:lnTo>
                  <a:lnTo>
                    <a:pt x="48" y="383"/>
                  </a:lnTo>
                  <a:lnTo>
                    <a:pt x="49" y="386"/>
                  </a:lnTo>
                  <a:lnTo>
                    <a:pt x="55" y="395"/>
                  </a:lnTo>
                  <a:lnTo>
                    <a:pt x="72" y="417"/>
                  </a:lnTo>
                  <a:lnTo>
                    <a:pt x="83" y="432"/>
                  </a:lnTo>
                  <a:lnTo>
                    <a:pt x="105" y="464"/>
                  </a:lnTo>
                  <a:lnTo>
                    <a:pt x="130" y="498"/>
                  </a:lnTo>
                  <a:lnTo>
                    <a:pt x="141" y="515"/>
                  </a:lnTo>
                  <a:lnTo>
                    <a:pt x="144" y="519"/>
                  </a:lnTo>
                  <a:lnTo>
                    <a:pt x="159" y="540"/>
                  </a:lnTo>
                  <a:lnTo>
                    <a:pt x="164" y="547"/>
                  </a:lnTo>
                  <a:lnTo>
                    <a:pt x="189" y="583"/>
                  </a:lnTo>
                  <a:lnTo>
                    <a:pt x="232" y="643"/>
                  </a:lnTo>
                  <a:lnTo>
                    <a:pt x="252" y="672"/>
                  </a:lnTo>
                  <a:lnTo>
                    <a:pt x="277" y="706"/>
                  </a:lnTo>
                  <a:lnTo>
                    <a:pt x="278" y="706"/>
                  </a:lnTo>
                  <a:lnTo>
                    <a:pt x="288" y="722"/>
                  </a:lnTo>
                  <a:lnTo>
                    <a:pt x="296" y="733"/>
                  </a:lnTo>
                  <a:lnTo>
                    <a:pt x="322" y="772"/>
                  </a:lnTo>
                  <a:lnTo>
                    <a:pt x="346" y="803"/>
                  </a:lnTo>
                  <a:lnTo>
                    <a:pt x="367" y="833"/>
                  </a:lnTo>
                  <a:lnTo>
                    <a:pt x="375" y="808"/>
                  </a:lnTo>
                  <a:lnTo>
                    <a:pt x="375" y="752"/>
                  </a:lnTo>
                  <a:lnTo>
                    <a:pt x="379" y="738"/>
                  </a:lnTo>
                  <a:lnTo>
                    <a:pt x="376" y="715"/>
                  </a:lnTo>
                  <a:lnTo>
                    <a:pt x="399" y="712"/>
                  </a:lnTo>
                  <a:lnTo>
                    <a:pt x="418" y="729"/>
                  </a:lnTo>
                  <a:lnTo>
                    <a:pt x="437" y="713"/>
                  </a:lnTo>
                  <a:lnTo>
                    <a:pt x="448" y="643"/>
                  </a:lnTo>
                  <a:lnTo>
                    <a:pt x="453" y="626"/>
                  </a:lnTo>
                  <a:lnTo>
                    <a:pt x="453" y="615"/>
                  </a:lnTo>
                  <a:lnTo>
                    <a:pt x="460" y="579"/>
                  </a:lnTo>
                  <a:lnTo>
                    <a:pt x="462" y="561"/>
                  </a:lnTo>
                  <a:lnTo>
                    <a:pt x="465" y="544"/>
                  </a:lnTo>
                  <a:lnTo>
                    <a:pt x="465" y="543"/>
                  </a:lnTo>
                  <a:lnTo>
                    <a:pt x="472" y="501"/>
                  </a:lnTo>
                  <a:lnTo>
                    <a:pt x="473" y="486"/>
                  </a:lnTo>
                  <a:lnTo>
                    <a:pt x="478" y="464"/>
                  </a:lnTo>
                  <a:lnTo>
                    <a:pt x="479" y="456"/>
                  </a:lnTo>
                  <a:lnTo>
                    <a:pt x="480" y="450"/>
                  </a:lnTo>
                  <a:lnTo>
                    <a:pt x="482" y="444"/>
                  </a:lnTo>
                  <a:lnTo>
                    <a:pt x="483" y="425"/>
                  </a:lnTo>
                  <a:lnTo>
                    <a:pt x="496" y="356"/>
                  </a:lnTo>
                  <a:lnTo>
                    <a:pt x="496" y="352"/>
                  </a:lnTo>
                  <a:lnTo>
                    <a:pt x="500" y="328"/>
                  </a:lnTo>
                  <a:lnTo>
                    <a:pt x="502" y="311"/>
                  </a:lnTo>
                  <a:lnTo>
                    <a:pt x="504" y="302"/>
                  </a:lnTo>
                  <a:lnTo>
                    <a:pt x="505" y="289"/>
                  </a:lnTo>
                  <a:lnTo>
                    <a:pt x="509" y="264"/>
                  </a:lnTo>
                  <a:lnTo>
                    <a:pt x="515" y="235"/>
                  </a:lnTo>
                  <a:lnTo>
                    <a:pt x="522" y="195"/>
                  </a:lnTo>
                  <a:lnTo>
                    <a:pt x="527" y="159"/>
                  </a:lnTo>
                  <a:lnTo>
                    <a:pt x="537" y="99"/>
                  </a:lnTo>
                  <a:lnTo>
                    <a:pt x="539" y="87"/>
                  </a:lnTo>
                  <a:lnTo>
                    <a:pt x="523" y="85"/>
                  </a:lnTo>
                  <a:lnTo>
                    <a:pt x="522" y="84"/>
                  </a:lnTo>
                  <a:lnTo>
                    <a:pt x="519" y="84"/>
                  </a:lnTo>
                  <a:lnTo>
                    <a:pt x="496" y="80"/>
                  </a:lnTo>
                  <a:lnTo>
                    <a:pt x="483" y="77"/>
                  </a:lnTo>
                  <a:lnTo>
                    <a:pt x="461" y="74"/>
                  </a:lnTo>
                  <a:lnTo>
                    <a:pt x="381" y="60"/>
                  </a:lnTo>
                  <a:lnTo>
                    <a:pt x="308" y="47"/>
                  </a:lnTo>
                  <a:lnTo>
                    <a:pt x="304" y="45"/>
                  </a:lnTo>
                  <a:lnTo>
                    <a:pt x="286" y="42"/>
                  </a:lnTo>
                  <a:lnTo>
                    <a:pt x="282" y="42"/>
                  </a:lnTo>
                  <a:lnTo>
                    <a:pt x="211" y="29"/>
                  </a:lnTo>
                  <a:lnTo>
                    <a:pt x="188" y="23"/>
                  </a:lnTo>
                  <a:lnTo>
                    <a:pt x="173" y="20"/>
                  </a:lnTo>
                  <a:lnTo>
                    <a:pt x="124" y="11"/>
                  </a:lnTo>
                  <a:lnTo>
                    <a:pt x="121" y="9"/>
                  </a:lnTo>
                  <a:lnTo>
                    <a:pt x="109" y="6"/>
                  </a:lnTo>
                  <a:lnTo>
                    <a:pt x="81" y="1"/>
                  </a:lnTo>
                  <a:lnTo>
                    <a:pt x="72" y="0"/>
                  </a:lnTo>
                  <a:lnTo>
                    <a:pt x="66" y="23"/>
                  </a:lnTo>
                  <a:lnTo>
                    <a:pt x="55" y="67"/>
                  </a:lnTo>
                  <a:lnTo>
                    <a:pt x="52" y="84"/>
                  </a:lnTo>
                  <a:lnTo>
                    <a:pt x="36" y="158"/>
                  </a:lnTo>
                  <a:lnTo>
                    <a:pt x="23" y="216"/>
                  </a:lnTo>
                  <a:lnTo>
                    <a:pt x="18" y="241"/>
                  </a:lnTo>
                  <a:lnTo>
                    <a:pt x="15" y="250"/>
                  </a:lnTo>
                  <a:lnTo>
                    <a:pt x="12" y="264"/>
                  </a:lnTo>
                  <a:lnTo>
                    <a:pt x="11" y="270"/>
                  </a:lnTo>
                  <a:lnTo>
                    <a:pt x="9" y="278"/>
                  </a:lnTo>
                  <a:lnTo>
                    <a:pt x="6" y="284"/>
                  </a:lnTo>
                  <a:lnTo>
                    <a:pt x="6" y="291"/>
                  </a:lnTo>
                  <a:lnTo>
                    <a:pt x="4" y="300"/>
                  </a:lnTo>
                  <a:lnTo>
                    <a:pt x="2" y="304"/>
                  </a:lnTo>
                  <a:lnTo>
                    <a:pt x="2" y="306"/>
                  </a:lnTo>
                </a:path>
              </a:pathLst>
            </a:custGeom>
            <a:solidFill>
              <a:srgbClr val="D76735"/>
            </a:solidFill>
            <a:ln w="6350" cap="rnd">
              <a:solidFill>
                <a:sysClr val="windowText" lastClr="000000"/>
              </a:solidFill>
              <a:round/>
              <a:headEnd/>
              <a:tailEnd/>
            </a:ln>
          </p:spPr>
          <p:txBody>
            <a:bodyPr/>
            <a:lstStyle/>
            <a:p>
              <a:pPr defTabSz="914400">
                <a:defRPr/>
              </a:pPr>
              <a:endParaRPr lang="en-US" kern="0" dirty="0">
                <a:solidFill>
                  <a:srgbClr val="D76735"/>
                </a:solidFill>
                <a:latin typeface="Arial" pitchFamily="34" charset="0"/>
              </a:endParaRPr>
            </a:p>
          </p:txBody>
        </p:sp>
        <p:sp>
          <p:nvSpPr>
            <p:cNvPr id="392" name="Freeform 253"/>
            <p:cNvSpPr>
              <a:spLocks/>
            </p:cNvSpPr>
            <p:nvPr/>
          </p:nvSpPr>
          <p:spPr bwMode="auto">
            <a:xfrm>
              <a:off x="394698" y="1688774"/>
              <a:ext cx="1382518" cy="1167598"/>
            </a:xfrm>
            <a:custGeom>
              <a:avLst/>
              <a:gdLst>
                <a:gd name="T0" fmla="*/ 607 w 683"/>
                <a:gd name="T1" fmla="*/ 331 h 564"/>
                <a:gd name="T2" fmla="*/ 610 w 683"/>
                <a:gd name="T3" fmla="*/ 348 h 564"/>
                <a:gd name="T4" fmla="*/ 596 w 683"/>
                <a:gd name="T5" fmla="*/ 378 h 564"/>
                <a:gd name="T6" fmla="*/ 584 w 683"/>
                <a:gd name="T7" fmla="*/ 449 h 564"/>
                <a:gd name="T8" fmla="*/ 540 w 683"/>
                <a:gd name="T9" fmla="*/ 572 h 564"/>
                <a:gd name="T10" fmla="*/ 431 w 683"/>
                <a:gd name="T11" fmla="*/ 550 h 564"/>
                <a:gd name="T12" fmla="*/ 369 w 683"/>
                <a:gd name="T13" fmla="*/ 536 h 564"/>
                <a:gd name="T14" fmla="*/ 315 w 683"/>
                <a:gd name="T15" fmla="*/ 524 h 564"/>
                <a:gd name="T16" fmla="*/ 249 w 683"/>
                <a:gd name="T17" fmla="*/ 507 h 564"/>
                <a:gd name="T18" fmla="*/ 177 w 683"/>
                <a:gd name="T19" fmla="*/ 490 h 564"/>
                <a:gd name="T20" fmla="*/ 97 w 683"/>
                <a:gd name="T21" fmla="*/ 470 h 564"/>
                <a:gd name="T22" fmla="*/ 76 w 683"/>
                <a:gd name="T23" fmla="*/ 465 h 564"/>
                <a:gd name="T24" fmla="*/ 53 w 683"/>
                <a:gd name="T25" fmla="*/ 458 h 564"/>
                <a:gd name="T26" fmla="*/ 24 w 683"/>
                <a:gd name="T27" fmla="*/ 451 h 564"/>
                <a:gd name="T28" fmla="*/ 0 w 683"/>
                <a:gd name="T29" fmla="*/ 432 h 564"/>
                <a:gd name="T30" fmla="*/ 15 w 683"/>
                <a:gd name="T31" fmla="*/ 339 h 564"/>
                <a:gd name="T32" fmla="*/ 52 w 683"/>
                <a:gd name="T33" fmla="*/ 274 h 564"/>
                <a:gd name="T34" fmla="*/ 78 w 683"/>
                <a:gd name="T35" fmla="*/ 204 h 564"/>
                <a:gd name="T36" fmla="*/ 105 w 683"/>
                <a:gd name="T37" fmla="*/ 125 h 564"/>
                <a:gd name="T38" fmla="*/ 129 w 683"/>
                <a:gd name="T39" fmla="*/ 47 h 564"/>
                <a:gd name="T40" fmla="*/ 139 w 683"/>
                <a:gd name="T41" fmla="*/ 0 h 564"/>
                <a:gd name="T42" fmla="*/ 165 w 683"/>
                <a:gd name="T43" fmla="*/ 2 h 564"/>
                <a:gd name="T44" fmla="*/ 183 w 683"/>
                <a:gd name="T45" fmla="*/ 20 h 564"/>
                <a:gd name="T46" fmla="*/ 209 w 683"/>
                <a:gd name="T47" fmla="*/ 29 h 564"/>
                <a:gd name="T48" fmla="*/ 217 w 683"/>
                <a:gd name="T49" fmla="*/ 75 h 564"/>
                <a:gd name="T50" fmla="*/ 215 w 683"/>
                <a:gd name="T51" fmla="*/ 84 h 564"/>
                <a:gd name="T52" fmla="*/ 254 w 683"/>
                <a:gd name="T53" fmla="*/ 102 h 564"/>
                <a:gd name="T54" fmla="*/ 283 w 683"/>
                <a:gd name="T55" fmla="*/ 96 h 564"/>
                <a:gd name="T56" fmla="*/ 307 w 683"/>
                <a:gd name="T57" fmla="*/ 100 h 564"/>
                <a:gd name="T58" fmla="*/ 326 w 683"/>
                <a:gd name="T59" fmla="*/ 111 h 564"/>
                <a:gd name="T60" fmla="*/ 352 w 683"/>
                <a:gd name="T61" fmla="*/ 116 h 564"/>
                <a:gd name="T62" fmla="*/ 381 w 683"/>
                <a:gd name="T63" fmla="*/ 119 h 564"/>
                <a:gd name="T64" fmla="*/ 422 w 683"/>
                <a:gd name="T65" fmla="*/ 115 h 564"/>
                <a:gd name="T66" fmla="*/ 443 w 683"/>
                <a:gd name="T67" fmla="*/ 116 h 564"/>
                <a:gd name="T68" fmla="*/ 476 w 683"/>
                <a:gd name="T69" fmla="*/ 115 h 564"/>
                <a:gd name="T70" fmla="*/ 512 w 683"/>
                <a:gd name="T71" fmla="*/ 115 h 564"/>
                <a:gd name="T72" fmla="*/ 572 w 683"/>
                <a:gd name="T73" fmla="*/ 127 h 564"/>
                <a:gd name="T74" fmla="*/ 597 w 683"/>
                <a:gd name="T75" fmla="*/ 133 h 564"/>
                <a:gd name="T76" fmla="*/ 615 w 683"/>
                <a:gd name="T77" fmla="*/ 136 h 564"/>
                <a:gd name="T78" fmla="*/ 651 w 683"/>
                <a:gd name="T79" fmla="*/ 150 h 564"/>
                <a:gd name="T80" fmla="*/ 671 w 683"/>
                <a:gd name="T81" fmla="*/ 176 h 564"/>
                <a:gd name="T82" fmla="*/ 650 w 683"/>
                <a:gd name="T83" fmla="*/ 226 h 564"/>
                <a:gd name="T84" fmla="*/ 633 w 683"/>
                <a:gd name="T85" fmla="*/ 253 h 564"/>
                <a:gd name="T86" fmla="*/ 593 w 683"/>
                <a:gd name="T87" fmla="*/ 314 h 5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3"/>
                <a:gd name="T133" fmla="*/ 0 h 564"/>
                <a:gd name="T134" fmla="*/ 683 w 683"/>
                <a:gd name="T135" fmla="*/ 564 h 5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3" h="564">
                  <a:moveTo>
                    <a:pt x="600" y="316"/>
                  </a:moveTo>
                  <a:lnTo>
                    <a:pt x="610" y="323"/>
                  </a:lnTo>
                  <a:lnTo>
                    <a:pt x="615" y="325"/>
                  </a:lnTo>
                  <a:lnTo>
                    <a:pt x="621" y="336"/>
                  </a:lnTo>
                  <a:lnTo>
                    <a:pt x="618" y="340"/>
                  </a:lnTo>
                  <a:lnTo>
                    <a:pt x="610" y="363"/>
                  </a:lnTo>
                  <a:lnTo>
                    <a:pt x="607" y="366"/>
                  </a:lnTo>
                  <a:lnTo>
                    <a:pt x="604" y="370"/>
                  </a:lnTo>
                  <a:lnTo>
                    <a:pt x="601" y="384"/>
                  </a:lnTo>
                  <a:lnTo>
                    <a:pt x="600" y="395"/>
                  </a:lnTo>
                  <a:lnTo>
                    <a:pt x="590" y="439"/>
                  </a:lnTo>
                  <a:lnTo>
                    <a:pt x="568" y="563"/>
                  </a:lnTo>
                  <a:lnTo>
                    <a:pt x="550" y="560"/>
                  </a:lnTo>
                  <a:lnTo>
                    <a:pt x="546" y="560"/>
                  </a:lnTo>
                  <a:lnTo>
                    <a:pt x="475" y="546"/>
                  </a:lnTo>
                  <a:lnTo>
                    <a:pt x="452" y="540"/>
                  </a:lnTo>
                  <a:lnTo>
                    <a:pt x="437" y="538"/>
                  </a:lnTo>
                  <a:lnTo>
                    <a:pt x="388" y="528"/>
                  </a:lnTo>
                  <a:lnTo>
                    <a:pt x="385" y="527"/>
                  </a:lnTo>
                  <a:lnTo>
                    <a:pt x="373" y="524"/>
                  </a:lnTo>
                  <a:lnTo>
                    <a:pt x="345" y="518"/>
                  </a:lnTo>
                  <a:lnTo>
                    <a:pt x="336" y="517"/>
                  </a:lnTo>
                  <a:lnTo>
                    <a:pt x="319" y="513"/>
                  </a:lnTo>
                  <a:lnTo>
                    <a:pt x="315" y="513"/>
                  </a:lnTo>
                  <a:lnTo>
                    <a:pt x="266" y="500"/>
                  </a:lnTo>
                  <a:lnTo>
                    <a:pt x="251" y="497"/>
                  </a:lnTo>
                  <a:lnTo>
                    <a:pt x="233" y="493"/>
                  </a:lnTo>
                  <a:lnTo>
                    <a:pt x="222" y="491"/>
                  </a:lnTo>
                  <a:lnTo>
                    <a:pt x="179" y="480"/>
                  </a:lnTo>
                  <a:lnTo>
                    <a:pt x="167" y="477"/>
                  </a:lnTo>
                  <a:lnTo>
                    <a:pt x="157" y="474"/>
                  </a:lnTo>
                  <a:lnTo>
                    <a:pt x="99" y="460"/>
                  </a:lnTo>
                  <a:lnTo>
                    <a:pt x="91" y="457"/>
                  </a:lnTo>
                  <a:lnTo>
                    <a:pt x="84" y="456"/>
                  </a:lnTo>
                  <a:lnTo>
                    <a:pt x="76" y="455"/>
                  </a:lnTo>
                  <a:lnTo>
                    <a:pt x="69" y="452"/>
                  </a:lnTo>
                  <a:lnTo>
                    <a:pt x="62" y="450"/>
                  </a:lnTo>
                  <a:lnTo>
                    <a:pt x="53" y="448"/>
                  </a:lnTo>
                  <a:lnTo>
                    <a:pt x="51" y="448"/>
                  </a:lnTo>
                  <a:lnTo>
                    <a:pt x="38" y="445"/>
                  </a:lnTo>
                  <a:lnTo>
                    <a:pt x="24" y="441"/>
                  </a:lnTo>
                  <a:lnTo>
                    <a:pt x="15" y="439"/>
                  </a:lnTo>
                  <a:lnTo>
                    <a:pt x="8" y="437"/>
                  </a:lnTo>
                  <a:lnTo>
                    <a:pt x="0" y="423"/>
                  </a:lnTo>
                  <a:lnTo>
                    <a:pt x="11" y="366"/>
                  </a:lnTo>
                  <a:lnTo>
                    <a:pt x="2" y="343"/>
                  </a:lnTo>
                  <a:lnTo>
                    <a:pt x="15" y="331"/>
                  </a:lnTo>
                  <a:lnTo>
                    <a:pt x="33" y="293"/>
                  </a:lnTo>
                  <a:lnTo>
                    <a:pt x="38" y="290"/>
                  </a:lnTo>
                  <a:lnTo>
                    <a:pt x="52" y="268"/>
                  </a:lnTo>
                  <a:lnTo>
                    <a:pt x="65" y="243"/>
                  </a:lnTo>
                  <a:lnTo>
                    <a:pt x="78" y="200"/>
                  </a:lnTo>
                  <a:lnTo>
                    <a:pt x="107" y="125"/>
                  </a:lnTo>
                  <a:lnTo>
                    <a:pt x="107" y="124"/>
                  </a:lnTo>
                  <a:lnTo>
                    <a:pt x="107" y="123"/>
                  </a:lnTo>
                  <a:lnTo>
                    <a:pt x="117" y="102"/>
                  </a:lnTo>
                  <a:lnTo>
                    <a:pt x="131" y="51"/>
                  </a:lnTo>
                  <a:lnTo>
                    <a:pt x="131" y="47"/>
                  </a:lnTo>
                  <a:lnTo>
                    <a:pt x="142" y="12"/>
                  </a:lnTo>
                  <a:lnTo>
                    <a:pt x="139" y="0"/>
                  </a:lnTo>
                  <a:lnTo>
                    <a:pt x="141" y="0"/>
                  </a:lnTo>
                  <a:lnTo>
                    <a:pt x="148" y="8"/>
                  </a:lnTo>
                  <a:lnTo>
                    <a:pt x="159" y="6"/>
                  </a:lnTo>
                  <a:lnTo>
                    <a:pt x="167" y="2"/>
                  </a:lnTo>
                  <a:lnTo>
                    <a:pt x="179" y="5"/>
                  </a:lnTo>
                  <a:lnTo>
                    <a:pt x="181" y="8"/>
                  </a:lnTo>
                  <a:lnTo>
                    <a:pt x="185" y="20"/>
                  </a:lnTo>
                  <a:lnTo>
                    <a:pt x="193" y="22"/>
                  </a:lnTo>
                  <a:lnTo>
                    <a:pt x="197" y="20"/>
                  </a:lnTo>
                  <a:lnTo>
                    <a:pt x="211" y="29"/>
                  </a:lnTo>
                  <a:lnTo>
                    <a:pt x="221" y="49"/>
                  </a:lnTo>
                  <a:lnTo>
                    <a:pt x="219" y="62"/>
                  </a:lnTo>
                  <a:lnTo>
                    <a:pt x="219" y="73"/>
                  </a:lnTo>
                  <a:lnTo>
                    <a:pt x="218" y="74"/>
                  </a:lnTo>
                  <a:lnTo>
                    <a:pt x="218" y="76"/>
                  </a:lnTo>
                  <a:lnTo>
                    <a:pt x="217" y="82"/>
                  </a:lnTo>
                  <a:lnTo>
                    <a:pt x="237" y="98"/>
                  </a:lnTo>
                  <a:lnTo>
                    <a:pt x="251" y="103"/>
                  </a:lnTo>
                  <a:lnTo>
                    <a:pt x="257" y="100"/>
                  </a:lnTo>
                  <a:lnTo>
                    <a:pt x="262" y="102"/>
                  </a:lnTo>
                  <a:lnTo>
                    <a:pt x="279" y="99"/>
                  </a:lnTo>
                  <a:lnTo>
                    <a:pt x="287" y="94"/>
                  </a:lnTo>
                  <a:lnTo>
                    <a:pt x="293" y="96"/>
                  </a:lnTo>
                  <a:lnTo>
                    <a:pt x="309" y="96"/>
                  </a:lnTo>
                  <a:lnTo>
                    <a:pt x="311" y="98"/>
                  </a:lnTo>
                  <a:lnTo>
                    <a:pt x="314" y="100"/>
                  </a:lnTo>
                  <a:lnTo>
                    <a:pt x="330" y="109"/>
                  </a:lnTo>
                  <a:lnTo>
                    <a:pt x="332" y="116"/>
                  </a:lnTo>
                  <a:lnTo>
                    <a:pt x="352" y="116"/>
                  </a:lnTo>
                  <a:lnTo>
                    <a:pt x="356" y="114"/>
                  </a:lnTo>
                  <a:lnTo>
                    <a:pt x="372" y="113"/>
                  </a:lnTo>
                  <a:lnTo>
                    <a:pt x="373" y="110"/>
                  </a:lnTo>
                  <a:lnTo>
                    <a:pt x="385" y="117"/>
                  </a:lnTo>
                  <a:lnTo>
                    <a:pt x="406" y="120"/>
                  </a:lnTo>
                  <a:lnTo>
                    <a:pt x="423" y="113"/>
                  </a:lnTo>
                  <a:lnTo>
                    <a:pt x="427" y="113"/>
                  </a:lnTo>
                  <a:lnTo>
                    <a:pt x="431" y="113"/>
                  </a:lnTo>
                  <a:lnTo>
                    <a:pt x="434" y="113"/>
                  </a:lnTo>
                  <a:lnTo>
                    <a:pt x="449" y="114"/>
                  </a:lnTo>
                  <a:lnTo>
                    <a:pt x="459" y="109"/>
                  </a:lnTo>
                  <a:lnTo>
                    <a:pt x="468" y="112"/>
                  </a:lnTo>
                  <a:lnTo>
                    <a:pt x="482" y="113"/>
                  </a:lnTo>
                  <a:lnTo>
                    <a:pt x="491" y="116"/>
                  </a:lnTo>
                  <a:lnTo>
                    <a:pt x="503" y="110"/>
                  </a:lnTo>
                  <a:lnTo>
                    <a:pt x="518" y="113"/>
                  </a:lnTo>
                  <a:lnTo>
                    <a:pt x="557" y="121"/>
                  </a:lnTo>
                  <a:lnTo>
                    <a:pt x="576" y="125"/>
                  </a:lnTo>
                  <a:lnTo>
                    <a:pt x="578" y="125"/>
                  </a:lnTo>
                  <a:lnTo>
                    <a:pt x="597" y="130"/>
                  </a:lnTo>
                  <a:lnTo>
                    <a:pt x="604" y="131"/>
                  </a:lnTo>
                  <a:lnTo>
                    <a:pt x="605" y="131"/>
                  </a:lnTo>
                  <a:lnTo>
                    <a:pt x="614" y="132"/>
                  </a:lnTo>
                  <a:lnTo>
                    <a:pt x="623" y="134"/>
                  </a:lnTo>
                  <a:lnTo>
                    <a:pt x="625" y="134"/>
                  </a:lnTo>
                  <a:lnTo>
                    <a:pt x="657" y="142"/>
                  </a:lnTo>
                  <a:lnTo>
                    <a:pt x="659" y="146"/>
                  </a:lnTo>
                  <a:lnTo>
                    <a:pt x="661" y="156"/>
                  </a:lnTo>
                  <a:lnTo>
                    <a:pt x="662" y="157"/>
                  </a:lnTo>
                  <a:lnTo>
                    <a:pt x="679" y="172"/>
                  </a:lnTo>
                  <a:lnTo>
                    <a:pt x="682" y="186"/>
                  </a:lnTo>
                  <a:lnTo>
                    <a:pt x="659" y="221"/>
                  </a:lnTo>
                  <a:lnTo>
                    <a:pt x="658" y="222"/>
                  </a:lnTo>
                  <a:lnTo>
                    <a:pt x="651" y="236"/>
                  </a:lnTo>
                  <a:lnTo>
                    <a:pt x="648" y="240"/>
                  </a:lnTo>
                  <a:lnTo>
                    <a:pt x="641" y="247"/>
                  </a:lnTo>
                  <a:lnTo>
                    <a:pt x="634" y="264"/>
                  </a:lnTo>
                  <a:lnTo>
                    <a:pt x="623" y="271"/>
                  </a:lnTo>
                  <a:lnTo>
                    <a:pt x="600" y="308"/>
                  </a:lnTo>
                  <a:lnTo>
                    <a:pt x="600" y="316"/>
                  </a:lnTo>
                </a:path>
              </a:pathLst>
            </a:custGeom>
            <a:solidFill>
              <a:srgbClr val="D76735"/>
            </a:solidFill>
            <a:ln w="6350" cap="rnd">
              <a:solidFill>
                <a:sysClr val="windowText" lastClr="000000"/>
              </a:solidFill>
              <a:round/>
              <a:headEnd/>
              <a:tailEnd/>
            </a:ln>
          </p:spPr>
          <p:txBody>
            <a:bodyPr/>
            <a:lstStyle/>
            <a:p>
              <a:pPr defTabSz="914400">
                <a:defRPr/>
              </a:pPr>
              <a:endParaRPr lang="en-US" kern="0" dirty="0">
                <a:solidFill>
                  <a:srgbClr val="D76735"/>
                </a:solidFill>
                <a:latin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695" y="3415890"/>
              <a:ext cx="308161" cy="308161"/>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5037" y="4431890"/>
              <a:ext cx="308161" cy="308161"/>
            </a:xfrm>
            <a:prstGeom prst="rect">
              <a:avLst/>
            </a:prstGeom>
          </p:spPr>
        </p:pic>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110" y="4710670"/>
              <a:ext cx="308161" cy="308161"/>
            </a:xfrm>
            <a:prstGeom prst="rect">
              <a:avLst/>
            </a:prstGeom>
          </p:spPr>
        </p:pic>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159" y="3279596"/>
              <a:ext cx="308161" cy="308161"/>
            </a:xfrm>
            <a:prstGeom prst="rect">
              <a:avLst/>
            </a:prstGeom>
          </p:spPr>
        </p:pic>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96" y="1978621"/>
              <a:ext cx="308161" cy="308161"/>
            </a:xfrm>
            <a:prstGeom prst="rect">
              <a:avLst/>
            </a:prstGeom>
          </p:spPr>
        </p:pic>
      </p:grpSp>
      <p:pic>
        <p:nvPicPr>
          <p:cNvPr id="42" name="Picture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634" y="5747734"/>
            <a:ext cx="219815" cy="219815"/>
          </a:xfrm>
          <a:prstGeom prst="rect">
            <a:avLst/>
          </a:prstGeom>
        </p:spPr>
      </p:pic>
      <p:sp>
        <p:nvSpPr>
          <p:cNvPr id="47" name="Title 6"/>
          <p:cNvSpPr txBox="1">
            <a:spLocks/>
          </p:cNvSpPr>
          <p:nvPr/>
        </p:nvSpPr>
        <p:spPr>
          <a:xfrm>
            <a:off x="365759" y="175767"/>
            <a:ext cx="9166957" cy="6383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200" kern="1200">
                <a:solidFill>
                  <a:schemeClr val="accent1"/>
                </a:solidFill>
                <a:latin typeface="+mj-lt"/>
                <a:ea typeface="+mj-ea"/>
                <a:cs typeface="+mj-cs"/>
              </a:defRPr>
            </a:lvl1pPr>
          </a:lstStyle>
          <a:p>
            <a:r>
              <a:rPr lang="en-US" spc="-40" dirty="0">
                <a:solidFill>
                  <a:srgbClr val="106636"/>
                </a:solidFill>
                <a:latin typeface="Franklin Gothic Medium"/>
              </a:rPr>
              <a:t>Identifying a Market: Western States’ RPS Policies</a:t>
            </a:r>
          </a:p>
        </p:txBody>
      </p:sp>
    </p:spTree>
    <p:extLst>
      <p:ext uri="{BB962C8B-B14F-4D97-AF65-F5344CB8AC3E}">
        <p14:creationId xmlns:p14="http://schemas.microsoft.com/office/powerpoint/2010/main" val="3393943111"/>
      </p:ext>
    </p:extLst>
  </p:cSld>
  <p:clrMapOvr>
    <a:masterClrMapping/>
  </p:clrMapOvr>
  <p:timing>
    <p:tnLst>
      <p:par>
        <p:cTn id="1" dur="indefinite" restart="never" nodeType="tmRoot"/>
      </p:par>
    </p:tnLst>
  </p:timing>
</p:sld>
</file>

<file path=ppt/theme/theme1.xml><?xml version="1.0" encoding="utf-8"?>
<a:theme xmlns:a="http://schemas.openxmlformats.org/drawingml/2006/main" name="ie_template_photos_curriculum">
  <a:themeElements>
    <a:clrScheme name="OIE_3">
      <a:dk1>
        <a:srgbClr val="3E3E3E"/>
      </a:dk1>
      <a:lt1>
        <a:sysClr val="window" lastClr="FFFFFF"/>
      </a:lt1>
      <a:dk2>
        <a:srgbClr val="1F497D"/>
      </a:dk2>
      <a:lt2>
        <a:srgbClr val="EEECE1"/>
      </a:lt2>
      <a:accent1>
        <a:srgbClr val="106636"/>
      </a:accent1>
      <a:accent2>
        <a:srgbClr val="0054A4"/>
      </a:accent2>
      <a:accent3>
        <a:srgbClr val="FFD457"/>
      </a:accent3>
      <a:accent4>
        <a:srgbClr val="BF311A"/>
      </a:accent4>
      <a:accent5>
        <a:srgbClr val="024C25"/>
      </a:accent5>
      <a:accent6>
        <a:srgbClr val="004782"/>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anchor="ctr"/>
      <a:lstStyle>
        <a:defPPr>
          <a:defRPr sz="2000" b="1" dirty="0" smtClean="0">
            <a:solidFill>
              <a:srgbClr val="7F7F7F"/>
            </a:solidFill>
            <a:ea typeface="ＭＳ Ｐゴシック" charset="-128"/>
            <a:cs typeface="Arial" charset="0"/>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E_PPT_template">
  <a:themeElements>
    <a:clrScheme name="OIE_3">
      <a:dk1>
        <a:srgbClr val="3E3E3E"/>
      </a:dk1>
      <a:lt1>
        <a:sysClr val="window" lastClr="FFFFFF"/>
      </a:lt1>
      <a:dk2>
        <a:srgbClr val="1F497D"/>
      </a:dk2>
      <a:lt2>
        <a:srgbClr val="EEECE1"/>
      </a:lt2>
      <a:accent1>
        <a:srgbClr val="106636"/>
      </a:accent1>
      <a:accent2>
        <a:srgbClr val="0054A4"/>
      </a:accent2>
      <a:accent3>
        <a:srgbClr val="FFD457"/>
      </a:accent3>
      <a:accent4>
        <a:srgbClr val="BF311A"/>
      </a:accent4>
      <a:accent5>
        <a:srgbClr val="024C25"/>
      </a:accent5>
      <a:accent6>
        <a:srgbClr val="004782"/>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ie_template_photos4">
  <a:themeElements>
    <a:clrScheme name="Custom 7">
      <a:dk1>
        <a:srgbClr val="3E3E3E"/>
      </a:dk1>
      <a:lt1>
        <a:sysClr val="window" lastClr="FFFFFF"/>
      </a:lt1>
      <a:dk2>
        <a:srgbClr val="1F497D"/>
      </a:dk2>
      <a:lt2>
        <a:srgbClr val="EEECE1"/>
      </a:lt2>
      <a:accent1>
        <a:srgbClr val="106636"/>
      </a:accent1>
      <a:accent2>
        <a:srgbClr val="0054A4"/>
      </a:accent2>
      <a:accent3>
        <a:srgbClr val="FFD457"/>
      </a:accent3>
      <a:accent4>
        <a:srgbClr val="BF311A"/>
      </a:accent4>
      <a:accent5>
        <a:srgbClr val="024C25"/>
      </a:accent5>
      <a:accent6>
        <a:srgbClr val="004782"/>
      </a:accent6>
      <a:hlink>
        <a:srgbClr val="106636"/>
      </a:hlink>
      <a:folHlink>
        <a:srgbClr val="10663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ie_template_photos_curriculum_000">
  <a:themeElements>
    <a:clrScheme name="Custom 6">
      <a:dk1>
        <a:srgbClr val="3E3E3E"/>
      </a:dk1>
      <a:lt1>
        <a:sysClr val="window" lastClr="FFFFFF"/>
      </a:lt1>
      <a:dk2>
        <a:srgbClr val="1F497D"/>
      </a:dk2>
      <a:lt2>
        <a:srgbClr val="EEECE1"/>
      </a:lt2>
      <a:accent1>
        <a:srgbClr val="106636"/>
      </a:accent1>
      <a:accent2>
        <a:srgbClr val="0054A4"/>
      </a:accent2>
      <a:accent3>
        <a:srgbClr val="FFD457"/>
      </a:accent3>
      <a:accent4>
        <a:srgbClr val="BF311A"/>
      </a:accent4>
      <a:accent5>
        <a:srgbClr val="024C25"/>
      </a:accent5>
      <a:accent6>
        <a:srgbClr val="004782"/>
      </a:accent6>
      <a:hlink>
        <a:srgbClr val="106636"/>
      </a:hlink>
      <a:folHlink>
        <a:srgbClr val="10663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8_ie_template_photos_curriculum_000">
  <a:themeElements>
    <a:clrScheme name="Custom 5">
      <a:dk1>
        <a:srgbClr val="3E3E3E"/>
      </a:dk1>
      <a:lt1>
        <a:sysClr val="window" lastClr="FFFFFF"/>
      </a:lt1>
      <a:dk2>
        <a:srgbClr val="1F497D"/>
      </a:dk2>
      <a:lt2>
        <a:srgbClr val="EEECE1"/>
      </a:lt2>
      <a:accent1>
        <a:srgbClr val="106636"/>
      </a:accent1>
      <a:accent2>
        <a:srgbClr val="0054A4"/>
      </a:accent2>
      <a:accent3>
        <a:srgbClr val="FFD457"/>
      </a:accent3>
      <a:accent4>
        <a:srgbClr val="BF311A"/>
      </a:accent4>
      <a:accent5>
        <a:srgbClr val="024C25"/>
      </a:accent5>
      <a:accent6>
        <a:srgbClr val="004782"/>
      </a:accent6>
      <a:hlink>
        <a:srgbClr val="006536"/>
      </a:hlink>
      <a:folHlink>
        <a:srgbClr val="00653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ie_template_photos_curriculum">
  <a:themeElements>
    <a:clrScheme name="OIE_3">
      <a:dk1>
        <a:srgbClr val="3E3E3E"/>
      </a:dk1>
      <a:lt1>
        <a:sysClr val="window" lastClr="FFFFFF"/>
      </a:lt1>
      <a:dk2>
        <a:srgbClr val="1F497D"/>
      </a:dk2>
      <a:lt2>
        <a:srgbClr val="EEECE1"/>
      </a:lt2>
      <a:accent1>
        <a:srgbClr val="106636"/>
      </a:accent1>
      <a:accent2>
        <a:srgbClr val="0054A4"/>
      </a:accent2>
      <a:accent3>
        <a:srgbClr val="FFD457"/>
      </a:accent3>
      <a:accent4>
        <a:srgbClr val="BF311A"/>
      </a:accent4>
      <a:accent5>
        <a:srgbClr val="024C25"/>
      </a:accent5>
      <a:accent6>
        <a:srgbClr val="004782"/>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anchor="ctr"/>
      <a:lstStyle>
        <a:defPPr>
          <a:defRPr sz="2000" b="1" dirty="0" smtClean="0">
            <a:solidFill>
              <a:srgbClr val="7F7F7F"/>
            </a:solidFill>
            <a:ea typeface="ＭＳ Ｐゴシック" charset="-128"/>
            <a:cs typeface="Arial" charset="0"/>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Catergory xmlns="67b9c190-bb3f-4675-8a95-756bfc930a2e">Education</Catergory>
    <SubtaskIdentifier xmlns="dfca1058-69fe-42c3-b2a8-6e8b91bcc688" xsi:nil="true"/>
    <PublicationID xmlns="dfca1058-69fe-42c3-b2a8-6e8b91bcc688" xsi:nil="true"/>
    <Approved xmlns="dfca1058-69fe-42c3-b2a8-6e8b91bcc688">Yes</Approved>
    <PublicationTitle xmlns="dfca1058-69fe-42c3-b2a8-6e8b91bcc688" xsi:nil="true"/>
    <ChargeCode xmlns="dfca1058-69fe-42c3-b2a8-6e8b91bcc688" xsi:nil="true"/>
    <AgreementTitle xmlns="dfca1058-69fe-42c3-b2a8-6e8b91bcc688" xsi:nil="true"/>
    <ProjectTitle xmlns="dfca1058-69fe-42c3-b2a8-6e8b91bcc688" xsi:nil="true"/>
    <DeliverableType xmlns="dfca1058-69fe-42c3-b2a8-6e8b91bcc688">Template</DeliverableType>
    <ProjectLead xmlns="dfca1058-69fe-42c3-b2a8-6e8b91bcc688">
      <UserInfo>
        <DisplayName/>
        <AccountId xsi:nil="true"/>
        <AccountType/>
      </UserInfo>
    </ProjectLead>
    <Author0 xmlns="67b9c190-bb3f-4675-8a95-756bfc930a2e">Sullivan, Rachel </Author0>
  </documentManagement>
</p:properties>
</file>

<file path=customXml/item2.xml><?xml version="1.0" encoding="utf-8"?>
<?mso-contentType ?>
<DocAve xmlns="http://www.AvePoint.com/sharepoint2007/v5/contenttype/list" CTID="0x01010039ACD67A235A7A4E915A68B0C5C0F59B"/>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AFF0B5660B43014FBCC1B012084F1918" ma:contentTypeVersion="25" ma:contentTypeDescription="Create a new document." ma:contentTypeScope="" ma:versionID="362e2387819325dbd6ce3c129e1248b2">
  <xsd:schema xmlns:xsd="http://www.w3.org/2001/XMLSchema" xmlns:xs="http://www.w3.org/2001/XMLSchema" xmlns:p="http://schemas.microsoft.com/office/2006/metadata/properties" xmlns:ns2="dfca1058-69fe-42c3-b2a8-6e8b91bcc688" xmlns:ns3="67b9c190-bb3f-4675-8a95-756bfc930a2e" targetNamespace="http://schemas.microsoft.com/office/2006/metadata/properties" ma:root="true" ma:fieldsID="4287b6985db9b70455a230a982d72633" ns2:_="" ns3:_="">
    <xsd:import namespace="dfca1058-69fe-42c3-b2a8-6e8b91bcc688"/>
    <xsd:import namespace="67b9c190-bb3f-4675-8a95-756bfc930a2e"/>
    <xsd:element name="properties">
      <xsd:complexType>
        <xsd:sequence>
          <xsd:element name="documentManagement">
            <xsd:complexType>
              <xsd:all>
                <xsd:element ref="ns2:Approved" minOccurs="0"/>
                <xsd:element ref="ns2:DeliverableType" minOccurs="0"/>
                <xsd:element ref="ns2:ChargeCode" minOccurs="0"/>
                <xsd:element ref="ns2:PublicationTitle" minOccurs="0"/>
                <xsd:element ref="ns2:PublicationID" minOccurs="0"/>
                <xsd:element ref="ns2:ProjectLead" minOccurs="0"/>
                <xsd:element ref="ns2:SubtaskIdentifier" minOccurs="0"/>
                <xsd:element ref="ns2:ProjectTitle" minOccurs="0"/>
                <xsd:element ref="ns2:AgreementTitle" minOccurs="0"/>
                <xsd:element ref="ns3:Catergory"/>
                <xsd:element ref="ns3:Author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ca1058-69fe-42c3-b2a8-6e8b91bcc688" elementFormDefault="qualified">
    <xsd:import namespace="http://schemas.microsoft.com/office/2006/documentManagement/types"/>
    <xsd:import namespace="http://schemas.microsoft.com/office/infopath/2007/PartnerControls"/>
    <xsd:element name="Approved" ma:index="3" nillable="true" ma:displayName="Approved" ma:default="No" ma:format="RadioButtons" ma:internalName="Approved" ma:readOnly="false">
      <xsd:simpleType>
        <xsd:restriction base="dms:Choice">
          <xsd:enumeration value="Yes"/>
          <xsd:enumeration value="No"/>
        </xsd:restriction>
      </xsd:simpleType>
    </xsd:element>
    <xsd:element name="DeliverableType" ma:index="4" nillable="true" ma:displayName="PublicationType" ma:internalName="DeliverableType" ma:readOnly="false">
      <xsd:simpleType>
        <xsd:restriction base="dms:Text">
          <xsd:maxLength value="255"/>
        </xsd:restriction>
      </xsd:simpleType>
    </xsd:element>
    <xsd:element name="ChargeCode" ma:index="5" nillable="true" ma:displayName="ChargeCode" ma:internalName="ChargeCode" ma:readOnly="false">
      <xsd:simpleType>
        <xsd:restriction base="dms:Text">
          <xsd:maxLength value="255"/>
        </xsd:restriction>
      </xsd:simpleType>
    </xsd:element>
    <xsd:element name="PublicationTitle" ma:index="6" nillable="true" ma:displayName="PublicationTitle" ma:internalName="PublicationTitle" ma:readOnly="false">
      <xsd:simpleType>
        <xsd:restriction base="dms:Text">
          <xsd:maxLength value="255"/>
        </xsd:restriction>
      </xsd:simpleType>
    </xsd:element>
    <xsd:element name="PublicationID" ma:index="7" nillable="true" ma:displayName="PublicationID" ma:internalName="PublicationID" ma:readOnly="false">
      <xsd:simpleType>
        <xsd:restriction base="dms:Text">
          <xsd:maxLength value="255"/>
        </xsd:restriction>
      </xsd:simpleType>
    </xsd:element>
    <xsd:element name="ProjectLead" ma:index="8" nillable="true" ma:displayName="ProjectLead" ma:hidden="true" ma:list="UserInfo" ma:SharePointGroup="0" ma:internalName="ProjectLead"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ubtaskIdentifier" ma:index="13" nillable="true" ma:displayName="SubtaskIdentifier" ma:hidden="true" ma:internalName="SubtaskIdentifier" ma:readOnly="false">
      <xsd:simpleType>
        <xsd:restriction base="dms:Text">
          <xsd:maxLength value="255"/>
        </xsd:restriction>
      </xsd:simpleType>
    </xsd:element>
    <xsd:element name="ProjectTitle" ma:index="14" nillable="true" ma:displayName="ProjectTitle" ma:hidden="true" ma:internalName="ProjectTitle" ma:readOnly="false">
      <xsd:simpleType>
        <xsd:restriction base="dms:Text">
          <xsd:maxLength value="255"/>
        </xsd:restriction>
      </xsd:simpleType>
    </xsd:element>
    <xsd:element name="AgreementTitle" ma:index="16" nillable="true" ma:displayName="AgreementTitle" ma:hidden="true" ma:internalName="AgreementTitle"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7b9c190-bb3f-4675-8a95-756bfc930a2e" elementFormDefault="qualified">
    <xsd:import namespace="http://schemas.microsoft.com/office/2006/documentManagement/types"/>
    <xsd:import namespace="http://schemas.microsoft.com/office/infopath/2007/PartnerControls"/>
    <xsd:element name="Catergory" ma:index="21" ma:displayName="Category" ma:format="RadioButtons" ma:internalName="Catergory">
      <xsd:simpleType>
        <xsd:restriction base="dms:Choice">
          <xsd:enumeration value="Monthly Reports"/>
          <xsd:enumeration value="Start"/>
          <xsd:enumeration value="Start-AK"/>
          <xsd:enumeration value="Education"/>
          <xsd:enumeration value="Education Document Library"/>
          <xsd:enumeration value="Transmission"/>
          <xsd:enumeration value="Direct Technical Assistance"/>
          <xsd:enumeration value="Communications"/>
          <xsd:enumeration value="Expo TA"/>
          <xsd:enumeration value="Project Administration"/>
          <xsd:enumeration value="Presentations"/>
          <xsd:enumeration value="Graphics"/>
          <xsd:enumeration value="Outreach Docs &amp; Newsletters"/>
          <xsd:enumeration value="Templates &amp; Guidelines"/>
        </xsd:restriction>
      </xsd:simpleType>
    </xsd:element>
    <xsd:element name="Author0" ma:index="22" nillable="true" ma:displayName="Author" ma:description="Last, First" ma:internalName="Author0">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displayName="Documen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D391FD-A29C-4FE5-9C2A-314F11300EB8}">
  <ds:schemaRefs>
    <ds:schemaRef ds:uri="http://purl.org/dc/dcmitype/"/>
    <ds:schemaRef ds:uri="http://purl.org/dc/elements/1.1/"/>
    <ds:schemaRef ds:uri="67b9c190-bb3f-4675-8a95-756bfc930a2e"/>
    <ds:schemaRef ds:uri="http://purl.org/dc/terms/"/>
    <ds:schemaRef ds:uri="http://schemas.microsoft.com/office/2006/documentManagement/types"/>
    <ds:schemaRef ds:uri="http://www.w3.org/XML/1998/namespace"/>
    <ds:schemaRef ds:uri="dfca1058-69fe-42c3-b2a8-6e8b91bcc688"/>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E9F9FC71-B01A-461F-B8A5-205FDE1C74CD}">
  <ds:schemaRefs>
    <ds:schemaRef ds:uri="http://www.AvePoint.com/sharepoint2007/v5/contenttype/list"/>
  </ds:schemaRefs>
</ds:datastoreItem>
</file>

<file path=customXml/itemProps3.xml><?xml version="1.0" encoding="utf-8"?>
<ds:datastoreItem xmlns:ds="http://schemas.openxmlformats.org/officeDocument/2006/customXml" ds:itemID="{92DCCD84-1E41-43BF-857A-41B41E108F00}">
  <ds:schemaRefs>
    <ds:schemaRef ds:uri="http://schemas.microsoft.com/sharepoint/v3/contenttype/forms"/>
  </ds:schemaRefs>
</ds:datastoreItem>
</file>

<file path=customXml/itemProps4.xml><?xml version="1.0" encoding="utf-8"?>
<ds:datastoreItem xmlns:ds="http://schemas.openxmlformats.org/officeDocument/2006/customXml" ds:itemID="{0B409514-1FA8-4101-86F9-CCFED3F3A0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ca1058-69fe-42c3-b2a8-6e8b91bcc688"/>
    <ds:schemaRef ds:uri="67b9c190-bb3f-4675-8a95-756bfc930a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IE_PPT_template</Template>
  <TotalTime>5720</TotalTime>
  <Words>5530</Words>
  <Application>Microsoft Office PowerPoint</Application>
  <PresentationFormat>On-screen Show (4:3)</PresentationFormat>
  <Paragraphs>761</Paragraphs>
  <Slides>46</Slides>
  <Notes>41</Notes>
  <HiddenSlides>0</HiddenSlides>
  <MMClips>0</MMClips>
  <ScaleCrop>false</ScaleCrop>
  <HeadingPairs>
    <vt:vector size="4" baseType="variant">
      <vt:variant>
        <vt:lpstr>Theme</vt:lpstr>
      </vt:variant>
      <vt:variant>
        <vt:i4>6</vt:i4>
      </vt:variant>
      <vt:variant>
        <vt:lpstr>Slide Titles</vt:lpstr>
      </vt:variant>
      <vt:variant>
        <vt:i4>46</vt:i4>
      </vt:variant>
    </vt:vector>
  </HeadingPairs>
  <TitlesOfParts>
    <vt:vector size="52" baseType="lpstr">
      <vt:lpstr>ie_template_photos_curriculum</vt:lpstr>
      <vt:lpstr>IE_PPT_template</vt:lpstr>
      <vt:lpstr>1_ie_template_photos4</vt:lpstr>
      <vt:lpstr>2_ie_template_photos_curriculum_000</vt:lpstr>
      <vt:lpstr>8_ie_template_photos_curriculum_000</vt:lpstr>
      <vt:lpstr>1_ie_template_photos_curriculum</vt:lpstr>
      <vt:lpstr>Step 1: Identifying Project Potential</vt:lpstr>
      <vt:lpstr>Tribal Role Options</vt:lpstr>
      <vt:lpstr> </vt:lpstr>
      <vt:lpstr>Agenda</vt:lpstr>
      <vt:lpstr>PowerPoint Presentation</vt:lpstr>
      <vt:lpstr>Commercial-Scale Considerations</vt:lpstr>
      <vt:lpstr>PowerPoint Presentation</vt:lpstr>
      <vt:lpstr>Projected Transmission</vt:lpstr>
      <vt:lpstr>PowerPoint Presentation</vt:lpstr>
      <vt:lpstr>California</vt:lpstr>
      <vt:lpstr>Oregon</vt:lpstr>
      <vt:lpstr>Renewable Project Finance</vt:lpstr>
      <vt:lpstr>Summary: Understanding Electricity Markets </vt:lpstr>
      <vt:lpstr>Summary: Understanding Market Potential </vt:lpstr>
      <vt:lpstr>PowerPoint Presentation</vt:lpstr>
      <vt:lpstr>Permits </vt:lpstr>
      <vt:lpstr>Policy: Regulatory Bodies for the Electricity Grid</vt:lpstr>
      <vt:lpstr>Considerations for Permitting, Regulations, and Laws</vt:lpstr>
      <vt:lpstr>Permitting and Regulating </vt:lpstr>
      <vt:lpstr>Determine What Type of Permitting is Necessary</vt:lpstr>
      <vt:lpstr>Environmental Regulations to Consider – NEPA</vt:lpstr>
      <vt:lpstr>NEPA continued </vt:lpstr>
      <vt:lpstr>Environmental Regulations to Consider – Other</vt:lpstr>
      <vt:lpstr>PowerPoint Presentation</vt:lpstr>
      <vt:lpstr>Initial Site Considerations </vt:lpstr>
      <vt:lpstr>Initial Site Considerations – Urban Centers </vt:lpstr>
      <vt:lpstr>Initial Site Considerations - Rivers </vt:lpstr>
      <vt:lpstr>Initial Site Considerations - Roads </vt:lpstr>
      <vt:lpstr>Initial Site Considerations – Suitable Area </vt:lpstr>
      <vt:lpstr>Initial Site Considerations – 1% Slope  </vt:lpstr>
      <vt:lpstr>Initial Site Considerations – 5% Slope  </vt:lpstr>
      <vt:lpstr>Initial Site Considerations – 20% Slope </vt:lpstr>
      <vt:lpstr>PowerPoint Presentation</vt:lpstr>
      <vt:lpstr>Solar PV Energy Resource Mapping</vt:lpstr>
      <vt:lpstr>Wind Energy Resource Mapping</vt:lpstr>
      <vt:lpstr>PVWatts</vt:lpstr>
      <vt:lpstr>PowerPoint Presentation</vt:lpstr>
      <vt:lpstr>Renewable Resource Characterization &amp; Technical Potential</vt:lpstr>
      <vt:lpstr>NREL Tools Links </vt:lpstr>
      <vt:lpstr>Small Group Exercise</vt:lpstr>
      <vt:lpstr>PowerPoint Presentation</vt:lpstr>
      <vt:lpstr>Advanced Tool: NREL’s System Advisor Model </vt:lpstr>
      <vt:lpstr>General Modeling Workflow</vt:lpstr>
      <vt:lpstr>Technologies in SAM</vt:lpstr>
      <vt:lpstr>Small Group Exercise</vt:lpstr>
      <vt:lpstr>Commercial-Scale Project Risks – Post Step 1</vt:lpstr>
    </vt:vector>
  </TitlesOfParts>
  <Company>NREL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Indian Country Solar Energy Potential Estimates &amp; DOE IE Updates</dc:title>
  <dc:creator>Percival, Kamie</dc:creator>
  <cp:lastModifiedBy>SAPC</cp:lastModifiedBy>
  <cp:revision>37</cp:revision>
  <cp:lastPrinted>2013-06-20T18:27:09Z</cp:lastPrinted>
  <dcterms:created xsi:type="dcterms:W3CDTF">2013-06-20T15:50:31Z</dcterms:created>
  <dcterms:modified xsi:type="dcterms:W3CDTF">2014-07-24T15:27:34Z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0x010100AFF0B5660B43014FBCC1B012084F1918</vt:lpwstr>
  </property>
  <property fmtid="{D5CDD505-2E9C-101B-9397-08002B2CF9AE}" pid="3" name="WorkflowCreationPath">
    <vt:lpwstr>f7284fd4-b946-4100-af85-a9d9ad9aac0f,3;f7284fd4-b946-4100-af85-a9d9ad9aac0f,5;f7284fd4-b946-4100-af85-a9d9ad9aac0f,7;</vt:lpwstr>
  </property>
  <property fmtid="{D5CDD505-2E9C-101B-9397-08002B2CF9AE}" pid="4" name="WorkflowChangePath">
    <vt:lpwstr>f7284fd4-b946-4100-af85-a9d9ad9aac0f,9;f7284fd4-b946-4100-af85-a9d9ad9aac0f,12;f7284fd4-b946-4100-af85-a9d9ad9aac0f,15;f7284fd4-b946-4100-af85-a9d9ad9aac0f,18;</vt:lpwstr>
  </property>
</Properties>
</file>