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7.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66.xml" ContentType="application/vnd.openxmlformats-officedocument.presentationml.tags+xml"/>
  <Override PartName="/ppt/notesSlides/notesSlide5.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charts/chart3.xml" ContentType="application/vnd.openxmlformats-officedocument.drawingml.chart+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charts/chart6.xml" ContentType="application/vnd.openxmlformats-officedocument.drawingml.chart+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charts/chart13.xml" ContentType="application/vnd.openxmlformats-officedocument.drawingml.chart+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charts/chart14.xml" ContentType="application/vnd.openxmlformats-officedocument.drawingml.chart+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1" r:id="rId4"/>
    <p:sldMasterId id="2147483850" r:id="rId5"/>
    <p:sldMasterId id="2147483773" r:id="rId6"/>
    <p:sldMasterId id="2147483780" r:id="rId7"/>
    <p:sldMasterId id="2147483815" r:id="rId8"/>
    <p:sldMasterId id="2147483683" r:id="rId9"/>
    <p:sldMasterId id="2147483660" r:id="rId10"/>
  </p:sldMasterIdLst>
  <p:notesMasterIdLst>
    <p:notesMasterId r:id="rId120"/>
  </p:notesMasterIdLst>
  <p:sldIdLst>
    <p:sldId id="263" r:id="rId11"/>
    <p:sldId id="564" r:id="rId12"/>
    <p:sldId id="543" r:id="rId13"/>
    <p:sldId id="542" r:id="rId14"/>
    <p:sldId id="553" r:id="rId15"/>
    <p:sldId id="603" r:id="rId16"/>
    <p:sldId id="604" r:id="rId17"/>
    <p:sldId id="605" r:id="rId18"/>
    <p:sldId id="606" r:id="rId19"/>
    <p:sldId id="607" r:id="rId20"/>
    <p:sldId id="608" r:id="rId21"/>
    <p:sldId id="609" r:id="rId22"/>
    <p:sldId id="610" r:id="rId23"/>
    <p:sldId id="611" r:id="rId24"/>
    <p:sldId id="612" r:id="rId25"/>
    <p:sldId id="613" r:id="rId26"/>
    <p:sldId id="615" r:id="rId27"/>
    <p:sldId id="616" r:id="rId28"/>
    <p:sldId id="617" r:id="rId29"/>
    <p:sldId id="618" r:id="rId30"/>
    <p:sldId id="619" r:id="rId31"/>
    <p:sldId id="620" r:id="rId32"/>
    <p:sldId id="602" r:id="rId33"/>
    <p:sldId id="600" r:id="rId34"/>
    <p:sldId id="592" r:id="rId35"/>
    <p:sldId id="593" r:id="rId36"/>
    <p:sldId id="338" r:id="rId37"/>
    <p:sldId id="368" r:id="rId38"/>
    <p:sldId id="355" r:id="rId39"/>
    <p:sldId id="334" r:id="rId40"/>
    <p:sldId id="594" r:id="rId41"/>
    <p:sldId id="339" r:id="rId42"/>
    <p:sldId id="261" r:id="rId43"/>
    <p:sldId id="337" r:id="rId44"/>
    <p:sldId id="596" r:id="rId45"/>
    <p:sldId id="363" r:id="rId46"/>
    <p:sldId id="364" r:id="rId47"/>
    <p:sldId id="346" r:id="rId48"/>
    <p:sldId id="347" r:id="rId49"/>
    <p:sldId id="597" r:id="rId50"/>
    <p:sldId id="598" r:id="rId51"/>
    <p:sldId id="369" r:id="rId52"/>
    <p:sldId id="354" r:id="rId53"/>
    <p:sldId id="352" r:id="rId54"/>
    <p:sldId id="367" r:id="rId55"/>
    <p:sldId id="599" r:id="rId56"/>
    <p:sldId id="601" r:id="rId57"/>
    <p:sldId id="256" r:id="rId58"/>
    <p:sldId id="308" r:id="rId59"/>
    <p:sldId id="258" r:id="rId60"/>
    <p:sldId id="316" r:id="rId61"/>
    <p:sldId id="318" r:id="rId62"/>
    <p:sldId id="300" r:id="rId63"/>
    <p:sldId id="310" r:id="rId64"/>
    <p:sldId id="349" r:id="rId65"/>
    <p:sldId id="332" r:id="rId66"/>
    <p:sldId id="340" r:id="rId67"/>
    <p:sldId id="342" r:id="rId68"/>
    <p:sldId id="335" r:id="rId69"/>
    <p:sldId id="591" r:id="rId70"/>
    <p:sldId id="343" r:id="rId71"/>
    <p:sldId id="268" r:id="rId72"/>
    <p:sldId id="344" r:id="rId73"/>
    <p:sldId id="299" r:id="rId74"/>
    <p:sldId id="295" r:id="rId75"/>
    <p:sldId id="307" r:id="rId76"/>
    <p:sldId id="348" r:id="rId77"/>
    <p:sldId id="313" r:id="rId78"/>
    <p:sldId id="275" r:id="rId79"/>
    <p:sldId id="314" r:id="rId80"/>
    <p:sldId id="371" r:id="rId81"/>
    <p:sldId id="282" r:id="rId82"/>
    <p:sldId id="326" r:id="rId83"/>
    <p:sldId id="315" r:id="rId84"/>
    <p:sldId id="350" r:id="rId85"/>
    <p:sldId id="285" r:id="rId86"/>
    <p:sldId id="286" r:id="rId87"/>
    <p:sldId id="317" r:id="rId88"/>
    <p:sldId id="372" r:id="rId89"/>
    <p:sldId id="321" r:id="rId90"/>
    <p:sldId id="290" r:id="rId91"/>
    <p:sldId id="544" r:id="rId92"/>
    <p:sldId id="556" r:id="rId93"/>
    <p:sldId id="566" r:id="rId94"/>
    <p:sldId id="567" r:id="rId95"/>
    <p:sldId id="568" r:id="rId96"/>
    <p:sldId id="569" r:id="rId97"/>
    <p:sldId id="571" r:id="rId98"/>
    <p:sldId id="572" r:id="rId99"/>
    <p:sldId id="574" r:id="rId100"/>
    <p:sldId id="573" r:id="rId101"/>
    <p:sldId id="560" r:id="rId102"/>
    <p:sldId id="575" r:id="rId103"/>
    <p:sldId id="576" r:id="rId104"/>
    <p:sldId id="577" r:id="rId105"/>
    <p:sldId id="561" r:id="rId106"/>
    <p:sldId id="557" r:id="rId107"/>
    <p:sldId id="624" r:id="rId108"/>
    <p:sldId id="625" r:id="rId109"/>
    <p:sldId id="626" r:id="rId110"/>
    <p:sldId id="562" r:id="rId111"/>
    <p:sldId id="558" r:id="rId112"/>
    <p:sldId id="587" r:id="rId113"/>
    <p:sldId id="588" r:id="rId114"/>
    <p:sldId id="589" r:id="rId115"/>
    <p:sldId id="590" r:id="rId116"/>
    <p:sldId id="563" r:id="rId117"/>
    <p:sldId id="551" r:id="rId118"/>
    <p:sldId id="552" r:id="rId119"/>
  </p:sldIdLst>
  <p:sldSz cx="12192000" cy="6858000"/>
  <p:notesSz cx="6858000" cy="9313863"/>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521415D9-36F7-43E2-AB2F-B90AF26B5E84}">
      <p14:sectionLst xmlns:p14="http://schemas.microsoft.com/office/powerpoint/2010/main">
        <p14:section name="Default Section" id="{CB4CAE93-0271-46FF-A543-62C6D10C78AF}">
          <p14:sldIdLst>
            <p14:sldId id="263"/>
            <p14:sldId id="564"/>
          </p14:sldIdLst>
        </p14:section>
        <p14:section name="Opening" id="{96F3B658-B068-4919-BBC5-8E72CFAC2879}">
          <p14:sldIdLst>
            <p14:sldId id="543"/>
            <p14:sldId id="542"/>
          </p14:sldIdLst>
        </p14:section>
        <p14:section name="Liftoff Reports" id="{6B800D32-EBF0-4A1B-A5C4-7BAFD7EE9FD1}">
          <p14:sldIdLst>
            <p14:sldId id="553"/>
            <p14:sldId id="603"/>
            <p14:sldId id="604"/>
            <p14:sldId id="605"/>
            <p14:sldId id="606"/>
            <p14:sldId id="607"/>
            <p14:sldId id="608"/>
            <p14:sldId id="609"/>
            <p14:sldId id="610"/>
            <p14:sldId id="611"/>
            <p14:sldId id="612"/>
            <p14:sldId id="613"/>
            <p14:sldId id="615"/>
            <p14:sldId id="616"/>
            <p14:sldId id="617"/>
            <p14:sldId id="618"/>
            <p14:sldId id="619"/>
            <p14:sldId id="620"/>
            <p14:sldId id="602"/>
          </p14:sldIdLst>
        </p14:section>
        <p14:section name="Advanced Reactor Reports" id="{FA67C657-E4B7-4E47-95DC-2F8F0C2A2434}">
          <p14:sldIdLst>
            <p14:sldId id="600"/>
            <p14:sldId id="592"/>
            <p14:sldId id="593"/>
            <p14:sldId id="338"/>
            <p14:sldId id="368"/>
            <p14:sldId id="355"/>
            <p14:sldId id="334"/>
            <p14:sldId id="594"/>
            <p14:sldId id="339"/>
            <p14:sldId id="261"/>
            <p14:sldId id="337"/>
            <p14:sldId id="596"/>
            <p14:sldId id="363"/>
            <p14:sldId id="364"/>
            <p14:sldId id="346"/>
            <p14:sldId id="347"/>
            <p14:sldId id="597"/>
            <p14:sldId id="598"/>
            <p14:sldId id="369"/>
            <p14:sldId id="354"/>
            <p14:sldId id="352"/>
            <p14:sldId id="367"/>
            <p14:sldId id="599"/>
          </p14:sldIdLst>
        </p14:section>
        <p14:section name="Fuel Cycles Briefing" id="{DAB50005-4A45-4D3F-B203-AC8C8E267D0A}">
          <p14:sldIdLst>
            <p14:sldId id="601"/>
            <p14:sldId id="256"/>
            <p14:sldId id="308"/>
            <p14:sldId id="258"/>
            <p14:sldId id="316"/>
            <p14:sldId id="318"/>
            <p14:sldId id="300"/>
            <p14:sldId id="310"/>
            <p14:sldId id="349"/>
            <p14:sldId id="332"/>
            <p14:sldId id="340"/>
            <p14:sldId id="342"/>
            <p14:sldId id="335"/>
            <p14:sldId id="591"/>
            <p14:sldId id="343"/>
            <p14:sldId id="268"/>
            <p14:sldId id="344"/>
            <p14:sldId id="299"/>
            <p14:sldId id="295"/>
            <p14:sldId id="307"/>
            <p14:sldId id="348"/>
            <p14:sldId id="313"/>
            <p14:sldId id="275"/>
            <p14:sldId id="314"/>
            <p14:sldId id="371"/>
            <p14:sldId id="282"/>
            <p14:sldId id="326"/>
            <p14:sldId id="315"/>
            <p14:sldId id="350"/>
            <p14:sldId id="285"/>
            <p14:sldId id="286"/>
            <p14:sldId id="317"/>
            <p14:sldId id="372"/>
            <p14:sldId id="321"/>
            <p14:sldId id="290"/>
            <p14:sldId id="544"/>
          </p14:sldIdLst>
        </p14:section>
        <p14:section name="Committee updates" id="{A236F04C-D276-40DB-A5E7-7B0189316C43}">
          <p14:sldIdLst>
            <p14:sldId id="556"/>
            <p14:sldId id="566"/>
            <p14:sldId id="567"/>
            <p14:sldId id="568"/>
            <p14:sldId id="569"/>
            <p14:sldId id="571"/>
            <p14:sldId id="572"/>
            <p14:sldId id="574"/>
            <p14:sldId id="573"/>
            <p14:sldId id="560"/>
            <p14:sldId id="575"/>
            <p14:sldId id="576"/>
            <p14:sldId id="577"/>
            <p14:sldId id="561"/>
            <p14:sldId id="557"/>
            <p14:sldId id="624"/>
            <p14:sldId id="625"/>
            <p14:sldId id="626"/>
            <p14:sldId id="562"/>
            <p14:sldId id="558"/>
            <p14:sldId id="587"/>
            <p14:sldId id="588"/>
            <p14:sldId id="589"/>
            <p14:sldId id="590"/>
            <p14:sldId id="563"/>
          </p14:sldIdLst>
        </p14:section>
        <p14:section name="Comment and closing" id="{97FB8AAF-7493-4FEF-B96E-5FE0B14281FC}">
          <p14:sldIdLst>
            <p14:sldId id="551"/>
            <p14:sldId id="55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522B3B-A98F-F1A6-3CD9-1AAD5A90C724}" name="Huff, Kathryn" initials="HK" userId="S::kathryn.huff@nuclear.energy.gov::3b1ee8e0-d072-4041-a8f3-9df7c3704cc0" providerId="AD"/>
  <p188:author id="{4899D99D-ACDF-1D2B-D09E-10B823B47B48}" name="Branscum, Luke" initials="BL" userId="S::luke.branscum@nuclear.energy.gov::5cb66260-73e2-427f-bf0a-7f1459a85d40" providerId="AD"/>
  <p188:author id="{A34F98C9-CA8D-B38F-51F4-614F38B7BE84}" name="Milam, Krystal" initials="MK" userId="S::krystal.milam@nuclear.energy.gov::e364bb51-e4ed-4349-9b4f-3acc4c5bce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iwo, Temitope A." initials="" lastIdx="18" clrIdx="0"/>
  <p:cmAuthor id="2" name="DOEUSER" initials="" lastIdx="4" clrIdx="1"/>
  <p:cmAuthor id="3" name="Richards, Andrew" initials="" lastIdx="1" clrIdx="2"/>
  <p:cmAuthor id="4" name="Bishop, Tracey" initials="" lastIdx="5" clrIdx="3"/>
  <p:cmAuthor id="5" name="Edgerton, Patrick" initials="" lastIdx="9" clrIdx="4"/>
  <p:cmAuthor id="6" name="Miotla, Dennis" initials=""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3AF"/>
    <a:srgbClr val="747474"/>
    <a:srgbClr val="00769C"/>
    <a:srgbClr val="CCCCCC"/>
    <a:srgbClr val="333333"/>
    <a:srgbClr val="63911C"/>
    <a:srgbClr val="007A9E"/>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E0F65-45E5-4978-AAE9-A2386C7A1758}" v="24" dt="2023-08-08T22:00:27.283"/>
    <p1510:client id="{7DFD9E1B-A495-49C8-9922-9A70AA00CECA}" v="3" dt="2023-08-08T22:00:00.789"/>
    <p1510:client id="{CC03EA75-E07B-40B3-50D0-017E12AFEF44}" v="50" dt="2023-08-08T14:21:38.950"/>
    <p1510:client id="{E0385ABB-2245-435C-B6AA-AF2C276A508B}" v="16" dt="2023-08-09T12:24:00.084"/>
    <p1510:client id="{E81D6C0A-1652-9D63-7C73-52A4F01420CA}" v="34" dt="2023-08-09T12:20:51.315"/>
  </p1510:revLst>
</p1510:revInfo>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theme" Target="theme/theme1.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microsoft.com/office/2018/10/relationships/authors" Target="authors.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25E_331E5207.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268_1FE162B45.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268_1FE162B46.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268_1FE162B47.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269_83B5F2B3.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26A_13A7DBC1.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25E_331E5207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260_527C2B1D.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262_1E20D741.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262_1E20D7412.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264_59E83683.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268_1FE162B4.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268_1FE162B43.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268_1FE162B4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468363908648447E-2"/>
          <c:y val="3.3635187580853813E-2"/>
          <c:w val="0.96106327218270315"/>
          <c:h val="0.93272962483829236"/>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88B-49EC-9AEF-3E33C688B01E}"/>
                </c:ext>
              </c:extLst>
            </c:dLbl>
            <c:dLbl>
              <c:idx val="1"/>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88B-49EC-9AEF-3E33C688B0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206.3</c:v>
                </c:pt>
                <c:pt idx="1">
                  <c:v>979.4</c:v>
                </c:pt>
              </c:numCache>
            </c:numRef>
          </c:val>
          <c:extLst>
            <c:ext xmlns:c16="http://schemas.microsoft.com/office/drawing/2014/chart" uri="{C3380CC4-5D6E-409C-BE32-E72D297353CC}">
              <c16:uniqueId val="{00000002-A88B-49EC-9AEF-3E33C688B01E}"/>
            </c:ext>
          </c:extLst>
        </c:ser>
        <c:ser>
          <c:idx val="1"/>
          <c:order val="1"/>
          <c:spPr>
            <a:solidFill>
              <a:schemeClr val="accent2"/>
            </a:solidFill>
            <a:ln w="9525"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88B-49EC-9AEF-3E33C688B01E}"/>
                </c:ext>
              </c:extLst>
            </c:dLbl>
            <c:dLbl>
              <c:idx val="1"/>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88B-49EC-9AEF-3E33C688B0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866</c:v>
                </c:pt>
                <c:pt idx="1">
                  <c:v>514.69999999999993</c:v>
                </c:pt>
              </c:numCache>
            </c:numRef>
          </c:val>
          <c:extLst>
            <c:ext xmlns:c16="http://schemas.microsoft.com/office/drawing/2014/chart" uri="{C3380CC4-5D6E-409C-BE32-E72D297353CC}">
              <c16:uniqueId val="{00000005-A88B-49EC-9AEF-3E33C688B01E}"/>
            </c:ext>
          </c:extLst>
        </c:ser>
        <c:ser>
          <c:idx val="2"/>
          <c:order val="2"/>
          <c:spPr>
            <a:solidFill>
              <a:schemeClr val="accent4"/>
            </a:solidFill>
            <a:ln w="9525"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88B-49EC-9AEF-3E33C688B01E}"/>
                </c:ext>
              </c:extLst>
            </c:dLbl>
            <c:dLbl>
              <c:idx val="1"/>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88B-49EC-9AEF-3E33C688B0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205.20000000000005</c:v>
                </c:pt>
                <c:pt idx="1">
                  <c:v>1174.9000000000001</c:v>
                </c:pt>
              </c:numCache>
            </c:numRef>
          </c:val>
          <c:extLst>
            <c:ext xmlns:c16="http://schemas.microsoft.com/office/drawing/2014/chart" uri="{C3380CC4-5D6E-409C-BE32-E72D297353CC}">
              <c16:uniqueId val="{00000008-A88B-49EC-9AEF-3E33C688B01E}"/>
            </c:ext>
          </c:extLst>
        </c:ser>
        <c:dLbls>
          <c:showLegendKey val="0"/>
          <c:showVal val="0"/>
          <c:showCatName val="0"/>
          <c:showSerName val="0"/>
          <c:showPercent val="0"/>
          <c:showBubbleSize val="0"/>
        </c:dLbls>
        <c:gapWidth val="40"/>
        <c:overlap val="100"/>
        <c:axId val="2078925103"/>
        <c:axId val="1"/>
      </c:barChart>
      <c:catAx>
        <c:axId val="207892510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669"/>
          <c:min val="0"/>
        </c:scaling>
        <c:delete val="1"/>
        <c:axPos val="l"/>
        <c:numFmt formatCode="General" sourceLinked="1"/>
        <c:majorTickMark val="out"/>
        <c:minorTickMark val="none"/>
        <c:tickLblPos val="nextTo"/>
        <c:crossAx val="2078925103"/>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857142857142857E-2"/>
          <c:y val="0.11764705882352941"/>
          <c:w val="0.95428571428571429"/>
          <c:h val="0.76470588235294112"/>
        </c:manualLayout>
      </c:layout>
      <c:barChart>
        <c:barDir val="bar"/>
        <c:grouping val="clustered"/>
        <c:varyColors val="0"/>
        <c:ser>
          <c:idx val="0"/>
          <c:order val="0"/>
          <c:spPr>
            <a:solidFill>
              <a:schemeClr val="accent1"/>
            </a:solidFill>
            <a:ln w="9525" algn="ctr">
              <a:solidFill>
                <a:schemeClr val="bg1"/>
              </a:solidFill>
              <a:prstDash val="solid"/>
            </a:ln>
          </c:spPr>
          <c:invertIfNegative val="0"/>
          <c:val>
            <c:numRef>
              <c:f>Sheet1!$A$1</c:f>
              <c:numCache>
                <c:formatCode>General</c:formatCode>
                <c:ptCount val="1"/>
                <c:pt idx="0">
                  <c:v>0</c:v>
                </c:pt>
              </c:numCache>
            </c:numRef>
          </c:val>
          <c:extLst>
            <c:ext xmlns:c16="http://schemas.microsoft.com/office/drawing/2014/chart" uri="{C3380CC4-5D6E-409C-BE32-E72D297353CC}">
              <c16:uniqueId val="{00000000-1CEE-4708-9EAB-C9D8B99C1F24}"/>
            </c:ext>
          </c:extLst>
        </c:ser>
        <c:ser>
          <c:idx val="1"/>
          <c:order val="1"/>
          <c:spPr>
            <a:solidFill>
              <a:schemeClr val="accent2"/>
            </a:solidFill>
            <a:ln w="9525" algn="ctr">
              <a:solidFill>
                <a:schemeClr val="bg1"/>
              </a:solidFill>
              <a:prstDash val="solid"/>
            </a:ln>
          </c:spPr>
          <c:invertIfNegative val="0"/>
          <c:dLbls>
            <c:dLbl>
              <c:idx val="0"/>
              <c:layout>
                <c:manualLayout>
                  <c:x val="0.29714285714285715"/>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EE-4708-9EAB-C9D8B99C1F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245</c:v>
                </c:pt>
              </c:numCache>
            </c:numRef>
          </c:val>
          <c:extLst>
            <c:ext xmlns:c16="http://schemas.microsoft.com/office/drawing/2014/chart" uri="{C3380CC4-5D6E-409C-BE32-E72D297353CC}">
              <c16:uniqueId val="{00000002-1CEE-4708-9EAB-C9D8B99C1F24}"/>
            </c:ext>
          </c:extLst>
        </c:ser>
        <c:ser>
          <c:idx val="2"/>
          <c:order val="2"/>
          <c:spPr>
            <a:solidFill>
              <a:schemeClr val="accent3"/>
            </a:solidFill>
            <a:ln w="9525" algn="ctr">
              <a:solidFill>
                <a:schemeClr val="bg1"/>
              </a:solidFill>
              <a:prstDash val="solid"/>
            </a:ln>
          </c:spPr>
          <c:invertIfNegative val="0"/>
          <c:dLbls>
            <c:dLbl>
              <c:idx val="0"/>
              <c:layout>
                <c:manualLayout>
                  <c:x val="0.33758241758241758"/>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EE-4708-9EAB-C9D8B99C1F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285</c:v>
                </c:pt>
              </c:numCache>
            </c:numRef>
          </c:val>
          <c:extLst>
            <c:ext xmlns:c16="http://schemas.microsoft.com/office/drawing/2014/chart" uri="{C3380CC4-5D6E-409C-BE32-E72D297353CC}">
              <c16:uniqueId val="{00000004-1CEE-4708-9EAB-C9D8B99C1F24}"/>
            </c:ext>
          </c:extLst>
        </c:ser>
        <c:dLbls>
          <c:showLegendKey val="0"/>
          <c:showVal val="0"/>
          <c:showCatName val="0"/>
          <c:showSerName val="0"/>
          <c:showPercent val="0"/>
          <c:showBubbleSize val="0"/>
        </c:dLbls>
        <c:gapWidth val="40"/>
        <c:axId val="2033814447"/>
        <c:axId val="1"/>
      </c:barChart>
      <c:catAx>
        <c:axId val="2033814447"/>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69"/>
          <c:min val="0"/>
        </c:scaling>
        <c:delete val="1"/>
        <c:axPos val="t"/>
        <c:numFmt formatCode="General" sourceLinked="1"/>
        <c:majorTickMark val="out"/>
        <c:minorTickMark val="none"/>
        <c:tickLblPos val="nextTo"/>
        <c:crossAx val="2033814447"/>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857142857142857E-2"/>
          <c:y val="0.12235294117647059"/>
          <c:w val="0.95428571428571429"/>
          <c:h val="0.75529411764705878"/>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9.7582417582417577E-2"/>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CAE-4A5E-A95C-E786D219C8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60</c:v>
                </c:pt>
              </c:numCache>
            </c:numRef>
          </c:val>
          <c:extLst>
            <c:ext xmlns:c16="http://schemas.microsoft.com/office/drawing/2014/chart" uri="{C3380CC4-5D6E-409C-BE32-E72D297353CC}">
              <c16:uniqueId val="{00000001-5CAE-4A5E-A95C-E786D219C8D6}"/>
            </c:ext>
          </c:extLst>
        </c:ser>
        <c:ser>
          <c:idx val="1"/>
          <c:order val="1"/>
          <c:invertIfNegative val="0"/>
          <c:val>
            <c:numRef>
              <c:f>Sheet1!$A$2</c:f>
              <c:numCache>
                <c:formatCode>General</c:formatCode>
                <c:ptCount val="1"/>
                <c:pt idx="0">
                  <c:v>0</c:v>
                </c:pt>
              </c:numCache>
            </c:numRef>
          </c:val>
          <c:extLst>
            <c:ext xmlns:c16="http://schemas.microsoft.com/office/drawing/2014/chart" uri="{C3380CC4-5D6E-409C-BE32-E72D297353CC}">
              <c16:uniqueId val="{00000002-5CAE-4A5E-A95C-E786D219C8D6}"/>
            </c:ext>
          </c:extLst>
        </c:ser>
        <c:ser>
          <c:idx val="2"/>
          <c:order val="2"/>
          <c:spPr>
            <a:solidFill>
              <a:schemeClr val="accent3"/>
            </a:solidFill>
            <a:ln w="9525" algn="ctr">
              <a:solidFill>
                <a:schemeClr val="bg1"/>
              </a:solidFill>
              <a:prstDash val="solid"/>
            </a:ln>
          </c:spPr>
          <c:invertIfNegative val="0"/>
          <c:dLbls>
            <c:dLbl>
              <c:idx val="0"/>
              <c:layout>
                <c:manualLayout>
                  <c:x val="0.38945054945054947"/>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CAE-4A5E-A95C-E786D219C8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336</c:v>
                </c:pt>
              </c:numCache>
            </c:numRef>
          </c:val>
          <c:extLst>
            <c:ext xmlns:c16="http://schemas.microsoft.com/office/drawing/2014/chart" uri="{C3380CC4-5D6E-409C-BE32-E72D297353CC}">
              <c16:uniqueId val="{00000004-5CAE-4A5E-A95C-E786D219C8D6}"/>
            </c:ext>
          </c:extLst>
        </c:ser>
        <c:dLbls>
          <c:showLegendKey val="0"/>
          <c:showVal val="0"/>
          <c:showCatName val="0"/>
          <c:showSerName val="0"/>
          <c:showPercent val="0"/>
          <c:showBubbleSize val="0"/>
        </c:dLbls>
        <c:gapWidth val="40"/>
        <c:axId val="2033818191"/>
        <c:axId val="1"/>
      </c:barChart>
      <c:catAx>
        <c:axId val="2033818191"/>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69"/>
          <c:min val="0"/>
        </c:scaling>
        <c:delete val="1"/>
        <c:axPos val="t"/>
        <c:numFmt formatCode="General" sourceLinked="1"/>
        <c:majorTickMark val="out"/>
        <c:minorTickMark val="none"/>
        <c:tickLblPos val="nextTo"/>
        <c:crossAx val="2033818191"/>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099447513812154E-2"/>
          <c:y val="0.11764705882352941"/>
          <c:w val="0.92265193370165743"/>
          <c:h val="0.76470588235294112"/>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0.12367190820229494"/>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F5-4429-845D-BA0110F902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90</c:v>
                </c:pt>
              </c:numCache>
            </c:numRef>
          </c:val>
          <c:extLst>
            <c:ext xmlns:c16="http://schemas.microsoft.com/office/drawing/2014/chart" uri="{C3380CC4-5D6E-409C-BE32-E72D297353CC}">
              <c16:uniqueId val="{00000001-E5F5-4429-845D-BA0110F902E6}"/>
            </c:ext>
          </c:extLst>
        </c:ser>
        <c:ser>
          <c:idx val="1"/>
          <c:order val="1"/>
          <c:spPr>
            <a:solidFill>
              <a:schemeClr val="accent2"/>
            </a:solidFill>
            <a:ln w="9525" algn="ctr">
              <a:solidFill>
                <a:schemeClr val="bg1"/>
              </a:solidFill>
              <a:prstDash val="solid"/>
            </a:ln>
          </c:spPr>
          <c:invertIfNegative val="0"/>
          <c:dLbls>
            <c:dLbl>
              <c:idx val="0"/>
              <c:layout>
                <c:manualLayout>
                  <c:x val="0.23289417764555886"/>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F5-4429-845D-BA0110F902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190</c:v>
                </c:pt>
              </c:numCache>
            </c:numRef>
          </c:val>
          <c:extLst>
            <c:ext xmlns:c16="http://schemas.microsoft.com/office/drawing/2014/chart" uri="{C3380CC4-5D6E-409C-BE32-E72D297353CC}">
              <c16:uniqueId val="{00000003-E5F5-4429-845D-BA0110F902E6}"/>
            </c:ext>
          </c:extLst>
        </c:ser>
        <c:ser>
          <c:idx val="2"/>
          <c:order val="2"/>
          <c:spPr>
            <a:solidFill>
              <a:schemeClr val="accent3"/>
            </a:solidFill>
            <a:ln w="9525" algn="ctr">
              <a:solidFill>
                <a:schemeClr val="bg1"/>
              </a:solidFill>
              <a:prstDash val="solid"/>
            </a:ln>
          </c:spPr>
          <c:invertIfNegative val="0"/>
          <c:dLbls>
            <c:dLbl>
              <c:idx val="0"/>
              <c:layout>
                <c:manualLayout>
                  <c:x val="0.48916277093072674"/>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F5-4429-845D-BA0110F902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450</c:v>
                </c:pt>
              </c:numCache>
            </c:numRef>
          </c:val>
          <c:extLst>
            <c:ext xmlns:c16="http://schemas.microsoft.com/office/drawing/2014/chart" uri="{C3380CC4-5D6E-409C-BE32-E72D297353CC}">
              <c16:uniqueId val="{00000005-E5F5-4429-845D-BA0110F902E6}"/>
            </c:ext>
          </c:extLst>
        </c:ser>
        <c:dLbls>
          <c:showLegendKey val="0"/>
          <c:showVal val="0"/>
          <c:showCatName val="0"/>
          <c:showSerName val="0"/>
          <c:showPercent val="0"/>
          <c:showBubbleSize val="0"/>
        </c:dLbls>
        <c:gapWidth val="40"/>
        <c:axId val="2033824015"/>
        <c:axId val="1"/>
      </c:barChart>
      <c:catAx>
        <c:axId val="2033824015"/>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69"/>
          <c:min val="0"/>
        </c:scaling>
        <c:delete val="1"/>
        <c:axPos val="t"/>
        <c:numFmt formatCode="General" sourceLinked="1"/>
        <c:majorTickMark val="out"/>
        <c:minorTickMark val="none"/>
        <c:tickLblPos val="nextTo"/>
        <c:crossAx val="2033824015"/>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38188608776844E-2"/>
          <c:y val="2.7469624933967249E-2"/>
          <c:w val="0.97572362278244629"/>
          <c:h val="0.94506075013206547"/>
        </c:manualLayout>
      </c:layout>
      <c:barChart>
        <c:barDir val="col"/>
        <c:grouping val="stacked"/>
        <c:varyColors val="0"/>
        <c:ser>
          <c:idx val="0"/>
          <c:order val="0"/>
          <c:spPr>
            <a:solidFill>
              <a:schemeClr val="accent4"/>
            </a:solidFill>
            <a:ln w="9525" algn="ctr">
              <a:solidFill>
                <a:schemeClr val="bg1"/>
              </a:solidFill>
              <a:prstDash val="solid"/>
            </a:ln>
          </c:spPr>
          <c:invertIfNegative val="0"/>
          <c:val>
            <c:numRef>
              <c:f>Sheet1!$A$1:$E$1</c:f>
              <c:numCache>
                <c:formatCode>General</c:formatCode>
                <c:ptCount val="5"/>
                <c:pt idx="0">
                  <c:v>2.5114420689346519</c:v>
                </c:pt>
                <c:pt idx="1">
                  <c:v>2.6910542865365854</c:v>
                </c:pt>
                <c:pt idx="2">
                  <c:v>2.7509250257372306</c:v>
                </c:pt>
                <c:pt idx="3">
                  <c:v>2.8496897873360876</c:v>
                </c:pt>
                <c:pt idx="4">
                  <c:v>2.9660866518040097</c:v>
                </c:pt>
              </c:numCache>
            </c:numRef>
          </c:val>
          <c:extLst>
            <c:ext xmlns:c16="http://schemas.microsoft.com/office/drawing/2014/chart" uri="{C3380CC4-5D6E-409C-BE32-E72D297353CC}">
              <c16:uniqueId val="{00000000-5537-4EAB-9C8A-C68A43530862}"/>
            </c:ext>
          </c:extLst>
        </c:ser>
        <c:ser>
          <c:idx val="1"/>
          <c:order val="1"/>
          <c:spPr>
            <a:solidFill>
              <a:schemeClr val="accent3"/>
            </a:solidFill>
            <a:ln w="9525"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537-4EAB-9C8A-C68A43530862}"/>
                </c:ext>
              </c:extLst>
            </c:dLbl>
            <c:dLbl>
              <c:idx val="1"/>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537-4EAB-9C8A-C68A43530862}"/>
                </c:ext>
              </c:extLst>
            </c:dLbl>
            <c:dLbl>
              <c:idx val="2"/>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537-4EAB-9C8A-C68A43530862}"/>
                </c:ext>
              </c:extLst>
            </c:dLbl>
            <c:dLbl>
              <c:idx val="3"/>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537-4EAB-9C8A-C68A43530862}"/>
                </c:ext>
              </c:extLst>
            </c:dLbl>
            <c:dLbl>
              <c:idx val="4"/>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537-4EAB-9C8A-C68A435308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34.781885941213666</c:v>
                </c:pt>
                <c:pt idx="1">
                  <c:v>34.781885941213666</c:v>
                </c:pt>
                <c:pt idx="2">
                  <c:v>34.781885941213666</c:v>
                </c:pt>
                <c:pt idx="3">
                  <c:v>34.781885941213666</c:v>
                </c:pt>
                <c:pt idx="4">
                  <c:v>34.781885941213666</c:v>
                </c:pt>
              </c:numCache>
            </c:numRef>
          </c:val>
          <c:extLst>
            <c:ext xmlns:c16="http://schemas.microsoft.com/office/drawing/2014/chart" uri="{C3380CC4-5D6E-409C-BE32-E72D297353CC}">
              <c16:uniqueId val="{00000006-5537-4EAB-9C8A-C68A43530862}"/>
            </c:ext>
          </c:extLst>
        </c:ser>
        <c:ser>
          <c:idx val="2"/>
          <c:order val="2"/>
          <c:spPr>
            <a:solidFill>
              <a:schemeClr val="accent2"/>
            </a:solidFill>
            <a:ln w="9525" algn="ctr">
              <a:solidFill>
                <a:schemeClr val="bg1"/>
              </a:solidFill>
              <a:prstDash val="solid"/>
            </a:ln>
          </c:spPr>
          <c:invertIfNegative val="0"/>
          <c:dLbls>
            <c:dLbl>
              <c:idx val="0"/>
              <c:layout>
                <c:manualLayout>
                  <c:x val="0"/>
                  <c:y val="-5.2826201796090863E-4"/>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537-4EAB-9C8A-C68A43530862}"/>
                </c:ext>
              </c:extLst>
            </c:dLbl>
            <c:dLbl>
              <c:idx val="1"/>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537-4EAB-9C8A-C68A43530862}"/>
                </c:ext>
              </c:extLst>
            </c:dLbl>
            <c:dLbl>
              <c:idx val="2"/>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537-4EAB-9C8A-C68A43530862}"/>
                </c:ext>
              </c:extLst>
            </c:dLbl>
            <c:dLbl>
              <c:idx val="3"/>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537-4EAB-9C8A-C68A43530862}"/>
                </c:ext>
              </c:extLst>
            </c:dLbl>
            <c:dLbl>
              <c:idx val="4"/>
              <c:layout>
                <c:manualLayout>
                  <c:x val="0"/>
                  <c:y val="-5.2826201796090863E-4"/>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537-4EAB-9C8A-C68A435308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43.530417959155756</c:v>
                </c:pt>
                <c:pt idx="1">
                  <c:v>29.020278639437173</c:v>
                </c:pt>
                <c:pt idx="2">
                  <c:v>24.183565532864314</c:v>
                </c:pt>
                <c:pt idx="3">
                  <c:v>19.346852426291456</c:v>
                </c:pt>
                <c:pt idx="4">
                  <c:v>17.412167183662305</c:v>
                </c:pt>
              </c:numCache>
            </c:numRef>
          </c:val>
          <c:extLst>
            <c:ext xmlns:c16="http://schemas.microsoft.com/office/drawing/2014/chart" uri="{C3380CC4-5D6E-409C-BE32-E72D297353CC}">
              <c16:uniqueId val="{0000000C-5537-4EAB-9C8A-C68A43530862}"/>
            </c:ext>
          </c:extLst>
        </c:ser>
        <c:ser>
          <c:idx val="3"/>
          <c:order val="3"/>
          <c:spPr>
            <a:solidFill>
              <a:schemeClr val="accent1"/>
            </a:solidFill>
            <a:ln w="9525" algn="ctr">
              <a:solidFill>
                <a:schemeClr val="bg1"/>
              </a:solidFill>
              <a:prstDash val="solid"/>
            </a:ln>
          </c:spPr>
          <c:invertIfNegative val="0"/>
          <c:dLbls>
            <c:dLbl>
              <c:idx val="0"/>
              <c:layout>
                <c:manualLayout>
                  <c:x val="0"/>
                  <c:y val="-5.2826201796090863E-4"/>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537-4EAB-9C8A-C68A43530862}"/>
                </c:ext>
              </c:extLst>
            </c:dLbl>
            <c:dLbl>
              <c:idx val="1"/>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537-4EAB-9C8A-C68A43530862}"/>
                </c:ext>
              </c:extLst>
            </c:dLbl>
            <c:dLbl>
              <c:idx val="2"/>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537-4EAB-9C8A-C68A43530862}"/>
                </c:ext>
              </c:extLst>
            </c:dLbl>
            <c:dLbl>
              <c:idx val="3"/>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537-4EAB-9C8A-C68A43530862}"/>
                </c:ext>
              </c:extLst>
            </c:dLbl>
            <c:dLbl>
              <c:idx val="4"/>
              <c:layout>
                <c:manualLayout>
                  <c:x val="0"/>
                  <c:y val="-5.2826201796090863E-4"/>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537-4EAB-9C8A-C68A435308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Sheet1!$A$4:$E$4</c:f>
              <c:numCache>
                <c:formatCode>General</c:formatCode>
                <c:ptCount val="5"/>
                <c:pt idx="0">
                  <c:v>52.637177710300648</c:v>
                </c:pt>
                <c:pt idx="1">
                  <c:v>35.091451806867099</c:v>
                </c:pt>
                <c:pt idx="2">
                  <c:v>29.242876505722592</c:v>
                </c:pt>
                <c:pt idx="3">
                  <c:v>23.39430120457807</c:v>
                </c:pt>
                <c:pt idx="4">
                  <c:v>21.054871084120265</c:v>
                </c:pt>
              </c:numCache>
            </c:numRef>
          </c:val>
          <c:extLst>
            <c:ext xmlns:c16="http://schemas.microsoft.com/office/drawing/2014/chart" uri="{C3380CC4-5D6E-409C-BE32-E72D297353CC}">
              <c16:uniqueId val="{00000012-5537-4EAB-9C8A-C68A43530862}"/>
            </c:ext>
          </c:extLst>
        </c:ser>
        <c:ser>
          <c:idx val="4"/>
          <c:order val="4"/>
          <c:spPr>
            <a:solidFill>
              <a:schemeClr val="bg1"/>
            </a:solidFill>
            <a:ln>
              <a:noFill/>
            </a:ln>
          </c:spPr>
          <c:invertIfNegative val="0"/>
          <c:dLbls>
            <c:dLbl>
              <c:idx val="0"/>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537-4EAB-9C8A-C68A43530862}"/>
                </c:ext>
              </c:extLst>
            </c:dLbl>
            <c:dLbl>
              <c:idx val="1"/>
              <c:layout>
                <c:manualLayout>
                  <c:x val="-3.4780578898225958E-2"/>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537-4EAB-9C8A-C68A43530862}"/>
                </c:ext>
              </c:extLst>
            </c:dLbl>
            <c:dLbl>
              <c:idx val="2"/>
              <c:layout>
                <c:manualLayout>
                  <c:x val="-3.4780578898225958E-2"/>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537-4EAB-9C8A-C68A435308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Sheet1!$A$5:$E$5</c:f>
              <c:numCache>
                <c:formatCode>General</c:formatCode>
                <c:ptCount val="5"/>
                <c:pt idx="0">
                  <c:v>-24.669729535966031</c:v>
                </c:pt>
                <c:pt idx="1">
                  <c:v>-16.446486357310683</c:v>
                </c:pt>
                <c:pt idx="2">
                  <c:v>-13.705405297758906</c:v>
                </c:pt>
                <c:pt idx="3">
                  <c:v>-10.964324238207123</c:v>
                </c:pt>
                <c:pt idx="4">
                  <c:v>-9.8678918143864127</c:v>
                </c:pt>
              </c:numCache>
            </c:numRef>
          </c:val>
          <c:extLst>
            <c:ext xmlns:c16="http://schemas.microsoft.com/office/drawing/2014/chart" uri="{C3380CC4-5D6E-409C-BE32-E72D297353CC}">
              <c16:uniqueId val="{00000016-5537-4EAB-9C8A-C68A43530862}"/>
            </c:ext>
          </c:extLst>
        </c:ser>
        <c:dLbls>
          <c:showLegendKey val="0"/>
          <c:showVal val="0"/>
          <c:showCatName val="0"/>
          <c:showSerName val="0"/>
          <c:showPercent val="0"/>
          <c:showBubbleSize val="0"/>
        </c:dLbls>
        <c:gapWidth val="40"/>
        <c:overlap val="100"/>
        <c:axId val="291161455"/>
        <c:axId val="1"/>
      </c:barChart>
      <c:catAx>
        <c:axId val="29116145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140"/>
          <c:min val="-4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291161455"/>
        <c:crosses val="min"/>
        <c:crossBetween val="between"/>
        <c:majorUnit val="2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212068058235396E-3"/>
          <c:y val="4.6301524562394128E-2"/>
          <c:w val="0.98175758638835287"/>
          <c:h val="0.92433653303218521"/>
        </c:manualLayout>
      </c:layout>
      <c:barChart>
        <c:barDir val="col"/>
        <c:grouping val="stacked"/>
        <c:varyColors val="0"/>
        <c:ser>
          <c:idx val="0"/>
          <c:order val="0"/>
          <c:spPr>
            <a:noFill/>
            <a:ln>
              <a:noFill/>
            </a:ln>
          </c:spPr>
          <c:invertIfNegative val="0"/>
          <c:dPt>
            <c:idx val="0"/>
            <c:invertIfNegative val="0"/>
            <c:bubble3D val="0"/>
            <c:spPr>
              <a:solidFill>
                <a:srgbClr val="D9D9D9"/>
              </a:solidFill>
              <a:ln>
                <a:noFill/>
              </a:ln>
            </c:spPr>
            <c:extLst>
              <c:ext xmlns:c16="http://schemas.microsoft.com/office/drawing/2014/chart" uri="{C3380CC4-5D6E-409C-BE32-E72D297353CC}">
                <c16:uniqueId val="{00000001-925E-487F-A732-CA5B3CD9AF68}"/>
              </c:ext>
            </c:extLst>
          </c:dPt>
          <c:dPt>
            <c:idx val="1"/>
            <c:invertIfNegative val="0"/>
            <c:bubble3D val="0"/>
            <c:spPr>
              <a:solidFill>
                <a:schemeClr val="accent1"/>
              </a:solidFill>
              <a:ln w="19050" algn="ctr">
                <a:solidFill>
                  <a:schemeClr val="accent1"/>
                </a:solidFill>
                <a:prstDash val="solid"/>
              </a:ln>
            </c:spPr>
            <c:extLst>
              <c:ext xmlns:c16="http://schemas.microsoft.com/office/drawing/2014/chart" uri="{C3380CC4-5D6E-409C-BE32-E72D297353CC}">
                <c16:uniqueId val="{00000003-925E-487F-A732-CA5B3CD9AF68}"/>
              </c:ext>
            </c:extLst>
          </c:dPt>
          <c:dPt>
            <c:idx val="2"/>
            <c:invertIfNegative val="0"/>
            <c:bubble3D val="0"/>
            <c:spPr>
              <a:solidFill>
                <a:schemeClr val="accent2"/>
              </a:solidFill>
              <a:ln w="19050" algn="ctr">
                <a:solidFill>
                  <a:schemeClr val="accent2"/>
                </a:solidFill>
                <a:prstDash val="solid"/>
              </a:ln>
            </c:spPr>
            <c:extLst>
              <c:ext xmlns:c16="http://schemas.microsoft.com/office/drawing/2014/chart" uri="{C3380CC4-5D6E-409C-BE32-E72D297353CC}">
                <c16:uniqueId val="{00000005-925E-487F-A732-CA5B3CD9AF68}"/>
              </c:ext>
            </c:extLst>
          </c:dPt>
          <c:dPt>
            <c:idx val="4"/>
            <c:invertIfNegative val="0"/>
            <c:bubble3D val="0"/>
            <c:spPr>
              <a:solidFill>
                <a:srgbClr val="D9D9D9"/>
              </a:solidFill>
              <a:ln>
                <a:noFill/>
              </a:ln>
            </c:spPr>
            <c:extLst>
              <c:ext xmlns:c16="http://schemas.microsoft.com/office/drawing/2014/chart" uri="{C3380CC4-5D6E-409C-BE32-E72D297353CC}">
                <c16:uniqueId val="{00000007-925E-487F-A732-CA5B3CD9AF68}"/>
              </c:ext>
            </c:extLst>
          </c:dPt>
          <c:dPt>
            <c:idx val="5"/>
            <c:invertIfNegative val="0"/>
            <c:bubble3D val="0"/>
            <c:spPr>
              <a:solidFill>
                <a:schemeClr val="accent1"/>
              </a:solidFill>
              <a:ln w="9525" algn="ctr">
                <a:solidFill>
                  <a:schemeClr val="bg1"/>
                </a:solidFill>
                <a:prstDash val="solid"/>
              </a:ln>
            </c:spPr>
            <c:extLst>
              <c:ext xmlns:c16="http://schemas.microsoft.com/office/drawing/2014/chart" uri="{C3380CC4-5D6E-409C-BE32-E72D297353CC}">
                <c16:uniqueId val="{00000009-925E-487F-A732-CA5B3CD9AF68}"/>
              </c:ext>
            </c:extLst>
          </c:dPt>
          <c:dPt>
            <c:idx val="6"/>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B-925E-487F-A732-CA5B3CD9AF68}"/>
              </c:ext>
            </c:extLst>
          </c:dPt>
          <c:dPt>
            <c:idx val="8"/>
            <c:invertIfNegative val="0"/>
            <c:bubble3D val="0"/>
            <c:spPr>
              <a:solidFill>
                <a:srgbClr val="D9D9D9"/>
              </a:solidFill>
              <a:ln>
                <a:noFill/>
              </a:ln>
            </c:spPr>
            <c:extLst>
              <c:ext xmlns:c16="http://schemas.microsoft.com/office/drawing/2014/chart" uri="{C3380CC4-5D6E-409C-BE32-E72D297353CC}">
                <c16:uniqueId val="{0000000D-925E-487F-A732-CA5B3CD9AF68}"/>
              </c:ext>
            </c:extLst>
          </c:dPt>
          <c:dPt>
            <c:idx val="9"/>
            <c:invertIfNegative val="0"/>
            <c:bubble3D val="0"/>
            <c:spPr>
              <a:solidFill>
                <a:schemeClr val="accent1"/>
              </a:solidFill>
              <a:ln w="9525" algn="ctr">
                <a:solidFill>
                  <a:schemeClr val="bg1"/>
                </a:solidFill>
                <a:prstDash val="solid"/>
              </a:ln>
            </c:spPr>
            <c:extLst>
              <c:ext xmlns:c16="http://schemas.microsoft.com/office/drawing/2014/chart" uri="{C3380CC4-5D6E-409C-BE32-E72D297353CC}">
                <c16:uniqueId val="{0000000F-925E-487F-A732-CA5B3CD9AF68}"/>
              </c:ext>
            </c:extLst>
          </c:dPt>
          <c:dPt>
            <c:idx val="10"/>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11-925E-487F-A732-CA5B3CD9AF68}"/>
              </c:ext>
            </c:extLst>
          </c:dPt>
          <c:dLbls>
            <c:dLbl>
              <c:idx val="0"/>
              <c:layout>
                <c:manualLayout>
                  <c:x val="0"/>
                  <c:y val="-0.48560135516657255"/>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25E-487F-A732-CA5B3CD9AF68}"/>
                </c:ext>
              </c:extLst>
            </c:dLbl>
            <c:dLbl>
              <c:idx val="1"/>
              <c:layout>
                <c:manualLayout>
                  <c:x val="0"/>
                  <c:y val="-5.6465273856578201E-4"/>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25E-487F-A732-CA5B3CD9AF68}"/>
                </c:ext>
              </c:extLst>
            </c:dLbl>
            <c:dLbl>
              <c:idx val="2"/>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25E-487F-A732-CA5B3CD9AF68}"/>
                </c:ext>
              </c:extLst>
            </c:dLbl>
            <c:dLbl>
              <c:idx val="4"/>
              <c:layout>
                <c:manualLayout>
                  <c:x val="0"/>
                  <c:y val="-0.39017504234895539"/>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25E-487F-A732-CA5B3CD9AF68}"/>
                </c:ext>
              </c:extLst>
            </c:dLbl>
            <c:dLbl>
              <c:idx val="5"/>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25E-487F-A732-CA5B3CD9AF68}"/>
                </c:ext>
              </c:extLst>
            </c:dLbl>
            <c:dLbl>
              <c:idx val="6"/>
              <c:layout>
                <c:manualLayout>
                  <c:x val="0"/>
                  <c:y val="-5.6465273856578201E-4"/>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25E-487F-A732-CA5B3CD9AF68}"/>
                </c:ext>
              </c:extLst>
            </c:dLbl>
            <c:dLbl>
              <c:idx val="8"/>
              <c:layout>
                <c:manualLayout>
                  <c:x val="0"/>
                  <c:y val="-0.29813664596273293"/>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25E-487F-A732-CA5B3CD9AF68}"/>
                </c:ext>
              </c:extLst>
            </c:dLbl>
            <c:dLbl>
              <c:idx val="9"/>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25E-487F-A732-CA5B3CD9AF68}"/>
                </c:ext>
              </c:extLst>
            </c:dLbl>
            <c:dLbl>
              <c:idx val="10"/>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25E-487F-A732-CA5B3CD9AF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133</c:v>
                </c:pt>
                <c:pt idx="1">
                  <c:v>114</c:v>
                </c:pt>
                <c:pt idx="2">
                  <c:v>92</c:v>
                </c:pt>
                <c:pt idx="4">
                  <c:v>104</c:v>
                </c:pt>
                <c:pt idx="5">
                  <c:v>85</c:v>
                </c:pt>
                <c:pt idx="6">
                  <c:v>75</c:v>
                </c:pt>
                <c:pt idx="8">
                  <c:v>76</c:v>
                </c:pt>
                <c:pt idx="9">
                  <c:v>57</c:v>
                </c:pt>
                <c:pt idx="10">
                  <c:v>60</c:v>
                </c:pt>
              </c:numCache>
            </c:numRef>
          </c:val>
          <c:extLst>
            <c:ext xmlns:c16="http://schemas.microsoft.com/office/drawing/2014/chart" uri="{C3380CC4-5D6E-409C-BE32-E72D297353CC}">
              <c16:uniqueId val="{00000012-925E-487F-A732-CA5B3CD9AF68}"/>
            </c:ext>
          </c:extLst>
        </c:ser>
        <c:ser>
          <c:idx val="1"/>
          <c:order val="1"/>
          <c:spPr>
            <a:noFill/>
            <a:ln>
              <a:noFill/>
            </a:ln>
          </c:spPr>
          <c:invertIfNegative val="0"/>
          <c:dPt>
            <c:idx val="1"/>
            <c:invertIfNegative val="0"/>
            <c:bubble3D val="0"/>
            <c:spPr>
              <a:solidFill>
                <a:schemeClr val="bg1"/>
              </a:solidFill>
              <a:ln>
                <a:noFill/>
              </a:ln>
            </c:spPr>
            <c:extLst>
              <c:ext xmlns:c16="http://schemas.microsoft.com/office/drawing/2014/chart" uri="{C3380CC4-5D6E-409C-BE32-E72D297353CC}">
                <c16:uniqueId val="{00000014-925E-487F-A732-CA5B3CD9AF68}"/>
              </c:ext>
            </c:extLst>
          </c:dPt>
          <c:dPt>
            <c:idx val="2"/>
            <c:invertIfNegative val="0"/>
            <c:bubble3D val="0"/>
            <c:spPr>
              <a:solidFill>
                <a:schemeClr val="bg1"/>
              </a:solidFill>
              <a:ln>
                <a:noFill/>
              </a:ln>
            </c:spPr>
            <c:extLst>
              <c:ext xmlns:c16="http://schemas.microsoft.com/office/drawing/2014/chart" uri="{C3380CC4-5D6E-409C-BE32-E72D297353CC}">
                <c16:uniqueId val="{00000016-925E-487F-A732-CA5B3CD9AF68}"/>
              </c:ext>
            </c:extLst>
          </c:dPt>
          <c:dPt>
            <c:idx val="9"/>
            <c:invertIfNegative val="0"/>
            <c:bubble3D val="0"/>
            <c:spPr>
              <a:solidFill>
                <a:schemeClr val="bg1"/>
              </a:solidFill>
              <a:ln>
                <a:noFill/>
              </a:ln>
            </c:spPr>
            <c:extLst>
              <c:ext xmlns:c16="http://schemas.microsoft.com/office/drawing/2014/chart" uri="{C3380CC4-5D6E-409C-BE32-E72D297353CC}">
                <c16:uniqueId val="{00000018-925E-487F-A732-CA5B3CD9AF68}"/>
              </c:ext>
            </c:extLst>
          </c:dPt>
          <c:val>
            <c:numRef>
              <c:f>Sheet1!$A$2:$K$2</c:f>
              <c:numCache>
                <c:formatCode>General</c:formatCode>
                <c:ptCount val="11"/>
                <c:pt idx="1">
                  <c:v>4</c:v>
                </c:pt>
                <c:pt idx="2">
                  <c:v>17</c:v>
                </c:pt>
                <c:pt idx="5">
                  <c:v>3</c:v>
                </c:pt>
                <c:pt idx="6">
                  <c:v>12</c:v>
                </c:pt>
                <c:pt idx="9">
                  <c:v>3</c:v>
                </c:pt>
                <c:pt idx="10">
                  <c:v>6</c:v>
                </c:pt>
              </c:numCache>
            </c:numRef>
          </c:val>
          <c:extLst>
            <c:ext xmlns:c16="http://schemas.microsoft.com/office/drawing/2014/chart" uri="{C3380CC4-5D6E-409C-BE32-E72D297353CC}">
              <c16:uniqueId val="{00000019-925E-487F-A732-CA5B3CD9AF68}"/>
            </c:ext>
          </c:extLst>
        </c:ser>
        <c:dLbls>
          <c:showLegendKey val="0"/>
          <c:showVal val="0"/>
          <c:showCatName val="0"/>
          <c:showSerName val="0"/>
          <c:showPercent val="0"/>
          <c:showBubbleSize val="0"/>
        </c:dLbls>
        <c:gapWidth val="10"/>
        <c:overlap val="100"/>
        <c:axId val="1083890864"/>
        <c:axId val="1"/>
      </c:barChart>
      <c:catAx>
        <c:axId val="10838908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40"/>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1083890864"/>
        <c:crosses val="min"/>
        <c:crossBetween val="between"/>
        <c:majorUnit val="2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468363908648447E-2"/>
          <c:y val="2.7310924369747899E-2"/>
          <c:w val="0.96106327218270315"/>
          <c:h val="0.94537815126050417"/>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D9C-46E1-9E6A-31772C10C5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206.3</c:v>
                </c:pt>
                <c:pt idx="1">
                  <c:v>744.99999999999989</c:v>
                </c:pt>
              </c:numCache>
            </c:numRef>
          </c:val>
          <c:extLst>
            <c:ext xmlns:c16="http://schemas.microsoft.com/office/drawing/2014/chart" uri="{C3380CC4-5D6E-409C-BE32-E72D297353CC}">
              <c16:uniqueId val="{00000001-3D9C-46E1-9E6A-31772C10C52B}"/>
            </c:ext>
          </c:extLst>
        </c:ser>
        <c:ser>
          <c:idx val="1"/>
          <c:order val="1"/>
          <c:spPr>
            <a:solidFill>
              <a:schemeClr val="accent2"/>
            </a:solidFill>
            <a:ln w="9525"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D9C-46E1-9E6A-31772C10C52B}"/>
                </c:ext>
              </c:extLst>
            </c:dLbl>
            <c:dLbl>
              <c:idx val="1"/>
              <c:layout>
                <c:manualLayout>
                  <c:x val="0"/>
                  <c:y val="-5.2521008403361342E-4"/>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D9C-46E1-9E6A-31772C10C5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866</c:v>
                </c:pt>
                <c:pt idx="1">
                  <c:v>536.50000000000011</c:v>
                </c:pt>
              </c:numCache>
            </c:numRef>
          </c:val>
          <c:extLst>
            <c:ext xmlns:c16="http://schemas.microsoft.com/office/drawing/2014/chart" uri="{C3380CC4-5D6E-409C-BE32-E72D297353CC}">
              <c16:uniqueId val="{00000004-3D9C-46E1-9E6A-31772C10C52B}"/>
            </c:ext>
          </c:extLst>
        </c:ser>
        <c:ser>
          <c:idx val="2"/>
          <c:order val="2"/>
          <c:spPr>
            <a:solidFill>
              <a:schemeClr val="accent4"/>
            </a:solidFill>
            <a:ln w="9525" algn="ctr">
              <a:solidFill>
                <a:schemeClr val="bg1"/>
              </a:solidFill>
              <a:prstDash val="solid"/>
            </a:ln>
          </c:spPr>
          <c:invertIfNegative val="0"/>
          <c:dLbls>
            <c:dLbl>
              <c:idx val="1"/>
              <c:layout>
                <c:manualLayout>
                  <c:x val="0"/>
                  <c:y val="-5.2521008403361342E-4"/>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D9C-46E1-9E6A-31772C10C5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205.20000000000005</c:v>
                </c:pt>
                <c:pt idx="1">
                  <c:v>2596.4</c:v>
                </c:pt>
              </c:numCache>
            </c:numRef>
          </c:val>
          <c:extLst>
            <c:ext xmlns:c16="http://schemas.microsoft.com/office/drawing/2014/chart" uri="{C3380CC4-5D6E-409C-BE32-E72D297353CC}">
              <c16:uniqueId val="{00000006-3D9C-46E1-9E6A-31772C10C52B}"/>
            </c:ext>
          </c:extLst>
        </c:ser>
        <c:dLbls>
          <c:showLegendKey val="0"/>
          <c:showVal val="0"/>
          <c:showCatName val="0"/>
          <c:showSerName val="0"/>
          <c:showPercent val="0"/>
          <c:showBubbleSize val="0"/>
        </c:dLbls>
        <c:gapWidth val="40"/>
        <c:overlap val="100"/>
        <c:axId val="1150650751"/>
        <c:axId val="1"/>
      </c:barChart>
      <c:catAx>
        <c:axId val="115065075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877.9"/>
          <c:min val="0"/>
        </c:scaling>
        <c:delete val="1"/>
        <c:axPos val="l"/>
        <c:numFmt formatCode="General" sourceLinked="1"/>
        <c:majorTickMark val="out"/>
        <c:minorTickMark val="none"/>
        <c:tickLblPos val="nextTo"/>
        <c:crossAx val="1150650751"/>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56814921090381E-3"/>
          <c:y val="4.2553191489361701E-2"/>
          <c:w val="0.9813486370157819"/>
          <c:h val="0.91489361702127658"/>
        </c:manualLayout>
      </c:layout>
      <c:barChart>
        <c:barDir val="bar"/>
        <c:grouping val="stacked"/>
        <c:varyColors val="0"/>
        <c:ser>
          <c:idx val="0"/>
          <c:order val="0"/>
          <c:spPr>
            <a:noFill/>
            <a:ln w="9525" algn="ctr">
              <a:solidFill>
                <a:schemeClr val="bg1"/>
              </a:solidFill>
              <a:prstDash val="solid"/>
            </a:ln>
          </c:spPr>
          <c:invertIfNegative val="0"/>
          <c:val>
            <c:numRef>
              <c:f>Sheet1!$A$1:$C$1</c:f>
              <c:numCache>
                <c:formatCode>General</c:formatCode>
                <c:ptCount val="3"/>
                <c:pt idx="0">
                  <c:v>5.4442538593481942</c:v>
                </c:pt>
                <c:pt idx="1">
                  <c:v>8.4442538593481942</c:v>
                </c:pt>
                <c:pt idx="2">
                  <c:v>2.4442538593481942</c:v>
                </c:pt>
              </c:numCache>
            </c:numRef>
          </c:val>
          <c:extLst>
            <c:ext xmlns:c16="http://schemas.microsoft.com/office/drawing/2014/chart" uri="{C3380CC4-5D6E-409C-BE32-E72D297353CC}">
              <c16:uniqueId val="{00000000-4154-4F20-93E5-B03C3F26A944}"/>
            </c:ext>
          </c:extLst>
        </c:ser>
        <c:ser>
          <c:idx val="1"/>
          <c:order val="1"/>
          <c:spPr>
            <a:solidFill>
              <a:srgbClr val="7F7F7F"/>
            </a:solidFill>
            <a:ln w="9525" algn="ctr">
              <a:solidFill>
                <a:schemeClr val="bg1"/>
              </a:solidFill>
              <a:prstDash val="solid"/>
            </a:ln>
          </c:spPr>
          <c:invertIfNegative val="0"/>
          <c:dPt>
            <c:idx val="0"/>
            <c:invertIfNegative val="0"/>
            <c:bubble3D val="0"/>
            <c:spPr>
              <a:solidFill>
                <a:schemeClr val="accent1"/>
              </a:solidFill>
              <a:ln w="9525" algn="ctr">
                <a:solidFill>
                  <a:schemeClr val="bg1"/>
                </a:solidFill>
                <a:prstDash val="solid"/>
              </a:ln>
            </c:spPr>
            <c:extLst>
              <c:ext xmlns:c16="http://schemas.microsoft.com/office/drawing/2014/chart" uri="{C3380CC4-5D6E-409C-BE32-E72D297353CC}">
                <c16:uniqueId val="{00000002-4154-4F20-93E5-B03C3F26A944}"/>
              </c:ext>
            </c:extLst>
          </c:dPt>
          <c:val>
            <c:numRef>
              <c:f>Sheet1!$A$2:$C$2</c:f>
              <c:numCache>
                <c:formatCode>General</c:formatCode>
                <c:ptCount val="3"/>
                <c:pt idx="0">
                  <c:v>43</c:v>
                </c:pt>
                <c:pt idx="1">
                  <c:v>50</c:v>
                </c:pt>
                <c:pt idx="2">
                  <c:v>36</c:v>
                </c:pt>
              </c:numCache>
            </c:numRef>
          </c:val>
          <c:extLst>
            <c:ext xmlns:c16="http://schemas.microsoft.com/office/drawing/2014/chart" uri="{C3380CC4-5D6E-409C-BE32-E72D297353CC}">
              <c16:uniqueId val="{00000003-4154-4F20-93E5-B03C3F26A944}"/>
            </c:ext>
          </c:extLst>
        </c:ser>
        <c:dLbls>
          <c:showLegendKey val="0"/>
          <c:showVal val="0"/>
          <c:showCatName val="0"/>
          <c:showSerName val="0"/>
          <c:showPercent val="0"/>
          <c:showBubbleSize val="0"/>
        </c:dLbls>
        <c:gapWidth val="100"/>
        <c:overlap val="100"/>
        <c:axId val="756139280"/>
        <c:axId val="1"/>
      </c:barChart>
      <c:catAx>
        <c:axId val="75613928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9.444253859348194"/>
          <c:min val="0"/>
        </c:scaling>
        <c:delete val="0"/>
        <c:axPos val="t"/>
        <c:majorGridlines>
          <c:spPr>
            <a:ln>
              <a:noFill/>
            </a:ln>
          </c:spPr>
        </c:majorGridlines>
        <c:numFmt formatCode="General" sourceLinked="1"/>
        <c:majorTickMark val="none"/>
        <c:minorTickMark val="none"/>
        <c:tickLblPos val="none"/>
        <c:spPr>
          <a:ln>
            <a:noFill/>
          </a:ln>
        </c:spPr>
        <c:crossAx val="756139280"/>
        <c:crosses val="min"/>
        <c:crossBetween val="between"/>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81487101669194E-2"/>
          <c:y val="2.6571282575370465E-2"/>
          <c:w val="0.96843702579666158"/>
          <c:h val="0.94685743484925911"/>
        </c:manualLayout>
      </c:layout>
      <c:barChart>
        <c:barDir val="col"/>
        <c:grouping val="stacked"/>
        <c:varyColors val="0"/>
        <c:ser>
          <c:idx val="0"/>
          <c:order val="0"/>
          <c:spPr>
            <a:solidFill>
              <a:schemeClr val="accent1"/>
            </a:solidFill>
            <a:ln w="9525" algn="ctr">
              <a:solidFill>
                <a:schemeClr val="bg1"/>
              </a:solidFill>
              <a:prstDash val="solid"/>
            </a:ln>
          </c:spPr>
          <c:invertIfNegative val="0"/>
          <c:val>
            <c:numRef>
              <c:f>Sheet1!$A$1:$U$1</c:f>
              <c:numCache>
                <c:formatCode>General</c:formatCode>
                <c:ptCount val="21"/>
                <c:pt idx="0">
                  <c:v>4</c:v>
                </c:pt>
                <c:pt idx="1">
                  <c:v>6</c:v>
                </c:pt>
                <c:pt idx="2">
                  <c:v>8</c:v>
                </c:pt>
                <c:pt idx="3">
                  <c:v>10</c:v>
                </c:pt>
                <c:pt idx="4">
                  <c:v>14</c:v>
                </c:pt>
                <c:pt idx="5">
                  <c:v>20</c:v>
                </c:pt>
                <c:pt idx="6">
                  <c:v>28</c:v>
                </c:pt>
                <c:pt idx="7">
                  <c:v>38</c:v>
                </c:pt>
                <c:pt idx="8">
                  <c:v>50</c:v>
                </c:pt>
                <c:pt idx="9">
                  <c:v>63</c:v>
                </c:pt>
                <c:pt idx="10">
                  <c:v>76</c:v>
                </c:pt>
                <c:pt idx="11">
                  <c:v>89</c:v>
                </c:pt>
                <c:pt idx="12">
                  <c:v>102</c:v>
                </c:pt>
                <c:pt idx="13">
                  <c:v>115</c:v>
                </c:pt>
                <c:pt idx="14">
                  <c:v>128</c:v>
                </c:pt>
                <c:pt idx="15">
                  <c:v>141</c:v>
                </c:pt>
                <c:pt idx="16">
                  <c:v>154</c:v>
                </c:pt>
                <c:pt idx="17">
                  <c:v>167</c:v>
                </c:pt>
                <c:pt idx="18">
                  <c:v>180</c:v>
                </c:pt>
                <c:pt idx="19">
                  <c:v>193</c:v>
                </c:pt>
                <c:pt idx="20">
                  <c:v>200</c:v>
                </c:pt>
              </c:numCache>
            </c:numRef>
          </c:val>
          <c:extLst>
            <c:ext xmlns:c16="http://schemas.microsoft.com/office/drawing/2014/chart" uri="{C3380CC4-5D6E-409C-BE32-E72D297353CC}">
              <c16:uniqueId val="{00000000-3DC5-4CEB-8D86-D54CDBC44B8B}"/>
            </c:ext>
          </c:extLst>
        </c:ser>
        <c:dLbls>
          <c:showLegendKey val="0"/>
          <c:showVal val="0"/>
          <c:showCatName val="0"/>
          <c:showSerName val="0"/>
          <c:showPercent val="0"/>
          <c:showBubbleSize val="0"/>
        </c:dLbls>
        <c:gapWidth val="40"/>
        <c:overlap val="100"/>
        <c:axId val="313053567"/>
        <c:axId val="1"/>
      </c:barChart>
      <c:lineChart>
        <c:grouping val="standard"/>
        <c:varyColors val="0"/>
        <c:ser>
          <c:idx val="1"/>
          <c:order val="1"/>
          <c:spPr>
            <a:ln w="25400" algn="ctr">
              <a:solidFill>
                <a:schemeClr val="accent1"/>
              </a:solidFill>
              <a:prstDash val="solid"/>
            </a:ln>
          </c:spPr>
          <c:marker>
            <c:symbol val="none"/>
          </c:marker>
          <c:val>
            <c:numRef>
              <c:f>Sheet1!$A$2:$U$2</c:f>
              <c:numCache>
                <c:formatCode>General</c:formatCode>
                <c:ptCount val="21"/>
                <c:pt idx="0">
                  <c:v>2</c:v>
                </c:pt>
                <c:pt idx="1">
                  <c:v>2</c:v>
                </c:pt>
                <c:pt idx="2">
                  <c:v>2</c:v>
                </c:pt>
                <c:pt idx="3">
                  <c:v>2</c:v>
                </c:pt>
                <c:pt idx="4">
                  <c:v>4</c:v>
                </c:pt>
                <c:pt idx="5">
                  <c:v>6</c:v>
                </c:pt>
                <c:pt idx="6">
                  <c:v>8</c:v>
                </c:pt>
                <c:pt idx="7">
                  <c:v>10</c:v>
                </c:pt>
                <c:pt idx="8">
                  <c:v>12</c:v>
                </c:pt>
                <c:pt idx="9">
                  <c:v>13</c:v>
                </c:pt>
                <c:pt idx="10">
                  <c:v>13</c:v>
                </c:pt>
                <c:pt idx="11">
                  <c:v>13</c:v>
                </c:pt>
                <c:pt idx="12">
                  <c:v>13</c:v>
                </c:pt>
                <c:pt idx="13">
                  <c:v>13</c:v>
                </c:pt>
                <c:pt idx="14">
                  <c:v>13</c:v>
                </c:pt>
                <c:pt idx="15">
                  <c:v>13</c:v>
                </c:pt>
                <c:pt idx="16">
                  <c:v>13</c:v>
                </c:pt>
                <c:pt idx="17">
                  <c:v>13</c:v>
                </c:pt>
                <c:pt idx="18">
                  <c:v>13</c:v>
                </c:pt>
                <c:pt idx="19">
                  <c:v>13</c:v>
                </c:pt>
                <c:pt idx="20">
                  <c:v>13</c:v>
                </c:pt>
              </c:numCache>
            </c:numRef>
          </c:val>
          <c:smooth val="0"/>
          <c:extLst>
            <c:ext xmlns:c16="http://schemas.microsoft.com/office/drawing/2014/chart" uri="{C3380CC4-5D6E-409C-BE32-E72D297353CC}">
              <c16:uniqueId val="{00000001-3DC5-4CEB-8D86-D54CDBC44B8B}"/>
            </c:ext>
          </c:extLst>
        </c:ser>
        <c:dLbls>
          <c:showLegendKey val="0"/>
          <c:showVal val="0"/>
          <c:showCatName val="0"/>
          <c:showSerName val="0"/>
          <c:showPercent val="0"/>
          <c:showBubbleSize val="0"/>
        </c:dLbls>
        <c:marker val="1"/>
        <c:smooth val="0"/>
        <c:axId val="3"/>
        <c:axId val="2"/>
      </c:lineChart>
      <c:catAx>
        <c:axId val="31305356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313053567"/>
        <c:crosses val="min"/>
        <c:crossBetween val="between"/>
        <c:majorUnit val="50"/>
      </c:valAx>
      <c:valAx>
        <c:axId val="2"/>
        <c:scaling>
          <c:orientation val="minMax"/>
          <c:max val="20"/>
          <c:min val="0"/>
        </c:scaling>
        <c:delete val="0"/>
        <c:axPos val="r"/>
        <c:majorGridlines>
          <c:spPr>
            <a:ln>
              <a:noFill/>
            </a:ln>
          </c:spPr>
        </c:majorGridlines>
        <c:numFmt formatCode="General" sourceLinked="1"/>
        <c:majorTickMark val="none"/>
        <c:minorTickMark val="none"/>
        <c:tickLblPos val="none"/>
        <c:spPr>
          <a:ln w="9525" algn="ctr">
            <a:solidFill>
              <a:schemeClr val="tx1"/>
            </a:solidFill>
            <a:prstDash val="solid"/>
          </a:ln>
        </c:sp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184251478369126E-2"/>
          <c:y val="2.6571282575370465E-2"/>
          <c:w val="0.96763149704326179"/>
          <c:h val="0.94685743484925911"/>
        </c:manualLayout>
      </c:layout>
      <c:barChart>
        <c:barDir val="col"/>
        <c:grouping val="stacked"/>
        <c:varyColors val="0"/>
        <c:ser>
          <c:idx val="0"/>
          <c:order val="0"/>
          <c:spPr>
            <a:solidFill>
              <a:schemeClr val="accent1"/>
            </a:solidFill>
            <a:ln w="9525" algn="ctr">
              <a:solidFill>
                <a:schemeClr val="bg1"/>
              </a:solidFill>
              <a:prstDash val="solid"/>
            </a:ln>
          </c:spPr>
          <c:invertIfNegative val="0"/>
          <c:val>
            <c:numRef>
              <c:f>Sheet1!$A$1:$U$1</c:f>
              <c:numCache>
                <c:formatCode>General</c:formatCode>
                <c:ptCount val="21"/>
                <c:pt idx="0">
                  <c:v>4</c:v>
                </c:pt>
                <c:pt idx="1">
                  <c:v>6</c:v>
                </c:pt>
                <c:pt idx="2">
                  <c:v>8</c:v>
                </c:pt>
                <c:pt idx="3">
                  <c:v>10</c:v>
                </c:pt>
                <c:pt idx="4">
                  <c:v>12</c:v>
                </c:pt>
                <c:pt idx="5">
                  <c:v>14</c:v>
                </c:pt>
                <c:pt idx="6">
                  <c:v>16</c:v>
                </c:pt>
                <c:pt idx="7">
                  <c:v>18</c:v>
                </c:pt>
                <c:pt idx="8">
                  <c:v>22</c:v>
                </c:pt>
                <c:pt idx="9">
                  <c:v>28</c:v>
                </c:pt>
                <c:pt idx="10">
                  <c:v>36</c:v>
                </c:pt>
                <c:pt idx="11">
                  <c:v>46</c:v>
                </c:pt>
                <c:pt idx="12">
                  <c:v>58</c:v>
                </c:pt>
                <c:pt idx="13">
                  <c:v>72</c:v>
                </c:pt>
                <c:pt idx="14">
                  <c:v>88</c:v>
                </c:pt>
                <c:pt idx="15">
                  <c:v>106</c:v>
                </c:pt>
                <c:pt idx="16">
                  <c:v>126</c:v>
                </c:pt>
                <c:pt idx="17">
                  <c:v>146</c:v>
                </c:pt>
                <c:pt idx="18">
                  <c:v>166</c:v>
                </c:pt>
                <c:pt idx="19">
                  <c:v>186</c:v>
                </c:pt>
                <c:pt idx="20">
                  <c:v>200</c:v>
                </c:pt>
              </c:numCache>
            </c:numRef>
          </c:val>
          <c:extLst>
            <c:ext xmlns:c16="http://schemas.microsoft.com/office/drawing/2014/chart" uri="{C3380CC4-5D6E-409C-BE32-E72D297353CC}">
              <c16:uniqueId val="{00000000-7726-4562-97B0-7B5F612634EA}"/>
            </c:ext>
          </c:extLst>
        </c:ser>
        <c:dLbls>
          <c:showLegendKey val="0"/>
          <c:showVal val="0"/>
          <c:showCatName val="0"/>
          <c:showSerName val="0"/>
          <c:showPercent val="0"/>
          <c:showBubbleSize val="0"/>
        </c:dLbls>
        <c:gapWidth val="40"/>
        <c:overlap val="100"/>
        <c:axId val="853202143"/>
        <c:axId val="1"/>
      </c:barChart>
      <c:lineChart>
        <c:grouping val="standard"/>
        <c:varyColors val="0"/>
        <c:ser>
          <c:idx val="1"/>
          <c:order val="1"/>
          <c:spPr>
            <a:ln w="25400" algn="ctr">
              <a:solidFill>
                <a:srgbClr val="C00000"/>
              </a:solidFill>
              <a:prstDash val="solid"/>
            </a:ln>
          </c:spPr>
          <c:marker>
            <c:symbol val="none"/>
          </c:marker>
          <c:val>
            <c:numRef>
              <c:f>Sheet1!$A$2:$U$2</c:f>
              <c:numCache>
                <c:formatCode>General</c:formatCode>
                <c:ptCount val="21"/>
                <c:pt idx="0">
                  <c:v>2</c:v>
                </c:pt>
                <c:pt idx="1">
                  <c:v>2</c:v>
                </c:pt>
                <c:pt idx="2">
                  <c:v>2</c:v>
                </c:pt>
                <c:pt idx="3">
                  <c:v>2</c:v>
                </c:pt>
                <c:pt idx="4">
                  <c:v>2</c:v>
                </c:pt>
                <c:pt idx="5">
                  <c:v>2</c:v>
                </c:pt>
                <c:pt idx="6">
                  <c:v>2</c:v>
                </c:pt>
                <c:pt idx="7">
                  <c:v>2</c:v>
                </c:pt>
                <c:pt idx="8">
                  <c:v>4</c:v>
                </c:pt>
                <c:pt idx="9">
                  <c:v>6</c:v>
                </c:pt>
                <c:pt idx="10">
                  <c:v>8</c:v>
                </c:pt>
                <c:pt idx="11">
                  <c:v>10</c:v>
                </c:pt>
                <c:pt idx="12">
                  <c:v>12</c:v>
                </c:pt>
                <c:pt idx="13">
                  <c:v>14</c:v>
                </c:pt>
                <c:pt idx="14">
                  <c:v>16</c:v>
                </c:pt>
                <c:pt idx="15">
                  <c:v>18</c:v>
                </c:pt>
                <c:pt idx="16">
                  <c:v>20</c:v>
                </c:pt>
                <c:pt idx="17">
                  <c:v>20</c:v>
                </c:pt>
                <c:pt idx="18">
                  <c:v>20</c:v>
                </c:pt>
                <c:pt idx="19">
                  <c:v>20</c:v>
                </c:pt>
                <c:pt idx="20">
                  <c:v>20</c:v>
                </c:pt>
              </c:numCache>
            </c:numRef>
          </c:val>
          <c:smooth val="0"/>
          <c:extLst>
            <c:ext xmlns:c16="http://schemas.microsoft.com/office/drawing/2014/chart" uri="{C3380CC4-5D6E-409C-BE32-E72D297353CC}">
              <c16:uniqueId val="{00000001-7726-4562-97B0-7B5F612634EA}"/>
            </c:ext>
          </c:extLst>
        </c:ser>
        <c:dLbls>
          <c:showLegendKey val="0"/>
          <c:showVal val="0"/>
          <c:showCatName val="0"/>
          <c:showSerName val="0"/>
          <c:showPercent val="0"/>
          <c:showBubbleSize val="0"/>
        </c:dLbls>
        <c:marker val="1"/>
        <c:smooth val="0"/>
        <c:axId val="3"/>
        <c:axId val="2"/>
      </c:lineChart>
      <c:catAx>
        <c:axId val="8532021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853202143"/>
        <c:crosses val="min"/>
        <c:crossBetween val="between"/>
        <c:majorUnit val="50"/>
      </c:valAx>
      <c:valAx>
        <c:axId val="2"/>
        <c:scaling>
          <c:orientation val="minMax"/>
          <c:max val="20"/>
          <c:min val="0"/>
        </c:scaling>
        <c:delete val="0"/>
        <c:axPos val="r"/>
        <c:majorGridlines>
          <c:spPr>
            <a:ln>
              <a:noFill/>
            </a:ln>
          </c:spPr>
        </c:majorGridlines>
        <c:numFmt formatCode="General" sourceLinked="1"/>
        <c:majorTickMark val="none"/>
        <c:minorTickMark val="none"/>
        <c:tickLblPos val="none"/>
        <c:spPr>
          <a:ln w="9525" algn="ctr">
            <a:solidFill>
              <a:schemeClr val="tx1"/>
            </a:solidFill>
            <a:prstDash val="solid"/>
          </a:ln>
        </c:sp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12643678160919E-3"/>
          <c:y val="3.7545126353790613E-2"/>
          <c:w val="0.98505747126436782"/>
          <c:h val="0.92490974729241882"/>
        </c:manualLayout>
      </c:layout>
      <c:barChart>
        <c:barDir val="col"/>
        <c:grouping val="stacked"/>
        <c:varyColors val="0"/>
        <c:ser>
          <c:idx val="0"/>
          <c:order val="0"/>
          <c:spPr>
            <a:noFill/>
            <a:ln>
              <a:noFill/>
            </a:ln>
          </c:spPr>
          <c:invertIfNegative val="0"/>
          <c:dPt>
            <c:idx val="0"/>
            <c:invertIfNegative val="0"/>
            <c:bubble3D val="0"/>
            <c:spPr>
              <a:solidFill>
                <a:srgbClr val="7F7F7F"/>
              </a:solidFill>
              <a:ln w="9525" algn="ctr">
                <a:solidFill>
                  <a:schemeClr val="bg1"/>
                </a:solidFill>
                <a:prstDash val="solid"/>
              </a:ln>
            </c:spPr>
            <c:extLst>
              <c:ext xmlns:c16="http://schemas.microsoft.com/office/drawing/2014/chart" uri="{C3380CC4-5D6E-409C-BE32-E72D297353CC}">
                <c16:uniqueId val="{00000001-CA9C-4362-BE15-A0667E3F2FA1}"/>
              </c:ext>
            </c:extLst>
          </c:dPt>
          <c:dPt>
            <c:idx val="2"/>
            <c:invertIfNegative val="0"/>
            <c:bubble3D val="0"/>
            <c:spPr>
              <a:solidFill>
                <a:srgbClr val="7F7F7F"/>
              </a:solidFill>
              <a:ln w="9525" algn="ctr">
                <a:solidFill>
                  <a:schemeClr val="bg1"/>
                </a:solidFill>
                <a:prstDash val="solid"/>
              </a:ln>
            </c:spPr>
            <c:extLst>
              <c:ext xmlns:c16="http://schemas.microsoft.com/office/drawing/2014/chart" uri="{C3380CC4-5D6E-409C-BE32-E72D297353CC}">
                <c16:uniqueId val="{00000003-CA9C-4362-BE15-A0667E3F2FA1}"/>
              </c:ext>
            </c:extLst>
          </c:dPt>
          <c:dPt>
            <c:idx val="8"/>
            <c:invertIfNegative val="0"/>
            <c:bubble3D val="0"/>
            <c:spPr>
              <a:solidFill>
                <a:srgbClr val="7F7F7F"/>
              </a:solidFill>
              <a:ln w="9525" algn="ctr">
                <a:solidFill>
                  <a:schemeClr val="bg1"/>
                </a:solidFill>
                <a:prstDash val="solid"/>
              </a:ln>
            </c:spPr>
            <c:extLst>
              <c:ext xmlns:c16="http://schemas.microsoft.com/office/drawing/2014/chart" uri="{C3380CC4-5D6E-409C-BE32-E72D297353CC}">
                <c16:uniqueId val="{00000005-CA9C-4362-BE15-A0667E3F2FA1}"/>
              </c:ext>
            </c:extLst>
          </c:dPt>
          <c:val>
            <c:numRef>
              <c:f>Sheet1!$A$1:$I$1</c:f>
              <c:numCache>
                <c:formatCode>General</c:formatCode>
                <c:ptCount val="9"/>
                <c:pt idx="0">
                  <c:v>10000</c:v>
                </c:pt>
                <c:pt idx="1">
                  <c:v>6200</c:v>
                </c:pt>
                <c:pt idx="2">
                  <c:v>6200</c:v>
                </c:pt>
                <c:pt idx="3">
                  <c:v>4700</c:v>
                </c:pt>
                <c:pt idx="4">
                  <c:v>4200</c:v>
                </c:pt>
                <c:pt idx="5">
                  <c:v>4000</c:v>
                </c:pt>
                <c:pt idx="6">
                  <c:v>3950</c:v>
                </c:pt>
                <c:pt idx="7">
                  <c:v>3550</c:v>
                </c:pt>
                <c:pt idx="8">
                  <c:v>3550</c:v>
                </c:pt>
              </c:numCache>
            </c:numRef>
          </c:val>
          <c:extLst>
            <c:ext xmlns:c16="http://schemas.microsoft.com/office/drawing/2014/chart" uri="{C3380CC4-5D6E-409C-BE32-E72D297353CC}">
              <c16:uniqueId val="{00000006-CA9C-4362-BE15-A0667E3F2FA1}"/>
            </c:ext>
          </c:extLst>
        </c:ser>
        <c:ser>
          <c:idx val="1"/>
          <c:order val="1"/>
          <c:spPr>
            <a:solidFill>
              <a:schemeClr val="accent1"/>
            </a:solidFill>
            <a:ln w="9525" algn="ctr">
              <a:solidFill>
                <a:schemeClr val="bg1"/>
              </a:solidFill>
              <a:prstDash val="solid"/>
            </a:ln>
          </c:spPr>
          <c:invertIfNegative val="0"/>
          <c:dLbls>
            <c:dLbl>
              <c:idx val="3"/>
              <c:layout>
                <c:manualLayout>
                  <c:x val="0"/>
                  <c:y val="0"/>
                </c:manualLayout>
              </c:layout>
              <c:numFmt formatCode="#,##0;#,##0;0" sourceLinked="0"/>
              <c:spPr>
                <a:noFill/>
                <a:ln>
                  <a:noFill/>
                </a:ln>
              </c:spPr>
              <c:txPr>
                <a:bodyPr wrap="none"/>
                <a:lstStyle/>
                <a:p>
                  <a:pPr>
                    <a:defRPr sz="12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A9C-4362-BE15-A0667E3F2F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1">
                  <c:v>3800</c:v>
                </c:pt>
                <c:pt idx="3">
                  <c:v>1500</c:v>
                </c:pt>
                <c:pt idx="4">
                  <c:v>500</c:v>
                </c:pt>
                <c:pt idx="5">
                  <c:v>200</c:v>
                </c:pt>
                <c:pt idx="6">
                  <c:v>50</c:v>
                </c:pt>
                <c:pt idx="7">
                  <c:v>400</c:v>
                </c:pt>
              </c:numCache>
            </c:numRef>
          </c:val>
          <c:extLst>
            <c:ext xmlns:c16="http://schemas.microsoft.com/office/drawing/2014/chart" uri="{C3380CC4-5D6E-409C-BE32-E72D297353CC}">
              <c16:uniqueId val="{00000008-CA9C-4362-BE15-A0667E3F2FA1}"/>
            </c:ext>
          </c:extLst>
        </c:ser>
        <c:dLbls>
          <c:showLegendKey val="0"/>
          <c:showVal val="0"/>
          <c:showCatName val="0"/>
          <c:showSerName val="0"/>
          <c:showPercent val="0"/>
          <c:showBubbleSize val="0"/>
        </c:dLbls>
        <c:gapWidth val="40"/>
        <c:overlap val="100"/>
        <c:axId val="1217223376"/>
        <c:axId val="1"/>
      </c:barChart>
      <c:catAx>
        <c:axId val="121722337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00"/>
          <c:min val="0"/>
        </c:scaling>
        <c:delete val="1"/>
        <c:axPos val="l"/>
        <c:numFmt formatCode="General" sourceLinked="1"/>
        <c:majorTickMark val="out"/>
        <c:minorTickMark val="none"/>
        <c:tickLblPos val="nextTo"/>
        <c:crossAx val="1217223376"/>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885521885521887E-2"/>
          <c:y val="0.11764705882352941"/>
          <c:w val="0.91372053872053871"/>
          <c:h val="0.76470588235294112"/>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0.15109427609427609"/>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9D-4DE8-B751-4FDB77760A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108</c:v>
                </c:pt>
              </c:numCache>
            </c:numRef>
          </c:val>
          <c:extLst>
            <c:ext xmlns:c16="http://schemas.microsoft.com/office/drawing/2014/chart" uri="{C3380CC4-5D6E-409C-BE32-E72D297353CC}">
              <c16:uniqueId val="{00000001-079D-4DE8-B751-4FDB77760AAB}"/>
            </c:ext>
          </c:extLst>
        </c:ser>
        <c:ser>
          <c:idx val="1"/>
          <c:order val="1"/>
          <c:spPr>
            <a:solidFill>
              <a:schemeClr val="accent2"/>
            </a:solidFill>
            <a:ln w="9525" algn="ctr">
              <a:solidFill>
                <a:schemeClr val="bg1"/>
              </a:solidFill>
              <a:prstDash val="solid"/>
            </a:ln>
          </c:spPr>
          <c:invertIfNegative val="0"/>
          <c:dLbls>
            <c:dLbl>
              <c:idx val="0"/>
              <c:layout>
                <c:manualLayout>
                  <c:x val="0.27272727272727271"/>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9D-4DE8-B751-4FDB77760A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233</c:v>
                </c:pt>
              </c:numCache>
            </c:numRef>
          </c:val>
          <c:extLst>
            <c:ext xmlns:c16="http://schemas.microsoft.com/office/drawing/2014/chart" uri="{C3380CC4-5D6E-409C-BE32-E72D297353CC}">
              <c16:uniqueId val="{00000003-079D-4DE8-B751-4FDB77760AAB}"/>
            </c:ext>
          </c:extLst>
        </c:ser>
        <c:ser>
          <c:idx val="2"/>
          <c:order val="2"/>
          <c:spPr>
            <a:solidFill>
              <a:schemeClr val="accent3"/>
            </a:solidFill>
            <a:ln w="9525" algn="ctr">
              <a:solidFill>
                <a:schemeClr val="bg1"/>
              </a:solidFill>
              <a:prstDash val="solid"/>
            </a:ln>
          </c:spPr>
          <c:invertIfNegative val="0"/>
          <c:dLbls>
            <c:dLbl>
              <c:idx val="0"/>
              <c:layout>
                <c:manualLayout>
                  <c:x val="0.48905723905723908"/>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9D-4DE8-B751-4FDB77760A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455</c:v>
                </c:pt>
              </c:numCache>
            </c:numRef>
          </c:val>
          <c:extLst>
            <c:ext xmlns:c16="http://schemas.microsoft.com/office/drawing/2014/chart" uri="{C3380CC4-5D6E-409C-BE32-E72D297353CC}">
              <c16:uniqueId val="{00000005-079D-4DE8-B751-4FDB77760AAB}"/>
            </c:ext>
          </c:extLst>
        </c:ser>
        <c:dLbls>
          <c:showLegendKey val="0"/>
          <c:showVal val="0"/>
          <c:showCatName val="0"/>
          <c:showSerName val="0"/>
          <c:showPercent val="0"/>
          <c:showBubbleSize val="0"/>
        </c:dLbls>
        <c:gapWidth val="40"/>
        <c:axId val="2033833167"/>
        <c:axId val="1"/>
      </c:barChart>
      <c:catAx>
        <c:axId val="2033833167"/>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69"/>
          <c:min val="0"/>
        </c:scaling>
        <c:delete val="1"/>
        <c:axPos val="t"/>
        <c:numFmt formatCode="General" sourceLinked="1"/>
        <c:majorTickMark val="out"/>
        <c:minorTickMark val="none"/>
        <c:tickLblPos val="nextTo"/>
        <c:crossAx val="2033833167"/>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857142857142857E-2"/>
          <c:y val="0.11764705882352941"/>
          <c:w val="0.95428571428571429"/>
          <c:h val="0.76470588235294112"/>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3.956043956043956E-3"/>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D89-4A9B-86F0-AB42989CDA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3</c:v>
                </c:pt>
              </c:numCache>
            </c:numRef>
          </c:val>
          <c:extLst>
            <c:ext xmlns:c16="http://schemas.microsoft.com/office/drawing/2014/chart" uri="{C3380CC4-5D6E-409C-BE32-E72D297353CC}">
              <c16:uniqueId val="{00000001-ED89-4A9B-86F0-AB42989CDA04}"/>
            </c:ext>
          </c:extLst>
        </c:ser>
        <c:ser>
          <c:idx val="1"/>
          <c:order val="1"/>
          <c:spPr>
            <a:solidFill>
              <a:schemeClr val="accent2"/>
            </a:solidFill>
            <a:ln w="9525" algn="ctr">
              <a:solidFill>
                <a:schemeClr val="bg1"/>
              </a:solidFill>
              <a:prstDash val="solid"/>
            </a:ln>
          </c:spPr>
          <c:invertIfNegative val="0"/>
          <c:dLbls>
            <c:dLbl>
              <c:idx val="0"/>
              <c:layout>
                <c:manualLayout>
                  <c:x val="0.25230769230769229"/>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D89-4A9B-86F0-AB42989CDA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201</c:v>
                </c:pt>
              </c:numCache>
            </c:numRef>
          </c:val>
          <c:extLst>
            <c:ext xmlns:c16="http://schemas.microsoft.com/office/drawing/2014/chart" uri="{C3380CC4-5D6E-409C-BE32-E72D297353CC}">
              <c16:uniqueId val="{00000003-ED89-4A9B-86F0-AB42989CDA04}"/>
            </c:ext>
          </c:extLst>
        </c:ser>
        <c:ser>
          <c:idx val="2"/>
          <c:order val="2"/>
          <c:spPr>
            <a:solidFill>
              <a:schemeClr val="accent3"/>
            </a:solidFill>
            <a:ln w="9525" algn="ctr">
              <a:solidFill>
                <a:schemeClr val="bg1"/>
              </a:solidFill>
              <a:prstDash val="solid"/>
            </a:ln>
          </c:spPr>
          <c:invertIfNegative val="0"/>
          <c:dLbls>
            <c:dLbl>
              <c:idx val="0"/>
              <c:layout>
                <c:manualLayout>
                  <c:x val="0.44747252747252747"/>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D89-4A9B-86F0-AB42989CDA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393</c:v>
                </c:pt>
              </c:numCache>
            </c:numRef>
          </c:val>
          <c:extLst>
            <c:ext xmlns:c16="http://schemas.microsoft.com/office/drawing/2014/chart" uri="{C3380CC4-5D6E-409C-BE32-E72D297353CC}">
              <c16:uniqueId val="{00000005-ED89-4A9B-86F0-AB42989CDA04}"/>
            </c:ext>
          </c:extLst>
        </c:ser>
        <c:dLbls>
          <c:showLegendKey val="0"/>
          <c:showVal val="0"/>
          <c:showCatName val="0"/>
          <c:showSerName val="0"/>
          <c:showPercent val="0"/>
          <c:showBubbleSize val="0"/>
        </c:dLbls>
        <c:gapWidth val="40"/>
        <c:axId val="2033826927"/>
        <c:axId val="1"/>
      </c:barChart>
      <c:catAx>
        <c:axId val="2033826927"/>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69"/>
          <c:min val="0"/>
        </c:scaling>
        <c:delete val="1"/>
        <c:axPos val="t"/>
        <c:numFmt formatCode="General" sourceLinked="1"/>
        <c:majorTickMark val="out"/>
        <c:minorTickMark val="none"/>
        <c:tickLblPos val="nextTo"/>
        <c:crossAx val="2033826927"/>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302744776730848E-2"/>
          <c:y val="0.11791383219954649"/>
          <c:w val="0.88938959442851295"/>
          <c:h val="0.76417233560090703"/>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0.21999180663662432"/>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BA4-41E1-ADFE-B3F1F008BF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185</c:v>
                </c:pt>
              </c:numCache>
            </c:numRef>
          </c:val>
          <c:extLst>
            <c:ext xmlns:c16="http://schemas.microsoft.com/office/drawing/2014/chart" uri="{C3380CC4-5D6E-409C-BE32-E72D297353CC}">
              <c16:uniqueId val="{00000001-8BA4-41E1-ADFE-B3F1F008BF1A}"/>
            </c:ext>
          </c:extLst>
        </c:ser>
        <c:ser>
          <c:idx val="1"/>
          <c:order val="1"/>
          <c:invertIfNegative val="0"/>
          <c:val>
            <c:numRef>
              <c:f>Sheet1!$A$2</c:f>
              <c:numCache>
                <c:formatCode>General</c:formatCode>
                <c:ptCount val="1"/>
                <c:pt idx="0">
                  <c:v>0</c:v>
                </c:pt>
              </c:numCache>
            </c:numRef>
          </c:val>
          <c:extLst>
            <c:ext xmlns:c16="http://schemas.microsoft.com/office/drawing/2014/chart" uri="{C3380CC4-5D6E-409C-BE32-E72D297353CC}">
              <c16:uniqueId val="{00000002-8BA4-41E1-ADFE-B3F1F008BF1A}"/>
            </c:ext>
          </c:extLst>
        </c:ser>
        <c:ser>
          <c:idx val="2"/>
          <c:order val="2"/>
          <c:spPr>
            <a:solidFill>
              <a:schemeClr val="accent3"/>
            </a:solidFill>
            <a:ln w="9525" algn="ctr">
              <a:solidFill>
                <a:schemeClr val="bg1"/>
              </a:solidFill>
              <a:prstDash val="solid"/>
            </a:ln>
          </c:spPr>
          <c:invertIfNegative val="0"/>
          <c:dLbls>
            <c:dLbl>
              <c:idx val="0"/>
              <c:layout>
                <c:manualLayout>
                  <c:x val="0.4895534616960262"/>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BA4-41E1-ADFE-B3F1F008BF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469</c:v>
                </c:pt>
              </c:numCache>
            </c:numRef>
          </c:val>
          <c:extLst>
            <c:ext xmlns:c16="http://schemas.microsoft.com/office/drawing/2014/chart" uri="{C3380CC4-5D6E-409C-BE32-E72D297353CC}">
              <c16:uniqueId val="{00000004-8BA4-41E1-ADFE-B3F1F008BF1A}"/>
            </c:ext>
          </c:extLst>
        </c:ser>
        <c:dLbls>
          <c:showLegendKey val="0"/>
          <c:showVal val="0"/>
          <c:showCatName val="0"/>
          <c:showSerName val="0"/>
          <c:showPercent val="0"/>
          <c:showBubbleSize val="0"/>
        </c:dLbls>
        <c:gapWidth val="40"/>
        <c:axId val="2033831087"/>
        <c:axId val="1"/>
      </c:barChart>
      <c:catAx>
        <c:axId val="2033831087"/>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69"/>
          <c:min val="0"/>
        </c:scaling>
        <c:delete val="1"/>
        <c:axPos val="t"/>
        <c:numFmt formatCode="General" sourceLinked="1"/>
        <c:majorTickMark val="out"/>
        <c:minorTickMark val="none"/>
        <c:tickLblPos val="nextTo"/>
        <c:crossAx val="2033831087"/>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C6712F-9EE6-0109-98FE-98712D28144C}"/>
              </a:ext>
            </a:extLst>
          </p:cNvPr>
          <p:cNvSpPr>
            <a:spLocks noGrp="1"/>
          </p:cNvSpPr>
          <p:nvPr>
            <p:ph type="hdr" sz="quarter"/>
          </p:nvPr>
        </p:nvSpPr>
        <p:spPr>
          <a:xfrm>
            <a:off x="0" y="0"/>
            <a:ext cx="2971800" cy="465138"/>
          </a:xfrm>
          <a:prstGeom prst="rect">
            <a:avLst/>
          </a:prstGeom>
        </p:spPr>
        <p:txBody>
          <a:bodyPr vert="horz" lIns="93177" tIns="46589" rIns="93177" bIns="46589"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0D9E364A-8EE2-0C4C-3D8C-97441FB6CC56}"/>
              </a:ext>
            </a:extLst>
          </p:cNvPr>
          <p:cNvSpPr>
            <a:spLocks noGrp="1"/>
          </p:cNvSpPr>
          <p:nvPr>
            <p:ph type="dt" idx="1"/>
          </p:nvPr>
        </p:nvSpPr>
        <p:spPr>
          <a:xfrm>
            <a:off x="3884613" y="0"/>
            <a:ext cx="2971800" cy="465138"/>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E94BFA6E-87B7-4648-83C9-47D10DEBA25D}" type="datetimeFigureOut">
              <a:rPr lang="en-US"/>
              <a:pPr>
                <a:defRPr/>
              </a:pPr>
              <a:t>8/9/2023</a:t>
            </a:fld>
            <a:endParaRPr lang="en-US"/>
          </a:p>
        </p:txBody>
      </p:sp>
      <p:sp>
        <p:nvSpPr>
          <p:cNvPr id="4" name="Slide Image Placeholder 3">
            <a:extLst>
              <a:ext uri="{FF2B5EF4-FFF2-40B4-BE49-F238E27FC236}">
                <a16:creationId xmlns:a16="http://schemas.microsoft.com/office/drawing/2014/main" id="{2B2B0FB2-61B9-8D05-FCC3-78150B10FC3A}"/>
              </a:ext>
            </a:extLst>
          </p:cNvPr>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8F9E68D8-9496-9897-1B97-705AB9BD2F2C}"/>
              </a:ext>
            </a:extLst>
          </p:cNvPr>
          <p:cNvSpPr>
            <a:spLocks noGrp="1"/>
          </p:cNvSpPr>
          <p:nvPr>
            <p:ph type="body" sz="quarter" idx="3"/>
          </p:nvPr>
        </p:nvSpPr>
        <p:spPr>
          <a:xfrm>
            <a:off x="685800" y="4424363"/>
            <a:ext cx="5486400" cy="419100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18C4374-8469-C529-B98A-74E2491A2A3F}"/>
              </a:ext>
            </a:extLst>
          </p:cNvPr>
          <p:cNvSpPr>
            <a:spLocks noGrp="1"/>
          </p:cNvSpPr>
          <p:nvPr>
            <p:ph type="ftr" sz="quarter" idx="4"/>
          </p:nvPr>
        </p:nvSpPr>
        <p:spPr>
          <a:xfrm>
            <a:off x="0" y="8847138"/>
            <a:ext cx="2971800" cy="465137"/>
          </a:xfrm>
          <a:prstGeom prst="rect">
            <a:avLst/>
          </a:prstGeom>
        </p:spPr>
        <p:txBody>
          <a:bodyPr vert="horz" lIns="93177" tIns="46589" rIns="93177" bIns="46589"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57E36126-894E-36C0-3E23-FE0EA2A3767C}"/>
              </a:ext>
            </a:extLst>
          </p:cNvPr>
          <p:cNvSpPr>
            <a:spLocks noGrp="1"/>
          </p:cNvSpPr>
          <p:nvPr>
            <p:ph type="sldNum" sz="quarter" idx="5"/>
          </p:nvPr>
        </p:nvSpPr>
        <p:spPr>
          <a:xfrm>
            <a:off x="3884613" y="8847138"/>
            <a:ext cx="2971800" cy="465137"/>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96E96F31-B028-431A-A0DC-E35BA16BB2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97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97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811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04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91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55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BE1BC6-72F5-4A13-B5E6-798B1D4F4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979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303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230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63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1245841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726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813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01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301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698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2364885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5301D-1DBD-48FD-87F0-F5B8673707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760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5301D-1DBD-48FD-87F0-F5B8673707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149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5301D-1DBD-48FD-87F0-F5B8673707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80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5301D-1DBD-48FD-87F0-F5B8673707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7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851357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5301D-1DBD-48FD-87F0-F5B8673707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984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5301D-1DBD-48FD-87F0-F5B8673707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842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5301D-1DBD-48FD-87F0-F5B8673707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304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Trish: </a:t>
            </a:r>
            <a:r>
              <a:rPr lang="en-US" sz="1200" kern="1200">
                <a:solidFill>
                  <a:schemeClr val="tx1"/>
                </a:solidFill>
                <a:effectLst/>
                <a:latin typeface="+mn-lt"/>
                <a:ea typeface="+mn-ea"/>
                <a:cs typeface="+mn-cs"/>
              </a:rPr>
              <a:t>remind Congress that unless they pass legislation amending the NWPA, DOE's hands are tied</a:t>
            </a:r>
          </a:p>
          <a:p>
            <a:r>
              <a:rPr lang="en-US" sz="1200" kern="1200">
                <a:solidFill>
                  <a:schemeClr val="tx1"/>
                </a:solidFill>
                <a:effectLst/>
                <a:latin typeface="+mn-lt"/>
                <a:ea typeface="+mn-ea"/>
                <a:cs typeface="+mn-cs"/>
              </a:rPr>
              <a:t>Context for Finding 12: right now the US is about 17-18% nuclear and going down as we retire some of the current fleet. If advanced reactors are added to just replace lost generating capacity, wastes will not necessarily increase.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5301D-1DBD-48FD-87F0-F5B8673707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952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U.S. government and industry going forward will have to decide which features or attributes of advanced reactors best align with the U.S. energy needs without increasing proliferation risks, having an adverse impact on the environment, or imposing an unacceptable economic burden on current and future generations.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5301D-1DBD-48FD-87F0-F5B8673707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026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82</a:t>
            </a:fld>
            <a:endParaRPr lang="en-US" altLang="en-US">
              <a:latin typeface="Calibri" panose="020F0502020204030204" pitchFamily="34" charset="0"/>
            </a:endParaRPr>
          </a:p>
        </p:txBody>
      </p:sp>
    </p:spTree>
    <p:extLst>
      <p:ext uri="{BB962C8B-B14F-4D97-AF65-F5344CB8AC3E}">
        <p14:creationId xmlns:p14="http://schemas.microsoft.com/office/powerpoint/2010/main" val="3030855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83</a:t>
            </a:fld>
            <a:endParaRPr lang="en-US" altLang="en-US">
              <a:latin typeface="Calibri" panose="020F0502020204030204" pitchFamily="34" charset="0"/>
            </a:endParaRPr>
          </a:p>
        </p:txBody>
      </p:sp>
    </p:spTree>
    <p:extLst>
      <p:ext uri="{BB962C8B-B14F-4D97-AF65-F5344CB8AC3E}">
        <p14:creationId xmlns:p14="http://schemas.microsoft.com/office/powerpoint/2010/main" val="3225042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6E96F31-B028-431A-A0DC-E35BA16BB2F5}" type="slidenum">
              <a:rPr lang="en-US" smtClean="0"/>
              <a:pPr>
                <a:defRPr/>
              </a:pPr>
              <a:t>88</a:t>
            </a:fld>
            <a:endParaRPr lang="en-US"/>
          </a:p>
        </p:txBody>
      </p:sp>
    </p:spTree>
    <p:extLst>
      <p:ext uri="{BB962C8B-B14F-4D97-AF65-F5344CB8AC3E}">
        <p14:creationId xmlns:p14="http://schemas.microsoft.com/office/powerpoint/2010/main" val="3552919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92</a:t>
            </a:fld>
            <a:endParaRPr lang="en-US" altLang="en-US">
              <a:latin typeface="Calibri" panose="020F0502020204030204" pitchFamily="34" charset="0"/>
            </a:endParaRPr>
          </a:p>
        </p:txBody>
      </p:sp>
    </p:spTree>
    <p:extLst>
      <p:ext uri="{BB962C8B-B14F-4D97-AF65-F5344CB8AC3E}">
        <p14:creationId xmlns:p14="http://schemas.microsoft.com/office/powerpoint/2010/main" val="645276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96</a:t>
            </a:fld>
            <a:endParaRPr lang="en-US" altLang="en-US">
              <a:latin typeface="Calibri" panose="020F0502020204030204" pitchFamily="34" charset="0"/>
            </a:endParaRPr>
          </a:p>
        </p:txBody>
      </p:sp>
    </p:spTree>
    <p:extLst>
      <p:ext uri="{BB962C8B-B14F-4D97-AF65-F5344CB8AC3E}">
        <p14:creationId xmlns:p14="http://schemas.microsoft.com/office/powerpoint/2010/main" val="280731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815454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97</a:t>
            </a:fld>
            <a:endParaRPr lang="en-US" altLang="en-US">
              <a:latin typeface="Calibri" panose="020F0502020204030204" pitchFamily="34" charset="0"/>
            </a:endParaRPr>
          </a:p>
        </p:txBody>
      </p:sp>
    </p:spTree>
    <p:extLst>
      <p:ext uri="{BB962C8B-B14F-4D97-AF65-F5344CB8AC3E}">
        <p14:creationId xmlns:p14="http://schemas.microsoft.com/office/powerpoint/2010/main" val="200559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96F31-B028-431A-A0DC-E35BA16BB2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218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101</a:t>
            </a:fld>
            <a:endParaRPr lang="en-US" altLang="en-US">
              <a:latin typeface="Calibri" panose="020F0502020204030204" pitchFamily="34" charset="0"/>
            </a:endParaRPr>
          </a:p>
        </p:txBody>
      </p:sp>
    </p:spTree>
    <p:extLst>
      <p:ext uri="{BB962C8B-B14F-4D97-AF65-F5344CB8AC3E}">
        <p14:creationId xmlns:p14="http://schemas.microsoft.com/office/powerpoint/2010/main" val="20188194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102</a:t>
            </a:fld>
            <a:endParaRPr lang="en-US" altLang="en-US">
              <a:latin typeface="Calibri" panose="020F0502020204030204" pitchFamily="34" charset="0"/>
            </a:endParaRPr>
          </a:p>
        </p:txBody>
      </p:sp>
    </p:spTree>
    <p:extLst>
      <p:ext uri="{BB962C8B-B14F-4D97-AF65-F5344CB8AC3E}">
        <p14:creationId xmlns:p14="http://schemas.microsoft.com/office/powerpoint/2010/main" val="3722818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6E96F31-B028-431A-A0DC-E35BA16BB2F5}" type="slidenum">
              <a:rPr lang="en-US" smtClean="0"/>
              <a:pPr>
                <a:defRPr/>
              </a:pPr>
              <a:t>104</a:t>
            </a:fld>
            <a:endParaRPr lang="en-US"/>
          </a:p>
        </p:txBody>
      </p:sp>
    </p:spTree>
    <p:extLst>
      <p:ext uri="{BB962C8B-B14F-4D97-AF65-F5344CB8AC3E}">
        <p14:creationId xmlns:p14="http://schemas.microsoft.com/office/powerpoint/2010/main" val="2184872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107</a:t>
            </a:fld>
            <a:endParaRPr lang="en-US" altLang="en-US">
              <a:latin typeface="Calibri" panose="020F0502020204030204" pitchFamily="34" charset="0"/>
            </a:endParaRPr>
          </a:p>
        </p:txBody>
      </p:sp>
    </p:spTree>
    <p:extLst>
      <p:ext uri="{BB962C8B-B14F-4D97-AF65-F5344CB8AC3E}">
        <p14:creationId xmlns:p14="http://schemas.microsoft.com/office/powerpoint/2010/main" val="4040697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108</a:t>
            </a:fld>
            <a:endParaRPr lang="en-US" altLang="en-US">
              <a:latin typeface="Calibri" panose="020F0502020204030204" pitchFamily="34" charset="0"/>
            </a:endParaRPr>
          </a:p>
        </p:txBody>
      </p:sp>
    </p:spTree>
    <p:extLst>
      <p:ext uri="{BB962C8B-B14F-4D97-AF65-F5344CB8AC3E}">
        <p14:creationId xmlns:p14="http://schemas.microsoft.com/office/powerpoint/2010/main" val="1707206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109</a:t>
            </a:fld>
            <a:endParaRPr lang="en-US" altLang="en-US">
              <a:latin typeface="Calibri" panose="020F0502020204030204" pitchFamily="34" charset="0"/>
            </a:endParaRPr>
          </a:p>
        </p:txBody>
      </p:sp>
    </p:spTree>
    <p:extLst>
      <p:ext uri="{BB962C8B-B14F-4D97-AF65-F5344CB8AC3E}">
        <p14:creationId xmlns:p14="http://schemas.microsoft.com/office/powerpoint/2010/main" val="20850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45C58-8844-4901-BDC8-78708952C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94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29451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15C5F4-F660-01C3-CA2E-4DB9AC78A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9CC0F6-0CBF-B6BC-1DFE-152AC8C0D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10712597-608A-B130-BA09-DE6119534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99810BE-C147-4654-AEC1-0F0FCEEDF613}" type="slidenum">
              <a:rPr lang="en-US" altLang="en-US">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390011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69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B5789-9E99-414F-82A5-F02C12265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85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2.xml"/><Relationship Id="rId7" Type="http://schemas.openxmlformats.org/officeDocument/2006/relationships/slideMaster" Target="../slideMasters/slideMaster6.xml"/><Relationship Id="rId2" Type="http://schemas.openxmlformats.org/officeDocument/2006/relationships/tags" Target="../tags/tag21.xml"/><Relationship Id="rId1" Type="http://schemas.openxmlformats.org/officeDocument/2006/relationships/vmlDrawing" Target="../drawings/vmlDrawing2.vml"/><Relationship Id="rId6" Type="http://schemas.openxmlformats.org/officeDocument/2006/relationships/tags" Target="../tags/tag25.xml"/><Relationship Id="rId11" Type="http://schemas.openxmlformats.org/officeDocument/2006/relationships/image" Target="../media/image5.png"/><Relationship Id="rId5" Type="http://schemas.openxmlformats.org/officeDocument/2006/relationships/tags" Target="../tags/tag24.xml"/><Relationship Id="rId10" Type="http://schemas.openxmlformats.org/officeDocument/2006/relationships/image" Target="../media/image7.jpeg"/><Relationship Id="rId4" Type="http://schemas.openxmlformats.org/officeDocument/2006/relationships/tags" Target="../tags/tag23.xml"/><Relationship Id="rId9" Type="http://schemas.openxmlformats.org/officeDocument/2006/relationships/image" Target="../media/image6.emf"/></Relationships>
</file>

<file path=ppt/slideLayouts/_rels/slideLayout10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7.xml"/><Relationship Id="rId7" Type="http://schemas.openxmlformats.org/officeDocument/2006/relationships/slideMaster" Target="../slideMasters/slideMaster6.xml"/><Relationship Id="rId2" Type="http://schemas.openxmlformats.org/officeDocument/2006/relationships/tags" Target="../tags/tag26.xml"/><Relationship Id="rId1" Type="http://schemas.openxmlformats.org/officeDocument/2006/relationships/vmlDrawing" Target="../drawings/vmlDrawing3.vml"/><Relationship Id="rId6" Type="http://schemas.openxmlformats.org/officeDocument/2006/relationships/tags" Target="../tags/tag30.xml"/><Relationship Id="rId11" Type="http://schemas.openxmlformats.org/officeDocument/2006/relationships/image" Target="../media/image5.png"/><Relationship Id="rId5" Type="http://schemas.openxmlformats.org/officeDocument/2006/relationships/tags" Target="../tags/tag29.xml"/><Relationship Id="rId10" Type="http://schemas.openxmlformats.org/officeDocument/2006/relationships/image" Target="../media/image8.jpeg"/><Relationship Id="rId4" Type="http://schemas.openxmlformats.org/officeDocument/2006/relationships/tags" Target="../tags/tag28.xml"/><Relationship Id="rId9" Type="http://schemas.openxmlformats.org/officeDocument/2006/relationships/image" Target="../media/image6.emf"/></Relationships>
</file>

<file path=ppt/slideLayouts/_rels/slideLayout10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2.xml"/><Relationship Id="rId7" Type="http://schemas.openxmlformats.org/officeDocument/2006/relationships/image" Target="../media/image9.png"/><Relationship Id="rId2" Type="http://schemas.openxmlformats.org/officeDocument/2006/relationships/tags" Target="../tags/tag31.xml"/><Relationship Id="rId1" Type="http://schemas.openxmlformats.org/officeDocument/2006/relationships/vmlDrawing" Target="../drawings/vmlDrawing4.vml"/><Relationship Id="rId6" Type="http://schemas.openxmlformats.org/officeDocument/2006/relationships/slideMaster" Target="../slideMasters/slideMaster6.xml"/><Relationship Id="rId5" Type="http://schemas.openxmlformats.org/officeDocument/2006/relationships/tags" Target="../tags/tag34.xml"/><Relationship Id="rId10" Type="http://schemas.openxmlformats.org/officeDocument/2006/relationships/image" Target="../media/image5.png"/><Relationship Id="rId4" Type="http://schemas.openxmlformats.org/officeDocument/2006/relationships/tags" Target="../tags/tag33.xml"/><Relationship Id="rId9" Type="http://schemas.openxmlformats.org/officeDocument/2006/relationships/image" Target="../media/image6.emf"/></Relationships>
</file>

<file path=ppt/slideLayouts/_rels/slideLayout10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6.xml"/><Relationship Id="rId7" Type="http://schemas.openxmlformats.org/officeDocument/2006/relationships/slideMaster" Target="../slideMasters/slideMaster6.xml"/><Relationship Id="rId2" Type="http://schemas.openxmlformats.org/officeDocument/2006/relationships/tags" Target="../tags/tag35.xml"/><Relationship Id="rId1" Type="http://schemas.openxmlformats.org/officeDocument/2006/relationships/vmlDrawing" Target="../drawings/vmlDrawing5.vml"/><Relationship Id="rId6" Type="http://schemas.openxmlformats.org/officeDocument/2006/relationships/tags" Target="../tags/tag39.xml"/><Relationship Id="rId11" Type="http://schemas.openxmlformats.org/officeDocument/2006/relationships/image" Target="../media/image5.png"/><Relationship Id="rId5" Type="http://schemas.openxmlformats.org/officeDocument/2006/relationships/tags" Target="../tags/tag38.xml"/><Relationship Id="rId10" Type="http://schemas.openxmlformats.org/officeDocument/2006/relationships/image" Target="../media/image10.jpeg"/><Relationship Id="rId4" Type="http://schemas.openxmlformats.org/officeDocument/2006/relationships/tags" Target="../tags/tag37.xml"/><Relationship Id="rId9"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1.xml"/><Relationship Id="rId7" Type="http://schemas.openxmlformats.org/officeDocument/2006/relationships/slideMaster" Target="../slideMasters/slideMaster6.xml"/><Relationship Id="rId2" Type="http://schemas.openxmlformats.org/officeDocument/2006/relationships/tags" Target="../tags/tag40.xml"/><Relationship Id="rId1" Type="http://schemas.openxmlformats.org/officeDocument/2006/relationships/vmlDrawing" Target="../drawings/vmlDrawing6.v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4.emf"/></Relationships>
</file>

<file path=ppt/slideLayouts/_rels/slideLayout10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6.xml"/><Relationship Id="rId7" Type="http://schemas.openxmlformats.org/officeDocument/2006/relationships/slideMaster" Target="../slideMasters/slideMaster6.xml"/><Relationship Id="rId2" Type="http://schemas.openxmlformats.org/officeDocument/2006/relationships/tags" Target="../tags/tag45.xml"/><Relationship Id="rId1" Type="http://schemas.openxmlformats.org/officeDocument/2006/relationships/vmlDrawing" Target="../drawings/vmlDrawing7.v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6.emf"/></Relationships>
</file>

<file path=ppt/slideLayouts/_rels/slideLayout10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51.xml"/><Relationship Id="rId7" Type="http://schemas.openxmlformats.org/officeDocument/2006/relationships/slideMaster" Target="../slideMasters/slideMaster6.xml"/><Relationship Id="rId2" Type="http://schemas.openxmlformats.org/officeDocument/2006/relationships/tags" Target="../tags/tag50.xml"/><Relationship Id="rId1" Type="http://schemas.openxmlformats.org/officeDocument/2006/relationships/vmlDrawing" Target="../drawings/vmlDrawing8.v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6.emf"/></Relationships>
</file>

<file path=ppt/slideLayouts/_rels/slideLayout10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56.xml"/><Relationship Id="rId7" Type="http://schemas.openxmlformats.org/officeDocument/2006/relationships/slideMaster" Target="../slideMasters/slideMaster6.xml"/><Relationship Id="rId2" Type="http://schemas.openxmlformats.org/officeDocument/2006/relationships/tags" Target="../tags/tag55.xml"/><Relationship Id="rId1" Type="http://schemas.openxmlformats.org/officeDocument/2006/relationships/vmlDrawing" Target="../drawings/vmlDrawing9.v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image" Target="../media/image6.emf"/></Relationships>
</file>

<file path=ppt/slideLayouts/_rels/slideLayout108.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10.vml"/><Relationship Id="rId6" Type="http://schemas.openxmlformats.org/officeDocument/2006/relationships/tags" Target="../tags/tag64.xml"/><Relationship Id="rId5" Type="http://schemas.openxmlformats.org/officeDocument/2006/relationships/tags" Target="../tags/tag63.xml"/><Relationship Id="rId10" Type="http://schemas.openxmlformats.org/officeDocument/2006/relationships/image" Target="../media/image6.emf"/><Relationship Id="rId4" Type="http://schemas.openxmlformats.org/officeDocument/2006/relationships/tags" Target="../tags/tag62.xml"/><Relationship Id="rId9" Type="http://schemas.openxmlformats.org/officeDocument/2006/relationships/oleObject" Target="../embeddings/oleObject10.bin"/></Relationships>
</file>

<file path=ppt/slideLayouts/_rels/slideLayout109.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5.png"/><Relationship Id="rId2" Type="http://schemas.openxmlformats.org/officeDocument/2006/relationships/tags" Target="../tags/tag66.xml"/><Relationship Id="rId1" Type="http://schemas.openxmlformats.org/officeDocument/2006/relationships/vmlDrawing" Target="../drawings/vmlDrawing11.vml"/><Relationship Id="rId6" Type="http://schemas.openxmlformats.org/officeDocument/2006/relationships/tags" Target="../tags/tag70.xml"/><Relationship Id="rId11" Type="http://schemas.openxmlformats.org/officeDocument/2006/relationships/image" Target="../media/image4.emf"/><Relationship Id="rId5" Type="http://schemas.openxmlformats.org/officeDocument/2006/relationships/tags" Target="../tags/tag69.xml"/><Relationship Id="rId10" Type="http://schemas.openxmlformats.org/officeDocument/2006/relationships/oleObject" Target="../embeddings/oleObject11.bin"/><Relationship Id="rId4" Type="http://schemas.openxmlformats.org/officeDocument/2006/relationships/tags" Target="../tags/tag68.xml"/><Relationship Id="rId9"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5.png"/><Relationship Id="rId2" Type="http://schemas.openxmlformats.org/officeDocument/2006/relationships/tags" Target="../tags/tag73.xml"/><Relationship Id="rId1" Type="http://schemas.openxmlformats.org/officeDocument/2006/relationships/vmlDrawing" Target="../drawings/vmlDrawing12.vml"/><Relationship Id="rId6" Type="http://schemas.openxmlformats.org/officeDocument/2006/relationships/tags" Target="../tags/tag77.xml"/><Relationship Id="rId11" Type="http://schemas.openxmlformats.org/officeDocument/2006/relationships/image" Target="../media/image4.emf"/><Relationship Id="rId5" Type="http://schemas.openxmlformats.org/officeDocument/2006/relationships/tags" Target="../tags/tag76.xml"/><Relationship Id="rId10" Type="http://schemas.openxmlformats.org/officeDocument/2006/relationships/oleObject" Target="../embeddings/oleObject12.bin"/><Relationship Id="rId4" Type="http://schemas.openxmlformats.org/officeDocument/2006/relationships/tags" Target="../tags/tag75.xml"/><Relationship Id="rId9"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5.png"/><Relationship Id="rId2" Type="http://schemas.openxmlformats.org/officeDocument/2006/relationships/tags" Target="../tags/tag80.xml"/><Relationship Id="rId1" Type="http://schemas.openxmlformats.org/officeDocument/2006/relationships/vmlDrawing" Target="../drawings/vmlDrawing13.vml"/><Relationship Id="rId6" Type="http://schemas.openxmlformats.org/officeDocument/2006/relationships/tags" Target="../tags/tag84.xml"/><Relationship Id="rId11" Type="http://schemas.openxmlformats.org/officeDocument/2006/relationships/image" Target="../media/image4.emf"/><Relationship Id="rId5" Type="http://schemas.openxmlformats.org/officeDocument/2006/relationships/tags" Target="../tags/tag83.xml"/><Relationship Id="rId10" Type="http://schemas.openxmlformats.org/officeDocument/2006/relationships/oleObject" Target="../embeddings/oleObject13.bin"/><Relationship Id="rId4" Type="http://schemas.openxmlformats.org/officeDocument/2006/relationships/tags" Target="../tags/tag82.xml"/><Relationship Id="rId9"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5.png"/><Relationship Id="rId2" Type="http://schemas.openxmlformats.org/officeDocument/2006/relationships/tags" Target="../tags/tag87.xml"/><Relationship Id="rId1" Type="http://schemas.openxmlformats.org/officeDocument/2006/relationships/vmlDrawing" Target="../drawings/vmlDrawing14.vml"/><Relationship Id="rId6" Type="http://schemas.openxmlformats.org/officeDocument/2006/relationships/tags" Target="../tags/tag91.xml"/><Relationship Id="rId11" Type="http://schemas.openxmlformats.org/officeDocument/2006/relationships/image" Target="../media/image11.emf"/><Relationship Id="rId5" Type="http://schemas.openxmlformats.org/officeDocument/2006/relationships/tags" Target="../tags/tag90.xml"/><Relationship Id="rId10" Type="http://schemas.openxmlformats.org/officeDocument/2006/relationships/oleObject" Target="../embeddings/oleObject14.bin"/><Relationship Id="rId4" Type="http://schemas.openxmlformats.org/officeDocument/2006/relationships/tags" Target="../tags/tag89.xml"/><Relationship Id="rId9"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5.png"/><Relationship Id="rId2" Type="http://schemas.openxmlformats.org/officeDocument/2006/relationships/tags" Target="../tags/tag94.xml"/><Relationship Id="rId1" Type="http://schemas.openxmlformats.org/officeDocument/2006/relationships/vmlDrawing" Target="../drawings/vmlDrawing15.vml"/><Relationship Id="rId6" Type="http://schemas.openxmlformats.org/officeDocument/2006/relationships/tags" Target="../tags/tag98.xml"/><Relationship Id="rId11" Type="http://schemas.openxmlformats.org/officeDocument/2006/relationships/image" Target="../media/image4.emf"/><Relationship Id="rId5" Type="http://schemas.openxmlformats.org/officeDocument/2006/relationships/tags" Target="../tags/tag97.xml"/><Relationship Id="rId10" Type="http://schemas.openxmlformats.org/officeDocument/2006/relationships/oleObject" Target="../embeddings/oleObject15.bin"/><Relationship Id="rId4" Type="http://schemas.openxmlformats.org/officeDocument/2006/relationships/tags" Target="../tags/tag96.xml"/><Relationship Id="rId9"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102.xml"/><Relationship Id="rId7" Type="http://schemas.openxmlformats.org/officeDocument/2006/relationships/slideMaster" Target="../slideMasters/slideMaster6.xml"/><Relationship Id="rId2" Type="http://schemas.openxmlformats.org/officeDocument/2006/relationships/tags" Target="../tags/tag101.xml"/><Relationship Id="rId1" Type="http://schemas.openxmlformats.org/officeDocument/2006/relationships/vmlDrawing" Target="../drawings/vmlDrawing16.v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5.png"/><Relationship Id="rId4" Type="http://schemas.openxmlformats.org/officeDocument/2006/relationships/tags" Target="../tags/tag103.xml"/><Relationship Id="rId9" Type="http://schemas.openxmlformats.org/officeDocument/2006/relationships/image" Target="../media/image6.emf"/></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6.emf"/><Relationship Id="rId2" Type="http://schemas.openxmlformats.org/officeDocument/2006/relationships/tags" Target="../tags/tag106.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Master" Target="../slideMasters/slideMaster6.xml"/><Relationship Id="rId4" Type="http://schemas.openxmlformats.org/officeDocument/2006/relationships/tags" Target="../tags/tag108.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5.png"/><Relationship Id="rId2" Type="http://schemas.openxmlformats.org/officeDocument/2006/relationships/tags" Target="../tags/tag109.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vmlDrawing" Target="../drawings/vmlDrawing19.vml"/><Relationship Id="rId6" Type="http://schemas.openxmlformats.org/officeDocument/2006/relationships/tags" Target="../tags/tag115.xml"/><Relationship Id="rId5" Type="http://schemas.openxmlformats.org/officeDocument/2006/relationships/tags" Target="../tags/tag114.xml"/><Relationship Id="rId10" Type="http://schemas.openxmlformats.org/officeDocument/2006/relationships/image" Target="../media/image4.emf"/><Relationship Id="rId4" Type="http://schemas.openxmlformats.org/officeDocument/2006/relationships/tags" Target="../tags/tag113.xml"/><Relationship Id="rId9" Type="http://schemas.openxmlformats.org/officeDocument/2006/relationships/oleObject" Target="../embeddings/oleObject19.bin"/></Relationships>
</file>

<file path=ppt/slideLayouts/_rels/slideLayout11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18.xml"/><Relationship Id="rId7" Type="http://schemas.openxmlformats.org/officeDocument/2006/relationships/slideMaster" Target="../slideMasters/slideMaster6.xml"/><Relationship Id="rId2" Type="http://schemas.openxmlformats.org/officeDocument/2006/relationships/tags" Target="../tags/tag117.xml"/><Relationship Id="rId1" Type="http://schemas.openxmlformats.org/officeDocument/2006/relationships/vmlDrawing" Target="../drawings/vmlDrawing20.v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image" Target="../media/image4.emf"/></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nergy.gov/ott" TargetMode="External"/><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43.xml"/><Relationship Id="rId7" Type="http://schemas.openxmlformats.org/officeDocument/2006/relationships/slideMaster" Target="../slideMasters/slideMaster7.xml"/><Relationship Id="rId2" Type="http://schemas.openxmlformats.org/officeDocument/2006/relationships/tags" Target="../tags/tag142.xml"/><Relationship Id="rId1" Type="http://schemas.openxmlformats.org/officeDocument/2006/relationships/vmlDrawing" Target="../drawings/vmlDrawing22.vml"/><Relationship Id="rId6" Type="http://schemas.openxmlformats.org/officeDocument/2006/relationships/tags" Target="../tags/tag146.xml"/><Relationship Id="rId11" Type="http://schemas.openxmlformats.org/officeDocument/2006/relationships/image" Target="../media/image5.png"/><Relationship Id="rId5" Type="http://schemas.openxmlformats.org/officeDocument/2006/relationships/tags" Target="../tags/tag145.xml"/><Relationship Id="rId10" Type="http://schemas.openxmlformats.org/officeDocument/2006/relationships/image" Target="../media/image7.jpeg"/><Relationship Id="rId4" Type="http://schemas.openxmlformats.org/officeDocument/2006/relationships/tags" Target="../tags/tag144.xml"/><Relationship Id="rId9" Type="http://schemas.openxmlformats.org/officeDocument/2006/relationships/image" Target="../media/image6.emf"/></Relationships>
</file>

<file path=ppt/slideLayouts/_rels/slideLayout12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148.xml"/><Relationship Id="rId7" Type="http://schemas.openxmlformats.org/officeDocument/2006/relationships/slideMaster" Target="../slideMasters/slideMaster7.xml"/><Relationship Id="rId2" Type="http://schemas.openxmlformats.org/officeDocument/2006/relationships/tags" Target="../tags/tag147.xml"/><Relationship Id="rId1" Type="http://schemas.openxmlformats.org/officeDocument/2006/relationships/vmlDrawing" Target="../drawings/vmlDrawing23.vml"/><Relationship Id="rId6" Type="http://schemas.openxmlformats.org/officeDocument/2006/relationships/tags" Target="../tags/tag151.xml"/><Relationship Id="rId11" Type="http://schemas.openxmlformats.org/officeDocument/2006/relationships/image" Target="../media/image5.png"/><Relationship Id="rId5" Type="http://schemas.openxmlformats.org/officeDocument/2006/relationships/tags" Target="../tags/tag150.xml"/><Relationship Id="rId10" Type="http://schemas.openxmlformats.org/officeDocument/2006/relationships/image" Target="../media/image8.jpeg"/><Relationship Id="rId4" Type="http://schemas.openxmlformats.org/officeDocument/2006/relationships/tags" Target="../tags/tag149.xml"/><Relationship Id="rId9" Type="http://schemas.openxmlformats.org/officeDocument/2006/relationships/image" Target="../media/image6.emf"/></Relationships>
</file>

<file path=ppt/slideLayouts/_rels/slideLayout12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53.xml"/><Relationship Id="rId7" Type="http://schemas.openxmlformats.org/officeDocument/2006/relationships/slideMaster" Target="../slideMasters/slideMaster7.xml"/><Relationship Id="rId2" Type="http://schemas.openxmlformats.org/officeDocument/2006/relationships/tags" Target="../tags/tag152.xml"/><Relationship Id="rId1" Type="http://schemas.openxmlformats.org/officeDocument/2006/relationships/vmlDrawing" Target="../drawings/vmlDrawing24.vml"/><Relationship Id="rId6" Type="http://schemas.openxmlformats.org/officeDocument/2006/relationships/tags" Target="../tags/tag156.xml"/><Relationship Id="rId11" Type="http://schemas.openxmlformats.org/officeDocument/2006/relationships/image" Target="../media/image5.png"/><Relationship Id="rId5" Type="http://schemas.openxmlformats.org/officeDocument/2006/relationships/tags" Target="../tags/tag155.xml"/><Relationship Id="rId10" Type="http://schemas.openxmlformats.org/officeDocument/2006/relationships/image" Target="../media/image13.jpeg"/><Relationship Id="rId4" Type="http://schemas.openxmlformats.org/officeDocument/2006/relationships/tags" Target="../tags/tag154.xml"/><Relationship Id="rId9" Type="http://schemas.openxmlformats.org/officeDocument/2006/relationships/image" Target="../media/image6.emf"/></Relationships>
</file>

<file path=ppt/slideLayouts/_rels/slideLayout12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58.xml"/><Relationship Id="rId7" Type="http://schemas.openxmlformats.org/officeDocument/2006/relationships/slideMaster" Target="../slideMasters/slideMaster7.xml"/><Relationship Id="rId2" Type="http://schemas.openxmlformats.org/officeDocument/2006/relationships/tags" Target="../tags/tag157.xml"/><Relationship Id="rId1" Type="http://schemas.openxmlformats.org/officeDocument/2006/relationships/vmlDrawing" Target="../drawings/vmlDrawing25.vml"/><Relationship Id="rId6" Type="http://schemas.openxmlformats.org/officeDocument/2006/relationships/tags" Target="../tags/tag161.xml"/><Relationship Id="rId11" Type="http://schemas.openxmlformats.org/officeDocument/2006/relationships/image" Target="../media/image5.png"/><Relationship Id="rId5" Type="http://schemas.openxmlformats.org/officeDocument/2006/relationships/tags" Target="../tags/tag160.xml"/><Relationship Id="rId10" Type="http://schemas.openxmlformats.org/officeDocument/2006/relationships/image" Target="../media/image10.jpeg"/><Relationship Id="rId4" Type="http://schemas.openxmlformats.org/officeDocument/2006/relationships/tags" Target="../tags/tag159.xml"/><Relationship Id="rId9" Type="http://schemas.openxmlformats.org/officeDocument/2006/relationships/image" Target="../media/image6.emf"/></Relationships>
</file>

<file path=ppt/slideLayouts/_rels/slideLayout124.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vmlDrawing" Target="../drawings/vmlDrawing26.vml"/><Relationship Id="rId6" Type="http://schemas.openxmlformats.org/officeDocument/2006/relationships/tags" Target="../tags/tag166.xml"/><Relationship Id="rId5" Type="http://schemas.openxmlformats.org/officeDocument/2006/relationships/tags" Target="../tags/tag165.xml"/><Relationship Id="rId10" Type="http://schemas.openxmlformats.org/officeDocument/2006/relationships/image" Target="../media/image4.emf"/><Relationship Id="rId4" Type="http://schemas.openxmlformats.org/officeDocument/2006/relationships/tags" Target="../tags/tag164.xml"/><Relationship Id="rId9" Type="http://schemas.openxmlformats.org/officeDocument/2006/relationships/oleObject" Target="../embeddings/oleObject26.bin"/></Relationships>
</file>

<file path=ppt/slideLayouts/_rels/slideLayout12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169.xml"/><Relationship Id="rId7" Type="http://schemas.openxmlformats.org/officeDocument/2006/relationships/slideMaster" Target="../slideMasters/slideMaster7.xml"/><Relationship Id="rId2" Type="http://schemas.openxmlformats.org/officeDocument/2006/relationships/tags" Target="../tags/tag168.xml"/><Relationship Id="rId1" Type="http://schemas.openxmlformats.org/officeDocument/2006/relationships/vmlDrawing" Target="../drawings/vmlDrawing27.v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9" Type="http://schemas.openxmlformats.org/officeDocument/2006/relationships/image" Target="../media/image6.emf"/></Relationships>
</file>

<file path=ppt/slideLayouts/_rels/slideLayout12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174.xml"/><Relationship Id="rId7" Type="http://schemas.openxmlformats.org/officeDocument/2006/relationships/slideMaster" Target="../slideMasters/slideMaster7.xml"/><Relationship Id="rId2" Type="http://schemas.openxmlformats.org/officeDocument/2006/relationships/tags" Target="../tags/tag173.xml"/><Relationship Id="rId1" Type="http://schemas.openxmlformats.org/officeDocument/2006/relationships/vmlDrawing" Target="../drawings/vmlDrawing28.v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9" Type="http://schemas.openxmlformats.org/officeDocument/2006/relationships/image" Target="../media/image6.emf"/></Relationships>
</file>

<file path=ppt/slideLayouts/_rels/slideLayout12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79.xml"/><Relationship Id="rId7" Type="http://schemas.openxmlformats.org/officeDocument/2006/relationships/slideMaster" Target="../slideMasters/slideMaster7.xml"/><Relationship Id="rId2" Type="http://schemas.openxmlformats.org/officeDocument/2006/relationships/tags" Target="../tags/tag178.xml"/><Relationship Id="rId1" Type="http://schemas.openxmlformats.org/officeDocument/2006/relationships/vmlDrawing" Target="../drawings/vmlDrawing29.v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9" Type="http://schemas.openxmlformats.org/officeDocument/2006/relationships/image" Target="../media/image6.emf"/></Relationships>
</file>

<file path=ppt/slideLayouts/_rels/slideLayout128.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84.xml"/><Relationship Id="rId7" Type="http://schemas.openxmlformats.org/officeDocument/2006/relationships/tags" Target="../tags/tag188.xml"/><Relationship Id="rId2" Type="http://schemas.openxmlformats.org/officeDocument/2006/relationships/tags" Target="../tags/tag183.xml"/><Relationship Id="rId1" Type="http://schemas.openxmlformats.org/officeDocument/2006/relationships/vmlDrawing" Target="../drawings/vmlDrawing30.vml"/><Relationship Id="rId6" Type="http://schemas.openxmlformats.org/officeDocument/2006/relationships/tags" Target="../tags/tag187.xml"/><Relationship Id="rId5" Type="http://schemas.openxmlformats.org/officeDocument/2006/relationships/tags" Target="../tags/tag186.xml"/><Relationship Id="rId10" Type="http://schemas.openxmlformats.org/officeDocument/2006/relationships/image" Target="../media/image6.emf"/><Relationship Id="rId4" Type="http://schemas.openxmlformats.org/officeDocument/2006/relationships/tags" Target="../tags/tag185.xml"/><Relationship Id="rId9" Type="http://schemas.openxmlformats.org/officeDocument/2006/relationships/oleObject" Target="../embeddings/oleObject30.bin"/></Relationships>
</file>

<file path=ppt/slideLayouts/_rels/slideLayout129.xml.rels><?xml version="1.0" encoding="UTF-8" standalone="yes"?>
<Relationships xmlns="http://schemas.openxmlformats.org/package/2006/relationships"><Relationship Id="rId8" Type="http://schemas.openxmlformats.org/officeDocument/2006/relationships/tags" Target="../tags/tag195.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image" Target="../media/image5.png"/><Relationship Id="rId2" Type="http://schemas.openxmlformats.org/officeDocument/2006/relationships/tags" Target="../tags/tag189.xml"/><Relationship Id="rId1" Type="http://schemas.openxmlformats.org/officeDocument/2006/relationships/vmlDrawing" Target="../drawings/vmlDrawing31.vml"/><Relationship Id="rId6" Type="http://schemas.openxmlformats.org/officeDocument/2006/relationships/tags" Target="../tags/tag193.xml"/><Relationship Id="rId11" Type="http://schemas.openxmlformats.org/officeDocument/2006/relationships/image" Target="../media/image4.emf"/><Relationship Id="rId5" Type="http://schemas.openxmlformats.org/officeDocument/2006/relationships/tags" Target="../tags/tag192.xml"/><Relationship Id="rId10" Type="http://schemas.openxmlformats.org/officeDocument/2006/relationships/oleObject" Target="../embeddings/oleObject31.bin"/><Relationship Id="rId4" Type="http://schemas.openxmlformats.org/officeDocument/2006/relationships/tags" Target="../tags/tag191.xml"/><Relationship Id="rId9"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image" Target="../media/image5.png"/><Relationship Id="rId2" Type="http://schemas.openxmlformats.org/officeDocument/2006/relationships/tags" Target="../tags/tag196.xml"/><Relationship Id="rId1" Type="http://schemas.openxmlformats.org/officeDocument/2006/relationships/vmlDrawing" Target="../drawings/vmlDrawing32.vml"/><Relationship Id="rId6" Type="http://schemas.openxmlformats.org/officeDocument/2006/relationships/tags" Target="../tags/tag200.xml"/><Relationship Id="rId11" Type="http://schemas.openxmlformats.org/officeDocument/2006/relationships/image" Target="../media/image4.emf"/><Relationship Id="rId5" Type="http://schemas.openxmlformats.org/officeDocument/2006/relationships/tags" Target="../tags/tag199.xml"/><Relationship Id="rId10" Type="http://schemas.openxmlformats.org/officeDocument/2006/relationships/oleObject" Target="../embeddings/oleObject32.bin"/><Relationship Id="rId4" Type="http://schemas.openxmlformats.org/officeDocument/2006/relationships/tags" Target="../tags/tag198.xml"/><Relationship Id="rId9"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5.png"/><Relationship Id="rId2" Type="http://schemas.openxmlformats.org/officeDocument/2006/relationships/tags" Target="../tags/tag203.xml"/><Relationship Id="rId1" Type="http://schemas.openxmlformats.org/officeDocument/2006/relationships/vmlDrawing" Target="../drawings/vmlDrawing33.vml"/><Relationship Id="rId6" Type="http://schemas.openxmlformats.org/officeDocument/2006/relationships/tags" Target="../tags/tag207.xml"/><Relationship Id="rId11" Type="http://schemas.openxmlformats.org/officeDocument/2006/relationships/image" Target="../media/image4.emf"/><Relationship Id="rId5" Type="http://schemas.openxmlformats.org/officeDocument/2006/relationships/tags" Target="../tags/tag206.xml"/><Relationship Id="rId10" Type="http://schemas.openxmlformats.org/officeDocument/2006/relationships/oleObject" Target="../embeddings/oleObject33.bin"/><Relationship Id="rId4" Type="http://schemas.openxmlformats.org/officeDocument/2006/relationships/tags" Target="../tags/tag205.xml"/><Relationship Id="rId9"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8" Type="http://schemas.openxmlformats.org/officeDocument/2006/relationships/tags" Target="../tags/tag216.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5.png"/><Relationship Id="rId2" Type="http://schemas.openxmlformats.org/officeDocument/2006/relationships/tags" Target="../tags/tag210.xml"/><Relationship Id="rId1" Type="http://schemas.openxmlformats.org/officeDocument/2006/relationships/vmlDrawing" Target="../drawings/vmlDrawing34.vml"/><Relationship Id="rId6" Type="http://schemas.openxmlformats.org/officeDocument/2006/relationships/tags" Target="../tags/tag214.xml"/><Relationship Id="rId11" Type="http://schemas.openxmlformats.org/officeDocument/2006/relationships/image" Target="../media/image11.emf"/><Relationship Id="rId5" Type="http://schemas.openxmlformats.org/officeDocument/2006/relationships/tags" Target="../tags/tag213.xml"/><Relationship Id="rId10" Type="http://schemas.openxmlformats.org/officeDocument/2006/relationships/oleObject" Target="../embeddings/oleObject34.bin"/><Relationship Id="rId4" Type="http://schemas.openxmlformats.org/officeDocument/2006/relationships/tags" Target="../tags/tag212.xml"/><Relationship Id="rId9"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8" Type="http://schemas.openxmlformats.org/officeDocument/2006/relationships/tags" Target="../tags/tag223.xml"/><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image" Target="../media/image5.png"/><Relationship Id="rId2" Type="http://schemas.openxmlformats.org/officeDocument/2006/relationships/tags" Target="../tags/tag217.xml"/><Relationship Id="rId1" Type="http://schemas.openxmlformats.org/officeDocument/2006/relationships/vmlDrawing" Target="../drawings/vmlDrawing35.vml"/><Relationship Id="rId6" Type="http://schemas.openxmlformats.org/officeDocument/2006/relationships/tags" Target="../tags/tag221.xml"/><Relationship Id="rId11" Type="http://schemas.openxmlformats.org/officeDocument/2006/relationships/image" Target="../media/image4.emf"/><Relationship Id="rId5" Type="http://schemas.openxmlformats.org/officeDocument/2006/relationships/tags" Target="../tags/tag220.xml"/><Relationship Id="rId10" Type="http://schemas.openxmlformats.org/officeDocument/2006/relationships/oleObject" Target="../embeddings/oleObject35.bin"/><Relationship Id="rId4" Type="http://schemas.openxmlformats.org/officeDocument/2006/relationships/tags" Target="../tags/tag219.xml"/><Relationship Id="rId9"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225.xml"/><Relationship Id="rId7" Type="http://schemas.openxmlformats.org/officeDocument/2006/relationships/slideMaster" Target="../slideMasters/slideMaster7.xml"/><Relationship Id="rId2" Type="http://schemas.openxmlformats.org/officeDocument/2006/relationships/tags" Target="../tags/tag224.xml"/><Relationship Id="rId1" Type="http://schemas.openxmlformats.org/officeDocument/2006/relationships/vmlDrawing" Target="../drawings/vmlDrawing36.vml"/><Relationship Id="rId6" Type="http://schemas.openxmlformats.org/officeDocument/2006/relationships/tags" Target="../tags/tag228.xml"/><Relationship Id="rId5" Type="http://schemas.openxmlformats.org/officeDocument/2006/relationships/tags" Target="../tags/tag227.xml"/><Relationship Id="rId10" Type="http://schemas.openxmlformats.org/officeDocument/2006/relationships/image" Target="../media/image5.png"/><Relationship Id="rId4" Type="http://schemas.openxmlformats.org/officeDocument/2006/relationships/tags" Target="../tags/tag226.xml"/><Relationship Id="rId9" Type="http://schemas.openxmlformats.org/officeDocument/2006/relationships/image" Target="../media/image6.emf"/></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image" Target="../media/image6.emf"/><Relationship Id="rId2" Type="http://schemas.openxmlformats.org/officeDocument/2006/relationships/tags" Target="../tags/tag229.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slideMaster" Target="../slideMasters/slideMaster7.xml"/><Relationship Id="rId4" Type="http://schemas.openxmlformats.org/officeDocument/2006/relationships/tags" Target="../tags/tag231.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5.png"/><Relationship Id="rId2" Type="http://schemas.openxmlformats.org/officeDocument/2006/relationships/tags" Target="../tags/tag232.xml"/><Relationship Id="rId1" Type="http://schemas.openxmlformats.org/officeDocument/2006/relationships/vmlDrawing" Target="../drawings/vmlDrawing38.vml"/><Relationship Id="rId6" Type="http://schemas.openxmlformats.org/officeDocument/2006/relationships/image" Target="../media/image6.emf"/><Relationship Id="rId5" Type="http://schemas.openxmlformats.org/officeDocument/2006/relationships/oleObject" Target="../embeddings/oleObject38.bin"/><Relationship Id="rId4"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35.xml"/><Relationship Id="rId7" Type="http://schemas.openxmlformats.org/officeDocument/2006/relationships/tags" Target="../tags/tag239.xml"/><Relationship Id="rId2" Type="http://schemas.openxmlformats.org/officeDocument/2006/relationships/tags" Target="../tags/tag234.xml"/><Relationship Id="rId1" Type="http://schemas.openxmlformats.org/officeDocument/2006/relationships/vmlDrawing" Target="../drawings/vmlDrawing39.vml"/><Relationship Id="rId6" Type="http://schemas.openxmlformats.org/officeDocument/2006/relationships/tags" Target="../tags/tag238.xml"/><Relationship Id="rId5" Type="http://schemas.openxmlformats.org/officeDocument/2006/relationships/tags" Target="../tags/tag237.xml"/><Relationship Id="rId10" Type="http://schemas.openxmlformats.org/officeDocument/2006/relationships/image" Target="../media/image4.emf"/><Relationship Id="rId4" Type="http://schemas.openxmlformats.org/officeDocument/2006/relationships/tags" Target="../tags/tag236.xml"/><Relationship Id="rId9" Type="http://schemas.openxmlformats.org/officeDocument/2006/relationships/oleObject" Target="../embeddings/oleObject39.bin"/></Relationships>
</file>

<file path=ppt/slideLayouts/_rels/slideLayout13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241.xml"/><Relationship Id="rId7" Type="http://schemas.openxmlformats.org/officeDocument/2006/relationships/slideMaster" Target="../slideMasters/slideMaster7.xml"/><Relationship Id="rId2" Type="http://schemas.openxmlformats.org/officeDocument/2006/relationships/tags" Target="../tags/tag240.xml"/><Relationship Id="rId1" Type="http://schemas.openxmlformats.org/officeDocument/2006/relationships/vmlDrawing" Target="../drawings/vmlDrawing40.v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9" Type="http://schemas.openxmlformats.org/officeDocument/2006/relationships/image" Target="../media/image4.emf"/></Relationships>
</file>

<file path=ppt/slideLayouts/_rels/slideLayout139.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vmlDrawing" Target="../drawings/vmlDrawing41.vml"/><Relationship Id="rId6" Type="http://schemas.openxmlformats.org/officeDocument/2006/relationships/tags" Target="../tags/tag249.xml"/><Relationship Id="rId11" Type="http://schemas.openxmlformats.org/officeDocument/2006/relationships/image" Target="../media/image4.emf"/><Relationship Id="rId5" Type="http://schemas.openxmlformats.org/officeDocument/2006/relationships/tags" Target="../tags/tag248.xml"/><Relationship Id="rId10" Type="http://schemas.openxmlformats.org/officeDocument/2006/relationships/oleObject" Target="../embeddings/oleObject41.bin"/><Relationship Id="rId4" Type="http://schemas.openxmlformats.org/officeDocument/2006/relationships/tags" Target="../tags/tag247.xml"/><Relationship Id="rId9"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tags" Target="../tags/tag258.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image" Target="../media/image5.png"/><Relationship Id="rId2" Type="http://schemas.openxmlformats.org/officeDocument/2006/relationships/tags" Target="../tags/tag252.xml"/><Relationship Id="rId1" Type="http://schemas.openxmlformats.org/officeDocument/2006/relationships/vmlDrawing" Target="../drawings/vmlDrawing42.vml"/><Relationship Id="rId6" Type="http://schemas.openxmlformats.org/officeDocument/2006/relationships/tags" Target="../tags/tag256.xml"/><Relationship Id="rId11" Type="http://schemas.openxmlformats.org/officeDocument/2006/relationships/image" Target="../media/image11.emf"/><Relationship Id="rId5" Type="http://schemas.openxmlformats.org/officeDocument/2006/relationships/tags" Target="../tags/tag255.xml"/><Relationship Id="rId10" Type="http://schemas.openxmlformats.org/officeDocument/2006/relationships/oleObject" Target="../embeddings/oleObject42.bin"/><Relationship Id="rId4" Type="http://schemas.openxmlformats.org/officeDocument/2006/relationships/tags" Target="../tags/tag254.xml"/><Relationship Id="rId9"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8" Type="http://schemas.openxmlformats.org/officeDocument/2006/relationships/tags" Target="../tags/tag265.xml"/><Relationship Id="rId3" Type="http://schemas.openxmlformats.org/officeDocument/2006/relationships/tags" Target="../tags/tag260.xml"/><Relationship Id="rId7" Type="http://schemas.openxmlformats.org/officeDocument/2006/relationships/tags" Target="../tags/tag264.xml"/><Relationship Id="rId2" Type="http://schemas.openxmlformats.org/officeDocument/2006/relationships/tags" Target="../tags/tag259.xml"/><Relationship Id="rId1" Type="http://schemas.openxmlformats.org/officeDocument/2006/relationships/vmlDrawing" Target="../drawings/vmlDrawing43.vml"/><Relationship Id="rId6" Type="http://schemas.openxmlformats.org/officeDocument/2006/relationships/tags" Target="../tags/tag263.xml"/><Relationship Id="rId11" Type="http://schemas.openxmlformats.org/officeDocument/2006/relationships/image" Target="../media/image4.emf"/><Relationship Id="rId5" Type="http://schemas.openxmlformats.org/officeDocument/2006/relationships/tags" Target="../tags/tag262.xml"/><Relationship Id="rId10" Type="http://schemas.openxmlformats.org/officeDocument/2006/relationships/oleObject" Target="../embeddings/oleObject43.bin"/><Relationship Id="rId4" Type="http://schemas.openxmlformats.org/officeDocument/2006/relationships/tags" Target="../tags/tag261.xml"/><Relationship Id="rId9"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91CA23A-FAB1-B115-F412-EF9F2286AA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1985" y="1687319"/>
            <a:ext cx="4400939" cy="1195971"/>
          </a:xfrm>
        </p:spPr>
        <p:txBody>
          <a:bodyPr anchor="b">
            <a:noAutofit/>
          </a:bodyPr>
          <a:lstStyle>
            <a:lvl1pPr algn="l">
              <a:defRPr sz="4050">
                <a:solidFill>
                  <a:schemeClr val="bg1"/>
                </a:solidFill>
                <a:latin typeface="Franklin Gothic Demi Cond" panose="020B0706030402020204" pitchFamily="34" charset="0"/>
              </a:defRPr>
            </a:lvl1pPr>
          </a:lstStyle>
          <a:p>
            <a:r>
              <a:rPr lang="en-US"/>
              <a:t>Click to edit Master title style</a:t>
            </a:r>
          </a:p>
        </p:txBody>
      </p:sp>
      <p:sp>
        <p:nvSpPr>
          <p:cNvPr id="3" name="Subtitle 2"/>
          <p:cNvSpPr>
            <a:spLocks noGrp="1"/>
          </p:cNvSpPr>
          <p:nvPr>
            <p:ph type="subTitle" idx="1"/>
          </p:nvPr>
        </p:nvSpPr>
        <p:spPr>
          <a:xfrm>
            <a:off x="621985" y="2892621"/>
            <a:ext cx="4400939" cy="1024715"/>
          </a:xfrm>
        </p:spPr>
        <p:txBody>
          <a:bodyPr>
            <a:normAutofit/>
          </a:bodyPr>
          <a:lstStyle>
            <a:lvl1pPr marL="0" indent="0" algn="l">
              <a:buNone/>
              <a:defRPr sz="2100">
                <a:solidFill>
                  <a:schemeClr val="bg1"/>
                </a:solidFill>
                <a:latin typeface="Franklin Gothic Book" panose="020B05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97250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C3E2F-25B5-A97C-E50E-A329F6C01679}"/>
              </a:ext>
            </a:extLst>
          </p:cNvPr>
          <p:cNvSpPr>
            <a:spLocks noGrp="1"/>
          </p:cNvSpPr>
          <p:nvPr>
            <p:ph type="dt" sz="half" idx="10"/>
          </p:nvPr>
        </p:nvSpPr>
        <p:spPr/>
        <p:txBody>
          <a:bodyPr/>
          <a:lstStyle>
            <a:lvl1pPr>
              <a:defRPr/>
            </a:lvl1pPr>
          </a:lstStyle>
          <a:p>
            <a:pPr>
              <a:defRPr/>
            </a:pPr>
            <a:r>
              <a:rPr lang="en-US"/>
              <a:t>May 5 and 6, 2020</a:t>
            </a:r>
          </a:p>
        </p:txBody>
      </p:sp>
      <p:sp>
        <p:nvSpPr>
          <p:cNvPr id="5" name="Footer Placeholder 4">
            <a:extLst>
              <a:ext uri="{FF2B5EF4-FFF2-40B4-BE49-F238E27FC236}">
                <a16:creationId xmlns:a16="http://schemas.microsoft.com/office/drawing/2014/main" id="{99D99A77-B7E0-1CE4-57C1-45AFC19EE812}"/>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6" name="Slide Number Placeholder 5">
            <a:extLst>
              <a:ext uri="{FF2B5EF4-FFF2-40B4-BE49-F238E27FC236}">
                <a16:creationId xmlns:a16="http://schemas.microsoft.com/office/drawing/2014/main" id="{D2F9E88D-5098-0461-8D1C-9DBB9F19044D}"/>
              </a:ext>
            </a:extLst>
          </p:cNvPr>
          <p:cNvSpPr>
            <a:spLocks noGrp="1"/>
          </p:cNvSpPr>
          <p:nvPr>
            <p:ph type="sldNum" sz="quarter" idx="12"/>
          </p:nvPr>
        </p:nvSpPr>
        <p:spPr/>
        <p:txBody>
          <a:bodyPr/>
          <a:lstStyle>
            <a:lvl1pPr>
              <a:defRPr/>
            </a:lvl1pPr>
          </a:lstStyle>
          <a:p>
            <a:pPr>
              <a:defRPr/>
            </a:pPr>
            <a:fld id="{70395431-29E1-4474-AB32-D1E9A09C6B5A}" type="slidenum">
              <a:rPr lang="en-US"/>
              <a:pPr>
                <a:defRPr/>
              </a:pPr>
              <a:t>‹#›</a:t>
            </a:fld>
            <a:endParaRPr lang="en-US"/>
          </a:p>
        </p:txBody>
      </p:sp>
    </p:spTree>
    <p:extLst>
      <p:ext uri="{BB962C8B-B14F-4D97-AF65-F5344CB8AC3E}">
        <p14:creationId xmlns:p14="http://schemas.microsoft.com/office/powerpoint/2010/main" val="34182286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3046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5"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5E1DA73-0288-420C-963E-77565D03A29B}"/>
              </a:ext>
            </a:extLst>
          </p:cNvPr>
          <p:cNvPicPr>
            <a:picLocks noChangeAspect="1"/>
          </p:cNvPicPr>
          <p:nvPr userDrawn="1"/>
        </p:nvPicPr>
        <p:blipFill>
          <a:blip r:embed="rId10"/>
          <a:stretch>
            <a:fillRect/>
          </a:stretch>
        </p:blipFill>
        <p:spPr>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Freeform: Shape 8">
            <a:extLst>
              <a:ext uri="{FF2B5EF4-FFF2-40B4-BE49-F238E27FC236}">
                <a16:creationId xmlns:a16="http://schemas.microsoft.com/office/drawing/2014/main" id="{ECAA7C47-1951-40C3-A10D-F7AB1FD94C79}"/>
              </a:ext>
            </a:extLst>
          </p:cNvPr>
          <p:cNvSpPr>
            <a:spLocks/>
          </p:cNvSpPr>
          <p:nvPr userDrawn="1"/>
        </p:nvSpPr>
        <p:spPr bwMode="ltGray">
          <a:xfrm>
            <a:off x="121447" y="825902"/>
            <a:ext cx="852614" cy="105559"/>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tx1"/>
              </a:solidFill>
            </a:endParaRPr>
          </a:p>
        </p:txBody>
      </p:sp>
      <p:sp>
        <p:nvSpPr>
          <p:cNvPr id="10" name="Freeform: Shape 9">
            <a:extLst>
              <a:ext uri="{FF2B5EF4-FFF2-40B4-BE49-F238E27FC236}">
                <a16:creationId xmlns:a16="http://schemas.microsoft.com/office/drawing/2014/main" id="{5BAF4C89-23CA-4408-8100-78F60AF6DB7E}"/>
              </a:ext>
            </a:extLst>
          </p:cNvPr>
          <p:cNvSpPr>
            <a:spLocks/>
          </p:cNvSpPr>
          <p:nvPr userDrawn="1"/>
        </p:nvSpPr>
        <p:spPr bwMode="ltGray">
          <a:xfrm>
            <a:off x="4378345" y="2936248"/>
            <a:ext cx="7813649" cy="2421393"/>
          </a:xfrm>
          <a:custGeom>
            <a:avLst/>
            <a:gdLst>
              <a:gd name="connsiteX0" fmla="*/ 7692210 w 7692210"/>
              <a:gd name="connsiteY0" fmla="*/ 0 h 2421393"/>
              <a:gd name="connsiteX1" fmla="*/ 7692210 w 7692210"/>
              <a:gd name="connsiteY1" fmla="*/ 48255 h 2421393"/>
              <a:gd name="connsiteX2" fmla="*/ 7692210 w 7692210"/>
              <a:gd name="connsiteY2" fmla="*/ 88902 h 2421393"/>
              <a:gd name="connsiteX3" fmla="*/ 0 w 7692210"/>
              <a:gd name="connsiteY3" fmla="*/ 2421393 h 2421393"/>
              <a:gd name="connsiteX4" fmla="*/ 0 w 7692210"/>
              <a:gd name="connsiteY4" fmla="*/ 2332491 h 2421393"/>
              <a:gd name="connsiteX5" fmla="*/ 7692210 w 7692210"/>
              <a:gd name="connsiteY5" fmla="*/ 0 h 24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210" h="2421393">
                <a:moveTo>
                  <a:pt x="7692210" y="0"/>
                </a:moveTo>
                <a:lnTo>
                  <a:pt x="7692210" y="48255"/>
                </a:lnTo>
                <a:lnTo>
                  <a:pt x="7692210" y="88902"/>
                </a:lnTo>
                <a:lnTo>
                  <a:pt x="0" y="2421393"/>
                </a:lnTo>
                <a:lnTo>
                  <a:pt x="0" y="2332491"/>
                </a:lnTo>
                <a:lnTo>
                  <a:pt x="769221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tx1"/>
              </a:solidFill>
            </a:endParaRPr>
          </a:p>
        </p:txBody>
      </p:sp>
      <p:sp>
        <p:nvSpPr>
          <p:cNvPr id="11" name="Freeform: Shape 10">
            <a:extLst>
              <a:ext uri="{FF2B5EF4-FFF2-40B4-BE49-F238E27FC236}">
                <a16:creationId xmlns:a16="http://schemas.microsoft.com/office/drawing/2014/main" id="{403E8A91-EEB6-455D-8263-2FB1C13AAD3A}"/>
              </a:ext>
            </a:extLst>
          </p:cNvPr>
          <p:cNvSpPr>
            <a:spLocks/>
          </p:cNvSpPr>
          <p:nvPr userDrawn="1"/>
        </p:nvSpPr>
        <p:spPr bwMode="ltGray">
          <a:xfrm>
            <a:off x="1" y="6301013"/>
            <a:ext cx="974060" cy="396927"/>
          </a:xfrm>
          <a:custGeom>
            <a:avLst/>
            <a:gdLst>
              <a:gd name="connsiteX0" fmla="*/ 852616 w 852616"/>
              <a:gd name="connsiteY0" fmla="*/ 0 h 347439"/>
              <a:gd name="connsiteX1" fmla="*/ 852616 w 852616"/>
              <a:gd name="connsiteY1" fmla="*/ 88902 h 347439"/>
              <a:gd name="connsiteX2" fmla="*/ 0 w 852616"/>
              <a:gd name="connsiteY2" fmla="*/ 347439 h 347439"/>
              <a:gd name="connsiteX3" fmla="*/ 0 w 852616"/>
              <a:gd name="connsiteY3" fmla="*/ 258537 h 347439"/>
              <a:gd name="connsiteX4" fmla="*/ 852616 w 852616"/>
              <a:gd name="connsiteY4" fmla="*/ 0 h 34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6" h="347439">
                <a:moveTo>
                  <a:pt x="852616" y="0"/>
                </a:moveTo>
                <a:lnTo>
                  <a:pt x="852616" y="88902"/>
                </a:lnTo>
                <a:lnTo>
                  <a:pt x="0" y="347439"/>
                </a:lnTo>
                <a:lnTo>
                  <a:pt x="0" y="258537"/>
                </a:lnTo>
                <a:lnTo>
                  <a:pt x="85261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bg1"/>
              </a:solidFill>
            </a:endParaRPr>
          </a:p>
        </p:txBody>
      </p:sp>
      <p:sp>
        <p:nvSpPr>
          <p:cNvPr id="12" name="Freeform: Shape 11">
            <a:extLst>
              <a:ext uri="{FF2B5EF4-FFF2-40B4-BE49-F238E27FC236}">
                <a16:creationId xmlns:a16="http://schemas.microsoft.com/office/drawing/2014/main" id="{A85C89D5-CB77-4649-82F6-C256C0C58B84}"/>
              </a:ext>
            </a:extLst>
          </p:cNvPr>
          <p:cNvSpPr>
            <a:spLocks/>
          </p:cNvSpPr>
          <p:nvPr userDrawn="1"/>
        </p:nvSpPr>
        <p:spPr bwMode="ltGray">
          <a:xfrm>
            <a:off x="974062" y="993775"/>
            <a:ext cx="3404286" cy="5864225"/>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tx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1167383" y="6210300"/>
            <a:ext cx="3014219"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1168524" y="4576466"/>
            <a:ext cx="3014219" cy="615553"/>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1168524" y="3745571"/>
            <a:ext cx="3014219"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27D68A90-ABD6-4EFA-8E8A-79F6739E8198}"/>
              </a:ext>
            </a:extLst>
          </p:cNvPr>
          <p:cNvPicPr>
            <a:picLocks noChangeAspect="1"/>
          </p:cNvPicPr>
          <p:nvPr userDrawn="1"/>
        </p:nvPicPr>
        <p:blipFill>
          <a:blip r:embed="rId11"/>
          <a:stretch>
            <a:fillRect/>
          </a:stretch>
        </p:blipFill>
        <p:spPr>
          <a:xfrm>
            <a:off x="9086386" y="5932447"/>
            <a:ext cx="2548402" cy="555706"/>
          </a:xfrm>
          <a:prstGeom prst="rect">
            <a:avLst/>
          </a:prstGeom>
        </p:spPr>
      </p:pic>
      <p:sp>
        <p:nvSpPr>
          <p:cNvPr id="3" name="TextBox 2">
            <a:extLst>
              <a:ext uri="{FF2B5EF4-FFF2-40B4-BE49-F238E27FC236}">
                <a16:creationId xmlns:a16="http://schemas.microsoft.com/office/drawing/2014/main" id="{908466DB-256F-B70E-4D00-392A8CEBACA7}"/>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40747512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7254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69"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3" name="Picture 12">
            <a:extLst>
              <a:ext uri="{FF2B5EF4-FFF2-40B4-BE49-F238E27FC236}">
                <a16:creationId xmlns:a16="http://schemas.microsoft.com/office/drawing/2014/main" id="{0A4ECE80-78F9-4776-8D97-A318A82772DD}"/>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61903" r="1088"/>
          <a:stretch/>
        </p:blipFill>
        <p:spPr bwMode="auto">
          <a:xfrm>
            <a:off x="7579553" y="3176"/>
            <a:ext cx="4612448" cy="6854824"/>
          </a:xfrm>
          <a:custGeom>
            <a:avLst/>
            <a:gdLst>
              <a:gd name="connsiteX0" fmla="*/ 3392082 w 4612448"/>
              <a:gd name="connsiteY0" fmla="*/ 0 h 6854824"/>
              <a:gd name="connsiteX1" fmla="*/ 4612448 w 4612448"/>
              <a:gd name="connsiteY1" fmla="*/ 0 h 6854824"/>
              <a:gd name="connsiteX2" fmla="*/ 4612448 w 4612448"/>
              <a:gd name="connsiteY2" fmla="*/ 1229449 h 6854824"/>
              <a:gd name="connsiteX3" fmla="*/ 929739 w 4612448"/>
              <a:gd name="connsiteY3" fmla="*/ 6854824 h 6854824"/>
              <a:gd name="connsiteX4" fmla="*/ 904006 w 4612448"/>
              <a:gd name="connsiteY4" fmla="*/ 6854824 h 6854824"/>
              <a:gd name="connsiteX5" fmla="*/ 0 w 4612448"/>
              <a:gd name="connsiteY5" fmla="*/ 5140681 h 6854824"/>
              <a:gd name="connsiteX6" fmla="*/ 5896 w 4612448"/>
              <a:gd name="connsiteY6" fmla="*/ 514227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2448" h="6854824">
                <a:moveTo>
                  <a:pt x="3392082" y="0"/>
                </a:moveTo>
                <a:lnTo>
                  <a:pt x="4612448" y="0"/>
                </a:lnTo>
                <a:lnTo>
                  <a:pt x="4612448" y="1229449"/>
                </a:lnTo>
                <a:lnTo>
                  <a:pt x="929739" y="6854824"/>
                </a:lnTo>
                <a:lnTo>
                  <a:pt x="904006" y="6854824"/>
                </a:lnTo>
                <a:lnTo>
                  <a:pt x="0" y="5140681"/>
                </a:lnTo>
                <a:lnTo>
                  <a:pt x="5896" y="5142274"/>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9CFA717-8272-4817-BE37-0C59132EE680}"/>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1113" t="18088" r="1088" b="25093"/>
          <a:stretch/>
        </p:blipFill>
        <p:spPr bwMode="auto">
          <a:xfrm>
            <a:off x="3176" y="1243074"/>
            <a:ext cx="12188825" cy="3894839"/>
          </a:xfrm>
          <a:custGeom>
            <a:avLst/>
            <a:gdLst>
              <a:gd name="connsiteX0" fmla="*/ 0 w 12188825"/>
              <a:gd name="connsiteY0" fmla="*/ 0 h 3894839"/>
              <a:gd name="connsiteX1" fmla="*/ 12188825 w 12188825"/>
              <a:gd name="connsiteY1" fmla="*/ 0 h 3894839"/>
              <a:gd name="connsiteX2" fmla="*/ 12188825 w 12188825"/>
              <a:gd name="connsiteY2" fmla="*/ 3871400 h 3894839"/>
              <a:gd name="connsiteX3" fmla="*/ 12111525 w 12188825"/>
              <a:gd name="connsiteY3" fmla="*/ 3894839 h 3894839"/>
              <a:gd name="connsiteX4" fmla="*/ 0 w 12188825"/>
              <a:gd name="connsiteY4" fmla="*/ 3894839 h 389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3894839">
                <a:moveTo>
                  <a:pt x="0" y="0"/>
                </a:moveTo>
                <a:lnTo>
                  <a:pt x="12188825" y="0"/>
                </a:lnTo>
                <a:lnTo>
                  <a:pt x="12188825" y="3871400"/>
                </a:lnTo>
                <a:lnTo>
                  <a:pt x="12111525" y="3894839"/>
                </a:lnTo>
                <a:lnTo>
                  <a:pt x="0" y="3894839"/>
                </a:lnTo>
                <a:close/>
              </a:path>
            </a:pathLst>
          </a:cu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1B3A1FEA-EA30-4EB0-8D69-64C37450EFAB}"/>
              </a:ext>
            </a:extLst>
          </p:cNvPr>
          <p:cNvSpPr/>
          <p:nvPr userDrawn="1"/>
        </p:nvSpPr>
        <p:spPr>
          <a:xfrm flipV="1">
            <a:off x="0" y="1243073"/>
            <a:ext cx="1427792" cy="2780480"/>
          </a:xfrm>
          <a:prstGeom prst="rtTriangle">
            <a:avLst/>
          </a:prstGeom>
          <a:solidFill>
            <a:schemeClr val="accent3">
              <a:alpha val="9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Freeform: Shape 16">
            <a:extLst>
              <a:ext uri="{FF2B5EF4-FFF2-40B4-BE49-F238E27FC236}">
                <a16:creationId xmlns:a16="http://schemas.microsoft.com/office/drawing/2014/main" id="{C61DA7B5-8BFB-462E-A388-8EAD222AAA04}"/>
              </a:ext>
            </a:extLst>
          </p:cNvPr>
          <p:cNvSpPr/>
          <p:nvPr userDrawn="1"/>
        </p:nvSpPr>
        <p:spPr>
          <a:xfrm>
            <a:off x="8501885" y="5137912"/>
            <a:ext cx="3690115" cy="1741856"/>
          </a:xfrm>
          <a:custGeom>
            <a:avLst/>
            <a:gdLst>
              <a:gd name="connsiteX0" fmla="*/ 1110893 w 3616582"/>
              <a:gd name="connsiteY0" fmla="*/ 0 h 1702684"/>
              <a:gd name="connsiteX1" fmla="*/ 3616582 w 3616582"/>
              <a:gd name="connsiteY1" fmla="*/ 0 h 1702684"/>
              <a:gd name="connsiteX2" fmla="*/ 3616582 w 3616582"/>
              <a:gd name="connsiteY2" fmla="*/ 1702684 h 1702684"/>
              <a:gd name="connsiteX3" fmla="*/ 0 w 3616582"/>
              <a:gd name="connsiteY3" fmla="*/ 1702684 h 1702684"/>
              <a:gd name="connsiteX4" fmla="*/ 0 w 3616582"/>
              <a:gd name="connsiteY4" fmla="*/ 1692465 h 17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82" h="1702684">
                <a:moveTo>
                  <a:pt x="1110893" y="0"/>
                </a:moveTo>
                <a:lnTo>
                  <a:pt x="3616582" y="0"/>
                </a:lnTo>
                <a:lnTo>
                  <a:pt x="3616582" y="1702684"/>
                </a:lnTo>
                <a:lnTo>
                  <a:pt x="0" y="1702684"/>
                </a:lnTo>
                <a:lnTo>
                  <a:pt x="0" y="169246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solidFill>
                <a:schemeClr val="tx1"/>
              </a:solidFill>
            </a:endParaRPr>
          </a:p>
        </p:txBody>
      </p:sp>
      <p:sp>
        <p:nvSpPr>
          <p:cNvPr id="19" name="Freeform 17">
            <a:extLst>
              <a:ext uri="{FF2B5EF4-FFF2-40B4-BE49-F238E27FC236}">
                <a16:creationId xmlns:a16="http://schemas.microsoft.com/office/drawing/2014/main" id="{5B25DF85-BB03-4821-A7DF-A526E9AA28E0}"/>
              </a:ext>
            </a:extLst>
          </p:cNvPr>
          <p:cNvSpPr/>
          <p:nvPr userDrawn="1"/>
        </p:nvSpPr>
        <p:spPr>
          <a:xfrm>
            <a:off x="7579552" y="1"/>
            <a:ext cx="4612448" cy="6879770"/>
          </a:xfrm>
          <a:custGeom>
            <a:avLst/>
            <a:gdLst>
              <a:gd name="connsiteX0" fmla="*/ 2493918 w 3391152"/>
              <a:gd name="connsiteY0" fmla="*/ 0 h 5283603"/>
              <a:gd name="connsiteX1" fmla="*/ 3391152 w 3391152"/>
              <a:gd name="connsiteY1" fmla="*/ 0 h 5283603"/>
              <a:gd name="connsiteX2" fmla="*/ 3391152 w 3391152"/>
              <a:gd name="connsiteY2" fmla="*/ 944643 h 5283603"/>
              <a:gd name="connsiteX3" fmla="*/ 713001 w 3391152"/>
              <a:gd name="connsiteY3" fmla="*/ 5194951 h 5283603"/>
              <a:gd name="connsiteX4" fmla="*/ 673082 w 3391152"/>
              <a:gd name="connsiteY4" fmla="*/ 5283603 h 5283603"/>
              <a:gd name="connsiteX5" fmla="*/ 0 w 3391152"/>
              <a:gd name="connsiteY5" fmla="*/ 3949821 h 5283603"/>
              <a:gd name="connsiteX6" fmla="*/ 4335 w 3391152"/>
              <a:gd name="connsiteY6" fmla="*/ 3951045 h 5283603"/>
              <a:gd name="connsiteX0" fmla="*/ 2493918 w 3391152"/>
              <a:gd name="connsiteY0" fmla="*/ 0 h 5283603"/>
              <a:gd name="connsiteX1" fmla="*/ 3391152 w 3391152"/>
              <a:gd name="connsiteY1" fmla="*/ 0 h 5283603"/>
              <a:gd name="connsiteX2" fmla="*/ 3391152 w 3391152"/>
              <a:gd name="connsiteY2" fmla="*/ 944643 h 5283603"/>
              <a:gd name="connsiteX3" fmla="*/ 673082 w 3391152"/>
              <a:gd name="connsiteY3" fmla="*/ 5283603 h 5283603"/>
              <a:gd name="connsiteX4" fmla="*/ 0 w 3391152"/>
              <a:gd name="connsiteY4" fmla="*/ 3949821 h 5283603"/>
              <a:gd name="connsiteX5" fmla="*/ 4335 w 3391152"/>
              <a:gd name="connsiteY5" fmla="*/ 3951045 h 5283603"/>
              <a:gd name="connsiteX6" fmla="*/ 2493918 w 3391152"/>
              <a:gd name="connsiteY6" fmla="*/ 0 h 52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152" h="5283603">
                <a:moveTo>
                  <a:pt x="2493918" y="0"/>
                </a:moveTo>
                <a:lnTo>
                  <a:pt x="3391152" y="0"/>
                </a:lnTo>
                <a:lnTo>
                  <a:pt x="3391152" y="944643"/>
                </a:lnTo>
                <a:lnTo>
                  <a:pt x="673082" y="5283603"/>
                </a:lnTo>
                <a:lnTo>
                  <a:pt x="0" y="3949821"/>
                </a:lnTo>
                <a:lnTo>
                  <a:pt x="4335" y="3951045"/>
                </a:lnTo>
                <a:lnTo>
                  <a:pt x="2493918" y="0"/>
                </a:lnTo>
                <a:close/>
              </a:path>
            </a:pathLst>
          </a:custGeom>
          <a:solidFill>
            <a:schemeClr val="accent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1" name="Documenttype">
            <a:extLst>
              <a:ext uri="{FF2B5EF4-FFF2-40B4-BE49-F238E27FC236}">
                <a16:creationId xmlns:a16="http://schemas.microsoft.com/office/drawing/2014/main" id="{7C745320-37FF-42B3-9534-86A718277A29}"/>
              </a:ext>
            </a:extLst>
          </p:cNvPr>
          <p:cNvSpPr>
            <a:spLocks noGrp="1"/>
          </p:cNvSpPr>
          <p:nvPr>
            <p:ph type="body" sz="quarter" idx="13" hasCustomPrompt="1"/>
            <p:custDataLst>
              <p:tags r:id="rId4"/>
            </p:custDataLst>
          </p:nvPr>
        </p:nvSpPr>
        <p:spPr>
          <a:xfrm>
            <a:off x="546547" y="6543567"/>
            <a:ext cx="6908676" cy="215444"/>
          </a:xfrm>
          <a:prstGeom prst="rect">
            <a:avLst/>
          </a:prstGeom>
        </p:spPr>
        <p:txBody>
          <a:bodyPr wrap="square">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2" name="Subtitle">
            <a:extLst>
              <a:ext uri="{FF2B5EF4-FFF2-40B4-BE49-F238E27FC236}">
                <a16:creationId xmlns:a16="http://schemas.microsoft.com/office/drawing/2014/main" id="{936DA3EB-D045-4FAD-9B66-6B75FD0170A9}"/>
              </a:ext>
            </a:extLst>
          </p:cNvPr>
          <p:cNvSpPr>
            <a:spLocks noGrp="1"/>
          </p:cNvSpPr>
          <p:nvPr>
            <p:ph type="subTitle" idx="1"/>
            <p:custDataLst>
              <p:tags r:id="rId5"/>
            </p:custDataLst>
          </p:nvPr>
        </p:nvSpPr>
        <p:spPr>
          <a:xfrm>
            <a:off x="547688" y="6148640"/>
            <a:ext cx="6908676" cy="307777"/>
          </a:xfrm>
          <a:prstGeom prst="rect">
            <a:avLst/>
          </a:prstGeom>
        </p:spPr>
        <p:txBody>
          <a:bodyPr wrap="square">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a:extLst>
              <a:ext uri="{FF2B5EF4-FFF2-40B4-BE49-F238E27FC236}">
                <a16:creationId xmlns:a16="http://schemas.microsoft.com/office/drawing/2014/main" id="{EF0F7737-DAAF-416F-BF2B-0F77A15BE27B}"/>
              </a:ext>
            </a:extLst>
          </p:cNvPr>
          <p:cNvSpPr>
            <a:spLocks noGrp="1"/>
          </p:cNvSpPr>
          <p:nvPr>
            <p:ph type="title"/>
            <p:custDataLst>
              <p:tags r:id="rId6"/>
            </p:custDataLst>
          </p:nvPr>
        </p:nvSpPr>
        <p:spPr>
          <a:xfrm>
            <a:off x="547688" y="5384382"/>
            <a:ext cx="6908676" cy="677108"/>
          </a:xfrm>
          <a:prstGeom prst="rect">
            <a:avLst/>
          </a:prstGeom>
        </p:spPr>
        <p:txBody>
          <a:bodyPr vert="horz" anchor="b">
            <a:normAutofit/>
          </a:bodyPr>
          <a:lstStyle>
            <a:lvl1pPr rtl="0">
              <a:defRPr sz="2800" baseline="0">
                <a:ln w="6350" cap="flat">
                  <a:noFill/>
                  <a:miter lim="800000"/>
                </a:ln>
                <a:solidFill>
                  <a:schemeClr val="accent1"/>
                </a:solidFill>
              </a:defRPr>
            </a:lvl1pPr>
          </a:lstStyle>
          <a:p>
            <a:r>
              <a:rPr lang="en-US"/>
              <a:t>Click to edit Master title style</a:t>
            </a:r>
          </a:p>
        </p:txBody>
      </p:sp>
      <p:pic>
        <p:nvPicPr>
          <p:cNvPr id="26" name="Picture 25">
            <a:extLst>
              <a:ext uri="{FF2B5EF4-FFF2-40B4-BE49-F238E27FC236}">
                <a16:creationId xmlns:a16="http://schemas.microsoft.com/office/drawing/2014/main" id="{A029A6E1-8D51-4BF3-ADC1-8F909C4956AF}"/>
              </a:ext>
            </a:extLst>
          </p:cNvPr>
          <p:cNvPicPr>
            <a:picLocks noChangeAspect="1"/>
          </p:cNvPicPr>
          <p:nvPr userDrawn="1"/>
        </p:nvPicPr>
        <p:blipFill>
          <a:blip r:embed="rId11"/>
          <a:stretch>
            <a:fillRect/>
          </a:stretch>
        </p:blipFill>
        <p:spPr>
          <a:xfrm>
            <a:off x="546547" y="377701"/>
            <a:ext cx="2548402" cy="555706"/>
          </a:xfrm>
          <a:prstGeom prst="rect">
            <a:avLst/>
          </a:prstGeom>
        </p:spPr>
      </p:pic>
      <p:sp>
        <p:nvSpPr>
          <p:cNvPr id="3" name="TextBox 2">
            <a:extLst>
              <a:ext uri="{FF2B5EF4-FFF2-40B4-BE49-F238E27FC236}">
                <a16:creationId xmlns:a16="http://schemas.microsoft.com/office/drawing/2014/main" id="{A44963BE-D5F8-DC58-BAF6-8A530C69364F}"/>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9436150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9DCA25-22D7-6D33-2CE9-CD94671FEB65}"/>
              </a:ext>
            </a:extLst>
          </p:cNvPr>
          <p:cNvPicPr>
            <a:picLocks noChangeAspect="1"/>
          </p:cNvPicPr>
          <p:nvPr userDrawn="1"/>
        </p:nvPicPr>
        <p:blipFill rotWithShape="1">
          <a:blip r:embed="rId7">
            <a:alphaModFix amt="69000"/>
          </a:blip>
          <a:srcRect t="17417" b="13588"/>
          <a:stretch/>
        </p:blipFill>
        <p:spPr>
          <a:xfrm>
            <a:off x="0" y="1241168"/>
            <a:ext cx="12192000" cy="5616832"/>
          </a:xfrm>
          <a:prstGeom prst="rect">
            <a:avLst/>
          </a:prstGeom>
        </p:spPr>
      </p:pic>
      <p:sp>
        <p:nvSpPr>
          <p:cNvPr id="9" name="Rectangle 8">
            <a:extLst>
              <a:ext uri="{FF2B5EF4-FFF2-40B4-BE49-F238E27FC236}">
                <a16:creationId xmlns:a16="http://schemas.microsoft.com/office/drawing/2014/main" id="{B9940A3D-579E-0A58-9D99-6E2E9D96AE2B}"/>
              </a:ext>
            </a:extLst>
          </p:cNvPr>
          <p:cNvSpPr/>
          <p:nvPr userDrawn="1"/>
        </p:nvSpPr>
        <p:spPr>
          <a:xfrm>
            <a:off x="0" y="3899733"/>
            <a:ext cx="11064240" cy="171709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3"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546547" y="494863"/>
            <a:ext cx="2548402" cy="555706"/>
          </a:xfrm>
          <a:prstGeom prst="rect">
            <a:avLst/>
          </a:prstGeom>
        </p:spPr>
      </p:pic>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4993320"/>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4162425"/>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Tree>
    <p:extLst>
      <p:ext uri="{BB962C8B-B14F-4D97-AF65-F5344CB8AC3E}">
        <p14:creationId xmlns:p14="http://schemas.microsoft.com/office/powerpoint/2010/main" val="14449317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889478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7"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037D79A-496A-4325-82A6-C649542E69CF}"/>
              </a:ext>
            </a:extLst>
          </p:cNvPr>
          <p:cNvPicPr>
            <a:picLocks noChangeAspect="1"/>
          </p:cNvPicPr>
          <p:nvPr userDrawn="1"/>
        </p:nvPicPr>
        <p:blipFill>
          <a:blip r:embed="rId10"/>
          <a:stretch>
            <a:fillRect/>
          </a:stretch>
        </p:blipFill>
        <p:spPr>
          <a:xfrm>
            <a:off x="0" y="0"/>
            <a:ext cx="12192000" cy="6858000"/>
          </a:xfrm>
          <a:prstGeom prst="rect">
            <a:avLst/>
          </a:prstGeom>
        </p:spPr>
      </p:pic>
      <p:sp>
        <p:nvSpPr>
          <p:cNvPr id="28" name="Flowchart: Manual Input 27">
            <a:extLst>
              <a:ext uri="{FF2B5EF4-FFF2-40B4-BE49-F238E27FC236}">
                <a16:creationId xmlns:a16="http://schemas.microsoft.com/office/drawing/2014/main" id="{96C0299D-2DC0-46BB-B2DC-1B1867899B78}"/>
              </a:ext>
            </a:extLst>
          </p:cNvPr>
          <p:cNvSpPr/>
          <p:nvPr userDrawn="1"/>
        </p:nvSpPr>
        <p:spPr>
          <a:xfrm>
            <a:off x="3176" y="2428239"/>
            <a:ext cx="12185647" cy="4429761"/>
          </a:xfrm>
          <a:prstGeom prst="flowChartManualInput">
            <a:avLst/>
          </a:prstGeom>
          <a:solidFill>
            <a:srgbClr val="0D4C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 name="Flowchart: Manual Input 8">
            <a:extLst>
              <a:ext uri="{FF2B5EF4-FFF2-40B4-BE49-F238E27FC236}">
                <a16:creationId xmlns:a16="http://schemas.microsoft.com/office/drawing/2014/main" id="{64BB68BF-86DC-4A75-BE4B-F7F8FC73E874}"/>
              </a:ext>
            </a:extLst>
          </p:cNvPr>
          <p:cNvSpPr/>
          <p:nvPr userDrawn="1"/>
        </p:nvSpPr>
        <p:spPr>
          <a:xfrm>
            <a:off x="3176" y="2590800"/>
            <a:ext cx="12185647" cy="4267200"/>
          </a:xfrm>
          <a:prstGeom prst="flowChartManualInput">
            <a:avLst/>
          </a:prstGeom>
          <a:solidFill>
            <a:srgbClr val="0065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4"/>
            </p:custDataLst>
          </p:nvPr>
        </p:nvSpPr>
        <p:spPr>
          <a:xfrm>
            <a:off x="545406" y="6201506"/>
            <a:ext cx="11088241"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5"/>
            </p:custDataLst>
          </p:nvPr>
        </p:nvSpPr>
        <p:spPr>
          <a:xfrm>
            <a:off x="546547" y="5060013"/>
            <a:ext cx="11088241"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6"/>
            </p:custDataLst>
          </p:nvPr>
        </p:nvSpPr>
        <p:spPr>
          <a:xfrm>
            <a:off x="546547" y="4229118"/>
            <a:ext cx="11088241"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15" name="Flowchart: Manual Input 14">
            <a:extLst>
              <a:ext uri="{FF2B5EF4-FFF2-40B4-BE49-F238E27FC236}">
                <a16:creationId xmlns:a16="http://schemas.microsoft.com/office/drawing/2014/main" id="{E8132EFD-BEAB-471D-ADD7-1E4E63560BBE}"/>
              </a:ext>
            </a:extLst>
          </p:cNvPr>
          <p:cNvSpPr/>
          <p:nvPr userDrawn="1"/>
        </p:nvSpPr>
        <p:spPr>
          <a:xfrm>
            <a:off x="9316719" y="197724"/>
            <a:ext cx="2872103" cy="1432823"/>
          </a:xfrm>
          <a:prstGeom prst="flowChartManualInpu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1"/>
          <a:stretch>
            <a:fillRect/>
          </a:stretch>
        </p:blipFill>
        <p:spPr>
          <a:xfrm>
            <a:off x="9478569" y="775294"/>
            <a:ext cx="2548402" cy="555706"/>
          </a:xfrm>
          <a:prstGeom prst="rect">
            <a:avLst/>
          </a:prstGeom>
        </p:spPr>
      </p:pic>
      <p:sp>
        <p:nvSpPr>
          <p:cNvPr id="3" name="TextBox 2">
            <a:extLst>
              <a:ext uri="{FF2B5EF4-FFF2-40B4-BE49-F238E27FC236}">
                <a16:creationId xmlns:a16="http://schemas.microsoft.com/office/drawing/2014/main" id="{13139F8C-9FF1-0525-5D11-BED76BE569B4}"/>
              </a:ext>
            </a:extLst>
          </p:cNvPr>
          <p:cNvSpPr txBox="1"/>
          <p:nvPr userDrawn="1"/>
        </p:nvSpPr>
        <p:spPr>
          <a:xfrm>
            <a:off x="4236259" y="6627168"/>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7550488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1"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4" name="Title 3">
            <a:extLst>
              <a:ext uri="{FF2B5EF4-FFF2-40B4-BE49-F238E27FC236}">
                <a16:creationId xmlns:a16="http://schemas.microsoft.com/office/drawing/2014/main" id="{17D17405-514E-B85A-4FF0-15D9D9601632}"/>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D0A30FA8-6F75-9084-47AD-6CBB3F6C7931}"/>
              </a:ext>
            </a:extLst>
          </p:cNvPr>
          <p:cNvSpPr/>
          <p:nvPr userDrawn="1"/>
        </p:nvSpPr>
        <p:spPr>
          <a:xfrm>
            <a:off x="4953000" y="0"/>
            <a:ext cx="7239000" cy="18288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Tree>
    <p:extLst>
      <p:ext uri="{BB962C8B-B14F-4D97-AF65-F5344CB8AC3E}">
        <p14:creationId xmlns:p14="http://schemas.microsoft.com/office/powerpoint/2010/main" val="11055592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5"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14982402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89"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15744677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3"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23389787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7"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4345417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1"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5E6DBB92-EC11-4A79-83B6-63B7F2D97E4F}"/>
              </a:ext>
            </a:extLst>
          </p:cNvPr>
          <p:cNvPicPr>
            <a:picLocks noChangeAspect="1"/>
          </p:cNvPicPr>
          <p:nvPr userDrawn="1"/>
        </p:nvPicPr>
        <p:blipFill>
          <a:blip r:embed="rId12"/>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C1D75DA8-877F-7154-2633-90B77AEB7C2B}"/>
              </a:ext>
            </a:extLst>
          </p:cNvPr>
          <p:cNvSpPr txBox="1"/>
          <p:nvPr userDrawn="1"/>
        </p:nvSpPr>
        <p:spPr>
          <a:xfrm>
            <a:off x="4236259" y="0"/>
            <a:ext cx="7955741" cy="230832"/>
          </a:xfrm>
          <a:prstGeom prst="rect">
            <a:avLst/>
          </a:prstGeom>
          <a:solidFill>
            <a:srgbClr val="F7FDEC"/>
          </a:solid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57155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D90A5-4F2C-23BE-E59F-20BCC59B8DA5}"/>
              </a:ext>
            </a:extLst>
          </p:cNvPr>
          <p:cNvSpPr>
            <a:spLocks noGrp="1"/>
          </p:cNvSpPr>
          <p:nvPr>
            <p:ph type="dt" sz="half" idx="10"/>
          </p:nvPr>
        </p:nvSpPr>
        <p:spPr/>
        <p:txBody>
          <a:bodyPr/>
          <a:lstStyle>
            <a:lvl1pPr>
              <a:defRPr/>
            </a:lvl1pPr>
          </a:lstStyle>
          <a:p>
            <a:pPr>
              <a:defRPr/>
            </a:pPr>
            <a:r>
              <a:rPr lang="en-US"/>
              <a:t>May 5 and 6, 2020</a:t>
            </a:r>
          </a:p>
        </p:txBody>
      </p:sp>
      <p:sp>
        <p:nvSpPr>
          <p:cNvPr id="5" name="Footer Placeholder 4">
            <a:extLst>
              <a:ext uri="{FF2B5EF4-FFF2-40B4-BE49-F238E27FC236}">
                <a16:creationId xmlns:a16="http://schemas.microsoft.com/office/drawing/2014/main" id="{724E17F0-4B58-B556-BB08-1991CCF880FB}"/>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6" name="Slide Number Placeholder 5">
            <a:extLst>
              <a:ext uri="{FF2B5EF4-FFF2-40B4-BE49-F238E27FC236}">
                <a16:creationId xmlns:a16="http://schemas.microsoft.com/office/drawing/2014/main" id="{02E654B8-62E1-6934-10A5-F250E949D3E9}"/>
              </a:ext>
            </a:extLst>
          </p:cNvPr>
          <p:cNvSpPr>
            <a:spLocks noGrp="1"/>
          </p:cNvSpPr>
          <p:nvPr>
            <p:ph type="sldNum" sz="quarter" idx="12"/>
          </p:nvPr>
        </p:nvSpPr>
        <p:spPr/>
        <p:txBody>
          <a:bodyPr/>
          <a:lstStyle>
            <a:lvl1pPr>
              <a:defRPr/>
            </a:lvl1pPr>
          </a:lstStyle>
          <a:p>
            <a:pPr>
              <a:defRPr/>
            </a:pPr>
            <a:fld id="{B1798DB1-2705-490C-9785-34D7268888E6}" type="slidenum">
              <a:rPr lang="en-US"/>
              <a:pPr>
                <a:defRPr/>
              </a:pPr>
              <a:t>‹#›</a:t>
            </a:fld>
            <a:endParaRPr lang="en-US"/>
          </a:p>
        </p:txBody>
      </p:sp>
    </p:spTree>
    <p:extLst>
      <p:ext uri="{BB962C8B-B14F-4D97-AF65-F5344CB8AC3E}">
        <p14:creationId xmlns:p14="http://schemas.microsoft.com/office/powerpoint/2010/main" val="15623988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5"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9A8E566D-20C0-49E3-8A71-BE821CC7910A}"/>
              </a:ext>
            </a:extLst>
          </p:cNvPr>
          <p:cNvPicPr>
            <a:picLocks noChangeAspect="1"/>
          </p:cNvPicPr>
          <p:nvPr userDrawn="1"/>
        </p:nvPicPr>
        <p:blipFill>
          <a:blip r:embed="rId12"/>
          <a:stretch>
            <a:fillRect/>
          </a:stretch>
        </p:blipFill>
        <p:spPr>
          <a:xfrm>
            <a:off x="10135026" y="6373368"/>
            <a:ext cx="1159550" cy="252852"/>
          </a:xfrm>
          <a:prstGeom prst="rect">
            <a:avLst/>
          </a:prstGeom>
        </p:spPr>
      </p:pic>
      <p:sp>
        <p:nvSpPr>
          <p:cNvPr id="15" name="TextBox 14">
            <a:extLst>
              <a:ext uri="{FF2B5EF4-FFF2-40B4-BE49-F238E27FC236}">
                <a16:creationId xmlns:a16="http://schemas.microsoft.com/office/drawing/2014/main" id="{88B8EF17-B673-4734-A1B7-3187BD4694A9}"/>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McKinsey Sans Regular"/>
                <a:ea typeface="Times New Roman" panose="02020603050405020304" pitchFamily="18" charset="0"/>
                <a:cs typeface="Calibri" panose="020F0502020204030204" pitchFamily="34" charset="0"/>
              </a:rPr>
              <a:t>FOR INTERNAL USE ONLY </a:t>
            </a:r>
            <a:endParaRPr lang="en-US" sz="800"/>
          </a:p>
        </p:txBody>
      </p:sp>
      <p:sp>
        <p:nvSpPr>
          <p:cNvPr id="2" name="TextBox 1">
            <a:extLst>
              <a:ext uri="{FF2B5EF4-FFF2-40B4-BE49-F238E27FC236}">
                <a16:creationId xmlns:a16="http://schemas.microsoft.com/office/drawing/2014/main" id="{7297D058-FADF-3242-37C3-45D6FD7505E9}"/>
              </a:ext>
            </a:extLst>
          </p:cNvPr>
          <p:cNvSpPr txBox="1"/>
          <p:nvPr userDrawn="1"/>
        </p:nvSpPr>
        <p:spPr>
          <a:xfrm>
            <a:off x="4236259" y="0"/>
            <a:ext cx="7955741" cy="230832"/>
          </a:xfrm>
          <a:prstGeom prst="rect">
            <a:avLst/>
          </a:prstGeom>
          <a:solidFill>
            <a:srgbClr val="F7FDEC"/>
          </a:solid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3431338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09"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49984FF9-1BBB-4056-B2D6-FB888D87F9E9}"/>
              </a:ext>
            </a:extLst>
          </p:cNvPr>
          <p:cNvPicPr>
            <a:picLocks noChangeAspect="1"/>
          </p:cNvPicPr>
          <p:nvPr userDrawn="1"/>
        </p:nvPicPr>
        <p:blipFill>
          <a:blip r:embed="rId12"/>
          <a:stretch>
            <a:fillRect/>
          </a:stretch>
        </p:blipFill>
        <p:spPr>
          <a:xfrm>
            <a:off x="10135026" y="6373368"/>
            <a:ext cx="1159550" cy="252852"/>
          </a:xfrm>
          <a:prstGeom prst="rect">
            <a:avLst/>
          </a:prstGeom>
        </p:spPr>
      </p:pic>
      <p:sp>
        <p:nvSpPr>
          <p:cNvPr id="5" name="TextBox 4">
            <a:extLst>
              <a:ext uri="{FF2B5EF4-FFF2-40B4-BE49-F238E27FC236}">
                <a16:creationId xmlns:a16="http://schemas.microsoft.com/office/drawing/2014/main" id="{7073C9C1-F8AC-65AB-B9F4-2A57E9883AA8}"/>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1580762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3"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pic>
        <p:nvPicPr>
          <p:cNvPr id="11" name="Picture 10">
            <a:extLst>
              <a:ext uri="{FF2B5EF4-FFF2-40B4-BE49-F238E27FC236}">
                <a16:creationId xmlns:a16="http://schemas.microsoft.com/office/drawing/2014/main" id="{0D899DD9-C386-46E5-910C-1F0E69AFAC17}"/>
              </a:ext>
            </a:extLst>
          </p:cNvPr>
          <p:cNvPicPr>
            <a:picLocks noChangeAspect="1"/>
          </p:cNvPicPr>
          <p:nvPr userDrawn="1"/>
        </p:nvPicPr>
        <p:blipFill>
          <a:blip r:embed="rId12"/>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53C1D79B-99BF-06BD-AA79-A70C40B26221}"/>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3016922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7"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pic>
        <p:nvPicPr>
          <p:cNvPr id="11" name="Picture 10">
            <a:extLst>
              <a:ext uri="{FF2B5EF4-FFF2-40B4-BE49-F238E27FC236}">
                <a16:creationId xmlns:a16="http://schemas.microsoft.com/office/drawing/2014/main" id="{0260C2FD-F1A0-4369-8570-CD27045A07E6}"/>
              </a:ext>
            </a:extLst>
          </p:cNvPr>
          <p:cNvPicPr>
            <a:picLocks noChangeAspect="1"/>
          </p:cNvPicPr>
          <p:nvPr userDrawn="1"/>
        </p:nvPicPr>
        <p:blipFill>
          <a:blip r:embed="rId12"/>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70C8F15D-AB04-3107-C2EC-CCF7C7D06690}"/>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1236368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229461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1"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172212"/>
            <a:ext cx="11082528"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9" name="Picture 8">
            <a:extLst>
              <a:ext uri="{FF2B5EF4-FFF2-40B4-BE49-F238E27FC236}">
                <a16:creationId xmlns:a16="http://schemas.microsoft.com/office/drawing/2014/main" id="{7A3F2062-A8FB-4991-A930-1C6037C96C0E}"/>
              </a:ext>
            </a:extLst>
          </p:cNvPr>
          <p:cNvPicPr>
            <a:picLocks noChangeAspect="1"/>
          </p:cNvPicPr>
          <p:nvPr userDrawn="1"/>
        </p:nvPicPr>
        <p:blipFill>
          <a:blip r:embed="rId10"/>
          <a:stretch>
            <a:fillRect/>
          </a:stretch>
        </p:blipFill>
        <p:spPr>
          <a:xfrm>
            <a:off x="10135026" y="6373368"/>
            <a:ext cx="1159550" cy="252852"/>
          </a:xfrm>
          <a:prstGeom prst="rect">
            <a:avLst/>
          </a:prstGeom>
        </p:spPr>
      </p:pic>
      <p:sp>
        <p:nvSpPr>
          <p:cNvPr id="5" name="TextBox 4">
            <a:extLst>
              <a:ext uri="{FF2B5EF4-FFF2-40B4-BE49-F238E27FC236}">
                <a16:creationId xmlns:a16="http://schemas.microsoft.com/office/drawing/2014/main" id="{0B3E37C7-35C8-F3B4-D4F3-3ED2802FCCD0}"/>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9615980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5"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3" name="TextBox 2">
            <a:extLst>
              <a:ext uri="{FF2B5EF4-FFF2-40B4-BE49-F238E27FC236}">
                <a16:creationId xmlns:a16="http://schemas.microsoft.com/office/drawing/2014/main" id="{BA2DB3C9-3F0F-5C7B-E233-DF6E6FB267D2}"/>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12433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29"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C78D7727-4A87-4A1B-B7CF-9517BA8F4E94}"/>
              </a:ext>
            </a:extLst>
          </p:cNvPr>
          <p:cNvPicPr>
            <a:picLocks noChangeAspect="1"/>
          </p:cNvPicPr>
          <p:nvPr userDrawn="1"/>
        </p:nvPicPr>
        <p:blipFill>
          <a:blip r:embed="rId7"/>
          <a:stretch>
            <a:fillRect/>
          </a:stretch>
        </p:blipFill>
        <p:spPr>
          <a:xfrm>
            <a:off x="4418970" y="3063306"/>
            <a:ext cx="3354060" cy="731388"/>
          </a:xfrm>
          <a:prstGeom prst="rect">
            <a:avLst/>
          </a:prstGeom>
        </p:spPr>
      </p:pic>
      <p:sp>
        <p:nvSpPr>
          <p:cNvPr id="3" name="TextBox 2">
            <a:extLst>
              <a:ext uri="{FF2B5EF4-FFF2-40B4-BE49-F238E27FC236}">
                <a16:creationId xmlns:a16="http://schemas.microsoft.com/office/drawing/2014/main" id="{9CDFA16C-5AA4-DD47-109A-44072B171114}"/>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303622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365981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3"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82372"/>
            <a:ext cx="11082528" cy="731520"/>
          </a:xfrm>
        </p:spPr>
        <p:txBody>
          <a:bodyPr vert="horz"/>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3. Subtitle">
            <a:extLst>
              <a:ext uri="{FF2B5EF4-FFF2-40B4-BE49-F238E27FC236}">
                <a16:creationId xmlns:a16="http://schemas.microsoft.com/office/drawing/2014/main" id="{93FD6872-D3B4-4C24-B09B-0C5F32AC00ED}"/>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6372456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7"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32756310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p>
        </p:txBody>
      </p:sp>
      <p:sp>
        <p:nvSpPr>
          <p:cNvPr id="6" name="Slide Number Placeholder 5"/>
          <p:cNvSpPr>
            <a:spLocks noGrp="1"/>
          </p:cNvSpPr>
          <p:nvPr>
            <p:ph type="sldNum" sz="quarter" idx="12"/>
          </p:nvPr>
        </p:nvSpPr>
        <p:spPr/>
        <p:txBody>
          <a:bodyPr/>
          <a:lstStyle/>
          <a:p>
            <a:fld id="{3894B5BD-8EEA-EE45-A2F9-285CE35FC7A2}" type="slidenum">
              <a:rPr lang="en-US" smtClean="0"/>
              <a:t>‹#›</a:t>
            </a:fld>
            <a:endParaRPr lang="en-US"/>
          </a:p>
        </p:txBody>
      </p:sp>
      <p:pic>
        <p:nvPicPr>
          <p:cNvPr id="3" name="Picture 2" descr="Text&#10;&#10;Description automatically generated">
            <a:hlinkClick r:id="rId2"/>
            <a:extLst>
              <a:ext uri="{FF2B5EF4-FFF2-40B4-BE49-F238E27FC236}">
                <a16:creationId xmlns:a16="http://schemas.microsoft.com/office/drawing/2014/main" id="{F482ACC4-DED8-579E-6D26-C4EF3F30D4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622" y="6227047"/>
            <a:ext cx="3754656" cy="685554"/>
          </a:xfrm>
          <a:prstGeom prst="rect">
            <a:avLst/>
          </a:prstGeom>
        </p:spPr>
      </p:pic>
    </p:spTree>
    <p:extLst>
      <p:ext uri="{BB962C8B-B14F-4D97-AF65-F5344CB8AC3E}">
        <p14:creationId xmlns:p14="http://schemas.microsoft.com/office/powerpoint/2010/main" val="2293164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L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D4B093-F253-1EB2-3247-44FFC4F7DDAF}"/>
              </a:ext>
            </a:extLst>
          </p:cNvPr>
          <p:cNvSpPr/>
          <p:nvPr userDrawn="1"/>
        </p:nvSpPr>
        <p:spPr>
          <a:xfrm>
            <a:off x="0" y="985838"/>
            <a:ext cx="12192000" cy="5507037"/>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sz="1013">
              <a:solidFill>
                <a:srgbClr val="214877"/>
              </a:solidFill>
            </a:endParaRPr>
          </a:p>
        </p:txBody>
      </p:sp>
      <p:sp>
        <p:nvSpPr>
          <p:cNvPr id="2" name="Title 1"/>
          <p:cNvSpPr>
            <a:spLocks noGrp="1"/>
          </p:cNvSpPr>
          <p:nvPr>
            <p:ph type="title"/>
          </p:nvPr>
        </p:nvSpPr>
        <p:spPr>
          <a:xfrm>
            <a:off x="371417" y="4"/>
            <a:ext cx="11549655" cy="985093"/>
          </a:xfrm>
          <a:prstGeom prst="rect">
            <a:avLst/>
          </a:prstGeom>
        </p:spPr>
        <p:txBody>
          <a:bodyPr/>
          <a:lstStyle>
            <a:lvl1pPr>
              <a:defRPr sz="2250"/>
            </a:lvl1pPr>
          </a:lstStyle>
          <a:p>
            <a:r>
              <a:rPr lang="en-US"/>
              <a:t>Click to edit Master title style</a:t>
            </a:r>
          </a:p>
        </p:txBody>
      </p:sp>
      <p:sp>
        <p:nvSpPr>
          <p:cNvPr id="8" name="Content Placeholder 2"/>
          <p:cNvSpPr>
            <a:spLocks noGrp="1"/>
          </p:cNvSpPr>
          <p:nvPr>
            <p:ph idx="1"/>
          </p:nvPr>
        </p:nvSpPr>
        <p:spPr>
          <a:xfrm>
            <a:off x="371412" y="1056640"/>
            <a:ext cx="11648997" cy="5269124"/>
          </a:xfrm>
          <a:prstGeom prst="rect">
            <a:avLst/>
          </a:prstGeom>
        </p:spPr>
        <p:txBody>
          <a:bodyPr/>
          <a:lstStyle>
            <a:lvl1pPr marL="127397" indent="-127397">
              <a:spcBef>
                <a:spcPts val="900"/>
              </a:spcBef>
              <a:buClr>
                <a:srgbClr val="07477F"/>
              </a:buClr>
              <a:buSzPct val="110000"/>
              <a:defRPr sz="1500">
                <a:solidFill>
                  <a:schemeClr val="accent1"/>
                </a:solidFill>
              </a:defRPr>
            </a:lvl1pPr>
            <a:lvl2pPr marL="385763" indent="-172641">
              <a:defRPr sz="1350">
                <a:solidFill>
                  <a:schemeClr val="accent1"/>
                </a:solidFill>
              </a:defRPr>
            </a:lvl2pPr>
            <a:lvl3pPr marL="472679" indent="-86916">
              <a:spcBef>
                <a:spcPts val="0"/>
              </a:spcBef>
              <a:defRPr sz="1050">
                <a:solidFill>
                  <a:schemeClr val="accent1"/>
                </a:solidFill>
              </a:defRPr>
            </a:lvl3pPr>
            <a:lvl4pPr>
              <a:defRPr sz="750">
                <a:solidFill>
                  <a:schemeClr val="accent1"/>
                </a:solidFill>
              </a:defRPr>
            </a:lvl4pPr>
            <a:lvl5pPr>
              <a:defRPr sz="7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8">
            <a:extLst>
              <a:ext uri="{FF2B5EF4-FFF2-40B4-BE49-F238E27FC236}">
                <a16:creationId xmlns:a16="http://schemas.microsoft.com/office/drawing/2014/main" id="{EFC81C90-198B-7953-7D7C-109DF3CAAC61}"/>
              </a:ext>
            </a:extLst>
          </p:cNvPr>
          <p:cNvSpPr>
            <a:spLocks noGrp="1"/>
          </p:cNvSpPr>
          <p:nvPr>
            <p:ph type="dt" sz="half" idx="10"/>
          </p:nvPr>
        </p:nvSpPr>
        <p:spPr>
          <a:xfrm>
            <a:off x="0" y="0"/>
            <a:ext cx="0" cy="0"/>
          </a:xfrm>
        </p:spPr>
        <p:txBody>
          <a:bodyPr/>
          <a:lstStyle>
            <a:lvl1pPr>
              <a:defRPr/>
            </a:lvl1pPr>
          </a:lstStyle>
          <a:p>
            <a:pPr>
              <a:defRPr/>
            </a:pPr>
            <a:r>
              <a:rPr lang="en-US"/>
              <a:t>May 5 and 6, 2020</a:t>
            </a:r>
          </a:p>
        </p:txBody>
      </p:sp>
      <p:sp>
        <p:nvSpPr>
          <p:cNvPr id="6" name="Footer Placeholder 9">
            <a:extLst>
              <a:ext uri="{FF2B5EF4-FFF2-40B4-BE49-F238E27FC236}">
                <a16:creationId xmlns:a16="http://schemas.microsoft.com/office/drawing/2014/main" id="{920EF070-F23B-B4D4-4C14-04F84736D679}"/>
              </a:ext>
            </a:extLst>
          </p:cNvPr>
          <p:cNvSpPr>
            <a:spLocks noGrp="1"/>
          </p:cNvSpPr>
          <p:nvPr>
            <p:ph type="ftr" sz="quarter" idx="11"/>
          </p:nvPr>
        </p:nvSpPr>
        <p:spPr>
          <a:xfrm>
            <a:off x="0" y="0"/>
            <a:ext cx="0" cy="0"/>
          </a:xfrm>
        </p:spPr>
        <p:txBody>
          <a:bodyPr/>
          <a:lstStyle>
            <a:lvl1pPr>
              <a:defRPr/>
            </a:lvl1pPr>
          </a:lstStyle>
          <a:p>
            <a:pPr>
              <a:defRPr/>
            </a:pPr>
            <a:r>
              <a:rPr lang="en-US"/>
              <a:t>FY 2022 Strategy Session  [Name of Campaign] Campaign</a:t>
            </a:r>
          </a:p>
        </p:txBody>
      </p:sp>
    </p:spTree>
    <p:extLst>
      <p:ext uri="{BB962C8B-B14F-4D97-AF65-F5344CB8AC3E}">
        <p14:creationId xmlns:p14="http://schemas.microsoft.com/office/powerpoint/2010/main" val="26905616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3046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49"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5E1DA73-0288-420C-963E-77565D03A29B}"/>
              </a:ext>
            </a:extLst>
          </p:cNvPr>
          <p:cNvPicPr>
            <a:picLocks noChangeAspect="1"/>
          </p:cNvPicPr>
          <p:nvPr userDrawn="1"/>
        </p:nvPicPr>
        <p:blipFill>
          <a:blip r:embed="rId10"/>
          <a:stretch>
            <a:fillRect/>
          </a:stretch>
        </p:blipFill>
        <p:spPr>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Freeform: Shape 8">
            <a:extLst>
              <a:ext uri="{FF2B5EF4-FFF2-40B4-BE49-F238E27FC236}">
                <a16:creationId xmlns:a16="http://schemas.microsoft.com/office/drawing/2014/main" id="{ECAA7C47-1951-40C3-A10D-F7AB1FD94C79}"/>
              </a:ext>
            </a:extLst>
          </p:cNvPr>
          <p:cNvSpPr>
            <a:spLocks/>
          </p:cNvSpPr>
          <p:nvPr userDrawn="1"/>
        </p:nvSpPr>
        <p:spPr bwMode="ltGray">
          <a:xfrm>
            <a:off x="121447" y="825902"/>
            <a:ext cx="852614" cy="105559"/>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tx1"/>
              </a:solidFill>
            </a:endParaRPr>
          </a:p>
        </p:txBody>
      </p:sp>
      <p:sp>
        <p:nvSpPr>
          <p:cNvPr id="10" name="Freeform: Shape 9">
            <a:extLst>
              <a:ext uri="{FF2B5EF4-FFF2-40B4-BE49-F238E27FC236}">
                <a16:creationId xmlns:a16="http://schemas.microsoft.com/office/drawing/2014/main" id="{5BAF4C89-23CA-4408-8100-78F60AF6DB7E}"/>
              </a:ext>
            </a:extLst>
          </p:cNvPr>
          <p:cNvSpPr>
            <a:spLocks/>
          </p:cNvSpPr>
          <p:nvPr userDrawn="1"/>
        </p:nvSpPr>
        <p:spPr bwMode="ltGray">
          <a:xfrm>
            <a:off x="4378345" y="2936248"/>
            <a:ext cx="7813649" cy="2421393"/>
          </a:xfrm>
          <a:custGeom>
            <a:avLst/>
            <a:gdLst>
              <a:gd name="connsiteX0" fmla="*/ 7692210 w 7692210"/>
              <a:gd name="connsiteY0" fmla="*/ 0 h 2421393"/>
              <a:gd name="connsiteX1" fmla="*/ 7692210 w 7692210"/>
              <a:gd name="connsiteY1" fmla="*/ 48255 h 2421393"/>
              <a:gd name="connsiteX2" fmla="*/ 7692210 w 7692210"/>
              <a:gd name="connsiteY2" fmla="*/ 88902 h 2421393"/>
              <a:gd name="connsiteX3" fmla="*/ 0 w 7692210"/>
              <a:gd name="connsiteY3" fmla="*/ 2421393 h 2421393"/>
              <a:gd name="connsiteX4" fmla="*/ 0 w 7692210"/>
              <a:gd name="connsiteY4" fmla="*/ 2332491 h 2421393"/>
              <a:gd name="connsiteX5" fmla="*/ 7692210 w 7692210"/>
              <a:gd name="connsiteY5" fmla="*/ 0 h 24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210" h="2421393">
                <a:moveTo>
                  <a:pt x="7692210" y="0"/>
                </a:moveTo>
                <a:lnTo>
                  <a:pt x="7692210" y="48255"/>
                </a:lnTo>
                <a:lnTo>
                  <a:pt x="7692210" y="88902"/>
                </a:lnTo>
                <a:lnTo>
                  <a:pt x="0" y="2421393"/>
                </a:lnTo>
                <a:lnTo>
                  <a:pt x="0" y="2332491"/>
                </a:lnTo>
                <a:lnTo>
                  <a:pt x="769221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tx1"/>
              </a:solidFill>
            </a:endParaRPr>
          </a:p>
        </p:txBody>
      </p:sp>
      <p:sp>
        <p:nvSpPr>
          <p:cNvPr id="11" name="Freeform: Shape 10">
            <a:extLst>
              <a:ext uri="{FF2B5EF4-FFF2-40B4-BE49-F238E27FC236}">
                <a16:creationId xmlns:a16="http://schemas.microsoft.com/office/drawing/2014/main" id="{403E8A91-EEB6-455D-8263-2FB1C13AAD3A}"/>
              </a:ext>
            </a:extLst>
          </p:cNvPr>
          <p:cNvSpPr>
            <a:spLocks/>
          </p:cNvSpPr>
          <p:nvPr userDrawn="1"/>
        </p:nvSpPr>
        <p:spPr bwMode="ltGray">
          <a:xfrm>
            <a:off x="1" y="6301013"/>
            <a:ext cx="974060" cy="396927"/>
          </a:xfrm>
          <a:custGeom>
            <a:avLst/>
            <a:gdLst>
              <a:gd name="connsiteX0" fmla="*/ 852616 w 852616"/>
              <a:gd name="connsiteY0" fmla="*/ 0 h 347439"/>
              <a:gd name="connsiteX1" fmla="*/ 852616 w 852616"/>
              <a:gd name="connsiteY1" fmla="*/ 88902 h 347439"/>
              <a:gd name="connsiteX2" fmla="*/ 0 w 852616"/>
              <a:gd name="connsiteY2" fmla="*/ 347439 h 347439"/>
              <a:gd name="connsiteX3" fmla="*/ 0 w 852616"/>
              <a:gd name="connsiteY3" fmla="*/ 258537 h 347439"/>
              <a:gd name="connsiteX4" fmla="*/ 852616 w 852616"/>
              <a:gd name="connsiteY4" fmla="*/ 0 h 34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6" h="347439">
                <a:moveTo>
                  <a:pt x="852616" y="0"/>
                </a:moveTo>
                <a:lnTo>
                  <a:pt x="852616" y="88902"/>
                </a:lnTo>
                <a:lnTo>
                  <a:pt x="0" y="347439"/>
                </a:lnTo>
                <a:lnTo>
                  <a:pt x="0" y="258537"/>
                </a:lnTo>
                <a:lnTo>
                  <a:pt x="85261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bg1"/>
              </a:solidFill>
            </a:endParaRPr>
          </a:p>
        </p:txBody>
      </p:sp>
      <p:sp>
        <p:nvSpPr>
          <p:cNvPr id="12" name="Freeform: Shape 11">
            <a:extLst>
              <a:ext uri="{FF2B5EF4-FFF2-40B4-BE49-F238E27FC236}">
                <a16:creationId xmlns:a16="http://schemas.microsoft.com/office/drawing/2014/main" id="{A85C89D5-CB77-4649-82F6-C256C0C58B84}"/>
              </a:ext>
            </a:extLst>
          </p:cNvPr>
          <p:cNvSpPr>
            <a:spLocks/>
          </p:cNvSpPr>
          <p:nvPr userDrawn="1"/>
        </p:nvSpPr>
        <p:spPr bwMode="ltGray">
          <a:xfrm>
            <a:off x="974062" y="993775"/>
            <a:ext cx="3404286" cy="5864225"/>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tx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1167383" y="6210300"/>
            <a:ext cx="3014219"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1168524" y="4576466"/>
            <a:ext cx="3014219" cy="615553"/>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1168524" y="3745571"/>
            <a:ext cx="3014219"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27D68A90-ABD6-4EFA-8E8A-79F6739E8198}"/>
              </a:ext>
            </a:extLst>
          </p:cNvPr>
          <p:cNvPicPr>
            <a:picLocks noChangeAspect="1"/>
          </p:cNvPicPr>
          <p:nvPr userDrawn="1"/>
        </p:nvPicPr>
        <p:blipFill>
          <a:blip r:embed="rId11"/>
          <a:stretch>
            <a:fillRect/>
          </a:stretch>
        </p:blipFill>
        <p:spPr>
          <a:xfrm>
            <a:off x="9086386" y="5932447"/>
            <a:ext cx="2548402" cy="555706"/>
          </a:xfrm>
          <a:prstGeom prst="rect">
            <a:avLst/>
          </a:prstGeom>
        </p:spPr>
      </p:pic>
      <p:sp>
        <p:nvSpPr>
          <p:cNvPr id="3" name="TextBox 2">
            <a:extLst>
              <a:ext uri="{FF2B5EF4-FFF2-40B4-BE49-F238E27FC236}">
                <a16:creationId xmlns:a16="http://schemas.microsoft.com/office/drawing/2014/main" id="{908466DB-256F-B70E-4D00-392A8CEBACA7}"/>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7974650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7254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3"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3" name="Picture 12">
            <a:extLst>
              <a:ext uri="{FF2B5EF4-FFF2-40B4-BE49-F238E27FC236}">
                <a16:creationId xmlns:a16="http://schemas.microsoft.com/office/drawing/2014/main" id="{0A4ECE80-78F9-4776-8D97-A318A82772DD}"/>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61903" r="1088"/>
          <a:stretch/>
        </p:blipFill>
        <p:spPr bwMode="auto">
          <a:xfrm>
            <a:off x="7579553" y="3176"/>
            <a:ext cx="4612448" cy="6854824"/>
          </a:xfrm>
          <a:custGeom>
            <a:avLst/>
            <a:gdLst>
              <a:gd name="connsiteX0" fmla="*/ 3392082 w 4612448"/>
              <a:gd name="connsiteY0" fmla="*/ 0 h 6854824"/>
              <a:gd name="connsiteX1" fmla="*/ 4612448 w 4612448"/>
              <a:gd name="connsiteY1" fmla="*/ 0 h 6854824"/>
              <a:gd name="connsiteX2" fmla="*/ 4612448 w 4612448"/>
              <a:gd name="connsiteY2" fmla="*/ 1229449 h 6854824"/>
              <a:gd name="connsiteX3" fmla="*/ 929739 w 4612448"/>
              <a:gd name="connsiteY3" fmla="*/ 6854824 h 6854824"/>
              <a:gd name="connsiteX4" fmla="*/ 904006 w 4612448"/>
              <a:gd name="connsiteY4" fmla="*/ 6854824 h 6854824"/>
              <a:gd name="connsiteX5" fmla="*/ 0 w 4612448"/>
              <a:gd name="connsiteY5" fmla="*/ 5140681 h 6854824"/>
              <a:gd name="connsiteX6" fmla="*/ 5896 w 4612448"/>
              <a:gd name="connsiteY6" fmla="*/ 514227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2448" h="6854824">
                <a:moveTo>
                  <a:pt x="3392082" y="0"/>
                </a:moveTo>
                <a:lnTo>
                  <a:pt x="4612448" y="0"/>
                </a:lnTo>
                <a:lnTo>
                  <a:pt x="4612448" y="1229449"/>
                </a:lnTo>
                <a:lnTo>
                  <a:pt x="929739" y="6854824"/>
                </a:lnTo>
                <a:lnTo>
                  <a:pt x="904006" y="6854824"/>
                </a:lnTo>
                <a:lnTo>
                  <a:pt x="0" y="5140681"/>
                </a:lnTo>
                <a:lnTo>
                  <a:pt x="5896" y="5142274"/>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9CFA717-8272-4817-BE37-0C59132EE680}"/>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1113" t="18088" r="1088" b="25093"/>
          <a:stretch/>
        </p:blipFill>
        <p:spPr bwMode="auto">
          <a:xfrm>
            <a:off x="3176" y="1243074"/>
            <a:ext cx="12188825" cy="3894839"/>
          </a:xfrm>
          <a:custGeom>
            <a:avLst/>
            <a:gdLst>
              <a:gd name="connsiteX0" fmla="*/ 0 w 12188825"/>
              <a:gd name="connsiteY0" fmla="*/ 0 h 3894839"/>
              <a:gd name="connsiteX1" fmla="*/ 12188825 w 12188825"/>
              <a:gd name="connsiteY1" fmla="*/ 0 h 3894839"/>
              <a:gd name="connsiteX2" fmla="*/ 12188825 w 12188825"/>
              <a:gd name="connsiteY2" fmla="*/ 3871400 h 3894839"/>
              <a:gd name="connsiteX3" fmla="*/ 12111525 w 12188825"/>
              <a:gd name="connsiteY3" fmla="*/ 3894839 h 3894839"/>
              <a:gd name="connsiteX4" fmla="*/ 0 w 12188825"/>
              <a:gd name="connsiteY4" fmla="*/ 3894839 h 389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3894839">
                <a:moveTo>
                  <a:pt x="0" y="0"/>
                </a:moveTo>
                <a:lnTo>
                  <a:pt x="12188825" y="0"/>
                </a:lnTo>
                <a:lnTo>
                  <a:pt x="12188825" y="3871400"/>
                </a:lnTo>
                <a:lnTo>
                  <a:pt x="12111525" y="3894839"/>
                </a:lnTo>
                <a:lnTo>
                  <a:pt x="0" y="3894839"/>
                </a:lnTo>
                <a:close/>
              </a:path>
            </a:pathLst>
          </a:cu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1B3A1FEA-EA30-4EB0-8D69-64C37450EFAB}"/>
              </a:ext>
            </a:extLst>
          </p:cNvPr>
          <p:cNvSpPr/>
          <p:nvPr userDrawn="1"/>
        </p:nvSpPr>
        <p:spPr>
          <a:xfrm flipV="1">
            <a:off x="0" y="1243073"/>
            <a:ext cx="1427792" cy="2780480"/>
          </a:xfrm>
          <a:prstGeom prst="rtTriangle">
            <a:avLst/>
          </a:prstGeom>
          <a:solidFill>
            <a:schemeClr val="accent3">
              <a:alpha val="9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Freeform: Shape 16">
            <a:extLst>
              <a:ext uri="{FF2B5EF4-FFF2-40B4-BE49-F238E27FC236}">
                <a16:creationId xmlns:a16="http://schemas.microsoft.com/office/drawing/2014/main" id="{C61DA7B5-8BFB-462E-A388-8EAD222AAA04}"/>
              </a:ext>
            </a:extLst>
          </p:cNvPr>
          <p:cNvSpPr/>
          <p:nvPr userDrawn="1"/>
        </p:nvSpPr>
        <p:spPr>
          <a:xfrm>
            <a:off x="8501885" y="5137912"/>
            <a:ext cx="3690115" cy="1741856"/>
          </a:xfrm>
          <a:custGeom>
            <a:avLst/>
            <a:gdLst>
              <a:gd name="connsiteX0" fmla="*/ 1110893 w 3616582"/>
              <a:gd name="connsiteY0" fmla="*/ 0 h 1702684"/>
              <a:gd name="connsiteX1" fmla="*/ 3616582 w 3616582"/>
              <a:gd name="connsiteY1" fmla="*/ 0 h 1702684"/>
              <a:gd name="connsiteX2" fmla="*/ 3616582 w 3616582"/>
              <a:gd name="connsiteY2" fmla="*/ 1702684 h 1702684"/>
              <a:gd name="connsiteX3" fmla="*/ 0 w 3616582"/>
              <a:gd name="connsiteY3" fmla="*/ 1702684 h 1702684"/>
              <a:gd name="connsiteX4" fmla="*/ 0 w 3616582"/>
              <a:gd name="connsiteY4" fmla="*/ 1692465 h 17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82" h="1702684">
                <a:moveTo>
                  <a:pt x="1110893" y="0"/>
                </a:moveTo>
                <a:lnTo>
                  <a:pt x="3616582" y="0"/>
                </a:lnTo>
                <a:lnTo>
                  <a:pt x="3616582" y="1702684"/>
                </a:lnTo>
                <a:lnTo>
                  <a:pt x="0" y="1702684"/>
                </a:lnTo>
                <a:lnTo>
                  <a:pt x="0" y="169246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solidFill>
                <a:schemeClr val="tx1"/>
              </a:solidFill>
            </a:endParaRPr>
          </a:p>
        </p:txBody>
      </p:sp>
      <p:sp>
        <p:nvSpPr>
          <p:cNvPr id="19" name="Freeform 17">
            <a:extLst>
              <a:ext uri="{FF2B5EF4-FFF2-40B4-BE49-F238E27FC236}">
                <a16:creationId xmlns:a16="http://schemas.microsoft.com/office/drawing/2014/main" id="{5B25DF85-BB03-4821-A7DF-A526E9AA28E0}"/>
              </a:ext>
            </a:extLst>
          </p:cNvPr>
          <p:cNvSpPr/>
          <p:nvPr userDrawn="1"/>
        </p:nvSpPr>
        <p:spPr>
          <a:xfrm>
            <a:off x="7579552" y="1"/>
            <a:ext cx="4612448" cy="6879770"/>
          </a:xfrm>
          <a:custGeom>
            <a:avLst/>
            <a:gdLst>
              <a:gd name="connsiteX0" fmla="*/ 2493918 w 3391152"/>
              <a:gd name="connsiteY0" fmla="*/ 0 h 5283603"/>
              <a:gd name="connsiteX1" fmla="*/ 3391152 w 3391152"/>
              <a:gd name="connsiteY1" fmla="*/ 0 h 5283603"/>
              <a:gd name="connsiteX2" fmla="*/ 3391152 w 3391152"/>
              <a:gd name="connsiteY2" fmla="*/ 944643 h 5283603"/>
              <a:gd name="connsiteX3" fmla="*/ 713001 w 3391152"/>
              <a:gd name="connsiteY3" fmla="*/ 5194951 h 5283603"/>
              <a:gd name="connsiteX4" fmla="*/ 673082 w 3391152"/>
              <a:gd name="connsiteY4" fmla="*/ 5283603 h 5283603"/>
              <a:gd name="connsiteX5" fmla="*/ 0 w 3391152"/>
              <a:gd name="connsiteY5" fmla="*/ 3949821 h 5283603"/>
              <a:gd name="connsiteX6" fmla="*/ 4335 w 3391152"/>
              <a:gd name="connsiteY6" fmla="*/ 3951045 h 5283603"/>
              <a:gd name="connsiteX0" fmla="*/ 2493918 w 3391152"/>
              <a:gd name="connsiteY0" fmla="*/ 0 h 5283603"/>
              <a:gd name="connsiteX1" fmla="*/ 3391152 w 3391152"/>
              <a:gd name="connsiteY1" fmla="*/ 0 h 5283603"/>
              <a:gd name="connsiteX2" fmla="*/ 3391152 w 3391152"/>
              <a:gd name="connsiteY2" fmla="*/ 944643 h 5283603"/>
              <a:gd name="connsiteX3" fmla="*/ 673082 w 3391152"/>
              <a:gd name="connsiteY3" fmla="*/ 5283603 h 5283603"/>
              <a:gd name="connsiteX4" fmla="*/ 0 w 3391152"/>
              <a:gd name="connsiteY4" fmla="*/ 3949821 h 5283603"/>
              <a:gd name="connsiteX5" fmla="*/ 4335 w 3391152"/>
              <a:gd name="connsiteY5" fmla="*/ 3951045 h 5283603"/>
              <a:gd name="connsiteX6" fmla="*/ 2493918 w 3391152"/>
              <a:gd name="connsiteY6" fmla="*/ 0 h 52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152" h="5283603">
                <a:moveTo>
                  <a:pt x="2493918" y="0"/>
                </a:moveTo>
                <a:lnTo>
                  <a:pt x="3391152" y="0"/>
                </a:lnTo>
                <a:lnTo>
                  <a:pt x="3391152" y="944643"/>
                </a:lnTo>
                <a:lnTo>
                  <a:pt x="673082" y="5283603"/>
                </a:lnTo>
                <a:lnTo>
                  <a:pt x="0" y="3949821"/>
                </a:lnTo>
                <a:lnTo>
                  <a:pt x="4335" y="3951045"/>
                </a:lnTo>
                <a:lnTo>
                  <a:pt x="2493918" y="0"/>
                </a:lnTo>
                <a:close/>
              </a:path>
            </a:pathLst>
          </a:custGeom>
          <a:solidFill>
            <a:schemeClr val="accent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1" name="Documenttype">
            <a:extLst>
              <a:ext uri="{FF2B5EF4-FFF2-40B4-BE49-F238E27FC236}">
                <a16:creationId xmlns:a16="http://schemas.microsoft.com/office/drawing/2014/main" id="{7C745320-37FF-42B3-9534-86A718277A29}"/>
              </a:ext>
            </a:extLst>
          </p:cNvPr>
          <p:cNvSpPr>
            <a:spLocks noGrp="1"/>
          </p:cNvSpPr>
          <p:nvPr>
            <p:ph type="body" sz="quarter" idx="13" hasCustomPrompt="1"/>
            <p:custDataLst>
              <p:tags r:id="rId4"/>
            </p:custDataLst>
          </p:nvPr>
        </p:nvSpPr>
        <p:spPr>
          <a:xfrm>
            <a:off x="546547" y="6543567"/>
            <a:ext cx="6908676" cy="215444"/>
          </a:xfrm>
          <a:prstGeom prst="rect">
            <a:avLst/>
          </a:prstGeom>
        </p:spPr>
        <p:txBody>
          <a:bodyPr wrap="square">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2" name="Subtitle">
            <a:extLst>
              <a:ext uri="{FF2B5EF4-FFF2-40B4-BE49-F238E27FC236}">
                <a16:creationId xmlns:a16="http://schemas.microsoft.com/office/drawing/2014/main" id="{936DA3EB-D045-4FAD-9B66-6B75FD0170A9}"/>
              </a:ext>
            </a:extLst>
          </p:cNvPr>
          <p:cNvSpPr>
            <a:spLocks noGrp="1"/>
          </p:cNvSpPr>
          <p:nvPr>
            <p:ph type="subTitle" idx="1"/>
            <p:custDataLst>
              <p:tags r:id="rId5"/>
            </p:custDataLst>
          </p:nvPr>
        </p:nvSpPr>
        <p:spPr>
          <a:xfrm>
            <a:off x="547688" y="6148640"/>
            <a:ext cx="6908676" cy="307777"/>
          </a:xfrm>
          <a:prstGeom prst="rect">
            <a:avLst/>
          </a:prstGeom>
        </p:spPr>
        <p:txBody>
          <a:bodyPr wrap="square">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a:extLst>
              <a:ext uri="{FF2B5EF4-FFF2-40B4-BE49-F238E27FC236}">
                <a16:creationId xmlns:a16="http://schemas.microsoft.com/office/drawing/2014/main" id="{EF0F7737-DAAF-416F-BF2B-0F77A15BE27B}"/>
              </a:ext>
            </a:extLst>
          </p:cNvPr>
          <p:cNvSpPr>
            <a:spLocks noGrp="1"/>
          </p:cNvSpPr>
          <p:nvPr>
            <p:ph type="title"/>
            <p:custDataLst>
              <p:tags r:id="rId6"/>
            </p:custDataLst>
          </p:nvPr>
        </p:nvSpPr>
        <p:spPr>
          <a:xfrm>
            <a:off x="547688" y="5384382"/>
            <a:ext cx="6908676" cy="677108"/>
          </a:xfrm>
          <a:prstGeom prst="rect">
            <a:avLst/>
          </a:prstGeom>
        </p:spPr>
        <p:txBody>
          <a:bodyPr vert="horz" anchor="b">
            <a:normAutofit/>
          </a:bodyPr>
          <a:lstStyle>
            <a:lvl1pPr rtl="0">
              <a:defRPr sz="2800" baseline="0">
                <a:ln w="6350" cap="flat">
                  <a:noFill/>
                  <a:miter lim="800000"/>
                </a:ln>
                <a:solidFill>
                  <a:schemeClr val="accent1"/>
                </a:solidFill>
              </a:defRPr>
            </a:lvl1pPr>
          </a:lstStyle>
          <a:p>
            <a:r>
              <a:rPr lang="en-US"/>
              <a:t>Click to edit Master title style</a:t>
            </a:r>
          </a:p>
        </p:txBody>
      </p:sp>
      <p:pic>
        <p:nvPicPr>
          <p:cNvPr id="26" name="Picture 25">
            <a:extLst>
              <a:ext uri="{FF2B5EF4-FFF2-40B4-BE49-F238E27FC236}">
                <a16:creationId xmlns:a16="http://schemas.microsoft.com/office/drawing/2014/main" id="{A029A6E1-8D51-4BF3-ADC1-8F909C4956AF}"/>
              </a:ext>
            </a:extLst>
          </p:cNvPr>
          <p:cNvPicPr>
            <a:picLocks noChangeAspect="1"/>
          </p:cNvPicPr>
          <p:nvPr userDrawn="1"/>
        </p:nvPicPr>
        <p:blipFill>
          <a:blip r:embed="rId11"/>
          <a:stretch>
            <a:fillRect/>
          </a:stretch>
        </p:blipFill>
        <p:spPr>
          <a:xfrm>
            <a:off x="546547" y="377701"/>
            <a:ext cx="2548402" cy="555706"/>
          </a:xfrm>
          <a:prstGeom prst="rect">
            <a:avLst/>
          </a:prstGeom>
        </p:spPr>
      </p:pic>
      <p:sp>
        <p:nvSpPr>
          <p:cNvPr id="3" name="TextBox 2">
            <a:extLst>
              <a:ext uri="{FF2B5EF4-FFF2-40B4-BE49-F238E27FC236}">
                <a16:creationId xmlns:a16="http://schemas.microsoft.com/office/drawing/2014/main" id="{A44963BE-D5F8-DC58-BAF6-8A530C69364F}"/>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2867440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7"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7D09001-FF44-47D1-9415-7476D9A171C5}"/>
              </a:ext>
            </a:extLst>
          </p:cNvPr>
          <p:cNvPicPr>
            <a:picLocks noChangeAspect="1"/>
          </p:cNvPicPr>
          <p:nvPr userDrawn="1"/>
        </p:nvPicPr>
        <p:blipFill>
          <a:blip r:embed="rId10"/>
          <a:stretch>
            <a:fillRect/>
          </a:stretch>
        </p:blipFill>
        <p:spPr>
          <a:xfrm>
            <a:off x="0" y="494863"/>
            <a:ext cx="12192000" cy="63627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1"/>
          <a:stretch>
            <a:fillRect/>
          </a:stretch>
        </p:blipFill>
        <p:spPr>
          <a:xfrm>
            <a:off x="546547" y="494863"/>
            <a:ext cx="2548402" cy="555706"/>
          </a:xfrm>
          <a:prstGeom prst="rect">
            <a:avLst/>
          </a:prstGeom>
        </p:spPr>
      </p:pic>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4"/>
            </p:custDataLst>
          </p:nvPr>
        </p:nvSpPr>
        <p:spPr>
          <a:xfrm>
            <a:off x="545406" y="5401388"/>
            <a:ext cx="10141773"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CONFIDENTIAL AND PROPRIETARY</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5"/>
            </p:custDataLst>
          </p:nvPr>
        </p:nvSpPr>
        <p:spPr>
          <a:xfrm>
            <a:off x="546547" y="4259895"/>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6"/>
            </p:custDataLst>
          </p:nvPr>
        </p:nvSpPr>
        <p:spPr>
          <a:xfrm>
            <a:off x="546547" y="3429000"/>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77532148-F5EA-1763-0200-88FEDD8EA809}"/>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42667357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889478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1"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037D79A-496A-4325-82A6-C649542E69CF}"/>
              </a:ext>
            </a:extLst>
          </p:cNvPr>
          <p:cNvPicPr>
            <a:picLocks noChangeAspect="1"/>
          </p:cNvPicPr>
          <p:nvPr userDrawn="1"/>
        </p:nvPicPr>
        <p:blipFill>
          <a:blip r:embed="rId10"/>
          <a:stretch>
            <a:fillRect/>
          </a:stretch>
        </p:blipFill>
        <p:spPr>
          <a:xfrm>
            <a:off x="0" y="0"/>
            <a:ext cx="12192000" cy="6858000"/>
          </a:xfrm>
          <a:prstGeom prst="rect">
            <a:avLst/>
          </a:prstGeom>
        </p:spPr>
      </p:pic>
      <p:sp>
        <p:nvSpPr>
          <p:cNvPr id="28" name="Flowchart: Manual Input 27">
            <a:extLst>
              <a:ext uri="{FF2B5EF4-FFF2-40B4-BE49-F238E27FC236}">
                <a16:creationId xmlns:a16="http://schemas.microsoft.com/office/drawing/2014/main" id="{96C0299D-2DC0-46BB-B2DC-1B1867899B78}"/>
              </a:ext>
            </a:extLst>
          </p:cNvPr>
          <p:cNvSpPr/>
          <p:nvPr userDrawn="1"/>
        </p:nvSpPr>
        <p:spPr>
          <a:xfrm>
            <a:off x="3176" y="2428239"/>
            <a:ext cx="12185647" cy="4429761"/>
          </a:xfrm>
          <a:prstGeom prst="flowChartManualInput">
            <a:avLst/>
          </a:prstGeom>
          <a:solidFill>
            <a:srgbClr val="0D4C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 name="Flowchart: Manual Input 8">
            <a:extLst>
              <a:ext uri="{FF2B5EF4-FFF2-40B4-BE49-F238E27FC236}">
                <a16:creationId xmlns:a16="http://schemas.microsoft.com/office/drawing/2014/main" id="{64BB68BF-86DC-4A75-BE4B-F7F8FC73E874}"/>
              </a:ext>
            </a:extLst>
          </p:cNvPr>
          <p:cNvSpPr/>
          <p:nvPr userDrawn="1"/>
        </p:nvSpPr>
        <p:spPr>
          <a:xfrm>
            <a:off x="3176" y="2590800"/>
            <a:ext cx="12185647" cy="4267200"/>
          </a:xfrm>
          <a:prstGeom prst="flowChartManualInput">
            <a:avLst/>
          </a:prstGeom>
          <a:solidFill>
            <a:srgbClr val="0065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4"/>
            </p:custDataLst>
          </p:nvPr>
        </p:nvSpPr>
        <p:spPr>
          <a:xfrm>
            <a:off x="545406" y="6201506"/>
            <a:ext cx="11088241"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5"/>
            </p:custDataLst>
          </p:nvPr>
        </p:nvSpPr>
        <p:spPr>
          <a:xfrm>
            <a:off x="546547" y="5060013"/>
            <a:ext cx="11088241"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6"/>
            </p:custDataLst>
          </p:nvPr>
        </p:nvSpPr>
        <p:spPr>
          <a:xfrm>
            <a:off x="546547" y="4229118"/>
            <a:ext cx="11088241"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15" name="Flowchart: Manual Input 14">
            <a:extLst>
              <a:ext uri="{FF2B5EF4-FFF2-40B4-BE49-F238E27FC236}">
                <a16:creationId xmlns:a16="http://schemas.microsoft.com/office/drawing/2014/main" id="{E8132EFD-BEAB-471D-ADD7-1E4E63560BBE}"/>
              </a:ext>
            </a:extLst>
          </p:cNvPr>
          <p:cNvSpPr/>
          <p:nvPr userDrawn="1"/>
        </p:nvSpPr>
        <p:spPr>
          <a:xfrm>
            <a:off x="9316719" y="197724"/>
            <a:ext cx="2872103" cy="1432823"/>
          </a:xfrm>
          <a:prstGeom prst="flowChartManualInpu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1"/>
          <a:stretch>
            <a:fillRect/>
          </a:stretch>
        </p:blipFill>
        <p:spPr>
          <a:xfrm>
            <a:off x="9478569" y="775294"/>
            <a:ext cx="2548402" cy="555706"/>
          </a:xfrm>
          <a:prstGeom prst="rect">
            <a:avLst/>
          </a:prstGeom>
        </p:spPr>
      </p:pic>
      <p:sp>
        <p:nvSpPr>
          <p:cNvPr id="3" name="TextBox 2">
            <a:extLst>
              <a:ext uri="{FF2B5EF4-FFF2-40B4-BE49-F238E27FC236}">
                <a16:creationId xmlns:a16="http://schemas.microsoft.com/office/drawing/2014/main" id="{13139F8C-9FF1-0525-5D11-BED76BE569B4}"/>
              </a:ext>
            </a:extLst>
          </p:cNvPr>
          <p:cNvSpPr txBox="1"/>
          <p:nvPr userDrawn="1"/>
        </p:nvSpPr>
        <p:spPr>
          <a:xfrm>
            <a:off x="4236259" y="6627168"/>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0264837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5"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43075"/>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296037"/>
            <a:ext cx="11082528" cy="731520"/>
          </a:xfrm>
          <a:prstGeom prst="rect">
            <a:avLst/>
          </a:prstGeom>
        </p:spPr>
        <p:txBody>
          <a:bodyPr vert="horz" wrap="square" lIns="0" tIns="0" rIns="0" bIns="0" rtlCol="0" anchor="b" anchorCtr="0">
            <a:noAutofit/>
          </a:bodyPr>
          <a:lstStyle>
            <a:lvl1pPr>
              <a:defRPr sz="2400"/>
            </a:lvl1pPr>
          </a:lstStyle>
          <a:p>
            <a:r>
              <a:rPr lang="en-US"/>
              <a:t>Click to edit Master title style</a:t>
            </a:r>
          </a:p>
        </p:txBody>
      </p:sp>
    </p:spTree>
    <p:extLst>
      <p:ext uri="{BB962C8B-B14F-4D97-AF65-F5344CB8AC3E}">
        <p14:creationId xmlns:p14="http://schemas.microsoft.com/office/powerpoint/2010/main" val="2817972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69"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10921591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3"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971706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7"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14734898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1"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7848716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5"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5E6DBB92-EC11-4A79-83B6-63B7F2D97E4F}"/>
              </a:ext>
            </a:extLst>
          </p:cNvPr>
          <p:cNvPicPr>
            <a:picLocks noChangeAspect="1"/>
          </p:cNvPicPr>
          <p:nvPr userDrawn="1"/>
        </p:nvPicPr>
        <p:blipFill>
          <a:blip r:embed="rId12"/>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C1D75DA8-877F-7154-2633-90B77AEB7C2B}"/>
              </a:ext>
            </a:extLst>
          </p:cNvPr>
          <p:cNvSpPr txBox="1"/>
          <p:nvPr userDrawn="1"/>
        </p:nvSpPr>
        <p:spPr>
          <a:xfrm>
            <a:off x="4236259" y="0"/>
            <a:ext cx="7955741" cy="230832"/>
          </a:xfrm>
          <a:prstGeom prst="rect">
            <a:avLst/>
          </a:prstGeom>
          <a:solidFill>
            <a:srgbClr val="F7FDEC"/>
          </a:solid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51163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2637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89"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9A8E566D-20C0-49E3-8A71-BE821CC7910A}"/>
              </a:ext>
            </a:extLst>
          </p:cNvPr>
          <p:cNvPicPr>
            <a:picLocks noChangeAspect="1"/>
          </p:cNvPicPr>
          <p:nvPr userDrawn="1"/>
        </p:nvPicPr>
        <p:blipFill>
          <a:blip r:embed="rId12"/>
          <a:stretch>
            <a:fillRect/>
          </a:stretch>
        </p:blipFill>
        <p:spPr>
          <a:xfrm>
            <a:off x="10135026" y="6373368"/>
            <a:ext cx="1159550" cy="252852"/>
          </a:xfrm>
          <a:prstGeom prst="rect">
            <a:avLst/>
          </a:prstGeom>
        </p:spPr>
      </p:pic>
      <p:sp>
        <p:nvSpPr>
          <p:cNvPr id="15" name="TextBox 14">
            <a:extLst>
              <a:ext uri="{FF2B5EF4-FFF2-40B4-BE49-F238E27FC236}">
                <a16:creationId xmlns:a16="http://schemas.microsoft.com/office/drawing/2014/main" id="{88B8EF17-B673-4734-A1B7-3187BD4694A9}"/>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McKinsey Sans Regular"/>
                <a:ea typeface="Times New Roman" panose="02020603050405020304" pitchFamily="18" charset="0"/>
                <a:cs typeface="Calibri" panose="020F0502020204030204" pitchFamily="34" charset="0"/>
              </a:rPr>
              <a:t>FOR INTERNAL USE ONLY </a:t>
            </a:r>
            <a:endParaRPr lang="en-US" sz="800"/>
          </a:p>
        </p:txBody>
      </p:sp>
      <p:sp>
        <p:nvSpPr>
          <p:cNvPr id="2" name="TextBox 1">
            <a:extLst>
              <a:ext uri="{FF2B5EF4-FFF2-40B4-BE49-F238E27FC236}">
                <a16:creationId xmlns:a16="http://schemas.microsoft.com/office/drawing/2014/main" id="{7297D058-FADF-3242-37C3-45D6FD7505E9}"/>
              </a:ext>
            </a:extLst>
          </p:cNvPr>
          <p:cNvSpPr txBox="1"/>
          <p:nvPr userDrawn="1"/>
        </p:nvSpPr>
        <p:spPr>
          <a:xfrm>
            <a:off x="4236259" y="0"/>
            <a:ext cx="7955741" cy="230832"/>
          </a:xfrm>
          <a:prstGeom prst="rect">
            <a:avLst/>
          </a:prstGeom>
          <a:solidFill>
            <a:srgbClr val="F7FDEC"/>
          </a:solid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6784900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3"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49984FF9-1BBB-4056-B2D6-FB888D87F9E9}"/>
              </a:ext>
            </a:extLst>
          </p:cNvPr>
          <p:cNvPicPr>
            <a:picLocks noChangeAspect="1"/>
          </p:cNvPicPr>
          <p:nvPr userDrawn="1"/>
        </p:nvPicPr>
        <p:blipFill>
          <a:blip r:embed="rId12"/>
          <a:stretch>
            <a:fillRect/>
          </a:stretch>
        </p:blipFill>
        <p:spPr>
          <a:xfrm>
            <a:off x="10135026" y="6373368"/>
            <a:ext cx="1159550" cy="252852"/>
          </a:xfrm>
          <a:prstGeom prst="rect">
            <a:avLst/>
          </a:prstGeom>
        </p:spPr>
      </p:pic>
      <p:sp>
        <p:nvSpPr>
          <p:cNvPr id="5" name="TextBox 4">
            <a:extLst>
              <a:ext uri="{FF2B5EF4-FFF2-40B4-BE49-F238E27FC236}">
                <a16:creationId xmlns:a16="http://schemas.microsoft.com/office/drawing/2014/main" id="{7073C9C1-F8AC-65AB-B9F4-2A57E9883AA8}"/>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5714101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7"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pic>
        <p:nvPicPr>
          <p:cNvPr id="11" name="Picture 10">
            <a:extLst>
              <a:ext uri="{FF2B5EF4-FFF2-40B4-BE49-F238E27FC236}">
                <a16:creationId xmlns:a16="http://schemas.microsoft.com/office/drawing/2014/main" id="{0D899DD9-C386-46E5-910C-1F0E69AFAC17}"/>
              </a:ext>
            </a:extLst>
          </p:cNvPr>
          <p:cNvPicPr>
            <a:picLocks noChangeAspect="1"/>
          </p:cNvPicPr>
          <p:nvPr userDrawn="1"/>
        </p:nvPicPr>
        <p:blipFill>
          <a:blip r:embed="rId12"/>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53C1D79B-99BF-06BD-AA79-A70C40B26221}"/>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5087025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1"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pic>
        <p:nvPicPr>
          <p:cNvPr id="11" name="Picture 10">
            <a:extLst>
              <a:ext uri="{FF2B5EF4-FFF2-40B4-BE49-F238E27FC236}">
                <a16:creationId xmlns:a16="http://schemas.microsoft.com/office/drawing/2014/main" id="{0260C2FD-F1A0-4369-8570-CD27045A07E6}"/>
              </a:ext>
            </a:extLst>
          </p:cNvPr>
          <p:cNvPicPr>
            <a:picLocks noChangeAspect="1"/>
          </p:cNvPicPr>
          <p:nvPr userDrawn="1"/>
        </p:nvPicPr>
        <p:blipFill>
          <a:blip r:embed="rId12"/>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70C8F15D-AB04-3107-C2EC-CCF7C7D06690}"/>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5928038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229461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5"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172212"/>
            <a:ext cx="11082528"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9" name="Picture 8">
            <a:extLst>
              <a:ext uri="{FF2B5EF4-FFF2-40B4-BE49-F238E27FC236}">
                <a16:creationId xmlns:a16="http://schemas.microsoft.com/office/drawing/2014/main" id="{7A3F2062-A8FB-4991-A930-1C6037C96C0E}"/>
              </a:ext>
            </a:extLst>
          </p:cNvPr>
          <p:cNvPicPr>
            <a:picLocks noChangeAspect="1"/>
          </p:cNvPicPr>
          <p:nvPr userDrawn="1"/>
        </p:nvPicPr>
        <p:blipFill>
          <a:blip r:embed="rId10"/>
          <a:stretch>
            <a:fillRect/>
          </a:stretch>
        </p:blipFill>
        <p:spPr>
          <a:xfrm>
            <a:off x="10135026" y="6373368"/>
            <a:ext cx="1159550" cy="252852"/>
          </a:xfrm>
          <a:prstGeom prst="rect">
            <a:avLst/>
          </a:prstGeom>
        </p:spPr>
      </p:pic>
      <p:sp>
        <p:nvSpPr>
          <p:cNvPr id="5" name="TextBox 4">
            <a:extLst>
              <a:ext uri="{FF2B5EF4-FFF2-40B4-BE49-F238E27FC236}">
                <a16:creationId xmlns:a16="http://schemas.microsoft.com/office/drawing/2014/main" id="{0B3E37C7-35C8-F3B4-D4F3-3ED2802FCCD0}"/>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9659402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09"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3" name="TextBox 2">
            <a:extLst>
              <a:ext uri="{FF2B5EF4-FFF2-40B4-BE49-F238E27FC236}">
                <a16:creationId xmlns:a16="http://schemas.microsoft.com/office/drawing/2014/main" id="{BA2DB3C9-3F0F-5C7B-E233-DF6E6FB267D2}"/>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3025320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3"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C78D7727-4A87-4A1B-B7CF-9517BA8F4E94}"/>
              </a:ext>
            </a:extLst>
          </p:cNvPr>
          <p:cNvPicPr>
            <a:picLocks noChangeAspect="1"/>
          </p:cNvPicPr>
          <p:nvPr userDrawn="1"/>
        </p:nvPicPr>
        <p:blipFill>
          <a:blip r:embed="rId7"/>
          <a:stretch>
            <a:fillRect/>
          </a:stretch>
        </p:blipFill>
        <p:spPr>
          <a:xfrm>
            <a:off x="4418970" y="3063306"/>
            <a:ext cx="3354060" cy="731388"/>
          </a:xfrm>
          <a:prstGeom prst="rect">
            <a:avLst/>
          </a:prstGeom>
        </p:spPr>
      </p:pic>
      <p:sp>
        <p:nvSpPr>
          <p:cNvPr id="3" name="TextBox 2">
            <a:extLst>
              <a:ext uri="{FF2B5EF4-FFF2-40B4-BE49-F238E27FC236}">
                <a16:creationId xmlns:a16="http://schemas.microsoft.com/office/drawing/2014/main" id="{9CDFA16C-5AA4-DD47-109A-44072B171114}"/>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3426689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365981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7"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82372"/>
            <a:ext cx="11082528" cy="731520"/>
          </a:xfrm>
        </p:spPr>
        <p:txBody>
          <a:bodyPr vert="horz"/>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3. Subtitle">
            <a:extLst>
              <a:ext uri="{FF2B5EF4-FFF2-40B4-BE49-F238E27FC236}">
                <a16:creationId xmlns:a16="http://schemas.microsoft.com/office/drawing/2014/main" id="{93FD6872-D3B4-4C24-B09B-0C5F32AC00ED}"/>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3492868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4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1"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27622907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591574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5"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25429"/>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225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7793926" y="15335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r">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8"/>
            </p:custDataLst>
          </p:nvPr>
        </p:nvSpPr>
        <p:spPr>
          <a:xfrm>
            <a:off x="554736" y="324612"/>
            <a:ext cx="11082528" cy="384721"/>
          </a:xfrm>
          <a:prstGeom prst="rect">
            <a:avLst/>
          </a:prstGeom>
        </p:spPr>
        <p:txBody>
          <a:bodyPr vert="horz" wrap="square" lIns="0" tIns="0" rIns="0" bIns="0" rtlCol="0" anchor="t" anchorCtr="0">
            <a:spAutoFit/>
          </a:bodyPr>
          <a:lstStyle>
            <a:lvl1pPr>
              <a:defRPr lang="en-US" dirty="0">
                <a:solidFill>
                  <a:schemeClr val="accent1"/>
                </a:solidFill>
              </a:defRPr>
            </a:lvl1pPr>
          </a:lstStyle>
          <a:p>
            <a:pPr lvl="0"/>
            <a:r>
              <a:rPr lang="en-US"/>
              <a:t>Click to edit Master title style</a:t>
            </a:r>
          </a:p>
        </p:txBody>
      </p:sp>
    </p:spTree>
    <p:extLst>
      <p:ext uri="{BB962C8B-B14F-4D97-AF65-F5344CB8AC3E}">
        <p14:creationId xmlns:p14="http://schemas.microsoft.com/office/powerpoint/2010/main" val="3582248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50E9E46-8041-528A-8B04-431FBAEE8D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2362200"/>
            <a:ext cx="1113472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13012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29"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pic>
        <p:nvPicPr>
          <p:cNvPr id="11" name="Picture 10">
            <a:extLst>
              <a:ext uri="{FF2B5EF4-FFF2-40B4-BE49-F238E27FC236}">
                <a16:creationId xmlns:a16="http://schemas.microsoft.com/office/drawing/2014/main" id="{0D899DD9-C386-46E5-910C-1F0E69AFAC17}"/>
              </a:ext>
            </a:extLst>
          </p:cNvPr>
          <p:cNvPicPr>
            <a:picLocks noChangeAspect="1"/>
          </p:cNvPicPr>
          <p:nvPr userDrawn="1"/>
        </p:nvPicPr>
        <p:blipFill>
          <a:blip r:embed="rId12"/>
          <a:stretch>
            <a:fillRect/>
          </a:stretch>
        </p:blipFill>
        <p:spPr>
          <a:xfrm>
            <a:off x="10135026" y="6373368"/>
            <a:ext cx="1159550" cy="252852"/>
          </a:xfrm>
          <a:prstGeom prst="rect">
            <a:avLst/>
          </a:prstGeom>
        </p:spPr>
      </p:pic>
    </p:spTree>
    <p:extLst>
      <p:ext uri="{BB962C8B-B14F-4D97-AF65-F5344CB8AC3E}">
        <p14:creationId xmlns:p14="http://schemas.microsoft.com/office/powerpoint/2010/main" val="14335326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6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3"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8"/>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3877722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E968968-1E43-EEFA-E13E-A3611B7AF8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34BC7B69-EFF9-386B-C9D7-C4D1FEE0E6D7}"/>
              </a:ext>
            </a:extLst>
          </p:cNvPr>
          <p:cNvSpPr>
            <a:spLocks noGrp="1"/>
          </p:cNvSpPr>
          <p:nvPr>
            <p:ph type="dt" sz="half" idx="10"/>
          </p:nvPr>
        </p:nvSpPr>
        <p:spPr/>
        <p:txBody>
          <a:bodyPr/>
          <a:lstStyle>
            <a:lvl1pPr>
              <a:defRPr>
                <a:solidFill>
                  <a:schemeClr val="tx1">
                    <a:tint val="75000"/>
                  </a:schemeClr>
                </a:solidFill>
              </a:defRPr>
            </a:lvl1pPr>
          </a:lstStyle>
          <a:p>
            <a:pPr>
              <a:defRPr/>
            </a:pPr>
            <a:r>
              <a:rPr lang="en-US"/>
              <a:t>May 5 and 6, 2020</a:t>
            </a:r>
          </a:p>
        </p:txBody>
      </p:sp>
      <p:sp>
        <p:nvSpPr>
          <p:cNvPr id="6" name="Footer Placeholder 4">
            <a:extLst>
              <a:ext uri="{FF2B5EF4-FFF2-40B4-BE49-F238E27FC236}">
                <a16:creationId xmlns:a16="http://schemas.microsoft.com/office/drawing/2014/main" id="{CD874915-9673-7958-B8F5-EA2FB5839629}"/>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FY 2022 Strategy Session  [Name of Campaign] Campaign</a:t>
            </a:r>
          </a:p>
        </p:txBody>
      </p:sp>
      <p:sp>
        <p:nvSpPr>
          <p:cNvPr id="7" name="Slide Number Placeholder 5">
            <a:extLst>
              <a:ext uri="{FF2B5EF4-FFF2-40B4-BE49-F238E27FC236}">
                <a16:creationId xmlns:a16="http://schemas.microsoft.com/office/drawing/2014/main" id="{1D987A16-4980-FA02-28DF-BB39D7032CAA}"/>
              </a:ext>
            </a:extLst>
          </p:cNvPr>
          <p:cNvSpPr>
            <a:spLocks noGrp="1"/>
          </p:cNvSpPr>
          <p:nvPr>
            <p:ph type="sldNum" sz="quarter" idx="12"/>
          </p:nvPr>
        </p:nvSpPr>
        <p:spPr/>
        <p:txBody>
          <a:bodyPr/>
          <a:lstStyle>
            <a:lvl1pPr>
              <a:defRPr dirty="0">
                <a:solidFill>
                  <a:schemeClr val="tx1">
                    <a:tint val="75000"/>
                  </a:schemeClr>
                </a:solidFill>
              </a:defRPr>
            </a:lvl1pPr>
          </a:lstStyle>
          <a:p>
            <a:pPr>
              <a:defRPr/>
            </a:pPr>
            <a:fld id="{BF1B77E8-DC60-4C1E-A9EB-04E713B7F2F7}" type="slidenum">
              <a:rPr lang="en-US"/>
              <a:pPr>
                <a:defRPr/>
              </a:pPr>
              <a:t>‹#›</a:t>
            </a:fld>
            <a:endParaRPr lang="en-US"/>
          </a:p>
        </p:txBody>
      </p:sp>
    </p:spTree>
    <p:extLst>
      <p:ext uri="{BB962C8B-B14F-4D97-AF65-F5344CB8AC3E}">
        <p14:creationId xmlns:p14="http://schemas.microsoft.com/office/powerpoint/2010/main" val="395642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44B89B-F975-1C1F-1F43-6663B7616D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06F6BC2-4B07-8978-3DC2-9AF3EB19B4CE}"/>
              </a:ext>
            </a:extLst>
          </p:cNvPr>
          <p:cNvSpPr>
            <a:spLocks noGrp="1"/>
          </p:cNvSpPr>
          <p:nvPr>
            <p:ph type="dt" sz="half" idx="10"/>
          </p:nvPr>
        </p:nvSpPr>
        <p:spPr/>
        <p:txBody>
          <a:bodyPr/>
          <a:lstStyle>
            <a:lvl1pPr>
              <a:defRPr>
                <a:solidFill>
                  <a:schemeClr val="tx1">
                    <a:tint val="75000"/>
                  </a:schemeClr>
                </a:solidFill>
              </a:defRPr>
            </a:lvl1pPr>
          </a:lstStyle>
          <a:p>
            <a:pPr>
              <a:defRPr/>
            </a:pPr>
            <a:r>
              <a:rPr lang="en-US"/>
              <a:t>May 5 and 6, 2020</a:t>
            </a:r>
          </a:p>
        </p:txBody>
      </p:sp>
      <p:sp>
        <p:nvSpPr>
          <p:cNvPr id="6" name="Footer Placeholder 4">
            <a:extLst>
              <a:ext uri="{FF2B5EF4-FFF2-40B4-BE49-F238E27FC236}">
                <a16:creationId xmlns:a16="http://schemas.microsoft.com/office/drawing/2014/main" id="{C8A43F40-3A7E-2DD3-E625-4499D60E3FF4}"/>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FY 2022 Strategy Session  [Name of Campaign] Campaign</a:t>
            </a:r>
          </a:p>
        </p:txBody>
      </p:sp>
      <p:sp>
        <p:nvSpPr>
          <p:cNvPr id="7" name="Slide Number Placeholder 5">
            <a:extLst>
              <a:ext uri="{FF2B5EF4-FFF2-40B4-BE49-F238E27FC236}">
                <a16:creationId xmlns:a16="http://schemas.microsoft.com/office/drawing/2014/main" id="{23E00FE6-74DE-6CA7-C9FD-BD8818ADA8A0}"/>
              </a:ext>
            </a:extLst>
          </p:cNvPr>
          <p:cNvSpPr>
            <a:spLocks noGrp="1"/>
          </p:cNvSpPr>
          <p:nvPr>
            <p:ph type="sldNum" sz="quarter" idx="12"/>
          </p:nvPr>
        </p:nvSpPr>
        <p:spPr/>
        <p:txBody>
          <a:bodyPr/>
          <a:lstStyle>
            <a:lvl1pPr>
              <a:defRPr/>
            </a:lvl1pPr>
          </a:lstStyle>
          <a:p>
            <a:pPr>
              <a:defRPr/>
            </a:pPr>
            <a:fld id="{3C280D7F-3732-47E6-86F4-6F2C48F875FA}" type="slidenum">
              <a:rPr lang="en-US"/>
              <a:pPr>
                <a:defRPr/>
              </a:pPr>
              <a:t>‹#›</a:t>
            </a:fld>
            <a:endParaRPr lang="en-US"/>
          </a:p>
        </p:txBody>
      </p:sp>
    </p:spTree>
    <p:extLst>
      <p:ext uri="{BB962C8B-B14F-4D97-AF65-F5344CB8AC3E}">
        <p14:creationId xmlns:p14="http://schemas.microsoft.com/office/powerpoint/2010/main" val="945829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9568DC-8CDF-1563-B473-43A1328E1389}"/>
              </a:ext>
            </a:extLst>
          </p:cNvPr>
          <p:cNvSpPr>
            <a:spLocks noGrp="1"/>
          </p:cNvSpPr>
          <p:nvPr>
            <p:ph type="dt" sz="half" idx="10"/>
          </p:nvPr>
        </p:nvSpPr>
        <p:spPr/>
        <p:txBody>
          <a:bodyPr/>
          <a:lstStyle>
            <a:lvl1pPr>
              <a:defRPr/>
            </a:lvl1pPr>
          </a:lstStyle>
          <a:p>
            <a:pPr>
              <a:defRPr/>
            </a:pPr>
            <a:r>
              <a:rPr lang="en-US"/>
              <a:t>May 5 and 6, 2020</a:t>
            </a:r>
          </a:p>
        </p:txBody>
      </p:sp>
      <p:sp>
        <p:nvSpPr>
          <p:cNvPr id="5" name="Footer Placeholder 4">
            <a:extLst>
              <a:ext uri="{FF2B5EF4-FFF2-40B4-BE49-F238E27FC236}">
                <a16:creationId xmlns:a16="http://schemas.microsoft.com/office/drawing/2014/main" id="{98D3040D-71A3-D2E6-FD5F-7759B4CA02E2}"/>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6" name="Slide Number Placeholder 5">
            <a:extLst>
              <a:ext uri="{FF2B5EF4-FFF2-40B4-BE49-F238E27FC236}">
                <a16:creationId xmlns:a16="http://schemas.microsoft.com/office/drawing/2014/main" id="{420E3DBB-153C-2AE8-6885-EDE49EB46062}"/>
              </a:ext>
            </a:extLst>
          </p:cNvPr>
          <p:cNvSpPr>
            <a:spLocks noGrp="1"/>
          </p:cNvSpPr>
          <p:nvPr>
            <p:ph type="sldNum" sz="quarter" idx="12"/>
          </p:nvPr>
        </p:nvSpPr>
        <p:spPr/>
        <p:txBody>
          <a:bodyPr/>
          <a:lstStyle>
            <a:lvl1pPr>
              <a:defRPr/>
            </a:lvl1pPr>
          </a:lstStyle>
          <a:p>
            <a:pPr>
              <a:defRPr/>
            </a:pPr>
            <a:fld id="{6A2CA6D5-2F80-4ACE-82EE-A2392B3EA2CE}" type="slidenum">
              <a:rPr lang="en-US"/>
              <a:pPr>
                <a:defRPr/>
              </a:pPr>
              <a:t>‹#›</a:t>
            </a:fld>
            <a:endParaRPr lang="en-US"/>
          </a:p>
        </p:txBody>
      </p:sp>
    </p:spTree>
    <p:extLst>
      <p:ext uri="{BB962C8B-B14F-4D97-AF65-F5344CB8AC3E}">
        <p14:creationId xmlns:p14="http://schemas.microsoft.com/office/powerpoint/2010/main" val="3693027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65C9919-07BA-A35A-144C-2E87ACFE5556}"/>
              </a:ext>
            </a:extLst>
          </p:cNvPr>
          <p:cNvSpPr>
            <a:spLocks noGrp="1"/>
          </p:cNvSpPr>
          <p:nvPr>
            <p:ph type="dt" sz="half" idx="10"/>
          </p:nvPr>
        </p:nvSpPr>
        <p:spPr/>
        <p:txBody>
          <a:bodyPr/>
          <a:lstStyle>
            <a:lvl1pPr>
              <a:defRPr/>
            </a:lvl1pPr>
          </a:lstStyle>
          <a:p>
            <a:pPr>
              <a:defRPr/>
            </a:pPr>
            <a:r>
              <a:rPr lang="en-US"/>
              <a:t>May 5 and 6, 2020</a:t>
            </a:r>
          </a:p>
        </p:txBody>
      </p:sp>
      <p:sp>
        <p:nvSpPr>
          <p:cNvPr id="6" name="Footer Placeholder 4">
            <a:extLst>
              <a:ext uri="{FF2B5EF4-FFF2-40B4-BE49-F238E27FC236}">
                <a16:creationId xmlns:a16="http://schemas.microsoft.com/office/drawing/2014/main" id="{C22744AA-9E0D-BF62-E787-3EAB474AC5AD}"/>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7" name="Slide Number Placeholder 5">
            <a:extLst>
              <a:ext uri="{FF2B5EF4-FFF2-40B4-BE49-F238E27FC236}">
                <a16:creationId xmlns:a16="http://schemas.microsoft.com/office/drawing/2014/main" id="{DBCF4B1B-4027-1E02-2AB3-990CBFAC89CC}"/>
              </a:ext>
            </a:extLst>
          </p:cNvPr>
          <p:cNvSpPr>
            <a:spLocks noGrp="1"/>
          </p:cNvSpPr>
          <p:nvPr>
            <p:ph type="sldNum" sz="quarter" idx="12"/>
          </p:nvPr>
        </p:nvSpPr>
        <p:spPr/>
        <p:txBody>
          <a:bodyPr/>
          <a:lstStyle>
            <a:lvl1pPr>
              <a:defRPr/>
            </a:lvl1pPr>
          </a:lstStyle>
          <a:p>
            <a:pPr>
              <a:defRPr/>
            </a:pPr>
            <a:fld id="{FC57089C-FC07-4618-BD63-3547B56A886F}" type="slidenum">
              <a:rPr lang="en-US"/>
              <a:pPr>
                <a:defRPr/>
              </a:pPr>
              <a:t>‹#›</a:t>
            </a:fld>
            <a:endParaRPr lang="en-US"/>
          </a:p>
        </p:txBody>
      </p:sp>
    </p:spTree>
    <p:extLst>
      <p:ext uri="{BB962C8B-B14F-4D97-AF65-F5344CB8AC3E}">
        <p14:creationId xmlns:p14="http://schemas.microsoft.com/office/powerpoint/2010/main" val="4252520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D53A6E3-3CBA-DDF8-933C-656CA21188C7}"/>
              </a:ext>
            </a:extLst>
          </p:cNvPr>
          <p:cNvSpPr>
            <a:spLocks noGrp="1"/>
          </p:cNvSpPr>
          <p:nvPr>
            <p:ph type="dt" sz="half" idx="10"/>
          </p:nvPr>
        </p:nvSpPr>
        <p:spPr/>
        <p:txBody>
          <a:bodyPr/>
          <a:lstStyle>
            <a:lvl1pPr>
              <a:defRPr/>
            </a:lvl1pPr>
          </a:lstStyle>
          <a:p>
            <a:pPr>
              <a:defRPr/>
            </a:pPr>
            <a:r>
              <a:rPr lang="en-US"/>
              <a:t>May 5 and 6, 2020</a:t>
            </a:r>
          </a:p>
        </p:txBody>
      </p:sp>
      <p:sp>
        <p:nvSpPr>
          <p:cNvPr id="8" name="Footer Placeholder 4">
            <a:extLst>
              <a:ext uri="{FF2B5EF4-FFF2-40B4-BE49-F238E27FC236}">
                <a16:creationId xmlns:a16="http://schemas.microsoft.com/office/drawing/2014/main" id="{939FE40F-766B-6751-5A8D-B20007AEB11E}"/>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9" name="Slide Number Placeholder 5">
            <a:extLst>
              <a:ext uri="{FF2B5EF4-FFF2-40B4-BE49-F238E27FC236}">
                <a16:creationId xmlns:a16="http://schemas.microsoft.com/office/drawing/2014/main" id="{0C37F6CC-039D-AB13-2C10-3E0A3444B279}"/>
              </a:ext>
            </a:extLst>
          </p:cNvPr>
          <p:cNvSpPr>
            <a:spLocks noGrp="1"/>
          </p:cNvSpPr>
          <p:nvPr>
            <p:ph type="sldNum" sz="quarter" idx="12"/>
          </p:nvPr>
        </p:nvSpPr>
        <p:spPr/>
        <p:txBody>
          <a:bodyPr/>
          <a:lstStyle>
            <a:lvl1pPr>
              <a:defRPr/>
            </a:lvl1pPr>
          </a:lstStyle>
          <a:p>
            <a:pPr>
              <a:defRPr/>
            </a:pPr>
            <a:fld id="{AFD9DEC3-86E2-4965-96DF-DE055451186B}" type="slidenum">
              <a:rPr lang="en-US"/>
              <a:pPr>
                <a:defRPr/>
              </a:pPr>
              <a:t>‹#›</a:t>
            </a:fld>
            <a:endParaRPr lang="en-US"/>
          </a:p>
        </p:txBody>
      </p:sp>
    </p:spTree>
    <p:extLst>
      <p:ext uri="{BB962C8B-B14F-4D97-AF65-F5344CB8AC3E}">
        <p14:creationId xmlns:p14="http://schemas.microsoft.com/office/powerpoint/2010/main" val="149968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9627630-CF19-A365-776E-AB0EE3C8AA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666760"/>
            <a:ext cx="10515600" cy="912658"/>
          </a:xfrm>
        </p:spPr>
        <p:txBody>
          <a:bodyPr>
            <a:normAutofit/>
          </a:bodyPr>
          <a:lstStyle>
            <a:lvl1pPr>
              <a:defRPr sz="3000">
                <a:solidFill>
                  <a:srgbClr val="214877"/>
                </a:solidFill>
                <a:latin typeface="+mj-lt"/>
              </a:defRPr>
            </a:lvl1pPr>
          </a:lstStyle>
          <a:p>
            <a:r>
              <a:rPr lang="en-US"/>
              <a:t>Click to edit Master title style</a:t>
            </a:r>
          </a:p>
        </p:txBody>
      </p:sp>
      <p:sp>
        <p:nvSpPr>
          <p:cNvPr id="3" name="Content Placeholder 2"/>
          <p:cNvSpPr>
            <a:spLocks noGrp="1"/>
          </p:cNvSpPr>
          <p:nvPr>
            <p:ph idx="1"/>
          </p:nvPr>
        </p:nvSpPr>
        <p:spPr>
          <a:xfrm>
            <a:off x="838200" y="1592865"/>
            <a:ext cx="10515600" cy="4616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9">
            <a:extLst>
              <a:ext uri="{FF2B5EF4-FFF2-40B4-BE49-F238E27FC236}">
                <a16:creationId xmlns:a16="http://schemas.microsoft.com/office/drawing/2014/main" id="{4CCC7286-56A9-456F-3051-6A7D5C0F7621}"/>
              </a:ext>
            </a:extLst>
          </p:cNvPr>
          <p:cNvSpPr>
            <a:spLocks noGrp="1"/>
          </p:cNvSpPr>
          <p:nvPr>
            <p:ph type="sldNum" sz="quarter" idx="10"/>
          </p:nvPr>
        </p:nvSpPr>
        <p:spPr/>
        <p:txBody>
          <a:bodyPr/>
          <a:lstStyle>
            <a:lvl1pPr>
              <a:defRPr/>
            </a:lvl1pPr>
          </a:lstStyle>
          <a:p>
            <a:pPr>
              <a:defRPr/>
            </a:pPr>
            <a:fld id="{37926BA8-E0F8-42A8-A83C-EBAA1A1E8FCD}" type="slidenum">
              <a:rPr lang="en-US"/>
              <a:pPr>
                <a:defRPr/>
              </a:pPr>
              <a:t>‹#›</a:t>
            </a:fld>
            <a:endParaRPr lang="en-US"/>
          </a:p>
        </p:txBody>
      </p:sp>
    </p:spTree>
    <p:extLst>
      <p:ext uri="{BB962C8B-B14F-4D97-AF65-F5344CB8AC3E}">
        <p14:creationId xmlns:p14="http://schemas.microsoft.com/office/powerpoint/2010/main" val="1788459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B702854-0A64-14E5-8C9C-498794F2350E}"/>
              </a:ext>
            </a:extLst>
          </p:cNvPr>
          <p:cNvSpPr>
            <a:spLocks noGrp="1"/>
          </p:cNvSpPr>
          <p:nvPr>
            <p:ph type="dt" sz="half" idx="10"/>
          </p:nvPr>
        </p:nvSpPr>
        <p:spPr/>
        <p:txBody>
          <a:bodyPr/>
          <a:lstStyle>
            <a:lvl1pPr>
              <a:defRPr/>
            </a:lvl1pPr>
          </a:lstStyle>
          <a:p>
            <a:pPr>
              <a:defRPr/>
            </a:pPr>
            <a:r>
              <a:rPr lang="en-US"/>
              <a:t>May 5 and 6, 2020</a:t>
            </a:r>
          </a:p>
        </p:txBody>
      </p:sp>
      <p:sp>
        <p:nvSpPr>
          <p:cNvPr id="4" name="Footer Placeholder 4">
            <a:extLst>
              <a:ext uri="{FF2B5EF4-FFF2-40B4-BE49-F238E27FC236}">
                <a16:creationId xmlns:a16="http://schemas.microsoft.com/office/drawing/2014/main" id="{503197C3-8F46-7060-E654-7955C2209481}"/>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5" name="Slide Number Placeholder 5">
            <a:extLst>
              <a:ext uri="{FF2B5EF4-FFF2-40B4-BE49-F238E27FC236}">
                <a16:creationId xmlns:a16="http://schemas.microsoft.com/office/drawing/2014/main" id="{340CFD21-7456-BC7C-7BBF-B4273DD6DBE8}"/>
              </a:ext>
            </a:extLst>
          </p:cNvPr>
          <p:cNvSpPr>
            <a:spLocks noGrp="1"/>
          </p:cNvSpPr>
          <p:nvPr>
            <p:ph type="sldNum" sz="quarter" idx="12"/>
          </p:nvPr>
        </p:nvSpPr>
        <p:spPr/>
        <p:txBody>
          <a:bodyPr/>
          <a:lstStyle>
            <a:lvl1pPr>
              <a:defRPr/>
            </a:lvl1pPr>
          </a:lstStyle>
          <a:p>
            <a:pPr>
              <a:defRPr/>
            </a:pPr>
            <a:fld id="{0A0013FE-3959-428D-BCA2-4669ACCE9447}" type="slidenum">
              <a:rPr lang="en-US"/>
              <a:pPr>
                <a:defRPr/>
              </a:pPr>
              <a:t>‹#›</a:t>
            </a:fld>
            <a:endParaRPr lang="en-US"/>
          </a:p>
        </p:txBody>
      </p:sp>
    </p:spTree>
    <p:extLst>
      <p:ext uri="{BB962C8B-B14F-4D97-AF65-F5344CB8AC3E}">
        <p14:creationId xmlns:p14="http://schemas.microsoft.com/office/powerpoint/2010/main" val="46867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73EB83-53EB-680E-8A4C-11F5F221EC10}"/>
              </a:ext>
            </a:extLst>
          </p:cNvPr>
          <p:cNvSpPr>
            <a:spLocks noGrp="1"/>
          </p:cNvSpPr>
          <p:nvPr>
            <p:ph type="dt" sz="half" idx="10"/>
          </p:nvPr>
        </p:nvSpPr>
        <p:spPr/>
        <p:txBody>
          <a:bodyPr/>
          <a:lstStyle>
            <a:lvl1pPr>
              <a:defRPr/>
            </a:lvl1pPr>
          </a:lstStyle>
          <a:p>
            <a:pPr>
              <a:defRPr/>
            </a:pPr>
            <a:r>
              <a:rPr lang="en-US"/>
              <a:t>May 5 and 6, 2020</a:t>
            </a:r>
          </a:p>
        </p:txBody>
      </p:sp>
      <p:sp>
        <p:nvSpPr>
          <p:cNvPr id="3" name="Footer Placeholder 4">
            <a:extLst>
              <a:ext uri="{FF2B5EF4-FFF2-40B4-BE49-F238E27FC236}">
                <a16:creationId xmlns:a16="http://schemas.microsoft.com/office/drawing/2014/main" id="{44F7CE69-AD12-ACFA-3D54-EBDEF2531D61}"/>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4" name="Slide Number Placeholder 5">
            <a:extLst>
              <a:ext uri="{FF2B5EF4-FFF2-40B4-BE49-F238E27FC236}">
                <a16:creationId xmlns:a16="http://schemas.microsoft.com/office/drawing/2014/main" id="{5640241C-54B3-DB3C-D31F-6237A3771FCE}"/>
              </a:ext>
            </a:extLst>
          </p:cNvPr>
          <p:cNvSpPr>
            <a:spLocks noGrp="1"/>
          </p:cNvSpPr>
          <p:nvPr>
            <p:ph type="sldNum" sz="quarter" idx="12"/>
          </p:nvPr>
        </p:nvSpPr>
        <p:spPr/>
        <p:txBody>
          <a:bodyPr/>
          <a:lstStyle>
            <a:lvl1pPr>
              <a:defRPr/>
            </a:lvl1pPr>
          </a:lstStyle>
          <a:p>
            <a:pPr>
              <a:defRPr/>
            </a:pPr>
            <a:fld id="{CC0EA3C5-2085-426F-A858-D6CCB8390F34}" type="slidenum">
              <a:rPr lang="en-US"/>
              <a:pPr>
                <a:defRPr/>
              </a:pPr>
              <a:t>‹#›</a:t>
            </a:fld>
            <a:endParaRPr lang="en-US"/>
          </a:p>
        </p:txBody>
      </p:sp>
    </p:spTree>
    <p:extLst>
      <p:ext uri="{BB962C8B-B14F-4D97-AF65-F5344CB8AC3E}">
        <p14:creationId xmlns:p14="http://schemas.microsoft.com/office/powerpoint/2010/main" val="2929187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E955B94-EFE4-2CD2-228A-C9FBD3DDECD6}"/>
              </a:ext>
            </a:extLst>
          </p:cNvPr>
          <p:cNvSpPr>
            <a:spLocks noGrp="1"/>
          </p:cNvSpPr>
          <p:nvPr>
            <p:ph type="dt" sz="half" idx="10"/>
          </p:nvPr>
        </p:nvSpPr>
        <p:spPr/>
        <p:txBody>
          <a:bodyPr/>
          <a:lstStyle>
            <a:lvl1pPr>
              <a:defRPr/>
            </a:lvl1pPr>
          </a:lstStyle>
          <a:p>
            <a:pPr>
              <a:defRPr/>
            </a:pPr>
            <a:r>
              <a:rPr lang="en-US"/>
              <a:t>May 5 and 6, 2020</a:t>
            </a:r>
          </a:p>
        </p:txBody>
      </p:sp>
      <p:sp>
        <p:nvSpPr>
          <p:cNvPr id="6" name="Footer Placeholder 4">
            <a:extLst>
              <a:ext uri="{FF2B5EF4-FFF2-40B4-BE49-F238E27FC236}">
                <a16:creationId xmlns:a16="http://schemas.microsoft.com/office/drawing/2014/main" id="{5013F4A8-1C17-DE0B-D056-9A787C95C2A4}"/>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7" name="Slide Number Placeholder 5">
            <a:extLst>
              <a:ext uri="{FF2B5EF4-FFF2-40B4-BE49-F238E27FC236}">
                <a16:creationId xmlns:a16="http://schemas.microsoft.com/office/drawing/2014/main" id="{646E6AD9-47BA-4915-F28A-5E107CB270C3}"/>
              </a:ext>
            </a:extLst>
          </p:cNvPr>
          <p:cNvSpPr>
            <a:spLocks noGrp="1"/>
          </p:cNvSpPr>
          <p:nvPr>
            <p:ph type="sldNum" sz="quarter" idx="12"/>
          </p:nvPr>
        </p:nvSpPr>
        <p:spPr/>
        <p:txBody>
          <a:bodyPr/>
          <a:lstStyle>
            <a:lvl1pPr>
              <a:defRPr/>
            </a:lvl1pPr>
          </a:lstStyle>
          <a:p>
            <a:pPr>
              <a:defRPr/>
            </a:pPr>
            <a:fld id="{58FD613B-3D28-4E33-8D14-0EDD8F8126EB}" type="slidenum">
              <a:rPr lang="en-US"/>
              <a:pPr>
                <a:defRPr/>
              </a:pPr>
              <a:t>‹#›</a:t>
            </a:fld>
            <a:endParaRPr lang="en-US"/>
          </a:p>
        </p:txBody>
      </p:sp>
    </p:spTree>
    <p:extLst>
      <p:ext uri="{BB962C8B-B14F-4D97-AF65-F5344CB8AC3E}">
        <p14:creationId xmlns:p14="http://schemas.microsoft.com/office/powerpoint/2010/main" val="1010175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7F2A787-9679-88E7-2A9A-32F3E0D4FCAE}"/>
              </a:ext>
            </a:extLst>
          </p:cNvPr>
          <p:cNvSpPr>
            <a:spLocks noGrp="1"/>
          </p:cNvSpPr>
          <p:nvPr>
            <p:ph type="dt" sz="half" idx="10"/>
          </p:nvPr>
        </p:nvSpPr>
        <p:spPr/>
        <p:txBody>
          <a:bodyPr/>
          <a:lstStyle>
            <a:lvl1pPr>
              <a:defRPr/>
            </a:lvl1pPr>
          </a:lstStyle>
          <a:p>
            <a:pPr>
              <a:defRPr/>
            </a:pPr>
            <a:r>
              <a:rPr lang="en-US"/>
              <a:t>May 5 and 6, 2020</a:t>
            </a:r>
          </a:p>
        </p:txBody>
      </p:sp>
      <p:sp>
        <p:nvSpPr>
          <p:cNvPr id="6" name="Footer Placeholder 4">
            <a:extLst>
              <a:ext uri="{FF2B5EF4-FFF2-40B4-BE49-F238E27FC236}">
                <a16:creationId xmlns:a16="http://schemas.microsoft.com/office/drawing/2014/main" id="{0C243E31-2F2B-A8B4-ED12-DDDB81BB5A19}"/>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7" name="Slide Number Placeholder 5">
            <a:extLst>
              <a:ext uri="{FF2B5EF4-FFF2-40B4-BE49-F238E27FC236}">
                <a16:creationId xmlns:a16="http://schemas.microsoft.com/office/drawing/2014/main" id="{D9CE9C73-65FE-C662-56CB-E5CCACC75A74}"/>
              </a:ext>
            </a:extLst>
          </p:cNvPr>
          <p:cNvSpPr>
            <a:spLocks noGrp="1"/>
          </p:cNvSpPr>
          <p:nvPr>
            <p:ph type="sldNum" sz="quarter" idx="12"/>
          </p:nvPr>
        </p:nvSpPr>
        <p:spPr/>
        <p:txBody>
          <a:bodyPr/>
          <a:lstStyle>
            <a:lvl1pPr>
              <a:defRPr/>
            </a:lvl1pPr>
          </a:lstStyle>
          <a:p>
            <a:pPr>
              <a:defRPr/>
            </a:pPr>
            <a:fld id="{26A02541-6B91-475E-8455-F3BA25E8A81A}" type="slidenum">
              <a:rPr lang="en-US"/>
              <a:pPr>
                <a:defRPr/>
              </a:pPr>
              <a:t>‹#›</a:t>
            </a:fld>
            <a:endParaRPr lang="en-US"/>
          </a:p>
        </p:txBody>
      </p:sp>
    </p:spTree>
    <p:extLst>
      <p:ext uri="{BB962C8B-B14F-4D97-AF65-F5344CB8AC3E}">
        <p14:creationId xmlns:p14="http://schemas.microsoft.com/office/powerpoint/2010/main" val="3306466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E708B-8536-7DFF-3D9D-C9AB64AF553D}"/>
              </a:ext>
            </a:extLst>
          </p:cNvPr>
          <p:cNvSpPr>
            <a:spLocks noGrp="1"/>
          </p:cNvSpPr>
          <p:nvPr>
            <p:ph type="dt" sz="half" idx="10"/>
          </p:nvPr>
        </p:nvSpPr>
        <p:spPr/>
        <p:txBody>
          <a:bodyPr/>
          <a:lstStyle>
            <a:lvl1pPr>
              <a:defRPr/>
            </a:lvl1pPr>
          </a:lstStyle>
          <a:p>
            <a:pPr>
              <a:defRPr/>
            </a:pPr>
            <a:r>
              <a:rPr lang="en-US"/>
              <a:t>May 5 and 6, 2020</a:t>
            </a:r>
          </a:p>
        </p:txBody>
      </p:sp>
      <p:sp>
        <p:nvSpPr>
          <p:cNvPr id="5" name="Footer Placeholder 4">
            <a:extLst>
              <a:ext uri="{FF2B5EF4-FFF2-40B4-BE49-F238E27FC236}">
                <a16:creationId xmlns:a16="http://schemas.microsoft.com/office/drawing/2014/main" id="{D121BFE4-D916-3287-C24F-59F5FC2CA48B}"/>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6" name="Slide Number Placeholder 5">
            <a:extLst>
              <a:ext uri="{FF2B5EF4-FFF2-40B4-BE49-F238E27FC236}">
                <a16:creationId xmlns:a16="http://schemas.microsoft.com/office/drawing/2014/main" id="{C0220A73-07A8-5091-BC24-A08C93A7EBEB}"/>
              </a:ext>
            </a:extLst>
          </p:cNvPr>
          <p:cNvSpPr>
            <a:spLocks noGrp="1"/>
          </p:cNvSpPr>
          <p:nvPr>
            <p:ph type="sldNum" sz="quarter" idx="12"/>
          </p:nvPr>
        </p:nvSpPr>
        <p:spPr/>
        <p:txBody>
          <a:bodyPr/>
          <a:lstStyle>
            <a:lvl1pPr>
              <a:defRPr/>
            </a:lvl1pPr>
          </a:lstStyle>
          <a:p>
            <a:pPr>
              <a:defRPr/>
            </a:pPr>
            <a:fld id="{E0C8E832-6BB6-49E8-AE06-245303ED535C}" type="slidenum">
              <a:rPr lang="en-US"/>
              <a:pPr>
                <a:defRPr/>
              </a:pPr>
              <a:t>‹#›</a:t>
            </a:fld>
            <a:endParaRPr lang="en-US"/>
          </a:p>
        </p:txBody>
      </p:sp>
    </p:spTree>
    <p:extLst>
      <p:ext uri="{BB962C8B-B14F-4D97-AF65-F5344CB8AC3E}">
        <p14:creationId xmlns:p14="http://schemas.microsoft.com/office/powerpoint/2010/main" val="1375539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BE17F-451B-4C43-541B-5FAE71737371}"/>
              </a:ext>
            </a:extLst>
          </p:cNvPr>
          <p:cNvSpPr>
            <a:spLocks noGrp="1"/>
          </p:cNvSpPr>
          <p:nvPr>
            <p:ph type="dt" sz="half" idx="10"/>
          </p:nvPr>
        </p:nvSpPr>
        <p:spPr/>
        <p:txBody>
          <a:bodyPr/>
          <a:lstStyle>
            <a:lvl1pPr>
              <a:defRPr/>
            </a:lvl1pPr>
          </a:lstStyle>
          <a:p>
            <a:pPr>
              <a:defRPr/>
            </a:pPr>
            <a:r>
              <a:rPr lang="en-US"/>
              <a:t>May 5 and 6, 2020</a:t>
            </a:r>
          </a:p>
        </p:txBody>
      </p:sp>
      <p:sp>
        <p:nvSpPr>
          <p:cNvPr id="5" name="Footer Placeholder 4">
            <a:extLst>
              <a:ext uri="{FF2B5EF4-FFF2-40B4-BE49-F238E27FC236}">
                <a16:creationId xmlns:a16="http://schemas.microsoft.com/office/drawing/2014/main" id="{578FCF79-86CF-1726-AFF6-3629DF4BA0F8}"/>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6" name="Slide Number Placeholder 5">
            <a:extLst>
              <a:ext uri="{FF2B5EF4-FFF2-40B4-BE49-F238E27FC236}">
                <a16:creationId xmlns:a16="http://schemas.microsoft.com/office/drawing/2014/main" id="{E49C5BC6-A05B-4B3A-F67D-A344489EAD9C}"/>
              </a:ext>
            </a:extLst>
          </p:cNvPr>
          <p:cNvSpPr>
            <a:spLocks noGrp="1"/>
          </p:cNvSpPr>
          <p:nvPr>
            <p:ph type="sldNum" sz="quarter" idx="12"/>
          </p:nvPr>
        </p:nvSpPr>
        <p:spPr/>
        <p:txBody>
          <a:bodyPr/>
          <a:lstStyle>
            <a:lvl1pPr>
              <a:defRPr/>
            </a:lvl1pPr>
          </a:lstStyle>
          <a:p>
            <a:pPr>
              <a:defRPr/>
            </a:pPr>
            <a:fld id="{E45DE6D8-6D7C-4FE7-B3F5-D3486F68ADF6}" type="slidenum">
              <a:rPr lang="en-US"/>
              <a:pPr>
                <a:defRPr/>
              </a:pPr>
              <a:t>‹#›</a:t>
            </a:fld>
            <a:endParaRPr lang="en-US"/>
          </a:p>
        </p:txBody>
      </p:sp>
    </p:spTree>
    <p:extLst>
      <p:ext uri="{BB962C8B-B14F-4D97-AF65-F5344CB8AC3E}">
        <p14:creationId xmlns:p14="http://schemas.microsoft.com/office/powerpoint/2010/main" val="1887246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35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490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92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03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ED6F3-50F9-8D4B-0B38-E3BAEF9ADAF5}"/>
              </a:ext>
            </a:extLst>
          </p:cNvPr>
          <p:cNvSpPr>
            <a:spLocks noGrp="1"/>
          </p:cNvSpPr>
          <p:nvPr>
            <p:ph type="dt" sz="half" idx="10"/>
          </p:nvPr>
        </p:nvSpPr>
        <p:spPr/>
        <p:txBody>
          <a:bodyPr/>
          <a:lstStyle>
            <a:lvl1pPr>
              <a:defRPr/>
            </a:lvl1pPr>
          </a:lstStyle>
          <a:p>
            <a:pPr>
              <a:defRPr/>
            </a:pPr>
            <a:r>
              <a:rPr lang="en-US"/>
              <a:t>May 5 and 6, 2020</a:t>
            </a:r>
          </a:p>
        </p:txBody>
      </p:sp>
      <p:sp>
        <p:nvSpPr>
          <p:cNvPr id="5" name="Footer Placeholder 4">
            <a:extLst>
              <a:ext uri="{FF2B5EF4-FFF2-40B4-BE49-F238E27FC236}">
                <a16:creationId xmlns:a16="http://schemas.microsoft.com/office/drawing/2014/main" id="{CC60A49B-C141-CFCB-FBBB-E91ED7191E2E}"/>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6" name="Slide Number Placeholder 5">
            <a:extLst>
              <a:ext uri="{FF2B5EF4-FFF2-40B4-BE49-F238E27FC236}">
                <a16:creationId xmlns:a16="http://schemas.microsoft.com/office/drawing/2014/main" id="{A1BBE999-C8BB-E56C-8D23-E289FD4D81E2}"/>
              </a:ext>
            </a:extLst>
          </p:cNvPr>
          <p:cNvSpPr>
            <a:spLocks noGrp="1"/>
          </p:cNvSpPr>
          <p:nvPr>
            <p:ph type="sldNum" sz="quarter" idx="12"/>
          </p:nvPr>
        </p:nvSpPr>
        <p:spPr/>
        <p:txBody>
          <a:bodyPr/>
          <a:lstStyle>
            <a:lvl1pPr>
              <a:defRPr/>
            </a:lvl1pPr>
          </a:lstStyle>
          <a:p>
            <a:pPr>
              <a:defRPr/>
            </a:pPr>
            <a:fld id="{4F3E07EC-032D-4A3E-B861-C45766C2CAF8}" type="slidenum">
              <a:rPr lang="en-US"/>
              <a:pPr>
                <a:defRPr/>
              </a:pPr>
              <a:t>‹#›</a:t>
            </a:fld>
            <a:endParaRPr lang="en-US"/>
          </a:p>
        </p:txBody>
      </p:sp>
    </p:spTree>
    <p:extLst>
      <p:ext uri="{BB962C8B-B14F-4D97-AF65-F5344CB8AC3E}">
        <p14:creationId xmlns:p14="http://schemas.microsoft.com/office/powerpoint/2010/main" val="1107560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303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E968968-1E43-EEFA-E13E-A3611B7AF8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34BC7B69-EFF9-386B-C9D7-C4D1FEE0E6D7}"/>
              </a:ext>
            </a:extLst>
          </p:cNvPr>
          <p:cNvSpPr>
            <a:spLocks noGrp="1"/>
          </p:cNvSpPr>
          <p:nvPr>
            <p:ph type="dt" sz="half" idx="10"/>
          </p:nvPr>
        </p:nvSpPr>
        <p:spPr/>
        <p:txBody>
          <a:bodyPr/>
          <a:lstStyle>
            <a:lvl1pPr>
              <a:defRPr>
                <a:solidFill>
                  <a:schemeClr val="tx1">
                    <a:tint val="75000"/>
                  </a:schemeClr>
                </a:solidFill>
              </a:defRPr>
            </a:lvl1pPr>
          </a:lstStyle>
          <a:p>
            <a:pPr>
              <a:defRPr/>
            </a:pPr>
            <a:r>
              <a:rPr lang="en-US"/>
              <a:t>May 5 and 6, 2020</a:t>
            </a:r>
          </a:p>
        </p:txBody>
      </p:sp>
      <p:sp>
        <p:nvSpPr>
          <p:cNvPr id="6" name="Footer Placeholder 4">
            <a:extLst>
              <a:ext uri="{FF2B5EF4-FFF2-40B4-BE49-F238E27FC236}">
                <a16:creationId xmlns:a16="http://schemas.microsoft.com/office/drawing/2014/main" id="{CD874915-9673-7958-B8F5-EA2FB5839629}"/>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FY 2022 Strategy Session  [Name of Campaign] Campaign</a:t>
            </a:r>
          </a:p>
        </p:txBody>
      </p:sp>
      <p:sp>
        <p:nvSpPr>
          <p:cNvPr id="7" name="Slide Number Placeholder 5">
            <a:extLst>
              <a:ext uri="{FF2B5EF4-FFF2-40B4-BE49-F238E27FC236}">
                <a16:creationId xmlns:a16="http://schemas.microsoft.com/office/drawing/2014/main" id="{1D987A16-4980-FA02-28DF-BB39D7032CAA}"/>
              </a:ext>
            </a:extLst>
          </p:cNvPr>
          <p:cNvSpPr>
            <a:spLocks noGrp="1"/>
          </p:cNvSpPr>
          <p:nvPr>
            <p:ph type="sldNum" sz="quarter" idx="12"/>
          </p:nvPr>
        </p:nvSpPr>
        <p:spPr/>
        <p:txBody>
          <a:bodyPr/>
          <a:lstStyle>
            <a:lvl1pPr>
              <a:defRPr dirty="0">
                <a:solidFill>
                  <a:schemeClr val="tx1">
                    <a:tint val="75000"/>
                  </a:schemeClr>
                </a:solidFill>
              </a:defRPr>
            </a:lvl1pPr>
          </a:lstStyle>
          <a:p>
            <a:pPr>
              <a:defRPr/>
            </a:pPr>
            <a:fld id="{BF1B77E8-DC60-4C1E-A9EB-04E713B7F2F7}" type="slidenum">
              <a:rPr lang="en-US"/>
              <a:pPr>
                <a:defRPr/>
              </a:pPr>
              <a:t>‹#›</a:t>
            </a:fld>
            <a:endParaRPr lang="en-US"/>
          </a:p>
        </p:txBody>
      </p:sp>
    </p:spTree>
    <p:extLst>
      <p:ext uri="{BB962C8B-B14F-4D97-AF65-F5344CB8AC3E}">
        <p14:creationId xmlns:p14="http://schemas.microsoft.com/office/powerpoint/2010/main" val="3022783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 Deep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0" y="1563078"/>
            <a:ext cx="7737229" cy="5294921"/>
          </a:xfrm>
          <a:solidFill>
            <a:schemeClr val="tx2"/>
          </a:solidFill>
        </p:spPr>
        <p:txBody>
          <a:bodyPr lIns="502920" tIns="274320" rIns="457200" bIns="457200"/>
          <a:lstStyle>
            <a:lvl1pPr marL="0" indent="0">
              <a:lnSpc>
                <a:spcPct val="100000"/>
              </a:lnSpc>
              <a:buNone/>
              <a:defRPr sz="4000">
                <a:solidFill>
                  <a:schemeClr val="bg1"/>
                </a:solidFill>
                <a:latin typeface="+mj-lt"/>
              </a:defRPr>
            </a:lvl1pPr>
            <a:lvl2pPr marL="0" indent="0">
              <a:spcBef>
                <a:spcPts val="1200"/>
              </a:spcBef>
              <a:buNone/>
              <a:defRPr sz="2000">
                <a:solidFill>
                  <a:srgbClr val="7899F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7008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Light Gra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chemeClr val="bg2"/>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415657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Light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ECE0E0"/>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2637399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Light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DEE5EA"/>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1546257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Light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E2E1E7"/>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172607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 Dark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315470"/>
          </a:solidFill>
        </p:spPr>
        <p:txBody>
          <a:bodyPr lIns="502920" tIns="274320" rIns="457200" bIns="457200"/>
          <a:lstStyle>
            <a:lvl1pPr marL="0" indent="0">
              <a:lnSpc>
                <a:spcPct val="100000"/>
              </a:lnSpc>
              <a:buNone/>
              <a:defRPr sz="4000">
                <a:solidFill>
                  <a:schemeClr val="bg1"/>
                </a:solidFill>
                <a:latin typeface="+mj-lt"/>
              </a:defRPr>
            </a:lvl1pPr>
            <a:lvl2pPr marL="0" indent="0">
              <a:spcBef>
                <a:spcPts val="1200"/>
              </a:spcBef>
              <a:buNone/>
              <a:defRPr sz="2000">
                <a:solidFill>
                  <a:schemeClr val="bg1"/>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3019843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 Dark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7C2629"/>
          </a:solidFill>
        </p:spPr>
        <p:txBody>
          <a:bodyPr lIns="502920" tIns="274320" rIns="457200" bIns="457200"/>
          <a:lstStyle>
            <a:lvl1pPr marL="0" indent="0">
              <a:lnSpc>
                <a:spcPct val="100000"/>
              </a:lnSpc>
              <a:buNone/>
              <a:defRPr sz="4000">
                <a:solidFill>
                  <a:schemeClr val="bg1"/>
                </a:solidFill>
                <a:latin typeface="+mj-lt"/>
              </a:defRPr>
            </a:lvl1pPr>
            <a:lvl2pPr marL="0" indent="0">
              <a:spcBef>
                <a:spcPts val="1200"/>
              </a:spcBef>
              <a:buNone/>
              <a:defRPr sz="2000">
                <a:solidFill>
                  <a:schemeClr val="bg1"/>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1633148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Header - Deep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122805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DC12434-5BEC-7540-2EB9-D4A71ECBFBA8}"/>
              </a:ext>
            </a:extLst>
          </p:cNvPr>
          <p:cNvSpPr>
            <a:spLocks noGrp="1"/>
          </p:cNvSpPr>
          <p:nvPr>
            <p:ph type="dt" sz="half" idx="10"/>
          </p:nvPr>
        </p:nvSpPr>
        <p:spPr/>
        <p:txBody>
          <a:bodyPr/>
          <a:lstStyle>
            <a:lvl1pPr>
              <a:defRPr/>
            </a:lvl1pPr>
          </a:lstStyle>
          <a:p>
            <a:pPr>
              <a:defRPr/>
            </a:pPr>
            <a:r>
              <a:rPr lang="en-US"/>
              <a:t>May 5 and 6, 2020</a:t>
            </a:r>
          </a:p>
        </p:txBody>
      </p:sp>
      <p:sp>
        <p:nvSpPr>
          <p:cNvPr id="6" name="Footer Placeholder 4">
            <a:extLst>
              <a:ext uri="{FF2B5EF4-FFF2-40B4-BE49-F238E27FC236}">
                <a16:creationId xmlns:a16="http://schemas.microsoft.com/office/drawing/2014/main" id="{D2F4E248-EE64-94F8-E988-49A71C7FC93C}"/>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7" name="Slide Number Placeholder 5">
            <a:extLst>
              <a:ext uri="{FF2B5EF4-FFF2-40B4-BE49-F238E27FC236}">
                <a16:creationId xmlns:a16="http://schemas.microsoft.com/office/drawing/2014/main" id="{89884E2F-FC35-0E88-593D-9BF9E0EA4DD6}"/>
              </a:ext>
            </a:extLst>
          </p:cNvPr>
          <p:cNvSpPr>
            <a:spLocks noGrp="1"/>
          </p:cNvSpPr>
          <p:nvPr>
            <p:ph type="sldNum" sz="quarter" idx="12"/>
          </p:nvPr>
        </p:nvSpPr>
        <p:spPr/>
        <p:txBody>
          <a:bodyPr/>
          <a:lstStyle>
            <a:lvl1pPr>
              <a:defRPr/>
            </a:lvl1pPr>
          </a:lstStyle>
          <a:p>
            <a:pPr>
              <a:defRPr/>
            </a:pPr>
            <a:fld id="{754FE4A9-7520-4A23-9D33-1C264A74BBE4}" type="slidenum">
              <a:rPr lang="en-US"/>
              <a:pPr>
                <a:defRPr/>
              </a:pPr>
              <a:t>‹#›</a:t>
            </a:fld>
            <a:endParaRPr lang="en-US"/>
          </a:p>
        </p:txBody>
      </p:sp>
    </p:spTree>
    <p:extLst>
      <p:ext uri="{BB962C8B-B14F-4D97-AF65-F5344CB8AC3E}">
        <p14:creationId xmlns:p14="http://schemas.microsoft.com/office/powerpoint/2010/main" val="12102781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 Deep Blue">
    <p:bg>
      <p:bgPr>
        <a:solidFill>
          <a:srgbClr val="3154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3193971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 Deep Violet">
    <p:bg>
      <p:bgPr>
        <a:solidFill>
          <a:srgbClr val="683B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2566854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ection Header - Deep Green">
    <p:bg>
      <p:bgPr>
        <a:solidFill>
          <a:srgbClr val="3448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4134592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ection Header - Deep Red">
    <p:bg>
      <p:bgPr>
        <a:solidFill>
          <a:srgbClr val="7C26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23328126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Header - Deep Gold">
    <p:bg>
      <p:bgPr>
        <a:solidFill>
          <a:srgbClr val="7353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2229644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B92FFCA-85D1-4CA5-A797-87F6F998E12D}"/>
              </a:ext>
            </a:extLst>
          </p:cNvPr>
          <p:cNvSpPr>
            <a:spLocks noGrp="1"/>
          </p:cNvSpPr>
          <p:nvPr>
            <p:ph type="pic" sz="quarter" idx="13"/>
          </p:nvPr>
        </p:nvSpPr>
        <p:spPr>
          <a:xfrm>
            <a:off x="0" y="1"/>
            <a:ext cx="12192000" cy="3329353"/>
          </a:xfrm>
          <a:solidFill>
            <a:schemeClr val="bg2">
              <a:lumMod val="90000"/>
            </a:schemeClr>
          </a:solidFill>
        </p:spPr>
        <p:txBody>
          <a:bodyPr lIns="274320" tIns="182880"/>
          <a:lstStyle>
            <a:lvl1pPr marL="0" indent="0">
              <a:buNone/>
              <a:defRPr/>
            </a:lvl1pPr>
          </a:lstStyle>
          <a:p>
            <a:r>
              <a:rPr lang="en-US"/>
              <a:t>Click icon to add picture</a:t>
            </a:r>
          </a:p>
        </p:txBody>
      </p:sp>
      <p:sp>
        <p:nvSpPr>
          <p:cNvPr id="21" name="Text Placeholder 20">
            <a:extLst>
              <a:ext uri="{FF2B5EF4-FFF2-40B4-BE49-F238E27FC236}">
                <a16:creationId xmlns:a16="http://schemas.microsoft.com/office/drawing/2014/main" id="{31E953C3-1002-4E09-BA10-86FC589FF3FC}"/>
              </a:ext>
            </a:extLst>
          </p:cNvPr>
          <p:cNvSpPr>
            <a:spLocks noGrp="1"/>
          </p:cNvSpPr>
          <p:nvPr>
            <p:ph type="body" sz="quarter" idx="14"/>
          </p:nvPr>
        </p:nvSpPr>
        <p:spPr>
          <a:xfrm>
            <a:off x="596900" y="569649"/>
            <a:ext cx="10996115" cy="5715000"/>
          </a:xfrm>
          <a:solidFill>
            <a:schemeClr val="bg2"/>
          </a:solidFill>
        </p:spPr>
        <p:txBody>
          <a:bodyPr lIns="1097280" tIns="1005840" rIns="1097280" bIns="457200"/>
          <a:lstStyle>
            <a:lvl1pPr marL="0" indent="0" algn="ctr">
              <a:buNone/>
              <a:defRPr sz="3200">
                <a:solidFill>
                  <a:schemeClr val="tx2"/>
                </a:solidFill>
                <a:latin typeface="+mj-lt"/>
              </a:defRPr>
            </a:lvl1pPr>
          </a:lstStyle>
          <a:p>
            <a:pPr lvl="0"/>
            <a:r>
              <a:rPr lang="en-US"/>
              <a:t>Edit Master text styles</a:t>
            </a:r>
          </a:p>
        </p:txBody>
      </p:sp>
      <p:sp>
        <p:nvSpPr>
          <p:cNvPr id="3" name="Content Placeholder 2"/>
          <p:cNvSpPr>
            <a:spLocks noGrp="1"/>
          </p:cNvSpPr>
          <p:nvPr>
            <p:ph idx="1" hasCustomPrompt="1"/>
          </p:nvPr>
        </p:nvSpPr>
        <p:spPr>
          <a:xfrm>
            <a:off x="975360" y="4407023"/>
            <a:ext cx="10557933" cy="844916"/>
          </a:xfrm>
        </p:spPr>
        <p:txBody>
          <a:bodyPr/>
          <a:lstStyle>
            <a:lvl1pPr marL="0" indent="0" algn="ctr">
              <a:buNone/>
              <a:defRPr sz="1200" cap="all" baseline="0">
                <a:solidFill>
                  <a:schemeClr val="tx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cxnSp>
        <p:nvCxnSpPr>
          <p:cNvPr id="11" name="Straight Connector 10">
            <a:extLst>
              <a:ext uri="{FF2B5EF4-FFF2-40B4-BE49-F238E27FC236}">
                <a16:creationId xmlns:a16="http://schemas.microsoft.com/office/drawing/2014/main" id="{CB4A3CA8-0675-4C7A-87AF-4DB85AF9EED9}"/>
              </a:ext>
            </a:extLst>
          </p:cNvPr>
          <p:cNvCxnSpPr>
            <a:cxnSpLocks/>
          </p:cNvCxnSpPr>
          <p:nvPr/>
        </p:nvCxnSpPr>
        <p:spPr>
          <a:xfrm>
            <a:off x="5942232" y="3940712"/>
            <a:ext cx="4179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049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Tree>
    <p:extLst>
      <p:ext uri="{BB962C8B-B14F-4D97-AF65-F5344CB8AC3E}">
        <p14:creationId xmlns:p14="http://schemas.microsoft.com/office/powerpoint/2010/main" val="3665619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1052" y="2423585"/>
            <a:ext cx="4809717"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5919007" y="2423585"/>
            <a:ext cx="4809717"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6769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1052" y="2423585"/>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365809" y="2423585"/>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FE843150-ADE4-4964-8B5C-777665BC9CFE}"/>
              </a:ext>
            </a:extLst>
          </p:cNvPr>
          <p:cNvSpPr>
            <a:spLocks noGrp="1"/>
          </p:cNvSpPr>
          <p:nvPr>
            <p:ph idx="14"/>
          </p:nvPr>
        </p:nvSpPr>
        <p:spPr>
          <a:xfrm>
            <a:off x="8070567" y="2423585"/>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054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1053"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12" name="Content Placeholder 2">
            <a:extLst>
              <a:ext uri="{FF2B5EF4-FFF2-40B4-BE49-F238E27FC236}">
                <a16:creationId xmlns:a16="http://schemas.microsoft.com/office/drawing/2014/main" id="{5F7BB18F-7847-4709-B159-588F3CA5D57D}"/>
              </a:ext>
            </a:extLst>
          </p:cNvPr>
          <p:cNvSpPr>
            <a:spLocks noGrp="1"/>
          </p:cNvSpPr>
          <p:nvPr>
            <p:ph idx="13"/>
          </p:nvPr>
        </p:nvSpPr>
        <p:spPr>
          <a:xfrm>
            <a:off x="3395435"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D974D9DD-910B-4846-A2BB-F0F43AEC4720}"/>
              </a:ext>
            </a:extLst>
          </p:cNvPr>
          <p:cNvSpPr>
            <a:spLocks noGrp="1"/>
          </p:cNvSpPr>
          <p:nvPr>
            <p:ph idx="14"/>
          </p:nvPr>
        </p:nvSpPr>
        <p:spPr>
          <a:xfrm>
            <a:off x="6129816"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0D08DDAC-45DA-407C-952A-1A0B402D35DE}"/>
              </a:ext>
            </a:extLst>
          </p:cNvPr>
          <p:cNvSpPr>
            <a:spLocks noGrp="1"/>
          </p:cNvSpPr>
          <p:nvPr>
            <p:ph idx="15"/>
          </p:nvPr>
        </p:nvSpPr>
        <p:spPr>
          <a:xfrm>
            <a:off x="8864196"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9355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A51B38F-E2DF-6E78-EAD5-ECD809AEF4AE}"/>
              </a:ext>
            </a:extLst>
          </p:cNvPr>
          <p:cNvSpPr>
            <a:spLocks noGrp="1"/>
          </p:cNvSpPr>
          <p:nvPr>
            <p:ph type="dt" sz="half" idx="10"/>
          </p:nvPr>
        </p:nvSpPr>
        <p:spPr/>
        <p:txBody>
          <a:bodyPr/>
          <a:lstStyle>
            <a:lvl1pPr>
              <a:defRPr/>
            </a:lvl1pPr>
          </a:lstStyle>
          <a:p>
            <a:pPr>
              <a:defRPr/>
            </a:pPr>
            <a:r>
              <a:rPr lang="en-US"/>
              <a:t>May 5 and 6, 2020</a:t>
            </a:r>
          </a:p>
        </p:txBody>
      </p:sp>
      <p:sp>
        <p:nvSpPr>
          <p:cNvPr id="8" name="Footer Placeholder 4">
            <a:extLst>
              <a:ext uri="{FF2B5EF4-FFF2-40B4-BE49-F238E27FC236}">
                <a16:creationId xmlns:a16="http://schemas.microsoft.com/office/drawing/2014/main" id="{5F20DBFF-E7DD-3B3C-D4EE-15367ADC1B36}"/>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9" name="Slide Number Placeholder 5">
            <a:extLst>
              <a:ext uri="{FF2B5EF4-FFF2-40B4-BE49-F238E27FC236}">
                <a16:creationId xmlns:a16="http://schemas.microsoft.com/office/drawing/2014/main" id="{96E8D7DD-B6B1-3FEB-BFB6-80BBEF7CB782}"/>
              </a:ext>
            </a:extLst>
          </p:cNvPr>
          <p:cNvSpPr>
            <a:spLocks noGrp="1"/>
          </p:cNvSpPr>
          <p:nvPr>
            <p:ph type="sldNum" sz="quarter" idx="12"/>
          </p:nvPr>
        </p:nvSpPr>
        <p:spPr/>
        <p:txBody>
          <a:bodyPr/>
          <a:lstStyle>
            <a:lvl1pPr>
              <a:defRPr/>
            </a:lvl1pPr>
          </a:lstStyle>
          <a:p>
            <a:pPr>
              <a:defRPr/>
            </a:pPr>
            <a:fld id="{1346E8BB-3D6E-49AB-ABBB-FF6533AECF3D}" type="slidenum">
              <a:rPr lang="en-US"/>
              <a:pPr>
                <a:defRPr/>
              </a:pPr>
              <a:t>‹#›</a:t>
            </a:fld>
            <a:endParaRPr lang="en-US"/>
          </a:p>
        </p:txBody>
      </p:sp>
    </p:spTree>
    <p:extLst>
      <p:ext uri="{BB962C8B-B14F-4D97-AF65-F5344CB8AC3E}">
        <p14:creationId xmlns:p14="http://schemas.microsoft.com/office/powerpoint/2010/main" val="1476583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1054"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19" name="Content Placeholder 2">
            <a:extLst>
              <a:ext uri="{FF2B5EF4-FFF2-40B4-BE49-F238E27FC236}">
                <a16:creationId xmlns:a16="http://schemas.microsoft.com/office/drawing/2014/main" id="{4EB108D6-7313-4C37-8D4F-6A49FA0933B4}"/>
              </a:ext>
            </a:extLst>
          </p:cNvPr>
          <p:cNvSpPr>
            <a:spLocks noGrp="1"/>
          </p:cNvSpPr>
          <p:nvPr>
            <p:ph idx="13"/>
          </p:nvPr>
        </p:nvSpPr>
        <p:spPr>
          <a:xfrm>
            <a:off x="2817658"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0B17ECF6-30D7-4B4B-B670-FEB84C8130C1}"/>
              </a:ext>
            </a:extLst>
          </p:cNvPr>
          <p:cNvSpPr>
            <a:spLocks noGrp="1"/>
          </p:cNvSpPr>
          <p:nvPr>
            <p:ph idx="14"/>
          </p:nvPr>
        </p:nvSpPr>
        <p:spPr>
          <a:xfrm>
            <a:off x="4974262"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78E053DB-CB79-4834-9B82-A2B4B03B099F}"/>
              </a:ext>
            </a:extLst>
          </p:cNvPr>
          <p:cNvSpPr>
            <a:spLocks noGrp="1"/>
          </p:cNvSpPr>
          <p:nvPr>
            <p:ph idx="15"/>
          </p:nvPr>
        </p:nvSpPr>
        <p:spPr>
          <a:xfrm>
            <a:off x="7130866"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042BD6AF-288E-4274-8225-4F8B273CA565}"/>
              </a:ext>
            </a:extLst>
          </p:cNvPr>
          <p:cNvSpPr>
            <a:spLocks noGrp="1"/>
          </p:cNvSpPr>
          <p:nvPr>
            <p:ph idx="16"/>
          </p:nvPr>
        </p:nvSpPr>
        <p:spPr>
          <a:xfrm>
            <a:off x="9287467"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282059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2260601"/>
            <a:ext cx="9602483"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Tree>
    <p:extLst>
      <p:ext uri="{BB962C8B-B14F-4D97-AF65-F5344CB8AC3E}">
        <p14:creationId xmlns:p14="http://schemas.microsoft.com/office/powerpoint/2010/main" val="837145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wo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2260601"/>
            <a:ext cx="4815840"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5904752" y="2260601"/>
            <a:ext cx="4815840"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0954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hree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2260601"/>
            <a:ext cx="314553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365752" y="2260601"/>
            <a:ext cx="314553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8071103" y="2260601"/>
            <a:ext cx="314553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478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Four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3394795"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6129189"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5F2E673-F52C-4F78-BAC9-56503F69B59A}"/>
              </a:ext>
            </a:extLst>
          </p:cNvPr>
          <p:cNvSpPr>
            <a:spLocks noGrp="1"/>
          </p:cNvSpPr>
          <p:nvPr>
            <p:ph idx="15"/>
          </p:nvPr>
        </p:nvSpPr>
        <p:spPr>
          <a:xfrm>
            <a:off x="8863583"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2011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Department descri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p:nvSpPr>
        <p:spPr>
          <a:xfrm>
            <a:off x="1" y="1"/>
            <a:ext cx="5767753" cy="6246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62940" y="437896"/>
            <a:ext cx="4809717" cy="1217861"/>
          </a:xfrm>
        </p:spPr>
        <p:txBody>
          <a:bodyPr anchor="t" anchorCtr="0"/>
          <a:lstStyle/>
          <a:p>
            <a:r>
              <a:rPr lang="en-US"/>
              <a:t>Click to edit Master title style</a:t>
            </a:r>
          </a:p>
        </p:txBody>
      </p:sp>
      <p:sp>
        <p:nvSpPr>
          <p:cNvPr id="3" name="Content Placeholder 2"/>
          <p:cNvSpPr>
            <a:spLocks noGrp="1"/>
          </p:cNvSpPr>
          <p:nvPr>
            <p:ph idx="1"/>
          </p:nvPr>
        </p:nvSpPr>
        <p:spPr>
          <a:xfrm>
            <a:off x="661052" y="2260601"/>
            <a:ext cx="4809717" cy="3885103"/>
          </a:xfrm>
        </p:spPr>
        <p:txBody>
          <a:bodyPr/>
          <a:lstStyle>
            <a:lvl1pPr marL="0" indent="0">
              <a:lnSpc>
                <a:spcPct val="120000"/>
              </a:lnSpc>
              <a:buNone/>
              <a:defRPr sz="2133">
                <a:solidFill>
                  <a:schemeClr val="tx2"/>
                </a:solidFill>
                <a:latin typeface="+mj-lt"/>
              </a:defRPr>
            </a:lvl1pPr>
            <a:lvl2pPr marL="313259" indent="-313259">
              <a:buFont typeface="Arial" panose="020B0604020202020204" pitchFamily="34" charset="0"/>
              <a:buChar char="•"/>
              <a:defRPr sz="1867"/>
            </a:lvl2pPr>
            <a:lvl3pPr marL="609585" indent="-296326">
              <a:buFont typeface="Arial" panose="020B0604020202020204" pitchFamily="34" charset="0"/>
              <a:buChar char="–"/>
              <a:defRPr sz="1600"/>
            </a:lvl3pPr>
            <a:lvl4pPr marL="922844" indent="-313259">
              <a:buNone/>
              <a:defRPr sz="1467"/>
            </a:lvl4pPr>
            <a:lvl5pPr marL="1219170" indent="-296326">
              <a:buNone/>
              <a:defRPr sz="13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6252310" y="1047262"/>
            <a:ext cx="4809717" cy="5098441"/>
          </a:xfrm>
        </p:spPr>
        <p:txBody>
          <a:bodyPr/>
          <a:lstStyle>
            <a:lvl1pPr marL="0" indent="0">
              <a:lnSpc>
                <a:spcPct val="120000"/>
              </a:lnSpc>
              <a:spcAft>
                <a:spcPts val="2400"/>
              </a:spcAft>
              <a:buNone/>
              <a:defRPr sz="1400"/>
            </a:lvl1pPr>
            <a:lvl2pPr marL="156629" indent="-156629">
              <a:lnSpc>
                <a:spcPct val="100000"/>
              </a:lnSpc>
              <a:spcBef>
                <a:spcPts val="2000"/>
              </a:spcBef>
              <a:buFont typeface="Arial" panose="020B0604020202020204" pitchFamily="34" charset="0"/>
              <a:buChar char="•"/>
              <a:defRPr sz="1400"/>
            </a:lvl2pPr>
            <a:lvl3pPr>
              <a:defRPr sz="1200"/>
            </a:lvl3pPr>
            <a:lvl4pPr>
              <a:defRPr sz="1067"/>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62353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Department descrip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p:nvSpPr>
        <p:spPr>
          <a:xfrm>
            <a:off x="1" y="1"/>
            <a:ext cx="5767753" cy="6246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62940" y="437896"/>
            <a:ext cx="4809717" cy="1217861"/>
          </a:xfrm>
        </p:spPr>
        <p:txBody>
          <a:bodyPr anchor="t" anchorCtr="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61052" y="2260601"/>
            <a:ext cx="4809717" cy="3885103"/>
          </a:xfrm>
        </p:spPr>
        <p:txBody>
          <a:bodyPr/>
          <a:lstStyle>
            <a:lvl1pPr marL="0" indent="0">
              <a:lnSpc>
                <a:spcPct val="120000"/>
              </a:lnSpc>
              <a:buNone/>
              <a:defRPr sz="2133">
                <a:solidFill>
                  <a:schemeClr val="bg1"/>
                </a:solidFill>
                <a:latin typeface="+mj-lt"/>
              </a:defRPr>
            </a:lvl1pPr>
            <a:lvl2pPr marL="313259" indent="-313259">
              <a:buFont typeface="Arial" panose="020B0604020202020204" pitchFamily="34" charset="0"/>
              <a:buChar char="•"/>
              <a:defRPr sz="1867">
                <a:solidFill>
                  <a:schemeClr val="bg1"/>
                </a:solidFill>
              </a:defRPr>
            </a:lvl2pPr>
            <a:lvl3pPr marL="609585" indent="-296326">
              <a:buFont typeface="Arial" panose="020B0604020202020204" pitchFamily="34" charset="0"/>
              <a:buChar char="–"/>
              <a:defRPr sz="1600">
                <a:solidFill>
                  <a:schemeClr val="bg1"/>
                </a:solidFill>
              </a:defRPr>
            </a:lvl3pPr>
            <a:lvl4pPr marL="922844" indent="-313259">
              <a:buNone/>
              <a:defRPr sz="1467">
                <a:solidFill>
                  <a:schemeClr val="bg1"/>
                </a:solidFill>
              </a:defRPr>
            </a:lvl4pPr>
            <a:lvl5pPr marL="1219170" indent="-296326">
              <a:buNone/>
              <a:defRPr sz="1333">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6252310" y="1047262"/>
            <a:ext cx="4809717" cy="5098441"/>
          </a:xfrm>
        </p:spPr>
        <p:txBody>
          <a:bodyPr/>
          <a:lstStyle>
            <a:lvl1pPr marL="0" indent="0">
              <a:lnSpc>
                <a:spcPct val="120000"/>
              </a:lnSpc>
              <a:spcAft>
                <a:spcPts val="2400"/>
              </a:spcAft>
              <a:buNone/>
              <a:defRPr sz="1400"/>
            </a:lvl1pPr>
            <a:lvl2pPr marL="156629" indent="-156629">
              <a:lnSpc>
                <a:spcPct val="100000"/>
              </a:lnSpc>
              <a:spcBef>
                <a:spcPts val="2000"/>
              </a:spcBef>
              <a:buFont typeface="Arial" panose="020B0604020202020204" pitchFamily="34" charset="0"/>
              <a:buChar char="•"/>
              <a:defRPr sz="1400"/>
            </a:lvl2pPr>
            <a:lvl3pPr>
              <a:defRPr sz="1200"/>
            </a:lvl3pPr>
            <a:lvl4pPr>
              <a:defRPr sz="1067"/>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170652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C0698F-EBDF-49FA-A73A-1B335440AF10}"/>
              </a:ext>
            </a:extLst>
          </p:cNvPr>
          <p:cNvSpPr>
            <a:spLocks noGrp="1"/>
          </p:cNvSpPr>
          <p:nvPr>
            <p:ph type="pic" sz="quarter" idx="13"/>
          </p:nvPr>
        </p:nvSpPr>
        <p:spPr>
          <a:xfrm>
            <a:off x="0" y="0"/>
            <a:ext cx="12192000" cy="6858000"/>
          </a:xfrm>
          <a:solidFill>
            <a:schemeClr val="bg2">
              <a:lumMod val="90000"/>
            </a:schemeClr>
          </a:solidFill>
        </p:spPr>
        <p:txBody>
          <a:bodyPr tIns="1554480"/>
          <a:lstStyle>
            <a:lvl1pPr marL="0" indent="0" algn="ctr">
              <a:buNone/>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F687C33-47E0-407C-B61F-DB8DDD78F4C7}" type="slidenum">
              <a:rPr lang="en-US" smtClean="0"/>
              <a:t>‹#›</a:t>
            </a:fld>
            <a:endParaRPr lang="en-US"/>
          </a:p>
        </p:txBody>
      </p:sp>
      <p:sp>
        <p:nvSpPr>
          <p:cNvPr id="6" name="Freeform 5">
            <a:extLst>
              <a:ext uri="{FF2B5EF4-FFF2-40B4-BE49-F238E27FC236}">
                <a16:creationId xmlns:a16="http://schemas.microsoft.com/office/drawing/2014/main" id="{EB0A5C7A-CAA8-43DD-B541-DCF02544DCA8}"/>
              </a:ext>
            </a:extLst>
          </p:cNvPr>
          <p:cNvSpPr>
            <a:spLocks noEditPoints="1"/>
          </p:cNvSpPr>
          <p:nvPr/>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669001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F687C33-47E0-407C-B61F-DB8DDD78F4C7}" type="slidenum">
              <a:rPr lang="en-US" smtClean="0"/>
              <a:t>‹#›</a:t>
            </a:fld>
            <a:endParaRPr lang="en-US"/>
          </a:p>
        </p:txBody>
      </p:sp>
    </p:spTree>
    <p:extLst>
      <p:ext uri="{BB962C8B-B14F-4D97-AF65-F5344CB8AC3E}">
        <p14:creationId xmlns:p14="http://schemas.microsoft.com/office/powerpoint/2010/main" val="7290473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Title Only w/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E72A0D-A561-46A7-9B20-91BB8490087A}"/>
              </a:ext>
            </a:extLst>
          </p:cNvPr>
          <p:cNvSpPr/>
          <p:nvPr/>
        </p:nvSpPr>
        <p:spPr>
          <a:xfrm>
            <a:off x="0" y="1"/>
            <a:ext cx="12192000" cy="6246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F687C33-47E0-407C-B61F-DB8DDD78F4C7}"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3324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F0EF30A-1447-9A81-7DB8-3A8C4FF79865}"/>
              </a:ext>
            </a:extLst>
          </p:cNvPr>
          <p:cNvSpPr>
            <a:spLocks noGrp="1"/>
          </p:cNvSpPr>
          <p:nvPr>
            <p:ph type="dt" sz="half" idx="10"/>
          </p:nvPr>
        </p:nvSpPr>
        <p:spPr/>
        <p:txBody>
          <a:bodyPr/>
          <a:lstStyle>
            <a:lvl1pPr>
              <a:defRPr/>
            </a:lvl1pPr>
          </a:lstStyle>
          <a:p>
            <a:pPr>
              <a:defRPr/>
            </a:pPr>
            <a:r>
              <a:rPr lang="en-US"/>
              <a:t>May 5 and 6, 2020</a:t>
            </a:r>
          </a:p>
        </p:txBody>
      </p:sp>
      <p:sp>
        <p:nvSpPr>
          <p:cNvPr id="4" name="Footer Placeholder 4">
            <a:extLst>
              <a:ext uri="{FF2B5EF4-FFF2-40B4-BE49-F238E27FC236}">
                <a16:creationId xmlns:a16="http://schemas.microsoft.com/office/drawing/2014/main" id="{4111414B-D938-9490-F9EC-93802A451671}"/>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5" name="Slide Number Placeholder 5">
            <a:extLst>
              <a:ext uri="{FF2B5EF4-FFF2-40B4-BE49-F238E27FC236}">
                <a16:creationId xmlns:a16="http://schemas.microsoft.com/office/drawing/2014/main" id="{9931CB8A-0E94-DE98-5996-1F6A45520846}"/>
              </a:ext>
            </a:extLst>
          </p:cNvPr>
          <p:cNvSpPr>
            <a:spLocks noGrp="1"/>
          </p:cNvSpPr>
          <p:nvPr>
            <p:ph type="sldNum" sz="quarter" idx="12"/>
          </p:nvPr>
        </p:nvSpPr>
        <p:spPr/>
        <p:txBody>
          <a:bodyPr/>
          <a:lstStyle>
            <a:lvl1pPr>
              <a:defRPr/>
            </a:lvl1pPr>
          </a:lstStyle>
          <a:p>
            <a:pPr>
              <a:defRPr/>
            </a:pPr>
            <a:fld id="{6C71C966-AF51-47E6-BA05-852A18FE652E}" type="slidenum">
              <a:rPr lang="en-US"/>
              <a:pPr>
                <a:defRPr/>
              </a:pPr>
              <a:t>‹#›</a:t>
            </a:fld>
            <a:endParaRPr lang="en-US"/>
          </a:p>
        </p:txBody>
      </p:sp>
    </p:spTree>
    <p:extLst>
      <p:ext uri="{BB962C8B-B14F-4D97-AF65-F5344CB8AC3E}">
        <p14:creationId xmlns:p14="http://schemas.microsoft.com/office/powerpoint/2010/main" val="3502549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Only w/bkgd_image bar">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2D0DBD-2D19-47C8-BFE8-5D1014D84882}"/>
              </a:ext>
            </a:extLst>
          </p:cNvPr>
          <p:cNvSpPr>
            <a:spLocks noGrp="1"/>
          </p:cNvSpPr>
          <p:nvPr>
            <p:ph type="pic" sz="quarter" idx="13"/>
          </p:nvPr>
        </p:nvSpPr>
        <p:spPr>
          <a:xfrm>
            <a:off x="-3321" y="0"/>
            <a:ext cx="12195321" cy="6859368"/>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688731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4454769 w 9144000"/>
              <a:gd name="connsiteY3" fmla="*/ 2743200 h 5143500"/>
              <a:gd name="connsiteX4" fmla="*/ 0 w 9144000"/>
              <a:gd name="connsiteY4" fmla="*/ 688731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8721969 w 9144000"/>
              <a:gd name="connsiteY3" fmla="*/ 293077 h 5143500"/>
              <a:gd name="connsiteX4" fmla="*/ 0 w 9144000"/>
              <a:gd name="connsiteY4" fmla="*/ 688731 h 5143500"/>
              <a:gd name="connsiteX5" fmla="*/ 0 w 9144000"/>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293077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422031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932984 w 9167446"/>
              <a:gd name="connsiteY3" fmla="*/ 2625969 h 5143500"/>
              <a:gd name="connsiteX4" fmla="*/ 8745415 w 9167446"/>
              <a:gd name="connsiteY4" fmla="*/ 422031 h 5143500"/>
              <a:gd name="connsiteX5" fmla="*/ 0 w 9167446"/>
              <a:gd name="connsiteY5" fmla="*/ 383931 h 5143500"/>
              <a:gd name="connsiteX6" fmla="*/ 23446 w 9167446"/>
              <a:gd name="connsiteY6" fmla="*/ 0 h 5143500"/>
              <a:gd name="connsiteX0" fmla="*/ 23446 w 9167446"/>
              <a:gd name="connsiteY0" fmla="*/ 0 h 5146431"/>
              <a:gd name="connsiteX1" fmla="*/ 9167446 w 9167446"/>
              <a:gd name="connsiteY1" fmla="*/ 0 h 5146431"/>
              <a:gd name="connsiteX2" fmla="*/ 9167446 w 9167446"/>
              <a:gd name="connsiteY2" fmla="*/ 5143500 h 5146431"/>
              <a:gd name="connsiteX3" fmla="*/ 8839199 w 9167446"/>
              <a:gd name="connsiteY3" fmla="*/ 5146431 h 5146431"/>
              <a:gd name="connsiteX4" fmla="*/ 8745415 w 9167446"/>
              <a:gd name="connsiteY4" fmla="*/ 422031 h 5146431"/>
              <a:gd name="connsiteX5" fmla="*/ 0 w 9167446"/>
              <a:gd name="connsiteY5" fmla="*/ 383931 h 5146431"/>
              <a:gd name="connsiteX6" fmla="*/ 23446 w 9167446"/>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724460 w 9146491"/>
              <a:gd name="connsiteY4" fmla="*/ 422031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31556 h 5146431"/>
              <a:gd name="connsiteX5" fmla="*/ 0 w 9146491"/>
              <a:gd name="connsiteY5" fmla="*/ 435366 h 5146431"/>
              <a:gd name="connsiteX6" fmla="*/ 2491 w 9146491"/>
              <a:gd name="connsiteY6" fmla="*/ 0 h 5146431"/>
              <a:gd name="connsiteX0" fmla="*/ 2491 w 9146491"/>
              <a:gd name="connsiteY0" fmla="*/ 0 h 5144526"/>
              <a:gd name="connsiteX1" fmla="*/ 9146491 w 9146491"/>
              <a:gd name="connsiteY1" fmla="*/ 0 h 5144526"/>
              <a:gd name="connsiteX2" fmla="*/ 9146491 w 9146491"/>
              <a:gd name="connsiteY2" fmla="*/ 5143500 h 5144526"/>
              <a:gd name="connsiteX3" fmla="*/ 8696324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90170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78740 w 9146491"/>
              <a:gd name="connsiteY4" fmla="*/ 43536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2550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5366 h 5144526"/>
              <a:gd name="connsiteX6" fmla="*/ 2491 w 9146491"/>
              <a:gd name="connsiteY6" fmla="*/ 0 h 5144526"/>
              <a:gd name="connsiteX0" fmla="*/ 586 w 9144586"/>
              <a:gd name="connsiteY0" fmla="*/ 0 h 5144526"/>
              <a:gd name="connsiteX1" fmla="*/ 9144586 w 9144586"/>
              <a:gd name="connsiteY1" fmla="*/ 0 h 5144526"/>
              <a:gd name="connsiteX2" fmla="*/ 9144586 w 9144586"/>
              <a:gd name="connsiteY2" fmla="*/ 5143500 h 5144526"/>
              <a:gd name="connsiteX3" fmla="*/ 8684894 w 9144586"/>
              <a:gd name="connsiteY3" fmla="*/ 5144526 h 5144526"/>
              <a:gd name="connsiteX4" fmla="*/ 8684455 w 9144586"/>
              <a:gd name="connsiteY4" fmla="*/ 439176 h 5144526"/>
              <a:gd name="connsiteX5" fmla="*/ 0 w 9144586"/>
              <a:gd name="connsiteY5" fmla="*/ 435366 h 5144526"/>
              <a:gd name="connsiteX6" fmla="*/ 586 w 9144586"/>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7271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91" h="5144526">
                <a:moveTo>
                  <a:pt x="2491" y="0"/>
                </a:moveTo>
                <a:lnTo>
                  <a:pt x="9146491" y="0"/>
                </a:lnTo>
                <a:lnTo>
                  <a:pt x="9146491" y="5143500"/>
                </a:lnTo>
                <a:lnTo>
                  <a:pt x="8686799" y="5144526"/>
                </a:lnTo>
                <a:cubicBezTo>
                  <a:pt x="8685383" y="3571631"/>
                  <a:pt x="8687776" y="2012071"/>
                  <a:pt x="8686360" y="439176"/>
                </a:cubicBezTo>
                <a:lnTo>
                  <a:pt x="0" y="439176"/>
                </a:lnTo>
                <a:cubicBezTo>
                  <a:pt x="830" y="353109"/>
                  <a:pt x="1661" y="145122"/>
                  <a:pt x="2491" y="0"/>
                </a:cubicBezTo>
                <a:close/>
              </a:path>
            </a:pathLst>
          </a:custGeom>
          <a:solidFill>
            <a:schemeClr val="bg2">
              <a:lumMod val="90000"/>
            </a:schemeClr>
          </a:solidFill>
        </p:spPr>
        <p:txBody>
          <a:bodyPr/>
          <a:lstStyle>
            <a:lvl1pPr marL="0" indent="0" algn="ctr">
              <a:buNone/>
              <a:defRPr/>
            </a:lvl1pPr>
          </a:lstStyle>
          <a:p>
            <a:r>
              <a:rPr lang="en-US"/>
              <a:t>Click icon to add picture</a:t>
            </a:r>
          </a:p>
        </p:txBody>
      </p:sp>
      <p:sp>
        <p:nvSpPr>
          <p:cNvPr id="5" name="Slide Number Placeholder 4"/>
          <p:cNvSpPr>
            <a:spLocks noGrp="1"/>
          </p:cNvSpPr>
          <p:nvPr>
            <p:ph type="sldNum" sz="quarter" idx="12"/>
          </p:nvPr>
        </p:nvSpPr>
        <p:spPr/>
        <p:txBody>
          <a:bodyPr/>
          <a:lstStyle/>
          <a:p>
            <a:fld id="{2F687C33-47E0-407C-B61F-DB8DDD78F4C7}"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itle 1"/>
          <p:cNvSpPr>
            <a:spLocks noGrp="1"/>
          </p:cNvSpPr>
          <p:nvPr>
            <p:ph type="title"/>
          </p:nvPr>
        </p:nvSpPr>
        <p:spPr>
          <a:xfrm>
            <a:off x="660400" y="1463632"/>
            <a:ext cx="9601200" cy="929749"/>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C612CE87-21AB-4B74-A011-BD24041C27F6}"/>
              </a:ext>
            </a:extLst>
          </p:cNvPr>
          <p:cNvSpPr>
            <a:spLocks noGrp="1"/>
          </p:cNvSpPr>
          <p:nvPr>
            <p:ph type="body" sz="quarter" idx="14"/>
          </p:nvPr>
        </p:nvSpPr>
        <p:spPr>
          <a:xfrm>
            <a:off x="660401" y="3020102"/>
            <a:ext cx="2614084" cy="3110189"/>
          </a:xfrm>
        </p:spPr>
        <p:txBody>
          <a:bodyPr/>
          <a:lstStyle>
            <a:lvl1pPr marL="0" indent="0">
              <a:lnSpc>
                <a:spcPct val="120000"/>
              </a:lnSpc>
              <a:buNone/>
              <a:defRPr>
                <a:solidFill>
                  <a:schemeClr val="tx2"/>
                </a:solidFill>
              </a:defRPr>
            </a:lvl1pPr>
            <a:lvl2pPr marL="304792" indent="-304792">
              <a:lnSpc>
                <a:spcPct val="100000"/>
              </a:lnSpc>
              <a:spcBef>
                <a:spcPts val="400"/>
              </a:spcBef>
              <a:buFont typeface="Arial" panose="020B0604020202020204" pitchFamily="34" charset="0"/>
              <a:buChar char="•"/>
              <a:defRPr>
                <a:solidFill>
                  <a:schemeClr val="tx2"/>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332429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Chart_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1483785"/>
            <a:ext cx="4815840" cy="4661919"/>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5927060" y="1483785"/>
            <a:ext cx="4815840" cy="4661919"/>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656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1483785"/>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6400799" y="1483785"/>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FACA3486-D945-4810-86FB-CFE25496D8CE}"/>
              </a:ext>
            </a:extLst>
          </p:cNvPr>
          <p:cNvSpPr>
            <a:spLocks noGrp="1"/>
          </p:cNvSpPr>
          <p:nvPr>
            <p:ph idx="14"/>
          </p:nvPr>
        </p:nvSpPr>
        <p:spPr>
          <a:xfrm>
            <a:off x="660400" y="3961479"/>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CC97F3C2-9B44-4B13-92ED-0E8BB5C6D9DC}"/>
              </a:ext>
            </a:extLst>
          </p:cNvPr>
          <p:cNvSpPr>
            <a:spLocks noGrp="1"/>
          </p:cNvSpPr>
          <p:nvPr>
            <p:ph idx="15"/>
          </p:nvPr>
        </p:nvSpPr>
        <p:spPr>
          <a:xfrm>
            <a:off x="6400799" y="3961479"/>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6493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Only w/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27E53A-D5D5-477E-B569-A07974DC097C}"/>
              </a:ext>
            </a:extLst>
          </p:cNvPr>
          <p:cNvSpPr>
            <a:spLocks noGrp="1"/>
          </p:cNvSpPr>
          <p:nvPr>
            <p:ph type="pic" sz="quarter" idx="13"/>
          </p:nvPr>
        </p:nvSpPr>
        <p:spPr>
          <a:xfrm>
            <a:off x="11594592" y="0"/>
            <a:ext cx="597408" cy="6858000"/>
          </a:xfrm>
          <a:solidFill>
            <a:schemeClr val="bg2"/>
          </a:solidFill>
        </p:spPr>
        <p:txBody>
          <a:bodyPr tIns="1005840" anchor="t" anchorCtr="0"/>
          <a:lstStyle>
            <a:lvl1pPr marL="0" indent="0" algn="ctr">
              <a:buNone/>
              <a:defRPr sz="1400"/>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F687C33-47E0-407C-B61F-DB8DDD78F4C7}" type="slidenum">
              <a:rPr lang="en-US" smtClean="0"/>
              <a:t>‹#›</a:t>
            </a:fld>
            <a:endParaRPr lang="en-US"/>
          </a:p>
        </p:txBody>
      </p:sp>
    </p:spTree>
    <p:extLst>
      <p:ext uri="{BB962C8B-B14F-4D97-AF65-F5344CB8AC3E}">
        <p14:creationId xmlns:p14="http://schemas.microsoft.com/office/powerpoint/2010/main" val="246195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87C33-47E0-407C-B61F-DB8DDD78F4C7}" type="slidenum">
              <a:rPr lang="en-US" smtClean="0"/>
              <a:t>‹#›</a:t>
            </a:fld>
            <a:endParaRPr lang="en-US"/>
          </a:p>
        </p:txBody>
      </p:sp>
    </p:spTree>
    <p:extLst>
      <p:ext uri="{BB962C8B-B14F-4D97-AF65-F5344CB8AC3E}">
        <p14:creationId xmlns:p14="http://schemas.microsoft.com/office/powerpoint/2010/main" val="16966780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87C33-47E0-407C-B61F-DB8DDD78F4C7}" type="slidenum">
              <a:rPr lang="en-US" smtClean="0"/>
              <a:t>‹#›</a:t>
            </a:fld>
            <a:endParaRPr lang="en-US"/>
          </a:p>
        </p:txBody>
      </p:sp>
    </p:spTree>
    <p:extLst>
      <p:ext uri="{BB962C8B-B14F-4D97-AF65-F5344CB8AC3E}">
        <p14:creationId xmlns:p14="http://schemas.microsoft.com/office/powerpoint/2010/main" val="7901708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Slide - Deep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0" y="1563078"/>
            <a:ext cx="7737229" cy="5294921"/>
          </a:xfrm>
          <a:solidFill>
            <a:schemeClr val="tx2"/>
          </a:solidFill>
        </p:spPr>
        <p:txBody>
          <a:bodyPr lIns="502920" tIns="274320" rIns="457200" bIns="457200"/>
          <a:lstStyle>
            <a:lvl1pPr marL="0" indent="0">
              <a:lnSpc>
                <a:spcPct val="100000"/>
              </a:lnSpc>
              <a:buNone/>
              <a:defRPr sz="4000">
                <a:solidFill>
                  <a:schemeClr val="bg1"/>
                </a:solidFill>
                <a:latin typeface="+mj-lt"/>
              </a:defRPr>
            </a:lvl1pPr>
            <a:lvl2pPr marL="0" indent="0">
              <a:spcBef>
                <a:spcPts val="1200"/>
              </a:spcBef>
              <a:buNone/>
              <a:defRPr sz="2000">
                <a:solidFill>
                  <a:srgbClr val="7899F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21780468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Slide - Light Gra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chemeClr val="bg2"/>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37587253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Slide - Light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ECE0E0"/>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1193317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 Light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DEE5EA"/>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56652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5CEC2D0-59E0-FFE1-1548-C54F19B9BC76}"/>
              </a:ext>
            </a:extLst>
          </p:cNvPr>
          <p:cNvSpPr>
            <a:spLocks noGrp="1"/>
          </p:cNvSpPr>
          <p:nvPr>
            <p:ph type="dt" sz="half" idx="10"/>
          </p:nvPr>
        </p:nvSpPr>
        <p:spPr/>
        <p:txBody>
          <a:bodyPr/>
          <a:lstStyle>
            <a:lvl1pPr>
              <a:defRPr/>
            </a:lvl1pPr>
          </a:lstStyle>
          <a:p>
            <a:pPr>
              <a:defRPr/>
            </a:pPr>
            <a:r>
              <a:rPr lang="en-US"/>
              <a:t>May 5 and 6, 2020</a:t>
            </a:r>
          </a:p>
        </p:txBody>
      </p:sp>
      <p:sp>
        <p:nvSpPr>
          <p:cNvPr id="3" name="Footer Placeholder 4">
            <a:extLst>
              <a:ext uri="{FF2B5EF4-FFF2-40B4-BE49-F238E27FC236}">
                <a16:creationId xmlns:a16="http://schemas.microsoft.com/office/drawing/2014/main" id="{5BADD3D4-14E4-FE26-B684-834407850681}"/>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4" name="Slide Number Placeholder 5">
            <a:extLst>
              <a:ext uri="{FF2B5EF4-FFF2-40B4-BE49-F238E27FC236}">
                <a16:creationId xmlns:a16="http://schemas.microsoft.com/office/drawing/2014/main" id="{D24A2872-EFF0-A512-93ED-25B3F5915DE1}"/>
              </a:ext>
            </a:extLst>
          </p:cNvPr>
          <p:cNvSpPr>
            <a:spLocks noGrp="1"/>
          </p:cNvSpPr>
          <p:nvPr>
            <p:ph type="sldNum" sz="quarter" idx="12"/>
          </p:nvPr>
        </p:nvSpPr>
        <p:spPr/>
        <p:txBody>
          <a:bodyPr/>
          <a:lstStyle>
            <a:lvl1pPr>
              <a:defRPr/>
            </a:lvl1pPr>
          </a:lstStyle>
          <a:p>
            <a:pPr>
              <a:defRPr/>
            </a:pPr>
            <a:fld id="{03DD33B1-F452-470A-8B9C-5A6709F91390}" type="slidenum">
              <a:rPr lang="en-US"/>
              <a:pPr>
                <a:defRPr/>
              </a:pPr>
              <a:t>‹#›</a:t>
            </a:fld>
            <a:endParaRPr lang="en-US"/>
          </a:p>
        </p:txBody>
      </p:sp>
    </p:spTree>
    <p:extLst>
      <p:ext uri="{BB962C8B-B14F-4D97-AF65-F5344CB8AC3E}">
        <p14:creationId xmlns:p14="http://schemas.microsoft.com/office/powerpoint/2010/main" val="24410609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Slide - Light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E2E1E7"/>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35626563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itle Slide - Dark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315470"/>
          </a:solidFill>
        </p:spPr>
        <p:txBody>
          <a:bodyPr lIns="502920" tIns="274320" rIns="457200" bIns="457200"/>
          <a:lstStyle>
            <a:lvl1pPr marL="0" indent="0">
              <a:lnSpc>
                <a:spcPct val="100000"/>
              </a:lnSpc>
              <a:buNone/>
              <a:defRPr sz="4000">
                <a:solidFill>
                  <a:schemeClr val="bg1"/>
                </a:solidFill>
                <a:latin typeface="+mj-lt"/>
              </a:defRPr>
            </a:lvl1pPr>
            <a:lvl2pPr marL="0" indent="0">
              <a:spcBef>
                <a:spcPts val="1200"/>
              </a:spcBef>
              <a:buNone/>
              <a:defRPr sz="2000">
                <a:solidFill>
                  <a:schemeClr val="bg1"/>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7545554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Slide - Dark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7C2629"/>
          </a:solidFill>
        </p:spPr>
        <p:txBody>
          <a:bodyPr lIns="502920" tIns="274320" rIns="457200" bIns="457200"/>
          <a:lstStyle>
            <a:lvl1pPr marL="0" indent="0">
              <a:lnSpc>
                <a:spcPct val="100000"/>
              </a:lnSpc>
              <a:buNone/>
              <a:defRPr sz="4000">
                <a:solidFill>
                  <a:schemeClr val="bg1"/>
                </a:solidFill>
                <a:latin typeface="+mj-lt"/>
              </a:defRPr>
            </a:lvl1pPr>
            <a:lvl2pPr marL="0" indent="0">
              <a:spcBef>
                <a:spcPts val="1200"/>
              </a:spcBef>
              <a:buNone/>
              <a:defRPr sz="2000">
                <a:solidFill>
                  <a:schemeClr val="bg1"/>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5">
            <a:extLst>
              <a:ext uri="{FF2B5EF4-FFF2-40B4-BE49-F238E27FC236}">
                <a16:creationId xmlns:a16="http://schemas.microsoft.com/office/drawing/2014/main" id="{6EF64205-A64B-4137-BA41-5E5CFE0F359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a:t>CLICK TO EDIT MASTER TEXT</a:t>
            </a:r>
          </a:p>
        </p:txBody>
      </p:sp>
    </p:spTree>
    <p:extLst>
      <p:ext uri="{BB962C8B-B14F-4D97-AF65-F5344CB8AC3E}">
        <p14:creationId xmlns:p14="http://schemas.microsoft.com/office/powerpoint/2010/main" val="38668232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Section Header - Deep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23387977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ection Header - Deep Blue">
    <p:bg>
      <p:bgPr>
        <a:solidFill>
          <a:srgbClr val="3154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35344501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Section Header - Deep Violet">
    <p:bg>
      <p:bgPr>
        <a:solidFill>
          <a:srgbClr val="683B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1637464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Section Header - Deep Green">
    <p:bg>
      <p:bgPr>
        <a:solidFill>
          <a:srgbClr val="3448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13095638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Section Header - Deep Red">
    <p:bg>
      <p:bgPr>
        <a:solidFill>
          <a:srgbClr val="7C26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32991199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Section Header - Deep Gold">
    <p:bg>
      <p:bgPr>
        <a:solidFill>
          <a:srgbClr val="7353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XX</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a:t>CLICK TO EDIT MASTER TEXT</a:t>
            </a:r>
          </a:p>
        </p:txBody>
      </p:sp>
    </p:spTree>
    <p:extLst>
      <p:ext uri="{BB962C8B-B14F-4D97-AF65-F5344CB8AC3E}">
        <p14:creationId xmlns:p14="http://schemas.microsoft.com/office/powerpoint/2010/main" val="1405840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B92FFCA-85D1-4CA5-A797-87F6F998E12D}"/>
              </a:ext>
            </a:extLst>
          </p:cNvPr>
          <p:cNvSpPr>
            <a:spLocks noGrp="1"/>
          </p:cNvSpPr>
          <p:nvPr>
            <p:ph type="pic" sz="quarter" idx="13"/>
          </p:nvPr>
        </p:nvSpPr>
        <p:spPr>
          <a:xfrm>
            <a:off x="0" y="1"/>
            <a:ext cx="12192000" cy="3329353"/>
          </a:xfrm>
          <a:solidFill>
            <a:schemeClr val="bg2">
              <a:lumMod val="90000"/>
            </a:schemeClr>
          </a:solidFill>
        </p:spPr>
        <p:txBody>
          <a:bodyPr lIns="274320" tIns="182880"/>
          <a:lstStyle>
            <a:lvl1pPr marL="0" indent="0">
              <a:buNone/>
              <a:defRPr/>
            </a:lvl1pPr>
          </a:lstStyle>
          <a:p>
            <a:r>
              <a:rPr lang="en-US"/>
              <a:t>Click icon to add picture</a:t>
            </a:r>
          </a:p>
        </p:txBody>
      </p:sp>
      <p:sp>
        <p:nvSpPr>
          <p:cNvPr id="21" name="Text Placeholder 20">
            <a:extLst>
              <a:ext uri="{FF2B5EF4-FFF2-40B4-BE49-F238E27FC236}">
                <a16:creationId xmlns:a16="http://schemas.microsoft.com/office/drawing/2014/main" id="{31E953C3-1002-4E09-BA10-86FC589FF3FC}"/>
              </a:ext>
            </a:extLst>
          </p:cNvPr>
          <p:cNvSpPr>
            <a:spLocks noGrp="1"/>
          </p:cNvSpPr>
          <p:nvPr>
            <p:ph type="body" sz="quarter" idx="14"/>
          </p:nvPr>
        </p:nvSpPr>
        <p:spPr>
          <a:xfrm>
            <a:off x="596900" y="569649"/>
            <a:ext cx="10996115" cy="5715000"/>
          </a:xfrm>
          <a:solidFill>
            <a:schemeClr val="bg2"/>
          </a:solidFill>
        </p:spPr>
        <p:txBody>
          <a:bodyPr lIns="1097280" tIns="1005840" rIns="1097280" bIns="457200"/>
          <a:lstStyle>
            <a:lvl1pPr marL="0" indent="0" algn="ctr">
              <a:buNone/>
              <a:defRPr sz="3200">
                <a:solidFill>
                  <a:schemeClr val="tx2"/>
                </a:solidFill>
                <a:latin typeface="+mj-lt"/>
              </a:defRPr>
            </a:lvl1pPr>
          </a:lstStyle>
          <a:p>
            <a:pPr lvl="0"/>
            <a:r>
              <a:rPr lang="en-US"/>
              <a:t>Edit Master text styles</a:t>
            </a:r>
          </a:p>
        </p:txBody>
      </p:sp>
      <p:sp>
        <p:nvSpPr>
          <p:cNvPr id="3" name="Content Placeholder 2"/>
          <p:cNvSpPr>
            <a:spLocks noGrp="1"/>
          </p:cNvSpPr>
          <p:nvPr>
            <p:ph idx="1" hasCustomPrompt="1"/>
          </p:nvPr>
        </p:nvSpPr>
        <p:spPr>
          <a:xfrm>
            <a:off x="975360" y="4407023"/>
            <a:ext cx="10557933" cy="844916"/>
          </a:xfrm>
        </p:spPr>
        <p:txBody>
          <a:bodyPr/>
          <a:lstStyle>
            <a:lvl1pPr marL="0" indent="0" algn="ctr">
              <a:buNone/>
              <a:defRPr sz="1200" cap="all" baseline="0">
                <a:solidFill>
                  <a:schemeClr val="tx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cxnSp>
        <p:nvCxnSpPr>
          <p:cNvPr id="11" name="Straight Connector 10">
            <a:extLst>
              <a:ext uri="{FF2B5EF4-FFF2-40B4-BE49-F238E27FC236}">
                <a16:creationId xmlns:a16="http://schemas.microsoft.com/office/drawing/2014/main" id="{CB4A3CA8-0675-4C7A-87AF-4DB85AF9EED9}"/>
              </a:ext>
            </a:extLst>
          </p:cNvPr>
          <p:cNvCxnSpPr>
            <a:cxnSpLocks/>
          </p:cNvCxnSpPr>
          <p:nvPr/>
        </p:nvCxnSpPr>
        <p:spPr>
          <a:xfrm>
            <a:off x="5942232" y="3940712"/>
            <a:ext cx="4179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1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2D18056-D893-E680-CA90-013DFE121EFA}"/>
              </a:ext>
            </a:extLst>
          </p:cNvPr>
          <p:cNvSpPr>
            <a:spLocks noGrp="1"/>
          </p:cNvSpPr>
          <p:nvPr>
            <p:ph type="dt" sz="half" idx="10"/>
          </p:nvPr>
        </p:nvSpPr>
        <p:spPr/>
        <p:txBody>
          <a:bodyPr/>
          <a:lstStyle>
            <a:lvl1pPr>
              <a:defRPr/>
            </a:lvl1pPr>
          </a:lstStyle>
          <a:p>
            <a:pPr>
              <a:defRPr/>
            </a:pPr>
            <a:r>
              <a:rPr lang="en-US"/>
              <a:t>May 5 and 6, 2020</a:t>
            </a:r>
          </a:p>
        </p:txBody>
      </p:sp>
      <p:sp>
        <p:nvSpPr>
          <p:cNvPr id="6" name="Footer Placeholder 4">
            <a:extLst>
              <a:ext uri="{FF2B5EF4-FFF2-40B4-BE49-F238E27FC236}">
                <a16:creationId xmlns:a16="http://schemas.microsoft.com/office/drawing/2014/main" id="{BF5B4049-454C-698A-F9C0-313AA7209D76}"/>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7" name="Slide Number Placeholder 5">
            <a:extLst>
              <a:ext uri="{FF2B5EF4-FFF2-40B4-BE49-F238E27FC236}">
                <a16:creationId xmlns:a16="http://schemas.microsoft.com/office/drawing/2014/main" id="{567141C7-A1CC-B458-F189-7E901032C5A5}"/>
              </a:ext>
            </a:extLst>
          </p:cNvPr>
          <p:cNvSpPr>
            <a:spLocks noGrp="1"/>
          </p:cNvSpPr>
          <p:nvPr>
            <p:ph type="sldNum" sz="quarter" idx="12"/>
          </p:nvPr>
        </p:nvSpPr>
        <p:spPr/>
        <p:txBody>
          <a:bodyPr/>
          <a:lstStyle>
            <a:lvl1pPr>
              <a:defRPr/>
            </a:lvl1pPr>
          </a:lstStyle>
          <a:p>
            <a:pPr>
              <a:defRPr/>
            </a:pPr>
            <a:fld id="{147D4586-8D9F-4468-824A-E97277C40240}" type="slidenum">
              <a:rPr lang="en-US"/>
              <a:pPr>
                <a:defRPr/>
              </a:pPr>
              <a:t>‹#›</a:t>
            </a:fld>
            <a:endParaRPr lang="en-US"/>
          </a:p>
        </p:txBody>
      </p:sp>
    </p:spTree>
    <p:extLst>
      <p:ext uri="{BB962C8B-B14F-4D97-AF65-F5344CB8AC3E}">
        <p14:creationId xmlns:p14="http://schemas.microsoft.com/office/powerpoint/2010/main" val="28681608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Tree>
    <p:extLst>
      <p:ext uri="{BB962C8B-B14F-4D97-AF65-F5344CB8AC3E}">
        <p14:creationId xmlns:p14="http://schemas.microsoft.com/office/powerpoint/2010/main" val="685226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1052" y="2423585"/>
            <a:ext cx="4809717"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5919007" y="2423585"/>
            <a:ext cx="4809717"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909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1052" y="2423585"/>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365809" y="2423585"/>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FE843150-ADE4-4964-8B5C-777665BC9CFE}"/>
              </a:ext>
            </a:extLst>
          </p:cNvPr>
          <p:cNvSpPr>
            <a:spLocks noGrp="1"/>
          </p:cNvSpPr>
          <p:nvPr>
            <p:ph idx="14"/>
          </p:nvPr>
        </p:nvSpPr>
        <p:spPr>
          <a:xfrm>
            <a:off x="8070567" y="2423585"/>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0796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1053"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12" name="Content Placeholder 2">
            <a:extLst>
              <a:ext uri="{FF2B5EF4-FFF2-40B4-BE49-F238E27FC236}">
                <a16:creationId xmlns:a16="http://schemas.microsoft.com/office/drawing/2014/main" id="{5F7BB18F-7847-4709-B159-588F3CA5D57D}"/>
              </a:ext>
            </a:extLst>
          </p:cNvPr>
          <p:cNvSpPr>
            <a:spLocks noGrp="1"/>
          </p:cNvSpPr>
          <p:nvPr>
            <p:ph idx="13"/>
          </p:nvPr>
        </p:nvSpPr>
        <p:spPr>
          <a:xfrm>
            <a:off x="3395435"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D974D9DD-910B-4846-A2BB-F0F43AEC4720}"/>
              </a:ext>
            </a:extLst>
          </p:cNvPr>
          <p:cNvSpPr>
            <a:spLocks noGrp="1"/>
          </p:cNvSpPr>
          <p:nvPr>
            <p:ph idx="14"/>
          </p:nvPr>
        </p:nvSpPr>
        <p:spPr>
          <a:xfrm>
            <a:off x="6129816"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0D08DDAC-45DA-407C-952A-1A0B402D35DE}"/>
              </a:ext>
            </a:extLst>
          </p:cNvPr>
          <p:cNvSpPr>
            <a:spLocks noGrp="1"/>
          </p:cNvSpPr>
          <p:nvPr>
            <p:ph idx="15"/>
          </p:nvPr>
        </p:nvSpPr>
        <p:spPr>
          <a:xfrm>
            <a:off x="8864196"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39260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1054"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19" name="Content Placeholder 2">
            <a:extLst>
              <a:ext uri="{FF2B5EF4-FFF2-40B4-BE49-F238E27FC236}">
                <a16:creationId xmlns:a16="http://schemas.microsoft.com/office/drawing/2014/main" id="{4EB108D6-7313-4C37-8D4F-6A49FA0933B4}"/>
              </a:ext>
            </a:extLst>
          </p:cNvPr>
          <p:cNvSpPr>
            <a:spLocks noGrp="1"/>
          </p:cNvSpPr>
          <p:nvPr>
            <p:ph idx="13"/>
          </p:nvPr>
        </p:nvSpPr>
        <p:spPr>
          <a:xfrm>
            <a:off x="2817658"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0B17ECF6-30D7-4B4B-B670-FEB84C8130C1}"/>
              </a:ext>
            </a:extLst>
          </p:cNvPr>
          <p:cNvSpPr>
            <a:spLocks noGrp="1"/>
          </p:cNvSpPr>
          <p:nvPr>
            <p:ph idx="14"/>
          </p:nvPr>
        </p:nvSpPr>
        <p:spPr>
          <a:xfrm>
            <a:off x="4974262"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78E053DB-CB79-4834-9B82-A2B4B03B099F}"/>
              </a:ext>
            </a:extLst>
          </p:cNvPr>
          <p:cNvSpPr>
            <a:spLocks noGrp="1"/>
          </p:cNvSpPr>
          <p:nvPr>
            <p:ph idx="15"/>
          </p:nvPr>
        </p:nvSpPr>
        <p:spPr>
          <a:xfrm>
            <a:off x="7130866"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042BD6AF-288E-4274-8225-4F8B273CA565}"/>
              </a:ext>
            </a:extLst>
          </p:cNvPr>
          <p:cNvSpPr>
            <a:spLocks noGrp="1"/>
          </p:cNvSpPr>
          <p:nvPr>
            <p:ph idx="16"/>
          </p:nvPr>
        </p:nvSpPr>
        <p:spPr>
          <a:xfrm>
            <a:off x="9287467"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53228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2260601"/>
            <a:ext cx="9602483"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Tree>
    <p:extLst>
      <p:ext uri="{BB962C8B-B14F-4D97-AF65-F5344CB8AC3E}">
        <p14:creationId xmlns:p14="http://schemas.microsoft.com/office/powerpoint/2010/main" val="25689352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wo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2260601"/>
            <a:ext cx="4815840"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5904752" y="2260601"/>
            <a:ext cx="4815840"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69767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hree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2260601"/>
            <a:ext cx="314553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365752" y="2260601"/>
            <a:ext cx="314553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8071103" y="2260601"/>
            <a:ext cx="314553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6630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Four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3394795"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6129189"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5F2E673-F52C-4F78-BAC9-56503F69B59A}"/>
              </a:ext>
            </a:extLst>
          </p:cNvPr>
          <p:cNvSpPr>
            <a:spLocks noGrp="1"/>
          </p:cNvSpPr>
          <p:nvPr>
            <p:ph idx="15"/>
          </p:nvPr>
        </p:nvSpPr>
        <p:spPr>
          <a:xfrm>
            <a:off x="8863583"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81187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Department descri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p:nvSpPr>
        <p:spPr>
          <a:xfrm>
            <a:off x="1" y="1"/>
            <a:ext cx="5767753" cy="6246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62940" y="437896"/>
            <a:ext cx="4809717" cy="1217861"/>
          </a:xfrm>
        </p:spPr>
        <p:txBody>
          <a:bodyPr anchor="t" anchorCtr="0"/>
          <a:lstStyle/>
          <a:p>
            <a:r>
              <a:rPr lang="en-US"/>
              <a:t>Click to edit Master title style</a:t>
            </a:r>
          </a:p>
        </p:txBody>
      </p:sp>
      <p:sp>
        <p:nvSpPr>
          <p:cNvPr id="3" name="Content Placeholder 2"/>
          <p:cNvSpPr>
            <a:spLocks noGrp="1"/>
          </p:cNvSpPr>
          <p:nvPr>
            <p:ph idx="1"/>
          </p:nvPr>
        </p:nvSpPr>
        <p:spPr>
          <a:xfrm>
            <a:off x="661052" y="2260601"/>
            <a:ext cx="4809717" cy="3885103"/>
          </a:xfrm>
        </p:spPr>
        <p:txBody>
          <a:bodyPr/>
          <a:lstStyle>
            <a:lvl1pPr marL="0" indent="0">
              <a:lnSpc>
                <a:spcPct val="120000"/>
              </a:lnSpc>
              <a:buNone/>
              <a:defRPr sz="2133">
                <a:solidFill>
                  <a:schemeClr val="tx2"/>
                </a:solidFill>
                <a:latin typeface="+mj-lt"/>
              </a:defRPr>
            </a:lvl1pPr>
            <a:lvl2pPr marL="313259" indent="-313259">
              <a:buFont typeface="Arial" panose="020B0604020202020204" pitchFamily="34" charset="0"/>
              <a:buChar char="•"/>
              <a:defRPr sz="1867"/>
            </a:lvl2pPr>
            <a:lvl3pPr marL="609585" indent="-296326">
              <a:buFont typeface="Arial" panose="020B0604020202020204" pitchFamily="34" charset="0"/>
              <a:buChar char="–"/>
              <a:defRPr sz="1600"/>
            </a:lvl3pPr>
            <a:lvl4pPr marL="922844" indent="-313259">
              <a:buNone/>
              <a:defRPr sz="1467"/>
            </a:lvl4pPr>
            <a:lvl5pPr marL="1219170" indent="-296326">
              <a:buNone/>
              <a:defRPr sz="13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6252310" y="1047262"/>
            <a:ext cx="4809717" cy="5098441"/>
          </a:xfrm>
        </p:spPr>
        <p:txBody>
          <a:bodyPr/>
          <a:lstStyle>
            <a:lvl1pPr marL="0" indent="0">
              <a:lnSpc>
                <a:spcPct val="120000"/>
              </a:lnSpc>
              <a:spcAft>
                <a:spcPts val="2400"/>
              </a:spcAft>
              <a:buNone/>
              <a:defRPr sz="1400"/>
            </a:lvl1pPr>
            <a:lvl2pPr marL="156629" indent="-156629">
              <a:lnSpc>
                <a:spcPct val="100000"/>
              </a:lnSpc>
              <a:spcBef>
                <a:spcPts val="2000"/>
              </a:spcBef>
              <a:buFont typeface="Arial" panose="020B0604020202020204" pitchFamily="34" charset="0"/>
              <a:buChar char="•"/>
              <a:defRPr sz="1400"/>
            </a:lvl2pPr>
            <a:lvl3pPr>
              <a:defRPr sz="1200"/>
            </a:lvl3pPr>
            <a:lvl4pPr>
              <a:defRPr sz="1067"/>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2449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AF160892-2DA0-713B-19D9-A94154A380B8}"/>
              </a:ext>
            </a:extLst>
          </p:cNvPr>
          <p:cNvSpPr>
            <a:spLocks noGrp="1"/>
          </p:cNvSpPr>
          <p:nvPr>
            <p:ph type="dt" sz="half" idx="10"/>
          </p:nvPr>
        </p:nvSpPr>
        <p:spPr/>
        <p:txBody>
          <a:bodyPr/>
          <a:lstStyle>
            <a:lvl1pPr>
              <a:defRPr/>
            </a:lvl1pPr>
          </a:lstStyle>
          <a:p>
            <a:pPr>
              <a:defRPr/>
            </a:pPr>
            <a:r>
              <a:rPr lang="en-US"/>
              <a:t>May 5 and 6, 2020</a:t>
            </a:r>
          </a:p>
        </p:txBody>
      </p:sp>
      <p:sp>
        <p:nvSpPr>
          <p:cNvPr id="6" name="Footer Placeholder 4">
            <a:extLst>
              <a:ext uri="{FF2B5EF4-FFF2-40B4-BE49-F238E27FC236}">
                <a16:creationId xmlns:a16="http://schemas.microsoft.com/office/drawing/2014/main" id="{B3ED4C10-3EBC-5765-391F-2428103913A5}"/>
              </a:ext>
            </a:extLst>
          </p:cNvPr>
          <p:cNvSpPr>
            <a:spLocks noGrp="1"/>
          </p:cNvSpPr>
          <p:nvPr>
            <p:ph type="ftr" sz="quarter" idx="11"/>
          </p:nvPr>
        </p:nvSpPr>
        <p:spPr/>
        <p:txBody>
          <a:bodyPr/>
          <a:lstStyle>
            <a:lvl1pPr>
              <a:defRPr/>
            </a:lvl1pPr>
          </a:lstStyle>
          <a:p>
            <a:pPr>
              <a:defRPr/>
            </a:pPr>
            <a:r>
              <a:rPr lang="en-US"/>
              <a:t>FY 2022 Strategy Session  [Name of Campaign] Campaign</a:t>
            </a:r>
          </a:p>
        </p:txBody>
      </p:sp>
      <p:sp>
        <p:nvSpPr>
          <p:cNvPr id="7" name="Slide Number Placeholder 5">
            <a:extLst>
              <a:ext uri="{FF2B5EF4-FFF2-40B4-BE49-F238E27FC236}">
                <a16:creationId xmlns:a16="http://schemas.microsoft.com/office/drawing/2014/main" id="{6D58C67C-8BD8-BA26-012B-9313EBDE2DC4}"/>
              </a:ext>
            </a:extLst>
          </p:cNvPr>
          <p:cNvSpPr>
            <a:spLocks noGrp="1"/>
          </p:cNvSpPr>
          <p:nvPr>
            <p:ph type="sldNum" sz="quarter" idx="12"/>
          </p:nvPr>
        </p:nvSpPr>
        <p:spPr/>
        <p:txBody>
          <a:bodyPr/>
          <a:lstStyle>
            <a:lvl1pPr>
              <a:defRPr/>
            </a:lvl1pPr>
          </a:lstStyle>
          <a:p>
            <a:pPr>
              <a:defRPr/>
            </a:pPr>
            <a:fld id="{76216F19-EC4C-4534-879C-100F37129411}" type="slidenum">
              <a:rPr lang="en-US"/>
              <a:pPr>
                <a:defRPr/>
              </a:pPr>
              <a:t>‹#›</a:t>
            </a:fld>
            <a:endParaRPr lang="en-US"/>
          </a:p>
        </p:txBody>
      </p:sp>
    </p:spTree>
    <p:extLst>
      <p:ext uri="{BB962C8B-B14F-4D97-AF65-F5344CB8AC3E}">
        <p14:creationId xmlns:p14="http://schemas.microsoft.com/office/powerpoint/2010/main" val="26052032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Department descrip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p:nvSpPr>
        <p:spPr>
          <a:xfrm>
            <a:off x="1" y="1"/>
            <a:ext cx="5767753" cy="6246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62940" y="437896"/>
            <a:ext cx="4809717" cy="1217861"/>
          </a:xfrm>
        </p:spPr>
        <p:txBody>
          <a:bodyPr anchor="t" anchorCtr="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61052" y="2260601"/>
            <a:ext cx="4809717" cy="3885103"/>
          </a:xfrm>
        </p:spPr>
        <p:txBody>
          <a:bodyPr/>
          <a:lstStyle>
            <a:lvl1pPr marL="0" indent="0">
              <a:lnSpc>
                <a:spcPct val="120000"/>
              </a:lnSpc>
              <a:buNone/>
              <a:defRPr sz="2133">
                <a:solidFill>
                  <a:schemeClr val="bg1"/>
                </a:solidFill>
                <a:latin typeface="+mj-lt"/>
              </a:defRPr>
            </a:lvl1pPr>
            <a:lvl2pPr marL="313259" indent="-313259">
              <a:buFont typeface="Arial" panose="020B0604020202020204" pitchFamily="34" charset="0"/>
              <a:buChar char="•"/>
              <a:defRPr sz="1867">
                <a:solidFill>
                  <a:schemeClr val="bg1"/>
                </a:solidFill>
              </a:defRPr>
            </a:lvl2pPr>
            <a:lvl3pPr marL="609585" indent="-296326">
              <a:buFont typeface="Arial" panose="020B0604020202020204" pitchFamily="34" charset="0"/>
              <a:buChar char="–"/>
              <a:defRPr sz="1600">
                <a:solidFill>
                  <a:schemeClr val="bg1"/>
                </a:solidFill>
              </a:defRPr>
            </a:lvl3pPr>
            <a:lvl4pPr marL="922844" indent="-313259">
              <a:buNone/>
              <a:defRPr sz="1467">
                <a:solidFill>
                  <a:schemeClr val="bg1"/>
                </a:solidFill>
              </a:defRPr>
            </a:lvl4pPr>
            <a:lvl5pPr marL="1219170" indent="-296326">
              <a:buNone/>
              <a:defRPr sz="1333">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6252310" y="1047262"/>
            <a:ext cx="4809717" cy="5098441"/>
          </a:xfrm>
        </p:spPr>
        <p:txBody>
          <a:bodyPr/>
          <a:lstStyle>
            <a:lvl1pPr marL="0" indent="0">
              <a:lnSpc>
                <a:spcPct val="120000"/>
              </a:lnSpc>
              <a:spcAft>
                <a:spcPts val="2400"/>
              </a:spcAft>
              <a:buNone/>
              <a:defRPr sz="1400"/>
            </a:lvl1pPr>
            <a:lvl2pPr marL="156629" indent="-156629">
              <a:lnSpc>
                <a:spcPct val="100000"/>
              </a:lnSpc>
              <a:spcBef>
                <a:spcPts val="2000"/>
              </a:spcBef>
              <a:buFont typeface="Arial" panose="020B0604020202020204" pitchFamily="34" charset="0"/>
              <a:buChar char="•"/>
              <a:defRPr sz="1400"/>
            </a:lvl2pPr>
            <a:lvl3pPr>
              <a:defRPr sz="1200"/>
            </a:lvl3pPr>
            <a:lvl4pPr>
              <a:defRPr sz="1067"/>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44251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C0698F-EBDF-49FA-A73A-1B335440AF10}"/>
              </a:ext>
            </a:extLst>
          </p:cNvPr>
          <p:cNvSpPr>
            <a:spLocks noGrp="1"/>
          </p:cNvSpPr>
          <p:nvPr>
            <p:ph type="pic" sz="quarter" idx="13"/>
          </p:nvPr>
        </p:nvSpPr>
        <p:spPr>
          <a:xfrm>
            <a:off x="0" y="0"/>
            <a:ext cx="12192000" cy="6858000"/>
          </a:xfrm>
          <a:solidFill>
            <a:schemeClr val="bg2">
              <a:lumMod val="90000"/>
            </a:schemeClr>
          </a:solidFill>
        </p:spPr>
        <p:txBody>
          <a:bodyPr tIns="1554480"/>
          <a:lstStyle>
            <a:lvl1pPr marL="0" indent="0" algn="ctr">
              <a:buNone/>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6D584E9-81E4-493B-AD1D-A460B5445953}" type="slidenum">
              <a:rPr lang="en-US" smtClean="0"/>
              <a:t>‹#›</a:t>
            </a:fld>
            <a:endParaRPr lang="en-US"/>
          </a:p>
        </p:txBody>
      </p:sp>
      <p:sp>
        <p:nvSpPr>
          <p:cNvPr id="6" name="Freeform 5">
            <a:extLst>
              <a:ext uri="{FF2B5EF4-FFF2-40B4-BE49-F238E27FC236}">
                <a16:creationId xmlns:a16="http://schemas.microsoft.com/office/drawing/2014/main" id="{EB0A5C7A-CAA8-43DD-B541-DCF02544DCA8}"/>
              </a:ext>
            </a:extLst>
          </p:cNvPr>
          <p:cNvSpPr>
            <a:spLocks noEditPoints="1"/>
          </p:cNvSpPr>
          <p:nvPr/>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07101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6D584E9-81E4-493B-AD1D-A460B5445953}" type="slidenum">
              <a:rPr lang="en-US" smtClean="0"/>
              <a:t>‹#›</a:t>
            </a:fld>
            <a:endParaRPr lang="en-US"/>
          </a:p>
        </p:txBody>
      </p:sp>
    </p:spTree>
    <p:extLst>
      <p:ext uri="{BB962C8B-B14F-4D97-AF65-F5344CB8AC3E}">
        <p14:creationId xmlns:p14="http://schemas.microsoft.com/office/powerpoint/2010/main" val="41421541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Title Only w/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E72A0D-A561-46A7-9B20-91BB8490087A}"/>
              </a:ext>
            </a:extLst>
          </p:cNvPr>
          <p:cNvSpPr/>
          <p:nvPr/>
        </p:nvSpPr>
        <p:spPr>
          <a:xfrm>
            <a:off x="0" y="1"/>
            <a:ext cx="12192000" cy="6246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6D584E9-81E4-493B-AD1D-A460B5445953}"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642963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itle Only w/bkgd_image bar">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2D0DBD-2D19-47C8-BFE8-5D1014D84882}"/>
              </a:ext>
            </a:extLst>
          </p:cNvPr>
          <p:cNvSpPr>
            <a:spLocks noGrp="1"/>
          </p:cNvSpPr>
          <p:nvPr>
            <p:ph type="pic" sz="quarter" idx="13"/>
          </p:nvPr>
        </p:nvSpPr>
        <p:spPr>
          <a:xfrm>
            <a:off x="-3321" y="0"/>
            <a:ext cx="12195321" cy="6859368"/>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688731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4454769 w 9144000"/>
              <a:gd name="connsiteY3" fmla="*/ 2743200 h 5143500"/>
              <a:gd name="connsiteX4" fmla="*/ 0 w 9144000"/>
              <a:gd name="connsiteY4" fmla="*/ 688731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8721969 w 9144000"/>
              <a:gd name="connsiteY3" fmla="*/ 293077 h 5143500"/>
              <a:gd name="connsiteX4" fmla="*/ 0 w 9144000"/>
              <a:gd name="connsiteY4" fmla="*/ 688731 h 5143500"/>
              <a:gd name="connsiteX5" fmla="*/ 0 w 9144000"/>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293077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422031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932984 w 9167446"/>
              <a:gd name="connsiteY3" fmla="*/ 2625969 h 5143500"/>
              <a:gd name="connsiteX4" fmla="*/ 8745415 w 9167446"/>
              <a:gd name="connsiteY4" fmla="*/ 422031 h 5143500"/>
              <a:gd name="connsiteX5" fmla="*/ 0 w 9167446"/>
              <a:gd name="connsiteY5" fmla="*/ 383931 h 5143500"/>
              <a:gd name="connsiteX6" fmla="*/ 23446 w 9167446"/>
              <a:gd name="connsiteY6" fmla="*/ 0 h 5143500"/>
              <a:gd name="connsiteX0" fmla="*/ 23446 w 9167446"/>
              <a:gd name="connsiteY0" fmla="*/ 0 h 5146431"/>
              <a:gd name="connsiteX1" fmla="*/ 9167446 w 9167446"/>
              <a:gd name="connsiteY1" fmla="*/ 0 h 5146431"/>
              <a:gd name="connsiteX2" fmla="*/ 9167446 w 9167446"/>
              <a:gd name="connsiteY2" fmla="*/ 5143500 h 5146431"/>
              <a:gd name="connsiteX3" fmla="*/ 8839199 w 9167446"/>
              <a:gd name="connsiteY3" fmla="*/ 5146431 h 5146431"/>
              <a:gd name="connsiteX4" fmla="*/ 8745415 w 9167446"/>
              <a:gd name="connsiteY4" fmla="*/ 422031 h 5146431"/>
              <a:gd name="connsiteX5" fmla="*/ 0 w 9167446"/>
              <a:gd name="connsiteY5" fmla="*/ 383931 h 5146431"/>
              <a:gd name="connsiteX6" fmla="*/ 23446 w 9167446"/>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724460 w 9146491"/>
              <a:gd name="connsiteY4" fmla="*/ 422031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31556 h 5146431"/>
              <a:gd name="connsiteX5" fmla="*/ 0 w 9146491"/>
              <a:gd name="connsiteY5" fmla="*/ 435366 h 5146431"/>
              <a:gd name="connsiteX6" fmla="*/ 2491 w 9146491"/>
              <a:gd name="connsiteY6" fmla="*/ 0 h 5146431"/>
              <a:gd name="connsiteX0" fmla="*/ 2491 w 9146491"/>
              <a:gd name="connsiteY0" fmla="*/ 0 h 5144526"/>
              <a:gd name="connsiteX1" fmla="*/ 9146491 w 9146491"/>
              <a:gd name="connsiteY1" fmla="*/ 0 h 5144526"/>
              <a:gd name="connsiteX2" fmla="*/ 9146491 w 9146491"/>
              <a:gd name="connsiteY2" fmla="*/ 5143500 h 5144526"/>
              <a:gd name="connsiteX3" fmla="*/ 8696324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90170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78740 w 9146491"/>
              <a:gd name="connsiteY4" fmla="*/ 43536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2550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5366 h 5144526"/>
              <a:gd name="connsiteX6" fmla="*/ 2491 w 9146491"/>
              <a:gd name="connsiteY6" fmla="*/ 0 h 5144526"/>
              <a:gd name="connsiteX0" fmla="*/ 586 w 9144586"/>
              <a:gd name="connsiteY0" fmla="*/ 0 h 5144526"/>
              <a:gd name="connsiteX1" fmla="*/ 9144586 w 9144586"/>
              <a:gd name="connsiteY1" fmla="*/ 0 h 5144526"/>
              <a:gd name="connsiteX2" fmla="*/ 9144586 w 9144586"/>
              <a:gd name="connsiteY2" fmla="*/ 5143500 h 5144526"/>
              <a:gd name="connsiteX3" fmla="*/ 8684894 w 9144586"/>
              <a:gd name="connsiteY3" fmla="*/ 5144526 h 5144526"/>
              <a:gd name="connsiteX4" fmla="*/ 8684455 w 9144586"/>
              <a:gd name="connsiteY4" fmla="*/ 439176 h 5144526"/>
              <a:gd name="connsiteX5" fmla="*/ 0 w 9144586"/>
              <a:gd name="connsiteY5" fmla="*/ 435366 h 5144526"/>
              <a:gd name="connsiteX6" fmla="*/ 586 w 9144586"/>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7271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91" h="5144526">
                <a:moveTo>
                  <a:pt x="2491" y="0"/>
                </a:moveTo>
                <a:lnTo>
                  <a:pt x="9146491" y="0"/>
                </a:lnTo>
                <a:lnTo>
                  <a:pt x="9146491" y="5143500"/>
                </a:lnTo>
                <a:lnTo>
                  <a:pt x="8686799" y="5144526"/>
                </a:lnTo>
                <a:cubicBezTo>
                  <a:pt x="8685383" y="3571631"/>
                  <a:pt x="8687776" y="2012071"/>
                  <a:pt x="8686360" y="439176"/>
                </a:cubicBezTo>
                <a:lnTo>
                  <a:pt x="0" y="439176"/>
                </a:lnTo>
                <a:cubicBezTo>
                  <a:pt x="830" y="353109"/>
                  <a:pt x="1661" y="145122"/>
                  <a:pt x="2491" y="0"/>
                </a:cubicBezTo>
                <a:close/>
              </a:path>
            </a:pathLst>
          </a:custGeom>
          <a:solidFill>
            <a:schemeClr val="bg2">
              <a:lumMod val="90000"/>
            </a:schemeClr>
          </a:solidFill>
        </p:spPr>
        <p:txBody>
          <a:bodyPr/>
          <a:lstStyle>
            <a:lvl1pPr marL="0" indent="0" algn="ctr">
              <a:buNone/>
              <a:defRPr/>
            </a:lvl1pPr>
          </a:lstStyle>
          <a:p>
            <a:r>
              <a:rPr lang="en-US"/>
              <a:t>Click icon to add picture</a:t>
            </a:r>
          </a:p>
        </p:txBody>
      </p:sp>
      <p:sp>
        <p:nvSpPr>
          <p:cNvPr id="5" name="Slide Number Placeholder 4"/>
          <p:cNvSpPr>
            <a:spLocks noGrp="1"/>
          </p:cNvSpPr>
          <p:nvPr>
            <p:ph type="sldNum" sz="quarter" idx="12"/>
          </p:nvPr>
        </p:nvSpPr>
        <p:spPr/>
        <p:txBody>
          <a:bodyPr/>
          <a:lstStyle/>
          <a:p>
            <a:fld id="{46D584E9-81E4-493B-AD1D-A460B5445953}"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itle 1"/>
          <p:cNvSpPr>
            <a:spLocks noGrp="1"/>
          </p:cNvSpPr>
          <p:nvPr>
            <p:ph type="title"/>
          </p:nvPr>
        </p:nvSpPr>
        <p:spPr>
          <a:xfrm>
            <a:off x="660400" y="1463632"/>
            <a:ext cx="9601200" cy="929749"/>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C612CE87-21AB-4B74-A011-BD24041C27F6}"/>
              </a:ext>
            </a:extLst>
          </p:cNvPr>
          <p:cNvSpPr>
            <a:spLocks noGrp="1"/>
          </p:cNvSpPr>
          <p:nvPr>
            <p:ph type="body" sz="quarter" idx="14"/>
          </p:nvPr>
        </p:nvSpPr>
        <p:spPr>
          <a:xfrm>
            <a:off x="660401" y="3020102"/>
            <a:ext cx="2614084" cy="3110189"/>
          </a:xfrm>
        </p:spPr>
        <p:txBody>
          <a:bodyPr/>
          <a:lstStyle>
            <a:lvl1pPr marL="0" indent="0">
              <a:lnSpc>
                <a:spcPct val="120000"/>
              </a:lnSpc>
              <a:buNone/>
              <a:defRPr>
                <a:solidFill>
                  <a:schemeClr val="tx2"/>
                </a:solidFill>
              </a:defRPr>
            </a:lvl1pPr>
            <a:lvl2pPr marL="304792" indent="-304792">
              <a:lnSpc>
                <a:spcPct val="100000"/>
              </a:lnSpc>
              <a:spcBef>
                <a:spcPts val="400"/>
              </a:spcBef>
              <a:buFont typeface="Arial" panose="020B0604020202020204" pitchFamily="34" charset="0"/>
              <a:buChar char="•"/>
              <a:defRPr>
                <a:solidFill>
                  <a:schemeClr val="tx2"/>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1801386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Chart_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1483785"/>
            <a:ext cx="4815840" cy="4661919"/>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5927060" y="1483785"/>
            <a:ext cx="4815840" cy="4661919"/>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01994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1483785"/>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6400799" y="1483785"/>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FACA3486-D945-4810-86FB-CFE25496D8CE}"/>
              </a:ext>
            </a:extLst>
          </p:cNvPr>
          <p:cNvSpPr>
            <a:spLocks noGrp="1"/>
          </p:cNvSpPr>
          <p:nvPr>
            <p:ph idx="14"/>
          </p:nvPr>
        </p:nvSpPr>
        <p:spPr>
          <a:xfrm>
            <a:off x="660400" y="3961479"/>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CC97F3C2-9B44-4B13-92ED-0E8BB5C6D9DC}"/>
              </a:ext>
            </a:extLst>
          </p:cNvPr>
          <p:cNvSpPr>
            <a:spLocks noGrp="1"/>
          </p:cNvSpPr>
          <p:nvPr>
            <p:ph idx="15"/>
          </p:nvPr>
        </p:nvSpPr>
        <p:spPr>
          <a:xfrm>
            <a:off x="6400799" y="3961479"/>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5526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Only w/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27E53A-D5D5-477E-B569-A07974DC097C}"/>
              </a:ext>
            </a:extLst>
          </p:cNvPr>
          <p:cNvSpPr>
            <a:spLocks noGrp="1"/>
          </p:cNvSpPr>
          <p:nvPr>
            <p:ph type="pic" sz="quarter" idx="13"/>
          </p:nvPr>
        </p:nvSpPr>
        <p:spPr>
          <a:xfrm>
            <a:off x="11594592" y="0"/>
            <a:ext cx="597408" cy="6858000"/>
          </a:xfrm>
          <a:solidFill>
            <a:schemeClr val="bg2"/>
          </a:solidFill>
        </p:spPr>
        <p:txBody>
          <a:bodyPr tIns="1005840" anchor="t" anchorCtr="0"/>
          <a:lstStyle>
            <a:lvl1pPr marL="0" indent="0" algn="ctr">
              <a:buNone/>
              <a:defRPr sz="1400"/>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6D584E9-81E4-493B-AD1D-A460B5445953}" type="slidenum">
              <a:rPr lang="en-US" smtClean="0"/>
              <a:t>‹#›</a:t>
            </a:fld>
            <a:endParaRPr lang="en-US"/>
          </a:p>
        </p:txBody>
      </p:sp>
    </p:spTree>
    <p:extLst>
      <p:ext uri="{BB962C8B-B14F-4D97-AF65-F5344CB8AC3E}">
        <p14:creationId xmlns:p14="http://schemas.microsoft.com/office/powerpoint/2010/main" val="28046347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D584E9-81E4-493B-AD1D-A460B5445953}" type="slidenum">
              <a:rPr lang="en-US" smtClean="0"/>
              <a:t>‹#›</a:t>
            </a:fld>
            <a:endParaRPr lang="en-US"/>
          </a:p>
        </p:txBody>
      </p:sp>
    </p:spTree>
    <p:extLst>
      <p:ext uri="{BB962C8B-B14F-4D97-AF65-F5344CB8AC3E}">
        <p14:creationId xmlns:p14="http://schemas.microsoft.com/office/powerpoint/2010/main" val="23803853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84E9-81E4-493B-AD1D-A460B5445953}" type="slidenum">
              <a:rPr lang="en-US" smtClean="0"/>
              <a:t>‹#›</a:t>
            </a:fld>
            <a:endParaRPr lang="en-US"/>
          </a:p>
        </p:txBody>
      </p:sp>
    </p:spTree>
    <p:extLst>
      <p:ext uri="{BB962C8B-B14F-4D97-AF65-F5344CB8AC3E}">
        <p14:creationId xmlns:p14="http://schemas.microsoft.com/office/powerpoint/2010/main" val="312112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heme" Target="../theme/theme4.xml"/><Relationship Id="rId8"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theme" Target="../theme/theme5.xml"/><Relationship Id="rId8"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tags" Target="../tags/tag4.xml"/><Relationship Id="rId39" Type="http://schemas.openxmlformats.org/officeDocument/2006/relationships/tags" Target="../tags/tag17.xml"/><Relationship Id="rId21" Type="http://schemas.openxmlformats.org/officeDocument/2006/relationships/theme" Target="../theme/theme6.xml"/><Relationship Id="rId34" Type="http://schemas.openxmlformats.org/officeDocument/2006/relationships/tags" Target="../tags/tag12.xml"/><Relationship Id="rId42" Type="http://schemas.openxmlformats.org/officeDocument/2006/relationships/tags" Target="../tags/tag20.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9" Type="http://schemas.openxmlformats.org/officeDocument/2006/relationships/tags" Target="../tags/tag7.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tags" Target="../tags/tag2.xml"/><Relationship Id="rId32" Type="http://schemas.openxmlformats.org/officeDocument/2006/relationships/tags" Target="../tags/tag10.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image" Target="../media/image5.png"/><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tags" Target="../tags/tag1.xml"/><Relationship Id="rId28" Type="http://schemas.openxmlformats.org/officeDocument/2006/relationships/tags" Target="../tags/tag6.xml"/><Relationship Id="rId36" Type="http://schemas.openxmlformats.org/officeDocument/2006/relationships/tags" Target="../tags/tag14.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tags" Target="../tags/tag9.xml"/><Relationship Id="rId44" Type="http://schemas.openxmlformats.org/officeDocument/2006/relationships/image" Target="../media/image4.emf"/><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vmlDrawing" Target="../drawings/vmlDrawing1.v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tags" Target="../tags/tag13.xml"/><Relationship Id="rId43" Type="http://schemas.openxmlformats.org/officeDocument/2006/relationships/oleObject" Target="../embeddings/oleObject1.bin"/><Relationship Id="rId8" Type="http://schemas.openxmlformats.org/officeDocument/2006/relationships/slideLayout" Target="../slideLayouts/slideLayout107.xml"/><Relationship Id="rId3" Type="http://schemas.openxmlformats.org/officeDocument/2006/relationships/slideLayout" Target="../slideLayouts/slideLayout102.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tags" Target="../tags/tag3.xml"/><Relationship Id="rId33" Type="http://schemas.openxmlformats.org/officeDocument/2006/relationships/tags" Target="../tags/tag11.xml"/><Relationship Id="rId38" Type="http://schemas.openxmlformats.org/officeDocument/2006/relationships/tags" Target="../tags/tag16.xml"/><Relationship Id="rId20" Type="http://schemas.openxmlformats.org/officeDocument/2006/relationships/slideLayout" Target="../slideLayouts/slideLayout119.xml"/><Relationship Id="rId41" Type="http://schemas.openxmlformats.org/officeDocument/2006/relationships/tags" Target="../tags/tag1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tags" Target="../tags/tag123.xml"/><Relationship Id="rId39" Type="http://schemas.openxmlformats.org/officeDocument/2006/relationships/tags" Target="../tags/tag136.xml"/><Relationship Id="rId21" Type="http://schemas.openxmlformats.org/officeDocument/2006/relationships/slideLayout" Target="../slideLayouts/slideLayout140.xml"/><Relationship Id="rId34" Type="http://schemas.openxmlformats.org/officeDocument/2006/relationships/tags" Target="../tags/tag131.xml"/><Relationship Id="rId42" Type="http://schemas.openxmlformats.org/officeDocument/2006/relationships/tags" Target="../tags/tag139.xml"/><Relationship Id="rId47" Type="http://schemas.openxmlformats.org/officeDocument/2006/relationships/image" Target="../media/image5.png"/><Relationship Id="rId7" Type="http://schemas.openxmlformats.org/officeDocument/2006/relationships/slideLayout" Target="../slideLayouts/slideLayout12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9" Type="http://schemas.openxmlformats.org/officeDocument/2006/relationships/tags" Target="../tags/tag126.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vmlDrawing" Target="../drawings/vmlDrawing21.vml"/><Relationship Id="rId32" Type="http://schemas.openxmlformats.org/officeDocument/2006/relationships/tags" Target="../tags/tag129.xml"/><Relationship Id="rId37" Type="http://schemas.openxmlformats.org/officeDocument/2006/relationships/tags" Target="../tags/tag134.xml"/><Relationship Id="rId40" Type="http://schemas.openxmlformats.org/officeDocument/2006/relationships/tags" Target="../tags/tag137.xml"/><Relationship Id="rId45" Type="http://schemas.openxmlformats.org/officeDocument/2006/relationships/oleObject" Target="../embeddings/oleObject21.bin"/><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theme" Target="../theme/theme7.xml"/><Relationship Id="rId28" Type="http://schemas.openxmlformats.org/officeDocument/2006/relationships/tags" Target="../tags/tag125.xml"/><Relationship Id="rId36" Type="http://schemas.openxmlformats.org/officeDocument/2006/relationships/tags" Target="../tags/tag133.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31" Type="http://schemas.openxmlformats.org/officeDocument/2006/relationships/tags" Target="../tags/tag128.xml"/><Relationship Id="rId44" Type="http://schemas.openxmlformats.org/officeDocument/2006/relationships/tags" Target="../tags/tag141.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tags" Target="../tags/tag124.xml"/><Relationship Id="rId30" Type="http://schemas.openxmlformats.org/officeDocument/2006/relationships/tags" Target="../tags/tag127.xml"/><Relationship Id="rId35" Type="http://schemas.openxmlformats.org/officeDocument/2006/relationships/tags" Target="../tags/tag132.xml"/><Relationship Id="rId43" Type="http://schemas.openxmlformats.org/officeDocument/2006/relationships/tags" Target="../tags/tag140.xml"/><Relationship Id="rId8" Type="http://schemas.openxmlformats.org/officeDocument/2006/relationships/slideLayout" Target="../slideLayouts/slideLayout127.xml"/><Relationship Id="rId3" Type="http://schemas.openxmlformats.org/officeDocument/2006/relationships/slideLayout" Target="../slideLayouts/slideLayout122.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tags" Target="../tags/tag122.xml"/><Relationship Id="rId33" Type="http://schemas.openxmlformats.org/officeDocument/2006/relationships/tags" Target="../tags/tag130.xml"/><Relationship Id="rId38" Type="http://schemas.openxmlformats.org/officeDocument/2006/relationships/tags" Target="../tags/tag135.xml"/><Relationship Id="rId46" Type="http://schemas.openxmlformats.org/officeDocument/2006/relationships/image" Target="../media/image4.emf"/><Relationship Id="rId20" Type="http://schemas.openxmlformats.org/officeDocument/2006/relationships/slideLayout" Target="../slideLayouts/slideLayout139.xml"/><Relationship Id="rId41" Type="http://schemas.openxmlformats.org/officeDocument/2006/relationships/tags" Target="../tags/tag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39FEB1-7586-010A-459C-546DA753144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8F6B2A6-4F61-9BE0-138C-520B795992D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A02EB1A-8AAF-8C55-8B07-C9A5F2E4D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rgbClr val="214877">
                    <a:tint val="75000"/>
                  </a:srgbClr>
                </a:solidFill>
                <a:latin typeface="+mn-lt"/>
              </a:defRPr>
            </a:lvl1pPr>
          </a:lstStyle>
          <a:p>
            <a:pPr>
              <a:defRPr/>
            </a:pPr>
            <a:r>
              <a:rPr lang="en-US"/>
              <a:t>June 2</a:t>
            </a:r>
          </a:p>
          <a:p>
            <a:pPr>
              <a:defRPr/>
            </a:pPr>
            <a:r>
              <a:rPr lang="en-US"/>
              <a:t>, 2020</a:t>
            </a:r>
          </a:p>
        </p:txBody>
      </p:sp>
      <p:sp>
        <p:nvSpPr>
          <p:cNvPr id="5" name="Footer Placeholder 4">
            <a:extLst>
              <a:ext uri="{FF2B5EF4-FFF2-40B4-BE49-F238E27FC236}">
                <a16:creationId xmlns:a16="http://schemas.microsoft.com/office/drawing/2014/main" id="{397CFB2B-1840-F58C-E474-49FE25508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rgbClr val="214877">
                    <a:tint val="75000"/>
                  </a:srgbClr>
                </a:solidFill>
                <a:latin typeface="+mn-lt"/>
              </a:defRPr>
            </a:lvl1pPr>
          </a:lstStyle>
          <a:p>
            <a:pPr>
              <a:defRPr/>
            </a:pPr>
            <a:r>
              <a:rPr lang="en-US"/>
              <a:t>FY 2022 Strategy Session  [Name of Campaign] Campaign</a:t>
            </a:r>
          </a:p>
        </p:txBody>
      </p:sp>
      <p:sp>
        <p:nvSpPr>
          <p:cNvPr id="6" name="Slide Number Placeholder 5">
            <a:extLst>
              <a:ext uri="{FF2B5EF4-FFF2-40B4-BE49-F238E27FC236}">
                <a16:creationId xmlns:a16="http://schemas.microsoft.com/office/drawing/2014/main" id="{6DBCAE05-B3C7-015A-2063-97C60BA97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214877">
                    <a:tint val="75000"/>
                  </a:srgbClr>
                </a:solidFill>
                <a:latin typeface="+mn-lt"/>
              </a:defRPr>
            </a:lvl1pPr>
          </a:lstStyle>
          <a:p>
            <a:pPr>
              <a:defRPr/>
            </a:pPr>
            <a:fld id="{FF0C1D3B-5F58-412B-91BB-3B3D444055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hdr="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Franklin Gothic Demi Cond" panose="020B0706030402020204" pitchFamily="34" charset="0"/>
        </a:defRPr>
      </a:lvl2pPr>
      <a:lvl3pPr algn="l" rtl="0" eaLnBrk="0" fontAlgn="base" hangingPunct="0">
        <a:lnSpc>
          <a:spcPct val="90000"/>
        </a:lnSpc>
        <a:spcBef>
          <a:spcPct val="0"/>
        </a:spcBef>
        <a:spcAft>
          <a:spcPct val="0"/>
        </a:spcAft>
        <a:defRPr sz="3300">
          <a:solidFill>
            <a:schemeClr val="tx1"/>
          </a:solidFill>
          <a:latin typeface="Franklin Gothic Demi Cond" panose="020B0706030402020204" pitchFamily="34" charset="0"/>
        </a:defRPr>
      </a:lvl3pPr>
      <a:lvl4pPr algn="l" rtl="0" eaLnBrk="0" fontAlgn="base" hangingPunct="0">
        <a:lnSpc>
          <a:spcPct val="90000"/>
        </a:lnSpc>
        <a:spcBef>
          <a:spcPct val="0"/>
        </a:spcBef>
        <a:spcAft>
          <a:spcPct val="0"/>
        </a:spcAft>
        <a:defRPr sz="3300">
          <a:solidFill>
            <a:schemeClr val="tx1"/>
          </a:solidFill>
          <a:latin typeface="Franklin Gothic Demi Cond" panose="020B0706030402020204" pitchFamily="34" charset="0"/>
        </a:defRPr>
      </a:lvl4pPr>
      <a:lvl5pPr algn="l" rtl="0" eaLnBrk="0" fontAlgn="base" hangingPunct="0">
        <a:lnSpc>
          <a:spcPct val="90000"/>
        </a:lnSpc>
        <a:spcBef>
          <a:spcPct val="0"/>
        </a:spcBef>
        <a:spcAft>
          <a:spcPct val="0"/>
        </a:spcAft>
        <a:defRPr sz="3300">
          <a:solidFill>
            <a:schemeClr val="tx1"/>
          </a:solidFill>
          <a:latin typeface="Franklin Gothic Demi Cond" panose="020B0706030402020204" pitchFamily="34" charset="0"/>
        </a:defRPr>
      </a:lvl5pPr>
      <a:lvl6pPr marL="342900" algn="l" rtl="0" fontAlgn="base">
        <a:lnSpc>
          <a:spcPct val="90000"/>
        </a:lnSpc>
        <a:spcBef>
          <a:spcPct val="0"/>
        </a:spcBef>
        <a:spcAft>
          <a:spcPct val="0"/>
        </a:spcAft>
        <a:defRPr sz="3300">
          <a:solidFill>
            <a:schemeClr val="tx1"/>
          </a:solidFill>
          <a:latin typeface="Franklin Gothic Demi Cond" panose="020B0706030402020204" pitchFamily="34" charset="0"/>
        </a:defRPr>
      </a:lvl6pPr>
      <a:lvl7pPr marL="685800" algn="l" rtl="0" fontAlgn="base">
        <a:lnSpc>
          <a:spcPct val="90000"/>
        </a:lnSpc>
        <a:spcBef>
          <a:spcPct val="0"/>
        </a:spcBef>
        <a:spcAft>
          <a:spcPct val="0"/>
        </a:spcAft>
        <a:defRPr sz="3300">
          <a:solidFill>
            <a:schemeClr val="tx1"/>
          </a:solidFill>
          <a:latin typeface="Franklin Gothic Demi Cond" panose="020B0706030402020204" pitchFamily="34" charset="0"/>
        </a:defRPr>
      </a:lvl7pPr>
      <a:lvl8pPr marL="1028700" algn="l" rtl="0" fontAlgn="base">
        <a:lnSpc>
          <a:spcPct val="90000"/>
        </a:lnSpc>
        <a:spcBef>
          <a:spcPct val="0"/>
        </a:spcBef>
        <a:spcAft>
          <a:spcPct val="0"/>
        </a:spcAft>
        <a:defRPr sz="3300">
          <a:solidFill>
            <a:schemeClr val="tx1"/>
          </a:solidFill>
          <a:latin typeface="Franklin Gothic Demi Cond" panose="020B0706030402020204" pitchFamily="34" charset="0"/>
        </a:defRPr>
      </a:lvl8pPr>
      <a:lvl9pPr marL="1371600" algn="l" rtl="0" fontAlgn="base">
        <a:lnSpc>
          <a:spcPct val="90000"/>
        </a:lnSpc>
        <a:spcBef>
          <a:spcPct val="0"/>
        </a:spcBef>
        <a:spcAft>
          <a:spcPct val="0"/>
        </a:spcAft>
        <a:defRPr sz="3300">
          <a:solidFill>
            <a:schemeClr val="tx1"/>
          </a:solidFill>
          <a:latin typeface="Franklin Gothic Demi Cond" panose="020B070603040202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A8FB26F-6C6B-36BE-4889-7246A501307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2AE6B444-A6B5-E364-F38E-B5214665F9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40DE707-F2B5-AF51-4AC6-A4CEE35C41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214877">
                    <a:tint val="75000"/>
                  </a:srgbClr>
                </a:solidFill>
                <a:latin typeface="+mn-lt"/>
              </a:defRPr>
            </a:lvl1pPr>
          </a:lstStyle>
          <a:p>
            <a:pPr>
              <a:defRPr/>
            </a:pPr>
            <a:r>
              <a:rPr lang="en-US"/>
              <a:t>May 5 and 6, 2020</a:t>
            </a:r>
          </a:p>
        </p:txBody>
      </p:sp>
      <p:sp>
        <p:nvSpPr>
          <p:cNvPr id="5" name="Footer Placeholder 4">
            <a:extLst>
              <a:ext uri="{FF2B5EF4-FFF2-40B4-BE49-F238E27FC236}">
                <a16:creationId xmlns:a16="http://schemas.microsoft.com/office/drawing/2014/main" id="{879511A4-2D03-C958-800C-9288C2050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214877">
                    <a:tint val="75000"/>
                  </a:srgbClr>
                </a:solidFill>
                <a:latin typeface="+mn-lt"/>
              </a:defRPr>
            </a:lvl1pPr>
          </a:lstStyle>
          <a:p>
            <a:pPr>
              <a:defRPr/>
            </a:pPr>
            <a:r>
              <a:rPr lang="en-US"/>
              <a:t>FY 2022 Strategy Session  [Name of Campaign] Campaign</a:t>
            </a:r>
          </a:p>
        </p:txBody>
      </p:sp>
      <p:sp>
        <p:nvSpPr>
          <p:cNvPr id="6" name="Slide Number Placeholder 5">
            <a:extLst>
              <a:ext uri="{FF2B5EF4-FFF2-40B4-BE49-F238E27FC236}">
                <a16:creationId xmlns:a16="http://schemas.microsoft.com/office/drawing/2014/main" id="{C0C9BAA0-3D47-266B-ADA0-86F5AB5C9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rgbClr val="214877">
                    <a:tint val="75000"/>
                  </a:srgbClr>
                </a:solidFill>
                <a:latin typeface="+mn-lt"/>
              </a:defRPr>
            </a:lvl1pPr>
          </a:lstStyle>
          <a:p>
            <a:pPr>
              <a:defRPr/>
            </a:pPr>
            <a:fld id="{6946F711-951E-4FD3-913C-917EA96D26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46095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orient="horz" pos="4032">
          <p15:clr>
            <a:srgbClr val="F26B43"/>
          </p15:clr>
        </p15:guide>
        <p15:guide id="6" pos="7392">
          <p15:clr>
            <a:srgbClr val="F26B43"/>
          </p15:clr>
        </p15:guide>
        <p15:guide id="7" orient="horz" pos="552">
          <p15:clr>
            <a:srgbClr val="F26B43"/>
          </p15:clr>
        </p15:guide>
        <p15:guide id="8" orient="horz" pos="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940" y="436881"/>
            <a:ext cx="9602485" cy="858676"/>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60400" y="2426207"/>
            <a:ext cx="9602485" cy="372694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815321" y="6441450"/>
            <a:ext cx="401319" cy="194925"/>
          </a:xfrm>
          <a:prstGeom prst="rect">
            <a:avLst/>
          </a:prstGeom>
        </p:spPr>
        <p:txBody>
          <a:bodyPr vert="horz" wrap="square" lIns="0" tIns="0" rIns="0" bIns="0" rtlCol="0" anchor="ctr">
            <a:spAutoFit/>
          </a:bodyPr>
          <a:lstStyle>
            <a:lvl1pPr algn="r">
              <a:defRPr sz="1267">
                <a:solidFill>
                  <a:srgbClr val="7F7F7F"/>
                </a:solidFill>
              </a:defRPr>
            </a:lvl1pPr>
          </a:lstStyle>
          <a:p>
            <a:fld id="{2F687C33-47E0-407C-B61F-DB8DDD78F4C7}" type="slidenum">
              <a:rPr lang="en-US" smtClean="0"/>
              <a:t>‹#›</a:t>
            </a:fld>
            <a:endParaRPr lang="en-US"/>
          </a:p>
        </p:txBody>
      </p:sp>
      <p:sp>
        <p:nvSpPr>
          <p:cNvPr id="10" name="Freeform 5">
            <a:extLst>
              <a:ext uri="{FF2B5EF4-FFF2-40B4-BE49-F238E27FC236}">
                <a16:creationId xmlns:a16="http://schemas.microsoft.com/office/drawing/2014/main" id="{584AF6AD-8EEC-4BEF-8B65-D33DC6250B18}"/>
              </a:ext>
            </a:extLst>
          </p:cNvPr>
          <p:cNvSpPr>
            <a:spLocks noEditPoints="1"/>
          </p:cNvSpPr>
          <p:nvPr/>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4">
            <a:extLst>
              <a:ext uri="{FF2B5EF4-FFF2-40B4-BE49-F238E27FC236}">
                <a16:creationId xmlns:a16="http://schemas.microsoft.com/office/drawing/2014/main" id="{E3B0923C-66F3-41D3-81E0-20E2A2A9705A}"/>
              </a:ext>
            </a:extLst>
          </p:cNvPr>
          <p:cNvSpPr/>
          <p:nvPr/>
        </p:nvSpPr>
        <p:spPr>
          <a:xfrm>
            <a:off x="11594592" y="0"/>
            <a:ext cx="5974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571380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 id="2147483812" r:id="rId32"/>
    <p:sldLayoutId id="2147483813" r:id="rId33"/>
    <p:sldLayoutId id="2147483814" r:id="rId34"/>
  </p:sldLayoutIdLst>
  <p:hf hdr="0" ftr="0" dt="0"/>
  <p:txStyles>
    <p:titleStyle>
      <a:lvl1pPr algn="l" defTabSz="914377"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313259" indent="-313259" algn="l" defTabSz="914377" rtl="0" eaLnBrk="1" latinLnBrk="0" hangingPunct="1">
        <a:lnSpc>
          <a:spcPct val="110000"/>
        </a:lnSpc>
        <a:spcBef>
          <a:spcPts val="800"/>
        </a:spcBef>
        <a:buFont typeface="Arial" panose="020B0604020202020204" pitchFamily="34" charset="0"/>
        <a:buChar char="•"/>
        <a:defRPr sz="1867" kern="1200">
          <a:solidFill>
            <a:schemeClr val="tx1"/>
          </a:solidFill>
          <a:latin typeface="+mn-lt"/>
          <a:ea typeface="+mn-ea"/>
          <a:cs typeface="+mn-cs"/>
        </a:defRPr>
      </a:lvl1pPr>
      <a:lvl2pPr marL="609585" indent="-296326" algn="l" defTabSz="914377" rtl="0" eaLnBrk="1" latinLnBrk="0" hangingPunct="1">
        <a:lnSpc>
          <a:spcPct val="110000"/>
        </a:lnSpc>
        <a:spcBef>
          <a:spcPts val="800"/>
        </a:spcBef>
        <a:buClrTx/>
        <a:buFont typeface="Arial" panose="020B0604020202020204" pitchFamily="34" charset="0"/>
        <a:buChar char="–"/>
        <a:defRPr sz="1600" kern="1200">
          <a:solidFill>
            <a:schemeClr val="tx1"/>
          </a:solidFill>
          <a:latin typeface="+mn-lt"/>
          <a:ea typeface="+mn-ea"/>
          <a:cs typeface="+mn-cs"/>
        </a:defRPr>
      </a:lvl2pPr>
      <a:lvl3pPr marL="922844" indent="-313259" algn="l" defTabSz="914377" rtl="0" eaLnBrk="1" latinLnBrk="0" hangingPunct="1">
        <a:lnSpc>
          <a:spcPct val="110000"/>
        </a:lnSpc>
        <a:spcBef>
          <a:spcPts val="800"/>
        </a:spcBef>
        <a:buFont typeface="Arial" panose="020B0604020202020204" pitchFamily="34" charset="0"/>
        <a:buChar char="•"/>
        <a:defRPr sz="1467" kern="1200">
          <a:solidFill>
            <a:schemeClr val="tx1"/>
          </a:solidFill>
          <a:latin typeface="+mn-lt"/>
          <a:ea typeface="+mn-ea"/>
          <a:cs typeface="+mn-cs"/>
        </a:defRPr>
      </a:lvl3pPr>
      <a:lvl4pPr marL="1219170" indent="-296326" algn="l" defTabSz="914377" rtl="0" eaLnBrk="1" latinLnBrk="0" hangingPunct="1">
        <a:lnSpc>
          <a:spcPct val="110000"/>
        </a:lnSpc>
        <a:spcBef>
          <a:spcPts val="800"/>
        </a:spcBef>
        <a:buFont typeface="Arial" panose="020B0604020202020204" pitchFamily="34" charset="0"/>
        <a:buChar char="–"/>
        <a:defRPr sz="1333" kern="1200">
          <a:solidFill>
            <a:schemeClr val="tx1"/>
          </a:solidFill>
          <a:latin typeface="+mn-lt"/>
          <a:ea typeface="+mn-ea"/>
          <a:cs typeface="+mn-cs"/>
        </a:defRPr>
      </a:lvl4pPr>
      <a:lvl5pPr marL="1532428" indent="-313259" algn="l" defTabSz="914377" rtl="0" eaLnBrk="1" latinLnBrk="0" hangingPunct="1">
        <a:lnSpc>
          <a:spcPct val="11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orient="horz" pos="1255">
          <p15:clr>
            <a:srgbClr val="F26B43"/>
          </p15:clr>
        </p15:guide>
        <p15:guide id="3" pos="5300">
          <p15:clr>
            <a:srgbClr val="F26B43"/>
          </p15:clr>
        </p15:guide>
        <p15:guide id="4" orient="horz" pos="2907">
          <p15:clr>
            <a:srgbClr val="F26B43"/>
          </p15:clr>
        </p15:guide>
        <p15:guide id="5" orient="horz" pos="612">
          <p15:clr>
            <a:srgbClr val="F26B43"/>
          </p15:clr>
        </p15:guide>
        <p15:guide id="6" orient="horz" pos="577">
          <p15:clr>
            <a:srgbClr val="F26B43"/>
          </p15:clr>
        </p15:guide>
        <p15:guide id="7" orient="horz" pos="205">
          <p15:clr>
            <a:srgbClr val="F26B43"/>
          </p15:clr>
        </p15:guide>
        <p15:guide id="9" orient="horz" pos="1145">
          <p15:clr>
            <a:srgbClr val="F26B43"/>
          </p15:clr>
        </p15:guide>
        <p15:guide id="10" orient="horz" pos="2951">
          <p15:clr>
            <a:srgbClr val="F26B43"/>
          </p15:clr>
        </p15:guide>
        <p15:guide id="11" pos="4848">
          <p15:clr>
            <a:srgbClr val="F26B43"/>
          </p15:clr>
        </p15:guide>
        <p15:guide id="12" orient="horz" pos="3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940" y="436881"/>
            <a:ext cx="9602485" cy="858676"/>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60400" y="2426207"/>
            <a:ext cx="9602485" cy="372694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815321" y="6441450"/>
            <a:ext cx="401319" cy="194925"/>
          </a:xfrm>
          <a:prstGeom prst="rect">
            <a:avLst/>
          </a:prstGeom>
        </p:spPr>
        <p:txBody>
          <a:bodyPr vert="horz" wrap="square" lIns="0" tIns="0" rIns="0" bIns="0" rtlCol="0" anchor="ctr">
            <a:spAutoFit/>
          </a:bodyPr>
          <a:lstStyle>
            <a:lvl1pPr algn="r">
              <a:defRPr sz="1267">
                <a:solidFill>
                  <a:srgbClr val="7F7F7F"/>
                </a:solidFill>
              </a:defRPr>
            </a:lvl1pPr>
          </a:lstStyle>
          <a:p>
            <a:fld id="{46D584E9-81E4-493B-AD1D-A460B5445953}" type="slidenum">
              <a:rPr lang="en-US" smtClean="0"/>
              <a:t>‹#›</a:t>
            </a:fld>
            <a:endParaRPr lang="en-US"/>
          </a:p>
        </p:txBody>
      </p:sp>
      <p:sp>
        <p:nvSpPr>
          <p:cNvPr id="10" name="Freeform 5">
            <a:extLst>
              <a:ext uri="{FF2B5EF4-FFF2-40B4-BE49-F238E27FC236}">
                <a16:creationId xmlns:a16="http://schemas.microsoft.com/office/drawing/2014/main" id="{584AF6AD-8EEC-4BEF-8B65-D33DC6250B18}"/>
              </a:ext>
            </a:extLst>
          </p:cNvPr>
          <p:cNvSpPr>
            <a:spLocks noEditPoints="1"/>
          </p:cNvSpPr>
          <p:nvPr/>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7042994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 id="2147483843" r:id="rId28"/>
    <p:sldLayoutId id="2147483844" r:id="rId29"/>
    <p:sldLayoutId id="2147483845" r:id="rId30"/>
    <p:sldLayoutId id="2147483846" r:id="rId31"/>
    <p:sldLayoutId id="2147483847" r:id="rId32"/>
    <p:sldLayoutId id="2147483848" r:id="rId33"/>
    <p:sldLayoutId id="2147483849" r:id="rId34"/>
  </p:sldLayoutIdLst>
  <p:hf hdr="0" ftr="0" dt="0"/>
  <p:txStyles>
    <p:titleStyle>
      <a:lvl1pPr algn="l" defTabSz="914377"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313259" indent="-313259" algn="l" defTabSz="914377" rtl="0" eaLnBrk="1" latinLnBrk="0" hangingPunct="1">
        <a:lnSpc>
          <a:spcPct val="110000"/>
        </a:lnSpc>
        <a:spcBef>
          <a:spcPts val="800"/>
        </a:spcBef>
        <a:buFont typeface="Arial" panose="020B0604020202020204" pitchFamily="34" charset="0"/>
        <a:buChar char="•"/>
        <a:defRPr sz="1867" kern="1200">
          <a:solidFill>
            <a:schemeClr val="tx1"/>
          </a:solidFill>
          <a:latin typeface="+mn-lt"/>
          <a:ea typeface="+mn-ea"/>
          <a:cs typeface="+mn-cs"/>
        </a:defRPr>
      </a:lvl1pPr>
      <a:lvl2pPr marL="609585" indent="-296326" algn="l" defTabSz="914377" rtl="0" eaLnBrk="1" latinLnBrk="0" hangingPunct="1">
        <a:lnSpc>
          <a:spcPct val="110000"/>
        </a:lnSpc>
        <a:spcBef>
          <a:spcPts val="800"/>
        </a:spcBef>
        <a:buClrTx/>
        <a:buFont typeface="Arial" panose="020B0604020202020204" pitchFamily="34" charset="0"/>
        <a:buChar char="–"/>
        <a:defRPr sz="1600" kern="1200">
          <a:solidFill>
            <a:schemeClr val="tx1"/>
          </a:solidFill>
          <a:latin typeface="+mn-lt"/>
          <a:ea typeface="+mn-ea"/>
          <a:cs typeface="+mn-cs"/>
        </a:defRPr>
      </a:lvl2pPr>
      <a:lvl3pPr marL="922844" indent="-313259" algn="l" defTabSz="914377" rtl="0" eaLnBrk="1" latinLnBrk="0" hangingPunct="1">
        <a:lnSpc>
          <a:spcPct val="110000"/>
        </a:lnSpc>
        <a:spcBef>
          <a:spcPts val="800"/>
        </a:spcBef>
        <a:buFont typeface="Arial" panose="020B0604020202020204" pitchFamily="34" charset="0"/>
        <a:buChar char="•"/>
        <a:defRPr sz="1467" kern="1200">
          <a:solidFill>
            <a:schemeClr val="tx1"/>
          </a:solidFill>
          <a:latin typeface="+mn-lt"/>
          <a:ea typeface="+mn-ea"/>
          <a:cs typeface="+mn-cs"/>
        </a:defRPr>
      </a:lvl3pPr>
      <a:lvl4pPr marL="1219170" indent="-296326" algn="l" defTabSz="914377" rtl="0" eaLnBrk="1" latinLnBrk="0" hangingPunct="1">
        <a:lnSpc>
          <a:spcPct val="110000"/>
        </a:lnSpc>
        <a:spcBef>
          <a:spcPts val="800"/>
        </a:spcBef>
        <a:buFont typeface="Arial" panose="020B0604020202020204" pitchFamily="34" charset="0"/>
        <a:buChar char="–"/>
        <a:defRPr sz="1333" kern="1200">
          <a:solidFill>
            <a:schemeClr val="tx1"/>
          </a:solidFill>
          <a:latin typeface="+mn-lt"/>
          <a:ea typeface="+mn-ea"/>
          <a:cs typeface="+mn-cs"/>
        </a:defRPr>
      </a:lvl4pPr>
      <a:lvl5pPr marL="1532428" indent="-313259" algn="l" defTabSz="914377" rtl="0" eaLnBrk="1" latinLnBrk="0" hangingPunct="1">
        <a:lnSpc>
          <a:spcPct val="11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orient="horz" pos="1255">
          <p15:clr>
            <a:srgbClr val="F26B43"/>
          </p15:clr>
        </p15:guide>
        <p15:guide id="3" pos="5300">
          <p15:clr>
            <a:srgbClr val="F26B43"/>
          </p15:clr>
        </p15:guide>
        <p15:guide id="4" orient="horz" pos="2907">
          <p15:clr>
            <a:srgbClr val="F26B43"/>
          </p15:clr>
        </p15:guide>
        <p15:guide id="5" orient="horz" pos="612">
          <p15:clr>
            <a:srgbClr val="F26B43"/>
          </p15:clr>
        </p15:guide>
        <p15:guide id="6" orient="horz" pos="577">
          <p15:clr>
            <a:srgbClr val="F26B43"/>
          </p15:clr>
        </p15:guide>
        <p15:guide id="7" orient="horz" pos="205">
          <p15:clr>
            <a:srgbClr val="F26B43"/>
          </p15:clr>
        </p15:guide>
        <p15:guide id="9" orient="horz" pos="1145">
          <p15:clr>
            <a:srgbClr val="F26B43"/>
          </p15:clr>
        </p15:guide>
        <p15:guide id="10" orient="horz" pos="2951">
          <p15:clr>
            <a:srgbClr val="F26B43"/>
          </p15:clr>
        </p15:guide>
        <p15:guide id="11" pos="4848">
          <p15:clr>
            <a:srgbClr val="F26B43"/>
          </p15:clr>
        </p15:guide>
        <p15:guide id="12" orient="horz" pos="36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3"/>
            </p:custDataLst>
            <p:extLst>
              <p:ext uri="{D42A27DB-BD31-4B8C-83A1-F6EECF244321}">
                <p14:modId xmlns:p14="http://schemas.microsoft.com/office/powerpoint/2010/main" val="692066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1" name="think-cell Slide" r:id="rId43" imgW="413" imgH="416" progId="TCLayout.ActiveDocument.1">
                  <p:embed/>
                </p:oleObj>
              </mc:Choice>
              <mc:Fallback>
                <p:oleObj name="think-cell Slide" r:id="rId4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5"/>
            </p:custDataLst>
          </p:nvPr>
        </p:nvSpPr>
        <p:spPr>
          <a:xfrm>
            <a:off x="553972" y="6278400"/>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7"/>
            </p:custDataLst>
          </p:nvPr>
        </p:nvSpPr>
        <p:spPr>
          <a:xfrm>
            <a:off x="4430628" y="2171700"/>
            <a:ext cx="3049253" cy="53860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pPr>
            <a:r>
              <a:rPr lang="en-US" sz="1600" b="1"/>
              <a:t>Above Chart Exhibit Title</a:t>
            </a:r>
          </a:p>
          <a:p>
            <a:pPr rtl="0">
              <a:spcBef>
                <a:spcPts val="0"/>
              </a:spcBef>
              <a:spcAft>
                <a:spcPts val="600"/>
              </a:spcAft>
            </a:pPr>
            <a:r>
              <a:rPr lang="en-US" sz="140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1700"/>
            <a:ext cx="1108252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14801" y="4322824"/>
            <a:ext cx="922463" cy="1717282"/>
            <a:chOff x="9585951" y="2980105"/>
            <a:chExt cx="922463"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88315" y="1374156"/>
            <a:ext cx="948949" cy="1731859"/>
            <a:chOff x="7723680" y="1702457"/>
            <a:chExt cx="948949"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8" name="Arc 167">
                <a:extLst>
                  <a:ext uri="{FF2B5EF4-FFF2-40B4-BE49-F238E27FC236}">
                    <a16:creationId xmlns:a16="http://schemas.microsoft.com/office/drawing/2014/main" id="{315D8D40-04AC-475B-AFC0-F08E492D131D}"/>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24723" y="3235276"/>
            <a:ext cx="1212541" cy="958286"/>
            <a:chOff x="4372690" y="3739101"/>
            <a:chExt cx="1212541"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grpSp>
      <p:pic>
        <p:nvPicPr>
          <p:cNvPr id="170" name="Picture 169">
            <a:extLst>
              <a:ext uri="{FF2B5EF4-FFF2-40B4-BE49-F238E27FC236}">
                <a16:creationId xmlns:a16="http://schemas.microsoft.com/office/drawing/2014/main" id="{174F6ACB-9B55-4A9C-88E5-35AF1D63C494}"/>
              </a:ext>
            </a:extLst>
          </p:cNvPr>
          <p:cNvPicPr>
            <a:picLocks noChangeAspect="1"/>
          </p:cNvPicPr>
          <p:nvPr userDrawn="1"/>
        </p:nvPicPr>
        <p:blipFill>
          <a:blip r:embed="rId45"/>
          <a:stretch>
            <a:fillRect/>
          </a:stretch>
        </p:blipFill>
        <p:spPr>
          <a:xfrm>
            <a:off x="10135026" y="6373368"/>
            <a:ext cx="1159550" cy="252852"/>
          </a:xfrm>
          <a:prstGeom prst="rect">
            <a:avLst/>
          </a:prstGeom>
        </p:spPr>
      </p:pic>
      <p:sp>
        <p:nvSpPr>
          <p:cNvPr id="6" name="TextBox 5">
            <a:extLst>
              <a:ext uri="{FF2B5EF4-FFF2-40B4-BE49-F238E27FC236}">
                <a16:creationId xmlns:a16="http://schemas.microsoft.com/office/drawing/2014/main" id="{A87D33F0-81C4-5C15-029A-3C909BFED878}"/>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9618785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5"/>
            </p:custDataLst>
            <p:extLst>
              <p:ext uri="{D42A27DB-BD31-4B8C-83A1-F6EECF244321}">
                <p14:modId xmlns:p14="http://schemas.microsoft.com/office/powerpoint/2010/main" val="692066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5" name="think-cell Slide" r:id="rId45" imgW="413" imgH="416" progId="TCLayout.ActiveDocument.1">
                  <p:embed/>
                </p:oleObj>
              </mc:Choice>
              <mc:Fallback>
                <p:oleObj name="think-cell Slide" r:id="rId4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7"/>
            </p:custDataLst>
          </p:nvPr>
        </p:nvSpPr>
        <p:spPr>
          <a:xfrm>
            <a:off x="553972" y="6278400"/>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8"/>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9"/>
            </p:custDataLst>
          </p:nvPr>
        </p:nvSpPr>
        <p:spPr>
          <a:xfrm>
            <a:off x="4430628" y="2171700"/>
            <a:ext cx="3049253" cy="53860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pPr>
            <a:r>
              <a:rPr lang="en-US" sz="1600" b="1"/>
              <a:t>Above Chart Exhibit Title</a:t>
            </a:r>
          </a:p>
          <a:p>
            <a:pPr rtl="0">
              <a:spcBef>
                <a:spcPts val="0"/>
              </a:spcBef>
              <a:spcAft>
                <a:spcPts val="600"/>
              </a:spcAft>
            </a:pPr>
            <a:r>
              <a:rPr lang="en-US" sz="140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1700"/>
            <a:ext cx="1108252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14801" y="4322824"/>
            <a:ext cx="922463" cy="1717282"/>
            <a:chOff x="9585951" y="2980105"/>
            <a:chExt cx="922463"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88315" y="1374156"/>
            <a:ext cx="948949" cy="1731859"/>
            <a:chOff x="7723680" y="1702457"/>
            <a:chExt cx="948949"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30"/>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8" name="Arc 167">
                <a:extLst>
                  <a:ext uri="{FF2B5EF4-FFF2-40B4-BE49-F238E27FC236}">
                    <a16:creationId xmlns:a16="http://schemas.microsoft.com/office/drawing/2014/main" id="{315D8D40-04AC-475B-AFC0-F08E492D131D}"/>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31"/>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4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32"/>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3"/>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4"/>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24723" y="3235276"/>
            <a:ext cx="1212541" cy="958286"/>
            <a:chOff x="4372690" y="3739101"/>
            <a:chExt cx="1212541"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grpSp>
      <p:pic>
        <p:nvPicPr>
          <p:cNvPr id="170" name="Picture 169">
            <a:extLst>
              <a:ext uri="{FF2B5EF4-FFF2-40B4-BE49-F238E27FC236}">
                <a16:creationId xmlns:a16="http://schemas.microsoft.com/office/drawing/2014/main" id="{174F6ACB-9B55-4A9C-88E5-35AF1D63C494}"/>
              </a:ext>
            </a:extLst>
          </p:cNvPr>
          <p:cNvPicPr>
            <a:picLocks noChangeAspect="1"/>
          </p:cNvPicPr>
          <p:nvPr userDrawn="1"/>
        </p:nvPicPr>
        <p:blipFill>
          <a:blip r:embed="rId47"/>
          <a:stretch>
            <a:fillRect/>
          </a:stretch>
        </p:blipFill>
        <p:spPr>
          <a:xfrm>
            <a:off x="10135026" y="6373368"/>
            <a:ext cx="1159550" cy="252852"/>
          </a:xfrm>
          <a:prstGeom prst="rect">
            <a:avLst/>
          </a:prstGeom>
        </p:spPr>
      </p:pic>
    </p:spTree>
    <p:extLst>
      <p:ext uri="{BB962C8B-B14F-4D97-AF65-F5344CB8AC3E}">
        <p14:creationId xmlns:p14="http://schemas.microsoft.com/office/powerpoint/2010/main" val="3042534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3" Type="http://schemas.openxmlformats.org/officeDocument/2006/relationships/slideLayout" Target="../slideLayouts/slideLayout141.xml"/><Relationship Id="rId18" Type="http://schemas.openxmlformats.org/officeDocument/2006/relationships/image" Target="../media/image19.png"/><Relationship Id="rId26" Type="http://schemas.openxmlformats.org/officeDocument/2006/relationships/image" Target="../media/image27.pn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tags" Target="../tags/tag301.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vmlDrawing" Target="../drawings/vmlDrawing45.vml"/><Relationship Id="rId6" Type="http://schemas.openxmlformats.org/officeDocument/2006/relationships/tags" Target="../tags/tag305.xml"/><Relationship Id="rId11" Type="http://schemas.openxmlformats.org/officeDocument/2006/relationships/tags" Target="../tags/tag310.xml"/><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svg"/><Relationship Id="rId5" Type="http://schemas.openxmlformats.org/officeDocument/2006/relationships/tags" Target="../tags/tag304.xml"/><Relationship Id="rId15" Type="http://schemas.openxmlformats.org/officeDocument/2006/relationships/image" Target="../media/image16.emf"/><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tags" Target="../tags/tag309.xml"/><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oleObject" Target="../embeddings/oleObject45.bin"/><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8" Type="http://schemas.openxmlformats.org/officeDocument/2006/relationships/tags" Target="../tags/tag307.xml"/><Relationship Id="rId3" Type="http://schemas.openxmlformats.org/officeDocument/2006/relationships/tags" Target="../tags/tag30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8" Type="http://schemas.openxmlformats.org/officeDocument/2006/relationships/image" Target="../media/image182.svg"/><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notesSlide" Target="../notesSlides/notesSlide44.xml"/><Relationship Id="rId1" Type="http://schemas.openxmlformats.org/officeDocument/2006/relationships/slideLayout" Target="../slideLayouts/slideLayout16.xml"/><Relationship Id="rId6" Type="http://schemas.openxmlformats.org/officeDocument/2006/relationships/image" Target="../media/image180.svg"/><Relationship Id="rId5" Type="http://schemas.openxmlformats.org/officeDocument/2006/relationships/image" Target="../media/image179.png"/><Relationship Id="rId4" Type="http://schemas.openxmlformats.org/officeDocument/2006/relationships/image" Target="../media/image178.svg"/></Relationships>
</file>

<file path=ppt/slides/_rels/slide105.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4.svg"/><Relationship Id="rId7" Type="http://schemas.openxmlformats.org/officeDocument/2006/relationships/image" Target="../media/image188.svg"/><Relationship Id="rId2" Type="http://schemas.openxmlformats.org/officeDocument/2006/relationships/image" Target="../media/image183.png"/><Relationship Id="rId1" Type="http://schemas.openxmlformats.org/officeDocument/2006/relationships/slideLayout" Target="../slideLayouts/slideLayout16.xml"/><Relationship Id="rId6" Type="http://schemas.openxmlformats.org/officeDocument/2006/relationships/image" Target="../media/image187.png"/><Relationship Id="rId5" Type="http://schemas.openxmlformats.org/officeDocument/2006/relationships/image" Target="../media/image186.svg"/><Relationship Id="rId4" Type="http://schemas.openxmlformats.org/officeDocument/2006/relationships/image" Target="../media/image185.png"/><Relationship Id="rId9" Type="http://schemas.openxmlformats.org/officeDocument/2006/relationships/image" Target="../media/image190.svg"/></Relationships>
</file>

<file path=ppt/slides/_rels/slide106.xml.rels><?xml version="1.0" encoding="UTF-8" standalone="yes"?>
<Relationships xmlns="http://schemas.openxmlformats.org/package/2006/relationships"><Relationship Id="rId3" Type="http://schemas.openxmlformats.org/officeDocument/2006/relationships/image" Target="../media/image192.svg"/><Relationship Id="rId2" Type="http://schemas.openxmlformats.org/officeDocument/2006/relationships/image" Target="../media/image191.png"/><Relationship Id="rId1" Type="http://schemas.openxmlformats.org/officeDocument/2006/relationships/slideLayout" Target="../slideLayouts/slideLayout16.xml"/><Relationship Id="rId5" Type="http://schemas.openxmlformats.org/officeDocument/2006/relationships/image" Target="../media/image194.svg"/><Relationship Id="rId4" Type="http://schemas.openxmlformats.org/officeDocument/2006/relationships/image" Target="../media/image193.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tags" Target="../tags/tag323.xml"/><Relationship Id="rId18" Type="http://schemas.openxmlformats.org/officeDocument/2006/relationships/tags" Target="../tags/tag328.xml"/><Relationship Id="rId26" Type="http://schemas.openxmlformats.org/officeDocument/2006/relationships/slideLayout" Target="../slideLayouts/slideLayout141.xml"/><Relationship Id="rId3" Type="http://schemas.openxmlformats.org/officeDocument/2006/relationships/tags" Target="../tags/tag313.xml"/><Relationship Id="rId21" Type="http://schemas.openxmlformats.org/officeDocument/2006/relationships/tags" Target="../tags/tag331.xml"/><Relationship Id="rId7" Type="http://schemas.openxmlformats.org/officeDocument/2006/relationships/tags" Target="../tags/tag317.xml"/><Relationship Id="rId12" Type="http://schemas.openxmlformats.org/officeDocument/2006/relationships/tags" Target="../tags/tag322.xml"/><Relationship Id="rId17" Type="http://schemas.openxmlformats.org/officeDocument/2006/relationships/tags" Target="../tags/tag327.xml"/><Relationship Id="rId25" Type="http://schemas.openxmlformats.org/officeDocument/2006/relationships/tags" Target="../tags/tag335.xml"/><Relationship Id="rId2" Type="http://schemas.openxmlformats.org/officeDocument/2006/relationships/tags" Target="../tags/tag312.xml"/><Relationship Id="rId16" Type="http://schemas.openxmlformats.org/officeDocument/2006/relationships/tags" Target="../tags/tag326.xml"/><Relationship Id="rId20" Type="http://schemas.openxmlformats.org/officeDocument/2006/relationships/tags" Target="../tags/tag330.xml"/><Relationship Id="rId29" Type="http://schemas.openxmlformats.org/officeDocument/2006/relationships/chart" Target="../charts/chart3.xml"/><Relationship Id="rId1" Type="http://schemas.openxmlformats.org/officeDocument/2006/relationships/vmlDrawing" Target="../drawings/vmlDrawing46.vml"/><Relationship Id="rId6" Type="http://schemas.openxmlformats.org/officeDocument/2006/relationships/tags" Target="../tags/tag316.xml"/><Relationship Id="rId11" Type="http://schemas.openxmlformats.org/officeDocument/2006/relationships/tags" Target="../tags/tag321.xml"/><Relationship Id="rId24" Type="http://schemas.openxmlformats.org/officeDocument/2006/relationships/tags" Target="../tags/tag334.xml"/><Relationship Id="rId5" Type="http://schemas.openxmlformats.org/officeDocument/2006/relationships/tags" Target="../tags/tag315.xml"/><Relationship Id="rId15" Type="http://schemas.openxmlformats.org/officeDocument/2006/relationships/tags" Target="../tags/tag325.xml"/><Relationship Id="rId23" Type="http://schemas.openxmlformats.org/officeDocument/2006/relationships/tags" Target="../tags/tag333.xml"/><Relationship Id="rId28" Type="http://schemas.openxmlformats.org/officeDocument/2006/relationships/image" Target="../media/image16.emf"/><Relationship Id="rId10" Type="http://schemas.openxmlformats.org/officeDocument/2006/relationships/tags" Target="../tags/tag320.xml"/><Relationship Id="rId19" Type="http://schemas.openxmlformats.org/officeDocument/2006/relationships/tags" Target="../tags/tag329.xml"/><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tags" Target="../tags/tag324.xml"/><Relationship Id="rId22" Type="http://schemas.openxmlformats.org/officeDocument/2006/relationships/tags" Target="../tags/tag332.xml"/><Relationship Id="rId27" Type="http://schemas.openxmlformats.org/officeDocument/2006/relationships/oleObject" Target="../embeddings/oleObject46.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tags" Target="../tags/tag337.xml"/><Relationship Id="rId1" Type="http://schemas.openxmlformats.org/officeDocument/2006/relationships/tags" Target="../tags/tag336.xml"/><Relationship Id="rId5" Type="http://schemas.openxmlformats.org/officeDocument/2006/relationships/image" Target="../media/image40.sv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13" Type="http://schemas.openxmlformats.org/officeDocument/2006/relationships/tags" Target="../tags/tag350.xml"/><Relationship Id="rId18" Type="http://schemas.openxmlformats.org/officeDocument/2006/relationships/tags" Target="../tags/tag355.xml"/><Relationship Id="rId26" Type="http://schemas.openxmlformats.org/officeDocument/2006/relationships/tags" Target="../tags/tag363.xml"/><Relationship Id="rId39" Type="http://schemas.openxmlformats.org/officeDocument/2006/relationships/tags" Target="../tags/tag376.xml"/><Relationship Id="rId21" Type="http://schemas.openxmlformats.org/officeDocument/2006/relationships/tags" Target="../tags/tag358.xml"/><Relationship Id="rId34" Type="http://schemas.openxmlformats.org/officeDocument/2006/relationships/tags" Target="../tags/tag371.xml"/><Relationship Id="rId42" Type="http://schemas.openxmlformats.org/officeDocument/2006/relationships/tags" Target="../tags/tag379.xml"/><Relationship Id="rId47" Type="http://schemas.openxmlformats.org/officeDocument/2006/relationships/chart" Target="../charts/chart4.xml"/><Relationship Id="rId7" Type="http://schemas.openxmlformats.org/officeDocument/2006/relationships/tags" Target="../tags/tag344.xml"/><Relationship Id="rId2" Type="http://schemas.openxmlformats.org/officeDocument/2006/relationships/tags" Target="../tags/tag339.xml"/><Relationship Id="rId16" Type="http://schemas.openxmlformats.org/officeDocument/2006/relationships/tags" Target="../tags/tag353.xml"/><Relationship Id="rId29" Type="http://schemas.openxmlformats.org/officeDocument/2006/relationships/tags" Target="../tags/tag366.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tags" Target="../tags/tag348.xml"/><Relationship Id="rId24" Type="http://schemas.openxmlformats.org/officeDocument/2006/relationships/tags" Target="../tags/tag361.xml"/><Relationship Id="rId32" Type="http://schemas.openxmlformats.org/officeDocument/2006/relationships/tags" Target="../tags/tag369.xml"/><Relationship Id="rId37" Type="http://schemas.openxmlformats.org/officeDocument/2006/relationships/tags" Target="../tags/tag374.xml"/><Relationship Id="rId40" Type="http://schemas.openxmlformats.org/officeDocument/2006/relationships/tags" Target="../tags/tag377.xml"/><Relationship Id="rId45" Type="http://schemas.openxmlformats.org/officeDocument/2006/relationships/tags" Target="../tags/tag382.xml"/><Relationship Id="rId5" Type="http://schemas.openxmlformats.org/officeDocument/2006/relationships/tags" Target="../tags/tag342.xml"/><Relationship Id="rId15" Type="http://schemas.openxmlformats.org/officeDocument/2006/relationships/tags" Target="../tags/tag352.xml"/><Relationship Id="rId23" Type="http://schemas.openxmlformats.org/officeDocument/2006/relationships/tags" Target="../tags/tag360.xml"/><Relationship Id="rId28" Type="http://schemas.openxmlformats.org/officeDocument/2006/relationships/tags" Target="../tags/tag365.xml"/><Relationship Id="rId36" Type="http://schemas.openxmlformats.org/officeDocument/2006/relationships/tags" Target="../tags/tag373.xml"/><Relationship Id="rId10" Type="http://schemas.openxmlformats.org/officeDocument/2006/relationships/tags" Target="../tags/tag347.xml"/><Relationship Id="rId19" Type="http://schemas.openxmlformats.org/officeDocument/2006/relationships/tags" Target="../tags/tag356.xml"/><Relationship Id="rId31" Type="http://schemas.openxmlformats.org/officeDocument/2006/relationships/tags" Target="../tags/tag368.xml"/><Relationship Id="rId44" Type="http://schemas.openxmlformats.org/officeDocument/2006/relationships/tags" Target="../tags/tag381.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tags" Target="../tags/tag351.xml"/><Relationship Id="rId22" Type="http://schemas.openxmlformats.org/officeDocument/2006/relationships/tags" Target="../tags/tag359.xml"/><Relationship Id="rId27" Type="http://schemas.openxmlformats.org/officeDocument/2006/relationships/tags" Target="../tags/tag364.xml"/><Relationship Id="rId30" Type="http://schemas.openxmlformats.org/officeDocument/2006/relationships/tags" Target="../tags/tag367.xml"/><Relationship Id="rId35" Type="http://schemas.openxmlformats.org/officeDocument/2006/relationships/tags" Target="../tags/tag372.xml"/><Relationship Id="rId43" Type="http://schemas.openxmlformats.org/officeDocument/2006/relationships/tags" Target="../tags/tag380.xml"/><Relationship Id="rId48" Type="http://schemas.openxmlformats.org/officeDocument/2006/relationships/chart" Target="../charts/chart5.xml"/><Relationship Id="rId8" Type="http://schemas.openxmlformats.org/officeDocument/2006/relationships/tags" Target="../tags/tag345.xml"/><Relationship Id="rId3" Type="http://schemas.openxmlformats.org/officeDocument/2006/relationships/tags" Target="../tags/tag340.xml"/><Relationship Id="rId12" Type="http://schemas.openxmlformats.org/officeDocument/2006/relationships/tags" Target="../tags/tag349.xml"/><Relationship Id="rId17" Type="http://schemas.openxmlformats.org/officeDocument/2006/relationships/tags" Target="../tags/tag354.xml"/><Relationship Id="rId25" Type="http://schemas.openxmlformats.org/officeDocument/2006/relationships/tags" Target="../tags/tag362.xml"/><Relationship Id="rId33" Type="http://schemas.openxmlformats.org/officeDocument/2006/relationships/tags" Target="../tags/tag370.xml"/><Relationship Id="rId38" Type="http://schemas.openxmlformats.org/officeDocument/2006/relationships/tags" Target="../tags/tag375.xml"/><Relationship Id="rId46" Type="http://schemas.openxmlformats.org/officeDocument/2006/relationships/slideLayout" Target="../slideLayouts/slideLayout124.xml"/><Relationship Id="rId20" Type="http://schemas.openxmlformats.org/officeDocument/2006/relationships/tags" Target="../tags/tag357.xml"/><Relationship Id="rId41" Type="http://schemas.openxmlformats.org/officeDocument/2006/relationships/tags" Target="../tags/tag378.xml"/></Relationships>
</file>

<file path=ppt/slides/_rels/slide14.xml.rels><?xml version="1.0" encoding="UTF-8" standalone="yes"?>
<Relationships xmlns="http://schemas.openxmlformats.org/package/2006/relationships"><Relationship Id="rId8" Type="http://schemas.openxmlformats.org/officeDocument/2006/relationships/tags" Target="../tags/tag390.xml"/><Relationship Id="rId13" Type="http://schemas.openxmlformats.org/officeDocument/2006/relationships/slideLayout" Target="../slideLayouts/slideLayout124.xml"/><Relationship Id="rId3" Type="http://schemas.openxmlformats.org/officeDocument/2006/relationships/tags" Target="../tags/tag385.xml"/><Relationship Id="rId7" Type="http://schemas.openxmlformats.org/officeDocument/2006/relationships/tags" Target="../tags/tag389.xml"/><Relationship Id="rId12" Type="http://schemas.openxmlformats.org/officeDocument/2006/relationships/tags" Target="../tags/tag394.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tags" Target="../tags/tag393.xml"/><Relationship Id="rId5" Type="http://schemas.openxmlformats.org/officeDocument/2006/relationships/tags" Target="../tags/tag387.xml"/><Relationship Id="rId10" Type="http://schemas.openxmlformats.org/officeDocument/2006/relationships/tags" Target="../tags/tag392.xml"/><Relationship Id="rId4" Type="http://schemas.openxmlformats.org/officeDocument/2006/relationships/tags" Target="../tags/tag386.xml"/><Relationship Id="rId9" Type="http://schemas.openxmlformats.org/officeDocument/2006/relationships/tags" Target="../tags/tag391.xml"/></Relationships>
</file>

<file path=ppt/slides/_rels/slide15.xml.rels><?xml version="1.0" encoding="UTF-8" standalone="yes"?>
<Relationships xmlns="http://schemas.openxmlformats.org/package/2006/relationships"><Relationship Id="rId13" Type="http://schemas.openxmlformats.org/officeDocument/2006/relationships/tags" Target="../tags/tag407.xml"/><Relationship Id="rId18" Type="http://schemas.openxmlformats.org/officeDocument/2006/relationships/tags" Target="../tags/tag412.xml"/><Relationship Id="rId26" Type="http://schemas.openxmlformats.org/officeDocument/2006/relationships/tags" Target="../tags/tag420.xml"/><Relationship Id="rId39" Type="http://schemas.openxmlformats.org/officeDocument/2006/relationships/image" Target="../media/image42.svg"/><Relationship Id="rId21" Type="http://schemas.openxmlformats.org/officeDocument/2006/relationships/tags" Target="../tags/tag415.xml"/><Relationship Id="rId34" Type="http://schemas.openxmlformats.org/officeDocument/2006/relationships/tags" Target="../tags/tag428.xml"/><Relationship Id="rId42" Type="http://schemas.openxmlformats.org/officeDocument/2006/relationships/image" Target="../media/image45.png"/><Relationship Id="rId47" Type="http://schemas.openxmlformats.org/officeDocument/2006/relationships/image" Target="../media/image50.svg"/><Relationship Id="rId7" Type="http://schemas.openxmlformats.org/officeDocument/2006/relationships/tags" Target="../tags/tag401.xml"/><Relationship Id="rId2" Type="http://schemas.openxmlformats.org/officeDocument/2006/relationships/tags" Target="../tags/tag396.xml"/><Relationship Id="rId16" Type="http://schemas.openxmlformats.org/officeDocument/2006/relationships/tags" Target="../tags/tag410.xml"/><Relationship Id="rId29" Type="http://schemas.openxmlformats.org/officeDocument/2006/relationships/tags" Target="../tags/tag423.xml"/><Relationship Id="rId1" Type="http://schemas.openxmlformats.org/officeDocument/2006/relationships/tags" Target="../tags/tag395.xml"/><Relationship Id="rId6" Type="http://schemas.openxmlformats.org/officeDocument/2006/relationships/tags" Target="../tags/tag400.xml"/><Relationship Id="rId11" Type="http://schemas.openxmlformats.org/officeDocument/2006/relationships/tags" Target="../tags/tag405.xml"/><Relationship Id="rId24" Type="http://schemas.openxmlformats.org/officeDocument/2006/relationships/tags" Target="../tags/tag418.xml"/><Relationship Id="rId32" Type="http://schemas.openxmlformats.org/officeDocument/2006/relationships/tags" Target="../tags/tag426.xml"/><Relationship Id="rId37" Type="http://schemas.openxmlformats.org/officeDocument/2006/relationships/slideLayout" Target="../slideLayouts/slideLayout124.xml"/><Relationship Id="rId40" Type="http://schemas.openxmlformats.org/officeDocument/2006/relationships/image" Target="../media/image43.png"/><Relationship Id="rId45" Type="http://schemas.openxmlformats.org/officeDocument/2006/relationships/image" Target="../media/image48.svg"/><Relationship Id="rId5" Type="http://schemas.openxmlformats.org/officeDocument/2006/relationships/tags" Target="../tags/tag399.xml"/><Relationship Id="rId15" Type="http://schemas.openxmlformats.org/officeDocument/2006/relationships/tags" Target="../tags/tag409.xml"/><Relationship Id="rId23" Type="http://schemas.openxmlformats.org/officeDocument/2006/relationships/tags" Target="../tags/tag417.xml"/><Relationship Id="rId28" Type="http://schemas.openxmlformats.org/officeDocument/2006/relationships/tags" Target="../tags/tag422.xml"/><Relationship Id="rId36" Type="http://schemas.openxmlformats.org/officeDocument/2006/relationships/tags" Target="../tags/tag430.xml"/><Relationship Id="rId10" Type="http://schemas.openxmlformats.org/officeDocument/2006/relationships/tags" Target="../tags/tag404.xml"/><Relationship Id="rId19" Type="http://schemas.openxmlformats.org/officeDocument/2006/relationships/tags" Target="../tags/tag413.xml"/><Relationship Id="rId31" Type="http://schemas.openxmlformats.org/officeDocument/2006/relationships/tags" Target="../tags/tag425.xml"/><Relationship Id="rId44" Type="http://schemas.openxmlformats.org/officeDocument/2006/relationships/image" Target="../media/image47.png"/><Relationship Id="rId4" Type="http://schemas.openxmlformats.org/officeDocument/2006/relationships/tags" Target="../tags/tag398.xml"/><Relationship Id="rId9" Type="http://schemas.openxmlformats.org/officeDocument/2006/relationships/tags" Target="../tags/tag403.xml"/><Relationship Id="rId14" Type="http://schemas.openxmlformats.org/officeDocument/2006/relationships/tags" Target="../tags/tag408.xml"/><Relationship Id="rId22" Type="http://schemas.openxmlformats.org/officeDocument/2006/relationships/tags" Target="../tags/tag416.xml"/><Relationship Id="rId27" Type="http://schemas.openxmlformats.org/officeDocument/2006/relationships/tags" Target="../tags/tag421.xml"/><Relationship Id="rId30" Type="http://schemas.openxmlformats.org/officeDocument/2006/relationships/tags" Target="../tags/tag424.xml"/><Relationship Id="rId35" Type="http://schemas.openxmlformats.org/officeDocument/2006/relationships/tags" Target="../tags/tag429.xml"/><Relationship Id="rId43" Type="http://schemas.openxmlformats.org/officeDocument/2006/relationships/image" Target="../media/image46.svg"/><Relationship Id="rId48" Type="http://schemas.openxmlformats.org/officeDocument/2006/relationships/chart" Target="../charts/chart6.xml"/><Relationship Id="rId8" Type="http://schemas.openxmlformats.org/officeDocument/2006/relationships/tags" Target="../tags/tag402.xml"/><Relationship Id="rId3" Type="http://schemas.openxmlformats.org/officeDocument/2006/relationships/tags" Target="../tags/tag397.xml"/><Relationship Id="rId12" Type="http://schemas.openxmlformats.org/officeDocument/2006/relationships/tags" Target="../tags/tag406.xml"/><Relationship Id="rId17" Type="http://schemas.openxmlformats.org/officeDocument/2006/relationships/tags" Target="../tags/tag411.xml"/><Relationship Id="rId25" Type="http://schemas.openxmlformats.org/officeDocument/2006/relationships/tags" Target="../tags/tag419.xml"/><Relationship Id="rId33" Type="http://schemas.openxmlformats.org/officeDocument/2006/relationships/tags" Target="../tags/tag427.xml"/><Relationship Id="rId38" Type="http://schemas.openxmlformats.org/officeDocument/2006/relationships/image" Target="../media/image41.png"/><Relationship Id="rId46" Type="http://schemas.openxmlformats.org/officeDocument/2006/relationships/image" Target="../media/image49.png"/><Relationship Id="rId20" Type="http://schemas.openxmlformats.org/officeDocument/2006/relationships/tags" Target="../tags/tag414.xml"/><Relationship Id="rId41" Type="http://schemas.openxmlformats.org/officeDocument/2006/relationships/image" Target="../media/image44.svg"/></Relationships>
</file>

<file path=ppt/slides/_rels/slide16.xml.rels><?xml version="1.0" encoding="UTF-8" standalone="yes"?>
<Relationships xmlns="http://schemas.openxmlformats.org/package/2006/relationships"><Relationship Id="rId8" Type="http://schemas.openxmlformats.org/officeDocument/2006/relationships/tags" Target="../tags/tag438.xml"/><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slideLayout" Target="../slideLayouts/slideLayout124.xml"/><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5" Type="http://schemas.openxmlformats.org/officeDocument/2006/relationships/tags" Target="../tags/tag435.xml"/><Relationship Id="rId10" Type="http://schemas.openxmlformats.org/officeDocument/2006/relationships/tags" Target="../tags/tag440.xml"/><Relationship Id="rId4" Type="http://schemas.openxmlformats.org/officeDocument/2006/relationships/tags" Target="../tags/tag434.xml"/><Relationship Id="rId9" Type="http://schemas.openxmlformats.org/officeDocument/2006/relationships/tags" Target="../tags/tag4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13" Type="http://schemas.openxmlformats.org/officeDocument/2006/relationships/tags" Target="../tags/tag454.xml"/><Relationship Id="rId18" Type="http://schemas.openxmlformats.org/officeDocument/2006/relationships/tags" Target="../tags/tag459.xml"/><Relationship Id="rId26" Type="http://schemas.openxmlformats.org/officeDocument/2006/relationships/tags" Target="../tags/tag467.xml"/><Relationship Id="rId3" Type="http://schemas.openxmlformats.org/officeDocument/2006/relationships/tags" Target="../tags/tag444.xml"/><Relationship Id="rId21" Type="http://schemas.openxmlformats.org/officeDocument/2006/relationships/tags" Target="../tags/tag462.xml"/><Relationship Id="rId34" Type="http://schemas.openxmlformats.org/officeDocument/2006/relationships/chart" Target="../charts/chart10.xml"/><Relationship Id="rId7" Type="http://schemas.openxmlformats.org/officeDocument/2006/relationships/tags" Target="../tags/tag448.xml"/><Relationship Id="rId12" Type="http://schemas.openxmlformats.org/officeDocument/2006/relationships/tags" Target="../tags/tag453.xml"/><Relationship Id="rId17" Type="http://schemas.openxmlformats.org/officeDocument/2006/relationships/tags" Target="../tags/tag458.xml"/><Relationship Id="rId25" Type="http://schemas.openxmlformats.org/officeDocument/2006/relationships/tags" Target="../tags/tag466.xml"/><Relationship Id="rId33" Type="http://schemas.openxmlformats.org/officeDocument/2006/relationships/chart" Target="../charts/chart9.xml"/><Relationship Id="rId2" Type="http://schemas.openxmlformats.org/officeDocument/2006/relationships/tags" Target="../tags/tag443.xml"/><Relationship Id="rId16" Type="http://schemas.openxmlformats.org/officeDocument/2006/relationships/tags" Target="../tags/tag457.xml"/><Relationship Id="rId20" Type="http://schemas.openxmlformats.org/officeDocument/2006/relationships/tags" Target="../tags/tag461.xml"/><Relationship Id="rId29" Type="http://schemas.openxmlformats.org/officeDocument/2006/relationships/tags" Target="../tags/tag470.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24" Type="http://schemas.openxmlformats.org/officeDocument/2006/relationships/tags" Target="../tags/tag465.xml"/><Relationship Id="rId32" Type="http://schemas.openxmlformats.org/officeDocument/2006/relationships/chart" Target="../charts/chart8.xml"/><Relationship Id="rId5" Type="http://schemas.openxmlformats.org/officeDocument/2006/relationships/tags" Target="../tags/tag446.xml"/><Relationship Id="rId15" Type="http://schemas.openxmlformats.org/officeDocument/2006/relationships/tags" Target="../tags/tag456.xml"/><Relationship Id="rId23" Type="http://schemas.openxmlformats.org/officeDocument/2006/relationships/tags" Target="../tags/tag464.xml"/><Relationship Id="rId28" Type="http://schemas.openxmlformats.org/officeDocument/2006/relationships/tags" Target="../tags/tag469.xml"/><Relationship Id="rId36" Type="http://schemas.openxmlformats.org/officeDocument/2006/relationships/chart" Target="../charts/chart12.xml"/><Relationship Id="rId10" Type="http://schemas.openxmlformats.org/officeDocument/2006/relationships/tags" Target="../tags/tag451.xml"/><Relationship Id="rId19" Type="http://schemas.openxmlformats.org/officeDocument/2006/relationships/tags" Target="../tags/tag460.xml"/><Relationship Id="rId31" Type="http://schemas.openxmlformats.org/officeDocument/2006/relationships/chart" Target="../charts/chart7.xml"/><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 Id="rId22" Type="http://schemas.openxmlformats.org/officeDocument/2006/relationships/tags" Target="../tags/tag463.xml"/><Relationship Id="rId27" Type="http://schemas.openxmlformats.org/officeDocument/2006/relationships/tags" Target="../tags/tag468.xml"/><Relationship Id="rId30" Type="http://schemas.openxmlformats.org/officeDocument/2006/relationships/slideLayout" Target="../slideLayouts/slideLayout124.xml"/><Relationship Id="rId35" Type="http://schemas.openxmlformats.org/officeDocument/2006/relationships/chart" Target="../charts/chart11.xml"/><Relationship Id="rId8" Type="http://schemas.openxmlformats.org/officeDocument/2006/relationships/tags" Target="../tags/tag449.xml"/></Relationships>
</file>

<file path=ppt/slides/_rels/slide19.xml.rels><?xml version="1.0" encoding="UTF-8" standalone="yes"?>
<Relationships xmlns="http://schemas.openxmlformats.org/package/2006/relationships"><Relationship Id="rId13" Type="http://schemas.openxmlformats.org/officeDocument/2006/relationships/tags" Target="../tags/tag482.xml"/><Relationship Id="rId18" Type="http://schemas.openxmlformats.org/officeDocument/2006/relationships/tags" Target="../tags/tag487.xml"/><Relationship Id="rId26" Type="http://schemas.openxmlformats.org/officeDocument/2006/relationships/tags" Target="../tags/tag495.xml"/><Relationship Id="rId39" Type="http://schemas.openxmlformats.org/officeDocument/2006/relationships/tags" Target="../tags/tag508.xml"/><Relationship Id="rId21" Type="http://schemas.openxmlformats.org/officeDocument/2006/relationships/tags" Target="../tags/tag490.xml"/><Relationship Id="rId34" Type="http://schemas.openxmlformats.org/officeDocument/2006/relationships/tags" Target="../tags/tag503.xml"/><Relationship Id="rId42" Type="http://schemas.openxmlformats.org/officeDocument/2006/relationships/tags" Target="../tags/tag511.xml"/><Relationship Id="rId47" Type="http://schemas.openxmlformats.org/officeDocument/2006/relationships/tags" Target="../tags/tag516.xml"/><Relationship Id="rId50" Type="http://schemas.openxmlformats.org/officeDocument/2006/relationships/tags" Target="../tags/tag519.xml"/><Relationship Id="rId55" Type="http://schemas.openxmlformats.org/officeDocument/2006/relationships/tags" Target="../tags/tag524.xml"/><Relationship Id="rId7" Type="http://schemas.openxmlformats.org/officeDocument/2006/relationships/tags" Target="../tags/tag476.xml"/><Relationship Id="rId2" Type="http://schemas.openxmlformats.org/officeDocument/2006/relationships/tags" Target="../tags/tag471.xml"/><Relationship Id="rId16" Type="http://schemas.openxmlformats.org/officeDocument/2006/relationships/tags" Target="../tags/tag485.xml"/><Relationship Id="rId29" Type="http://schemas.openxmlformats.org/officeDocument/2006/relationships/tags" Target="../tags/tag498.xml"/><Relationship Id="rId11" Type="http://schemas.openxmlformats.org/officeDocument/2006/relationships/tags" Target="../tags/tag480.xml"/><Relationship Id="rId24" Type="http://schemas.openxmlformats.org/officeDocument/2006/relationships/tags" Target="../tags/tag493.xml"/><Relationship Id="rId32" Type="http://schemas.openxmlformats.org/officeDocument/2006/relationships/tags" Target="../tags/tag501.xml"/><Relationship Id="rId37" Type="http://schemas.openxmlformats.org/officeDocument/2006/relationships/tags" Target="../tags/tag506.xml"/><Relationship Id="rId40" Type="http://schemas.openxmlformats.org/officeDocument/2006/relationships/tags" Target="../tags/tag509.xml"/><Relationship Id="rId45" Type="http://schemas.openxmlformats.org/officeDocument/2006/relationships/tags" Target="../tags/tag514.xml"/><Relationship Id="rId53" Type="http://schemas.openxmlformats.org/officeDocument/2006/relationships/tags" Target="../tags/tag522.xml"/><Relationship Id="rId58" Type="http://schemas.openxmlformats.org/officeDocument/2006/relationships/slideLayout" Target="../slideLayouts/slideLayout141.xml"/><Relationship Id="rId5" Type="http://schemas.openxmlformats.org/officeDocument/2006/relationships/tags" Target="../tags/tag474.xml"/><Relationship Id="rId61" Type="http://schemas.openxmlformats.org/officeDocument/2006/relationships/chart" Target="../charts/chart13.xml"/><Relationship Id="rId19" Type="http://schemas.openxmlformats.org/officeDocument/2006/relationships/tags" Target="../tags/tag488.xml"/><Relationship Id="rId14" Type="http://schemas.openxmlformats.org/officeDocument/2006/relationships/tags" Target="../tags/tag483.xml"/><Relationship Id="rId22" Type="http://schemas.openxmlformats.org/officeDocument/2006/relationships/tags" Target="../tags/tag491.xml"/><Relationship Id="rId27" Type="http://schemas.openxmlformats.org/officeDocument/2006/relationships/tags" Target="../tags/tag496.xml"/><Relationship Id="rId30" Type="http://schemas.openxmlformats.org/officeDocument/2006/relationships/tags" Target="../tags/tag499.xml"/><Relationship Id="rId35" Type="http://schemas.openxmlformats.org/officeDocument/2006/relationships/tags" Target="../tags/tag504.xml"/><Relationship Id="rId43" Type="http://schemas.openxmlformats.org/officeDocument/2006/relationships/tags" Target="../tags/tag512.xml"/><Relationship Id="rId48" Type="http://schemas.openxmlformats.org/officeDocument/2006/relationships/tags" Target="../tags/tag517.xml"/><Relationship Id="rId56" Type="http://schemas.openxmlformats.org/officeDocument/2006/relationships/tags" Target="../tags/tag525.xml"/><Relationship Id="rId8" Type="http://schemas.openxmlformats.org/officeDocument/2006/relationships/tags" Target="../tags/tag477.xml"/><Relationship Id="rId51" Type="http://schemas.openxmlformats.org/officeDocument/2006/relationships/tags" Target="../tags/tag520.xml"/><Relationship Id="rId3" Type="http://schemas.openxmlformats.org/officeDocument/2006/relationships/tags" Target="../tags/tag472.xml"/><Relationship Id="rId12" Type="http://schemas.openxmlformats.org/officeDocument/2006/relationships/tags" Target="../tags/tag481.xml"/><Relationship Id="rId17" Type="http://schemas.openxmlformats.org/officeDocument/2006/relationships/tags" Target="../tags/tag486.xml"/><Relationship Id="rId25" Type="http://schemas.openxmlformats.org/officeDocument/2006/relationships/tags" Target="../tags/tag494.xml"/><Relationship Id="rId33" Type="http://schemas.openxmlformats.org/officeDocument/2006/relationships/tags" Target="../tags/tag502.xml"/><Relationship Id="rId38" Type="http://schemas.openxmlformats.org/officeDocument/2006/relationships/tags" Target="../tags/tag507.xml"/><Relationship Id="rId46" Type="http://schemas.openxmlformats.org/officeDocument/2006/relationships/tags" Target="../tags/tag515.xml"/><Relationship Id="rId59" Type="http://schemas.openxmlformats.org/officeDocument/2006/relationships/oleObject" Target="../embeddings/oleObject47.bin"/><Relationship Id="rId20" Type="http://schemas.openxmlformats.org/officeDocument/2006/relationships/tags" Target="../tags/tag489.xml"/><Relationship Id="rId41" Type="http://schemas.openxmlformats.org/officeDocument/2006/relationships/tags" Target="../tags/tag510.xml"/><Relationship Id="rId54" Type="http://schemas.openxmlformats.org/officeDocument/2006/relationships/tags" Target="../tags/tag523.xml"/><Relationship Id="rId1" Type="http://schemas.openxmlformats.org/officeDocument/2006/relationships/vmlDrawing" Target="../drawings/vmlDrawing47.vml"/><Relationship Id="rId6" Type="http://schemas.openxmlformats.org/officeDocument/2006/relationships/tags" Target="../tags/tag475.xml"/><Relationship Id="rId15" Type="http://schemas.openxmlformats.org/officeDocument/2006/relationships/tags" Target="../tags/tag484.xml"/><Relationship Id="rId23" Type="http://schemas.openxmlformats.org/officeDocument/2006/relationships/tags" Target="../tags/tag492.xml"/><Relationship Id="rId28" Type="http://schemas.openxmlformats.org/officeDocument/2006/relationships/tags" Target="../tags/tag497.xml"/><Relationship Id="rId36" Type="http://schemas.openxmlformats.org/officeDocument/2006/relationships/tags" Target="../tags/tag505.xml"/><Relationship Id="rId49" Type="http://schemas.openxmlformats.org/officeDocument/2006/relationships/tags" Target="../tags/tag518.xml"/><Relationship Id="rId57" Type="http://schemas.openxmlformats.org/officeDocument/2006/relationships/tags" Target="../tags/tag526.xml"/><Relationship Id="rId10" Type="http://schemas.openxmlformats.org/officeDocument/2006/relationships/tags" Target="../tags/tag479.xml"/><Relationship Id="rId31" Type="http://schemas.openxmlformats.org/officeDocument/2006/relationships/tags" Target="../tags/tag500.xml"/><Relationship Id="rId44" Type="http://schemas.openxmlformats.org/officeDocument/2006/relationships/tags" Target="../tags/tag513.xml"/><Relationship Id="rId52" Type="http://schemas.openxmlformats.org/officeDocument/2006/relationships/tags" Target="../tags/tag521.xml"/><Relationship Id="rId60" Type="http://schemas.openxmlformats.org/officeDocument/2006/relationships/image" Target="../media/image16.emf"/><Relationship Id="rId4" Type="http://schemas.openxmlformats.org/officeDocument/2006/relationships/tags" Target="../tags/tag473.xml"/><Relationship Id="rId9" Type="http://schemas.openxmlformats.org/officeDocument/2006/relationships/tags" Target="../tags/tag4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tags" Target="../tags/tag539.xml"/><Relationship Id="rId18" Type="http://schemas.openxmlformats.org/officeDocument/2006/relationships/tags" Target="../tags/tag544.xml"/><Relationship Id="rId26" Type="http://schemas.openxmlformats.org/officeDocument/2006/relationships/tags" Target="../tags/tag552.xml"/><Relationship Id="rId39" Type="http://schemas.openxmlformats.org/officeDocument/2006/relationships/tags" Target="../tags/tag565.xml"/><Relationship Id="rId21" Type="http://schemas.openxmlformats.org/officeDocument/2006/relationships/tags" Target="../tags/tag547.xml"/><Relationship Id="rId34" Type="http://schemas.openxmlformats.org/officeDocument/2006/relationships/tags" Target="../tags/tag560.xml"/><Relationship Id="rId42" Type="http://schemas.openxmlformats.org/officeDocument/2006/relationships/tags" Target="../tags/tag568.xml"/><Relationship Id="rId47" Type="http://schemas.openxmlformats.org/officeDocument/2006/relationships/tags" Target="../tags/tag573.xml"/><Relationship Id="rId50" Type="http://schemas.openxmlformats.org/officeDocument/2006/relationships/tags" Target="../tags/tag576.xml"/><Relationship Id="rId55" Type="http://schemas.openxmlformats.org/officeDocument/2006/relationships/tags" Target="../tags/tag581.xml"/><Relationship Id="rId7" Type="http://schemas.openxmlformats.org/officeDocument/2006/relationships/tags" Target="../tags/tag533.xml"/><Relationship Id="rId2" Type="http://schemas.openxmlformats.org/officeDocument/2006/relationships/tags" Target="../tags/tag528.xml"/><Relationship Id="rId16" Type="http://schemas.openxmlformats.org/officeDocument/2006/relationships/tags" Target="../tags/tag542.xml"/><Relationship Id="rId29" Type="http://schemas.openxmlformats.org/officeDocument/2006/relationships/tags" Target="../tags/tag555.xml"/><Relationship Id="rId11" Type="http://schemas.openxmlformats.org/officeDocument/2006/relationships/tags" Target="../tags/tag537.xml"/><Relationship Id="rId24" Type="http://schemas.openxmlformats.org/officeDocument/2006/relationships/tags" Target="../tags/tag550.xml"/><Relationship Id="rId32" Type="http://schemas.openxmlformats.org/officeDocument/2006/relationships/tags" Target="../tags/tag558.xml"/><Relationship Id="rId37" Type="http://schemas.openxmlformats.org/officeDocument/2006/relationships/tags" Target="../tags/tag563.xml"/><Relationship Id="rId40" Type="http://schemas.openxmlformats.org/officeDocument/2006/relationships/tags" Target="../tags/tag566.xml"/><Relationship Id="rId45" Type="http://schemas.openxmlformats.org/officeDocument/2006/relationships/tags" Target="../tags/tag571.xml"/><Relationship Id="rId53" Type="http://schemas.openxmlformats.org/officeDocument/2006/relationships/tags" Target="../tags/tag579.xml"/><Relationship Id="rId5" Type="http://schemas.openxmlformats.org/officeDocument/2006/relationships/tags" Target="../tags/tag531.xml"/><Relationship Id="rId19" Type="http://schemas.openxmlformats.org/officeDocument/2006/relationships/tags" Target="../tags/tag545.xml"/><Relationship Id="rId4" Type="http://schemas.openxmlformats.org/officeDocument/2006/relationships/tags" Target="../tags/tag530.xml"/><Relationship Id="rId9" Type="http://schemas.openxmlformats.org/officeDocument/2006/relationships/tags" Target="../tags/tag535.xml"/><Relationship Id="rId14" Type="http://schemas.openxmlformats.org/officeDocument/2006/relationships/tags" Target="../tags/tag540.xml"/><Relationship Id="rId22" Type="http://schemas.openxmlformats.org/officeDocument/2006/relationships/tags" Target="../tags/tag548.xml"/><Relationship Id="rId27" Type="http://schemas.openxmlformats.org/officeDocument/2006/relationships/tags" Target="../tags/tag553.xml"/><Relationship Id="rId30" Type="http://schemas.openxmlformats.org/officeDocument/2006/relationships/tags" Target="../tags/tag556.xml"/><Relationship Id="rId35" Type="http://schemas.openxmlformats.org/officeDocument/2006/relationships/tags" Target="../tags/tag561.xml"/><Relationship Id="rId43" Type="http://schemas.openxmlformats.org/officeDocument/2006/relationships/tags" Target="../tags/tag569.xml"/><Relationship Id="rId48" Type="http://schemas.openxmlformats.org/officeDocument/2006/relationships/tags" Target="../tags/tag574.xml"/><Relationship Id="rId56" Type="http://schemas.openxmlformats.org/officeDocument/2006/relationships/slideLayout" Target="../slideLayouts/slideLayout124.xml"/><Relationship Id="rId8" Type="http://schemas.openxmlformats.org/officeDocument/2006/relationships/tags" Target="../tags/tag534.xml"/><Relationship Id="rId51" Type="http://schemas.openxmlformats.org/officeDocument/2006/relationships/tags" Target="../tags/tag577.xml"/><Relationship Id="rId3" Type="http://schemas.openxmlformats.org/officeDocument/2006/relationships/tags" Target="../tags/tag529.xml"/><Relationship Id="rId12" Type="http://schemas.openxmlformats.org/officeDocument/2006/relationships/tags" Target="../tags/tag538.xml"/><Relationship Id="rId17" Type="http://schemas.openxmlformats.org/officeDocument/2006/relationships/tags" Target="../tags/tag543.xml"/><Relationship Id="rId25" Type="http://schemas.openxmlformats.org/officeDocument/2006/relationships/tags" Target="../tags/tag551.xml"/><Relationship Id="rId33" Type="http://schemas.openxmlformats.org/officeDocument/2006/relationships/tags" Target="../tags/tag559.xml"/><Relationship Id="rId38" Type="http://schemas.openxmlformats.org/officeDocument/2006/relationships/tags" Target="../tags/tag564.xml"/><Relationship Id="rId46" Type="http://schemas.openxmlformats.org/officeDocument/2006/relationships/tags" Target="../tags/tag572.xml"/><Relationship Id="rId20" Type="http://schemas.openxmlformats.org/officeDocument/2006/relationships/tags" Target="../tags/tag546.xml"/><Relationship Id="rId41" Type="http://schemas.openxmlformats.org/officeDocument/2006/relationships/tags" Target="../tags/tag567.xml"/><Relationship Id="rId54" Type="http://schemas.openxmlformats.org/officeDocument/2006/relationships/tags" Target="../tags/tag580.xml"/><Relationship Id="rId1" Type="http://schemas.openxmlformats.org/officeDocument/2006/relationships/tags" Target="../tags/tag527.xml"/><Relationship Id="rId6" Type="http://schemas.openxmlformats.org/officeDocument/2006/relationships/tags" Target="../tags/tag532.xml"/><Relationship Id="rId15" Type="http://schemas.openxmlformats.org/officeDocument/2006/relationships/tags" Target="../tags/tag541.xml"/><Relationship Id="rId23" Type="http://schemas.openxmlformats.org/officeDocument/2006/relationships/tags" Target="../tags/tag549.xml"/><Relationship Id="rId28" Type="http://schemas.openxmlformats.org/officeDocument/2006/relationships/tags" Target="../tags/tag554.xml"/><Relationship Id="rId36" Type="http://schemas.openxmlformats.org/officeDocument/2006/relationships/tags" Target="../tags/tag562.xml"/><Relationship Id="rId49" Type="http://schemas.openxmlformats.org/officeDocument/2006/relationships/tags" Target="../tags/tag575.xml"/><Relationship Id="rId57" Type="http://schemas.openxmlformats.org/officeDocument/2006/relationships/chart" Target="../charts/chart14.xml"/><Relationship Id="rId10" Type="http://schemas.openxmlformats.org/officeDocument/2006/relationships/tags" Target="../tags/tag536.xml"/><Relationship Id="rId31" Type="http://schemas.openxmlformats.org/officeDocument/2006/relationships/tags" Target="../tags/tag557.xml"/><Relationship Id="rId44" Type="http://schemas.openxmlformats.org/officeDocument/2006/relationships/tags" Target="../tags/tag570.xml"/><Relationship Id="rId52" Type="http://schemas.openxmlformats.org/officeDocument/2006/relationships/tags" Target="../tags/tag578.xml"/></Relationships>
</file>

<file path=ppt/slides/_rels/slide21.xml.rels><?xml version="1.0" encoding="UTF-8" standalone="yes"?>
<Relationships xmlns="http://schemas.openxmlformats.org/package/2006/relationships"><Relationship Id="rId13" Type="http://schemas.openxmlformats.org/officeDocument/2006/relationships/tags" Target="../tags/tag594.xml"/><Relationship Id="rId18" Type="http://schemas.openxmlformats.org/officeDocument/2006/relationships/tags" Target="../tags/tag599.xml"/><Relationship Id="rId26" Type="http://schemas.openxmlformats.org/officeDocument/2006/relationships/tags" Target="../tags/tag607.xml"/><Relationship Id="rId39" Type="http://schemas.openxmlformats.org/officeDocument/2006/relationships/tags" Target="../tags/tag620.xml"/><Relationship Id="rId21" Type="http://schemas.openxmlformats.org/officeDocument/2006/relationships/tags" Target="../tags/tag602.xml"/><Relationship Id="rId34" Type="http://schemas.openxmlformats.org/officeDocument/2006/relationships/tags" Target="../tags/tag615.xml"/><Relationship Id="rId42" Type="http://schemas.openxmlformats.org/officeDocument/2006/relationships/tags" Target="../tags/tag623.xml"/><Relationship Id="rId47" Type="http://schemas.openxmlformats.org/officeDocument/2006/relationships/tags" Target="../tags/tag628.xml"/><Relationship Id="rId50" Type="http://schemas.openxmlformats.org/officeDocument/2006/relationships/tags" Target="../tags/tag631.xml"/><Relationship Id="rId55" Type="http://schemas.openxmlformats.org/officeDocument/2006/relationships/tags" Target="../tags/tag636.xml"/><Relationship Id="rId63" Type="http://schemas.openxmlformats.org/officeDocument/2006/relationships/slideLayout" Target="../slideLayouts/slideLayout124.xml"/><Relationship Id="rId7" Type="http://schemas.openxmlformats.org/officeDocument/2006/relationships/tags" Target="../tags/tag588.xml"/><Relationship Id="rId2" Type="http://schemas.openxmlformats.org/officeDocument/2006/relationships/tags" Target="../tags/tag583.xml"/><Relationship Id="rId16" Type="http://schemas.openxmlformats.org/officeDocument/2006/relationships/tags" Target="../tags/tag597.xml"/><Relationship Id="rId29" Type="http://schemas.openxmlformats.org/officeDocument/2006/relationships/tags" Target="../tags/tag610.xml"/><Relationship Id="rId11" Type="http://schemas.openxmlformats.org/officeDocument/2006/relationships/tags" Target="../tags/tag592.xml"/><Relationship Id="rId24" Type="http://schemas.openxmlformats.org/officeDocument/2006/relationships/tags" Target="../tags/tag605.xml"/><Relationship Id="rId32" Type="http://schemas.openxmlformats.org/officeDocument/2006/relationships/tags" Target="../tags/tag613.xml"/><Relationship Id="rId37" Type="http://schemas.openxmlformats.org/officeDocument/2006/relationships/tags" Target="../tags/tag618.xml"/><Relationship Id="rId40" Type="http://schemas.openxmlformats.org/officeDocument/2006/relationships/tags" Target="../tags/tag621.xml"/><Relationship Id="rId45" Type="http://schemas.openxmlformats.org/officeDocument/2006/relationships/tags" Target="../tags/tag626.xml"/><Relationship Id="rId53" Type="http://schemas.openxmlformats.org/officeDocument/2006/relationships/tags" Target="../tags/tag634.xml"/><Relationship Id="rId58" Type="http://schemas.openxmlformats.org/officeDocument/2006/relationships/tags" Target="../tags/tag639.xml"/><Relationship Id="rId5" Type="http://schemas.openxmlformats.org/officeDocument/2006/relationships/tags" Target="../tags/tag586.xml"/><Relationship Id="rId61" Type="http://schemas.openxmlformats.org/officeDocument/2006/relationships/tags" Target="../tags/tag642.xml"/><Relationship Id="rId19" Type="http://schemas.openxmlformats.org/officeDocument/2006/relationships/tags" Target="../tags/tag600.xml"/><Relationship Id="rId14" Type="http://schemas.openxmlformats.org/officeDocument/2006/relationships/tags" Target="../tags/tag595.xml"/><Relationship Id="rId22" Type="http://schemas.openxmlformats.org/officeDocument/2006/relationships/tags" Target="../tags/tag603.xml"/><Relationship Id="rId27" Type="http://schemas.openxmlformats.org/officeDocument/2006/relationships/tags" Target="../tags/tag608.xml"/><Relationship Id="rId30" Type="http://schemas.openxmlformats.org/officeDocument/2006/relationships/tags" Target="../tags/tag611.xml"/><Relationship Id="rId35" Type="http://schemas.openxmlformats.org/officeDocument/2006/relationships/tags" Target="../tags/tag616.xml"/><Relationship Id="rId43" Type="http://schemas.openxmlformats.org/officeDocument/2006/relationships/tags" Target="../tags/tag624.xml"/><Relationship Id="rId48" Type="http://schemas.openxmlformats.org/officeDocument/2006/relationships/tags" Target="../tags/tag629.xml"/><Relationship Id="rId56" Type="http://schemas.openxmlformats.org/officeDocument/2006/relationships/tags" Target="../tags/tag637.xml"/><Relationship Id="rId8" Type="http://schemas.openxmlformats.org/officeDocument/2006/relationships/tags" Target="../tags/tag589.xml"/><Relationship Id="rId51" Type="http://schemas.openxmlformats.org/officeDocument/2006/relationships/tags" Target="../tags/tag632.xml"/><Relationship Id="rId3" Type="http://schemas.openxmlformats.org/officeDocument/2006/relationships/tags" Target="../tags/tag584.xml"/><Relationship Id="rId12" Type="http://schemas.openxmlformats.org/officeDocument/2006/relationships/tags" Target="../tags/tag593.xml"/><Relationship Id="rId17" Type="http://schemas.openxmlformats.org/officeDocument/2006/relationships/tags" Target="../tags/tag598.xml"/><Relationship Id="rId25" Type="http://schemas.openxmlformats.org/officeDocument/2006/relationships/tags" Target="../tags/tag606.xml"/><Relationship Id="rId33" Type="http://schemas.openxmlformats.org/officeDocument/2006/relationships/tags" Target="../tags/tag614.xml"/><Relationship Id="rId38" Type="http://schemas.openxmlformats.org/officeDocument/2006/relationships/tags" Target="../tags/tag619.xml"/><Relationship Id="rId46" Type="http://schemas.openxmlformats.org/officeDocument/2006/relationships/tags" Target="../tags/tag627.xml"/><Relationship Id="rId59" Type="http://schemas.openxmlformats.org/officeDocument/2006/relationships/tags" Target="../tags/tag640.xml"/><Relationship Id="rId20" Type="http://schemas.openxmlformats.org/officeDocument/2006/relationships/tags" Target="../tags/tag601.xml"/><Relationship Id="rId41" Type="http://schemas.openxmlformats.org/officeDocument/2006/relationships/tags" Target="../tags/tag622.xml"/><Relationship Id="rId54" Type="http://schemas.openxmlformats.org/officeDocument/2006/relationships/tags" Target="../tags/tag635.xml"/><Relationship Id="rId62" Type="http://schemas.openxmlformats.org/officeDocument/2006/relationships/tags" Target="../tags/tag643.xml"/><Relationship Id="rId1" Type="http://schemas.openxmlformats.org/officeDocument/2006/relationships/tags" Target="../tags/tag582.xml"/><Relationship Id="rId6" Type="http://schemas.openxmlformats.org/officeDocument/2006/relationships/tags" Target="../tags/tag587.xml"/><Relationship Id="rId15" Type="http://schemas.openxmlformats.org/officeDocument/2006/relationships/tags" Target="../tags/tag596.xml"/><Relationship Id="rId23" Type="http://schemas.openxmlformats.org/officeDocument/2006/relationships/tags" Target="../tags/tag604.xml"/><Relationship Id="rId28" Type="http://schemas.openxmlformats.org/officeDocument/2006/relationships/tags" Target="../tags/tag609.xml"/><Relationship Id="rId36" Type="http://schemas.openxmlformats.org/officeDocument/2006/relationships/tags" Target="../tags/tag617.xml"/><Relationship Id="rId49" Type="http://schemas.openxmlformats.org/officeDocument/2006/relationships/tags" Target="../tags/tag630.xml"/><Relationship Id="rId57" Type="http://schemas.openxmlformats.org/officeDocument/2006/relationships/tags" Target="../tags/tag638.xml"/><Relationship Id="rId10" Type="http://schemas.openxmlformats.org/officeDocument/2006/relationships/tags" Target="../tags/tag591.xml"/><Relationship Id="rId31" Type="http://schemas.openxmlformats.org/officeDocument/2006/relationships/tags" Target="../tags/tag612.xml"/><Relationship Id="rId44" Type="http://schemas.openxmlformats.org/officeDocument/2006/relationships/tags" Target="../tags/tag625.xml"/><Relationship Id="rId52" Type="http://schemas.openxmlformats.org/officeDocument/2006/relationships/tags" Target="../tags/tag633.xml"/><Relationship Id="rId60" Type="http://schemas.openxmlformats.org/officeDocument/2006/relationships/tags" Target="../tags/tag641.xml"/><Relationship Id="rId4" Type="http://schemas.openxmlformats.org/officeDocument/2006/relationships/tags" Target="../tags/tag585.xml"/><Relationship Id="rId9" Type="http://schemas.openxmlformats.org/officeDocument/2006/relationships/tags" Target="../tags/tag590.xml"/></Relationships>
</file>

<file path=ppt/slides/_rels/slide22.xml.rels><?xml version="1.0" encoding="UTF-8" standalone="yes"?>
<Relationships xmlns="http://schemas.openxmlformats.org/package/2006/relationships"><Relationship Id="rId3" Type="http://schemas.openxmlformats.org/officeDocument/2006/relationships/tags" Target="../tags/tag646.xml"/><Relationship Id="rId2" Type="http://schemas.openxmlformats.org/officeDocument/2006/relationships/tags" Target="../tags/tag645.xml"/><Relationship Id="rId1" Type="http://schemas.openxmlformats.org/officeDocument/2006/relationships/tags" Target="../tags/tag644.xml"/><Relationship Id="rId5" Type="http://schemas.openxmlformats.org/officeDocument/2006/relationships/slideLayout" Target="../slideLayouts/slideLayout124.xml"/><Relationship Id="rId4" Type="http://schemas.openxmlformats.org/officeDocument/2006/relationships/tags" Target="../tags/tag6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66.xml"/><Relationship Id="rId6" Type="http://schemas.openxmlformats.org/officeDocument/2006/relationships/image" Target="../media/image53.png"/><Relationship Id="rId5" Type="http://schemas.microsoft.com/office/2007/relationships/hdphoto" Target="../media/hdphoto1.wdp"/><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79.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92.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95.xml"/><Relationship Id="rId5" Type="http://schemas.openxmlformats.org/officeDocument/2006/relationships/image" Target="../media/image55.png"/><Relationship Id="rId4" Type="http://schemas.openxmlformats.org/officeDocument/2006/relationships/hyperlink" Target="https://nap.nationalacademies.org/2650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9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18" Type="http://schemas.openxmlformats.org/officeDocument/2006/relationships/image" Target="../media/image74.svg"/><Relationship Id="rId3" Type="http://schemas.openxmlformats.org/officeDocument/2006/relationships/image" Target="../media/image55.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svg"/><Relationship Id="rId17" Type="http://schemas.openxmlformats.org/officeDocument/2006/relationships/image" Target="../media/image73.png"/><Relationship Id="rId2" Type="http://schemas.openxmlformats.org/officeDocument/2006/relationships/notesSlide" Target="../notesSlides/notesSlide15.xml"/><Relationship Id="rId16" Type="http://schemas.openxmlformats.org/officeDocument/2006/relationships/image" Target="../media/image72.svg"/><Relationship Id="rId20" Type="http://schemas.openxmlformats.org/officeDocument/2006/relationships/image" Target="../media/image76.svg"/><Relationship Id="rId1" Type="http://schemas.openxmlformats.org/officeDocument/2006/relationships/slideLayout" Target="../slideLayouts/slideLayout92.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svg"/><Relationship Id="rId19" Type="http://schemas.openxmlformats.org/officeDocument/2006/relationships/image" Target="../media/image75.png"/><Relationship Id="rId4" Type="http://schemas.openxmlformats.org/officeDocument/2006/relationships/image" Target="../media/image60.jpeg"/><Relationship Id="rId9" Type="http://schemas.openxmlformats.org/officeDocument/2006/relationships/image" Target="../media/image65.png"/><Relationship Id="rId14" Type="http://schemas.openxmlformats.org/officeDocument/2006/relationships/image" Target="../media/image70.svg"/><Relationship Id="rId22" Type="http://schemas.openxmlformats.org/officeDocument/2006/relationships/image" Target="../media/image78.sv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92.xml"/><Relationship Id="rId5" Type="http://schemas.openxmlformats.org/officeDocument/2006/relationships/image" Target="../media/image62.sv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5.png"/><Relationship Id="rId1" Type="http://schemas.openxmlformats.org/officeDocument/2006/relationships/slideLayout" Target="../slideLayouts/slideLayout92.xml"/><Relationship Id="rId5" Type="http://schemas.openxmlformats.org/officeDocument/2006/relationships/image" Target="../media/image79.jpeg"/><Relationship Id="rId4" Type="http://schemas.openxmlformats.org/officeDocument/2006/relationships/image" Target="../media/image76.svg"/></Relationships>
</file>

<file path=ppt/slides/_rels/slide3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92.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80.xml"/><Relationship Id="rId4" Type="http://schemas.openxmlformats.org/officeDocument/2006/relationships/image" Target="../media/image81.jpe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92.xml"/><Relationship Id="rId5" Type="http://schemas.openxmlformats.org/officeDocument/2006/relationships/image" Target="../media/image82.jpeg"/><Relationship Id="rId4" Type="http://schemas.openxmlformats.org/officeDocument/2006/relationships/image" Target="../media/image66.svg"/></Relationships>
</file>

<file path=ppt/slides/_rels/slide39.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83.jpeg"/><Relationship Id="rId2" Type="http://schemas.openxmlformats.org/officeDocument/2006/relationships/image" Target="../media/image65.png"/><Relationship Id="rId1" Type="http://schemas.openxmlformats.org/officeDocument/2006/relationships/slideLayout" Target="../slideLayouts/slideLayout92.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5.png"/><Relationship Id="rId1" Type="http://schemas.openxmlformats.org/officeDocument/2006/relationships/slideLayout" Target="../slideLayouts/slideLayout92.xml"/><Relationship Id="rId4" Type="http://schemas.openxmlformats.org/officeDocument/2006/relationships/image" Target="../media/image68.sv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92.xml"/><Relationship Id="rId5" Type="http://schemas.openxmlformats.org/officeDocument/2006/relationships/image" Target="../media/image64.sv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92.xml"/><Relationship Id="rId5" Type="http://schemas.openxmlformats.org/officeDocument/2006/relationships/image" Target="../media/image74.svg"/><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92.xml"/><Relationship Id="rId5" Type="http://schemas.openxmlformats.org/officeDocument/2006/relationships/image" Target="../media/image74.sv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5.png"/><Relationship Id="rId1" Type="http://schemas.openxmlformats.org/officeDocument/2006/relationships/slideLayout" Target="../slideLayouts/slideLayout92.xml"/><Relationship Id="rId4" Type="http://schemas.openxmlformats.org/officeDocument/2006/relationships/image" Target="../media/image76.svg"/></Relationships>
</file>

<file path=ppt/slides/_rels/slide45.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18" Type="http://schemas.openxmlformats.org/officeDocument/2006/relationships/image" Target="../media/image74.svg"/><Relationship Id="rId3" Type="http://schemas.openxmlformats.org/officeDocument/2006/relationships/image" Target="../media/image60.jpe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svg"/><Relationship Id="rId17" Type="http://schemas.openxmlformats.org/officeDocument/2006/relationships/image" Target="../media/image73.png"/><Relationship Id="rId2" Type="http://schemas.openxmlformats.org/officeDocument/2006/relationships/notesSlide" Target="../notesSlides/notesSlide23.xml"/><Relationship Id="rId16" Type="http://schemas.openxmlformats.org/officeDocument/2006/relationships/image" Target="../media/image72.svg"/><Relationship Id="rId20" Type="http://schemas.openxmlformats.org/officeDocument/2006/relationships/image" Target="../media/image76.svg"/><Relationship Id="rId1" Type="http://schemas.openxmlformats.org/officeDocument/2006/relationships/slideLayout" Target="../slideLayouts/slideLayout92.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svg"/><Relationship Id="rId19" Type="http://schemas.openxmlformats.org/officeDocument/2006/relationships/image" Target="../media/image75.png"/><Relationship Id="rId4" Type="http://schemas.openxmlformats.org/officeDocument/2006/relationships/image" Target="../media/image55.png"/><Relationship Id="rId9" Type="http://schemas.openxmlformats.org/officeDocument/2006/relationships/image" Target="../media/image65.png"/><Relationship Id="rId14" Type="http://schemas.openxmlformats.org/officeDocument/2006/relationships/image" Target="../media/image70.svg"/><Relationship Id="rId22" Type="http://schemas.openxmlformats.org/officeDocument/2006/relationships/image" Target="../media/image78.svg"/></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79.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6.png"/><Relationship Id="rId16" Type="http://schemas.openxmlformats.org/officeDocument/2006/relationships/image" Target="../media/image100.png"/><Relationship Id="rId1" Type="http://schemas.openxmlformats.org/officeDocument/2006/relationships/slideLayout" Target="../slideLayouts/slideLayout46.xml"/><Relationship Id="rId6" Type="http://schemas.openxmlformats.org/officeDocument/2006/relationships/image" Target="../media/image90.png"/><Relationship Id="rId11" Type="http://schemas.openxmlformats.org/officeDocument/2006/relationships/image" Target="../media/image95.jpe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jpeg"/><Relationship Id="rId14" Type="http://schemas.openxmlformats.org/officeDocument/2006/relationships/image" Target="../media/image9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tags" Target="../tags/tag266.xml"/><Relationship Id="rId1" Type="http://schemas.openxmlformats.org/officeDocument/2006/relationships/vmlDrawing" Target="../drawings/vmlDrawing44.vml"/><Relationship Id="rId5" Type="http://schemas.openxmlformats.org/officeDocument/2006/relationships/image" Target="../media/image14.emf"/><Relationship Id="rId4" Type="http://schemas.openxmlformats.org/officeDocument/2006/relationships/oleObject" Target="../embeddings/oleObject44.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tags" Target="../tags/tag269.xml"/><Relationship Id="rId7" Type="http://schemas.openxmlformats.org/officeDocument/2006/relationships/slideLayout" Target="../slideLayouts/slideLayout124.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s>
</file>

<file path=ppt/slides/_rels/slide8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8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3" Type="http://schemas.openxmlformats.org/officeDocument/2006/relationships/image" Target="../media/image116.svg"/><Relationship Id="rId18" Type="http://schemas.openxmlformats.org/officeDocument/2006/relationships/image" Target="../media/image121.png"/><Relationship Id="rId26" Type="http://schemas.openxmlformats.org/officeDocument/2006/relationships/image" Target="../media/image129.png"/><Relationship Id="rId39" Type="http://schemas.openxmlformats.org/officeDocument/2006/relationships/image" Target="../media/image142.svg"/><Relationship Id="rId21" Type="http://schemas.openxmlformats.org/officeDocument/2006/relationships/image" Target="../media/image124.svg"/><Relationship Id="rId34" Type="http://schemas.openxmlformats.org/officeDocument/2006/relationships/image" Target="../media/image137.png"/><Relationship Id="rId42" Type="http://schemas.openxmlformats.org/officeDocument/2006/relationships/image" Target="../media/image145.png"/><Relationship Id="rId7" Type="http://schemas.openxmlformats.org/officeDocument/2006/relationships/image" Target="../media/image110.svg"/><Relationship Id="rId2" Type="http://schemas.openxmlformats.org/officeDocument/2006/relationships/image" Target="../media/image105.png"/><Relationship Id="rId16" Type="http://schemas.openxmlformats.org/officeDocument/2006/relationships/image" Target="../media/image119.png"/><Relationship Id="rId20" Type="http://schemas.openxmlformats.org/officeDocument/2006/relationships/image" Target="../media/image123.png"/><Relationship Id="rId29" Type="http://schemas.openxmlformats.org/officeDocument/2006/relationships/image" Target="../media/image132.svg"/><Relationship Id="rId41" Type="http://schemas.openxmlformats.org/officeDocument/2006/relationships/image" Target="../media/image144.svg"/><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114.svg"/><Relationship Id="rId24" Type="http://schemas.openxmlformats.org/officeDocument/2006/relationships/image" Target="../media/image127.png"/><Relationship Id="rId32" Type="http://schemas.openxmlformats.org/officeDocument/2006/relationships/image" Target="../media/image135.png"/><Relationship Id="rId37" Type="http://schemas.openxmlformats.org/officeDocument/2006/relationships/image" Target="../media/image140.svg"/><Relationship Id="rId40" Type="http://schemas.openxmlformats.org/officeDocument/2006/relationships/image" Target="../media/image143.png"/><Relationship Id="rId5" Type="http://schemas.openxmlformats.org/officeDocument/2006/relationships/image" Target="../media/image108.svg"/><Relationship Id="rId15" Type="http://schemas.openxmlformats.org/officeDocument/2006/relationships/image" Target="../media/image118.svg"/><Relationship Id="rId23" Type="http://schemas.openxmlformats.org/officeDocument/2006/relationships/image" Target="../media/image126.svg"/><Relationship Id="rId28" Type="http://schemas.openxmlformats.org/officeDocument/2006/relationships/image" Target="../media/image131.png"/><Relationship Id="rId36" Type="http://schemas.openxmlformats.org/officeDocument/2006/relationships/image" Target="../media/image139.png"/><Relationship Id="rId10" Type="http://schemas.openxmlformats.org/officeDocument/2006/relationships/image" Target="../media/image113.png"/><Relationship Id="rId19" Type="http://schemas.openxmlformats.org/officeDocument/2006/relationships/image" Target="../media/image122.svg"/><Relationship Id="rId31" Type="http://schemas.openxmlformats.org/officeDocument/2006/relationships/image" Target="../media/image134.svg"/><Relationship Id="rId4" Type="http://schemas.openxmlformats.org/officeDocument/2006/relationships/image" Target="../media/image107.png"/><Relationship Id="rId9" Type="http://schemas.openxmlformats.org/officeDocument/2006/relationships/image" Target="../media/image112.svg"/><Relationship Id="rId14" Type="http://schemas.openxmlformats.org/officeDocument/2006/relationships/image" Target="../media/image117.png"/><Relationship Id="rId22" Type="http://schemas.openxmlformats.org/officeDocument/2006/relationships/image" Target="../media/image125.png"/><Relationship Id="rId27" Type="http://schemas.openxmlformats.org/officeDocument/2006/relationships/image" Target="../media/image130.svg"/><Relationship Id="rId30" Type="http://schemas.openxmlformats.org/officeDocument/2006/relationships/image" Target="../media/image133.png"/><Relationship Id="rId35" Type="http://schemas.openxmlformats.org/officeDocument/2006/relationships/image" Target="../media/image138.svg"/><Relationship Id="rId43" Type="http://schemas.openxmlformats.org/officeDocument/2006/relationships/image" Target="../media/image146.svg"/><Relationship Id="rId8" Type="http://schemas.openxmlformats.org/officeDocument/2006/relationships/image" Target="../media/image111.png"/><Relationship Id="rId3" Type="http://schemas.openxmlformats.org/officeDocument/2006/relationships/image" Target="../media/image106.svg"/><Relationship Id="rId12" Type="http://schemas.openxmlformats.org/officeDocument/2006/relationships/image" Target="../media/image115.png"/><Relationship Id="rId17" Type="http://schemas.openxmlformats.org/officeDocument/2006/relationships/image" Target="../media/image120.svg"/><Relationship Id="rId25" Type="http://schemas.openxmlformats.org/officeDocument/2006/relationships/image" Target="../media/image128.svg"/><Relationship Id="rId33" Type="http://schemas.openxmlformats.org/officeDocument/2006/relationships/image" Target="../media/image136.svg"/><Relationship Id="rId38" Type="http://schemas.openxmlformats.org/officeDocument/2006/relationships/image" Target="../media/image141.png"/></Relationships>
</file>

<file path=ppt/slides/_rels/slide86.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svg"/><Relationship Id="rId7" Type="http://schemas.openxmlformats.org/officeDocument/2006/relationships/image" Target="../media/image110.sv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svg"/><Relationship Id="rId4" Type="http://schemas.openxmlformats.org/officeDocument/2006/relationships/image" Target="../media/image107.png"/><Relationship Id="rId9" Type="http://schemas.openxmlformats.org/officeDocument/2006/relationships/image" Target="../media/image112.svg"/></Relationships>
</file>

<file path=ppt/slides/_rels/slide87.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svg"/><Relationship Id="rId3" Type="http://schemas.openxmlformats.org/officeDocument/2006/relationships/image" Target="../media/image114.svg"/><Relationship Id="rId7" Type="http://schemas.openxmlformats.org/officeDocument/2006/relationships/image" Target="../media/image118.svg"/><Relationship Id="rId12" Type="http://schemas.openxmlformats.org/officeDocument/2006/relationships/image" Target="../media/image123.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2.svg"/><Relationship Id="rId5" Type="http://schemas.openxmlformats.org/officeDocument/2006/relationships/image" Target="../media/image116.sv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svg"/></Relationships>
</file>

<file path=ppt/slides/_rels/slide88.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28.svg"/><Relationship Id="rId5" Type="http://schemas.openxmlformats.org/officeDocument/2006/relationships/image" Target="../media/image127.png"/><Relationship Id="rId10" Type="http://schemas.openxmlformats.org/officeDocument/2006/relationships/image" Target="../media/image132.svg"/><Relationship Id="rId4" Type="http://schemas.openxmlformats.org/officeDocument/2006/relationships/image" Target="../media/image126.svg"/><Relationship Id="rId9" Type="http://schemas.openxmlformats.org/officeDocument/2006/relationships/image" Target="../media/image131.png"/></Relationships>
</file>

<file path=ppt/slides/_rels/slide89.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svg"/><Relationship Id="rId7" Type="http://schemas.openxmlformats.org/officeDocument/2006/relationships/image" Target="../media/image138.sv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svg"/><Relationship Id="rId4" Type="http://schemas.openxmlformats.org/officeDocument/2006/relationships/image" Target="../media/image135.png"/><Relationship Id="rId9" Type="http://schemas.openxmlformats.org/officeDocument/2006/relationships/image" Target="../media/image140.svg"/></Relationships>
</file>

<file path=ppt/slides/_rels/slide9.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18" Type="http://schemas.openxmlformats.org/officeDocument/2006/relationships/tags" Target="../tags/tag290.xml"/><Relationship Id="rId26" Type="http://schemas.openxmlformats.org/officeDocument/2006/relationships/tags" Target="../tags/tag298.xml"/><Relationship Id="rId3" Type="http://schemas.openxmlformats.org/officeDocument/2006/relationships/tags" Target="../tags/tag275.xml"/><Relationship Id="rId21" Type="http://schemas.openxmlformats.org/officeDocument/2006/relationships/tags" Target="../tags/tag293.xml"/><Relationship Id="rId7" Type="http://schemas.openxmlformats.org/officeDocument/2006/relationships/tags" Target="../tags/tag279.xml"/><Relationship Id="rId12" Type="http://schemas.openxmlformats.org/officeDocument/2006/relationships/tags" Target="../tags/tag284.xml"/><Relationship Id="rId17" Type="http://schemas.openxmlformats.org/officeDocument/2006/relationships/tags" Target="../tags/tag289.xml"/><Relationship Id="rId25" Type="http://schemas.openxmlformats.org/officeDocument/2006/relationships/tags" Target="../tags/tag297.xml"/><Relationship Id="rId2" Type="http://schemas.openxmlformats.org/officeDocument/2006/relationships/tags" Target="../tags/tag274.xml"/><Relationship Id="rId16" Type="http://schemas.openxmlformats.org/officeDocument/2006/relationships/tags" Target="../tags/tag288.xml"/><Relationship Id="rId20" Type="http://schemas.openxmlformats.org/officeDocument/2006/relationships/tags" Target="../tags/tag292.xml"/><Relationship Id="rId29" Type="http://schemas.openxmlformats.org/officeDocument/2006/relationships/slideLayout" Target="../slideLayouts/slideLayout124.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24" Type="http://schemas.openxmlformats.org/officeDocument/2006/relationships/tags" Target="../tags/tag296.xml"/><Relationship Id="rId5" Type="http://schemas.openxmlformats.org/officeDocument/2006/relationships/tags" Target="../tags/tag277.xml"/><Relationship Id="rId15" Type="http://schemas.openxmlformats.org/officeDocument/2006/relationships/tags" Target="../tags/tag287.xml"/><Relationship Id="rId23" Type="http://schemas.openxmlformats.org/officeDocument/2006/relationships/tags" Target="../tags/tag295.xml"/><Relationship Id="rId28" Type="http://schemas.openxmlformats.org/officeDocument/2006/relationships/tags" Target="../tags/tag300.xml"/><Relationship Id="rId10" Type="http://schemas.openxmlformats.org/officeDocument/2006/relationships/tags" Target="../tags/tag282.xml"/><Relationship Id="rId19" Type="http://schemas.openxmlformats.org/officeDocument/2006/relationships/tags" Target="../tags/tag291.xml"/><Relationship Id="rId31" Type="http://schemas.openxmlformats.org/officeDocument/2006/relationships/chart" Target="../charts/chart2.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tags" Target="../tags/tag286.xml"/><Relationship Id="rId22" Type="http://schemas.openxmlformats.org/officeDocument/2006/relationships/tags" Target="../tags/tag294.xml"/><Relationship Id="rId27" Type="http://schemas.openxmlformats.org/officeDocument/2006/relationships/tags" Target="../tags/tag299.xml"/><Relationship Id="rId30" Type="http://schemas.openxmlformats.org/officeDocument/2006/relationships/chart" Target="../charts/chart1.xml"/></Relationships>
</file>

<file path=ppt/slides/_rels/slide90.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42.svg"/><Relationship Id="rId7" Type="http://schemas.openxmlformats.org/officeDocument/2006/relationships/image" Target="../media/image146.svg"/><Relationship Id="rId2"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svg"/><Relationship Id="rId4" Type="http://schemas.openxmlformats.org/officeDocument/2006/relationships/image" Target="../media/image143.png"/><Relationship Id="rId9" Type="http://schemas.openxmlformats.org/officeDocument/2006/relationships/image" Target="../media/image136.sv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svg"/><Relationship Id="rId7" Type="http://schemas.openxmlformats.org/officeDocument/2006/relationships/image" Target="../media/image152.svg"/><Relationship Id="rId2"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svg"/><Relationship Id="rId4" Type="http://schemas.openxmlformats.org/officeDocument/2006/relationships/image" Target="../media/image149.png"/><Relationship Id="rId9" Type="http://schemas.openxmlformats.org/officeDocument/2006/relationships/image" Target="../media/image154.svg"/></Relationships>
</file>

<file path=ppt/slides/_rels/slide95.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svg"/><Relationship Id="rId7" Type="http://schemas.openxmlformats.org/officeDocument/2006/relationships/image" Target="../media/image160.sv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4.svg"/><Relationship Id="rId5" Type="http://schemas.openxmlformats.org/officeDocument/2006/relationships/image" Target="../media/image158.sv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sv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170.svg"/><Relationship Id="rId13" Type="http://schemas.openxmlformats.org/officeDocument/2006/relationships/image" Target="../media/image175.png"/><Relationship Id="rId3" Type="http://schemas.openxmlformats.org/officeDocument/2006/relationships/image" Target="../media/image165.png"/><Relationship Id="rId7" Type="http://schemas.openxmlformats.org/officeDocument/2006/relationships/image" Target="../media/image169.png"/><Relationship Id="rId12" Type="http://schemas.openxmlformats.org/officeDocument/2006/relationships/image" Target="../media/image174.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68.svg"/><Relationship Id="rId11" Type="http://schemas.openxmlformats.org/officeDocument/2006/relationships/image" Target="../media/image173.png"/><Relationship Id="rId5" Type="http://schemas.openxmlformats.org/officeDocument/2006/relationships/image" Target="../media/image167.png"/><Relationship Id="rId10" Type="http://schemas.openxmlformats.org/officeDocument/2006/relationships/image" Target="../media/image172.svg"/><Relationship Id="rId4" Type="http://schemas.openxmlformats.org/officeDocument/2006/relationships/image" Target="../media/image166.svg"/><Relationship Id="rId9" Type="http://schemas.openxmlformats.org/officeDocument/2006/relationships/image" Target="../media/image171.png"/><Relationship Id="rId14" Type="http://schemas.openxmlformats.org/officeDocument/2006/relationships/image" Target="../media/image17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Nuclear Energy Advisory Committee (NEAC) Meeting</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rPr>
              <a:t>Krystal D. Milam, Designated Federal Officer</a:t>
            </a:r>
            <a:endParaRPr lang="en-US" altLang="en-US" b="1">
              <a:solidFill>
                <a:schemeClr val="bg1"/>
              </a:solidFill>
              <a:cs typeface="Calibri"/>
            </a:endParaRPr>
          </a:p>
          <a:p>
            <a:pPr algn="l"/>
            <a:r>
              <a:rPr lang="en-US" altLang="en-US" b="1">
                <a:solidFill>
                  <a:schemeClr val="bg1"/>
                </a:solidFill>
              </a:rPr>
              <a:t>August 9, 2023</a:t>
            </a:r>
          </a:p>
          <a:p>
            <a:pPr algn="l"/>
            <a:r>
              <a:rPr lang="en-US" altLang="en-US" sz="2000" b="1" i="1">
                <a:solidFill>
                  <a:schemeClr val="bg1"/>
                </a:solidFill>
              </a:rPr>
              <a:t>				</a:t>
            </a:r>
            <a:endParaRPr lang="en-US" altLang="en-US" sz="2000" b="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2820A807-6A8F-4F06-8280-A309333A3B5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37" name="think-cell Slide" r:id="rId14" imgW="360" imgH="360" progId="TCLayout.ActiveDocument.1">
                  <p:embed/>
                </p:oleObj>
              </mc:Choice>
              <mc:Fallback>
                <p:oleObj name="think-cell Slide" r:id="rId14" imgW="360" imgH="360" progId="TCLayout.ActiveDocument.1">
                  <p:embed/>
                  <p:pic>
                    <p:nvPicPr>
                      <p:cNvPr id="5" name="Object 6" hidden="1">
                        <a:extLst>
                          <a:ext uri="{FF2B5EF4-FFF2-40B4-BE49-F238E27FC236}">
                            <a16:creationId xmlns:a16="http://schemas.microsoft.com/office/drawing/2014/main" id="{2820A807-6A8F-4F06-8280-A309333A3B5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40" name="Title 139">
            <a:extLst>
              <a:ext uri="{FF2B5EF4-FFF2-40B4-BE49-F238E27FC236}">
                <a16:creationId xmlns:a16="http://schemas.microsoft.com/office/drawing/2014/main" id="{B81FB49F-F930-4AE1-B54B-5FF20958D8EF}"/>
              </a:ext>
            </a:extLst>
          </p:cNvPr>
          <p:cNvSpPr>
            <a:spLocks noGrp="1"/>
          </p:cNvSpPr>
          <p:nvPr>
            <p:ph type="title"/>
          </p:nvPr>
        </p:nvSpPr>
        <p:spPr>
          <a:xfrm>
            <a:off x="554736" y="275483"/>
            <a:ext cx="11137615" cy="731520"/>
          </a:xfrm>
        </p:spPr>
        <p:txBody>
          <a:bodyPr vert="horz"/>
          <a:lstStyle/>
          <a:p>
            <a:r>
              <a:rPr lang="en-US" sz="2400"/>
              <a:t>Nuclear has a unique value proposition for the net-zero grid</a:t>
            </a:r>
          </a:p>
        </p:txBody>
      </p:sp>
      <p:grpSp>
        <p:nvGrpSpPr>
          <p:cNvPr id="2" name="Group 1">
            <a:extLst>
              <a:ext uri="{FF2B5EF4-FFF2-40B4-BE49-F238E27FC236}">
                <a16:creationId xmlns:a16="http://schemas.microsoft.com/office/drawing/2014/main" id="{914CF970-DF61-FBEB-1701-8C8EEB310978}"/>
              </a:ext>
            </a:extLst>
          </p:cNvPr>
          <p:cNvGrpSpPr/>
          <p:nvPr/>
        </p:nvGrpSpPr>
        <p:grpSpPr>
          <a:xfrm>
            <a:off x="167114" y="1354948"/>
            <a:ext cx="11653351" cy="5113014"/>
            <a:chOff x="167114" y="1354948"/>
            <a:chExt cx="11653351" cy="5113014"/>
          </a:xfrm>
        </p:grpSpPr>
        <p:sp>
          <p:nvSpPr>
            <p:cNvPr id="233" name="Rectangle 232">
              <a:extLst>
                <a:ext uri="{FF2B5EF4-FFF2-40B4-BE49-F238E27FC236}">
                  <a16:creationId xmlns:a16="http://schemas.microsoft.com/office/drawing/2014/main" id="{B49A2044-48AD-4D4B-9FA7-94663713B339}"/>
                </a:ext>
              </a:extLst>
            </p:cNvPr>
            <p:cNvSpPr/>
            <p:nvPr/>
          </p:nvSpPr>
          <p:spPr>
            <a:xfrm>
              <a:off x="10002251" y="5381764"/>
              <a:ext cx="1188720" cy="59037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nl-BE" sz="1600" err="1">
                <a:solidFill>
                  <a:schemeClr val="bg1"/>
                </a:solidFill>
              </a:endParaRPr>
            </a:p>
          </p:txBody>
        </p:sp>
        <p:sp>
          <p:nvSpPr>
            <p:cNvPr id="13" name="Rectangle 12">
              <a:extLst>
                <a:ext uri="{FF2B5EF4-FFF2-40B4-BE49-F238E27FC236}">
                  <a16:creationId xmlns:a16="http://schemas.microsoft.com/office/drawing/2014/main" id="{F0E399C6-0789-408A-B081-CAE9AB6219DA}"/>
                </a:ext>
              </a:extLst>
            </p:cNvPr>
            <p:cNvSpPr/>
            <p:nvPr/>
          </p:nvSpPr>
          <p:spPr>
            <a:xfrm>
              <a:off x="2526188" y="1372935"/>
              <a:ext cx="1188720" cy="573231"/>
            </a:xfrm>
            <a:prstGeom prst="rect">
              <a:avLst/>
            </a:prstGeom>
            <a:solidFill>
              <a:schemeClr val="accent5">
                <a:lumMod val="75000"/>
                <a:lumOff val="2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1"/>
                  </a:solidFill>
                </a:rPr>
                <a:t>Clean?</a:t>
              </a:r>
            </a:p>
          </p:txBody>
        </p:sp>
        <p:sp>
          <p:nvSpPr>
            <p:cNvPr id="75" name="Rectangle 74">
              <a:extLst>
                <a:ext uri="{FF2B5EF4-FFF2-40B4-BE49-F238E27FC236}">
                  <a16:creationId xmlns:a16="http://schemas.microsoft.com/office/drawing/2014/main" id="{2F03C97A-573E-448A-A0CE-B001FF73815A}"/>
                </a:ext>
              </a:extLst>
            </p:cNvPr>
            <p:cNvSpPr/>
            <p:nvPr/>
          </p:nvSpPr>
          <p:spPr>
            <a:xfrm>
              <a:off x="3861073" y="1354948"/>
              <a:ext cx="1188720" cy="573231"/>
            </a:xfrm>
            <a:prstGeom prst="rect">
              <a:avLst/>
            </a:prstGeom>
            <a:solidFill>
              <a:schemeClr val="accent5">
                <a:lumMod val="75000"/>
                <a:lumOff val="2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1"/>
                  </a:solidFill>
                </a:rPr>
                <a:t>Firm?</a:t>
              </a:r>
            </a:p>
          </p:txBody>
        </p:sp>
        <p:sp>
          <p:nvSpPr>
            <p:cNvPr id="76" name="Rectangle 75">
              <a:extLst>
                <a:ext uri="{FF2B5EF4-FFF2-40B4-BE49-F238E27FC236}">
                  <a16:creationId xmlns:a16="http://schemas.microsoft.com/office/drawing/2014/main" id="{78F33DA7-94F5-40D1-9329-9DF155049D85}"/>
                </a:ext>
              </a:extLst>
            </p:cNvPr>
            <p:cNvSpPr/>
            <p:nvPr/>
          </p:nvSpPr>
          <p:spPr>
            <a:xfrm>
              <a:off x="5215208" y="1369856"/>
              <a:ext cx="1188720" cy="573231"/>
            </a:xfrm>
            <a:prstGeom prst="rect">
              <a:avLst/>
            </a:prstGeom>
            <a:solidFill>
              <a:schemeClr val="accent5">
                <a:lumMod val="75000"/>
                <a:lumOff val="2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1"/>
                  </a:solidFill>
                </a:rPr>
                <a:t>Low land use?</a:t>
              </a:r>
            </a:p>
          </p:txBody>
        </p:sp>
        <p:sp>
          <p:nvSpPr>
            <p:cNvPr id="92" name="Rectangle 91">
              <a:extLst>
                <a:ext uri="{FF2B5EF4-FFF2-40B4-BE49-F238E27FC236}">
                  <a16:creationId xmlns:a16="http://schemas.microsoft.com/office/drawing/2014/main" id="{808598F5-93B5-4A76-BCF2-AE2577C6075D}"/>
                </a:ext>
              </a:extLst>
            </p:cNvPr>
            <p:cNvSpPr/>
            <p:nvPr/>
          </p:nvSpPr>
          <p:spPr>
            <a:xfrm>
              <a:off x="564685" y="1372935"/>
              <a:ext cx="1156855" cy="219148"/>
            </a:xfrm>
            <a:prstGeom prst="rect">
              <a:avLst/>
            </a:prstGeom>
            <a:gradFill flip="none" rotWithShape="1">
              <a:gsLst>
                <a:gs pos="0">
                  <a:schemeClr val="accent1"/>
                </a:gs>
                <a:gs pos="50000">
                  <a:schemeClr val="accent2"/>
                </a:gs>
                <a:gs pos="100000">
                  <a:schemeClr val="accent6">
                    <a:lumMod val="20000"/>
                    <a:lumOff val="80000"/>
                  </a:schemeClr>
                </a:gs>
              </a:gsLst>
              <a:lin ang="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117" name="LineBasicStrong 117">
              <a:extLst>
                <a:ext uri="{FF2B5EF4-FFF2-40B4-BE49-F238E27FC236}">
                  <a16:creationId xmlns:a16="http://schemas.microsoft.com/office/drawing/2014/main" id="{67F851D1-BE8E-42EB-9BF2-0307020513F9}"/>
                </a:ext>
              </a:extLst>
            </p:cNvPr>
            <p:cNvCxnSpPr>
              <a:cxnSpLocks/>
            </p:cNvCxnSpPr>
            <p:nvPr>
              <p:custDataLst>
                <p:tags r:id="rId3"/>
              </p:custDataLst>
            </p:nvPr>
          </p:nvCxnSpPr>
          <p:spPr>
            <a:xfrm>
              <a:off x="234489" y="2069078"/>
              <a:ext cx="11557265"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4CFD30B-8218-422F-AC02-249972744990}"/>
                </a:ext>
              </a:extLst>
            </p:cNvPr>
            <p:cNvSpPr txBox="1"/>
            <p:nvPr/>
          </p:nvSpPr>
          <p:spPr>
            <a:xfrm>
              <a:off x="899549" y="2202240"/>
              <a:ext cx="1554480" cy="21945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Nuclear</a:t>
              </a:r>
            </a:p>
          </p:txBody>
        </p:sp>
        <p:grpSp>
          <p:nvGrpSpPr>
            <p:cNvPr id="30" name="CustomIcon">
              <a:extLst>
                <a:ext uri="{FF2B5EF4-FFF2-40B4-BE49-F238E27FC236}">
                  <a16:creationId xmlns:a16="http://schemas.microsoft.com/office/drawing/2014/main" id="{BDDD4772-DAAC-49E0-B63C-851C4092E879}"/>
                </a:ext>
              </a:extLst>
            </p:cNvPr>
            <p:cNvGrpSpPr>
              <a:grpSpLocks noChangeAspect="1"/>
            </p:cNvGrpSpPr>
            <p:nvPr>
              <p:custDataLst>
                <p:tags r:id="rId4"/>
              </p:custDataLst>
            </p:nvPr>
          </p:nvGrpSpPr>
          <p:grpSpPr>
            <a:xfrm>
              <a:off x="564685" y="2174808"/>
              <a:ext cx="274320" cy="274320"/>
              <a:chOff x="-205105" y="-205105"/>
              <a:chExt cx="1019810" cy="1019810"/>
            </a:xfrm>
          </p:grpSpPr>
          <p:sp>
            <p:nvSpPr>
              <p:cNvPr id="27" name="Oval 26">
                <a:extLst>
                  <a:ext uri="{FF2B5EF4-FFF2-40B4-BE49-F238E27FC236}">
                    <a16:creationId xmlns:a16="http://schemas.microsoft.com/office/drawing/2014/main" id="{78BD7F57-C1E4-4164-B5EA-2F1F91332FF0}"/>
                  </a:ext>
                </a:extLst>
              </p:cNvPr>
              <p:cNvSpPr>
                <a:spLocks noChangeAspect="1"/>
              </p:cNvSpPr>
              <p:nvPr/>
            </p:nvSpPr>
            <p:spPr>
              <a:xfrm>
                <a:off x="-205105" y="-205105"/>
                <a:ext cx="1019810" cy="1019810"/>
              </a:xfrm>
              <a:prstGeom prst="ellipse">
                <a:avLst/>
              </a:prstGeom>
              <a:solidFill>
                <a:schemeClr val="accent1"/>
              </a:solidFill>
              <a:ln w="95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29" name="Graphic 28">
                <a:extLst>
                  <a:ext uri="{FF2B5EF4-FFF2-40B4-BE49-F238E27FC236}">
                    <a16:creationId xmlns:a16="http://schemas.microsoft.com/office/drawing/2014/main" id="{B3471096-DCBB-4579-B011-C88F61E670A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sp>
          <p:nvSpPr>
            <p:cNvPr id="80" name="Rectangle 79">
              <a:extLst>
                <a:ext uri="{FF2B5EF4-FFF2-40B4-BE49-F238E27FC236}">
                  <a16:creationId xmlns:a16="http://schemas.microsoft.com/office/drawing/2014/main" id="{6005D604-A544-4984-ADA9-FC9AEFEDB80B}"/>
                </a:ext>
              </a:extLst>
            </p:cNvPr>
            <p:cNvSpPr/>
            <p:nvPr/>
          </p:nvSpPr>
          <p:spPr>
            <a:xfrm>
              <a:off x="2526188" y="2202240"/>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93" name="Rectangle 92">
              <a:extLst>
                <a:ext uri="{FF2B5EF4-FFF2-40B4-BE49-F238E27FC236}">
                  <a16:creationId xmlns:a16="http://schemas.microsoft.com/office/drawing/2014/main" id="{3524A2AA-5F63-456D-9821-CFDAD317D4AE}"/>
                </a:ext>
              </a:extLst>
            </p:cNvPr>
            <p:cNvSpPr/>
            <p:nvPr/>
          </p:nvSpPr>
          <p:spPr>
            <a:xfrm>
              <a:off x="3861073" y="2202240"/>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05" name="Rectangle 104">
              <a:extLst>
                <a:ext uri="{FF2B5EF4-FFF2-40B4-BE49-F238E27FC236}">
                  <a16:creationId xmlns:a16="http://schemas.microsoft.com/office/drawing/2014/main" id="{534C4E69-F79D-4FCE-9167-4BEDD76EABB5}"/>
                </a:ext>
              </a:extLst>
            </p:cNvPr>
            <p:cNvSpPr/>
            <p:nvPr/>
          </p:nvSpPr>
          <p:spPr>
            <a:xfrm>
              <a:off x="5215208" y="2202240"/>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43" name="Rectangle 142">
              <a:extLst>
                <a:ext uri="{FF2B5EF4-FFF2-40B4-BE49-F238E27FC236}">
                  <a16:creationId xmlns:a16="http://schemas.microsoft.com/office/drawing/2014/main" id="{3D3AEFEC-4D4C-4B0D-B29C-129808352338}"/>
                </a:ext>
              </a:extLst>
            </p:cNvPr>
            <p:cNvSpPr/>
            <p:nvPr/>
          </p:nvSpPr>
          <p:spPr>
            <a:xfrm>
              <a:off x="6569343" y="2202240"/>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44" name="Rectangle 143">
              <a:extLst>
                <a:ext uri="{FF2B5EF4-FFF2-40B4-BE49-F238E27FC236}">
                  <a16:creationId xmlns:a16="http://schemas.microsoft.com/office/drawing/2014/main" id="{A4423B2B-E25C-4913-BFC7-7D22A6256F6E}"/>
                </a:ext>
              </a:extLst>
            </p:cNvPr>
            <p:cNvSpPr/>
            <p:nvPr/>
          </p:nvSpPr>
          <p:spPr>
            <a:xfrm>
              <a:off x="7923478" y="2202240"/>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45" name="Rectangle 144">
              <a:extLst>
                <a:ext uri="{FF2B5EF4-FFF2-40B4-BE49-F238E27FC236}">
                  <a16:creationId xmlns:a16="http://schemas.microsoft.com/office/drawing/2014/main" id="{36423366-15DC-4499-80AB-16EB8120A2AE}"/>
                </a:ext>
              </a:extLst>
            </p:cNvPr>
            <p:cNvSpPr/>
            <p:nvPr/>
          </p:nvSpPr>
          <p:spPr>
            <a:xfrm>
              <a:off x="9277613" y="2202240"/>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94" name="Rectangle 193">
              <a:extLst>
                <a:ext uri="{FF2B5EF4-FFF2-40B4-BE49-F238E27FC236}">
                  <a16:creationId xmlns:a16="http://schemas.microsoft.com/office/drawing/2014/main" id="{66103571-386C-4866-AD76-6D1D1091D680}"/>
                </a:ext>
              </a:extLst>
            </p:cNvPr>
            <p:cNvSpPr/>
            <p:nvPr/>
          </p:nvSpPr>
          <p:spPr>
            <a:xfrm>
              <a:off x="10631745" y="2202240"/>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34" name="TextBox 233">
              <a:extLst>
                <a:ext uri="{FF2B5EF4-FFF2-40B4-BE49-F238E27FC236}">
                  <a16:creationId xmlns:a16="http://schemas.microsoft.com/office/drawing/2014/main" id="{9641C00C-F502-434D-9B83-B45605BAA9CB}"/>
                </a:ext>
              </a:extLst>
            </p:cNvPr>
            <p:cNvSpPr txBox="1"/>
            <p:nvPr/>
          </p:nvSpPr>
          <p:spPr>
            <a:xfrm>
              <a:off x="564685" y="1663269"/>
              <a:ext cx="491282"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i="1"/>
                <a:t>High</a:t>
              </a:r>
            </a:p>
          </p:txBody>
        </p:sp>
        <p:sp>
          <p:nvSpPr>
            <p:cNvPr id="235" name="TextBox 234">
              <a:extLst>
                <a:ext uri="{FF2B5EF4-FFF2-40B4-BE49-F238E27FC236}">
                  <a16:creationId xmlns:a16="http://schemas.microsoft.com/office/drawing/2014/main" id="{E7D453F6-8CC3-4C3D-B278-B932CA8E2E69}"/>
                </a:ext>
              </a:extLst>
            </p:cNvPr>
            <p:cNvSpPr txBox="1"/>
            <p:nvPr/>
          </p:nvSpPr>
          <p:spPr>
            <a:xfrm>
              <a:off x="1377726" y="1656922"/>
              <a:ext cx="343814"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i="1"/>
                <a:t>Low</a:t>
              </a:r>
            </a:p>
          </p:txBody>
        </p:sp>
        <p:cxnSp>
          <p:nvCxnSpPr>
            <p:cNvPr id="3" name="Straight Connector 2">
              <a:extLst>
                <a:ext uri="{FF2B5EF4-FFF2-40B4-BE49-F238E27FC236}">
                  <a16:creationId xmlns:a16="http://schemas.microsoft.com/office/drawing/2014/main" id="{8DC4723A-4DC1-49E5-881A-F9D9F8970DD8}"/>
                </a:ext>
              </a:extLst>
            </p:cNvPr>
            <p:cNvCxnSpPr>
              <a:cxnSpLocks/>
            </p:cNvCxnSpPr>
            <p:nvPr/>
          </p:nvCxnSpPr>
          <p:spPr>
            <a:xfrm>
              <a:off x="10549039" y="1372934"/>
              <a:ext cx="0" cy="4617720"/>
            </a:xfrm>
            <a:prstGeom prst="line">
              <a:avLst/>
            </a:prstGeom>
            <a:ln w="12700" cap="flat">
              <a:solidFill>
                <a:schemeClr val="accent6"/>
              </a:solidFill>
              <a:prstDash val="lgDash"/>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BD2D3FC-DF89-4BD6-BE35-D3778988FDFC}"/>
                </a:ext>
              </a:extLst>
            </p:cNvPr>
            <p:cNvSpPr txBox="1"/>
            <p:nvPr/>
          </p:nvSpPr>
          <p:spPr>
            <a:xfrm>
              <a:off x="899549" y="5767668"/>
              <a:ext cx="1554480" cy="21945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Coal</a:t>
              </a:r>
            </a:p>
          </p:txBody>
        </p:sp>
        <p:sp>
          <p:nvSpPr>
            <p:cNvPr id="81" name="Rectangle 80">
              <a:extLst>
                <a:ext uri="{FF2B5EF4-FFF2-40B4-BE49-F238E27FC236}">
                  <a16:creationId xmlns:a16="http://schemas.microsoft.com/office/drawing/2014/main" id="{9EC2DE4F-CE9C-4C9D-8DC0-8D031C3B393B}"/>
                </a:ext>
              </a:extLst>
            </p:cNvPr>
            <p:cNvSpPr/>
            <p:nvPr/>
          </p:nvSpPr>
          <p:spPr>
            <a:xfrm>
              <a:off x="2526188" y="5767976"/>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94" name="Rectangle 93">
              <a:extLst>
                <a:ext uri="{FF2B5EF4-FFF2-40B4-BE49-F238E27FC236}">
                  <a16:creationId xmlns:a16="http://schemas.microsoft.com/office/drawing/2014/main" id="{7DC473AF-CD20-4E7E-B14E-9AB6CC38E0EE}"/>
                </a:ext>
              </a:extLst>
            </p:cNvPr>
            <p:cNvSpPr/>
            <p:nvPr/>
          </p:nvSpPr>
          <p:spPr>
            <a:xfrm>
              <a:off x="3861073" y="5767976"/>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06" name="Rectangle 105">
              <a:extLst>
                <a:ext uri="{FF2B5EF4-FFF2-40B4-BE49-F238E27FC236}">
                  <a16:creationId xmlns:a16="http://schemas.microsoft.com/office/drawing/2014/main" id="{17D35BDD-7001-4E5D-A3CD-F7FD6FE02750}"/>
                </a:ext>
              </a:extLst>
            </p:cNvPr>
            <p:cNvSpPr/>
            <p:nvPr/>
          </p:nvSpPr>
          <p:spPr>
            <a:xfrm>
              <a:off x="5215208" y="5767976"/>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46" name="Rectangle 145">
              <a:extLst>
                <a:ext uri="{FF2B5EF4-FFF2-40B4-BE49-F238E27FC236}">
                  <a16:creationId xmlns:a16="http://schemas.microsoft.com/office/drawing/2014/main" id="{5840B7C9-7C53-4A78-BB08-96BF1715C460}"/>
                </a:ext>
              </a:extLst>
            </p:cNvPr>
            <p:cNvSpPr/>
            <p:nvPr/>
          </p:nvSpPr>
          <p:spPr>
            <a:xfrm>
              <a:off x="6569343" y="5767976"/>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64" name="Rectangle 163">
              <a:extLst>
                <a:ext uri="{FF2B5EF4-FFF2-40B4-BE49-F238E27FC236}">
                  <a16:creationId xmlns:a16="http://schemas.microsoft.com/office/drawing/2014/main" id="{0C43A576-BDED-452E-8C00-D9D8A2063773}"/>
                </a:ext>
              </a:extLst>
            </p:cNvPr>
            <p:cNvSpPr/>
            <p:nvPr/>
          </p:nvSpPr>
          <p:spPr>
            <a:xfrm>
              <a:off x="7923478" y="5371784"/>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75" name="Rectangle 174">
              <a:extLst>
                <a:ext uri="{FF2B5EF4-FFF2-40B4-BE49-F238E27FC236}">
                  <a16:creationId xmlns:a16="http://schemas.microsoft.com/office/drawing/2014/main" id="{C8E01E9A-19EC-49E1-AF3A-CD3A0E6931F1}"/>
                </a:ext>
              </a:extLst>
            </p:cNvPr>
            <p:cNvSpPr/>
            <p:nvPr/>
          </p:nvSpPr>
          <p:spPr>
            <a:xfrm>
              <a:off x="9277613" y="5767976"/>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95" name="Rectangle 194">
              <a:extLst>
                <a:ext uri="{FF2B5EF4-FFF2-40B4-BE49-F238E27FC236}">
                  <a16:creationId xmlns:a16="http://schemas.microsoft.com/office/drawing/2014/main" id="{3A79D401-4C6B-4ADA-A609-0BA932BC0565}"/>
                </a:ext>
              </a:extLst>
            </p:cNvPr>
            <p:cNvSpPr/>
            <p:nvPr/>
          </p:nvSpPr>
          <p:spPr>
            <a:xfrm>
              <a:off x="10631745" y="5371784"/>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82" name="Rectangle 81">
              <a:extLst>
                <a:ext uri="{FF2B5EF4-FFF2-40B4-BE49-F238E27FC236}">
                  <a16:creationId xmlns:a16="http://schemas.microsoft.com/office/drawing/2014/main" id="{73404659-5D2E-4E51-B50F-D528B03801BA}"/>
                </a:ext>
              </a:extLst>
            </p:cNvPr>
            <p:cNvSpPr/>
            <p:nvPr/>
          </p:nvSpPr>
          <p:spPr>
            <a:xfrm>
              <a:off x="2526188" y="4579398"/>
              <a:ext cx="1188720" cy="219148"/>
            </a:xfrm>
            <a:prstGeom prst="rect">
              <a:avLst/>
            </a:prstGeom>
            <a:solidFill>
              <a:srgbClr val="7CC11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95" name="Rectangle 94">
              <a:extLst>
                <a:ext uri="{FF2B5EF4-FFF2-40B4-BE49-F238E27FC236}">
                  <a16:creationId xmlns:a16="http://schemas.microsoft.com/office/drawing/2014/main" id="{0D2AFB04-F99C-4310-9F79-A7D866F09829}"/>
                </a:ext>
              </a:extLst>
            </p:cNvPr>
            <p:cNvSpPr/>
            <p:nvPr/>
          </p:nvSpPr>
          <p:spPr>
            <a:xfrm>
              <a:off x="3861073" y="4579398"/>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07" name="Rectangle 106">
              <a:extLst>
                <a:ext uri="{FF2B5EF4-FFF2-40B4-BE49-F238E27FC236}">
                  <a16:creationId xmlns:a16="http://schemas.microsoft.com/office/drawing/2014/main" id="{BD77A2A4-8CDB-4970-9AFB-95C513C48020}"/>
                </a:ext>
              </a:extLst>
            </p:cNvPr>
            <p:cNvSpPr/>
            <p:nvPr/>
          </p:nvSpPr>
          <p:spPr>
            <a:xfrm>
              <a:off x="5215208" y="4579398"/>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6" name="TextBox 15">
              <a:extLst>
                <a:ext uri="{FF2B5EF4-FFF2-40B4-BE49-F238E27FC236}">
                  <a16:creationId xmlns:a16="http://schemas.microsoft.com/office/drawing/2014/main" id="{CF493D56-9D8C-473A-A976-8BEF7FA2B2FD}"/>
                </a:ext>
              </a:extLst>
            </p:cNvPr>
            <p:cNvSpPr txBox="1"/>
            <p:nvPr/>
          </p:nvSpPr>
          <p:spPr>
            <a:xfrm>
              <a:off x="899549" y="4579194"/>
              <a:ext cx="1554480" cy="21945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Natural gas + CCS</a:t>
              </a:r>
            </a:p>
          </p:txBody>
        </p:sp>
        <p:grpSp>
          <p:nvGrpSpPr>
            <p:cNvPr id="127" name="CustomIcon">
              <a:extLst>
                <a:ext uri="{FF2B5EF4-FFF2-40B4-BE49-F238E27FC236}">
                  <a16:creationId xmlns:a16="http://schemas.microsoft.com/office/drawing/2014/main" id="{A914D075-213B-4F40-BDEA-FC0656B1839C}"/>
                </a:ext>
              </a:extLst>
            </p:cNvPr>
            <p:cNvGrpSpPr>
              <a:grpSpLocks noChangeAspect="1"/>
            </p:cNvGrpSpPr>
            <p:nvPr>
              <p:custDataLst>
                <p:tags r:id="rId5"/>
              </p:custDataLst>
            </p:nvPr>
          </p:nvGrpSpPr>
          <p:grpSpPr>
            <a:xfrm>
              <a:off x="567294" y="4551762"/>
              <a:ext cx="274320" cy="274320"/>
              <a:chOff x="-205105" y="-205105"/>
              <a:chExt cx="1019810" cy="1019810"/>
            </a:xfrm>
          </p:grpSpPr>
          <p:sp>
            <p:nvSpPr>
              <p:cNvPr id="124" name="Oval 123">
                <a:extLst>
                  <a:ext uri="{FF2B5EF4-FFF2-40B4-BE49-F238E27FC236}">
                    <a16:creationId xmlns:a16="http://schemas.microsoft.com/office/drawing/2014/main" id="{F168DDA8-1950-418F-B0EA-BD6458F3D79D}"/>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126" name="Graphic 125">
                <a:extLst>
                  <a:ext uri="{FF2B5EF4-FFF2-40B4-BE49-F238E27FC236}">
                    <a16:creationId xmlns:a16="http://schemas.microsoft.com/office/drawing/2014/main" id="{4C7CEDBF-AB4F-4321-A867-78FF256AD67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sp>
          <p:nvSpPr>
            <p:cNvPr id="147" name="Rectangle 146">
              <a:extLst>
                <a:ext uri="{FF2B5EF4-FFF2-40B4-BE49-F238E27FC236}">
                  <a16:creationId xmlns:a16="http://schemas.microsoft.com/office/drawing/2014/main" id="{ADD0E887-A2F6-40CB-ABD1-3381C2E750B2}"/>
                </a:ext>
              </a:extLst>
            </p:cNvPr>
            <p:cNvSpPr/>
            <p:nvPr/>
          </p:nvSpPr>
          <p:spPr>
            <a:xfrm>
              <a:off x="6569343" y="4579398"/>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63" name="Rectangle 162">
              <a:extLst>
                <a:ext uri="{FF2B5EF4-FFF2-40B4-BE49-F238E27FC236}">
                  <a16:creationId xmlns:a16="http://schemas.microsoft.com/office/drawing/2014/main" id="{BD5BE675-0497-429D-B315-19C8A14946E3}"/>
                </a:ext>
              </a:extLst>
            </p:cNvPr>
            <p:cNvSpPr/>
            <p:nvPr/>
          </p:nvSpPr>
          <p:spPr>
            <a:xfrm>
              <a:off x="7923478" y="4579398"/>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74" name="Rectangle 173">
              <a:extLst>
                <a:ext uri="{FF2B5EF4-FFF2-40B4-BE49-F238E27FC236}">
                  <a16:creationId xmlns:a16="http://schemas.microsoft.com/office/drawing/2014/main" id="{DC50F7B3-93B9-4294-A62E-FEB7095082FD}"/>
                </a:ext>
              </a:extLst>
            </p:cNvPr>
            <p:cNvSpPr/>
            <p:nvPr/>
          </p:nvSpPr>
          <p:spPr>
            <a:xfrm>
              <a:off x="9277613" y="4579398"/>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96" name="Rectangle 195">
              <a:extLst>
                <a:ext uri="{FF2B5EF4-FFF2-40B4-BE49-F238E27FC236}">
                  <a16:creationId xmlns:a16="http://schemas.microsoft.com/office/drawing/2014/main" id="{DEFB7384-2381-4A55-8D1C-085FE60F530C}"/>
                </a:ext>
              </a:extLst>
            </p:cNvPr>
            <p:cNvSpPr/>
            <p:nvPr/>
          </p:nvSpPr>
          <p:spPr>
            <a:xfrm>
              <a:off x="10631745" y="4579398"/>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7" name="TextBox 16">
              <a:extLst>
                <a:ext uri="{FF2B5EF4-FFF2-40B4-BE49-F238E27FC236}">
                  <a16:creationId xmlns:a16="http://schemas.microsoft.com/office/drawing/2014/main" id="{91E87EEB-399C-4DE6-AD55-4A5530B555D7}"/>
                </a:ext>
              </a:extLst>
            </p:cNvPr>
            <p:cNvSpPr txBox="1"/>
            <p:nvPr/>
          </p:nvSpPr>
          <p:spPr>
            <a:xfrm>
              <a:off x="899549" y="5371512"/>
              <a:ext cx="1554480" cy="21945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Natural gas</a:t>
              </a:r>
            </a:p>
          </p:txBody>
        </p:sp>
        <p:sp>
          <p:nvSpPr>
            <p:cNvPr id="83" name="Rectangle 82">
              <a:extLst>
                <a:ext uri="{FF2B5EF4-FFF2-40B4-BE49-F238E27FC236}">
                  <a16:creationId xmlns:a16="http://schemas.microsoft.com/office/drawing/2014/main" id="{231CA3ED-7E11-47E5-AA37-EB207C295E36}"/>
                </a:ext>
              </a:extLst>
            </p:cNvPr>
            <p:cNvSpPr/>
            <p:nvPr/>
          </p:nvSpPr>
          <p:spPr>
            <a:xfrm>
              <a:off x="2526188" y="5371784"/>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96" name="Rectangle 95">
              <a:extLst>
                <a:ext uri="{FF2B5EF4-FFF2-40B4-BE49-F238E27FC236}">
                  <a16:creationId xmlns:a16="http://schemas.microsoft.com/office/drawing/2014/main" id="{5FEBF2B2-97C7-47C1-8142-26A3A34117A7}"/>
                </a:ext>
              </a:extLst>
            </p:cNvPr>
            <p:cNvSpPr/>
            <p:nvPr/>
          </p:nvSpPr>
          <p:spPr>
            <a:xfrm>
              <a:off x="3861073" y="5371784"/>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08" name="Rectangle 107">
              <a:extLst>
                <a:ext uri="{FF2B5EF4-FFF2-40B4-BE49-F238E27FC236}">
                  <a16:creationId xmlns:a16="http://schemas.microsoft.com/office/drawing/2014/main" id="{F9661CFE-A482-492A-87BD-795976862E86}"/>
                </a:ext>
              </a:extLst>
            </p:cNvPr>
            <p:cNvSpPr/>
            <p:nvPr/>
          </p:nvSpPr>
          <p:spPr>
            <a:xfrm>
              <a:off x="5215208" y="5371784"/>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48" name="Rectangle 147">
              <a:extLst>
                <a:ext uri="{FF2B5EF4-FFF2-40B4-BE49-F238E27FC236}">
                  <a16:creationId xmlns:a16="http://schemas.microsoft.com/office/drawing/2014/main" id="{76D780E1-0A55-426C-9280-7B1F14BEC062}"/>
                </a:ext>
              </a:extLst>
            </p:cNvPr>
            <p:cNvSpPr/>
            <p:nvPr/>
          </p:nvSpPr>
          <p:spPr>
            <a:xfrm>
              <a:off x="6569343" y="5371784"/>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59" name="Rectangle 158">
              <a:extLst>
                <a:ext uri="{FF2B5EF4-FFF2-40B4-BE49-F238E27FC236}">
                  <a16:creationId xmlns:a16="http://schemas.microsoft.com/office/drawing/2014/main" id="{2CE9858B-20EE-4B2E-8478-C064AF98BEB2}"/>
                </a:ext>
              </a:extLst>
            </p:cNvPr>
            <p:cNvSpPr/>
            <p:nvPr/>
          </p:nvSpPr>
          <p:spPr>
            <a:xfrm>
              <a:off x="7923478" y="5767976"/>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76" name="Rectangle 175">
              <a:extLst>
                <a:ext uri="{FF2B5EF4-FFF2-40B4-BE49-F238E27FC236}">
                  <a16:creationId xmlns:a16="http://schemas.microsoft.com/office/drawing/2014/main" id="{C52E6082-0713-4954-BD24-EB824FD694AC}"/>
                </a:ext>
              </a:extLst>
            </p:cNvPr>
            <p:cNvSpPr/>
            <p:nvPr/>
          </p:nvSpPr>
          <p:spPr>
            <a:xfrm>
              <a:off x="9277613" y="5371784"/>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97" name="Rectangle 196">
              <a:extLst>
                <a:ext uri="{FF2B5EF4-FFF2-40B4-BE49-F238E27FC236}">
                  <a16:creationId xmlns:a16="http://schemas.microsoft.com/office/drawing/2014/main" id="{F835A05E-B47F-429F-BCA9-37D07E0ACDF1}"/>
                </a:ext>
              </a:extLst>
            </p:cNvPr>
            <p:cNvSpPr/>
            <p:nvPr/>
          </p:nvSpPr>
          <p:spPr>
            <a:xfrm>
              <a:off x="10631745" y="5767976"/>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84" name="Rectangle 83">
              <a:extLst>
                <a:ext uri="{FF2B5EF4-FFF2-40B4-BE49-F238E27FC236}">
                  <a16:creationId xmlns:a16="http://schemas.microsoft.com/office/drawing/2014/main" id="{4FA004EF-076D-4D20-AF3F-4DAF183CE3E8}"/>
                </a:ext>
              </a:extLst>
            </p:cNvPr>
            <p:cNvSpPr/>
            <p:nvPr/>
          </p:nvSpPr>
          <p:spPr>
            <a:xfrm>
              <a:off x="2526188" y="4975591"/>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97" name="Rectangle 96">
              <a:extLst>
                <a:ext uri="{FF2B5EF4-FFF2-40B4-BE49-F238E27FC236}">
                  <a16:creationId xmlns:a16="http://schemas.microsoft.com/office/drawing/2014/main" id="{4F74C65A-D06A-4216-B43C-1BA8BFF9BCCF}"/>
                </a:ext>
              </a:extLst>
            </p:cNvPr>
            <p:cNvSpPr/>
            <p:nvPr/>
          </p:nvSpPr>
          <p:spPr>
            <a:xfrm>
              <a:off x="3861073" y="4975591"/>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09" name="Rectangle 108">
              <a:extLst>
                <a:ext uri="{FF2B5EF4-FFF2-40B4-BE49-F238E27FC236}">
                  <a16:creationId xmlns:a16="http://schemas.microsoft.com/office/drawing/2014/main" id="{25E118FB-BE10-4402-9F7E-0128AE1B49CF}"/>
                </a:ext>
              </a:extLst>
            </p:cNvPr>
            <p:cNvSpPr/>
            <p:nvPr/>
          </p:nvSpPr>
          <p:spPr>
            <a:xfrm>
              <a:off x="5215208" y="4975591"/>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49" name="Rectangle 148">
              <a:extLst>
                <a:ext uri="{FF2B5EF4-FFF2-40B4-BE49-F238E27FC236}">
                  <a16:creationId xmlns:a16="http://schemas.microsoft.com/office/drawing/2014/main" id="{2D7D688C-4DD9-4F24-A55D-9ABE0881B7CE}"/>
                </a:ext>
              </a:extLst>
            </p:cNvPr>
            <p:cNvSpPr/>
            <p:nvPr/>
          </p:nvSpPr>
          <p:spPr>
            <a:xfrm>
              <a:off x="6569343" y="4975591"/>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60" name="Rectangle 159">
              <a:extLst>
                <a:ext uri="{FF2B5EF4-FFF2-40B4-BE49-F238E27FC236}">
                  <a16:creationId xmlns:a16="http://schemas.microsoft.com/office/drawing/2014/main" id="{71E1C3AD-9013-4443-9288-FBA1F03E3617}"/>
                </a:ext>
              </a:extLst>
            </p:cNvPr>
            <p:cNvSpPr/>
            <p:nvPr/>
          </p:nvSpPr>
          <p:spPr>
            <a:xfrm>
              <a:off x="7923478" y="4975591"/>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81" name="Rectangle 180">
              <a:extLst>
                <a:ext uri="{FF2B5EF4-FFF2-40B4-BE49-F238E27FC236}">
                  <a16:creationId xmlns:a16="http://schemas.microsoft.com/office/drawing/2014/main" id="{94925543-697E-4567-8FA2-8A089092B611}"/>
                </a:ext>
              </a:extLst>
            </p:cNvPr>
            <p:cNvSpPr/>
            <p:nvPr/>
          </p:nvSpPr>
          <p:spPr>
            <a:xfrm>
              <a:off x="9277613" y="4975591"/>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8" name="TextBox 17">
              <a:extLst>
                <a:ext uri="{FF2B5EF4-FFF2-40B4-BE49-F238E27FC236}">
                  <a16:creationId xmlns:a16="http://schemas.microsoft.com/office/drawing/2014/main" id="{BBC1A908-EA01-4F99-A520-67FB808F3B42}"/>
                </a:ext>
              </a:extLst>
            </p:cNvPr>
            <p:cNvSpPr txBox="1"/>
            <p:nvPr/>
          </p:nvSpPr>
          <p:spPr>
            <a:xfrm>
              <a:off x="899549" y="4975353"/>
              <a:ext cx="1554480" cy="21945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Coal + CCS</a:t>
              </a:r>
            </a:p>
          </p:txBody>
        </p:sp>
        <p:grpSp>
          <p:nvGrpSpPr>
            <p:cNvPr id="199" name="Group 198">
              <a:extLst>
                <a:ext uri="{FF2B5EF4-FFF2-40B4-BE49-F238E27FC236}">
                  <a16:creationId xmlns:a16="http://schemas.microsoft.com/office/drawing/2014/main" id="{2F10AF22-A3D1-413D-9B4D-50CB78E6A99E}"/>
                </a:ext>
              </a:extLst>
            </p:cNvPr>
            <p:cNvGrpSpPr/>
            <p:nvPr/>
          </p:nvGrpSpPr>
          <p:grpSpPr>
            <a:xfrm>
              <a:off x="560335" y="4947921"/>
              <a:ext cx="274320" cy="274320"/>
              <a:chOff x="10887869" y="2563094"/>
              <a:chExt cx="710187" cy="799035"/>
            </a:xfrm>
          </p:grpSpPr>
          <p:grpSp>
            <p:nvGrpSpPr>
              <p:cNvPr id="193" name="Group 192">
                <a:extLst>
                  <a:ext uri="{FF2B5EF4-FFF2-40B4-BE49-F238E27FC236}">
                    <a16:creationId xmlns:a16="http://schemas.microsoft.com/office/drawing/2014/main" id="{2C47A19F-E5A5-4510-A9E1-3A4CB6B43919}"/>
                  </a:ext>
                </a:extLst>
              </p:cNvPr>
              <p:cNvGrpSpPr/>
              <p:nvPr/>
            </p:nvGrpSpPr>
            <p:grpSpPr>
              <a:xfrm>
                <a:off x="10887869" y="2563094"/>
                <a:ext cx="710187" cy="799035"/>
                <a:chOff x="10887870" y="3087809"/>
                <a:chExt cx="274320" cy="274320"/>
              </a:xfrm>
            </p:grpSpPr>
            <p:sp>
              <p:nvSpPr>
                <p:cNvPr id="191" name="Oval 190">
                  <a:extLst>
                    <a:ext uri="{FF2B5EF4-FFF2-40B4-BE49-F238E27FC236}">
                      <a16:creationId xmlns:a16="http://schemas.microsoft.com/office/drawing/2014/main" id="{4A723A37-F3A1-4E55-9FFB-343D646850E3}"/>
                    </a:ext>
                  </a:extLst>
                </p:cNvPr>
                <p:cNvSpPr>
                  <a:spLocks noChangeAspect="1"/>
                </p:cNvSpPr>
                <p:nvPr/>
              </p:nvSpPr>
              <p:spPr>
                <a:xfrm>
                  <a:off x="10887870" y="3087809"/>
                  <a:ext cx="274320" cy="274320"/>
                </a:xfrm>
                <a:prstGeom prst="ellipse">
                  <a:avLst/>
                </a:prstGeom>
                <a:solidFill>
                  <a:schemeClr val="accent1"/>
                </a:solidFill>
                <a:ln w="95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192" name="Graphic 191">
                  <a:extLst>
                    <a:ext uri="{FF2B5EF4-FFF2-40B4-BE49-F238E27FC236}">
                      <a16:creationId xmlns:a16="http://schemas.microsoft.com/office/drawing/2014/main" id="{AC0FB368-6EA0-4420-B3A1-DD065594490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943041" y="3142980"/>
                  <a:ext cx="163977" cy="163977"/>
                </a:xfrm>
                <a:prstGeom prst="rect">
                  <a:avLst/>
                </a:prstGeom>
              </p:spPr>
            </p:pic>
          </p:grpSp>
          <p:pic>
            <p:nvPicPr>
              <p:cNvPr id="198" name="Graphic 197">
                <a:extLst>
                  <a:ext uri="{FF2B5EF4-FFF2-40B4-BE49-F238E27FC236}">
                    <a16:creationId xmlns:a16="http://schemas.microsoft.com/office/drawing/2014/main" id="{9CDD92FF-DE18-415B-A066-BEAAC059EFE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1708395">
                <a:off x="11209064" y="2889057"/>
                <a:ext cx="368514" cy="368514"/>
              </a:xfrm>
              <a:prstGeom prst="rect">
                <a:avLst/>
              </a:prstGeom>
            </p:spPr>
          </p:pic>
        </p:grpSp>
        <p:sp>
          <p:nvSpPr>
            <p:cNvPr id="207" name="Rectangle 206">
              <a:extLst>
                <a:ext uri="{FF2B5EF4-FFF2-40B4-BE49-F238E27FC236}">
                  <a16:creationId xmlns:a16="http://schemas.microsoft.com/office/drawing/2014/main" id="{34CFBB42-618F-45C2-AD09-20252DF73B1C}"/>
                </a:ext>
              </a:extLst>
            </p:cNvPr>
            <p:cNvSpPr/>
            <p:nvPr/>
          </p:nvSpPr>
          <p:spPr>
            <a:xfrm>
              <a:off x="10631745" y="4975591"/>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86" name="Rectangle 85">
              <a:extLst>
                <a:ext uri="{FF2B5EF4-FFF2-40B4-BE49-F238E27FC236}">
                  <a16:creationId xmlns:a16="http://schemas.microsoft.com/office/drawing/2014/main" id="{2CD63514-9B2E-47B8-B85A-E87AF3BBDC41}"/>
                </a:ext>
              </a:extLst>
            </p:cNvPr>
            <p:cNvSpPr/>
            <p:nvPr/>
          </p:nvSpPr>
          <p:spPr>
            <a:xfrm>
              <a:off x="2526188" y="3390819"/>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99" name="Rectangle 98">
              <a:extLst>
                <a:ext uri="{FF2B5EF4-FFF2-40B4-BE49-F238E27FC236}">
                  <a16:creationId xmlns:a16="http://schemas.microsoft.com/office/drawing/2014/main" id="{6D9B877A-3E1F-4AC6-80EA-C9725ADA393A}"/>
                </a:ext>
              </a:extLst>
            </p:cNvPr>
            <p:cNvSpPr/>
            <p:nvPr/>
          </p:nvSpPr>
          <p:spPr>
            <a:xfrm>
              <a:off x="3861073" y="3390819"/>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11" name="Rectangle 110">
              <a:extLst>
                <a:ext uri="{FF2B5EF4-FFF2-40B4-BE49-F238E27FC236}">
                  <a16:creationId xmlns:a16="http://schemas.microsoft.com/office/drawing/2014/main" id="{C8D5EADE-EF49-4C81-89A6-996454EE4647}"/>
                </a:ext>
              </a:extLst>
            </p:cNvPr>
            <p:cNvSpPr/>
            <p:nvPr/>
          </p:nvSpPr>
          <p:spPr>
            <a:xfrm>
              <a:off x="5215208" y="3390819"/>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51" name="Rectangle 150">
              <a:extLst>
                <a:ext uri="{FF2B5EF4-FFF2-40B4-BE49-F238E27FC236}">
                  <a16:creationId xmlns:a16="http://schemas.microsoft.com/office/drawing/2014/main" id="{318F414B-BC30-4A4C-807A-833EE1B6A4A6}"/>
                </a:ext>
              </a:extLst>
            </p:cNvPr>
            <p:cNvSpPr/>
            <p:nvPr/>
          </p:nvSpPr>
          <p:spPr>
            <a:xfrm>
              <a:off x="6569343" y="3390819"/>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66" name="Rectangle 165">
              <a:extLst>
                <a:ext uri="{FF2B5EF4-FFF2-40B4-BE49-F238E27FC236}">
                  <a16:creationId xmlns:a16="http://schemas.microsoft.com/office/drawing/2014/main" id="{A01DBAD9-3CE2-4FC0-BB6C-0D8313F28017}"/>
                </a:ext>
              </a:extLst>
            </p:cNvPr>
            <p:cNvSpPr/>
            <p:nvPr/>
          </p:nvSpPr>
          <p:spPr>
            <a:xfrm>
              <a:off x="7923478" y="3390819"/>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79" name="Rectangle 178">
              <a:extLst>
                <a:ext uri="{FF2B5EF4-FFF2-40B4-BE49-F238E27FC236}">
                  <a16:creationId xmlns:a16="http://schemas.microsoft.com/office/drawing/2014/main" id="{E3FB57BD-D474-4C8C-B8A7-A1389AAC1722}"/>
                </a:ext>
              </a:extLst>
            </p:cNvPr>
            <p:cNvSpPr/>
            <p:nvPr/>
          </p:nvSpPr>
          <p:spPr>
            <a:xfrm>
              <a:off x="9277613" y="3390819"/>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0" name="TextBox 19">
              <a:extLst>
                <a:ext uri="{FF2B5EF4-FFF2-40B4-BE49-F238E27FC236}">
                  <a16:creationId xmlns:a16="http://schemas.microsoft.com/office/drawing/2014/main" id="{C3F0B760-DF31-4D1D-8D5C-5C923263FD9C}"/>
                </a:ext>
              </a:extLst>
            </p:cNvPr>
            <p:cNvSpPr txBox="1"/>
            <p:nvPr/>
          </p:nvSpPr>
          <p:spPr>
            <a:xfrm>
              <a:off x="899548" y="3390717"/>
              <a:ext cx="1653950" cy="21945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Renewables + storage</a:t>
              </a:r>
              <a:r>
                <a:rPr lang="en-US" sz="1200" baseline="30000">
                  <a:latin typeface="Arial"/>
                  <a:cs typeface="+mn-cs"/>
                </a:rPr>
                <a:t>2</a:t>
              </a:r>
              <a:endParaRPr lang="en-US" sz="1200"/>
            </a:p>
          </p:txBody>
        </p:sp>
        <p:grpSp>
          <p:nvGrpSpPr>
            <p:cNvPr id="226" name="CustomIcon">
              <a:extLst>
                <a:ext uri="{FF2B5EF4-FFF2-40B4-BE49-F238E27FC236}">
                  <a16:creationId xmlns:a16="http://schemas.microsoft.com/office/drawing/2014/main" id="{793A8485-0031-4540-BE8A-5A78ED513730}"/>
                </a:ext>
              </a:extLst>
            </p:cNvPr>
            <p:cNvGrpSpPr>
              <a:grpSpLocks noChangeAspect="1"/>
            </p:cNvGrpSpPr>
            <p:nvPr>
              <p:custDataLst>
                <p:tags r:id="rId6"/>
              </p:custDataLst>
            </p:nvPr>
          </p:nvGrpSpPr>
          <p:grpSpPr>
            <a:xfrm>
              <a:off x="572316" y="3363285"/>
              <a:ext cx="274320" cy="274320"/>
              <a:chOff x="-205105" y="-205105"/>
              <a:chExt cx="1019810" cy="1019810"/>
            </a:xfrm>
          </p:grpSpPr>
          <p:sp>
            <p:nvSpPr>
              <p:cNvPr id="223" name="Oval 222">
                <a:extLst>
                  <a:ext uri="{FF2B5EF4-FFF2-40B4-BE49-F238E27FC236}">
                    <a16:creationId xmlns:a16="http://schemas.microsoft.com/office/drawing/2014/main" id="{B5BF6D0B-BDDC-445A-B900-E8EE21C86CCC}"/>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nl-BE" sz="1600" err="1">
                  <a:solidFill>
                    <a:schemeClr val="bg1"/>
                  </a:solidFill>
                </a:endParaRPr>
              </a:p>
            </p:txBody>
          </p:sp>
          <p:pic>
            <p:nvPicPr>
              <p:cNvPr id="225" name="Graphic 224">
                <a:extLst>
                  <a:ext uri="{FF2B5EF4-FFF2-40B4-BE49-F238E27FC236}">
                    <a16:creationId xmlns:a16="http://schemas.microsoft.com/office/drawing/2014/main" id="{CF458851-ECFA-4A25-8F5E-EBE46A790E3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0" y="0"/>
                <a:ext cx="609600" cy="609600"/>
              </a:xfrm>
              <a:prstGeom prst="rect">
                <a:avLst/>
              </a:prstGeom>
            </p:spPr>
          </p:pic>
        </p:grpSp>
        <p:sp>
          <p:nvSpPr>
            <p:cNvPr id="217" name="Rectangle 216">
              <a:extLst>
                <a:ext uri="{FF2B5EF4-FFF2-40B4-BE49-F238E27FC236}">
                  <a16:creationId xmlns:a16="http://schemas.microsoft.com/office/drawing/2014/main" id="{9BE6F8E4-C859-4DE0-945E-2B7B37C7EB3F}"/>
                </a:ext>
              </a:extLst>
            </p:cNvPr>
            <p:cNvSpPr/>
            <p:nvPr/>
          </p:nvSpPr>
          <p:spPr>
            <a:xfrm>
              <a:off x="10631745" y="3390819"/>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87" name="Rectangle 86">
              <a:extLst>
                <a:ext uri="{FF2B5EF4-FFF2-40B4-BE49-F238E27FC236}">
                  <a16:creationId xmlns:a16="http://schemas.microsoft.com/office/drawing/2014/main" id="{D4DE44B1-AA2C-428E-BE11-E652F6A337D3}"/>
                </a:ext>
              </a:extLst>
            </p:cNvPr>
            <p:cNvSpPr/>
            <p:nvPr/>
          </p:nvSpPr>
          <p:spPr>
            <a:xfrm>
              <a:off x="2526188" y="3787012"/>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00" name="Rectangle 99">
              <a:extLst>
                <a:ext uri="{FF2B5EF4-FFF2-40B4-BE49-F238E27FC236}">
                  <a16:creationId xmlns:a16="http://schemas.microsoft.com/office/drawing/2014/main" id="{34F5D77B-BC6E-479A-A813-6501F8B562EB}"/>
                </a:ext>
              </a:extLst>
            </p:cNvPr>
            <p:cNvSpPr/>
            <p:nvPr/>
          </p:nvSpPr>
          <p:spPr>
            <a:xfrm>
              <a:off x="3861073" y="3787012"/>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12" name="Rectangle 111">
              <a:extLst>
                <a:ext uri="{FF2B5EF4-FFF2-40B4-BE49-F238E27FC236}">
                  <a16:creationId xmlns:a16="http://schemas.microsoft.com/office/drawing/2014/main" id="{651D4ADC-8D4D-4A25-80D2-6E81892CED9C}"/>
                </a:ext>
              </a:extLst>
            </p:cNvPr>
            <p:cNvSpPr/>
            <p:nvPr/>
          </p:nvSpPr>
          <p:spPr>
            <a:xfrm>
              <a:off x="5215208" y="3787012"/>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52" name="Rectangle 151">
              <a:extLst>
                <a:ext uri="{FF2B5EF4-FFF2-40B4-BE49-F238E27FC236}">
                  <a16:creationId xmlns:a16="http://schemas.microsoft.com/office/drawing/2014/main" id="{2BA6E4E8-6213-49C8-95DD-470F8C6F5569}"/>
                </a:ext>
              </a:extLst>
            </p:cNvPr>
            <p:cNvSpPr/>
            <p:nvPr/>
          </p:nvSpPr>
          <p:spPr>
            <a:xfrm>
              <a:off x="6569343" y="3787012"/>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67" name="Rectangle 166">
              <a:extLst>
                <a:ext uri="{FF2B5EF4-FFF2-40B4-BE49-F238E27FC236}">
                  <a16:creationId xmlns:a16="http://schemas.microsoft.com/office/drawing/2014/main" id="{5EAA0BC2-1CAA-4616-BEEE-376F8DBECDFE}"/>
                </a:ext>
              </a:extLst>
            </p:cNvPr>
            <p:cNvSpPr/>
            <p:nvPr/>
          </p:nvSpPr>
          <p:spPr>
            <a:xfrm>
              <a:off x="7923478" y="3787012"/>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80" name="Rectangle 179">
              <a:extLst>
                <a:ext uri="{FF2B5EF4-FFF2-40B4-BE49-F238E27FC236}">
                  <a16:creationId xmlns:a16="http://schemas.microsoft.com/office/drawing/2014/main" id="{B70C3CD0-1FE9-4731-A5F0-9473503719A3}"/>
                </a:ext>
              </a:extLst>
            </p:cNvPr>
            <p:cNvSpPr/>
            <p:nvPr/>
          </p:nvSpPr>
          <p:spPr>
            <a:xfrm>
              <a:off x="9277613" y="3787012"/>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1" name="TextBox 20">
              <a:extLst>
                <a:ext uri="{FF2B5EF4-FFF2-40B4-BE49-F238E27FC236}">
                  <a16:creationId xmlns:a16="http://schemas.microsoft.com/office/drawing/2014/main" id="{BFE2F77B-47E3-45E2-9AC0-5CBBC6D43F3C}"/>
                </a:ext>
              </a:extLst>
            </p:cNvPr>
            <p:cNvSpPr txBox="1"/>
            <p:nvPr/>
          </p:nvSpPr>
          <p:spPr>
            <a:xfrm>
              <a:off x="899548" y="3786876"/>
              <a:ext cx="1554480" cy="21945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Renewables: offshore</a:t>
              </a:r>
            </a:p>
          </p:txBody>
        </p:sp>
        <p:grpSp>
          <p:nvGrpSpPr>
            <p:cNvPr id="205" name="Group 204">
              <a:extLst>
                <a:ext uri="{FF2B5EF4-FFF2-40B4-BE49-F238E27FC236}">
                  <a16:creationId xmlns:a16="http://schemas.microsoft.com/office/drawing/2014/main" id="{C7B96D4E-6627-41E8-9EF8-073278095A55}"/>
                </a:ext>
              </a:extLst>
            </p:cNvPr>
            <p:cNvGrpSpPr/>
            <p:nvPr/>
          </p:nvGrpSpPr>
          <p:grpSpPr>
            <a:xfrm>
              <a:off x="564685" y="3759444"/>
              <a:ext cx="274320" cy="274320"/>
              <a:chOff x="10867790" y="3257981"/>
              <a:chExt cx="1005840" cy="924058"/>
            </a:xfrm>
          </p:grpSpPr>
          <p:grpSp>
            <p:nvGrpSpPr>
              <p:cNvPr id="203" name="Group 202">
                <a:extLst>
                  <a:ext uri="{FF2B5EF4-FFF2-40B4-BE49-F238E27FC236}">
                    <a16:creationId xmlns:a16="http://schemas.microsoft.com/office/drawing/2014/main" id="{0843CD8B-1496-449F-8A76-D190889A5244}"/>
                  </a:ext>
                </a:extLst>
              </p:cNvPr>
              <p:cNvGrpSpPr/>
              <p:nvPr/>
            </p:nvGrpSpPr>
            <p:grpSpPr>
              <a:xfrm>
                <a:off x="10867790" y="3257981"/>
                <a:ext cx="1005840" cy="914400"/>
                <a:chOff x="11044044" y="3839801"/>
                <a:chExt cx="274320" cy="274320"/>
              </a:xfrm>
            </p:grpSpPr>
            <p:sp>
              <p:nvSpPr>
                <p:cNvPr id="201" name="Oval 200">
                  <a:extLst>
                    <a:ext uri="{FF2B5EF4-FFF2-40B4-BE49-F238E27FC236}">
                      <a16:creationId xmlns:a16="http://schemas.microsoft.com/office/drawing/2014/main" id="{BDA8C451-F245-4911-8172-A409832B8C26}"/>
                    </a:ext>
                  </a:extLst>
                </p:cNvPr>
                <p:cNvSpPr>
                  <a:spLocks noChangeAspect="1"/>
                </p:cNvSpPr>
                <p:nvPr/>
              </p:nvSpPr>
              <p:spPr>
                <a:xfrm>
                  <a:off x="11044044" y="3839801"/>
                  <a:ext cx="274320" cy="274320"/>
                </a:xfrm>
                <a:prstGeom prst="ellipse">
                  <a:avLst/>
                </a:prstGeom>
                <a:solidFill>
                  <a:schemeClr val="accent1"/>
                </a:solidFill>
                <a:ln w="95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202" name="Graphic 201">
                  <a:extLst>
                    <a:ext uri="{FF2B5EF4-FFF2-40B4-BE49-F238E27FC236}">
                      <a16:creationId xmlns:a16="http://schemas.microsoft.com/office/drawing/2014/main" id="{2EE65777-B060-4F41-BBFB-47C05DAAF25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099215" y="3865963"/>
                  <a:ext cx="163977" cy="163977"/>
                </a:xfrm>
                <a:prstGeom prst="rect">
                  <a:avLst/>
                </a:prstGeom>
              </p:spPr>
            </p:pic>
          </p:grpSp>
          <p:pic>
            <p:nvPicPr>
              <p:cNvPr id="204" name="Graphic 203">
                <a:extLst>
                  <a:ext uri="{FF2B5EF4-FFF2-40B4-BE49-F238E27FC236}">
                    <a16:creationId xmlns:a16="http://schemas.microsoft.com/office/drawing/2014/main" id="{E3EDA4CE-EA9E-464B-AC64-F775958B478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179410" y="3799443"/>
                <a:ext cx="382596" cy="382596"/>
              </a:xfrm>
              <a:prstGeom prst="rect">
                <a:avLst/>
              </a:prstGeom>
            </p:spPr>
          </p:pic>
        </p:grpSp>
        <p:sp>
          <p:nvSpPr>
            <p:cNvPr id="224" name="Rectangle 223">
              <a:extLst>
                <a:ext uri="{FF2B5EF4-FFF2-40B4-BE49-F238E27FC236}">
                  <a16:creationId xmlns:a16="http://schemas.microsoft.com/office/drawing/2014/main" id="{7FFB5A72-5C5B-4A31-B28D-734DFBB54B62}"/>
                </a:ext>
              </a:extLst>
            </p:cNvPr>
            <p:cNvSpPr/>
            <p:nvPr/>
          </p:nvSpPr>
          <p:spPr>
            <a:xfrm>
              <a:off x="10631745" y="3787012"/>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6" name="TextBox 25">
              <a:extLst>
                <a:ext uri="{FF2B5EF4-FFF2-40B4-BE49-F238E27FC236}">
                  <a16:creationId xmlns:a16="http://schemas.microsoft.com/office/drawing/2014/main" id="{6C23FA08-EFA4-475E-859D-06B2024300E4}"/>
                </a:ext>
              </a:extLst>
            </p:cNvPr>
            <p:cNvSpPr txBox="1"/>
            <p:nvPr/>
          </p:nvSpPr>
          <p:spPr>
            <a:xfrm>
              <a:off x="899549" y="2994558"/>
              <a:ext cx="1554480" cy="21945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a:t>Geothermal</a:t>
              </a:r>
            </a:p>
          </p:txBody>
        </p:sp>
        <p:grpSp>
          <p:nvGrpSpPr>
            <p:cNvPr id="73" name="CustomIcon">
              <a:extLst>
                <a:ext uri="{FF2B5EF4-FFF2-40B4-BE49-F238E27FC236}">
                  <a16:creationId xmlns:a16="http://schemas.microsoft.com/office/drawing/2014/main" id="{F75A10F6-84CC-4BD9-90EC-471BCFAAF64D}"/>
                </a:ext>
              </a:extLst>
            </p:cNvPr>
            <p:cNvGrpSpPr>
              <a:grpSpLocks noChangeAspect="1"/>
            </p:cNvGrpSpPr>
            <p:nvPr>
              <p:custDataLst>
                <p:tags r:id="rId7"/>
              </p:custDataLst>
            </p:nvPr>
          </p:nvGrpSpPr>
          <p:grpSpPr>
            <a:xfrm>
              <a:off x="564685" y="2967126"/>
              <a:ext cx="274320" cy="274320"/>
              <a:chOff x="-205105" y="-205105"/>
              <a:chExt cx="1019810" cy="1019810"/>
            </a:xfrm>
          </p:grpSpPr>
          <p:sp>
            <p:nvSpPr>
              <p:cNvPr id="70" name="Oval 69">
                <a:extLst>
                  <a:ext uri="{FF2B5EF4-FFF2-40B4-BE49-F238E27FC236}">
                    <a16:creationId xmlns:a16="http://schemas.microsoft.com/office/drawing/2014/main" id="{14A4BEE6-A354-4E00-8FF6-DA6032053548}"/>
                  </a:ext>
                </a:extLst>
              </p:cNvPr>
              <p:cNvSpPr>
                <a:spLocks noChangeAspect="1"/>
              </p:cNvSpPr>
              <p:nvPr/>
            </p:nvSpPr>
            <p:spPr>
              <a:xfrm>
                <a:off x="-205105" y="-205105"/>
                <a:ext cx="1019810" cy="1019810"/>
              </a:xfrm>
              <a:prstGeom prst="ellipse">
                <a:avLst/>
              </a:prstGeom>
              <a:solidFill>
                <a:schemeClr val="accent1"/>
              </a:solidFill>
              <a:ln w="95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72" name="Graphic 71">
                <a:extLst>
                  <a:ext uri="{FF2B5EF4-FFF2-40B4-BE49-F238E27FC236}">
                    <a16:creationId xmlns:a16="http://schemas.microsoft.com/office/drawing/2014/main" id="{CB67048F-9457-41D1-9CE4-926E1117DAE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0" y="0"/>
                <a:ext cx="609600" cy="609600"/>
              </a:xfrm>
              <a:prstGeom prst="rect">
                <a:avLst/>
              </a:prstGeom>
            </p:spPr>
          </p:pic>
        </p:grpSp>
        <p:sp>
          <p:nvSpPr>
            <p:cNvPr id="88" name="Rectangle 87">
              <a:extLst>
                <a:ext uri="{FF2B5EF4-FFF2-40B4-BE49-F238E27FC236}">
                  <a16:creationId xmlns:a16="http://schemas.microsoft.com/office/drawing/2014/main" id="{ACC0DE31-5F4B-4C25-8056-A4A4F4B95654}"/>
                </a:ext>
              </a:extLst>
            </p:cNvPr>
            <p:cNvSpPr/>
            <p:nvPr/>
          </p:nvSpPr>
          <p:spPr>
            <a:xfrm>
              <a:off x="2526188" y="2994626"/>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01" name="Rectangle 100">
              <a:extLst>
                <a:ext uri="{FF2B5EF4-FFF2-40B4-BE49-F238E27FC236}">
                  <a16:creationId xmlns:a16="http://schemas.microsoft.com/office/drawing/2014/main" id="{E73016CA-69D2-48C8-B185-10095943FD57}"/>
                </a:ext>
              </a:extLst>
            </p:cNvPr>
            <p:cNvSpPr/>
            <p:nvPr/>
          </p:nvSpPr>
          <p:spPr>
            <a:xfrm>
              <a:off x="3861073" y="2994626"/>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13" name="Rectangle 112">
              <a:extLst>
                <a:ext uri="{FF2B5EF4-FFF2-40B4-BE49-F238E27FC236}">
                  <a16:creationId xmlns:a16="http://schemas.microsoft.com/office/drawing/2014/main" id="{30CCEF07-1A83-4BE3-9D1E-F5B857004AAA}"/>
                </a:ext>
              </a:extLst>
            </p:cNvPr>
            <p:cNvSpPr/>
            <p:nvPr/>
          </p:nvSpPr>
          <p:spPr>
            <a:xfrm>
              <a:off x="5215208" y="2994626"/>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53" name="Rectangle 152">
              <a:extLst>
                <a:ext uri="{FF2B5EF4-FFF2-40B4-BE49-F238E27FC236}">
                  <a16:creationId xmlns:a16="http://schemas.microsoft.com/office/drawing/2014/main" id="{82E2AF0E-10B4-4D3B-A5E8-297EBAE2B33A}"/>
                </a:ext>
              </a:extLst>
            </p:cNvPr>
            <p:cNvSpPr/>
            <p:nvPr/>
          </p:nvSpPr>
          <p:spPr>
            <a:xfrm>
              <a:off x="6569343" y="2994626"/>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70" name="Rectangle 169">
              <a:extLst>
                <a:ext uri="{FF2B5EF4-FFF2-40B4-BE49-F238E27FC236}">
                  <a16:creationId xmlns:a16="http://schemas.microsoft.com/office/drawing/2014/main" id="{1DDC2A3F-60EA-47D3-AEAF-A0212FEFB25F}"/>
                </a:ext>
              </a:extLst>
            </p:cNvPr>
            <p:cNvSpPr/>
            <p:nvPr/>
          </p:nvSpPr>
          <p:spPr>
            <a:xfrm>
              <a:off x="7923478" y="2994626"/>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82" name="Rectangle 181">
              <a:extLst>
                <a:ext uri="{FF2B5EF4-FFF2-40B4-BE49-F238E27FC236}">
                  <a16:creationId xmlns:a16="http://schemas.microsoft.com/office/drawing/2014/main" id="{047BFCBD-52C0-422F-8CAD-AFA5B83594C9}"/>
                </a:ext>
              </a:extLst>
            </p:cNvPr>
            <p:cNvSpPr/>
            <p:nvPr/>
          </p:nvSpPr>
          <p:spPr>
            <a:xfrm>
              <a:off x="9277613" y="2994626"/>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27" name="Rectangle 226">
              <a:extLst>
                <a:ext uri="{FF2B5EF4-FFF2-40B4-BE49-F238E27FC236}">
                  <a16:creationId xmlns:a16="http://schemas.microsoft.com/office/drawing/2014/main" id="{BED99794-815B-46BA-99D1-2583FFC88D3B}"/>
                </a:ext>
              </a:extLst>
            </p:cNvPr>
            <p:cNvSpPr/>
            <p:nvPr/>
          </p:nvSpPr>
          <p:spPr>
            <a:xfrm>
              <a:off x="10631745" y="2994626"/>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grpSp>
          <p:nvGrpSpPr>
            <p:cNvPr id="54" name="CustomIcon">
              <a:extLst>
                <a:ext uri="{FF2B5EF4-FFF2-40B4-BE49-F238E27FC236}">
                  <a16:creationId xmlns:a16="http://schemas.microsoft.com/office/drawing/2014/main" id="{A43DA33F-94ED-493F-BD0E-E9A017AD5872}"/>
                </a:ext>
              </a:extLst>
            </p:cNvPr>
            <p:cNvGrpSpPr>
              <a:grpSpLocks noChangeAspect="1"/>
            </p:cNvGrpSpPr>
            <p:nvPr>
              <p:custDataLst>
                <p:tags r:id="rId8"/>
              </p:custDataLst>
            </p:nvPr>
          </p:nvGrpSpPr>
          <p:grpSpPr>
            <a:xfrm>
              <a:off x="564685" y="2570967"/>
              <a:ext cx="274320" cy="274320"/>
              <a:chOff x="-205105" y="-205105"/>
              <a:chExt cx="1019810" cy="1019810"/>
            </a:xfrm>
          </p:grpSpPr>
          <p:sp>
            <p:nvSpPr>
              <p:cNvPr id="51" name="Oval 50">
                <a:extLst>
                  <a:ext uri="{FF2B5EF4-FFF2-40B4-BE49-F238E27FC236}">
                    <a16:creationId xmlns:a16="http://schemas.microsoft.com/office/drawing/2014/main" id="{973110DC-EC63-49BB-B903-DC5D836A5575}"/>
                  </a:ext>
                </a:extLst>
              </p:cNvPr>
              <p:cNvSpPr>
                <a:spLocks noChangeAspect="1"/>
              </p:cNvSpPr>
              <p:nvPr/>
            </p:nvSpPr>
            <p:spPr>
              <a:xfrm>
                <a:off x="-205105" y="-205105"/>
                <a:ext cx="1019810" cy="1019810"/>
              </a:xfrm>
              <a:prstGeom prst="ellipse">
                <a:avLst/>
              </a:prstGeom>
              <a:solidFill>
                <a:schemeClr val="accent1"/>
              </a:solidFill>
              <a:ln w="95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53" name="Graphic 52">
                <a:extLst>
                  <a:ext uri="{FF2B5EF4-FFF2-40B4-BE49-F238E27FC236}">
                    <a16:creationId xmlns:a16="http://schemas.microsoft.com/office/drawing/2014/main" id="{A6C4A37E-3E7C-4BB5-9969-2340741B879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0" y="0"/>
                <a:ext cx="609600" cy="609600"/>
              </a:xfrm>
              <a:prstGeom prst="rect">
                <a:avLst/>
              </a:prstGeom>
            </p:spPr>
          </p:pic>
        </p:grpSp>
        <p:sp>
          <p:nvSpPr>
            <p:cNvPr id="66" name="TextBox 65">
              <a:extLst>
                <a:ext uri="{FF2B5EF4-FFF2-40B4-BE49-F238E27FC236}">
                  <a16:creationId xmlns:a16="http://schemas.microsoft.com/office/drawing/2014/main" id="{44A63C5D-2C75-47D7-A7FB-FD65EEC3B87F}"/>
                </a:ext>
              </a:extLst>
            </p:cNvPr>
            <p:cNvSpPr txBox="1"/>
            <p:nvPr/>
          </p:nvSpPr>
          <p:spPr>
            <a:xfrm>
              <a:off x="899549" y="2598399"/>
              <a:ext cx="1554480" cy="21945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a:t>Hydropower</a:t>
              </a:r>
            </a:p>
          </p:txBody>
        </p:sp>
        <p:sp>
          <p:nvSpPr>
            <p:cNvPr id="89" name="Rectangle 88">
              <a:extLst>
                <a:ext uri="{FF2B5EF4-FFF2-40B4-BE49-F238E27FC236}">
                  <a16:creationId xmlns:a16="http://schemas.microsoft.com/office/drawing/2014/main" id="{2C154427-DDDB-4D2A-9008-318E5F661D77}"/>
                </a:ext>
              </a:extLst>
            </p:cNvPr>
            <p:cNvSpPr/>
            <p:nvPr/>
          </p:nvSpPr>
          <p:spPr>
            <a:xfrm>
              <a:off x="2526188" y="2598433"/>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02" name="Rectangle 101">
              <a:extLst>
                <a:ext uri="{FF2B5EF4-FFF2-40B4-BE49-F238E27FC236}">
                  <a16:creationId xmlns:a16="http://schemas.microsoft.com/office/drawing/2014/main" id="{3EE2D7FE-1E42-48B1-886E-661BBC50ECCD}"/>
                </a:ext>
              </a:extLst>
            </p:cNvPr>
            <p:cNvSpPr/>
            <p:nvPr/>
          </p:nvSpPr>
          <p:spPr>
            <a:xfrm>
              <a:off x="3861073" y="2598433"/>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14" name="Rectangle 113">
              <a:extLst>
                <a:ext uri="{FF2B5EF4-FFF2-40B4-BE49-F238E27FC236}">
                  <a16:creationId xmlns:a16="http://schemas.microsoft.com/office/drawing/2014/main" id="{027CCB8D-A263-4164-B9C9-6035AE4557EB}"/>
                </a:ext>
              </a:extLst>
            </p:cNvPr>
            <p:cNvSpPr/>
            <p:nvPr/>
          </p:nvSpPr>
          <p:spPr>
            <a:xfrm>
              <a:off x="5215208" y="2598433"/>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55" name="Rectangle 154">
              <a:extLst>
                <a:ext uri="{FF2B5EF4-FFF2-40B4-BE49-F238E27FC236}">
                  <a16:creationId xmlns:a16="http://schemas.microsoft.com/office/drawing/2014/main" id="{A98A2ED5-4923-48D4-9ECE-7BD0C1512782}"/>
                </a:ext>
              </a:extLst>
            </p:cNvPr>
            <p:cNvSpPr/>
            <p:nvPr/>
          </p:nvSpPr>
          <p:spPr>
            <a:xfrm>
              <a:off x="6569343" y="2598433"/>
              <a:ext cx="1188720" cy="21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69" name="Rectangle 168">
              <a:extLst>
                <a:ext uri="{FF2B5EF4-FFF2-40B4-BE49-F238E27FC236}">
                  <a16:creationId xmlns:a16="http://schemas.microsoft.com/office/drawing/2014/main" id="{045EDA19-D6BD-4A4A-BF25-B639B91AB47B}"/>
                </a:ext>
              </a:extLst>
            </p:cNvPr>
            <p:cNvSpPr/>
            <p:nvPr/>
          </p:nvSpPr>
          <p:spPr>
            <a:xfrm>
              <a:off x="7923478" y="2598433"/>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83" name="Rectangle 182">
              <a:extLst>
                <a:ext uri="{FF2B5EF4-FFF2-40B4-BE49-F238E27FC236}">
                  <a16:creationId xmlns:a16="http://schemas.microsoft.com/office/drawing/2014/main" id="{1B786C23-0658-4CE2-AF26-669622F29BB1}"/>
                </a:ext>
              </a:extLst>
            </p:cNvPr>
            <p:cNvSpPr/>
            <p:nvPr/>
          </p:nvSpPr>
          <p:spPr>
            <a:xfrm>
              <a:off x="9277613" y="2598433"/>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36" name="Rectangle 235">
              <a:extLst>
                <a:ext uri="{FF2B5EF4-FFF2-40B4-BE49-F238E27FC236}">
                  <a16:creationId xmlns:a16="http://schemas.microsoft.com/office/drawing/2014/main" id="{32A9D133-511E-4AFD-951F-9BEE83F84F31}"/>
                </a:ext>
              </a:extLst>
            </p:cNvPr>
            <p:cNvSpPr/>
            <p:nvPr/>
          </p:nvSpPr>
          <p:spPr>
            <a:xfrm>
              <a:off x="10631745" y="2598433"/>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85" name="Rectangle 84">
              <a:extLst>
                <a:ext uri="{FF2B5EF4-FFF2-40B4-BE49-F238E27FC236}">
                  <a16:creationId xmlns:a16="http://schemas.microsoft.com/office/drawing/2014/main" id="{942CC98D-AC39-42E1-BB09-C58D1677CA0A}"/>
                </a:ext>
              </a:extLst>
            </p:cNvPr>
            <p:cNvSpPr/>
            <p:nvPr/>
          </p:nvSpPr>
          <p:spPr>
            <a:xfrm>
              <a:off x="2526188" y="4183205"/>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98" name="Rectangle 97">
              <a:extLst>
                <a:ext uri="{FF2B5EF4-FFF2-40B4-BE49-F238E27FC236}">
                  <a16:creationId xmlns:a16="http://schemas.microsoft.com/office/drawing/2014/main" id="{046B5359-18C2-4484-A307-87BF1B5164CD}"/>
                </a:ext>
              </a:extLst>
            </p:cNvPr>
            <p:cNvSpPr/>
            <p:nvPr/>
          </p:nvSpPr>
          <p:spPr>
            <a:xfrm>
              <a:off x="3861073" y="4183205"/>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10" name="Rectangle 109">
              <a:extLst>
                <a:ext uri="{FF2B5EF4-FFF2-40B4-BE49-F238E27FC236}">
                  <a16:creationId xmlns:a16="http://schemas.microsoft.com/office/drawing/2014/main" id="{740A2809-A9E5-45DD-B620-0F7F083CE0CE}"/>
                </a:ext>
              </a:extLst>
            </p:cNvPr>
            <p:cNvSpPr/>
            <p:nvPr/>
          </p:nvSpPr>
          <p:spPr>
            <a:xfrm>
              <a:off x="5215208" y="4183205"/>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50" name="Rectangle 149">
              <a:extLst>
                <a:ext uri="{FF2B5EF4-FFF2-40B4-BE49-F238E27FC236}">
                  <a16:creationId xmlns:a16="http://schemas.microsoft.com/office/drawing/2014/main" id="{4A6DE08A-D4B4-4B22-8893-6C82024AD604}"/>
                </a:ext>
              </a:extLst>
            </p:cNvPr>
            <p:cNvSpPr/>
            <p:nvPr/>
          </p:nvSpPr>
          <p:spPr>
            <a:xfrm>
              <a:off x="6569343" y="4183205"/>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65" name="Rectangle 164">
              <a:extLst>
                <a:ext uri="{FF2B5EF4-FFF2-40B4-BE49-F238E27FC236}">
                  <a16:creationId xmlns:a16="http://schemas.microsoft.com/office/drawing/2014/main" id="{74F0091F-5355-47F0-87EE-E8E1F84204ED}"/>
                </a:ext>
              </a:extLst>
            </p:cNvPr>
            <p:cNvSpPr/>
            <p:nvPr/>
          </p:nvSpPr>
          <p:spPr>
            <a:xfrm>
              <a:off x="7923478" y="4183205"/>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78" name="Rectangle 177">
              <a:extLst>
                <a:ext uri="{FF2B5EF4-FFF2-40B4-BE49-F238E27FC236}">
                  <a16:creationId xmlns:a16="http://schemas.microsoft.com/office/drawing/2014/main" id="{C04170C8-2723-4494-AF8B-2446FBC7DFC1}"/>
                </a:ext>
              </a:extLst>
            </p:cNvPr>
            <p:cNvSpPr/>
            <p:nvPr/>
          </p:nvSpPr>
          <p:spPr>
            <a:xfrm>
              <a:off x="9277613" y="4183205"/>
              <a:ext cx="1188720" cy="219148"/>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16" name="Rectangle 215">
              <a:extLst>
                <a:ext uri="{FF2B5EF4-FFF2-40B4-BE49-F238E27FC236}">
                  <a16:creationId xmlns:a16="http://schemas.microsoft.com/office/drawing/2014/main" id="{AEA83468-8DBB-4BBF-9A60-DB8462B1B659}"/>
                </a:ext>
              </a:extLst>
            </p:cNvPr>
            <p:cNvSpPr/>
            <p:nvPr/>
          </p:nvSpPr>
          <p:spPr>
            <a:xfrm>
              <a:off x="10631745" y="4183205"/>
              <a:ext cx="1188720" cy="21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9" name="TextBox 18">
              <a:extLst>
                <a:ext uri="{FF2B5EF4-FFF2-40B4-BE49-F238E27FC236}">
                  <a16:creationId xmlns:a16="http://schemas.microsoft.com/office/drawing/2014/main" id="{FE969AF3-B5CE-4CC4-96CC-C1EDE217595F}"/>
                </a:ext>
              </a:extLst>
            </p:cNvPr>
            <p:cNvSpPr txBox="1"/>
            <p:nvPr/>
          </p:nvSpPr>
          <p:spPr>
            <a:xfrm>
              <a:off x="899548" y="4183035"/>
              <a:ext cx="1554480" cy="21945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Renewables: onshore</a:t>
              </a:r>
            </a:p>
          </p:txBody>
        </p:sp>
        <p:grpSp>
          <p:nvGrpSpPr>
            <p:cNvPr id="71" name="Group 70">
              <a:extLst>
                <a:ext uri="{FF2B5EF4-FFF2-40B4-BE49-F238E27FC236}">
                  <a16:creationId xmlns:a16="http://schemas.microsoft.com/office/drawing/2014/main" id="{D57F47DD-F134-49DD-8694-C1C3A826F821}"/>
                </a:ext>
              </a:extLst>
            </p:cNvPr>
            <p:cNvGrpSpPr/>
            <p:nvPr/>
          </p:nvGrpSpPr>
          <p:grpSpPr>
            <a:xfrm>
              <a:off x="585066" y="4155603"/>
              <a:ext cx="274320" cy="274320"/>
              <a:chOff x="1003300" y="2527300"/>
              <a:chExt cx="1019810" cy="1019810"/>
            </a:xfrm>
          </p:grpSpPr>
          <p:grpSp>
            <p:nvGrpSpPr>
              <p:cNvPr id="69" name="CustomIcon">
                <a:extLst>
                  <a:ext uri="{FF2B5EF4-FFF2-40B4-BE49-F238E27FC236}">
                    <a16:creationId xmlns:a16="http://schemas.microsoft.com/office/drawing/2014/main" id="{E6BC41B8-5194-4DCA-A1F7-EBA815F9A1C1}"/>
                  </a:ext>
                </a:extLst>
              </p:cNvPr>
              <p:cNvGrpSpPr>
                <a:grpSpLocks noChangeAspect="1"/>
              </p:cNvGrpSpPr>
              <p:nvPr>
                <p:custDataLst>
                  <p:tags r:id="rId12"/>
                </p:custDataLst>
              </p:nvPr>
            </p:nvGrpSpPr>
            <p:grpSpPr>
              <a:xfrm>
                <a:off x="1003300" y="2527300"/>
                <a:ext cx="1019810" cy="1019810"/>
                <a:chOff x="-205105" y="-205105"/>
                <a:chExt cx="1019810" cy="1019810"/>
              </a:xfrm>
            </p:grpSpPr>
            <p:sp>
              <p:nvSpPr>
                <p:cNvPr id="58" name="Oval 57">
                  <a:extLst>
                    <a:ext uri="{FF2B5EF4-FFF2-40B4-BE49-F238E27FC236}">
                      <a16:creationId xmlns:a16="http://schemas.microsoft.com/office/drawing/2014/main" id="{C24987B8-78D3-4B95-A022-4A1BC3870B9F}"/>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8" name="Graphic 67">
                  <a:extLst>
                    <a:ext uri="{FF2B5EF4-FFF2-40B4-BE49-F238E27FC236}">
                      <a16:creationId xmlns:a16="http://schemas.microsoft.com/office/drawing/2014/main" id="{6BC901AE-1DF3-4019-B4FC-4518F71EC7C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8251" y="132080"/>
                  <a:ext cx="477520" cy="477520"/>
                </a:xfrm>
                <a:prstGeom prst="rect">
                  <a:avLst/>
                </a:prstGeom>
              </p:spPr>
            </p:pic>
          </p:grpSp>
          <p:pic>
            <p:nvPicPr>
              <p:cNvPr id="241" name="Graphic 240">
                <a:extLst>
                  <a:ext uri="{FF2B5EF4-FFF2-40B4-BE49-F238E27FC236}">
                    <a16:creationId xmlns:a16="http://schemas.microsoft.com/office/drawing/2014/main" id="{298F9A54-81C6-4E37-A999-FEE9DDD4CCE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432646" y="2662005"/>
                <a:ext cx="531769" cy="531769"/>
              </a:xfrm>
              <a:prstGeom prst="rect">
                <a:avLst/>
              </a:prstGeom>
            </p:spPr>
          </p:pic>
        </p:grpSp>
        <p:sp>
          <p:nvSpPr>
            <p:cNvPr id="242" name="Rectangle 241">
              <a:extLst>
                <a:ext uri="{FF2B5EF4-FFF2-40B4-BE49-F238E27FC236}">
                  <a16:creationId xmlns:a16="http://schemas.microsoft.com/office/drawing/2014/main" id="{BBFCC6B7-F8D2-4341-988D-18FD86660E70}"/>
                </a:ext>
              </a:extLst>
            </p:cNvPr>
            <p:cNvSpPr/>
            <p:nvPr/>
          </p:nvSpPr>
          <p:spPr>
            <a:xfrm rot="16200000">
              <a:off x="-1579247" y="3950475"/>
              <a:ext cx="3911954" cy="274320"/>
            </a:xfrm>
            <a:prstGeom prst="rect">
              <a:avLst/>
            </a:prstGeom>
            <a:solidFill>
              <a:schemeClr val="accent5">
                <a:lumMod val="75000"/>
                <a:lumOff val="2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1"/>
                  </a:solidFill>
                </a:rPr>
                <a:t>Power source</a:t>
              </a:r>
            </a:p>
          </p:txBody>
        </p:sp>
        <p:sp>
          <p:nvSpPr>
            <p:cNvPr id="156" name="Rectangle 155">
              <a:extLst>
                <a:ext uri="{FF2B5EF4-FFF2-40B4-BE49-F238E27FC236}">
                  <a16:creationId xmlns:a16="http://schemas.microsoft.com/office/drawing/2014/main" id="{DF71D252-38DE-4F7D-A737-C61F73F962A4}"/>
                </a:ext>
              </a:extLst>
            </p:cNvPr>
            <p:cNvSpPr/>
            <p:nvPr/>
          </p:nvSpPr>
          <p:spPr>
            <a:xfrm>
              <a:off x="6569343" y="1370302"/>
              <a:ext cx="1188720" cy="573231"/>
            </a:xfrm>
            <a:prstGeom prst="rect">
              <a:avLst/>
            </a:prstGeom>
            <a:solidFill>
              <a:schemeClr val="accent5">
                <a:lumMod val="75000"/>
                <a:lumOff val="2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1"/>
                  </a:solidFill>
                </a:rPr>
                <a:t>Low transmission buildout?</a:t>
              </a:r>
            </a:p>
          </p:txBody>
        </p:sp>
        <p:sp>
          <p:nvSpPr>
            <p:cNvPr id="157" name="Rectangle 156">
              <a:extLst>
                <a:ext uri="{FF2B5EF4-FFF2-40B4-BE49-F238E27FC236}">
                  <a16:creationId xmlns:a16="http://schemas.microsoft.com/office/drawing/2014/main" id="{6263E8DC-9669-4B00-A0D3-FCE7CD05B546}"/>
                </a:ext>
              </a:extLst>
            </p:cNvPr>
            <p:cNvSpPr/>
            <p:nvPr/>
          </p:nvSpPr>
          <p:spPr>
            <a:xfrm>
              <a:off x="7923478" y="1370302"/>
              <a:ext cx="1188720" cy="573231"/>
            </a:xfrm>
            <a:prstGeom prst="rect">
              <a:avLst/>
            </a:prstGeom>
            <a:solidFill>
              <a:schemeClr val="accent5">
                <a:lumMod val="75000"/>
                <a:lumOff val="2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1"/>
                  </a:solidFill>
                </a:rPr>
                <a:t>Concentrated local economic benefits?</a:t>
              </a:r>
            </a:p>
          </p:txBody>
        </p:sp>
        <p:sp>
          <p:nvSpPr>
            <p:cNvPr id="158" name="Rectangle 157">
              <a:extLst>
                <a:ext uri="{FF2B5EF4-FFF2-40B4-BE49-F238E27FC236}">
                  <a16:creationId xmlns:a16="http://schemas.microsoft.com/office/drawing/2014/main" id="{0BFB763C-74D5-470F-BA60-77E1B33FF185}"/>
                </a:ext>
              </a:extLst>
            </p:cNvPr>
            <p:cNvSpPr/>
            <p:nvPr/>
          </p:nvSpPr>
          <p:spPr>
            <a:xfrm>
              <a:off x="9277613" y="1370302"/>
              <a:ext cx="1188720" cy="573231"/>
            </a:xfrm>
            <a:prstGeom prst="rect">
              <a:avLst/>
            </a:prstGeom>
            <a:solidFill>
              <a:schemeClr val="accent5">
                <a:lumMod val="75000"/>
                <a:lumOff val="2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1"/>
                  </a:solidFill>
                </a:rPr>
                <a:t>Additional applications?</a:t>
              </a:r>
              <a:r>
                <a:rPr lang="en-US" sz="1200" b="1" baseline="30000">
                  <a:solidFill>
                    <a:schemeClr val="bg1"/>
                  </a:solidFill>
                </a:rPr>
                <a:t>1</a:t>
              </a:r>
              <a:r>
                <a:rPr lang="en-US" sz="1200" b="1">
                  <a:solidFill>
                    <a:schemeClr val="bg1"/>
                  </a:solidFill>
                </a:rPr>
                <a:t> </a:t>
              </a:r>
            </a:p>
          </p:txBody>
        </p:sp>
        <p:sp>
          <p:nvSpPr>
            <p:cNvPr id="162" name="Rectangle 161">
              <a:extLst>
                <a:ext uri="{FF2B5EF4-FFF2-40B4-BE49-F238E27FC236}">
                  <a16:creationId xmlns:a16="http://schemas.microsoft.com/office/drawing/2014/main" id="{70C950CF-9F93-48EC-A3CB-7513AB97E566}"/>
                </a:ext>
              </a:extLst>
            </p:cNvPr>
            <p:cNvSpPr/>
            <p:nvPr/>
          </p:nvSpPr>
          <p:spPr>
            <a:xfrm>
              <a:off x="10631745" y="1370302"/>
              <a:ext cx="1188720" cy="573231"/>
            </a:xfrm>
            <a:prstGeom prst="rect">
              <a:avLst/>
            </a:prstGeom>
            <a:solidFill>
              <a:schemeClr val="accent5">
                <a:lumMod val="75000"/>
                <a:lumOff val="2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1"/>
                  </a:solidFill>
                </a:rPr>
                <a:t>Cost competitive today?</a:t>
              </a:r>
            </a:p>
          </p:txBody>
        </p:sp>
        <p:sp>
          <p:nvSpPr>
            <p:cNvPr id="168" name="4. Footnote">
              <a:extLst>
                <a:ext uri="{FF2B5EF4-FFF2-40B4-BE49-F238E27FC236}">
                  <a16:creationId xmlns:a16="http://schemas.microsoft.com/office/drawing/2014/main" id="{47EAEDC5-23D3-4633-A7F4-A0082E014A5F}"/>
                </a:ext>
              </a:extLst>
            </p:cNvPr>
            <p:cNvSpPr txBox="1"/>
            <p:nvPr>
              <p:custDataLst>
                <p:tags r:id="rId9"/>
              </p:custDataLst>
            </p:nvPr>
          </p:nvSpPr>
          <p:spPr>
            <a:xfrm>
              <a:off x="167114" y="6129408"/>
              <a:ext cx="11412246" cy="338554"/>
            </a:xfrm>
            <a:prstGeom prst="rect">
              <a:avLst/>
            </a:prstGeom>
            <a:noFill/>
          </p:spPr>
          <p:txBody>
            <a:bodyPr wrap="square" lIns="0" tIns="0" rIns="0" bIns="0" rtlCol="0" anchor="b">
              <a:spAutoFit/>
            </a:bodyPr>
            <a:lstStyle/>
            <a:p>
              <a:pPr marL="219075"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kern="1200">
                  <a:latin typeface="+mn-lt"/>
                  <a:ea typeface="+mn-ea"/>
                  <a:cs typeface="Arial" panose="020B0604020202020204" pitchFamily="34" charset="0"/>
                </a:rPr>
                <a:t>Additional applications include clean hydrogen generation, industrial process heat, desalination of water, district heating, off-grid power, and craft propulsion and power</a:t>
              </a:r>
            </a:p>
            <a:p>
              <a:pPr marL="219075"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kern="1200">
                  <a:latin typeface="+mn-lt"/>
                  <a:ea typeface="+mn-ea"/>
                  <a:cs typeface="Arial" panose="020B0604020202020204" pitchFamily="34" charset="0"/>
                </a:rPr>
                <a:t>Renewables + storage includes renewables coupled with long duration energy storage or renewables coupled with hydrogen storage</a:t>
              </a:r>
            </a:p>
          </p:txBody>
        </p:sp>
        <p:grpSp>
          <p:nvGrpSpPr>
            <p:cNvPr id="12" name="CustomIcon">
              <a:extLst>
                <a:ext uri="{FF2B5EF4-FFF2-40B4-BE49-F238E27FC236}">
                  <a16:creationId xmlns:a16="http://schemas.microsoft.com/office/drawing/2014/main" id="{4BAD6061-C1E9-D8B7-16DF-21AEA77C2708}"/>
                </a:ext>
              </a:extLst>
            </p:cNvPr>
            <p:cNvGrpSpPr>
              <a:grpSpLocks noChangeAspect="1"/>
            </p:cNvGrpSpPr>
            <p:nvPr>
              <p:custDataLst>
                <p:tags r:id="rId10"/>
              </p:custDataLst>
            </p:nvPr>
          </p:nvGrpSpPr>
          <p:grpSpPr>
            <a:xfrm>
              <a:off x="564684" y="5344080"/>
              <a:ext cx="274320" cy="274320"/>
              <a:chOff x="-205105" y="-205105"/>
              <a:chExt cx="1019810" cy="1019810"/>
            </a:xfrm>
          </p:grpSpPr>
          <p:sp>
            <p:nvSpPr>
              <p:cNvPr id="22" name="Oval 21">
                <a:extLst>
                  <a:ext uri="{FF2B5EF4-FFF2-40B4-BE49-F238E27FC236}">
                    <a16:creationId xmlns:a16="http://schemas.microsoft.com/office/drawing/2014/main" id="{2E64BDB3-AA90-1E2A-9B97-D458B2F82C03}"/>
                  </a:ext>
                </a:extLst>
              </p:cNvPr>
              <p:cNvSpPr>
                <a:spLocks noChangeAspect="1"/>
              </p:cNvSpPr>
              <p:nvPr/>
            </p:nvSpPr>
            <p:spPr>
              <a:xfrm>
                <a:off x="-205105" y="-205105"/>
                <a:ext cx="1019810" cy="1019810"/>
              </a:xfrm>
              <a:prstGeom prst="ellipse">
                <a:avLst/>
              </a:prstGeom>
              <a:solidFill>
                <a:schemeClr val="accent1"/>
              </a:solidFill>
              <a:ln w="95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23" name="Graphic 22">
                <a:extLst>
                  <a:ext uri="{FF2B5EF4-FFF2-40B4-BE49-F238E27FC236}">
                    <a16:creationId xmlns:a16="http://schemas.microsoft.com/office/drawing/2014/main" id="{13B9DB53-CB05-9E87-A296-874D07E68A8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0" y="0"/>
                <a:ext cx="609600" cy="609600"/>
              </a:xfrm>
              <a:prstGeom prst="rect">
                <a:avLst/>
              </a:prstGeom>
            </p:spPr>
          </p:pic>
        </p:grpSp>
        <p:grpSp>
          <p:nvGrpSpPr>
            <p:cNvPr id="24" name="CustomIcon">
              <a:extLst>
                <a:ext uri="{FF2B5EF4-FFF2-40B4-BE49-F238E27FC236}">
                  <a16:creationId xmlns:a16="http://schemas.microsoft.com/office/drawing/2014/main" id="{7E5842A1-DF6E-26DC-9065-4E4F1069FCDF}"/>
                </a:ext>
              </a:extLst>
            </p:cNvPr>
            <p:cNvGrpSpPr>
              <a:grpSpLocks noChangeAspect="1"/>
            </p:cNvGrpSpPr>
            <p:nvPr>
              <p:custDataLst>
                <p:tags r:id="rId11"/>
              </p:custDataLst>
            </p:nvPr>
          </p:nvGrpSpPr>
          <p:grpSpPr>
            <a:xfrm>
              <a:off x="564685" y="5740236"/>
              <a:ext cx="274320" cy="274320"/>
              <a:chOff x="-205105" y="-205105"/>
              <a:chExt cx="1019810" cy="1019810"/>
            </a:xfrm>
          </p:grpSpPr>
          <p:sp>
            <p:nvSpPr>
              <p:cNvPr id="25" name="Oval 24">
                <a:extLst>
                  <a:ext uri="{FF2B5EF4-FFF2-40B4-BE49-F238E27FC236}">
                    <a16:creationId xmlns:a16="http://schemas.microsoft.com/office/drawing/2014/main" id="{60B23455-3B96-7E21-E67B-DBCAAB7A4532}"/>
                  </a:ext>
                </a:extLst>
              </p:cNvPr>
              <p:cNvSpPr>
                <a:spLocks noChangeAspect="1"/>
              </p:cNvSpPr>
              <p:nvPr/>
            </p:nvSpPr>
            <p:spPr>
              <a:xfrm>
                <a:off x="-205105" y="-205105"/>
                <a:ext cx="1019810" cy="1019810"/>
              </a:xfrm>
              <a:prstGeom prst="ellipse">
                <a:avLst/>
              </a:prstGeom>
              <a:solidFill>
                <a:schemeClr val="accent1"/>
              </a:solidFill>
              <a:ln w="95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28" name="Graphic 27">
                <a:extLst>
                  <a:ext uri="{FF2B5EF4-FFF2-40B4-BE49-F238E27FC236}">
                    <a16:creationId xmlns:a16="http://schemas.microsoft.com/office/drawing/2014/main" id="{BE2BD019-C8E7-17C0-75AD-9DCE79A7A62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0" y="0"/>
                <a:ext cx="609600" cy="609600"/>
              </a:xfrm>
              <a:prstGeom prst="rect">
                <a:avLst/>
              </a:prstGeom>
            </p:spPr>
          </p:pic>
        </p:grpSp>
      </p:grpSp>
    </p:spTree>
    <p:extLst>
      <p:ext uri="{BB962C8B-B14F-4D97-AF65-F5344CB8AC3E}">
        <p14:creationId xmlns:p14="http://schemas.microsoft.com/office/powerpoint/2010/main" val="4741310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58E-BFF0-31D7-7AF0-B06E8CFA7E4E}"/>
              </a:ext>
            </a:extLst>
          </p:cNvPr>
          <p:cNvSpPr>
            <a:spLocks noGrp="1"/>
          </p:cNvSpPr>
          <p:nvPr>
            <p:ph type="title"/>
          </p:nvPr>
        </p:nvSpPr>
        <p:spPr/>
        <p:txBody>
          <a:bodyPr/>
          <a:lstStyle/>
          <a:p>
            <a:r>
              <a:rPr lang="en-US"/>
              <a:t>Follow on topics and next steps for the Workforce Subcommittee</a:t>
            </a:r>
          </a:p>
        </p:txBody>
      </p:sp>
      <p:sp>
        <p:nvSpPr>
          <p:cNvPr id="4" name="Slide Number Placeholder 3">
            <a:extLst>
              <a:ext uri="{FF2B5EF4-FFF2-40B4-BE49-F238E27FC236}">
                <a16:creationId xmlns:a16="http://schemas.microsoft.com/office/drawing/2014/main" id="{AD91375A-CA17-BC66-AADD-7CE7A8289C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26BA8-E0F8-42A8-A83C-EBAA1A1E8FCD}" type="slidenum">
              <a:rPr kumimoji="0" lang="en-US" sz="900" b="0" i="0" u="none" strike="noStrike" kern="1200" cap="none" spc="0" normalizeH="0" baseline="0" noProof="0" smtClean="0">
                <a:ln>
                  <a:noFill/>
                </a:ln>
                <a:solidFill>
                  <a:srgbClr val="21487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900" b="0" i="0" u="none" strike="noStrike" kern="1200" cap="none" spc="0" normalizeH="0" baseline="0" noProof="0">
              <a:ln>
                <a:noFill/>
              </a:ln>
              <a:solidFill>
                <a:srgbClr val="214877">
                  <a:tint val="75000"/>
                </a:srgbClr>
              </a:solidFill>
              <a:effectLst/>
              <a:uLnTx/>
              <a:uFillTx/>
              <a:latin typeface="Franklin Gothic Book"/>
              <a:ea typeface="+mn-ea"/>
              <a:cs typeface="+mn-cs"/>
            </a:endParaRPr>
          </a:p>
        </p:txBody>
      </p:sp>
      <p:sp>
        <p:nvSpPr>
          <p:cNvPr id="5" name="Content Placeholder 2">
            <a:extLst>
              <a:ext uri="{FF2B5EF4-FFF2-40B4-BE49-F238E27FC236}">
                <a16:creationId xmlns:a16="http://schemas.microsoft.com/office/drawing/2014/main" id="{03EED860-0112-BB03-4BFE-5420FF00BA0B}"/>
              </a:ext>
            </a:extLst>
          </p:cNvPr>
          <p:cNvSpPr>
            <a:spLocks noGrp="1"/>
          </p:cNvSpPr>
          <p:nvPr>
            <p:ph idx="1"/>
          </p:nvPr>
        </p:nvSpPr>
        <p:spPr>
          <a:xfrm>
            <a:off x="838200" y="1592865"/>
            <a:ext cx="10515600" cy="4616743"/>
          </a:xfrm>
        </p:spPr>
        <p:txBody>
          <a:bodyPr/>
          <a:lstStyle/>
          <a:p>
            <a:r>
              <a:rPr lang="en-US" sz="2000"/>
              <a:t>Work alongside the </a:t>
            </a:r>
            <a:r>
              <a:rPr lang="en-US" sz="2000" b="1"/>
              <a:t>infrastructure subcommittee </a:t>
            </a:r>
            <a:r>
              <a:rPr lang="en-US" sz="2000"/>
              <a:t>to identify what existing and desirable infrastructure would best support the future nuclear workforce</a:t>
            </a:r>
          </a:p>
          <a:p>
            <a:r>
              <a:rPr lang="en-US" sz="2000"/>
              <a:t>Coordinate with the </a:t>
            </a:r>
            <a:r>
              <a:rPr lang="en-US" sz="2000" b="1"/>
              <a:t>international subcommittee</a:t>
            </a:r>
            <a:r>
              <a:rPr lang="en-US" sz="2000"/>
              <a:t> to assess how other countries succeed at training a nuclear workforce and what aspects are worth emulating</a:t>
            </a:r>
          </a:p>
          <a:p>
            <a:r>
              <a:rPr lang="en-US" sz="2000"/>
              <a:t>Interface with other units in DOE and elsewhere on training international leaders and decision-makers</a:t>
            </a:r>
          </a:p>
          <a:p>
            <a:r>
              <a:rPr lang="en-US" sz="2000"/>
              <a:t>Develop specific suggestions on how to expand the language and definition of appropriations to help broaden future workforce funding targets</a:t>
            </a:r>
          </a:p>
          <a:p>
            <a:r>
              <a:rPr lang="en-US" sz="2000"/>
              <a:t>Learn more about topics such as:</a:t>
            </a:r>
          </a:p>
          <a:p>
            <a:pPr lvl="1"/>
            <a:r>
              <a:rPr lang="en-US" sz="2000"/>
              <a:t>The role of tribal colleges in contributing to the future workforce;</a:t>
            </a:r>
          </a:p>
          <a:p>
            <a:pPr lvl="1"/>
            <a:r>
              <a:rPr lang="en-US" sz="2000"/>
              <a:t>Unconventional workforce challenges (temporary, transient, surge workforce), potentially through examples from other industries;</a:t>
            </a:r>
          </a:p>
          <a:p>
            <a:pPr lvl="1"/>
            <a:r>
              <a:rPr lang="en-US" sz="2000"/>
              <a:t>Successful models to train workers to engage critically with their own industry, and how nuclear workforce curricula could emulate these.</a:t>
            </a:r>
          </a:p>
        </p:txBody>
      </p:sp>
    </p:spTree>
    <p:extLst>
      <p:ext uri="{BB962C8B-B14F-4D97-AF65-F5344CB8AC3E}">
        <p14:creationId xmlns:p14="http://schemas.microsoft.com/office/powerpoint/2010/main" val="28805964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Break</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rPr>
              <a:t>Return: 2:30 pm</a:t>
            </a:r>
          </a:p>
          <a:p>
            <a:pPr algn="l"/>
            <a:r>
              <a:rPr lang="en-US" altLang="en-US" sz="2000" b="1" i="1">
                <a:solidFill>
                  <a:schemeClr val="bg1"/>
                </a:solidFill>
              </a:rPr>
              <a:t>				</a:t>
            </a:r>
            <a:endParaRPr lang="en-US" altLang="en-US" sz="2000" b="1">
              <a:solidFill>
                <a:schemeClr val="bg1"/>
              </a:solidFill>
            </a:endParaRPr>
          </a:p>
        </p:txBody>
      </p:sp>
    </p:spTree>
    <p:extLst>
      <p:ext uri="{BB962C8B-B14F-4D97-AF65-F5344CB8AC3E}">
        <p14:creationId xmlns:p14="http://schemas.microsoft.com/office/powerpoint/2010/main" val="29323720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International Engagement</a:t>
            </a:r>
            <a:endParaRPr lang="en-US" altLang="en-US" sz="5400" b="1">
              <a:solidFill>
                <a:schemeClr val="bg1"/>
              </a:solidFill>
              <a:cs typeface="Calibri Light"/>
            </a:endParaRP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cs typeface="Calibri"/>
              </a:rPr>
              <a:t>The Hon. William D. Magwood, IV</a:t>
            </a:r>
            <a:endParaRPr lang="en-US" altLang="en-US" b="1">
              <a:solidFill>
                <a:schemeClr val="bg1"/>
              </a:solidFill>
            </a:endParaRPr>
          </a:p>
          <a:p>
            <a:pPr algn="l"/>
            <a:r>
              <a:rPr lang="en-US" altLang="en-US" b="1">
                <a:solidFill>
                  <a:schemeClr val="bg1"/>
                </a:solidFill>
              </a:rPr>
              <a:t>NEAC Subcommittee updates and discussion</a:t>
            </a:r>
            <a:r>
              <a:rPr lang="en-US" altLang="en-US" sz="2000" b="1" i="1">
                <a:solidFill>
                  <a:schemeClr val="bg1"/>
                </a:solidFill>
              </a:rPr>
              <a:t>		</a:t>
            </a:r>
            <a:endParaRPr lang="en-US" altLang="en-US" sz="2000" b="1">
              <a:solidFill>
                <a:schemeClr val="bg1"/>
              </a:solidFill>
              <a:cs typeface="Calibri"/>
            </a:endParaRPr>
          </a:p>
        </p:txBody>
      </p:sp>
    </p:spTree>
    <p:extLst>
      <p:ext uri="{BB962C8B-B14F-4D97-AF65-F5344CB8AC3E}">
        <p14:creationId xmlns:p14="http://schemas.microsoft.com/office/powerpoint/2010/main" val="32270543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15E3-804B-C0F2-687C-DB9E9E893EE6}"/>
              </a:ext>
            </a:extLst>
          </p:cNvPr>
          <p:cNvSpPr>
            <a:spLocks noGrp="1"/>
          </p:cNvSpPr>
          <p:nvPr>
            <p:ph type="title"/>
          </p:nvPr>
        </p:nvSpPr>
        <p:spPr>
          <a:xfrm>
            <a:off x="838200" y="788894"/>
            <a:ext cx="10515600" cy="901794"/>
          </a:xfrm>
        </p:spPr>
        <p:txBody>
          <a:bodyPr/>
          <a:lstStyle/>
          <a:p>
            <a:r>
              <a:rPr lang="en-US" sz="4000"/>
              <a:t>Overview of the scope and progress of the International subcommittee</a:t>
            </a:r>
          </a:p>
        </p:txBody>
      </p:sp>
      <p:sp>
        <p:nvSpPr>
          <p:cNvPr id="3" name="Content Placeholder 2">
            <a:extLst>
              <a:ext uri="{FF2B5EF4-FFF2-40B4-BE49-F238E27FC236}">
                <a16:creationId xmlns:a16="http://schemas.microsoft.com/office/drawing/2014/main" id="{8465AAE0-0C6D-9733-D979-BE90EE4BFF79}"/>
              </a:ext>
            </a:extLst>
          </p:cNvPr>
          <p:cNvSpPr>
            <a:spLocks noGrp="1"/>
          </p:cNvSpPr>
          <p:nvPr>
            <p:ph idx="1"/>
          </p:nvPr>
        </p:nvSpPr>
        <p:spPr/>
        <p:txBody>
          <a:bodyPr/>
          <a:lstStyle/>
          <a:p>
            <a:r>
              <a:rPr lang="en-US" sz="2400"/>
              <a:t>Launched its work with the </a:t>
            </a:r>
            <a:r>
              <a:rPr lang="en-US" sz="2400" b="1"/>
              <a:t>goal of understanding the driving objectives of the US government’s international nuclear energy activities.</a:t>
            </a:r>
            <a:endParaRPr lang="en-US" sz="2400"/>
          </a:p>
          <a:p>
            <a:r>
              <a:rPr lang="en-US" sz="2400"/>
              <a:t>Subcommittee </a:t>
            </a:r>
            <a:r>
              <a:rPr lang="en-US" sz="2400" b="1"/>
              <a:t>met with a range of senior officials</a:t>
            </a:r>
            <a:r>
              <a:rPr lang="en-US" sz="2400"/>
              <a:t>, including:</a:t>
            </a:r>
          </a:p>
          <a:p>
            <a:pPr lvl="1"/>
            <a:r>
              <a:rPr lang="en-US" sz="2000"/>
              <a:t>Undersecretary of State for Arms Control and International Security</a:t>
            </a:r>
          </a:p>
          <a:p>
            <a:pPr lvl="1"/>
            <a:r>
              <a:rPr lang="en-US" sz="2000"/>
              <a:t>DOE Assistant Secretary for International Affairs</a:t>
            </a:r>
          </a:p>
          <a:p>
            <a:pPr lvl="1"/>
            <a:r>
              <a:rPr lang="en-US" sz="2000"/>
              <a:t>Deputy Administer for Defense Nuclear Nonproliferation at the National Nuclear Security </a:t>
            </a:r>
          </a:p>
          <a:p>
            <a:pPr lvl="1"/>
            <a:r>
              <a:rPr lang="en-US" sz="2000"/>
              <a:t>Assistant Secretary of Commerce for Industry and Analysis</a:t>
            </a:r>
          </a:p>
          <a:p>
            <a:r>
              <a:rPr lang="en-US" sz="2400" b="1"/>
              <a:t>Through these conversations</a:t>
            </a:r>
            <a:r>
              <a:rPr lang="en-US" sz="2400"/>
              <a:t>, found:</a:t>
            </a:r>
          </a:p>
          <a:p>
            <a:pPr lvl="1"/>
            <a:r>
              <a:rPr lang="en-US" sz="2000"/>
              <a:t>Support for the domestic benefits of a strong nuclear industry and of U.S. climate goals</a:t>
            </a:r>
          </a:p>
          <a:p>
            <a:pPr lvl="1"/>
            <a:r>
              <a:rPr lang="en-US" sz="2000"/>
              <a:t>Common understanding across the many agencies</a:t>
            </a:r>
          </a:p>
          <a:p>
            <a:pPr lvl="1"/>
            <a:r>
              <a:rPr lang="en-US" sz="2000"/>
              <a:t>Appreciation for the bipartisan nature of these policies</a:t>
            </a:r>
          </a:p>
          <a:p>
            <a:pPr marL="342900" lvl="1" indent="0">
              <a:buNone/>
            </a:pPr>
            <a:endParaRPr lang="en-US" sz="2000"/>
          </a:p>
          <a:p>
            <a:pPr lvl="1"/>
            <a:endParaRPr lang="en-US" sz="2000"/>
          </a:p>
          <a:p>
            <a:pPr lvl="1"/>
            <a:endParaRPr lang="en-US" sz="2000"/>
          </a:p>
        </p:txBody>
      </p:sp>
      <p:sp>
        <p:nvSpPr>
          <p:cNvPr id="4" name="Slide Number Placeholder 3">
            <a:extLst>
              <a:ext uri="{FF2B5EF4-FFF2-40B4-BE49-F238E27FC236}">
                <a16:creationId xmlns:a16="http://schemas.microsoft.com/office/drawing/2014/main" id="{F748BA7A-7866-F9F1-2F05-BFC7CA5E8FB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26BA8-E0F8-42A8-A83C-EBAA1A1E8FCD}" type="slidenum">
              <a:rPr kumimoji="0" lang="en-US" sz="900" b="0" i="0" u="none" strike="noStrike" kern="1200" cap="none" spc="0" normalizeH="0" baseline="0" noProof="0" dirty="0" smtClean="0">
                <a:ln>
                  <a:noFill/>
                </a:ln>
                <a:solidFill>
                  <a:srgbClr val="21487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900" b="0" i="0" u="none" strike="noStrike" kern="1200" cap="none" spc="0" normalizeH="0" baseline="0" noProof="0">
              <a:ln>
                <a:noFill/>
              </a:ln>
              <a:solidFill>
                <a:srgbClr val="214877">
                  <a:tint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36444594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15E3-804B-C0F2-687C-DB9E9E893EE6}"/>
              </a:ext>
            </a:extLst>
          </p:cNvPr>
          <p:cNvSpPr>
            <a:spLocks noGrp="1"/>
          </p:cNvSpPr>
          <p:nvPr>
            <p:ph type="title"/>
          </p:nvPr>
        </p:nvSpPr>
        <p:spPr/>
        <p:txBody>
          <a:bodyPr/>
          <a:lstStyle/>
          <a:p>
            <a:r>
              <a:rPr lang="en-US"/>
              <a:t>Summary of initial observations</a:t>
            </a:r>
          </a:p>
        </p:txBody>
      </p:sp>
      <p:sp>
        <p:nvSpPr>
          <p:cNvPr id="4" name="Slide Number Placeholder 3">
            <a:extLst>
              <a:ext uri="{FF2B5EF4-FFF2-40B4-BE49-F238E27FC236}">
                <a16:creationId xmlns:a16="http://schemas.microsoft.com/office/drawing/2014/main" id="{F748BA7A-7866-F9F1-2F05-BFC7CA5E8FB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26BA8-E0F8-42A8-A83C-EBAA1A1E8FCD}" type="slidenum">
              <a:rPr kumimoji="0" lang="en-US" sz="900" b="0" i="0" u="none" strike="noStrike" kern="1200" cap="none" spc="0" normalizeH="0" baseline="0" noProof="0" smtClean="0">
                <a:ln>
                  <a:noFill/>
                </a:ln>
                <a:solidFill>
                  <a:srgbClr val="21487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900" b="0" i="0" u="none" strike="noStrike" kern="1200" cap="none" spc="0" normalizeH="0" baseline="0" noProof="0">
              <a:ln>
                <a:noFill/>
              </a:ln>
              <a:solidFill>
                <a:srgbClr val="214877">
                  <a:tint val="75000"/>
                </a:srgbClr>
              </a:solidFill>
              <a:effectLst/>
              <a:uLnTx/>
              <a:uFillTx/>
              <a:latin typeface="Franklin Gothic Book"/>
              <a:ea typeface="+mn-ea"/>
              <a:cs typeface="+mn-cs"/>
            </a:endParaRPr>
          </a:p>
        </p:txBody>
      </p:sp>
      <p:sp>
        <p:nvSpPr>
          <p:cNvPr id="13" name="Content Placeholder 2">
            <a:extLst>
              <a:ext uri="{FF2B5EF4-FFF2-40B4-BE49-F238E27FC236}">
                <a16:creationId xmlns:a16="http://schemas.microsoft.com/office/drawing/2014/main" id="{F1B7F75A-D91F-4BC7-C2C9-66A26C40C854}"/>
              </a:ext>
            </a:extLst>
          </p:cNvPr>
          <p:cNvSpPr txBox="1">
            <a:spLocks/>
          </p:cNvSpPr>
          <p:nvPr/>
        </p:nvSpPr>
        <p:spPr bwMode="auto">
          <a:xfrm>
            <a:off x="944573" y="2962886"/>
            <a:ext cx="2971800"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Concerns about in the U.S. government’s current framework:</a:t>
            </a:r>
          </a:p>
          <a:p>
            <a:r>
              <a:rPr lang="en-US" sz="2000"/>
              <a:t>Various agencies largely operate in their own lanes</a:t>
            </a:r>
          </a:p>
          <a:p>
            <a:r>
              <a:rPr lang="en-US" sz="2000"/>
              <a:t>No clear organizing mechanism or strategic focus</a:t>
            </a:r>
          </a:p>
          <a:p>
            <a:r>
              <a:rPr lang="en-US" sz="2000"/>
              <a:t>There are gaps in the policy framework</a:t>
            </a:r>
          </a:p>
        </p:txBody>
      </p:sp>
      <p:sp>
        <p:nvSpPr>
          <p:cNvPr id="15" name="Content Placeholder 2">
            <a:extLst>
              <a:ext uri="{FF2B5EF4-FFF2-40B4-BE49-F238E27FC236}">
                <a16:creationId xmlns:a16="http://schemas.microsoft.com/office/drawing/2014/main" id="{C42664CE-AD1E-927C-DB61-6E81A217623B}"/>
              </a:ext>
            </a:extLst>
          </p:cNvPr>
          <p:cNvSpPr txBox="1">
            <a:spLocks/>
          </p:cNvSpPr>
          <p:nvPr/>
        </p:nvSpPr>
        <p:spPr bwMode="auto">
          <a:xfrm>
            <a:off x="4616394" y="2962886"/>
            <a:ext cx="2971800"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Example: U.S. is overmatched by the competition overseas:</a:t>
            </a:r>
          </a:p>
          <a:p>
            <a:r>
              <a:rPr lang="en-US" sz="2000"/>
              <a:t>Agencies haven’t developed a strategy to address this fact</a:t>
            </a:r>
          </a:p>
          <a:p>
            <a:r>
              <a:rPr lang="en-US" sz="2000"/>
              <a:t>Heroic effort in one case have dealt with the financing issue in one case, but this was complex and time-consuming</a:t>
            </a:r>
          </a:p>
        </p:txBody>
      </p:sp>
      <p:sp>
        <p:nvSpPr>
          <p:cNvPr id="16" name="Content Placeholder 2">
            <a:extLst>
              <a:ext uri="{FF2B5EF4-FFF2-40B4-BE49-F238E27FC236}">
                <a16:creationId xmlns:a16="http://schemas.microsoft.com/office/drawing/2014/main" id="{478C89D2-22A4-3787-6154-05B85AC8CA9D}"/>
              </a:ext>
            </a:extLst>
          </p:cNvPr>
          <p:cNvSpPr txBox="1">
            <a:spLocks/>
          </p:cNvSpPr>
          <p:nvPr/>
        </p:nvSpPr>
        <p:spPr bwMode="auto">
          <a:xfrm>
            <a:off x="8288214" y="2962886"/>
            <a:ext cx="2971800"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Lack of long-term view in developing relationships with potential partners:</a:t>
            </a:r>
          </a:p>
          <a:p>
            <a:r>
              <a:rPr lang="en-US" sz="2000"/>
              <a:t>Example: Whereas Russia and China engage with Africa countries early and establish significant training programs, the US typically engages quite late in the progress toward building plants</a:t>
            </a:r>
          </a:p>
        </p:txBody>
      </p:sp>
      <p:pic>
        <p:nvPicPr>
          <p:cNvPr id="18" name="Graphic 17" descr="User network outline">
            <a:extLst>
              <a:ext uri="{FF2B5EF4-FFF2-40B4-BE49-F238E27FC236}">
                <a16:creationId xmlns:a16="http://schemas.microsoft.com/office/drawing/2014/main" id="{05A8F225-679D-4541-2924-DF4CE6C010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6907" y="1583388"/>
            <a:ext cx="1217066" cy="1217066"/>
          </a:xfrm>
          <a:prstGeom prst="rect">
            <a:avLst/>
          </a:prstGeom>
        </p:spPr>
      </p:pic>
      <p:pic>
        <p:nvPicPr>
          <p:cNvPr id="20" name="Graphic 19" descr="Remote learning science outline">
            <a:extLst>
              <a:ext uri="{FF2B5EF4-FFF2-40B4-BE49-F238E27FC236}">
                <a16:creationId xmlns:a16="http://schemas.microsoft.com/office/drawing/2014/main" id="{0389C7A6-0D3F-E08B-8644-991548836B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37081" y="1583388"/>
            <a:ext cx="1217066" cy="1217066"/>
          </a:xfrm>
          <a:prstGeom prst="rect">
            <a:avLst/>
          </a:prstGeom>
        </p:spPr>
      </p:pic>
      <p:pic>
        <p:nvPicPr>
          <p:cNvPr id="22" name="Graphic 21" descr="Playbook outline">
            <a:extLst>
              <a:ext uri="{FF2B5EF4-FFF2-40B4-BE49-F238E27FC236}">
                <a16:creationId xmlns:a16="http://schemas.microsoft.com/office/drawing/2014/main" id="{FBBC7F7F-DDF2-8661-46FC-2360A1F601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66994" y="1583388"/>
            <a:ext cx="1217066" cy="1217066"/>
          </a:xfrm>
          <a:prstGeom prst="rect">
            <a:avLst/>
          </a:prstGeom>
        </p:spPr>
      </p:pic>
    </p:spTree>
    <p:extLst>
      <p:ext uri="{BB962C8B-B14F-4D97-AF65-F5344CB8AC3E}">
        <p14:creationId xmlns:p14="http://schemas.microsoft.com/office/powerpoint/2010/main" val="7775595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15E3-804B-C0F2-687C-DB9E9E893EE6}"/>
              </a:ext>
            </a:extLst>
          </p:cNvPr>
          <p:cNvSpPr>
            <a:spLocks noGrp="1"/>
          </p:cNvSpPr>
          <p:nvPr>
            <p:ph type="title"/>
          </p:nvPr>
        </p:nvSpPr>
        <p:spPr/>
        <p:txBody>
          <a:bodyPr/>
          <a:lstStyle/>
          <a:p>
            <a:r>
              <a:rPr lang="en-US"/>
              <a:t>Primary Observations and Suggestions</a:t>
            </a:r>
          </a:p>
        </p:txBody>
      </p:sp>
      <p:sp>
        <p:nvSpPr>
          <p:cNvPr id="4" name="Slide Number Placeholder 3">
            <a:extLst>
              <a:ext uri="{FF2B5EF4-FFF2-40B4-BE49-F238E27FC236}">
                <a16:creationId xmlns:a16="http://schemas.microsoft.com/office/drawing/2014/main" id="{F748BA7A-7866-F9F1-2F05-BFC7CA5E8FB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26BA8-E0F8-42A8-A83C-EBAA1A1E8FCD}" type="slidenum">
              <a:rPr kumimoji="0" lang="en-US" sz="900" b="0" i="0" u="none" strike="noStrike" kern="1200" cap="none" spc="0" normalizeH="0" baseline="0" noProof="0" smtClean="0">
                <a:ln>
                  <a:noFill/>
                </a:ln>
                <a:solidFill>
                  <a:srgbClr val="21487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900" b="0" i="0" u="none" strike="noStrike" kern="1200" cap="none" spc="0" normalizeH="0" baseline="0" noProof="0">
              <a:ln>
                <a:noFill/>
              </a:ln>
              <a:solidFill>
                <a:srgbClr val="214877">
                  <a:tint val="75000"/>
                </a:srgbClr>
              </a:solidFill>
              <a:effectLst/>
              <a:uLnTx/>
              <a:uFillTx/>
              <a:latin typeface="Franklin Gothic Book"/>
              <a:ea typeface="+mn-ea"/>
              <a:cs typeface="+mn-cs"/>
            </a:endParaRPr>
          </a:p>
        </p:txBody>
      </p:sp>
      <p:pic>
        <p:nvPicPr>
          <p:cNvPr id="5" name="Graphic 4" descr="Badge 1 outline">
            <a:extLst>
              <a:ext uri="{FF2B5EF4-FFF2-40B4-BE49-F238E27FC236}">
                <a16:creationId xmlns:a16="http://schemas.microsoft.com/office/drawing/2014/main" id="{06755EEB-F6FB-0FE9-C443-57EFCB0252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951453"/>
            <a:ext cx="1232476" cy="1232476"/>
          </a:xfrm>
          <a:prstGeom prst="rect">
            <a:avLst/>
          </a:prstGeom>
        </p:spPr>
      </p:pic>
      <p:pic>
        <p:nvPicPr>
          <p:cNvPr id="6" name="Graphic 5" descr="Badge outline">
            <a:extLst>
              <a:ext uri="{FF2B5EF4-FFF2-40B4-BE49-F238E27FC236}">
                <a16:creationId xmlns:a16="http://schemas.microsoft.com/office/drawing/2014/main" id="{8ED21E2E-B1C8-E101-2683-36A098D63D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4366033"/>
            <a:ext cx="1232476" cy="1232476"/>
          </a:xfrm>
          <a:prstGeom prst="rect">
            <a:avLst/>
          </a:prstGeom>
        </p:spPr>
      </p:pic>
      <p:pic>
        <p:nvPicPr>
          <p:cNvPr id="7" name="Graphic 6" descr="Badge 3 outline">
            <a:extLst>
              <a:ext uri="{FF2B5EF4-FFF2-40B4-BE49-F238E27FC236}">
                <a16:creationId xmlns:a16="http://schemas.microsoft.com/office/drawing/2014/main" id="{E6015323-7938-7EC7-008E-394F5A2D9D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0176" y="1951453"/>
            <a:ext cx="1232476" cy="1232476"/>
          </a:xfrm>
          <a:prstGeom prst="rect">
            <a:avLst/>
          </a:prstGeom>
        </p:spPr>
      </p:pic>
      <p:pic>
        <p:nvPicPr>
          <p:cNvPr id="9" name="Graphic 8" descr="Badge 4 outline">
            <a:extLst>
              <a:ext uri="{FF2B5EF4-FFF2-40B4-BE49-F238E27FC236}">
                <a16:creationId xmlns:a16="http://schemas.microsoft.com/office/drawing/2014/main" id="{D1D24EC6-20B8-EC5D-89BB-9103FA340F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70176" y="4366033"/>
            <a:ext cx="1234440" cy="1234440"/>
          </a:xfrm>
          <a:prstGeom prst="rect">
            <a:avLst/>
          </a:prstGeom>
        </p:spPr>
      </p:pic>
      <p:sp>
        <p:nvSpPr>
          <p:cNvPr id="10" name="Content Placeholder 2">
            <a:extLst>
              <a:ext uri="{FF2B5EF4-FFF2-40B4-BE49-F238E27FC236}">
                <a16:creationId xmlns:a16="http://schemas.microsoft.com/office/drawing/2014/main" id="{5217B9FE-313E-31B3-E825-B4ABB2E59233}"/>
              </a:ext>
            </a:extLst>
          </p:cNvPr>
          <p:cNvSpPr txBox="1">
            <a:spLocks/>
          </p:cNvSpPr>
          <p:nvPr/>
        </p:nvSpPr>
        <p:spPr bwMode="auto">
          <a:xfrm>
            <a:off x="2202905" y="1951453"/>
            <a:ext cx="3335042"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Strategic vision: </a:t>
            </a:r>
            <a:r>
              <a:rPr lang="en-US" sz="1800"/>
              <a:t>The USG requires a more comprehensive strategic framework in which NE and other elements can work and cooperate.  The subcommittee suggests a policy-level interagency discussion</a:t>
            </a:r>
            <a:endParaRPr lang="en-US" sz="1800" b="1"/>
          </a:p>
        </p:txBody>
      </p:sp>
      <p:sp>
        <p:nvSpPr>
          <p:cNvPr id="12" name="Content Placeholder 2">
            <a:extLst>
              <a:ext uri="{FF2B5EF4-FFF2-40B4-BE49-F238E27FC236}">
                <a16:creationId xmlns:a16="http://schemas.microsoft.com/office/drawing/2014/main" id="{0E8AFFD3-0D3F-C049-F427-D1B57097510F}"/>
              </a:ext>
            </a:extLst>
          </p:cNvPr>
          <p:cNvSpPr txBox="1">
            <a:spLocks/>
          </p:cNvSpPr>
          <p:nvPr/>
        </p:nvSpPr>
        <p:spPr bwMode="auto">
          <a:xfrm>
            <a:off x="2202905" y="4366033"/>
            <a:ext cx="3335042"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Long-term investment in overseas relationships: </a:t>
            </a:r>
            <a:r>
              <a:rPr lang="en-US" sz="1800"/>
              <a:t>The US should provide enhanced support to identify and develop potential customer nations</a:t>
            </a:r>
            <a:endParaRPr lang="en-US" sz="1800" b="1"/>
          </a:p>
        </p:txBody>
      </p:sp>
      <p:sp>
        <p:nvSpPr>
          <p:cNvPr id="13" name="Content Placeholder 2">
            <a:extLst>
              <a:ext uri="{FF2B5EF4-FFF2-40B4-BE49-F238E27FC236}">
                <a16:creationId xmlns:a16="http://schemas.microsoft.com/office/drawing/2014/main" id="{6B623ED7-621D-2BED-01B2-DF3BC0812D44}"/>
              </a:ext>
            </a:extLst>
          </p:cNvPr>
          <p:cNvSpPr txBox="1">
            <a:spLocks/>
          </p:cNvSpPr>
          <p:nvPr/>
        </p:nvSpPr>
        <p:spPr bwMode="auto">
          <a:xfrm>
            <a:off x="7036845" y="4366033"/>
            <a:ext cx="3335042"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Export policies: </a:t>
            </a:r>
            <a:r>
              <a:rPr lang="en-US" sz="1800"/>
              <a:t>As the global market for nuclear exports rapidly expands, framework agreements will be needed with more partner countries</a:t>
            </a:r>
            <a:endParaRPr lang="en-US" sz="1800" b="1"/>
          </a:p>
        </p:txBody>
      </p:sp>
      <p:sp>
        <p:nvSpPr>
          <p:cNvPr id="15" name="Content Placeholder 2">
            <a:extLst>
              <a:ext uri="{FF2B5EF4-FFF2-40B4-BE49-F238E27FC236}">
                <a16:creationId xmlns:a16="http://schemas.microsoft.com/office/drawing/2014/main" id="{1B58512A-9CE6-EA70-4C65-167BB98553E4}"/>
              </a:ext>
            </a:extLst>
          </p:cNvPr>
          <p:cNvSpPr txBox="1">
            <a:spLocks/>
          </p:cNvSpPr>
          <p:nvPr/>
        </p:nvSpPr>
        <p:spPr bwMode="auto">
          <a:xfrm>
            <a:off x="7036845" y="1951453"/>
            <a:ext cx="3335042"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Financing of Overseas Projects: </a:t>
            </a:r>
            <a:r>
              <a:rPr lang="en-US" sz="1800"/>
              <a:t>Financing is critical to U.S. nuclear competitiveness abroad. Ex-IM, U.S. IDFC and USTDA must have the capacity and latitude to compete and multinational institutions should be updated</a:t>
            </a:r>
            <a:endParaRPr lang="en-US" sz="1800" b="1"/>
          </a:p>
        </p:txBody>
      </p:sp>
    </p:spTree>
    <p:extLst>
      <p:ext uri="{BB962C8B-B14F-4D97-AF65-F5344CB8AC3E}">
        <p14:creationId xmlns:p14="http://schemas.microsoft.com/office/powerpoint/2010/main" val="29900702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15E3-804B-C0F2-687C-DB9E9E893EE6}"/>
              </a:ext>
            </a:extLst>
          </p:cNvPr>
          <p:cNvSpPr>
            <a:spLocks noGrp="1"/>
          </p:cNvSpPr>
          <p:nvPr>
            <p:ph type="title"/>
          </p:nvPr>
        </p:nvSpPr>
        <p:spPr/>
        <p:txBody>
          <a:bodyPr/>
          <a:lstStyle/>
          <a:p>
            <a:r>
              <a:rPr lang="en-US"/>
              <a:t>Focus Areas for the subcommittee</a:t>
            </a:r>
          </a:p>
        </p:txBody>
      </p:sp>
      <p:sp>
        <p:nvSpPr>
          <p:cNvPr id="4" name="Slide Number Placeholder 3">
            <a:extLst>
              <a:ext uri="{FF2B5EF4-FFF2-40B4-BE49-F238E27FC236}">
                <a16:creationId xmlns:a16="http://schemas.microsoft.com/office/drawing/2014/main" id="{F748BA7A-7866-F9F1-2F05-BFC7CA5E8FB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26BA8-E0F8-42A8-A83C-EBAA1A1E8FCD}" type="slidenum">
              <a:rPr kumimoji="0" lang="en-US" sz="900" b="0" i="0" u="none" strike="noStrike" kern="1200" cap="none" spc="0" normalizeH="0" baseline="0" noProof="0" smtClean="0">
                <a:ln>
                  <a:noFill/>
                </a:ln>
                <a:solidFill>
                  <a:srgbClr val="21487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900" b="0" i="0" u="none" strike="noStrike" kern="1200" cap="none" spc="0" normalizeH="0" baseline="0" noProof="0">
              <a:ln>
                <a:noFill/>
              </a:ln>
              <a:solidFill>
                <a:srgbClr val="214877">
                  <a:tint val="75000"/>
                </a:srgbClr>
              </a:solidFill>
              <a:effectLst/>
              <a:uLnTx/>
              <a:uFillTx/>
              <a:latin typeface="Franklin Gothic Book"/>
              <a:ea typeface="+mn-ea"/>
              <a:cs typeface="+mn-cs"/>
            </a:endParaRPr>
          </a:p>
        </p:txBody>
      </p:sp>
      <p:sp>
        <p:nvSpPr>
          <p:cNvPr id="5" name="Content Placeholder 2">
            <a:extLst>
              <a:ext uri="{FF2B5EF4-FFF2-40B4-BE49-F238E27FC236}">
                <a16:creationId xmlns:a16="http://schemas.microsoft.com/office/drawing/2014/main" id="{F9204619-21A8-6C3B-29E8-EC88458711B6}"/>
              </a:ext>
            </a:extLst>
          </p:cNvPr>
          <p:cNvSpPr txBox="1">
            <a:spLocks/>
          </p:cNvSpPr>
          <p:nvPr/>
        </p:nvSpPr>
        <p:spPr bwMode="auto">
          <a:xfrm>
            <a:off x="990600" y="1745265"/>
            <a:ext cx="10515600" cy="461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a:t>Ensure a U</a:t>
            </a:r>
            <a:r>
              <a:rPr lang="en-US" sz="2400" b="1"/>
              <a:t>.S. solution for fuel supply</a:t>
            </a:r>
            <a:r>
              <a:rPr lang="en-US" sz="2400"/>
              <a:t>, particularly LEU and HALEU. This is a threshold issue for both the near term and the long term and is essential in building the confidence of potential partners.  Further work is needed; suggest cooperation with Infrastructure subcommittee.</a:t>
            </a:r>
          </a:p>
          <a:p>
            <a:endParaRPr lang="en-US" sz="2400"/>
          </a:p>
          <a:p>
            <a:r>
              <a:rPr lang="en-US" sz="2400"/>
              <a:t>The Subcommittee plans to make </a:t>
            </a:r>
            <a:r>
              <a:rPr lang="en-US" sz="2400" b="1"/>
              <a:t>Financing of Overseas Projects </a:t>
            </a:r>
            <a:r>
              <a:rPr lang="en-US" sz="2400"/>
              <a:t>a key focus area for the coming months and will investigate the views of the involved organizations, both in the US Government and in international financial institutions. The Subcommittee will also maintain awareness of relevant legislation pending in Congress</a:t>
            </a:r>
          </a:p>
          <a:p>
            <a:pPr lvl="1"/>
            <a:endParaRPr lang="en-US" sz="2000"/>
          </a:p>
        </p:txBody>
      </p:sp>
      <p:pic>
        <p:nvPicPr>
          <p:cNvPr id="7" name="Graphic 6" descr="Badge 6 with solid fill">
            <a:extLst>
              <a:ext uri="{FF2B5EF4-FFF2-40B4-BE49-F238E27FC236}">
                <a16:creationId xmlns:a16="http://schemas.microsoft.com/office/drawing/2014/main" id="{AAE79607-1B5D-DBD4-36F4-83C42D815F0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3521289"/>
            <a:ext cx="564502" cy="564502"/>
          </a:xfrm>
          <a:prstGeom prst="rect">
            <a:avLst/>
          </a:prstGeom>
        </p:spPr>
      </p:pic>
      <p:pic>
        <p:nvPicPr>
          <p:cNvPr id="9" name="Graphic 8" descr="Badge 5 with solid fill">
            <a:extLst>
              <a:ext uri="{FF2B5EF4-FFF2-40B4-BE49-F238E27FC236}">
                <a16:creationId xmlns:a16="http://schemas.microsoft.com/office/drawing/2014/main" id="{CD8EC248-82C0-3B12-F184-66F062DBE0A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800" y="1652410"/>
            <a:ext cx="564502" cy="564502"/>
          </a:xfrm>
          <a:prstGeom prst="rect">
            <a:avLst/>
          </a:prstGeom>
        </p:spPr>
      </p:pic>
    </p:spTree>
    <p:extLst>
      <p:ext uri="{BB962C8B-B14F-4D97-AF65-F5344CB8AC3E}">
        <p14:creationId xmlns:p14="http://schemas.microsoft.com/office/powerpoint/2010/main" val="13632839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Break</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rPr>
              <a:t>Return: 3:15 pm</a:t>
            </a:r>
            <a:endParaRPr lang="en-US" altLang="en-US" sz="2000" b="1" i="1">
              <a:solidFill>
                <a:schemeClr val="bg1"/>
              </a:solidFill>
              <a:cs typeface="Calibri"/>
            </a:endParaRPr>
          </a:p>
        </p:txBody>
      </p:sp>
    </p:spTree>
    <p:extLst>
      <p:ext uri="{BB962C8B-B14F-4D97-AF65-F5344CB8AC3E}">
        <p14:creationId xmlns:p14="http://schemas.microsoft.com/office/powerpoint/2010/main" val="18250303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Public Comment</a:t>
            </a:r>
          </a:p>
        </p:txBody>
      </p:sp>
      <p:sp>
        <p:nvSpPr>
          <p:cNvPr id="3" name="Subtitle 6">
            <a:extLst>
              <a:ext uri="{FF2B5EF4-FFF2-40B4-BE49-F238E27FC236}">
                <a16:creationId xmlns:a16="http://schemas.microsoft.com/office/drawing/2014/main" id="{1B250B5C-00FA-EEA8-785C-506A59E2AAB4}"/>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rPr>
              <a:t>3:15 pm – 3:35 pm</a:t>
            </a:r>
            <a:endParaRPr lang="en-US" altLang="en-US" sz="2000" b="1" i="1">
              <a:solidFill>
                <a:schemeClr val="bg1"/>
              </a:solidFill>
              <a:cs typeface="Calibri"/>
            </a:endParaRPr>
          </a:p>
        </p:txBody>
      </p:sp>
    </p:spTree>
    <p:extLst>
      <p:ext uri="{BB962C8B-B14F-4D97-AF65-F5344CB8AC3E}">
        <p14:creationId xmlns:p14="http://schemas.microsoft.com/office/powerpoint/2010/main" val="12384065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Closing Remarks</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b="1">
                <a:solidFill>
                  <a:schemeClr val="bg1"/>
                </a:solidFill>
              </a:rPr>
              <a:t>Assistant Secretary Dr. Katy Huff</a:t>
            </a:r>
            <a:endParaRPr lang="en-US">
              <a:solidFill>
                <a:schemeClr val="bg1"/>
              </a:solidFill>
            </a:endParaRPr>
          </a:p>
          <a:p>
            <a:pPr algn="l"/>
            <a:r>
              <a:rPr lang="en-US" b="1">
                <a:solidFill>
                  <a:schemeClr val="bg1"/>
                </a:solidFill>
              </a:rPr>
              <a:t>The Honorable William D. Magwood, IV, Chair</a:t>
            </a:r>
            <a:endParaRPr lang="en-US">
              <a:solidFill>
                <a:schemeClr val="bg1"/>
              </a:solidFill>
            </a:endParaRPr>
          </a:p>
          <a:p>
            <a:pPr algn="l"/>
            <a:r>
              <a:rPr lang="en-US" altLang="en-US" sz="2000" b="1" i="1">
                <a:solidFill>
                  <a:schemeClr val="bg1"/>
                </a:solidFill>
              </a:rPr>
              <a:t>				</a:t>
            </a:r>
            <a:endParaRPr lang="en-US" altLang="en-US" sz="2000" b="1">
              <a:solidFill>
                <a:schemeClr val="bg1"/>
              </a:solidFill>
            </a:endParaRPr>
          </a:p>
        </p:txBody>
      </p:sp>
    </p:spTree>
    <p:extLst>
      <p:ext uri="{BB962C8B-B14F-4D97-AF65-F5344CB8AC3E}">
        <p14:creationId xmlns:p14="http://schemas.microsoft.com/office/powerpoint/2010/main" val="103975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2820A807-6A8F-4F06-8280-A309333A3B5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61" name="think-cell Slide" r:id="rId27" imgW="360" imgH="360" progId="TCLayout.ActiveDocument.1">
                  <p:embed/>
                </p:oleObj>
              </mc:Choice>
              <mc:Fallback>
                <p:oleObj name="think-cell Slide" r:id="rId27" imgW="360" imgH="360" progId="TCLayout.ActiveDocument.1">
                  <p:embed/>
                  <p:pic>
                    <p:nvPicPr>
                      <p:cNvPr id="5" name="Object 6" hidden="1">
                        <a:extLst>
                          <a:ext uri="{FF2B5EF4-FFF2-40B4-BE49-F238E27FC236}">
                            <a16:creationId xmlns:a16="http://schemas.microsoft.com/office/drawing/2014/main" id="{2820A807-6A8F-4F06-8280-A309333A3B59}"/>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40" name="Title 139">
            <a:extLst>
              <a:ext uri="{FF2B5EF4-FFF2-40B4-BE49-F238E27FC236}">
                <a16:creationId xmlns:a16="http://schemas.microsoft.com/office/drawing/2014/main" id="{B81FB49F-F930-4AE1-B54B-5FF20958D8EF}"/>
              </a:ext>
            </a:extLst>
          </p:cNvPr>
          <p:cNvSpPr>
            <a:spLocks noGrp="1"/>
          </p:cNvSpPr>
          <p:nvPr>
            <p:ph type="title"/>
          </p:nvPr>
        </p:nvSpPr>
        <p:spPr>
          <a:xfrm>
            <a:off x="554736" y="275483"/>
            <a:ext cx="11137615" cy="731520"/>
          </a:xfrm>
        </p:spPr>
        <p:txBody>
          <a:bodyPr vert="horz"/>
          <a:lstStyle/>
          <a:p>
            <a:r>
              <a:rPr lang="en-US" sz="2400"/>
              <a:t>Nuclear is expected to be cost competitive with other clean firm resources</a:t>
            </a:r>
          </a:p>
        </p:txBody>
      </p:sp>
      <p:cxnSp>
        <p:nvCxnSpPr>
          <p:cNvPr id="4" name="Straight Connector 3">
            <a:extLst>
              <a:ext uri="{FF2B5EF4-FFF2-40B4-BE49-F238E27FC236}">
                <a16:creationId xmlns:a16="http://schemas.microsoft.com/office/drawing/2014/main" id="{C286B036-1367-CD57-4AA9-235ADDC353F7}"/>
              </a:ext>
            </a:extLst>
          </p:cNvPr>
          <p:cNvCxnSpPr/>
          <p:nvPr>
            <p:custDataLst>
              <p:tags r:id="rId3"/>
            </p:custDataLst>
          </p:nvPr>
        </p:nvCxnSpPr>
        <p:spPr bwMode="gray">
          <a:xfrm>
            <a:off x="4110550"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8F76B9A-6082-CCEF-C0D0-61F5DAF095E6}"/>
              </a:ext>
            </a:extLst>
          </p:cNvPr>
          <p:cNvCxnSpPr/>
          <p:nvPr>
            <p:custDataLst>
              <p:tags r:id="rId4"/>
            </p:custDataLst>
          </p:nvPr>
        </p:nvCxnSpPr>
        <p:spPr bwMode="gray">
          <a:xfrm>
            <a:off x="4842388"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3934E56-96EA-2AEC-D7DA-6929C16F95C5}"/>
              </a:ext>
            </a:extLst>
          </p:cNvPr>
          <p:cNvCxnSpPr/>
          <p:nvPr>
            <p:custDataLst>
              <p:tags r:id="rId5"/>
            </p:custDataLst>
          </p:nvPr>
        </p:nvCxnSpPr>
        <p:spPr bwMode="gray">
          <a:xfrm>
            <a:off x="6302888"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E4CE03B-D8A2-1106-1A77-AD315A677C70}"/>
              </a:ext>
            </a:extLst>
          </p:cNvPr>
          <p:cNvCxnSpPr/>
          <p:nvPr>
            <p:custDataLst>
              <p:tags r:id="rId6"/>
            </p:custDataLst>
          </p:nvPr>
        </p:nvCxnSpPr>
        <p:spPr bwMode="gray">
          <a:xfrm>
            <a:off x="3380300"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2AB6655-053B-F8D2-1A6A-FA1D93ACC351}"/>
              </a:ext>
            </a:extLst>
          </p:cNvPr>
          <p:cNvCxnSpPr/>
          <p:nvPr>
            <p:custDataLst>
              <p:tags r:id="rId7"/>
            </p:custDataLst>
          </p:nvPr>
        </p:nvCxnSpPr>
        <p:spPr bwMode="gray">
          <a:xfrm>
            <a:off x="8495225"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6361B2E-FFA7-2B0D-E023-48A1F5FB0145}"/>
              </a:ext>
            </a:extLst>
          </p:cNvPr>
          <p:cNvCxnSpPr/>
          <p:nvPr>
            <p:custDataLst>
              <p:tags r:id="rId8"/>
            </p:custDataLst>
          </p:nvPr>
        </p:nvCxnSpPr>
        <p:spPr bwMode="gray">
          <a:xfrm>
            <a:off x="5572638"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8D562FF-FDEE-15E8-36D4-939E397D2CFF}"/>
              </a:ext>
            </a:extLst>
          </p:cNvPr>
          <p:cNvCxnSpPr/>
          <p:nvPr>
            <p:custDataLst>
              <p:tags r:id="rId9"/>
            </p:custDataLst>
          </p:nvPr>
        </p:nvCxnSpPr>
        <p:spPr bwMode="gray">
          <a:xfrm>
            <a:off x="7033138"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B60886E-60CD-CDC5-803D-93F54825E261}"/>
              </a:ext>
            </a:extLst>
          </p:cNvPr>
          <p:cNvCxnSpPr/>
          <p:nvPr>
            <p:custDataLst>
              <p:tags r:id="rId10"/>
            </p:custDataLst>
          </p:nvPr>
        </p:nvCxnSpPr>
        <p:spPr bwMode="gray">
          <a:xfrm>
            <a:off x="7764975"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59D4037C-94D4-B0F7-724A-1F54FD4B5306}"/>
              </a:ext>
            </a:extLst>
          </p:cNvPr>
          <p:cNvCxnSpPr/>
          <p:nvPr>
            <p:custDataLst>
              <p:tags r:id="rId11"/>
            </p:custDataLst>
          </p:nvPr>
        </p:nvCxnSpPr>
        <p:spPr bwMode="gray">
          <a:xfrm>
            <a:off x="9225475"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C43B31CE-E463-9E9E-AE0E-9A73FE3E94EA}"/>
              </a:ext>
            </a:extLst>
          </p:cNvPr>
          <p:cNvCxnSpPr/>
          <p:nvPr>
            <p:custDataLst>
              <p:tags r:id="rId12"/>
            </p:custDataLst>
          </p:nvPr>
        </p:nvCxnSpPr>
        <p:spPr bwMode="gray">
          <a:xfrm>
            <a:off x="9955725"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2B2E771F-537E-6819-BA39-91CDB6E87E56}"/>
              </a:ext>
            </a:extLst>
          </p:cNvPr>
          <p:cNvCxnSpPr/>
          <p:nvPr>
            <p:custDataLst>
              <p:tags r:id="rId13"/>
            </p:custDataLst>
          </p:nvPr>
        </p:nvCxnSpPr>
        <p:spPr bwMode="gray">
          <a:xfrm>
            <a:off x="10687563"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9A91D39C-B400-8FF8-9DFF-3C644647558E}"/>
              </a:ext>
            </a:extLst>
          </p:cNvPr>
          <p:cNvCxnSpPr/>
          <p:nvPr>
            <p:custDataLst>
              <p:tags r:id="rId14"/>
            </p:custDataLst>
          </p:nvPr>
        </p:nvCxnSpPr>
        <p:spPr bwMode="gray">
          <a:xfrm>
            <a:off x="11417813" y="2520950"/>
            <a:ext cx="0" cy="1774825"/>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32" name="Chart 231">
            <a:extLst>
              <a:ext uri="{FF2B5EF4-FFF2-40B4-BE49-F238E27FC236}">
                <a16:creationId xmlns:a16="http://schemas.microsoft.com/office/drawing/2014/main" id="{4F8E3262-2985-2339-EB6D-81FBD381B7AD}"/>
              </a:ext>
            </a:extLst>
          </p:cNvPr>
          <p:cNvGraphicFramePr/>
          <p:nvPr>
            <p:custDataLst>
              <p:tags r:id="rId15"/>
            </p:custDataLst>
            <p:extLst>
              <p:ext uri="{D42A27DB-BD31-4B8C-83A1-F6EECF244321}">
                <p14:modId xmlns:p14="http://schemas.microsoft.com/office/powerpoint/2010/main" val="4210235669"/>
              </p:ext>
            </p:extLst>
          </p:nvPr>
        </p:nvGraphicFramePr>
        <p:xfrm>
          <a:off x="2648463" y="2438400"/>
          <a:ext cx="8851900" cy="1939925"/>
        </p:xfrm>
        <a:graphic>
          <a:graphicData uri="http://schemas.openxmlformats.org/drawingml/2006/chart">
            <c:chart xmlns:c="http://schemas.openxmlformats.org/drawingml/2006/chart" xmlns:r="http://schemas.openxmlformats.org/officeDocument/2006/relationships" r:id="rId29"/>
          </a:graphicData>
        </a:graphic>
      </p:graphicFrame>
      <p:sp useBgFill="1">
        <p:nvSpPr>
          <p:cNvPr id="237" name="Freeform: Shape 236">
            <a:extLst>
              <a:ext uri="{FF2B5EF4-FFF2-40B4-BE49-F238E27FC236}">
                <a16:creationId xmlns:a16="http://schemas.microsoft.com/office/drawing/2014/main" id="{25ADC68C-9420-CB92-EF7A-9D54BB3F3F0B}"/>
              </a:ext>
            </a:extLst>
          </p:cNvPr>
          <p:cNvSpPr/>
          <p:nvPr>
            <p:custDataLst>
              <p:tags r:id="rId16"/>
            </p:custDataLst>
          </p:nvPr>
        </p:nvSpPr>
        <p:spPr bwMode="auto">
          <a:xfrm>
            <a:off x="2835788" y="3236913"/>
            <a:ext cx="149226" cy="342901"/>
          </a:xfrm>
          <a:custGeom>
            <a:avLst/>
            <a:gdLst/>
            <a:ahLst/>
            <a:cxnLst/>
            <a:rect l="0" t="0" r="0" b="0"/>
            <a:pathLst>
              <a:path w="149226" h="342901">
                <a:moveTo>
                  <a:pt x="149225" y="0"/>
                </a:moveTo>
                <a:lnTo>
                  <a:pt x="57150" y="342900"/>
                </a:lnTo>
                <a:lnTo>
                  <a:pt x="0" y="342900"/>
                </a:lnTo>
                <a:lnTo>
                  <a:pt x="920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useBgFill="1">
        <p:nvSpPr>
          <p:cNvPr id="238" name="Freeform: Shape 237">
            <a:extLst>
              <a:ext uri="{FF2B5EF4-FFF2-40B4-BE49-F238E27FC236}">
                <a16:creationId xmlns:a16="http://schemas.microsoft.com/office/drawing/2014/main" id="{B5D5F583-EFED-A632-7A04-6835E2985BA2}"/>
              </a:ext>
            </a:extLst>
          </p:cNvPr>
          <p:cNvSpPr/>
          <p:nvPr>
            <p:custDataLst>
              <p:tags r:id="rId17"/>
            </p:custDataLst>
          </p:nvPr>
        </p:nvSpPr>
        <p:spPr bwMode="auto">
          <a:xfrm>
            <a:off x="2835788" y="3827463"/>
            <a:ext cx="149226" cy="344488"/>
          </a:xfrm>
          <a:custGeom>
            <a:avLst/>
            <a:gdLst/>
            <a:ahLst/>
            <a:cxnLst/>
            <a:rect l="0" t="0" r="0" b="0"/>
            <a:pathLst>
              <a:path w="149226" h="344488">
                <a:moveTo>
                  <a:pt x="149225" y="0"/>
                </a:moveTo>
                <a:lnTo>
                  <a:pt x="57150" y="344487"/>
                </a:lnTo>
                <a:lnTo>
                  <a:pt x="0" y="344487"/>
                </a:lnTo>
                <a:lnTo>
                  <a:pt x="920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useBgFill="1">
        <p:nvSpPr>
          <p:cNvPr id="239" name="Freeform: Shape 238">
            <a:extLst>
              <a:ext uri="{FF2B5EF4-FFF2-40B4-BE49-F238E27FC236}">
                <a16:creationId xmlns:a16="http://schemas.microsoft.com/office/drawing/2014/main" id="{37208CD3-CB41-BF81-BCE2-B6266A0F478F}"/>
              </a:ext>
            </a:extLst>
          </p:cNvPr>
          <p:cNvSpPr/>
          <p:nvPr>
            <p:custDataLst>
              <p:tags r:id="rId18"/>
            </p:custDataLst>
          </p:nvPr>
        </p:nvSpPr>
        <p:spPr bwMode="auto">
          <a:xfrm>
            <a:off x="2835788" y="2644775"/>
            <a:ext cx="149226" cy="344489"/>
          </a:xfrm>
          <a:custGeom>
            <a:avLst/>
            <a:gdLst/>
            <a:ahLst/>
            <a:cxnLst/>
            <a:rect l="0" t="0" r="0" b="0"/>
            <a:pathLst>
              <a:path w="149226" h="344489">
                <a:moveTo>
                  <a:pt x="149225" y="0"/>
                </a:moveTo>
                <a:lnTo>
                  <a:pt x="57150" y="344488"/>
                </a:lnTo>
                <a:lnTo>
                  <a:pt x="0" y="344488"/>
                </a:lnTo>
                <a:lnTo>
                  <a:pt x="920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40" name="Text Placeholder 4">
            <a:extLst>
              <a:ext uri="{FF2B5EF4-FFF2-40B4-BE49-F238E27FC236}">
                <a16:creationId xmlns:a16="http://schemas.microsoft.com/office/drawing/2014/main" id="{B565FE90-E4BB-2632-60BA-E1F2CDD8D4D9}"/>
              </a:ext>
            </a:extLst>
          </p:cNvPr>
          <p:cNvSpPr>
            <a:spLocks noGrp="1"/>
          </p:cNvSpPr>
          <p:nvPr>
            <p:custDataLst>
              <p:tags r:id="rId19"/>
            </p:custDataLst>
          </p:nvPr>
        </p:nvSpPr>
        <p:spPr bwMode="auto">
          <a:xfrm>
            <a:off x="547686" y="3195638"/>
            <a:ext cx="2062677"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400">
                <a:cs typeface="+mn-cs"/>
              </a:rPr>
              <a:t>Renewables with storage </a:t>
            </a:r>
          </a:p>
          <a:p>
            <a:pPr>
              <a:spcBef>
                <a:spcPct val="0"/>
              </a:spcBef>
              <a:spcAft>
                <a:spcPct val="0"/>
              </a:spcAft>
            </a:pPr>
            <a:r>
              <a:rPr lang="en-US" altLang="en-US" sz="1400">
                <a:cs typeface="+mn-cs"/>
              </a:rPr>
              <a:t>for 24/7 load matching</a:t>
            </a:r>
            <a:r>
              <a:rPr lang="en-US" altLang="en-US" sz="1400" baseline="30000">
                <a:cs typeface="+mn-cs"/>
              </a:rPr>
              <a:t>2  </a:t>
            </a:r>
            <a:endParaRPr lang="en-US" sz="1400" baseline="30000">
              <a:cs typeface="+mn-cs"/>
            </a:endParaRPr>
          </a:p>
        </p:txBody>
      </p:sp>
      <p:sp>
        <p:nvSpPr>
          <p:cNvPr id="243" name="Text Placeholder 4">
            <a:extLst>
              <a:ext uri="{FF2B5EF4-FFF2-40B4-BE49-F238E27FC236}">
                <a16:creationId xmlns:a16="http://schemas.microsoft.com/office/drawing/2014/main" id="{0673BDA7-A104-8252-09FB-DA9A1B1FAF5C}"/>
              </a:ext>
            </a:extLst>
          </p:cNvPr>
          <p:cNvSpPr>
            <a:spLocks noGrp="1"/>
          </p:cNvSpPr>
          <p:nvPr>
            <p:custDataLst>
              <p:tags r:id="rId20"/>
            </p:custDataLst>
          </p:nvPr>
        </p:nvSpPr>
        <p:spPr bwMode="auto">
          <a:xfrm>
            <a:off x="547686" y="2709863"/>
            <a:ext cx="2062677"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A209B55C-92C2-4189-B127-F49F6561D14D}" type="datetime'''''''A''dvan''c''ed nuc''''l''''e''''a''r'''''''''''''">
              <a:rPr lang="en-US" altLang="en-US" sz="1400" smtClean="0">
                <a:cs typeface="+mn-cs"/>
              </a:rPr>
              <a:pPr>
                <a:spcBef>
                  <a:spcPct val="0"/>
                </a:spcBef>
                <a:spcAft>
                  <a:spcPct val="0"/>
                </a:spcAft>
              </a:pPr>
              <a:t>Advanced nuclear</a:t>
            </a:fld>
            <a:r>
              <a:rPr lang="en-US" altLang="en-US" sz="1400" baseline="30000">
                <a:cs typeface="+mn-cs"/>
              </a:rPr>
              <a:t>1 </a:t>
            </a:r>
            <a:endParaRPr lang="en-US" sz="1400" baseline="30000">
              <a:cs typeface="+mn-cs"/>
            </a:endParaRPr>
          </a:p>
        </p:txBody>
      </p:sp>
      <p:sp useBgFill="1">
        <p:nvSpPr>
          <p:cNvPr id="244" name="Text Placeholder 4">
            <a:extLst>
              <a:ext uri="{FF2B5EF4-FFF2-40B4-BE49-F238E27FC236}">
                <a16:creationId xmlns:a16="http://schemas.microsoft.com/office/drawing/2014/main" id="{BF8541C9-A765-1725-2ABF-FF4CD732B86B}"/>
              </a:ext>
            </a:extLst>
          </p:cNvPr>
          <p:cNvSpPr>
            <a:spLocks noGrp="1"/>
          </p:cNvSpPr>
          <p:nvPr>
            <p:custDataLst>
              <p:tags r:id="rId21"/>
            </p:custDataLst>
          </p:nvPr>
        </p:nvSpPr>
        <p:spPr bwMode="gray">
          <a:xfrm>
            <a:off x="9835075" y="2709863"/>
            <a:ext cx="346075" cy="212725"/>
          </a:xfrm>
          <a:prstGeom prst="rect">
            <a:avLst/>
          </a:prstGeom>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F0B878D0-42CB-4258-825F-EBE059D3FF24}" type="datetime'''''''''''''''''''''''1''''''09'''''''''''''''''''''''''">
              <a:rPr lang="en-US" altLang="en-US" sz="1400" smtClean="0">
                <a:effectLst/>
                <a:cs typeface="+mn-cs"/>
              </a:rPr>
              <a:pPr>
                <a:spcBef>
                  <a:spcPct val="0"/>
                </a:spcBef>
                <a:spcAft>
                  <a:spcPct val="0"/>
                </a:spcAft>
              </a:pPr>
              <a:t>109</a:t>
            </a:fld>
            <a:endParaRPr lang="en-US" sz="1400">
              <a:cs typeface="+mn-cs"/>
            </a:endParaRPr>
          </a:p>
        </p:txBody>
      </p:sp>
      <p:sp>
        <p:nvSpPr>
          <p:cNvPr id="245" name="Text Placeholder 4">
            <a:extLst>
              <a:ext uri="{FF2B5EF4-FFF2-40B4-BE49-F238E27FC236}">
                <a16:creationId xmlns:a16="http://schemas.microsoft.com/office/drawing/2014/main" id="{5886BBFB-1CA0-87FB-DEF2-8598EFC71F96}"/>
              </a:ext>
            </a:extLst>
          </p:cNvPr>
          <p:cNvSpPr>
            <a:spLocks noGrp="1"/>
          </p:cNvSpPr>
          <p:nvPr>
            <p:custDataLst>
              <p:tags r:id="rId22"/>
            </p:custDataLst>
          </p:nvPr>
        </p:nvSpPr>
        <p:spPr bwMode="auto">
          <a:xfrm>
            <a:off x="547686" y="3679825"/>
            <a:ext cx="2062677"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400">
                <a:cs typeface="+mn-cs"/>
              </a:rPr>
              <a:t>Natural gas with carbon</a:t>
            </a:r>
          </a:p>
          <a:p>
            <a:pPr>
              <a:spcBef>
                <a:spcPct val="0"/>
              </a:spcBef>
              <a:spcAft>
                <a:spcPct val="0"/>
              </a:spcAft>
            </a:pPr>
            <a:r>
              <a:rPr lang="en-US" altLang="en-US" sz="1400">
                <a:cs typeface="+mn-cs"/>
              </a:rPr>
              <a:t>capture and storage</a:t>
            </a:r>
            <a:r>
              <a:rPr lang="en-US" altLang="en-US" sz="1400" baseline="30000">
                <a:cs typeface="+mn-cs"/>
              </a:rPr>
              <a:t>3</a:t>
            </a:r>
            <a:endParaRPr lang="en-US" sz="1400">
              <a:cs typeface="+mn-cs"/>
            </a:endParaRPr>
          </a:p>
        </p:txBody>
      </p:sp>
      <p:sp useBgFill="1">
        <p:nvSpPr>
          <p:cNvPr id="246" name="Text Placeholder 4">
            <a:extLst>
              <a:ext uri="{FF2B5EF4-FFF2-40B4-BE49-F238E27FC236}">
                <a16:creationId xmlns:a16="http://schemas.microsoft.com/office/drawing/2014/main" id="{7D069743-F0BA-760F-9CE9-E4BCAEDFC8A1}"/>
              </a:ext>
            </a:extLst>
          </p:cNvPr>
          <p:cNvSpPr>
            <a:spLocks noGrp="1"/>
          </p:cNvSpPr>
          <p:nvPr>
            <p:custDataLst>
              <p:tags r:id="rId23"/>
            </p:custDataLst>
          </p:nvPr>
        </p:nvSpPr>
        <p:spPr bwMode="gray">
          <a:xfrm>
            <a:off x="8374575" y="3892550"/>
            <a:ext cx="247650" cy="212725"/>
          </a:xfrm>
          <a:prstGeom prst="rect">
            <a:avLst/>
          </a:prstGeom>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5FAED2C4-B47B-4690-A3DC-F4AAE07693A5}" type="datetime'''''9''''''''''''''''9'''''''''''''''''''''''''''''''">
              <a:rPr lang="en-US" altLang="en-US" sz="1400" smtClean="0">
                <a:cs typeface="+mn-cs"/>
              </a:rPr>
              <a:pPr>
                <a:spcBef>
                  <a:spcPct val="0"/>
                </a:spcBef>
                <a:spcAft>
                  <a:spcPct val="0"/>
                </a:spcAft>
              </a:pPr>
              <a:t>99</a:t>
            </a:fld>
            <a:endParaRPr lang="en-US" sz="1400">
              <a:cs typeface="+mn-cs"/>
            </a:endParaRPr>
          </a:p>
        </p:txBody>
      </p:sp>
      <p:sp useBgFill="1">
        <p:nvSpPr>
          <p:cNvPr id="247" name="Text Placeholder 4">
            <a:extLst>
              <a:ext uri="{FF2B5EF4-FFF2-40B4-BE49-F238E27FC236}">
                <a16:creationId xmlns:a16="http://schemas.microsoft.com/office/drawing/2014/main" id="{9EAE7419-5A08-221E-8558-8A2357FF170A}"/>
              </a:ext>
            </a:extLst>
          </p:cNvPr>
          <p:cNvSpPr>
            <a:spLocks noGrp="1"/>
          </p:cNvSpPr>
          <p:nvPr>
            <p:custDataLst>
              <p:tags r:id="rId24"/>
            </p:custDataLst>
          </p:nvPr>
        </p:nvSpPr>
        <p:spPr bwMode="gray">
          <a:xfrm>
            <a:off x="11297163" y="3302000"/>
            <a:ext cx="333375" cy="212725"/>
          </a:xfrm>
          <a:prstGeom prst="rect">
            <a:avLst/>
          </a:prstGeom>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F36B5353-C3BA-4EB7-AB69-55405CBC5E70}" type="datetime'''''''1''19'''''''''''''''''''''''''''''''''">
              <a:rPr lang="en-US" altLang="en-US" sz="1400" smtClean="0">
                <a:cs typeface="+mn-cs"/>
              </a:rPr>
              <a:pPr>
                <a:spcBef>
                  <a:spcPct val="0"/>
                </a:spcBef>
                <a:spcAft>
                  <a:spcPct val="0"/>
                </a:spcAft>
              </a:pPr>
              <a:t>119</a:t>
            </a:fld>
            <a:endParaRPr lang="en-US" sz="1400">
              <a:cs typeface="+mn-cs"/>
            </a:endParaRPr>
          </a:p>
        </p:txBody>
      </p:sp>
      <p:sp>
        <p:nvSpPr>
          <p:cNvPr id="248" name="TextBox 247">
            <a:extLst>
              <a:ext uri="{FF2B5EF4-FFF2-40B4-BE49-F238E27FC236}">
                <a16:creationId xmlns:a16="http://schemas.microsoft.com/office/drawing/2014/main" id="{64B39D23-CC84-FF3B-8E16-86C0B36F5B96}"/>
              </a:ext>
            </a:extLst>
          </p:cNvPr>
          <p:cNvSpPr txBox="1"/>
          <p:nvPr/>
        </p:nvSpPr>
        <p:spPr>
          <a:xfrm>
            <a:off x="3052640" y="2709863"/>
            <a:ext cx="54864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66</a:t>
            </a:r>
          </a:p>
        </p:txBody>
      </p:sp>
      <p:sp>
        <p:nvSpPr>
          <p:cNvPr id="249" name="TextBox 248">
            <a:extLst>
              <a:ext uri="{FF2B5EF4-FFF2-40B4-BE49-F238E27FC236}">
                <a16:creationId xmlns:a16="http://schemas.microsoft.com/office/drawing/2014/main" id="{C954CBE6-16AA-C856-436F-D754CD6F6097}"/>
              </a:ext>
            </a:extLst>
          </p:cNvPr>
          <p:cNvSpPr txBox="1"/>
          <p:nvPr/>
        </p:nvSpPr>
        <p:spPr>
          <a:xfrm>
            <a:off x="2640524" y="3884799"/>
            <a:ext cx="54864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63</a:t>
            </a:r>
          </a:p>
        </p:txBody>
      </p:sp>
      <p:sp>
        <p:nvSpPr>
          <p:cNvPr id="250" name="TextBox 249">
            <a:extLst>
              <a:ext uri="{FF2B5EF4-FFF2-40B4-BE49-F238E27FC236}">
                <a16:creationId xmlns:a16="http://schemas.microsoft.com/office/drawing/2014/main" id="{0C8BAB97-5F28-686E-DA43-09EF7EB55761}"/>
              </a:ext>
            </a:extLst>
          </p:cNvPr>
          <p:cNvSpPr txBox="1"/>
          <p:nvPr/>
        </p:nvSpPr>
        <p:spPr>
          <a:xfrm>
            <a:off x="547687" y="1586024"/>
            <a:ext cx="7753351"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Estimated LCOE of clean firm energy resources, </a:t>
            </a:r>
            <a:r>
              <a:rPr lang="en-US"/>
              <a:t>$/MWh</a:t>
            </a:r>
          </a:p>
        </p:txBody>
      </p:sp>
      <p:sp>
        <p:nvSpPr>
          <p:cNvPr id="251" name="TextBox 250">
            <a:extLst>
              <a:ext uri="{FF2B5EF4-FFF2-40B4-BE49-F238E27FC236}">
                <a16:creationId xmlns:a16="http://schemas.microsoft.com/office/drawing/2014/main" id="{F4E4AFFA-4128-8C31-8BEB-CB9CD62186D4}"/>
              </a:ext>
            </a:extLst>
          </p:cNvPr>
          <p:cNvSpPr txBox="1"/>
          <p:nvPr/>
        </p:nvSpPr>
        <p:spPr>
          <a:xfrm>
            <a:off x="3501267" y="3318295"/>
            <a:ext cx="54864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69</a:t>
            </a:r>
          </a:p>
        </p:txBody>
      </p:sp>
      <p:sp>
        <p:nvSpPr>
          <p:cNvPr id="252" name="TextBox 251">
            <a:extLst>
              <a:ext uri="{FF2B5EF4-FFF2-40B4-BE49-F238E27FC236}">
                <a16:creationId xmlns:a16="http://schemas.microsoft.com/office/drawing/2014/main" id="{8E4F39B2-CB51-DD2C-3656-FBC322A75BF0}"/>
              </a:ext>
            </a:extLst>
          </p:cNvPr>
          <p:cNvSpPr txBox="1"/>
          <p:nvPr/>
        </p:nvSpPr>
        <p:spPr>
          <a:xfrm>
            <a:off x="554736" y="4701901"/>
            <a:ext cx="10686352"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kern="1200">
                <a:latin typeface="+mn-lt"/>
                <a:ea typeface="+mn-ea"/>
                <a:cs typeface="Arial" panose="020B0604020202020204" pitchFamily="34" charset="0"/>
              </a:rPr>
              <a:t>1. Advanced nuclear estimated LCOE from $3,600/kW (NOAK) and $9,000/kW (FOAK) overnight capital cost and includes 30% 48E ITC (without either 10% adder) 2. Renewables with storage for </a:t>
            </a:r>
            <a:r>
              <a:rPr lang="en-US" altLang="en-US" sz="900">
                <a:cs typeface="+mn-cs"/>
              </a:rPr>
              <a:t>24/7 load matching from </a:t>
            </a:r>
            <a:r>
              <a:rPr lang="en-US" sz="900" kern="1200">
                <a:latin typeface="+mn-lt"/>
                <a:ea typeface="+mn-ea"/>
                <a:cs typeface="Arial" panose="020B0604020202020204" pitchFamily="34" charset="0"/>
              </a:rPr>
              <a:t>LDES Council’s “A path towards full grid decarbonization with 24/7 clean Power Purchase Agreements” and the LCOE is calculated as (annualized cost of renewable generation + storage capacity) / clean energy delivered to the off-taker excluding additional costs or revenues that would impact final PPA price and includes the ITC under section 48 for the full investment cost of the facility 3. Natural gas with carbon capture and storage numbers from the McKinsey Power Model and include the 45Q tax credit</a:t>
            </a:r>
            <a:endParaRPr lang="en-US" sz="900"/>
          </a:p>
        </p:txBody>
      </p:sp>
      <p:cxnSp>
        <p:nvCxnSpPr>
          <p:cNvPr id="253" name="LineContentSeparatorStrong 13">
            <a:extLst>
              <a:ext uri="{FF2B5EF4-FFF2-40B4-BE49-F238E27FC236}">
                <a16:creationId xmlns:a16="http://schemas.microsoft.com/office/drawing/2014/main" id="{CB66D748-78CD-3BA2-EB93-332224BF6A52}"/>
              </a:ext>
            </a:extLst>
          </p:cNvPr>
          <p:cNvCxnSpPr>
            <a:cxnSpLocks/>
          </p:cNvCxnSpPr>
          <p:nvPr>
            <p:custDataLst>
              <p:tags r:id="rId25"/>
            </p:custDataLst>
          </p:nvPr>
        </p:nvCxnSpPr>
        <p:spPr>
          <a:xfrm>
            <a:off x="547688" y="1861120"/>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4" name="Rectangle 253">
            <a:extLst>
              <a:ext uri="{FF2B5EF4-FFF2-40B4-BE49-F238E27FC236}">
                <a16:creationId xmlns:a16="http://schemas.microsoft.com/office/drawing/2014/main" id="{1B623A8C-9127-2F30-953E-3769AACCD64B}"/>
              </a:ext>
            </a:extLst>
          </p:cNvPr>
          <p:cNvSpPr/>
          <p:nvPr/>
        </p:nvSpPr>
        <p:spPr>
          <a:xfrm>
            <a:off x="3522839" y="2050181"/>
            <a:ext cx="1919623" cy="474179"/>
          </a:xfrm>
          <a:prstGeom prst="rect">
            <a:avLst/>
          </a:prstGeom>
          <a:no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i="1">
                <a:solidFill>
                  <a:sysClr val="windowText" lastClr="000000"/>
                </a:solidFill>
              </a:rPr>
              <a:t>NOAK with tax credits</a:t>
            </a:r>
          </a:p>
        </p:txBody>
      </p:sp>
      <p:sp>
        <p:nvSpPr>
          <p:cNvPr id="255" name="Rectangle 254">
            <a:extLst>
              <a:ext uri="{FF2B5EF4-FFF2-40B4-BE49-F238E27FC236}">
                <a16:creationId xmlns:a16="http://schemas.microsoft.com/office/drawing/2014/main" id="{E9F8A878-5C8D-B18E-4D31-A350A457C181}"/>
              </a:ext>
            </a:extLst>
          </p:cNvPr>
          <p:cNvSpPr/>
          <p:nvPr/>
        </p:nvSpPr>
        <p:spPr>
          <a:xfrm>
            <a:off x="7878610" y="2050181"/>
            <a:ext cx="1919623" cy="474179"/>
          </a:xfrm>
          <a:prstGeom prst="rect">
            <a:avLst/>
          </a:prstGeom>
          <a:no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i="1">
                <a:solidFill>
                  <a:sysClr val="windowText" lastClr="000000"/>
                </a:solidFill>
              </a:rPr>
              <a:t>FOAK with tax credits</a:t>
            </a:r>
          </a:p>
        </p:txBody>
      </p:sp>
    </p:spTree>
    <p:extLst>
      <p:ext uri="{BB962C8B-B14F-4D97-AF65-F5344CB8AC3E}">
        <p14:creationId xmlns:p14="http://schemas.microsoft.com/office/powerpoint/2010/main" val="138386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DE96E-CE74-75B4-BC9E-5130DEE61620}"/>
              </a:ext>
            </a:extLst>
          </p:cNvPr>
          <p:cNvSpPr>
            <a:spLocks noGrp="1"/>
          </p:cNvSpPr>
          <p:nvPr>
            <p:ph type="title"/>
          </p:nvPr>
        </p:nvSpPr>
        <p:spPr/>
        <p:txBody>
          <a:bodyPr/>
          <a:lstStyle/>
          <a:p>
            <a:r>
              <a:rPr lang="en-US"/>
              <a:t>Three key stages inform path to deploying advanced nuclear at scale</a:t>
            </a:r>
          </a:p>
        </p:txBody>
      </p:sp>
      <p:cxnSp>
        <p:nvCxnSpPr>
          <p:cNvPr id="4" name="Connector: Elbow 3">
            <a:extLst>
              <a:ext uri="{FF2B5EF4-FFF2-40B4-BE49-F238E27FC236}">
                <a16:creationId xmlns:a16="http://schemas.microsoft.com/office/drawing/2014/main" id="{862DD79C-7F64-084D-7D07-21D843718BF7}"/>
              </a:ext>
            </a:extLst>
          </p:cNvPr>
          <p:cNvCxnSpPr>
            <a:cxnSpLocks/>
            <a:endCxn id="6" idx="1"/>
          </p:cNvCxnSpPr>
          <p:nvPr/>
        </p:nvCxnSpPr>
        <p:spPr>
          <a:xfrm rot="16200000" flipH="1">
            <a:off x="529635" y="3060467"/>
            <a:ext cx="1040797" cy="990601"/>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 name="Arrow: Pentagon 4">
            <a:extLst>
              <a:ext uri="{FF2B5EF4-FFF2-40B4-BE49-F238E27FC236}">
                <a16:creationId xmlns:a16="http://schemas.microsoft.com/office/drawing/2014/main" id="{ADD23F0A-EAD6-5C2A-AE9A-D65E8546FC50}"/>
              </a:ext>
            </a:extLst>
          </p:cNvPr>
          <p:cNvSpPr/>
          <p:nvPr/>
        </p:nvSpPr>
        <p:spPr>
          <a:xfrm>
            <a:off x="554735" y="2593876"/>
            <a:ext cx="3843338" cy="457200"/>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 Committed orderbook</a:t>
            </a:r>
          </a:p>
        </p:txBody>
      </p:sp>
      <p:sp>
        <p:nvSpPr>
          <p:cNvPr id="6" name="Arrow: Pentagon 5">
            <a:extLst>
              <a:ext uri="{FF2B5EF4-FFF2-40B4-BE49-F238E27FC236}">
                <a16:creationId xmlns:a16="http://schemas.microsoft.com/office/drawing/2014/main" id="{B1BACFCB-91D0-5DDD-173C-90FE0356E85C}"/>
              </a:ext>
            </a:extLst>
          </p:cNvPr>
          <p:cNvSpPr/>
          <p:nvPr/>
        </p:nvSpPr>
        <p:spPr>
          <a:xfrm>
            <a:off x="1545334" y="3847567"/>
            <a:ext cx="5355980" cy="457200"/>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2. Project delivery</a:t>
            </a:r>
          </a:p>
        </p:txBody>
      </p:sp>
      <p:sp>
        <p:nvSpPr>
          <p:cNvPr id="7" name="Arrow: Pentagon 6">
            <a:extLst>
              <a:ext uri="{FF2B5EF4-FFF2-40B4-BE49-F238E27FC236}">
                <a16:creationId xmlns:a16="http://schemas.microsoft.com/office/drawing/2014/main" id="{81B73B9B-0E7A-C2C6-A1A8-6074422CE0A6}"/>
              </a:ext>
            </a:extLst>
          </p:cNvPr>
          <p:cNvSpPr/>
          <p:nvPr/>
        </p:nvSpPr>
        <p:spPr>
          <a:xfrm>
            <a:off x="2535934" y="5101258"/>
            <a:ext cx="8674609" cy="457200"/>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3. Industrialization</a:t>
            </a:r>
          </a:p>
        </p:txBody>
      </p:sp>
      <p:cxnSp>
        <p:nvCxnSpPr>
          <p:cNvPr id="8" name="LineSeparatorDefault 10">
            <a:extLst>
              <a:ext uri="{FF2B5EF4-FFF2-40B4-BE49-F238E27FC236}">
                <a16:creationId xmlns:a16="http://schemas.microsoft.com/office/drawing/2014/main" id="{AB8CA532-5F8F-7FF1-B239-422DDD940B64}"/>
              </a:ext>
            </a:extLst>
          </p:cNvPr>
          <p:cNvCxnSpPr>
            <a:cxnSpLocks/>
          </p:cNvCxnSpPr>
          <p:nvPr>
            <p:custDataLst>
              <p:tags r:id="rId1"/>
            </p:custDataLst>
          </p:nvPr>
        </p:nvCxnSpPr>
        <p:spPr>
          <a:xfrm>
            <a:off x="554735" y="1465724"/>
            <a:ext cx="10975849"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9" name="Chevron 16">
            <a:extLst>
              <a:ext uri="{FF2B5EF4-FFF2-40B4-BE49-F238E27FC236}">
                <a16:creationId xmlns:a16="http://schemas.microsoft.com/office/drawing/2014/main" id="{A2194714-175A-243E-9A8B-4A01EF61D4B6}"/>
              </a:ext>
            </a:extLst>
          </p:cNvPr>
          <p:cNvPicPr>
            <a:picLocks noChangeAspect="1"/>
          </p:cNvPicPr>
          <p:nvPr>
            <p:custDataLst>
              <p:tags r:id="rId2"/>
            </p:custDataLst>
          </p:nvPr>
        </p:nvPicPr>
        <p:blipFill>
          <a:blip r:embed="rId4">
            <a:extLst>
              <a:ext uri="{96DAC541-7B7A-43D3-8B79-37D633B846F1}">
                <asvg:svgBlip xmlns:asvg="http://schemas.microsoft.com/office/drawing/2016/SVG/main" r:embed="rId5"/>
              </a:ext>
            </a:extLst>
          </a:blip>
          <a:stretch>
            <a:fillRect/>
          </a:stretch>
        </p:blipFill>
        <p:spPr>
          <a:xfrm>
            <a:off x="11210544" y="1191404"/>
            <a:ext cx="548640" cy="548640"/>
          </a:xfrm>
          <a:prstGeom prst="rect">
            <a:avLst/>
          </a:prstGeom>
        </p:spPr>
      </p:pic>
      <p:sp>
        <p:nvSpPr>
          <p:cNvPr id="10" name="Oval 9">
            <a:extLst>
              <a:ext uri="{FF2B5EF4-FFF2-40B4-BE49-F238E27FC236}">
                <a16:creationId xmlns:a16="http://schemas.microsoft.com/office/drawing/2014/main" id="{4531E144-D635-DEB9-BF0F-79A138E1E3B4}"/>
              </a:ext>
            </a:extLst>
          </p:cNvPr>
          <p:cNvSpPr/>
          <p:nvPr/>
        </p:nvSpPr>
        <p:spPr>
          <a:xfrm>
            <a:off x="554733" y="1417210"/>
            <a:ext cx="91440" cy="9144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3DE5DB9E-8BE4-3A3C-862B-BDA85185CAFC}"/>
              </a:ext>
            </a:extLst>
          </p:cNvPr>
          <p:cNvSpPr txBox="1"/>
          <p:nvPr/>
        </p:nvSpPr>
        <p:spPr>
          <a:xfrm>
            <a:off x="554735" y="1572897"/>
            <a:ext cx="688848"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1" u="none" strike="noStrike" kern="1200" cap="none" spc="0" normalizeH="0" baseline="0" noProof="0">
                <a:ln>
                  <a:noFill/>
                </a:ln>
                <a:solidFill>
                  <a:srgbClr val="000000"/>
                </a:solidFill>
                <a:effectLst/>
                <a:uLnTx/>
                <a:uFillTx/>
                <a:latin typeface="Arial"/>
                <a:ea typeface="+mn-ea"/>
                <a:cs typeface="Arial" panose="020B0604020202020204" pitchFamily="34" charset="0"/>
              </a:rPr>
              <a:t>Today</a:t>
            </a:r>
          </a:p>
        </p:txBody>
      </p:sp>
      <p:sp>
        <p:nvSpPr>
          <p:cNvPr id="12" name="Oval 11">
            <a:extLst>
              <a:ext uri="{FF2B5EF4-FFF2-40B4-BE49-F238E27FC236}">
                <a16:creationId xmlns:a16="http://schemas.microsoft.com/office/drawing/2014/main" id="{87D0DE89-8EA3-6BEA-4F21-9BEF01FA35F4}"/>
              </a:ext>
            </a:extLst>
          </p:cNvPr>
          <p:cNvSpPr/>
          <p:nvPr/>
        </p:nvSpPr>
        <p:spPr>
          <a:xfrm>
            <a:off x="11157202" y="1417210"/>
            <a:ext cx="91440" cy="9144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A96D624E-FDE9-F026-0FA5-41CFE4885EC7}"/>
              </a:ext>
            </a:extLst>
          </p:cNvPr>
          <p:cNvSpPr txBox="1"/>
          <p:nvPr/>
        </p:nvSpPr>
        <p:spPr>
          <a:xfrm>
            <a:off x="10839450" y="1572897"/>
            <a:ext cx="688848"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1" u="none" strike="noStrike" kern="1200" cap="none" spc="0" normalizeH="0" baseline="0" noProof="0">
                <a:ln>
                  <a:noFill/>
                </a:ln>
                <a:solidFill>
                  <a:srgbClr val="000000"/>
                </a:solidFill>
                <a:effectLst/>
                <a:uLnTx/>
                <a:uFillTx/>
                <a:latin typeface="Arial"/>
                <a:ea typeface="+mn-ea"/>
                <a:cs typeface="Arial" panose="020B0604020202020204" pitchFamily="34" charset="0"/>
              </a:rPr>
              <a:t>2050</a:t>
            </a:r>
          </a:p>
        </p:txBody>
      </p:sp>
      <p:sp>
        <p:nvSpPr>
          <p:cNvPr id="14" name="Arrow: Pentagon 13">
            <a:extLst>
              <a:ext uri="{FF2B5EF4-FFF2-40B4-BE49-F238E27FC236}">
                <a16:creationId xmlns:a16="http://schemas.microsoft.com/office/drawing/2014/main" id="{5AA6A199-96BC-B439-5318-004A07F74798}"/>
              </a:ext>
            </a:extLst>
          </p:cNvPr>
          <p:cNvSpPr/>
          <p:nvPr/>
        </p:nvSpPr>
        <p:spPr>
          <a:xfrm>
            <a:off x="554735" y="1924311"/>
            <a:ext cx="3843338" cy="457200"/>
          </a:xfrm>
          <a:prstGeom prst="homePlate">
            <a:avLst/>
          </a:prstGeom>
          <a:solidFill>
            <a:schemeClr val="bg1"/>
          </a:solidFill>
          <a:ln w="12700" cap="sq">
            <a:solidFill>
              <a:schemeClr val="accent6"/>
            </a:solid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4D4D4D"/>
                </a:solidFill>
                <a:effectLst/>
                <a:uLnTx/>
                <a:uFillTx/>
                <a:latin typeface="Arial"/>
                <a:ea typeface="+mn-ea"/>
                <a:cs typeface="+mn-cs"/>
              </a:rPr>
              <a:t>T</a:t>
            </a:r>
            <a:r>
              <a:rPr kumimoji="0" lang="en-US" sz="1600" b="1" i="0" u="none" strike="noStrike" kern="1200" cap="none" spc="0" normalizeH="0" baseline="0" noProof="0" err="1">
                <a:ln>
                  <a:noFill/>
                </a:ln>
                <a:solidFill>
                  <a:srgbClr val="4D4D4D"/>
                </a:solidFill>
                <a:effectLst/>
                <a:uLnTx/>
                <a:uFillTx/>
                <a:latin typeface="Arial"/>
                <a:ea typeface="+mn-ea"/>
                <a:cs typeface="+mn-cs"/>
              </a:rPr>
              <a:t>ech</a:t>
            </a:r>
            <a:r>
              <a:rPr kumimoji="0" lang="en-US" sz="1600" b="1" i="0" u="none" strike="noStrike" kern="1200" cap="none" spc="0" normalizeH="0" baseline="0" noProof="0">
                <a:ln>
                  <a:noFill/>
                </a:ln>
                <a:solidFill>
                  <a:srgbClr val="4D4D4D"/>
                </a:solidFill>
                <a:effectLst/>
                <a:uLnTx/>
                <a:uFillTx/>
                <a:latin typeface="Arial"/>
                <a:ea typeface="+mn-ea"/>
                <a:cs typeface="+mn-cs"/>
              </a:rPr>
              <a:t>. demonstrations</a:t>
            </a:r>
          </a:p>
        </p:txBody>
      </p:sp>
      <p:sp>
        <p:nvSpPr>
          <p:cNvPr id="15" name="Oval 14">
            <a:extLst>
              <a:ext uri="{FF2B5EF4-FFF2-40B4-BE49-F238E27FC236}">
                <a16:creationId xmlns:a16="http://schemas.microsoft.com/office/drawing/2014/main" id="{5DC9CB87-1DEE-86FB-EBAA-BB56737DDC83}"/>
              </a:ext>
            </a:extLst>
          </p:cNvPr>
          <p:cNvSpPr/>
          <p:nvPr/>
        </p:nvSpPr>
        <p:spPr>
          <a:xfrm>
            <a:off x="6050280" y="1417211"/>
            <a:ext cx="91440" cy="9144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4BA540BA-BEAF-0ACC-3F09-E0C27F59A10D}"/>
              </a:ext>
            </a:extLst>
          </p:cNvPr>
          <p:cNvSpPr txBox="1"/>
          <p:nvPr/>
        </p:nvSpPr>
        <p:spPr>
          <a:xfrm>
            <a:off x="5749288" y="1572897"/>
            <a:ext cx="688848"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1" u="none" strike="noStrike" kern="1200" cap="none" spc="0" normalizeH="0" baseline="0" noProof="0">
                <a:ln>
                  <a:noFill/>
                </a:ln>
                <a:solidFill>
                  <a:srgbClr val="000000"/>
                </a:solidFill>
                <a:effectLst/>
                <a:uLnTx/>
                <a:uFillTx/>
                <a:latin typeface="Arial"/>
                <a:ea typeface="+mn-ea"/>
                <a:cs typeface="Arial" panose="020B0604020202020204" pitchFamily="34" charset="0"/>
              </a:rPr>
              <a:t>2035</a:t>
            </a:r>
          </a:p>
        </p:txBody>
      </p:sp>
      <p:sp>
        <p:nvSpPr>
          <p:cNvPr id="17" name="TextBox 16">
            <a:extLst>
              <a:ext uri="{FF2B5EF4-FFF2-40B4-BE49-F238E27FC236}">
                <a16:creationId xmlns:a16="http://schemas.microsoft.com/office/drawing/2014/main" id="{596C295A-E18A-A042-9803-00C0AD2F05D7}"/>
              </a:ext>
            </a:extLst>
          </p:cNvPr>
          <p:cNvSpPr txBox="1"/>
          <p:nvPr/>
        </p:nvSpPr>
        <p:spPr>
          <a:xfrm>
            <a:off x="554733" y="3035370"/>
            <a:ext cx="6295200" cy="457200"/>
          </a:xfrm>
          <a:prstGeom prst="rect">
            <a:avLst/>
          </a:prstGeom>
          <a:noFill/>
          <a:ln w="6350">
            <a:noFill/>
            <a:miter lim="800000"/>
          </a:ln>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ysClr val="windowText" lastClr="000000"/>
                </a:solidFill>
                <a:effectLst/>
                <a:uLnTx/>
                <a:uFillTx/>
                <a:latin typeface="Arial"/>
                <a:ea typeface="+mn-ea"/>
                <a:cs typeface="+mn-cs"/>
              </a:rPr>
              <a:t>Need committed orderbook of 5-10 (likely) Gen III+ SMRs by 2025</a:t>
            </a:r>
            <a:endParaRPr kumimoji="0" lang="en-US" sz="1600" b="0" i="1" u="none" strike="noStrike" kern="1200" cap="none" spc="0" normalizeH="0" baseline="0" noProof="0">
              <a:ln>
                <a:noFill/>
              </a:ln>
              <a:solidFill>
                <a:srgbClr val="000000"/>
              </a:solidFill>
              <a:effectLst/>
              <a:uLnTx/>
              <a:uFillTx/>
              <a:latin typeface="Arial"/>
              <a:ea typeface="+mn-ea"/>
              <a:cs typeface="+mn-cs"/>
            </a:endParaRPr>
          </a:p>
        </p:txBody>
      </p:sp>
      <p:sp>
        <p:nvSpPr>
          <p:cNvPr id="18" name="TextBox 17">
            <a:extLst>
              <a:ext uri="{FF2B5EF4-FFF2-40B4-BE49-F238E27FC236}">
                <a16:creationId xmlns:a16="http://schemas.microsoft.com/office/drawing/2014/main" id="{C52DE3E7-A32A-6EBD-5857-5D98EFADB11A}"/>
              </a:ext>
            </a:extLst>
          </p:cNvPr>
          <p:cNvSpPr txBox="1"/>
          <p:nvPr/>
        </p:nvSpPr>
        <p:spPr>
          <a:xfrm>
            <a:off x="1545334" y="4307038"/>
            <a:ext cx="6295200" cy="457200"/>
          </a:xfrm>
          <a:prstGeom prst="rect">
            <a:avLst/>
          </a:prstGeom>
          <a:noFill/>
          <a:ln w="6350">
            <a:noFill/>
            <a:miter lim="800000"/>
          </a:ln>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ysClr val="windowText" lastClr="000000"/>
                </a:solidFill>
                <a:effectLst/>
                <a:uLnTx/>
                <a:uFillTx/>
                <a:latin typeface="Arial"/>
                <a:ea typeface="+mn-ea"/>
                <a:cs typeface="+mn-cs"/>
              </a:rPr>
              <a:t>Need to deliver reasonably (±20%) on-time and on-budget</a:t>
            </a:r>
            <a:endParaRPr kumimoji="0" lang="en-US" sz="1600" b="0" i="1" u="none" strike="noStrike" kern="1200" cap="none" spc="0" normalizeH="0" baseline="0" noProof="0">
              <a:ln>
                <a:noFill/>
              </a:ln>
              <a:solidFill>
                <a:srgbClr val="0000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00379B70-32C0-78CC-7759-04ACB5353F22}"/>
              </a:ext>
            </a:extLst>
          </p:cNvPr>
          <p:cNvSpPr txBox="1"/>
          <p:nvPr/>
        </p:nvSpPr>
        <p:spPr>
          <a:xfrm>
            <a:off x="2535934" y="5558458"/>
            <a:ext cx="6295200" cy="457200"/>
          </a:xfrm>
          <a:prstGeom prst="rect">
            <a:avLst/>
          </a:prstGeom>
          <a:noFill/>
          <a:ln w="6350">
            <a:noFill/>
            <a:miter lim="800000"/>
          </a:ln>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ysClr val="windowText" lastClr="000000"/>
                </a:solidFill>
                <a:effectLst/>
                <a:uLnTx/>
                <a:uFillTx/>
                <a:latin typeface="Arial"/>
                <a:ea typeface="+mn-ea"/>
                <a:cs typeface="+mn-cs"/>
              </a:rPr>
              <a:t>Need to scale workforce, supply chain, and licensing capacity</a:t>
            </a:r>
            <a:endParaRPr kumimoji="0" lang="en-US" sz="1600" b="0" i="1" u="none" strike="noStrike" kern="1200" cap="none" spc="0" normalizeH="0" baseline="0" noProof="0">
              <a:ln>
                <a:noFill/>
              </a:ln>
              <a:solidFill>
                <a:srgbClr val="000000"/>
              </a:solidFill>
              <a:effectLst/>
              <a:uLnTx/>
              <a:uFillTx/>
              <a:latin typeface="Arial"/>
              <a:ea typeface="+mn-ea"/>
              <a:cs typeface="+mn-cs"/>
            </a:endParaRPr>
          </a:p>
        </p:txBody>
      </p:sp>
      <p:cxnSp>
        <p:nvCxnSpPr>
          <p:cNvPr id="20" name="Connector: Elbow 19">
            <a:extLst>
              <a:ext uri="{FF2B5EF4-FFF2-40B4-BE49-F238E27FC236}">
                <a16:creationId xmlns:a16="http://schemas.microsoft.com/office/drawing/2014/main" id="{666A0D79-6365-DE64-985C-4DA056EBDD47}"/>
              </a:ext>
            </a:extLst>
          </p:cNvPr>
          <p:cNvCxnSpPr>
            <a:cxnSpLocks/>
          </p:cNvCxnSpPr>
          <p:nvPr/>
        </p:nvCxnSpPr>
        <p:spPr>
          <a:xfrm rot="16200000" flipH="1">
            <a:off x="1520381" y="4329865"/>
            <a:ext cx="1040797" cy="990601"/>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416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DE96E-CE74-75B4-BC9E-5130DEE61620}"/>
              </a:ext>
            </a:extLst>
          </p:cNvPr>
          <p:cNvSpPr>
            <a:spLocks noGrp="1"/>
          </p:cNvSpPr>
          <p:nvPr>
            <p:ph type="title"/>
          </p:nvPr>
        </p:nvSpPr>
        <p:spPr/>
        <p:txBody>
          <a:bodyPr/>
          <a:lstStyle/>
          <a:p>
            <a:r>
              <a:rPr lang="en-US" sz="2400"/>
              <a:t>Waiting until mid-2030s to deploy at scale could lead to missing decarbonization targets or overbuilding supply chain</a:t>
            </a:r>
            <a:endParaRPr lang="en-US"/>
          </a:p>
        </p:txBody>
      </p:sp>
      <p:sp>
        <p:nvSpPr>
          <p:cNvPr id="4" name="4. Footnote">
            <a:extLst>
              <a:ext uri="{FF2B5EF4-FFF2-40B4-BE49-F238E27FC236}">
                <a16:creationId xmlns:a16="http://schemas.microsoft.com/office/drawing/2014/main" id="{ADAED22A-7421-F691-941A-AF100E24612F}"/>
              </a:ext>
            </a:extLst>
          </p:cNvPr>
          <p:cNvSpPr txBox="1"/>
          <p:nvPr>
            <p:custDataLst>
              <p:tags r:id="rId1"/>
            </p:custDataLst>
          </p:nvPr>
        </p:nvSpPr>
        <p:spPr>
          <a:xfrm>
            <a:off x="554734" y="6121521"/>
            <a:ext cx="9076945" cy="123111"/>
          </a:xfrm>
          <a:prstGeom prst="rect">
            <a:avLst/>
          </a:prstGeom>
          <a:noFill/>
        </p:spPr>
        <p:txBody>
          <a:bodyPr wrap="square" lIns="0" tIns="0" rIns="0" bIns="0" rtlCol="0" anchor="b">
            <a:spAutoFit/>
          </a:body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Construction and manufacturing | Assumptions: 2-year licensing timeline concurrent with early site prep; Manufacturing (1 yr) followed by construction (3 </a:t>
            </a:r>
            <a:r>
              <a:rPr kumimoji="0" lang="en-US" sz="8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yrs</a:t>
            </a: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occurs post-licensing and site prep</a:t>
            </a:r>
          </a:p>
        </p:txBody>
      </p:sp>
      <p:graphicFrame>
        <p:nvGraphicFramePr>
          <p:cNvPr id="5" name="Chart 4">
            <a:extLst>
              <a:ext uri="{FF2B5EF4-FFF2-40B4-BE49-F238E27FC236}">
                <a16:creationId xmlns:a16="http://schemas.microsoft.com/office/drawing/2014/main" id="{99A78200-FECC-DCFF-271A-2910908D7CE4}"/>
              </a:ext>
            </a:extLst>
          </p:cNvPr>
          <p:cNvGraphicFramePr/>
          <p:nvPr>
            <p:custDataLst>
              <p:tags r:id="rId2"/>
            </p:custDataLst>
            <p:extLst>
              <p:ext uri="{D42A27DB-BD31-4B8C-83A1-F6EECF244321}">
                <p14:modId xmlns:p14="http://schemas.microsoft.com/office/powerpoint/2010/main" val="851742177"/>
              </p:ext>
            </p:extLst>
          </p:nvPr>
        </p:nvGraphicFramePr>
        <p:xfrm>
          <a:off x="471488" y="2561313"/>
          <a:ext cx="5230812" cy="3106737"/>
        </p:xfrm>
        <a:graphic>
          <a:graphicData uri="http://schemas.openxmlformats.org/drawingml/2006/chart">
            <c:chart xmlns:c="http://schemas.openxmlformats.org/drawingml/2006/chart" xmlns:r="http://schemas.openxmlformats.org/officeDocument/2006/relationships" r:id="rId47"/>
          </a:graphicData>
        </a:graphic>
      </p:graphicFrame>
      <p:sp>
        <p:nvSpPr>
          <p:cNvPr id="6" name="Text Placeholder 4">
            <a:extLst>
              <a:ext uri="{FF2B5EF4-FFF2-40B4-BE49-F238E27FC236}">
                <a16:creationId xmlns:a16="http://schemas.microsoft.com/office/drawing/2014/main" id="{CFB711F4-A5F1-9568-0695-171FC20562A0}"/>
              </a:ext>
            </a:extLst>
          </p:cNvPr>
          <p:cNvSpPr>
            <a:spLocks noGrp="1"/>
          </p:cNvSpPr>
          <p:nvPr>
            <p:custDataLst>
              <p:tags r:id="rId3"/>
            </p:custDataLst>
          </p:nvPr>
        </p:nvSpPr>
        <p:spPr bwMode="gray">
          <a:xfrm>
            <a:off x="239713" y="4744125"/>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9CCAF242-B560-4E1A-B559-1CDC03EA3258}" type="datetime'''''5''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50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Text Placeholder 4">
            <a:extLst>
              <a:ext uri="{FF2B5EF4-FFF2-40B4-BE49-F238E27FC236}">
                <a16:creationId xmlns:a16="http://schemas.microsoft.com/office/drawing/2014/main" id="{45FBF190-0B96-01F7-1425-D3B37671F100}"/>
              </a:ext>
            </a:extLst>
          </p:cNvPr>
          <p:cNvSpPr>
            <a:spLocks noGrp="1"/>
          </p:cNvSpPr>
          <p:nvPr>
            <p:custDataLst>
              <p:tags r:id="rId4"/>
            </p:custDataLst>
          </p:nvPr>
        </p:nvSpPr>
        <p:spPr bwMode="gray">
          <a:xfrm>
            <a:off x="338138" y="5479138"/>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7F357C72-3898-40E7-BB9C-963D504B11A8}" type="datetime'''''''''''''''''''''''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Text Placeholder 4">
            <a:extLst>
              <a:ext uri="{FF2B5EF4-FFF2-40B4-BE49-F238E27FC236}">
                <a16:creationId xmlns:a16="http://schemas.microsoft.com/office/drawing/2014/main" id="{C678F925-7285-9C7C-A75F-46E8D8931589}"/>
              </a:ext>
            </a:extLst>
          </p:cNvPr>
          <p:cNvSpPr>
            <a:spLocks noGrp="1"/>
          </p:cNvSpPr>
          <p:nvPr>
            <p:custDataLst>
              <p:tags r:id="rId5"/>
            </p:custDataLst>
          </p:nvPr>
        </p:nvSpPr>
        <p:spPr bwMode="gray">
          <a:xfrm>
            <a:off x="141288" y="4009113"/>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881B00AF-2035-4EEE-A1BD-8B6575D43A8D}" type="datetime'''1''''''''''''''''''''''0''''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100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Text Placeholder 4">
            <a:extLst>
              <a:ext uri="{FF2B5EF4-FFF2-40B4-BE49-F238E27FC236}">
                <a16:creationId xmlns:a16="http://schemas.microsoft.com/office/drawing/2014/main" id="{0D64CC00-750D-B58B-DE0A-B924C73533B7}"/>
              </a:ext>
            </a:extLst>
          </p:cNvPr>
          <p:cNvSpPr>
            <a:spLocks noGrp="1"/>
          </p:cNvSpPr>
          <p:nvPr>
            <p:custDataLst>
              <p:tags r:id="rId6"/>
            </p:custDataLst>
          </p:nvPr>
        </p:nvSpPr>
        <p:spPr bwMode="gray">
          <a:xfrm>
            <a:off x="5737225" y="2537500"/>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FF910475-C8F6-498F-BF29-DB1D29FC7455}" type="datetime'''''''''''''''''''''''''2''''''''''''''''''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0" name="Text Placeholder 4">
            <a:extLst>
              <a:ext uri="{FF2B5EF4-FFF2-40B4-BE49-F238E27FC236}">
                <a16:creationId xmlns:a16="http://schemas.microsoft.com/office/drawing/2014/main" id="{B6058E8F-486A-4C83-A6A6-890F582EE83F}"/>
              </a:ext>
            </a:extLst>
          </p:cNvPr>
          <p:cNvSpPr>
            <a:spLocks noGrp="1"/>
          </p:cNvSpPr>
          <p:nvPr>
            <p:custDataLst>
              <p:tags r:id="rId7"/>
            </p:custDataLst>
          </p:nvPr>
        </p:nvSpPr>
        <p:spPr bwMode="gray">
          <a:xfrm>
            <a:off x="141288" y="3272513"/>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2F67569C-A9EC-4000-80C2-E8ED83FAD9BC}" type="datetime'''''''''1''5''''''''''''''''''''''''''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150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1" name="Text Placeholder 4">
            <a:extLst>
              <a:ext uri="{FF2B5EF4-FFF2-40B4-BE49-F238E27FC236}">
                <a16:creationId xmlns:a16="http://schemas.microsoft.com/office/drawing/2014/main" id="{7AF773D8-09A0-C570-6560-D74E075E2AB5}"/>
              </a:ext>
            </a:extLst>
          </p:cNvPr>
          <p:cNvSpPr>
            <a:spLocks noGrp="1"/>
          </p:cNvSpPr>
          <p:nvPr>
            <p:custDataLst>
              <p:tags r:id="rId8"/>
            </p:custDataLst>
          </p:nvPr>
        </p:nvSpPr>
        <p:spPr bwMode="gray">
          <a:xfrm>
            <a:off x="141288" y="253750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2076B8EB-4F47-48C9-9CC3-90B68BF4AB88}" type="datetime'''''''''''''''2''''''''''0''''''''''''''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200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2" name="Text Placeholder 4">
            <a:extLst>
              <a:ext uri="{FF2B5EF4-FFF2-40B4-BE49-F238E27FC236}">
                <a16:creationId xmlns:a16="http://schemas.microsoft.com/office/drawing/2014/main" id="{BF6A4081-A769-1B8A-2566-E87B78B7E5F3}"/>
              </a:ext>
            </a:extLst>
          </p:cNvPr>
          <p:cNvSpPr>
            <a:spLocks noGrp="1"/>
          </p:cNvSpPr>
          <p:nvPr>
            <p:custDataLst>
              <p:tags r:id="rId9"/>
            </p:custDataLst>
          </p:nvPr>
        </p:nvSpPr>
        <p:spPr bwMode="gray">
          <a:xfrm>
            <a:off x="5737225" y="5479138"/>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1F4CD393-1509-4174-BAB9-F22D1A19B991}" type="datetime'''''''''''''''''''''''''''''''''''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3" name="Text Placeholder 4">
            <a:extLst>
              <a:ext uri="{FF2B5EF4-FFF2-40B4-BE49-F238E27FC236}">
                <a16:creationId xmlns:a16="http://schemas.microsoft.com/office/drawing/2014/main" id="{372EA781-F444-DAFC-6EB7-2F9AA126913A}"/>
              </a:ext>
            </a:extLst>
          </p:cNvPr>
          <p:cNvSpPr>
            <a:spLocks noGrp="1"/>
          </p:cNvSpPr>
          <p:nvPr>
            <p:custDataLst>
              <p:tags r:id="rId10"/>
            </p:custDataLst>
          </p:nvPr>
        </p:nvSpPr>
        <p:spPr bwMode="gray">
          <a:xfrm>
            <a:off x="5737225" y="4744125"/>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066B3C9D-DA10-4D1F-A12B-847B6E2ED3AC}" type="datetime'5'''''''''''''''''''''''''''''''''''''''''''''''''''">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5</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4" name="Text Placeholder 4">
            <a:extLst>
              <a:ext uri="{FF2B5EF4-FFF2-40B4-BE49-F238E27FC236}">
                <a16:creationId xmlns:a16="http://schemas.microsoft.com/office/drawing/2014/main" id="{317FF880-1BA8-C680-B89A-B066BED1D3B2}"/>
              </a:ext>
            </a:extLst>
          </p:cNvPr>
          <p:cNvSpPr>
            <a:spLocks noGrp="1"/>
          </p:cNvSpPr>
          <p:nvPr>
            <p:custDataLst>
              <p:tags r:id="rId11"/>
            </p:custDataLst>
          </p:nvPr>
        </p:nvSpPr>
        <p:spPr bwMode="gray">
          <a:xfrm>
            <a:off x="5737225" y="4009113"/>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36D907C7-A1E7-45C3-9B30-35076F371A70}" type="datetime'''''''''''''''1''''''''''''''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5" name="Text Placeholder 4">
            <a:extLst>
              <a:ext uri="{FF2B5EF4-FFF2-40B4-BE49-F238E27FC236}">
                <a16:creationId xmlns:a16="http://schemas.microsoft.com/office/drawing/2014/main" id="{63931A43-63EC-CBFF-5F0D-8CCE7349ED85}"/>
              </a:ext>
            </a:extLst>
          </p:cNvPr>
          <p:cNvSpPr>
            <a:spLocks noGrp="1"/>
          </p:cNvSpPr>
          <p:nvPr>
            <p:custDataLst>
              <p:tags r:id="rId12"/>
            </p:custDataLst>
          </p:nvPr>
        </p:nvSpPr>
        <p:spPr bwMode="gray">
          <a:xfrm>
            <a:off x="5737225" y="3272513"/>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2156299D-9F08-4F83-B190-216165C6CE2D}" type="datetime'''''''''''''''''1''''''''''''5'''''''''''''''''">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15</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6" name="Text Placeholder 4">
            <a:extLst>
              <a:ext uri="{FF2B5EF4-FFF2-40B4-BE49-F238E27FC236}">
                <a16:creationId xmlns:a16="http://schemas.microsoft.com/office/drawing/2014/main" id="{2A0401B2-88FC-9CFF-0FEC-263ECCFD8254}"/>
              </a:ext>
            </a:extLst>
          </p:cNvPr>
          <p:cNvSpPr>
            <a:spLocks noGrp="1"/>
          </p:cNvSpPr>
          <p:nvPr>
            <p:custDataLst>
              <p:tags r:id="rId13"/>
            </p:custDataLst>
          </p:nvPr>
        </p:nvSpPr>
        <p:spPr bwMode="auto">
          <a:xfrm>
            <a:off x="141289" y="2181900"/>
            <a:ext cx="12430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Cumulative GW</a:t>
            </a:r>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7" name="Text Placeholder 4">
            <a:extLst>
              <a:ext uri="{FF2B5EF4-FFF2-40B4-BE49-F238E27FC236}">
                <a16:creationId xmlns:a16="http://schemas.microsoft.com/office/drawing/2014/main" id="{7CF17589-59D7-6B95-9BD7-A6CA89C81036}"/>
              </a:ext>
            </a:extLst>
          </p:cNvPr>
          <p:cNvSpPr>
            <a:spLocks noGrp="1"/>
          </p:cNvSpPr>
          <p:nvPr>
            <p:custDataLst>
              <p:tags r:id="rId14"/>
            </p:custDataLst>
          </p:nvPr>
        </p:nvSpPr>
        <p:spPr bwMode="auto">
          <a:xfrm>
            <a:off x="5332413" y="2181900"/>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GW / </a:t>
            </a:r>
            <a:r>
              <a:rPr kumimoji="0" lang="en-US" altLang="en-US" sz="14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yr</a:t>
            </a:r>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8" name="Text Placeholder 4">
            <a:extLst>
              <a:ext uri="{FF2B5EF4-FFF2-40B4-BE49-F238E27FC236}">
                <a16:creationId xmlns:a16="http://schemas.microsoft.com/office/drawing/2014/main" id="{DCDC127E-5D5D-AF08-9218-D5CCA817BC4E}"/>
              </a:ext>
            </a:extLst>
          </p:cNvPr>
          <p:cNvSpPr>
            <a:spLocks noGrp="1"/>
          </p:cNvSpPr>
          <p:nvPr>
            <p:custDataLst>
              <p:tags r:id="rId15"/>
            </p:custDataLst>
          </p:nvPr>
        </p:nvSpPr>
        <p:spPr bwMode="auto">
          <a:xfrm>
            <a:off x="469900" y="56442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9C86E88E-2AA6-439F-A1C8-C372E9A58663}" type="datetime'''''''2''''''0''''''''''''''''''3''''''''''''''''''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2030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9" name="Text Placeholder 4">
            <a:extLst>
              <a:ext uri="{FF2B5EF4-FFF2-40B4-BE49-F238E27FC236}">
                <a16:creationId xmlns:a16="http://schemas.microsoft.com/office/drawing/2014/main" id="{3E8401CF-573B-69EF-93D7-B5C123CA225E}"/>
              </a:ext>
            </a:extLst>
          </p:cNvPr>
          <p:cNvSpPr>
            <a:spLocks noGrp="1"/>
          </p:cNvSpPr>
          <p:nvPr>
            <p:custDataLst>
              <p:tags r:id="rId16"/>
            </p:custDataLst>
          </p:nvPr>
        </p:nvSpPr>
        <p:spPr bwMode="auto">
          <a:xfrm>
            <a:off x="1774825" y="5644238"/>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3864B935-44A9-421F-9B6F-3B5AD7E262D7}" type="datetime'''''''''''3''''''''''''''''''''''''5'''''''">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35</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 name="Text Placeholder 4">
            <a:extLst>
              <a:ext uri="{FF2B5EF4-FFF2-40B4-BE49-F238E27FC236}">
                <a16:creationId xmlns:a16="http://schemas.microsoft.com/office/drawing/2014/main" id="{14F19631-3E20-36BF-EDB9-B62F9AE39BF3}"/>
              </a:ext>
            </a:extLst>
          </p:cNvPr>
          <p:cNvSpPr>
            <a:spLocks noGrp="1"/>
          </p:cNvSpPr>
          <p:nvPr>
            <p:custDataLst>
              <p:tags r:id="rId17"/>
            </p:custDataLst>
          </p:nvPr>
        </p:nvSpPr>
        <p:spPr bwMode="auto">
          <a:xfrm>
            <a:off x="2981325" y="5644238"/>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CA82B747-33FB-4DB7-BFD5-C689FE68E0D9}" type="datetime'''''''''''''''''''''''''''''''''''''''''4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40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1" name="Text Placeholder 4">
            <a:extLst>
              <a:ext uri="{FF2B5EF4-FFF2-40B4-BE49-F238E27FC236}">
                <a16:creationId xmlns:a16="http://schemas.microsoft.com/office/drawing/2014/main" id="{A42B82C0-E58B-132A-73C8-A586B9499E74}"/>
              </a:ext>
            </a:extLst>
          </p:cNvPr>
          <p:cNvSpPr>
            <a:spLocks noGrp="1"/>
          </p:cNvSpPr>
          <p:nvPr>
            <p:custDataLst>
              <p:tags r:id="rId18"/>
            </p:custDataLst>
          </p:nvPr>
        </p:nvSpPr>
        <p:spPr bwMode="auto">
          <a:xfrm>
            <a:off x="4186238" y="5644238"/>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4305A6C3-AB23-4B2E-B7FF-F3C3714F6998}" type="datetime'''''''''4''''''''''''''''''5'''''''''''''''''''''''''''''''''">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45</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Text Placeholder 4">
            <a:extLst>
              <a:ext uri="{FF2B5EF4-FFF2-40B4-BE49-F238E27FC236}">
                <a16:creationId xmlns:a16="http://schemas.microsoft.com/office/drawing/2014/main" id="{3A7D59B3-A686-A9F0-4F30-151F1E04DAE8}"/>
              </a:ext>
            </a:extLst>
          </p:cNvPr>
          <p:cNvSpPr>
            <a:spLocks noGrp="1"/>
          </p:cNvSpPr>
          <p:nvPr>
            <p:custDataLst>
              <p:tags r:id="rId19"/>
            </p:custDataLst>
          </p:nvPr>
        </p:nvSpPr>
        <p:spPr bwMode="auto">
          <a:xfrm>
            <a:off x="5294313" y="56442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B93DE2F2-E59A-4CBE-B042-B900E41155DC}" type="datetime'''''''''''''''''''''''''2''''''''0''''5''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2050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19E7A692-92CA-3F0A-133A-C65C7940175B}"/>
              </a:ext>
            </a:extLst>
          </p:cNvPr>
          <p:cNvCxnSpPr/>
          <p:nvPr>
            <p:custDataLst>
              <p:tags r:id="rId20"/>
            </p:custDataLst>
          </p:nvPr>
        </p:nvCxnSpPr>
        <p:spPr bwMode="gray">
          <a:xfrm>
            <a:off x="8710613" y="2012038"/>
            <a:ext cx="139700" cy="0"/>
          </a:xfrm>
          <a:prstGeom prst="line">
            <a:avLst/>
          </a:prstGeom>
          <a:ln w="2540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9FB4F13-5676-42AE-5B66-1A33C1BBB31E}"/>
              </a:ext>
            </a:extLst>
          </p:cNvPr>
          <p:cNvSpPr/>
          <p:nvPr>
            <p:custDataLst>
              <p:tags r:id="rId21"/>
            </p:custDataLst>
          </p:nvPr>
        </p:nvSpPr>
        <p:spPr bwMode="auto">
          <a:xfrm>
            <a:off x="10477500" y="1929488"/>
            <a:ext cx="165100" cy="165100"/>
          </a:xfrm>
          <a:prstGeom prst="rect">
            <a:avLst/>
          </a:prstGeom>
          <a:solidFill>
            <a:schemeClr val="accent1"/>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5" name="Text Placeholder 4">
            <a:extLst>
              <a:ext uri="{FF2B5EF4-FFF2-40B4-BE49-F238E27FC236}">
                <a16:creationId xmlns:a16="http://schemas.microsoft.com/office/drawing/2014/main" id="{43EC8D17-77AC-2C54-8285-40E3A34B721B}"/>
              </a:ext>
            </a:extLst>
          </p:cNvPr>
          <p:cNvSpPr>
            <a:spLocks noGrp="1"/>
          </p:cNvSpPr>
          <p:nvPr>
            <p:custDataLst>
              <p:tags r:id="rId22"/>
            </p:custDataLst>
          </p:nvPr>
        </p:nvSpPr>
        <p:spPr bwMode="auto">
          <a:xfrm>
            <a:off x="8913813" y="1927900"/>
            <a:ext cx="14620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F4AB3310-B3B4-4E33-951E-4374A688FB30}" type="datetime'''''GW'''''''''''' deplo''''''''y''''''e''d by yea''''''r'''''">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GW deployed by year</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6" name="Text Placeholder 4">
            <a:extLst>
              <a:ext uri="{FF2B5EF4-FFF2-40B4-BE49-F238E27FC236}">
                <a16:creationId xmlns:a16="http://schemas.microsoft.com/office/drawing/2014/main" id="{BCCC844A-CC3B-CDC8-BB69-A01F24BE0315}"/>
              </a:ext>
            </a:extLst>
          </p:cNvPr>
          <p:cNvSpPr>
            <a:spLocks noGrp="1"/>
          </p:cNvSpPr>
          <p:nvPr>
            <p:custDataLst>
              <p:tags r:id="rId23"/>
            </p:custDataLst>
          </p:nvPr>
        </p:nvSpPr>
        <p:spPr bwMode="auto">
          <a:xfrm>
            <a:off x="10693400" y="1927900"/>
            <a:ext cx="1065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13A02769-A317-4DF2-8674-087BA24E2B9A}" type="datetime'C''''u''m''''u''l''''a''t''i''''v''''e'''' ''GW'''''''''''''''">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Cumulative GW</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7" name="ACET">
            <a:extLst>
              <a:ext uri="{FF2B5EF4-FFF2-40B4-BE49-F238E27FC236}">
                <a16:creationId xmlns:a16="http://schemas.microsoft.com/office/drawing/2014/main" id="{96270C18-B80A-3C80-4C00-D2483465933F}"/>
              </a:ext>
            </a:extLst>
          </p:cNvPr>
          <p:cNvSpPr txBox="1"/>
          <p:nvPr>
            <p:custDataLst>
              <p:tags r:id="rId24"/>
            </p:custDataLst>
          </p:nvPr>
        </p:nvSpPr>
        <p:spPr>
          <a:xfrm>
            <a:off x="542298" y="1383685"/>
            <a:ext cx="5395124" cy="46166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New nuclear deployment starting in 2030 </a:t>
            </a:r>
            <a:b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Annual deployment (GW / </a:t>
            </a:r>
            <a:r>
              <a:rPr kumimoji="0" lang="en-US" sz="14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yr</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built and Cumulative GW online</a:t>
            </a:r>
          </a:p>
        </p:txBody>
      </p:sp>
      <p:sp>
        <p:nvSpPr>
          <p:cNvPr id="28" name="ACET">
            <a:extLst>
              <a:ext uri="{FF2B5EF4-FFF2-40B4-BE49-F238E27FC236}">
                <a16:creationId xmlns:a16="http://schemas.microsoft.com/office/drawing/2014/main" id="{3E1E94F6-783B-6113-8F94-B0B7BD5CCBE0}"/>
              </a:ext>
            </a:extLst>
          </p:cNvPr>
          <p:cNvSpPr txBox="1"/>
          <p:nvPr>
            <p:custDataLst>
              <p:tags r:id="rId25"/>
            </p:custDataLst>
          </p:nvPr>
        </p:nvSpPr>
        <p:spPr>
          <a:xfrm>
            <a:off x="6424114" y="1383685"/>
            <a:ext cx="5395124" cy="46166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New nuclear deployment starting in 2035 </a:t>
            </a:r>
            <a:b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Annual deployment (GW / </a:t>
            </a:r>
            <a:r>
              <a:rPr kumimoji="0" lang="en-US" sz="14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yr</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built and Cumulative GW online</a:t>
            </a:r>
          </a:p>
        </p:txBody>
      </p:sp>
      <p:grpSp>
        <p:nvGrpSpPr>
          <p:cNvPr id="29" name="ConnectorRectangle 534">
            <a:extLst>
              <a:ext uri="{FF2B5EF4-FFF2-40B4-BE49-F238E27FC236}">
                <a16:creationId xmlns:a16="http://schemas.microsoft.com/office/drawing/2014/main" id="{619E3CB1-B4DF-6539-37C2-AE6DC215425A}"/>
              </a:ext>
            </a:extLst>
          </p:cNvPr>
          <p:cNvGrpSpPr>
            <a:grpSpLocks/>
          </p:cNvGrpSpPr>
          <p:nvPr>
            <p:custDataLst>
              <p:tags r:id="rId26"/>
            </p:custDataLst>
          </p:nvPr>
        </p:nvGrpSpPr>
        <p:grpSpPr>
          <a:xfrm>
            <a:off x="2113991" y="2323022"/>
            <a:ext cx="1567423" cy="1327957"/>
            <a:chOff x="254000" y="-1"/>
            <a:chExt cx="1354168" cy="1004065"/>
          </a:xfrm>
        </p:grpSpPr>
        <p:sp>
          <p:nvSpPr>
            <p:cNvPr id="30" name="TextBox 29">
              <a:extLst>
                <a:ext uri="{FF2B5EF4-FFF2-40B4-BE49-F238E27FC236}">
                  <a16:creationId xmlns:a16="http://schemas.microsoft.com/office/drawing/2014/main" id="{BC3891B2-21F6-4714-DE7D-60ABD4EF3A2A}"/>
                </a:ext>
              </a:extLst>
            </p:cNvPr>
            <p:cNvSpPr txBox="1"/>
            <p:nvPr/>
          </p:nvSpPr>
          <p:spPr>
            <a:xfrm>
              <a:off x="254000" y="-1"/>
              <a:ext cx="1354168" cy="544471"/>
            </a:xfrm>
            <a:prstGeom prst="rect">
              <a:avLst/>
            </a:prstGeom>
            <a:solidFill>
              <a:schemeClr val="bg1"/>
            </a:solidFill>
            <a:ln w="9525">
              <a:solidFill>
                <a:schemeClr val="tx1"/>
              </a:solidFill>
            </a:ln>
          </p:spPr>
          <p:txBody>
            <a:bodyPr vert="horz" wrap="square" lIns="76200" tIns="76200" rIns="76200" bIns="7620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Tx/>
                <a:buSzPct val="110000"/>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Steady-state achieved in 2040 at </a:t>
              </a:r>
              <a:r>
                <a:rPr kumimoji="0" lang="en-US" sz="1200" b="1" i="0" u="none" strike="noStrike" kern="1200" cap="none" spc="0" normalizeH="0" baseline="0" noProof="0">
                  <a:ln>
                    <a:noFill/>
                  </a:ln>
                  <a:solidFill>
                    <a:srgbClr val="000000"/>
                  </a:solidFill>
                  <a:effectLst/>
                  <a:uLnTx/>
                  <a:uFillTx/>
                  <a:latin typeface="Arial"/>
                  <a:ea typeface="+mn-ea"/>
                  <a:cs typeface="+mn-cs"/>
                </a:rPr>
                <a:t>13 GW / </a:t>
              </a:r>
              <a:r>
                <a:rPr kumimoji="0" lang="en-US" sz="1200" b="1" i="0" u="none" strike="noStrike" kern="1200" cap="none" spc="0" normalizeH="0" baseline="0" noProof="0" err="1">
                  <a:ln>
                    <a:noFill/>
                  </a:ln>
                  <a:solidFill>
                    <a:srgbClr val="000000"/>
                  </a:solidFill>
                  <a:effectLst/>
                  <a:uLnTx/>
                  <a:uFillTx/>
                  <a:latin typeface="Arial"/>
                  <a:ea typeface="+mn-ea"/>
                  <a:cs typeface="+mn-cs"/>
                </a:rPr>
                <a:t>yr</a:t>
              </a:r>
              <a:r>
                <a:rPr kumimoji="0" lang="en-US" sz="1200" b="1" i="0" u="none" strike="noStrike" kern="1200" cap="none" spc="0" normalizeH="0" baseline="0" noProof="0">
                  <a:ln>
                    <a:noFill/>
                  </a:ln>
                  <a:solidFill>
                    <a:srgbClr val="000000"/>
                  </a:solidFill>
                  <a:effectLst/>
                  <a:uLnTx/>
                  <a:uFillTx/>
                  <a:latin typeface="Arial"/>
                  <a:ea typeface="+mn-ea"/>
                  <a:cs typeface="+mn-cs"/>
                </a:rPr>
                <a:t> </a:t>
              </a:r>
              <a:r>
                <a:rPr kumimoji="0" lang="en-US" sz="1200" b="0" i="0" u="none" strike="noStrike" kern="1200" cap="none" spc="0" normalizeH="0" baseline="0" noProof="0">
                  <a:ln>
                    <a:noFill/>
                  </a:ln>
                  <a:solidFill>
                    <a:srgbClr val="000000"/>
                  </a:solidFill>
                  <a:effectLst/>
                  <a:uLnTx/>
                  <a:uFillTx/>
                  <a:latin typeface="Arial"/>
                  <a:ea typeface="+mn-ea"/>
                  <a:cs typeface="+mn-cs"/>
                </a:rPr>
                <a:t>deployed</a:t>
              </a:r>
            </a:p>
          </p:txBody>
        </p:sp>
        <p:cxnSp>
          <p:nvCxnSpPr>
            <p:cNvPr id="31" name="Straight Arrow Connector 30">
              <a:extLst>
                <a:ext uri="{FF2B5EF4-FFF2-40B4-BE49-F238E27FC236}">
                  <a16:creationId xmlns:a16="http://schemas.microsoft.com/office/drawing/2014/main" id="{920EE198-4462-2C3D-FB4E-489270A007F1}"/>
                </a:ext>
              </a:extLst>
            </p:cNvPr>
            <p:cNvCxnSpPr>
              <a:cxnSpLocks/>
              <a:stCxn id="30" idx="2"/>
            </p:cNvCxnSpPr>
            <p:nvPr/>
          </p:nvCxnSpPr>
          <p:spPr>
            <a:xfrm>
              <a:off x="931084" y="544470"/>
              <a:ext cx="0" cy="459594"/>
            </a:xfrm>
            <a:prstGeom prst="straightConnector1">
              <a:avLst/>
            </a:prstGeom>
            <a:ln w="6350" cap="flat" cmpd="sng">
              <a:solidFill>
                <a:schemeClr val="tx1"/>
              </a:solidFill>
              <a:miter lim="800000"/>
              <a:tailEnd type="oval" w="med" len="med"/>
            </a:ln>
          </p:spPr>
          <p:style>
            <a:lnRef idx="1">
              <a:schemeClr val="accent1"/>
            </a:lnRef>
            <a:fillRef idx="0">
              <a:schemeClr val="accent1"/>
            </a:fillRef>
            <a:effectRef idx="0">
              <a:schemeClr val="accent1"/>
            </a:effectRef>
            <a:fontRef idx="minor">
              <a:schemeClr val="tx1"/>
            </a:fontRef>
          </p:style>
        </p:cxnSp>
      </p:grpSp>
      <p:graphicFrame>
        <p:nvGraphicFramePr>
          <p:cNvPr id="32" name="Chart 31">
            <a:extLst>
              <a:ext uri="{FF2B5EF4-FFF2-40B4-BE49-F238E27FC236}">
                <a16:creationId xmlns:a16="http://schemas.microsoft.com/office/drawing/2014/main" id="{FC6475D6-40D0-C86B-932E-B5AFCE7FE470}"/>
              </a:ext>
            </a:extLst>
          </p:cNvPr>
          <p:cNvGraphicFramePr/>
          <p:nvPr>
            <p:custDataLst>
              <p:tags r:id="rId27"/>
            </p:custDataLst>
            <p:extLst>
              <p:ext uri="{D42A27DB-BD31-4B8C-83A1-F6EECF244321}">
                <p14:modId xmlns:p14="http://schemas.microsoft.com/office/powerpoint/2010/main" val="3090482490"/>
              </p:ext>
            </p:extLst>
          </p:nvPr>
        </p:nvGraphicFramePr>
        <p:xfrm>
          <a:off x="6472238" y="2561313"/>
          <a:ext cx="5100637" cy="3106737"/>
        </p:xfrm>
        <a:graphic>
          <a:graphicData uri="http://schemas.openxmlformats.org/drawingml/2006/chart">
            <c:chart xmlns:c="http://schemas.openxmlformats.org/drawingml/2006/chart" xmlns:r="http://schemas.openxmlformats.org/officeDocument/2006/relationships" r:id="rId48"/>
          </a:graphicData>
        </a:graphic>
      </p:graphicFrame>
      <p:sp>
        <p:nvSpPr>
          <p:cNvPr id="33" name="Text Placeholder 4">
            <a:extLst>
              <a:ext uri="{FF2B5EF4-FFF2-40B4-BE49-F238E27FC236}">
                <a16:creationId xmlns:a16="http://schemas.microsoft.com/office/drawing/2014/main" id="{483B48B5-F938-C640-F3BB-10B8F4F4EA1B}"/>
              </a:ext>
            </a:extLst>
          </p:cNvPr>
          <p:cNvSpPr>
            <a:spLocks noGrp="1"/>
          </p:cNvSpPr>
          <p:nvPr>
            <p:custDataLst>
              <p:tags r:id="rId28"/>
            </p:custDataLst>
          </p:nvPr>
        </p:nvSpPr>
        <p:spPr bwMode="gray">
          <a:xfrm>
            <a:off x="6142038" y="253750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04C7968D-AAF1-461D-9E53-E91AB9E8ABB8}" type="datetime'2''''0''''''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200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4" name="Text Placeholder 4">
            <a:extLst>
              <a:ext uri="{FF2B5EF4-FFF2-40B4-BE49-F238E27FC236}">
                <a16:creationId xmlns:a16="http://schemas.microsoft.com/office/drawing/2014/main" id="{4C9B3138-A707-6CCA-B5E4-56938A0036DC}"/>
              </a:ext>
            </a:extLst>
          </p:cNvPr>
          <p:cNvSpPr>
            <a:spLocks noGrp="1"/>
          </p:cNvSpPr>
          <p:nvPr>
            <p:custDataLst>
              <p:tags r:id="rId29"/>
            </p:custDataLst>
          </p:nvPr>
        </p:nvSpPr>
        <p:spPr bwMode="gray">
          <a:xfrm>
            <a:off x="6240463" y="4744125"/>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D3599C55-CEFB-4C34-9D6A-09B28E1B0A34}" type="datetime'''''''''''5''''''''''''''''''''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50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5" name="Text Placeholder 4">
            <a:extLst>
              <a:ext uri="{FF2B5EF4-FFF2-40B4-BE49-F238E27FC236}">
                <a16:creationId xmlns:a16="http://schemas.microsoft.com/office/drawing/2014/main" id="{351CD8FA-CDC8-7A42-FDD5-7A4208A9A204}"/>
              </a:ext>
            </a:extLst>
          </p:cNvPr>
          <p:cNvSpPr>
            <a:spLocks noGrp="1"/>
          </p:cNvSpPr>
          <p:nvPr>
            <p:custDataLst>
              <p:tags r:id="rId30"/>
            </p:custDataLst>
          </p:nvPr>
        </p:nvSpPr>
        <p:spPr bwMode="gray">
          <a:xfrm>
            <a:off x="6338888" y="5479138"/>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89B06C4E-FC3B-4869-82FB-F2E2F010B319}" type="datetime'''''''''''''''''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6" name="Text Placeholder 4">
            <a:extLst>
              <a:ext uri="{FF2B5EF4-FFF2-40B4-BE49-F238E27FC236}">
                <a16:creationId xmlns:a16="http://schemas.microsoft.com/office/drawing/2014/main" id="{3F1DA4DA-FC01-CA8D-0598-41DED349CC61}"/>
              </a:ext>
            </a:extLst>
          </p:cNvPr>
          <p:cNvSpPr>
            <a:spLocks noGrp="1"/>
          </p:cNvSpPr>
          <p:nvPr>
            <p:custDataLst>
              <p:tags r:id="rId31"/>
            </p:custDataLst>
          </p:nvPr>
        </p:nvSpPr>
        <p:spPr bwMode="gray">
          <a:xfrm>
            <a:off x="11607800" y="4744125"/>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F1A6BD3E-C883-404A-8D87-0E560D638E68}" type="datetime'''''''''''''''''''''''''''''''''''''''''''''''5'''''''''''''">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5</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7" name="Text Placeholder 4">
            <a:extLst>
              <a:ext uri="{FF2B5EF4-FFF2-40B4-BE49-F238E27FC236}">
                <a16:creationId xmlns:a16="http://schemas.microsoft.com/office/drawing/2014/main" id="{DB42950E-AB92-8B71-EC1E-3820997245CC}"/>
              </a:ext>
            </a:extLst>
          </p:cNvPr>
          <p:cNvSpPr>
            <a:spLocks noGrp="1"/>
          </p:cNvSpPr>
          <p:nvPr>
            <p:custDataLst>
              <p:tags r:id="rId32"/>
            </p:custDataLst>
          </p:nvPr>
        </p:nvSpPr>
        <p:spPr bwMode="gray">
          <a:xfrm>
            <a:off x="6142038" y="4009113"/>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8F6ADD5E-74EC-4051-BBEE-2C64D3D2978C}" type="datetime'''''''''1''''''0''''''''''''''''''''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100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8" name="Text Placeholder 4">
            <a:extLst>
              <a:ext uri="{FF2B5EF4-FFF2-40B4-BE49-F238E27FC236}">
                <a16:creationId xmlns:a16="http://schemas.microsoft.com/office/drawing/2014/main" id="{3BB07313-2CDA-8DC5-1C88-5971A24669AE}"/>
              </a:ext>
            </a:extLst>
          </p:cNvPr>
          <p:cNvSpPr>
            <a:spLocks noGrp="1"/>
          </p:cNvSpPr>
          <p:nvPr>
            <p:custDataLst>
              <p:tags r:id="rId33"/>
            </p:custDataLst>
          </p:nvPr>
        </p:nvSpPr>
        <p:spPr bwMode="gray">
          <a:xfrm>
            <a:off x="6142038" y="3272513"/>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33882984-4198-4B15-93C9-8BE567C11C56}" type="datetime'''''''''''1''''''''''''''''''5''''''''''''''''''''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150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9" name="Text Placeholder 4">
            <a:extLst>
              <a:ext uri="{FF2B5EF4-FFF2-40B4-BE49-F238E27FC236}">
                <a16:creationId xmlns:a16="http://schemas.microsoft.com/office/drawing/2014/main" id="{FAB74344-C7B4-CF40-AC84-E3A47A90127F}"/>
              </a:ext>
            </a:extLst>
          </p:cNvPr>
          <p:cNvSpPr>
            <a:spLocks noGrp="1"/>
          </p:cNvSpPr>
          <p:nvPr>
            <p:custDataLst>
              <p:tags r:id="rId34"/>
            </p:custDataLst>
          </p:nvPr>
        </p:nvSpPr>
        <p:spPr bwMode="gray">
          <a:xfrm>
            <a:off x="11607800" y="5479138"/>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0E393B1F-1DA6-42E3-99F5-D8DBDCC6C6C5}" type="datetime'''''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0" name="Text Placeholder 4">
            <a:extLst>
              <a:ext uri="{FF2B5EF4-FFF2-40B4-BE49-F238E27FC236}">
                <a16:creationId xmlns:a16="http://schemas.microsoft.com/office/drawing/2014/main" id="{768E6DAB-2769-0B6C-9B42-7FBB2EC0B762}"/>
              </a:ext>
            </a:extLst>
          </p:cNvPr>
          <p:cNvSpPr>
            <a:spLocks noGrp="1"/>
          </p:cNvSpPr>
          <p:nvPr>
            <p:custDataLst>
              <p:tags r:id="rId35"/>
            </p:custDataLst>
          </p:nvPr>
        </p:nvSpPr>
        <p:spPr bwMode="gray">
          <a:xfrm>
            <a:off x="11607800" y="4009113"/>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204AFDB9-C124-4D08-A776-3D8026456B59}" type="datetime'''''1''''''''''''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1" name="Text Placeholder 4">
            <a:extLst>
              <a:ext uri="{FF2B5EF4-FFF2-40B4-BE49-F238E27FC236}">
                <a16:creationId xmlns:a16="http://schemas.microsoft.com/office/drawing/2014/main" id="{C865A6D8-E073-BEBA-1F2A-0E8130EFF7CD}"/>
              </a:ext>
            </a:extLst>
          </p:cNvPr>
          <p:cNvSpPr>
            <a:spLocks noGrp="1"/>
          </p:cNvSpPr>
          <p:nvPr>
            <p:custDataLst>
              <p:tags r:id="rId36"/>
            </p:custDataLst>
          </p:nvPr>
        </p:nvSpPr>
        <p:spPr bwMode="gray">
          <a:xfrm>
            <a:off x="11607800" y="3272513"/>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EB7E3DBC-ED2A-4BFF-B5A1-66116965C9CD}" type="datetime'''''''''''''1''''''''''''''''''''''''''''''''''''''''5'''''">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15</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2" name="Text Placeholder 4">
            <a:extLst>
              <a:ext uri="{FF2B5EF4-FFF2-40B4-BE49-F238E27FC236}">
                <a16:creationId xmlns:a16="http://schemas.microsoft.com/office/drawing/2014/main" id="{30A7375F-9F6A-5663-2559-64998895C640}"/>
              </a:ext>
            </a:extLst>
          </p:cNvPr>
          <p:cNvSpPr>
            <a:spLocks noGrp="1"/>
          </p:cNvSpPr>
          <p:nvPr>
            <p:custDataLst>
              <p:tags r:id="rId37"/>
            </p:custDataLst>
          </p:nvPr>
        </p:nvSpPr>
        <p:spPr bwMode="gray">
          <a:xfrm>
            <a:off x="11607800" y="2537500"/>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255E8113-79D4-4AE2-A31A-C95E4DFC6A82}" type="datetime'2''''''''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3" name="Text Placeholder 4">
            <a:extLst>
              <a:ext uri="{FF2B5EF4-FFF2-40B4-BE49-F238E27FC236}">
                <a16:creationId xmlns:a16="http://schemas.microsoft.com/office/drawing/2014/main" id="{5D4ACBF6-F546-5310-7231-257630916A4E}"/>
              </a:ext>
            </a:extLst>
          </p:cNvPr>
          <p:cNvSpPr>
            <a:spLocks noGrp="1"/>
          </p:cNvSpPr>
          <p:nvPr>
            <p:custDataLst>
              <p:tags r:id="rId38"/>
            </p:custDataLst>
          </p:nvPr>
        </p:nvSpPr>
        <p:spPr bwMode="auto">
          <a:xfrm>
            <a:off x="6142038" y="2181900"/>
            <a:ext cx="12430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Cumulative GW</a:t>
            </a:r>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4" name="Text Placeholder 4">
            <a:extLst>
              <a:ext uri="{FF2B5EF4-FFF2-40B4-BE49-F238E27FC236}">
                <a16:creationId xmlns:a16="http://schemas.microsoft.com/office/drawing/2014/main" id="{9E89FFB8-1B0E-0FE9-99B1-FBCBBD5052DB}"/>
              </a:ext>
            </a:extLst>
          </p:cNvPr>
          <p:cNvSpPr>
            <a:spLocks noGrp="1"/>
          </p:cNvSpPr>
          <p:nvPr>
            <p:custDataLst>
              <p:tags r:id="rId39"/>
            </p:custDataLst>
          </p:nvPr>
        </p:nvSpPr>
        <p:spPr bwMode="auto">
          <a:xfrm>
            <a:off x="10093325" y="5644238"/>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9832CF05-62AF-49C6-9B62-5C571DE13F99}" type="datetime'''4''''''''''''''''''''''''''''''''''''''''''5'''''''">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45</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5" name="Text Placeholder 4">
            <a:extLst>
              <a:ext uri="{FF2B5EF4-FFF2-40B4-BE49-F238E27FC236}">
                <a16:creationId xmlns:a16="http://schemas.microsoft.com/office/drawing/2014/main" id="{11824E9A-A605-CFD7-3E84-5110EBDAA16B}"/>
              </a:ext>
            </a:extLst>
          </p:cNvPr>
          <p:cNvSpPr>
            <a:spLocks noGrp="1"/>
          </p:cNvSpPr>
          <p:nvPr>
            <p:custDataLst>
              <p:tags r:id="rId40"/>
            </p:custDataLst>
          </p:nvPr>
        </p:nvSpPr>
        <p:spPr bwMode="auto">
          <a:xfrm>
            <a:off x="7742238" y="5644238"/>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BA939701-E57A-4657-8120-F3D5226BF810}" type="datetime'''''''''''''3''''''''''''''''''''''''''5'''''''''''">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35</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6" name="Text Placeholder 4">
            <a:extLst>
              <a:ext uri="{FF2B5EF4-FFF2-40B4-BE49-F238E27FC236}">
                <a16:creationId xmlns:a16="http://schemas.microsoft.com/office/drawing/2014/main" id="{C5D93768-E0A4-0F0A-E9AA-352F95FEDE6C}"/>
              </a:ext>
            </a:extLst>
          </p:cNvPr>
          <p:cNvSpPr>
            <a:spLocks noGrp="1"/>
          </p:cNvSpPr>
          <p:nvPr>
            <p:custDataLst>
              <p:tags r:id="rId41"/>
            </p:custDataLst>
          </p:nvPr>
        </p:nvSpPr>
        <p:spPr bwMode="auto">
          <a:xfrm>
            <a:off x="11202988" y="2181900"/>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GW / </a:t>
            </a:r>
            <a:r>
              <a:rPr kumimoji="0" lang="en-US" altLang="en-US" sz="14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yr</a:t>
            </a:r>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7" name="Text Placeholder 4">
            <a:extLst>
              <a:ext uri="{FF2B5EF4-FFF2-40B4-BE49-F238E27FC236}">
                <a16:creationId xmlns:a16="http://schemas.microsoft.com/office/drawing/2014/main" id="{D28ACAE3-C074-9888-42B9-AED1B5A95EA7}"/>
              </a:ext>
            </a:extLst>
          </p:cNvPr>
          <p:cNvSpPr>
            <a:spLocks noGrp="1"/>
          </p:cNvSpPr>
          <p:nvPr>
            <p:custDataLst>
              <p:tags r:id="rId42"/>
            </p:custDataLst>
          </p:nvPr>
        </p:nvSpPr>
        <p:spPr bwMode="auto">
          <a:xfrm>
            <a:off x="6469063" y="56442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37D24D0C-B996-43CB-850D-D54C46E3557E}" type="datetime'2''''''''''''''''''0''''''''''''3''''''''''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2030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8" name="Text Placeholder 4">
            <a:extLst>
              <a:ext uri="{FF2B5EF4-FFF2-40B4-BE49-F238E27FC236}">
                <a16:creationId xmlns:a16="http://schemas.microsoft.com/office/drawing/2014/main" id="{02A3DFB2-BA52-9156-FC6C-EDBA1FC8CBAD}"/>
              </a:ext>
            </a:extLst>
          </p:cNvPr>
          <p:cNvSpPr>
            <a:spLocks noGrp="1"/>
          </p:cNvSpPr>
          <p:nvPr>
            <p:custDataLst>
              <p:tags r:id="rId43"/>
            </p:custDataLst>
          </p:nvPr>
        </p:nvSpPr>
        <p:spPr bwMode="auto">
          <a:xfrm>
            <a:off x="8916988" y="5644238"/>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E941931A-ED83-4756-9A6A-F6E496B56AE7}" type="datetime'''''''''''''''4''''''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40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9" name="Text Placeholder 4">
            <a:extLst>
              <a:ext uri="{FF2B5EF4-FFF2-40B4-BE49-F238E27FC236}">
                <a16:creationId xmlns:a16="http://schemas.microsoft.com/office/drawing/2014/main" id="{A92516AE-BDD4-41AA-5824-C55690837A15}"/>
              </a:ext>
            </a:extLst>
          </p:cNvPr>
          <p:cNvSpPr>
            <a:spLocks noGrp="1"/>
          </p:cNvSpPr>
          <p:nvPr>
            <p:custDataLst>
              <p:tags r:id="rId44"/>
            </p:custDataLst>
          </p:nvPr>
        </p:nvSpPr>
        <p:spPr bwMode="auto">
          <a:xfrm>
            <a:off x="11169650" y="56442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7BD53F33-F49A-4A3B-9BAF-F641EF624FA5}" type="datetime'''''''''''''''''2''''''''''''''''0''''''''5''''''''''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2050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50" name="ConnectorRectangle 534">
            <a:extLst>
              <a:ext uri="{FF2B5EF4-FFF2-40B4-BE49-F238E27FC236}">
                <a16:creationId xmlns:a16="http://schemas.microsoft.com/office/drawing/2014/main" id="{6F4628B1-6BBA-71EC-66BF-757284C4160A}"/>
              </a:ext>
            </a:extLst>
          </p:cNvPr>
          <p:cNvGrpSpPr>
            <a:grpSpLocks/>
          </p:cNvGrpSpPr>
          <p:nvPr>
            <p:custDataLst>
              <p:tags r:id="rId45"/>
            </p:custDataLst>
          </p:nvPr>
        </p:nvGrpSpPr>
        <p:grpSpPr>
          <a:xfrm>
            <a:off x="7722616" y="2268658"/>
            <a:ext cx="2693807" cy="1030731"/>
            <a:chOff x="253340" y="-38338"/>
            <a:chExt cx="2325779" cy="779192"/>
          </a:xfrm>
          <a:solidFill>
            <a:schemeClr val="bg1"/>
          </a:solidFill>
        </p:grpSpPr>
        <p:sp>
          <p:nvSpPr>
            <p:cNvPr id="51" name="TextBox 50">
              <a:extLst>
                <a:ext uri="{FF2B5EF4-FFF2-40B4-BE49-F238E27FC236}">
                  <a16:creationId xmlns:a16="http://schemas.microsoft.com/office/drawing/2014/main" id="{D0DF1026-652F-A5C1-884B-B99F948F4FE9}"/>
                </a:ext>
              </a:extLst>
            </p:cNvPr>
            <p:cNvSpPr txBox="1"/>
            <p:nvPr/>
          </p:nvSpPr>
          <p:spPr>
            <a:xfrm>
              <a:off x="253340" y="-38338"/>
              <a:ext cx="1354168" cy="779192"/>
            </a:xfrm>
            <a:prstGeom prst="rect">
              <a:avLst/>
            </a:prstGeom>
            <a:noFill/>
            <a:ln w="9525">
              <a:solidFill>
                <a:schemeClr val="tx1"/>
              </a:solidFill>
            </a:ln>
          </p:spPr>
          <p:txBody>
            <a:bodyPr vert="horz" wrap="square" lIns="76200" tIns="76200" rIns="76200" bIns="7620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Tx/>
                <a:buSzPct val="110000"/>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Steady-state achieved in 2046 at </a:t>
              </a:r>
              <a:r>
                <a:rPr kumimoji="0" lang="en-US" sz="1200" b="1" i="0" u="none" strike="noStrike" kern="1200" cap="none" spc="0" normalizeH="0" baseline="0" noProof="0">
                  <a:ln>
                    <a:noFill/>
                  </a:ln>
                  <a:solidFill>
                    <a:srgbClr val="000000"/>
                  </a:solidFill>
                  <a:effectLst/>
                  <a:uLnTx/>
                  <a:uFillTx/>
                  <a:latin typeface="Arial"/>
                  <a:ea typeface="+mn-ea"/>
                  <a:cs typeface="+mn-cs"/>
                </a:rPr>
                <a:t>20 GW / </a:t>
              </a:r>
              <a:r>
                <a:rPr kumimoji="0" lang="en-US" sz="1200" b="1" i="0" u="none" strike="noStrike" kern="1200" cap="none" spc="0" normalizeH="0" baseline="0" noProof="0" err="1">
                  <a:ln>
                    <a:noFill/>
                  </a:ln>
                  <a:solidFill>
                    <a:srgbClr val="000000"/>
                  </a:solidFill>
                  <a:effectLst/>
                  <a:uLnTx/>
                  <a:uFillTx/>
                  <a:latin typeface="Arial"/>
                  <a:ea typeface="+mn-ea"/>
                  <a:cs typeface="+mn-cs"/>
                </a:rPr>
                <a:t>yr</a:t>
              </a:r>
              <a:r>
                <a:rPr kumimoji="0" lang="en-US" sz="1200" b="1" i="0" u="none" strike="noStrike" kern="1200" cap="none" spc="0" normalizeH="0" baseline="0" noProof="0">
                  <a:ln>
                    <a:noFill/>
                  </a:ln>
                  <a:solidFill>
                    <a:srgbClr val="000000"/>
                  </a:solidFill>
                  <a:effectLst/>
                  <a:uLnTx/>
                  <a:uFillTx/>
                  <a:latin typeface="Arial"/>
                  <a:ea typeface="+mn-ea"/>
                  <a:cs typeface="+mn-cs"/>
                </a:rPr>
                <a:t> </a:t>
              </a:r>
              <a:r>
                <a:rPr kumimoji="0" lang="en-US" sz="1200" b="0" i="0" u="none" strike="noStrike" kern="1200" cap="none" spc="0" normalizeH="0" baseline="0" noProof="0">
                  <a:ln>
                    <a:noFill/>
                  </a:ln>
                  <a:solidFill>
                    <a:srgbClr val="000000"/>
                  </a:solidFill>
                  <a:effectLst/>
                  <a:uLnTx/>
                  <a:uFillTx/>
                  <a:latin typeface="Arial"/>
                  <a:ea typeface="+mn-ea"/>
                  <a:cs typeface="+mn-cs"/>
                </a:rPr>
                <a:t>deployed</a:t>
              </a:r>
            </a:p>
            <a:p>
              <a:pPr marL="0" marR="0" lvl="1" indent="0" algn="l" defTabSz="914400" rtl="0" eaLnBrk="1" fontAlgn="auto" latinLnBrk="0" hangingPunct="1">
                <a:lnSpc>
                  <a:spcPct val="100000"/>
                </a:lnSpc>
                <a:spcBef>
                  <a:spcPts val="0"/>
                </a:spcBef>
                <a:spcAft>
                  <a:spcPts val="300"/>
                </a:spcAft>
                <a:buClrTx/>
                <a:buSzPct val="110000"/>
                <a:buFont typeface="Wingdings" panose="05000000000000000000" pitchFamily="2" charset="2"/>
                <a:buNone/>
                <a:tabLst/>
                <a:defRPr/>
              </a:pPr>
              <a:r>
                <a:rPr kumimoji="0" lang="en-US" sz="1200" b="1" i="0" u="none" strike="noStrike" kern="1200" cap="none" spc="0" normalizeH="0" baseline="0" noProof="0">
                  <a:ln>
                    <a:noFill/>
                  </a:ln>
                  <a:solidFill>
                    <a:srgbClr val="C00000"/>
                  </a:solidFill>
                  <a:effectLst/>
                  <a:uLnTx/>
                  <a:uFillTx/>
                  <a:latin typeface="Arial"/>
                  <a:ea typeface="+mn-ea"/>
                  <a:cs typeface="+mn-cs"/>
                </a:rPr>
                <a:t>Overbuild – stranded assets</a:t>
              </a:r>
            </a:p>
          </p:txBody>
        </p:sp>
        <p:cxnSp>
          <p:nvCxnSpPr>
            <p:cNvPr id="52" name="Straight Arrow Connector 51">
              <a:extLst>
                <a:ext uri="{FF2B5EF4-FFF2-40B4-BE49-F238E27FC236}">
                  <a16:creationId xmlns:a16="http://schemas.microsoft.com/office/drawing/2014/main" id="{75B0F617-0AAE-02BE-3C2C-918C68AD90DB}"/>
                </a:ext>
              </a:extLst>
            </p:cNvPr>
            <p:cNvCxnSpPr>
              <a:cxnSpLocks/>
              <a:stCxn id="51" idx="3"/>
            </p:cNvCxnSpPr>
            <p:nvPr/>
          </p:nvCxnSpPr>
          <p:spPr>
            <a:xfrm flipV="1">
              <a:off x="1607508" y="260360"/>
              <a:ext cx="971611" cy="90898"/>
            </a:xfrm>
            <a:prstGeom prst="straightConnector1">
              <a:avLst/>
            </a:prstGeom>
            <a:grpFill/>
            <a:ln w="6350" cap="flat" cmpd="sng">
              <a:solidFill>
                <a:schemeClr val="tx1"/>
              </a:solidFill>
              <a:miter lim="800000"/>
              <a:tailEnd type="oval" w="med" len="med"/>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F5AE862B-4396-C27E-CAB3-C0F06E9F3CB7}"/>
              </a:ext>
            </a:extLst>
          </p:cNvPr>
          <p:cNvCxnSpPr>
            <a:cxnSpLocks/>
          </p:cNvCxnSpPr>
          <p:nvPr/>
        </p:nvCxnSpPr>
        <p:spPr>
          <a:xfrm>
            <a:off x="6096000" y="1581644"/>
            <a:ext cx="0" cy="4389619"/>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46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DE96E-CE74-75B4-BC9E-5130DEE61620}"/>
              </a:ext>
            </a:extLst>
          </p:cNvPr>
          <p:cNvSpPr>
            <a:spLocks noGrp="1"/>
          </p:cNvSpPr>
          <p:nvPr>
            <p:ph type="title"/>
          </p:nvPr>
        </p:nvSpPr>
        <p:spPr/>
        <p:txBody>
          <a:bodyPr/>
          <a:lstStyle/>
          <a:p>
            <a:r>
              <a:rPr lang="en-US"/>
              <a:t>Vogtle root causes and systemic issues</a:t>
            </a:r>
          </a:p>
        </p:txBody>
      </p:sp>
      <p:cxnSp>
        <p:nvCxnSpPr>
          <p:cNvPr id="4" name="LineContentSeparatorDefault 17">
            <a:extLst>
              <a:ext uri="{FF2B5EF4-FFF2-40B4-BE49-F238E27FC236}">
                <a16:creationId xmlns:a16="http://schemas.microsoft.com/office/drawing/2014/main" id="{F6CF7EF4-E8D2-6959-DDB7-498094CC5F14}"/>
              </a:ext>
            </a:extLst>
          </p:cNvPr>
          <p:cNvCxnSpPr>
            <a:cxnSpLocks/>
          </p:cNvCxnSpPr>
          <p:nvPr>
            <p:custDataLst>
              <p:tags r:id="rId1"/>
            </p:custDataLst>
          </p:nvPr>
        </p:nvCxnSpPr>
        <p:spPr>
          <a:xfrm>
            <a:off x="4206794" y="2591236"/>
            <a:ext cx="0" cy="374904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 name="LineContentSeparatorDefault 17">
            <a:extLst>
              <a:ext uri="{FF2B5EF4-FFF2-40B4-BE49-F238E27FC236}">
                <a16:creationId xmlns:a16="http://schemas.microsoft.com/office/drawing/2014/main" id="{76372294-BD38-7C90-72AC-C0502F40EB96}"/>
              </a:ext>
            </a:extLst>
          </p:cNvPr>
          <p:cNvCxnSpPr>
            <a:cxnSpLocks/>
          </p:cNvCxnSpPr>
          <p:nvPr>
            <p:custDataLst>
              <p:tags r:id="rId2"/>
            </p:custDataLst>
          </p:nvPr>
        </p:nvCxnSpPr>
        <p:spPr>
          <a:xfrm>
            <a:off x="7823635" y="2591236"/>
            <a:ext cx="0" cy="374904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6BA7F67-E4E9-530F-3B05-59EE05017761}"/>
              </a:ext>
            </a:extLst>
          </p:cNvPr>
          <p:cNvSpPr/>
          <p:nvPr/>
        </p:nvSpPr>
        <p:spPr>
          <a:xfrm>
            <a:off x="4418162" y="5644764"/>
            <a:ext cx="220337" cy="18081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7" name="TextBox 6">
            <a:extLst>
              <a:ext uri="{FF2B5EF4-FFF2-40B4-BE49-F238E27FC236}">
                <a16:creationId xmlns:a16="http://schemas.microsoft.com/office/drawing/2014/main" id="{4F89C0BC-9E0E-26E2-59AF-30CFD7A5032A}"/>
              </a:ext>
            </a:extLst>
          </p:cNvPr>
          <p:cNvSpPr txBox="1"/>
          <p:nvPr/>
        </p:nvSpPr>
        <p:spPr>
          <a:xfrm>
            <a:off x="4721993" y="5644764"/>
            <a:ext cx="2641289"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a:t>Within project leadership control</a:t>
            </a:r>
          </a:p>
        </p:txBody>
      </p:sp>
      <p:sp>
        <p:nvSpPr>
          <p:cNvPr id="8" name="Rectangle 7">
            <a:extLst>
              <a:ext uri="{FF2B5EF4-FFF2-40B4-BE49-F238E27FC236}">
                <a16:creationId xmlns:a16="http://schemas.microsoft.com/office/drawing/2014/main" id="{47DC1B0F-FCE6-4CD6-98F2-559B585F57BC}"/>
              </a:ext>
            </a:extLst>
          </p:cNvPr>
          <p:cNvSpPr/>
          <p:nvPr/>
        </p:nvSpPr>
        <p:spPr>
          <a:xfrm>
            <a:off x="4418162" y="6083271"/>
            <a:ext cx="220337" cy="180814"/>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9" name="TextBox 8">
            <a:extLst>
              <a:ext uri="{FF2B5EF4-FFF2-40B4-BE49-F238E27FC236}">
                <a16:creationId xmlns:a16="http://schemas.microsoft.com/office/drawing/2014/main" id="{A7027978-B09F-C2B4-CD4B-3A2E4CC5C6BF}"/>
              </a:ext>
            </a:extLst>
          </p:cNvPr>
          <p:cNvSpPr txBox="1"/>
          <p:nvPr/>
        </p:nvSpPr>
        <p:spPr>
          <a:xfrm>
            <a:off x="4721993" y="6048641"/>
            <a:ext cx="284262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a:t>Outside of project leadership control</a:t>
            </a:r>
          </a:p>
        </p:txBody>
      </p:sp>
      <p:sp>
        <p:nvSpPr>
          <p:cNvPr id="10" name="Freeform 24">
            <a:extLst>
              <a:ext uri="{FF2B5EF4-FFF2-40B4-BE49-F238E27FC236}">
                <a16:creationId xmlns:a16="http://schemas.microsoft.com/office/drawing/2014/main" id="{414BEC85-FCFA-E494-ABAF-F79256FC9E8E}"/>
              </a:ext>
            </a:extLst>
          </p:cNvPr>
          <p:cNvSpPr/>
          <p:nvPr>
            <p:custDataLst>
              <p:tags r:id="rId3"/>
            </p:custDataLst>
          </p:nvPr>
        </p:nvSpPr>
        <p:spPr bwMode="auto">
          <a:xfrm>
            <a:off x="554734" y="1396780"/>
            <a:ext cx="3778409" cy="71431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50599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50599 w 1828800"/>
              <a:gd name="connsiteY1" fmla="*/ 0 h 914401"/>
              <a:gd name="connsiteX2" fmla="*/ 1828800 w 1828800"/>
              <a:gd name="connsiteY2" fmla="*/ 457200 h 914401"/>
              <a:gd name="connsiteX3" fmla="*/ 1750599 w 1828800"/>
              <a:gd name="connsiteY3" fmla="*/ 914401 h 914401"/>
              <a:gd name="connsiteX4" fmla="*/ 0 w 1828800"/>
              <a:gd name="connsiteY4" fmla="*/ 914400 h 914401"/>
              <a:gd name="connsiteX5" fmla="*/ 0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50599" y="0"/>
                </a:lnTo>
                <a:lnTo>
                  <a:pt x="1828800" y="457200"/>
                </a:lnTo>
                <a:lnTo>
                  <a:pt x="1750599" y="914401"/>
                </a:lnTo>
                <a:lnTo>
                  <a:pt x="0" y="914400"/>
                </a:lnTo>
                <a:lnTo>
                  <a:pt x="0" y="457201"/>
                </a:lnTo>
                <a:close/>
              </a:path>
            </a:pathLst>
          </a:custGeom>
          <a:solidFill>
            <a:schemeClr val="accent1"/>
          </a:solidFill>
          <a:ln w="9525">
            <a:solidFill>
              <a:srgbClr val="FFFFFF"/>
            </a:solidFill>
            <a:round/>
            <a:headEnd/>
            <a:tailEnd/>
          </a:ln>
        </p:spPr>
        <p:txBody>
          <a:bodyPr wrap="none" rtlCol="0" anchor="ctr"/>
          <a:lstStyle/>
          <a:p>
            <a:pPr algn="ctr"/>
            <a:endParaRPr lang="en-US" sz="1600" b="1">
              <a:solidFill>
                <a:schemeClr val="bg1"/>
              </a:solidFill>
            </a:endParaRPr>
          </a:p>
        </p:txBody>
      </p:sp>
      <p:sp>
        <p:nvSpPr>
          <p:cNvPr id="11" name="Rectangle 4">
            <a:extLst>
              <a:ext uri="{FF2B5EF4-FFF2-40B4-BE49-F238E27FC236}">
                <a16:creationId xmlns:a16="http://schemas.microsoft.com/office/drawing/2014/main" id="{1FBB79E7-DE1C-EB07-C5F7-BEE50A3585D4}"/>
              </a:ext>
            </a:extLst>
          </p:cNvPr>
          <p:cNvSpPr txBox="1"/>
          <p:nvPr>
            <p:custDataLst>
              <p:tags r:id="rId4"/>
            </p:custDataLst>
          </p:nvPr>
        </p:nvSpPr>
        <p:spPr>
          <a:xfrm>
            <a:off x="616983" y="1657767"/>
            <a:ext cx="3554592" cy="19234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600" b="1">
                <a:solidFill>
                  <a:schemeClr val="bg1"/>
                </a:solidFill>
              </a:rPr>
              <a:t>Root causes lead to…</a:t>
            </a:r>
          </a:p>
        </p:txBody>
      </p:sp>
      <p:sp>
        <p:nvSpPr>
          <p:cNvPr id="12" name="Freeform 22">
            <a:extLst>
              <a:ext uri="{FF2B5EF4-FFF2-40B4-BE49-F238E27FC236}">
                <a16:creationId xmlns:a16="http://schemas.microsoft.com/office/drawing/2014/main" id="{0E5CB803-920C-EAF9-001E-EE83084B4CEF}"/>
              </a:ext>
            </a:extLst>
          </p:cNvPr>
          <p:cNvSpPr/>
          <p:nvPr>
            <p:custDataLst>
              <p:tags r:id="rId5"/>
            </p:custDataLst>
          </p:nvPr>
        </p:nvSpPr>
        <p:spPr bwMode="auto">
          <a:xfrm>
            <a:off x="4206794" y="1396780"/>
            <a:ext cx="3778410" cy="71431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78201 w 1828800"/>
              <a:gd name="connsiteY5" fmla="*/ 457201 h 914401"/>
              <a:gd name="connsiteX0" fmla="*/ 0 w 1828800"/>
              <a:gd name="connsiteY0" fmla="*/ 0 h 914401"/>
              <a:gd name="connsiteX1" fmla="*/ 1750598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78201 w 1828800"/>
              <a:gd name="connsiteY5" fmla="*/ 457201 h 914401"/>
              <a:gd name="connsiteX0" fmla="*/ 0 w 1828800"/>
              <a:gd name="connsiteY0" fmla="*/ 0 h 914401"/>
              <a:gd name="connsiteX1" fmla="*/ 1750598 w 1828800"/>
              <a:gd name="connsiteY1" fmla="*/ 0 h 914401"/>
              <a:gd name="connsiteX2" fmla="*/ 1828800 w 1828800"/>
              <a:gd name="connsiteY2" fmla="*/ 457200 h 914401"/>
              <a:gd name="connsiteX3" fmla="*/ 1750598 w 1828800"/>
              <a:gd name="connsiteY3" fmla="*/ 914401 h 914401"/>
              <a:gd name="connsiteX4" fmla="*/ 0 w 1828800"/>
              <a:gd name="connsiteY4" fmla="*/ 914400 h 914401"/>
              <a:gd name="connsiteX5" fmla="*/ 78201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50598" y="0"/>
                </a:lnTo>
                <a:lnTo>
                  <a:pt x="1828800" y="457200"/>
                </a:lnTo>
                <a:lnTo>
                  <a:pt x="1750598" y="914401"/>
                </a:lnTo>
                <a:lnTo>
                  <a:pt x="0" y="914400"/>
                </a:lnTo>
                <a:lnTo>
                  <a:pt x="78201" y="457201"/>
                </a:lnTo>
                <a:close/>
              </a:path>
            </a:pathLst>
          </a:custGeom>
          <a:solidFill>
            <a:schemeClr val="accent1"/>
          </a:solidFill>
          <a:ln w="9525">
            <a:solidFill>
              <a:srgbClr val="FFFFFF"/>
            </a:solidFill>
            <a:round/>
            <a:headEnd/>
            <a:tailEnd/>
          </a:ln>
        </p:spPr>
        <p:txBody>
          <a:bodyPr wrap="none" rtlCol="0" anchor="ctr"/>
          <a:lstStyle/>
          <a:p>
            <a:pPr algn="ctr"/>
            <a:endParaRPr lang="en-US" sz="1600" b="1">
              <a:solidFill>
                <a:schemeClr val="bg1"/>
              </a:solidFill>
            </a:endParaRPr>
          </a:p>
        </p:txBody>
      </p:sp>
      <p:sp>
        <p:nvSpPr>
          <p:cNvPr id="13" name="Rectangle 4">
            <a:extLst>
              <a:ext uri="{FF2B5EF4-FFF2-40B4-BE49-F238E27FC236}">
                <a16:creationId xmlns:a16="http://schemas.microsoft.com/office/drawing/2014/main" id="{72D282F1-F701-8B76-7D0D-AA449A4586A0}"/>
              </a:ext>
            </a:extLst>
          </p:cNvPr>
          <p:cNvSpPr txBox="1"/>
          <p:nvPr>
            <p:custDataLst>
              <p:tags r:id="rId6"/>
            </p:custDataLst>
          </p:nvPr>
        </p:nvSpPr>
        <p:spPr>
          <a:xfrm>
            <a:off x="4418162" y="1657767"/>
            <a:ext cx="3405473" cy="19234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600" b="1">
                <a:solidFill>
                  <a:schemeClr val="bg1"/>
                </a:solidFill>
              </a:rPr>
              <a:t>…systemic issues which lead to…</a:t>
            </a:r>
          </a:p>
        </p:txBody>
      </p:sp>
      <p:sp>
        <p:nvSpPr>
          <p:cNvPr id="14" name="Freeform 22">
            <a:extLst>
              <a:ext uri="{FF2B5EF4-FFF2-40B4-BE49-F238E27FC236}">
                <a16:creationId xmlns:a16="http://schemas.microsoft.com/office/drawing/2014/main" id="{FAE8C2A7-C326-99EB-32B9-9D0833EB9471}"/>
              </a:ext>
            </a:extLst>
          </p:cNvPr>
          <p:cNvSpPr/>
          <p:nvPr>
            <p:custDataLst>
              <p:tags r:id="rId7"/>
            </p:custDataLst>
          </p:nvPr>
        </p:nvSpPr>
        <p:spPr bwMode="auto">
          <a:xfrm>
            <a:off x="7858854" y="1396780"/>
            <a:ext cx="3778410" cy="71431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78201 w 1828800"/>
              <a:gd name="connsiteY5" fmla="*/ 457201 h 914401"/>
              <a:gd name="connsiteX0" fmla="*/ 0 w 1828800"/>
              <a:gd name="connsiteY0" fmla="*/ 0 h 914401"/>
              <a:gd name="connsiteX1" fmla="*/ 1750598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78201 w 1828800"/>
              <a:gd name="connsiteY5" fmla="*/ 457201 h 914401"/>
              <a:gd name="connsiteX0" fmla="*/ 0 w 1828800"/>
              <a:gd name="connsiteY0" fmla="*/ 0 h 914401"/>
              <a:gd name="connsiteX1" fmla="*/ 1750598 w 1828800"/>
              <a:gd name="connsiteY1" fmla="*/ 0 h 914401"/>
              <a:gd name="connsiteX2" fmla="*/ 1828800 w 1828800"/>
              <a:gd name="connsiteY2" fmla="*/ 457200 h 914401"/>
              <a:gd name="connsiteX3" fmla="*/ 1750598 w 1828800"/>
              <a:gd name="connsiteY3" fmla="*/ 914401 h 914401"/>
              <a:gd name="connsiteX4" fmla="*/ 0 w 1828800"/>
              <a:gd name="connsiteY4" fmla="*/ 914400 h 914401"/>
              <a:gd name="connsiteX5" fmla="*/ 78201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50598" y="0"/>
                </a:lnTo>
                <a:lnTo>
                  <a:pt x="1828800" y="457200"/>
                </a:lnTo>
                <a:lnTo>
                  <a:pt x="1750598" y="914401"/>
                </a:lnTo>
                <a:lnTo>
                  <a:pt x="0" y="914400"/>
                </a:lnTo>
                <a:lnTo>
                  <a:pt x="78201" y="457201"/>
                </a:lnTo>
                <a:close/>
              </a:path>
            </a:pathLst>
          </a:custGeom>
          <a:solidFill>
            <a:schemeClr val="accent1"/>
          </a:solidFill>
          <a:ln w="9525">
            <a:solidFill>
              <a:srgbClr val="FFFFFF"/>
            </a:solidFill>
            <a:round/>
            <a:headEnd/>
            <a:tailEnd/>
          </a:ln>
        </p:spPr>
        <p:txBody>
          <a:bodyPr wrap="none" rtlCol="0" anchor="ctr"/>
          <a:lstStyle/>
          <a:p>
            <a:pPr algn="ctr"/>
            <a:endParaRPr lang="en-US" sz="1600" b="1">
              <a:solidFill>
                <a:schemeClr val="bg1"/>
              </a:solidFill>
            </a:endParaRPr>
          </a:p>
        </p:txBody>
      </p:sp>
      <p:sp>
        <p:nvSpPr>
          <p:cNvPr id="15" name="Rectangle 4">
            <a:extLst>
              <a:ext uri="{FF2B5EF4-FFF2-40B4-BE49-F238E27FC236}">
                <a16:creationId xmlns:a16="http://schemas.microsoft.com/office/drawing/2014/main" id="{99B06D2A-C3D9-D797-8E4B-C03EE948FC6F}"/>
              </a:ext>
            </a:extLst>
          </p:cNvPr>
          <p:cNvSpPr txBox="1"/>
          <p:nvPr>
            <p:custDataLst>
              <p:tags r:id="rId8"/>
            </p:custDataLst>
          </p:nvPr>
        </p:nvSpPr>
        <p:spPr>
          <a:xfrm>
            <a:off x="8070222" y="1657767"/>
            <a:ext cx="3405473" cy="19234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600" b="1">
                <a:solidFill>
                  <a:schemeClr val="bg1"/>
                </a:solidFill>
              </a:rPr>
              <a:t>…lagging indicators of poor performance</a:t>
            </a:r>
          </a:p>
        </p:txBody>
      </p:sp>
      <p:sp>
        <p:nvSpPr>
          <p:cNvPr id="16" name="Rectangle 15">
            <a:extLst>
              <a:ext uri="{FF2B5EF4-FFF2-40B4-BE49-F238E27FC236}">
                <a16:creationId xmlns:a16="http://schemas.microsoft.com/office/drawing/2014/main" id="{12E85A4A-4C18-7322-FA6D-2EE97E165BB9}"/>
              </a:ext>
            </a:extLst>
          </p:cNvPr>
          <p:cNvSpPr/>
          <p:nvPr/>
        </p:nvSpPr>
        <p:spPr>
          <a:xfrm>
            <a:off x="572269" y="2614240"/>
            <a:ext cx="220337" cy="18081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7" name="TextBox 16">
            <a:extLst>
              <a:ext uri="{FF2B5EF4-FFF2-40B4-BE49-F238E27FC236}">
                <a16:creationId xmlns:a16="http://schemas.microsoft.com/office/drawing/2014/main" id="{3695CDC3-821C-83BB-FE92-AF6B7BB339AC}"/>
              </a:ext>
            </a:extLst>
          </p:cNvPr>
          <p:cNvSpPr txBox="1"/>
          <p:nvPr/>
        </p:nvSpPr>
        <p:spPr>
          <a:xfrm>
            <a:off x="905348" y="2588922"/>
            <a:ext cx="3036734" cy="215444"/>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SzPct val="100000"/>
            </a:pPr>
            <a:r>
              <a:rPr lang="en-US" sz="1400">
                <a:solidFill>
                  <a:srgbClr val="000000"/>
                </a:solidFill>
                <a:sym typeface=""/>
              </a:rPr>
              <a:t>Incomplete design</a:t>
            </a:r>
          </a:p>
        </p:txBody>
      </p:sp>
      <p:sp>
        <p:nvSpPr>
          <p:cNvPr id="18" name="Rectangle 17">
            <a:extLst>
              <a:ext uri="{FF2B5EF4-FFF2-40B4-BE49-F238E27FC236}">
                <a16:creationId xmlns:a16="http://schemas.microsoft.com/office/drawing/2014/main" id="{FC5FA118-D1C0-2F82-E5D8-E92C2D00B0E4}"/>
              </a:ext>
            </a:extLst>
          </p:cNvPr>
          <p:cNvSpPr/>
          <p:nvPr/>
        </p:nvSpPr>
        <p:spPr>
          <a:xfrm>
            <a:off x="572269" y="3062439"/>
            <a:ext cx="220337" cy="18081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19" name="TextBox 18">
            <a:extLst>
              <a:ext uri="{FF2B5EF4-FFF2-40B4-BE49-F238E27FC236}">
                <a16:creationId xmlns:a16="http://schemas.microsoft.com/office/drawing/2014/main" id="{41CB6B41-4FA7-2485-BC8C-6F835C139A99}"/>
              </a:ext>
            </a:extLst>
          </p:cNvPr>
          <p:cNvSpPr txBox="1"/>
          <p:nvPr/>
        </p:nvSpPr>
        <p:spPr>
          <a:xfrm>
            <a:off x="905348" y="3011639"/>
            <a:ext cx="3036734" cy="646331"/>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SzPct val="100000"/>
            </a:pPr>
            <a:r>
              <a:rPr lang="en-US" sz="1400">
                <a:solidFill>
                  <a:srgbClr val="000000"/>
                </a:solidFill>
                <a:sym typeface=""/>
              </a:rPr>
              <a:t>Inadequate level of detail in Integrated Project Schedule / inflexible timelines; poor project controls system</a:t>
            </a:r>
          </a:p>
        </p:txBody>
      </p:sp>
      <p:sp>
        <p:nvSpPr>
          <p:cNvPr id="20" name="Rectangle 19">
            <a:extLst>
              <a:ext uri="{FF2B5EF4-FFF2-40B4-BE49-F238E27FC236}">
                <a16:creationId xmlns:a16="http://schemas.microsoft.com/office/drawing/2014/main" id="{B115B147-C14B-885F-3789-D111E53F3FA8}"/>
              </a:ext>
            </a:extLst>
          </p:cNvPr>
          <p:cNvSpPr/>
          <p:nvPr/>
        </p:nvSpPr>
        <p:spPr>
          <a:xfrm>
            <a:off x="572269" y="3906435"/>
            <a:ext cx="220337" cy="18081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1" name="TextBox 20">
            <a:extLst>
              <a:ext uri="{FF2B5EF4-FFF2-40B4-BE49-F238E27FC236}">
                <a16:creationId xmlns:a16="http://schemas.microsoft.com/office/drawing/2014/main" id="{3B6A8FD6-7FC3-6C5A-F837-833C0FA2AEBC}"/>
              </a:ext>
            </a:extLst>
          </p:cNvPr>
          <p:cNvSpPr txBox="1"/>
          <p:nvPr/>
        </p:nvSpPr>
        <p:spPr>
          <a:xfrm>
            <a:off x="905348" y="3865795"/>
            <a:ext cx="3036734" cy="646331"/>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SzPct val="100000"/>
            </a:pPr>
            <a:r>
              <a:rPr lang="en-US" sz="1400">
                <a:solidFill>
                  <a:srgbClr val="000000"/>
                </a:solidFill>
                <a:sym typeface=""/>
              </a:rPr>
              <a:t>Inadequate quality assurance / control practices; improper documentation standards</a:t>
            </a:r>
          </a:p>
        </p:txBody>
      </p:sp>
      <p:sp>
        <p:nvSpPr>
          <p:cNvPr id="22" name="Rectangle 21">
            <a:extLst>
              <a:ext uri="{FF2B5EF4-FFF2-40B4-BE49-F238E27FC236}">
                <a16:creationId xmlns:a16="http://schemas.microsoft.com/office/drawing/2014/main" id="{35F9F2E0-249B-CE9D-68EB-AC99B9AC39D9}"/>
              </a:ext>
            </a:extLst>
          </p:cNvPr>
          <p:cNvSpPr/>
          <p:nvPr/>
        </p:nvSpPr>
        <p:spPr>
          <a:xfrm>
            <a:off x="572269" y="4767746"/>
            <a:ext cx="220337" cy="18081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3" name="TextBox 22">
            <a:extLst>
              <a:ext uri="{FF2B5EF4-FFF2-40B4-BE49-F238E27FC236}">
                <a16:creationId xmlns:a16="http://schemas.microsoft.com/office/drawing/2014/main" id="{19749322-E41C-CA01-BB9A-538EC7C31A32}"/>
              </a:ext>
            </a:extLst>
          </p:cNvPr>
          <p:cNvSpPr txBox="1"/>
          <p:nvPr/>
        </p:nvSpPr>
        <p:spPr>
          <a:xfrm>
            <a:off x="905348" y="4750431"/>
            <a:ext cx="3036734" cy="215444"/>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SzPct val="100000"/>
            </a:pPr>
            <a:r>
              <a:rPr lang="en-US" sz="1400">
                <a:solidFill>
                  <a:srgbClr val="000000"/>
                </a:solidFill>
                <a:sym typeface=""/>
              </a:rPr>
              <a:t>Poor risk assessment</a:t>
            </a:r>
          </a:p>
        </p:txBody>
      </p:sp>
      <p:sp>
        <p:nvSpPr>
          <p:cNvPr id="24" name="Rectangle 23">
            <a:extLst>
              <a:ext uri="{FF2B5EF4-FFF2-40B4-BE49-F238E27FC236}">
                <a16:creationId xmlns:a16="http://schemas.microsoft.com/office/drawing/2014/main" id="{23345875-0C6E-F19A-AFCB-37239CBA31BE}"/>
              </a:ext>
            </a:extLst>
          </p:cNvPr>
          <p:cNvSpPr/>
          <p:nvPr/>
        </p:nvSpPr>
        <p:spPr>
          <a:xfrm>
            <a:off x="572269" y="5644764"/>
            <a:ext cx="220337" cy="180814"/>
          </a:xfrm>
          <a:prstGeom prst="rect">
            <a:avLst/>
          </a:prstGeom>
          <a:gradFill>
            <a:gsLst>
              <a:gs pos="49000">
                <a:schemeClr val="accent2"/>
              </a:gs>
              <a:gs pos="50000">
                <a:schemeClr val="bg1">
                  <a:lumMod val="85000"/>
                </a:schemeClr>
              </a:gs>
            </a:gsLst>
            <a:lin ang="2700000" scaled="0"/>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5" name="TextBox 24">
            <a:extLst>
              <a:ext uri="{FF2B5EF4-FFF2-40B4-BE49-F238E27FC236}">
                <a16:creationId xmlns:a16="http://schemas.microsoft.com/office/drawing/2014/main" id="{D3C81D36-3D33-42BB-3E14-626D1DDD5A00}"/>
              </a:ext>
            </a:extLst>
          </p:cNvPr>
          <p:cNvSpPr txBox="1"/>
          <p:nvPr/>
        </p:nvSpPr>
        <p:spPr>
          <a:xfrm>
            <a:off x="905348" y="5627449"/>
            <a:ext cx="3036734" cy="215444"/>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SzPct val="100000"/>
            </a:pPr>
            <a:r>
              <a:rPr lang="en-US" sz="1400">
                <a:solidFill>
                  <a:srgbClr val="000000"/>
                </a:solidFill>
                <a:sym typeface=""/>
              </a:rPr>
              <a:t>Shortage of experienced labor</a:t>
            </a:r>
          </a:p>
        </p:txBody>
      </p:sp>
      <p:sp>
        <p:nvSpPr>
          <p:cNvPr id="26" name="Rectangle 25">
            <a:extLst>
              <a:ext uri="{FF2B5EF4-FFF2-40B4-BE49-F238E27FC236}">
                <a16:creationId xmlns:a16="http://schemas.microsoft.com/office/drawing/2014/main" id="{DBCC5F88-FBDC-49B0-C212-A0648F43621D}"/>
              </a:ext>
            </a:extLst>
          </p:cNvPr>
          <p:cNvSpPr/>
          <p:nvPr/>
        </p:nvSpPr>
        <p:spPr>
          <a:xfrm>
            <a:off x="572269" y="6083271"/>
            <a:ext cx="220337" cy="180814"/>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7" name="TextBox 26">
            <a:extLst>
              <a:ext uri="{FF2B5EF4-FFF2-40B4-BE49-F238E27FC236}">
                <a16:creationId xmlns:a16="http://schemas.microsoft.com/office/drawing/2014/main" id="{9EBB9364-574B-64F4-5E03-480861D7F9D9}"/>
              </a:ext>
            </a:extLst>
          </p:cNvPr>
          <p:cNvSpPr txBox="1"/>
          <p:nvPr/>
        </p:nvSpPr>
        <p:spPr>
          <a:xfrm>
            <a:off x="905348" y="6065956"/>
            <a:ext cx="3036734" cy="215444"/>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SzPct val="100000"/>
            </a:pPr>
            <a:r>
              <a:rPr lang="en-US" sz="1400">
                <a:solidFill>
                  <a:srgbClr val="000000"/>
                </a:solidFill>
                <a:sym typeface=""/>
              </a:rPr>
              <a:t>COVID-19 pandemic</a:t>
            </a:r>
          </a:p>
        </p:txBody>
      </p:sp>
      <p:sp>
        <p:nvSpPr>
          <p:cNvPr id="28" name="TextBox 27">
            <a:extLst>
              <a:ext uri="{FF2B5EF4-FFF2-40B4-BE49-F238E27FC236}">
                <a16:creationId xmlns:a16="http://schemas.microsoft.com/office/drawing/2014/main" id="{C323DE49-AC35-E857-DAE6-AD0726ED5212}"/>
              </a:ext>
            </a:extLst>
          </p:cNvPr>
          <p:cNvSpPr txBox="1">
            <a:spLocks/>
          </p:cNvSpPr>
          <p:nvPr/>
        </p:nvSpPr>
        <p:spPr>
          <a:xfrm>
            <a:off x="7988968" y="2591236"/>
            <a:ext cx="3561666" cy="33359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Schedule slippage</a:t>
            </a:r>
          </a:p>
        </p:txBody>
      </p:sp>
      <p:sp>
        <p:nvSpPr>
          <p:cNvPr id="29" name="TextBox 28">
            <a:extLst>
              <a:ext uri="{FF2B5EF4-FFF2-40B4-BE49-F238E27FC236}">
                <a16:creationId xmlns:a16="http://schemas.microsoft.com/office/drawing/2014/main" id="{5ED46DE3-816F-B77A-0DE6-7CFB489CFCFB}"/>
              </a:ext>
            </a:extLst>
          </p:cNvPr>
          <p:cNvSpPr txBox="1"/>
          <p:nvPr/>
        </p:nvSpPr>
        <p:spPr>
          <a:xfrm>
            <a:off x="4737924" y="2588922"/>
            <a:ext cx="3002068" cy="215444"/>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SzPct val="100000"/>
            </a:pPr>
            <a:r>
              <a:rPr lang="en-US" sz="1400">
                <a:solidFill>
                  <a:srgbClr val="000000"/>
                </a:solidFill>
                <a:sym typeface=""/>
              </a:rPr>
              <a:t>Extensive rework / remediation</a:t>
            </a:r>
          </a:p>
        </p:txBody>
      </p:sp>
      <p:sp>
        <p:nvSpPr>
          <p:cNvPr id="30" name="TextBox 29">
            <a:extLst>
              <a:ext uri="{FF2B5EF4-FFF2-40B4-BE49-F238E27FC236}">
                <a16:creationId xmlns:a16="http://schemas.microsoft.com/office/drawing/2014/main" id="{53B117D0-2C0C-7936-FA6F-E2BEDAF728C0}"/>
              </a:ext>
            </a:extLst>
          </p:cNvPr>
          <p:cNvSpPr txBox="1"/>
          <p:nvPr/>
        </p:nvSpPr>
        <p:spPr>
          <a:xfrm>
            <a:off x="4737924" y="3039280"/>
            <a:ext cx="3002068" cy="430887"/>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SzPct val="100000"/>
            </a:pPr>
            <a:r>
              <a:rPr lang="en-US" sz="1400">
                <a:solidFill>
                  <a:srgbClr val="000000"/>
                </a:solidFill>
                <a:sym typeface=""/>
              </a:rPr>
              <a:t>Supply chain delivery issues (for modules)</a:t>
            </a:r>
          </a:p>
        </p:txBody>
      </p:sp>
      <p:sp>
        <p:nvSpPr>
          <p:cNvPr id="31" name="TrackerNumBlue 358">
            <a:extLst>
              <a:ext uri="{FF2B5EF4-FFF2-40B4-BE49-F238E27FC236}">
                <a16:creationId xmlns:a16="http://schemas.microsoft.com/office/drawing/2014/main" id="{49A46C39-EC7A-D2E9-4275-10AAF4DB8055}"/>
              </a:ext>
            </a:extLst>
          </p:cNvPr>
          <p:cNvSpPr/>
          <p:nvPr>
            <p:custDataLst>
              <p:tags r:id="rId9"/>
            </p:custDataLst>
          </p:nvPr>
        </p:nvSpPr>
        <p:spPr>
          <a:xfrm>
            <a:off x="4369355" y="3681135"/>
            <a:ext cx="279340" cy="279340"/>
          </a:xfrm>
          <a:prstGeom prst="ellipse">
            <a:avLst/>
          </a:prstGeom>
          <a:solidFill>
            <a:srgbClr val="0070C0">
              <a:alpha val="40000"/>
            </a:srgbClr>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tx1"/>
                </a:solidFill>
              </a:rPr>
              <a:t>3</a:t>
            </a:r>
          </a:p>
        </p:txBody>
      </p:sp>
      <p:sp>
        <p:nvSpPr>
          <p:cNvPr id="32" name="TextBox 31">
            <a:extLst>
              <a:ext uri="{FF2B5EF4-FFF2-40B4-BE49-F238E27FC236}">
                <a16:creationId xmlns:a16="http://schemas.microsoft.com/office/drawing/2014/main" id="{B2964573-59DB-A06A-4855-FD6865FACCBC}"/>
              </a:ext>
            </a:extLst>
          </p:cNvPr>
          <p:cNvSpPr txBox="1"/>
          <p:nvPr/>
        </p:nvSpPr>
        <p:spPr>
          <a:xfrm>
            <a:off x="4737924" y="3713083"/>
            <a:ext cx="3002068" cy="215444"/>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SzPct val="100000"/>
            </a:pPr>
            <a:r>
              <a:rPr lang="en-US" sz="1400">
                <a:solidFill>
                  <a:srgbClr val="000000"/>
                </a:solidFill>
                <a:sym typeface=""/>
              </a:rPr>
              <a:t>Low individual productivity</a:t>
            </a:r>
          </a:p>
        </p:txBody>
      </p:sp>
      <p:sp>
        <p:nvSpPr>
          <p:cNvPr id="33" name="TrackerNumBlue 358">
            <a:extLst>
              <a:ext uri="{FF2B5EF4-FFF2-40B4-BE49-F238E27FC236}">
                <a16:creationId xmlns:a16="http://schemas.microsoft.com/office/drawing/2014/main" id="{5FC2246B-D3AC-D78F-1BF6-76CD76E4E482}"/>
              </a:ext>
            </a:extLst>
          </p:cNvPr>
          <p:cNvSpPr/>
          <p:nvPr>
            <p:custDataLst>
              <p:tags r:id="rId10"/>
            </p:custDataLst>
          </p:nvPr>
        </p:nvSpPr>
        <p:spPr>
          <a:xfrm>
            <a:off x="4369355" y="4171443"/>
            <a:ext cx="279340" cy="279340"/>
          </a:xfrm>
          <a:prstGeom prst="ellipse">
            <a:avLst/>
          </a:prstGeom>
          <a:solidFill>
            <a:srgbClr val="80DDDD">
              <a:alpha val="40000"/>
            </a:srgbClr>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tx1"/>
                </a:solidFill>
              </a:rPr>
              <a:t>4</a:t>
            </a:r>
          </a:p>
        </p:txBody>
      </p:sp>
      <p:sp>
        <p:nvSpPr>
          <p:cNvPr id="34" name="TextBox 33">
            <a:extLst>
              <a:ext uri="{FF2B5EF4-FFF2-40B4-BE49-F238E27FC236}">
                <a16:creationId xmlns:a16="http://schemas.microsoft.com/office/drawing/2014/main" id="{90AF2903-D5B6-6C87-E1D3-F16CDBD7900B}"/>
              </a:ext>
            </a:extLst>
          </p:cNvPr>
          <p:cNvSpPr txBox="1"/>
          <p:nvPr/>
        </p:nvSpPr>
        <p:spPr>
          <a:xfrm>
            <a:off x="4737924" y="4171443"/>
            <a:ext cx="3002068" cy="430887"/>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SzPct val="100000"/>
            </a:pPr>
            <a:r>
              <a:rPr lang="en-US" sz="1400">
                <a:solidFill>
                  <a:srgbClr val="000000"/>
                </a:solidFill>
                <a:sym typeface=""/>
              </a:rPr>
              <a:t>High levels of attrition and absenteeism</a:t>
            </a:r>
          </a:p>
        </p:txBody>
      </p:sp>
      <p:cxnSp>
        <p:nvCxnSpPr>
          <p:cNvPr id="35" name="Straight Connector 34">
            <a:extLst>
              <a:ext uri="{FF2B5EF4-FFF2-40B4-BE49-F238E27FC236}">
                <a16:creationId xmlns:a16="http://schemas.microsoft.com/office/drawing/2014/main" id="{96844EDA-7B10-BC7B-66E1-724D170F73DF}"/>
              </a:ext>
            </a:extLst>
          </p:cNvPr>
          <p:cNvCxnSpPr>
            <a:cxnSpLocks/>
          </p:cNvCxnSpPr>
          <p:nvPr/>
        </p:nvCxnSpPr>
        <p:spPr>
          <a:xfrm>
            <a:off x="572269" y="2924829"/>
            <a:ext cx="3369813"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38B51A-9883-AA11-8862-E3201A8DF56F}"/>
              </a:ext>
            </a:extLst>
          </p:cNvPr>
          <p:cNvCxnSpPr>
            <a:cxnSpLocks/>
          </p:cNvCxnSpPr>
          <p:nvPr/>
        </p:nvCxnSpPr>
        <p:spPr>
          <a:xfrm>
            <a:off x="572269" y="3768314"/>
            <a:ext cx="3369813"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E0E70F-C836-5588-4744-48FE9A25A52A}"/>
              </a:ext>
            </a:extLst>
          </p:cNvPr>
          <p:cNvCxnSpPr>
            <a:cxnSpLocks/>
          </p:cNvCxnSpPr>
          <p:nvPr/>
        </p:nvCxnSpPr>
        <p:spPr>
          <a:xfrm>
            <a:off x="572269" y="4632379"/>
            <a:ext cx="3369813"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9DD1C5-2FCF-121A-9C82-C7AADB737514}"/>
              </a:ext>
            </a:extLst>
          </p:cNvPr>
          <p:cNvCxnSpPr>
            <a:cxnSpLocks/>
          </p:cNvCxnSpPr>
          <p:nvPr/>
        </p:nvCxnSpPr>
        <p:spPr>
          <a:xfrm>
            <a:off x="572269" y="5507846"/>
            <a:ext cx="3369813"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559C3F-6C4D-0205-C93E-C7B86E24755B}"/>
              </a:ext>
            </a:extLst>
          </p:cNvPr>
          <p:cNvCxnSpPr>
            <a:cxnSpLocks/>
          </p:cNvCxnSpPr>
          <p:nvPr/>
        </p:nvCxnSpPr>
        <p:spPr>
          <a:xfrm>
            <a:off x="572269" y="5929698"/>
            <a:ext cx="3369813"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901085-4858-074F-4240-414728A9C9EC}"/>
              </a:ext>
            </a:extLst>
          </p:cNvPr>
          <p:cNvCxnSpPr>
            <a:cxnSpLocks/>
          </p:cNvCxnSpPr>
          <p:nvPr/>
        </p:nvCxnSpPr>
        <p:spPr>
          <a:xfrm>
            <a:off x="4369355" y="2933796"/>
            <a:ext cx="3370637"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A10F1C2-C926-7D37-EDAA-51C4FE99C286}"/>
              </a:ext>
            </a:extLst>
          </p:cNvPr>
          <p:cNvCxnSpPr>
            <a:cxnSpLocks/>
          </p:cNvCxnSpPr>
          <p:nvPr/>
        </p:nvCxnSpPr>
        <p:spPr>
          <a:xfrm>
            <a:off x="4369355" y="3575651"/>
            <a:ext cx="3370637"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F95A56-532E-C498-6D4C-8094D21B8562}"/>
              </a:ext>
            </a:extLst>
          </p:cNvPr>
          <p:cNvCxnSpPr>
            <a:cxnSpLocks/>
          </p:cNvCxnSpPr>
          <p:nvPr/>
        </p:nvCxnSpPr>
        <p:spPr>
          <a:xfrm>
            <a:off x="4369355" y="4065959"/>
            <a:ext cx="3370637"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1440C9D-CC0B-A887-7078-BE3E5A289CCB}"/>
              </a:ext>
            </a:extLst>
          </p:cNvPr>
          <p:cNvSpPr txBox="1">
            <a:spLocks/>
          </p:cNvSpPr>
          <p:nvPr/>
        </p:nvSpPr>
        <p:spPr>
          <a:xfrm>
            <a:off x="554736" y="2161140"/>
            <a:ext cx="3561666" cy="26595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Root causes</a:t>
            </a:r>
          </a:p>
        </p:txBody>
      </p:sp>
      <p:sp>
        <p:nvSpPr>
          <p:cNvPr id="44" name="TextBox 43">
            <a:extLst>
              <a:ext uri="{FF2B5EF4-FFF2-40B4-BE49-F238E27FC236}">
                <a16:creationId xmlns:a16="http://schemas.microsoft.com/office/drawing/2014/main" id="{A655B81C-0133-C8D2-D3BC-14CC6060803E}"/>
              </a:ext>
            </a:extLst>
          </p:cNvPr>
          <p:cNvSpPr txBox="1">
            <a:spLocks/>
          </p:cNvSpPr>
          <p:nvPr/>
        </p:nvSpPr>
        <p:spPr>
          <a:xfrm>
            <a:off x="4418162" y="2161140"/>
            <a:ext cx="3561666" cy="26595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Systemic issues</a:t>
            </a:r>
          </a:p>
        </p:txBody>
      </p:sp>
      <p:sp>
        <p:nvSpPr>
          <p:cNvPr id="45" name="TextBox 44">
            <a:extLst>
              <a:ext uri="{FF2B5EF4-FFF2-40B4-BE49-F238E27FC236}">
                <a16:creationId xmlns:a16="http://schemas.microsoft.com/office/drawing/2014/main" id="{4B63180C-AAC3-6487-81F4-E7D94623BA73}"/>
              </a:ext>
            </a:extLst>
          </p:cNvPr>
          <p:cNvSpPr txBox="1">
            <a:spLocks/>
          </p:cNvSpPr>
          <p:nvPr/>
        </p:nvSpPr>
        <p:spPr>
          <a:xfrm>
            <a:off x="7988968" y="2161140"/>
            <a:ext cx="3561666" cy="26595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Lagging indicators</a:t>
            </a:r>
          </a:p>
        </p:txBody>
      </p:sp>
      <p:cxnSp>
        <p:nvCxnSpPr>
          <p:cNvPr id="46" name="Straight Connector 45">
            <a:extLst>
              <a:ext uri="{FF2B5EF4-FFF2-40B4-BE49-F238E27FC236}">
                <a16:creationId xmlns:a16="http://schemas.microsoft.com/office/drawing/2014/main" id="{63A8A5B1-D560-5CBF-9E5D-EF8040CE59DF}"/>
              </a:ext>
            </a:extLst>
          </p:cNvPr>
          <p:cNvCxnSpPr>
            <a:cxnSpLocks/>
          </p:cNvCxnSpPr>
          <p:nvPr/>
        </p:nvCxnSpPr>
        <p:spPr>
          <a:xfrm>
            <a:off x="572269" y="2478190"/>
            <a:ext cx="10978365"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1F40B5C-82D7-F3A6-B1C0-BF3564BCD168}"/>
              </a:ext>
            </a:extLst>
          </p:cNvPr>
          <p:cNvCxnSpPr>
            <a:cxnSpLocks/>
          </p:cNvCxnSpPr>
          <p:nvPr/>
        </p:nvCxnSpPr>
        <p:spPr>
          <a:xfrm>
            <a:off x="7979828" y="2933796"/>
            <a:ext cx="3369813"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1CD83543-65E8-AD59-D79A-FAB315FE9290}"/>
              </a:ext>
            </a:extLst>
          </p:cNvPr>
          <p:cNvSpPr/>
          <p:nvPr/>
        </p:nvSpPr>
        <p:spPr>
          <a:xfrm>
            <a:off x="572269" y="5206255"/>
            <a:ext cx="220337" cy="18081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49" name="TextBox 48">
            <a:extLst>
              <a:ext uri="{FF2B5EF4-FFF2-40B4-BE49-F238E27FC236}">
                <a16:creationId xmlns:a16="http://schemas.microsoft.com/office/drawing/2014/main" id="{698CBF9C-48B3-E76E-914F-421930807FA5}"/>
              </a:ext>
            </a:extLst>
          </p:cNvPr>
          <p:cNvSpPr txBox="1"/>
          <p:nvPr/>
        </p:nvSpPr>
        <p:spPr>
          <a:xfrm>
            <a:off x="905348" y="5188940"/>
            <a:ext cx="3036734" cy="215444"/>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SzPct val="100000"/>
              <a:buNone/>
            </a:pPr>
            <a:r>
              <a:rPr lang="en-US" sz="1400">
                <a:solidFill>
                  <a:srgbClr val="000000"/>
                </a:solidFill>
                <a:sym typeface=""/>
              </a:rPr>
              <a:t>Limited design constructability</a:t>
            </a:r>
          </a:p>
        </p:txBody>
      </p:sp>
      <p:cxnSp>
        <p:nvCxnSpPr>
          <p:cNvPr id="50" name="Straight Connector 49">
            <a:extLst>
              <a:ext uri="{FF2B5EF4-FFF2-40B4-BE49-F238E27FC236}">
                <a16:creationId xmlns:a16="http://schemas.microsoft.com/office/drawing/2014/main" id="{2E57F4B0-4A6F-0068-E9B6-B1905ABD9F00}"/>
              </a:ext>
            </a:extLst>
          </p:cNvPr>
          <p:cNvCxnSpPr>
            <a:cxnSpLocks/>
          </p:cNvCxnSpPr>
          <p:nvPr/>
        </p:nvCxnSpPr>
        <p:spPr>
          <a:xfrm>
            <a:off x="572269" y="5084856"/>
            <a:ext cx="3369813"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490DBA9-2B16-ABDE-7EB5-CB424870383D}"/>
              </a:ext>
            </a:extLst>
          </p:cNvPr>
          <p:cNvSpPr txBox="1">
            <a:spLocks/>
          </p:cNvSpPr>
          <p:nvPr/>
        </p:nvSpPr>
        <p:spPr>
          <a:xfrm>
            <a:off x="7988968" y="3036513"/>
            <a:ext cx="3561666" cy="33359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High CPI (hours worked / hours earned ratio), low productivity</a:t>
            </a:r>
          </a:p>
        </p:txBody>
      </p:sp>
      <p:sp>
        <p:nvSpPr>
          <p:cNvPr id="52" name="TrackerNumBlue 358">
            <a:extLst>
              <a:ext uri="{FF2B5EF4-FFF2-40B4-BE49-F238E27FC236}">
                <a16:creationId xmlns:a16="http://schemas.microsoft.com/office/drawing/2014/main" id="{0B4845F9-B5E3-851B-679F-2B57AA1F3148}"/>
              </a:ext>
            </a:extLst>
          </p:cNvPr>
          <p:cNvSpPr/>
          <p:nvPr>
            <p:custDataLst>
              <p:tags r:id="rId11"/>
            </p:custDataLst>
          </p:nvPr>
        </p:nvSpPr>
        <p:spPr>
          <a:xfrm>
            <a:off x="4369355" y="3039280"/>
            <a:ext cx="279340" cy="279340"/>
          </a:xfrm>
          <a:prstGeom prst="ellipse">
            <a:avLst/>
          </a:prstGeom>
          <a:solidFill>
            <a:schemeClr val="accent1">
              <a:alpha val="40000"/>
            </a:schemeClr>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tx1"/>
                </a:solidFill>
              </a:rPr>
              <a:t>2</a:t>
            </a:r>
          </a:p>
        </p:txBody>
      </p:sp>
      <p:sp>
        <p:nvSpPr>
          <p:cNvPr id="53" name="TrackerNumBlue 358">
            <a:extLst>
              <a:ext uri="{FF2B5EF4-FFF2-40B4-BE49-F238E27FC236}">
                <a16:creationId xmlns:a16="http://schemas.microsoft.com/office/drawing/2014/main" id="{D0DE862E-4DEA-4145-5A6F-99DBE6EA919B}"/>
              </a:ext>
            </a:extLst>
          </p:cNvPr>
          <p:cNvSpPr/>
          <p:nvPr>
            <p:custDataLst>
              <p:tags r:id="rId12"/>
            </p:custDataLst>
          </p:nvPr>
        </p:nvSpPr>
        <p:spPr>
          <a:xfrm>
            <a:off x="4369355" y="2548972"/>
            <a:ext cx="279340" cy="279340"/>
          </a:xfrm>
          <a:prstGeom prst="ellipse">
            <a:avLst/>
          </a:prstGeom>
          <a:solidFill>
            <a:schemeClr val="accent2">
              <a:alpha val="40000"/>
            </a:schemeClr>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tx1"/>
                </a:solidFill>
              </a:rPr>
              <a:t>1</a:t>
            </a:r>
          </a:p>
        </p:txBody>
      </p:sp>
    </p:spTree>
    <p:extLst>
      <p:ext uri="{BB962C8B-B14F-4D97-AF65-F5344CB8AC3E}">
        <p14:creationId xmlns:p14="http://schemas.microsoft.com/office/powerpoint/2010/main" val="299606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DE96E-CE74-75B4-BC9E-5130DEE61620}"/>
              </a:ext>
            </a:extLst>
          </p:cNvPr>
          <p:cNvSpPr>
            <a:spLocks noGrp="1"/>
          </p:cNvSpPr>
          <p:nvPr>
            <p:ph type="title"/>
          </p:nvPr>
        </p:nvSpPr>
        <p:spPr/>
        <p:txBody>
          <a:bodyPr/>
          <a:lstStyle/>
          <a:p>
            <a:r>
              <a:rPr lang="en-US" sz="2400">
                <a:effectLst/>
                <a:latin typeface="Arial" panose="020B0604020202020204" pitchFamily="34" charset="0"/>
                <a:ea typeface="Times New Roman" panose="02020603050405020304" pitchFamily="18" charset="0"/>
                <a:cs typeface="Times New Roman" panose="02020603050405020304" pitchFamily="18" charset="0"/>
              </a:rPr>
              <a:t>Why will new projects be different than recent over-budget builds? </a:t>
            </a:r>
            <a:endParaRPr lang="en-US"/>
          </a:p>
        </p:txBody>
      </p:sp>
      <p:sp>
        <p:nvSpPr>
          <p:cNvPr id="4" name="Rectangle 3">
            <a:extLst>
              <a:ext uri="{FF2B5EF4-FFF2-40B4-BE49-F238E27FC236}">
                <a16:creationId xmlns:a16="http://schemas.microsoft.com/office/drawing/2014/main" id="{A6C4C719-16EC-42F7-57FE-53D693E1C00A}"/>
              </a:ext>
            </a:extLst>
          </p:cNvPr>
          <p:cNvSpPr/>
          <p:nvPr/>
        </p:nvSpPr>
        <p:spPr>
          <a:xfrm>
            <a:off x="285416" y="6336878"/>
            <a:ext cx="6069014" cy="46002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561A1177-6E91-87FD-4C56-91BE588D399C}"/>
              </a:ext>
            </a:extLst>
          </p:cNvPr>
          <p:cNvSpPr txBox="1"/>
          <p:nvPr/>
        </p:nvSpPr>
        <p:spPr>
          <a:xfrm>
            <a:off x="554736" y="1058130"/>
            <a:ext cx="8531110"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 advanced nuclear FOAK to NOAK overnight capital costs, </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$/kW</a:t>
            </a:r>
            <a:endPar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7" name="Group 6">
            <a:extLst>
              <a:ext uri="{FF2B5EF4-FFF2-40B4-BE49-F238E27FC236}">
                <a16:creationId xmlns:a16="http://schemas.microsoft.com/office/drawing/2014/main" id="{647DF32D-459D-E6C9-A8CE-595864CA8E7B}"/>
              </a:ext>
            </a:extLst>
          </p:cNvPr>
          <p:cNvGrpSpPr/>
          <p:nvPr/>
        </p:nvGrpSpPr>
        <p:grpSpPr>
          <a:xfrm>
            <a:off x="471488" y="4603752"/>
            <a:ext cx="9809161" cy="271419"/>
            <a:chOff x="428023" y="2059106"/>
            <a:chExt cx="9333377" cy="271419"/>
          </a:xfrm>
        </p:grpSpPr>
        <p:cxnSp>
          <p:nvCxnSpPr>
            <p:cNvPr id="8" name="Straight Connector 7">
              <a:extLst>
                <a:ext uri="{FF2B5EF4-FFF2-40B4-BE49-F238E27FC236}">
                  <a16:creationId xmlns:a16="http://schemas.microsoft.com/office/drawing/2014/main" id="{115E93DA-66D3-F529-A019-4300DDA128E3}"/>
                </a:ext>
              </a:extLst>
            </p:cNvPr>
            <p:cNvCxnSpPr>
              <a:cxnSpLocks/>
            </p:cNvCxnSpPr>
            <p:nvPr/>
          </p:nvCxnSpPr>
          <p:spPr>
            <a:xfrm>
              <a:off x="428023" y="2059106"/>
              <a:ext cx="9333377" cy="1124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34A63B7-11D1-6C76-DCFE-1ECA1E6D7B9F}"/>
                </a:ext>
              </a:extLst>
            </p:cNvPr>
            <p:cNvSpPr txBox="1"/>
            <p:nvPr/>
          </p:nvSpPr>
          <p:spPr>
            <a:xfrm>
              <a:off x="3999983" y="2115081"/>
              <a:ext cx="1046066"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40-50%</a:t>
              </a:r>
            </a:p>
          </p:txBody>
        </p:sp>
        <p:sp>
          <p:nvSpPr>
            <p:cNvPr id="10" name="TextBox 9">
              <a:extLst>
                <a:ext uri="{FF2B5EF4-FFF2-40B4-BE49-F238E27FC236}">
                  <a16:creationId xmlns:a16="http://schemas.microsoft.com/office/drawing/2014/main" id="{0F6B5687-EB2E-BBF8-D4E3-C49FDB90D497}"/>
                </a:ext>
              </a:extLst>
            </p:cNvPr>
            <p:cNvSpPr txBox="1"/>
            <p:nvPr/>
          </p:nvSpPr>
          <p:spPr>
            <a:xfrm>
              <a:off x="6360353" y="2115081"/>
              <a:ext cx="962425"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20-30%</a:t>
              </a:r>
            </a:p>
          </p:txBody>
        </p:sp>
        <p:sp>
          <p:nvSpPr>
            <p:cNvPr id="11" name="TextBox 10">
              <a:extLst>
                <a:ext uri="{FF2B5EF4-FFF2-40B4-BE49-F238E27FC236}">
                  <a16:creationId xmlns:a16="http://schemas.microsoft.com/office/drawing/2014/main" id="{4E813058-1770-48E6-7A8F-22DB836EE817}"/>
                </a:ext>
              </a:extLst>
            </p:cNvPr>
            <p:cNvSpPr txBox="1"/>
            <p:nvPr/>
          </p:nvSpPr>
          <p:spPr>
            <a:xfrm>
              <a:off x="5187874" y="2115081"/>
              <a:ext cx="962425"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40-50%</a:t>
              </a:r>
            </a:p>
          </p:txBody>
        </p:sp>
        <p:sp>
          <p:nvSpPr>
            <p:cNvPr id="12" name="TextBox 11">
              <a:extLst>
                <a:ext uri="{FF2B5EF4-FFF2-40B4-BE49-F238E27FC236}">
                  <a16:creationId xmlns:a16="http://schemas.microsoft.com/office/drawing/2014/main" id="{D58DF3F5-0252-3BCF-CEB7-BFC6131CF77C}"/>
                </a:ext>
              </a:extLst>
            </p:cNvPr>
            <p:cNvSpPr txBox="1"/>
            <p:nvPr/>
          </p:nvSpPr>
          <p:spPr>
            <a:xfrm>
              <a:off x="7450336" y="2115081"/>
              <a:ext cx="97213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10-20%</a:t>
              </a:r>
            </a:p>
          </p:txBody>
        </p:sp>
        <p:sp>
          <p:nvSpPr>
            <p:cNvPr id="13" name="TextBox 12">
              <a:extLst>
                <a:ext uri="{FF2B5EF4-FFF2-40B4-BE49-F238E27FC236}">
                  <a16:creationId xmlns:a16="http://schemas.microsoft.com/office/drawing/2014/main" id="{08AC3FEA-A66F-FDD6-E6BD-E3843D5D0B75}"/>
                </a:ext>
              </a:extLst>
            </p:cNvPr>
            <p:cNvSpPr txBox="1"/>
            <p:nvPr/>
          </p:nvSpPr>
          <p:spPr>
            <a:xfrm>
              <a:off x="8618934" y="2115081"/>
              <a:ext cx="962423"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30-40%</a:t>
              </a:r>
            </a:p>
          </p:txBody>
        </p:sp>
        <p:sp>
          <p:nvSpPr>
            <p:cNvPr id="14" name="TextBox 13">
              <a:extLst>
                <a:ext uri="{FF2B5EF4-FFF2-40B4-BE49-F238E27FC236}">
                  <a16:creationId xmlns:a16="http://schemas.microsoft.com/office/drawing/2014/main" id="{4B42F51F-15D1-251F-4F90-FE379EE577AA}"/>
                </a:ext>
              </a:extLst>
            </p:cNvPr>
            <p:cNvSpPr txBox="1"/>
            <p:nvPr/>
          </p:nvSpPr>
          <p:spPr>
            <a:xfrm>
              <a:off x="1575948" y="2115081"/>
              <a:ext cx="1046066"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30-40%</a:t>
              </a:r>
            </a:p>
          </p:txBody>
        </p:sp>
      </p:grpSp>
      <p:sp>
        <p:nvSpPr>
          <p:cNvPr id="15" name="TextBox 14">
            <a:extLst>
              <a:ext uri="{FF2B5EF4-FFF2-40B4-BE49-F238E27FC236}">
                <a16:creationId xmlns:a16="http://schemas.microsoft.com/office/drawing/2014/main" id="{F541818E-F9F6-F628-3969-66910313789D}"/>
              </a:ext>
            </a:extLst>
          </p:cNvPr>
          <p:cNvSpPr txBox="1"/>
          <p:nvPr/>
        </p:nvSpPr>
        <p:spPr>
          <a:xfrm>
            <a:off x="464344" y="4614992"/>
            <a:ext cx="1162629"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Cost reductions by individual cost category</a:t>
            </a:r>
          </a:p>
        </p:txBody>
      </p:sp>
      <p:sp>
        <p:nvSpPr>
          <p:cNvPr id="16" name="TextBox 15">
            <a:extLst>
              <a:ext uri="{FF2B5EF4-FFF2-40B4-BE49-F238E27FC236}">
                <a16:creationId xmlns:a16="http://schemas.microsoft.com/office/drawing/2014/main" id="{50AB46EB-C243-7BD2-6B81-E0CBE0E8DAC7}"/>
              </a:ext>
            </a:extLst>
          </p:cNvPr>
          <p:cNvSpPr txBox="1"/>
          <p:nvPr/>
        </p:nvSpPr>
        <p:spPr>
          <a:xfrm>
            <a:off x="10464006" y="4384243"/>
            <a:ext cx="1281113" cy="877163"/>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2400" b="1" i="0" u="none" strike="noStrike" kern="1200" cap="none" spc="0" normalizeH="0" baseline="0" noProof="0">
                <a:ln>
                  <a:noFill/>
                </a:ln>
                <a:solidFill>
                  <a:srgbClr val="00652E"/>
                </a:solidFill>
                <a:effectLst/>
                <a:uLnTx/>
                <a:uFillTx/>
                <a:latin typeface="Arial"/>
                <a:ea typeface="+mn-ea"/>
                <a:cs typeface="Arial" panose="020B0604020202020204" pitchFamily="34" charset="0"/>
              </a:rPr>
              <a:t>~40%</a:t>
            </a:r>
          </a:p>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Total cost reduction</a:t>
            </a:r>
          </a:p>
        </p:txBody>
      </p:sp>
      <p:sp>
        <p:nvSpPr>
          <p:cNvPr id="17" name="Rectangle: Rounded Corners 16">
            <a:extLst>
              <a:ext uri="{FF2B5EF4-FFF2-40B4-BE49-F238E27FC236}">
                <a16:creationId xmlns:a16="http://schemas.microsoft.com/office/drawing/2014/main" id="{2B3DBE40-815B-C50F-BC83-6EC426BCDBAB}"/>
              </a:ext>
            </a:extLst>
          </p:cNvPr>
          <p:cNvSpPr/>
          <p:nvPr/>
        </p:nvSpPr>
        <p:spPr>
          <a:xfrm>
            <a:off x="6616111" y="5804922"/>
            <a:ext cx="2301799" cy="365760"/>
          </a:xfrm>
          <a:prstGeom prst="round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Arial"/>
              <a:ea typeface="+mn-ea"/>
              <a:cs typeface="+mn-cs"/>
            </a:endParaRPr>
          </a:p>
        </p:txBody>
      </p:sp>
      <p:grpSp>
        <p:nvGrpSpPr>
          <p:cNvPr id="18" name="CustomIcon">
            <a:extLst>
              <a:ext uri="{FF2B5EF4-FFF2-40B4-BE49-F238E27FC236}">
                <a16:creationId xmlns:a16="http://schemas.microsoft.com/office/drawing/2014/main" id="{BC3F3658-B7AE-AB14-41E9-01E38D41FAB8}"/>
              </a:ext>
            </a:extLst>
          </p:cNvPr>
          <p:cNvGrpSpPr>
            <a:grpSpLocks/>
          </p:cNvGrpSpPr>
          <p:nvPr>
            <p:custDataLst>
              <p:tags r:id="rId1"/>
            </p:custDataLst>
          </p:nvPr>
        </p:nvGrpSpPr>
        <p:grpSpPr>
          <a:xfrm>
            <a:off x="6656240" y="5850642"/>
            <a:ext cx="274320" cy="274320"/>
            <a:chOff x="-205105" y="-205105"/>
            <a:chExt cx="1019809" cy="1019809"/>
          </a:xfrm>
        </p:grpSpPr>
        <p:sp>
          <p:nvSpPr>
            <p:cNvPr id="19" name="Oval 18">
              <a:extLst>
                <a:ext uri="{FF2B5EF4-FFF2-40B4-BE49-F238E27FC236}">
                  <a16:creationId xmlns:a16="http://schemas.microsoft.com/office/drawing/2014/main" id="{2FCA2E40-90F8-72C7-8EC6-44AD9A0882AC}"/>
                </a:ext>
              </a:extLst>
            </p:cNvPr>
            <p:cNvSpPr>
              <a:spLocks noChangeAspect="1"/>
            </p:cNvSpPr>
            <p:nvPr/>
          </p:nvSpPr>
          <p:spPr>
            <a:xfrm>
              <a:off x="-205105" y="-205105"/>
              <a:ext cx="1019809" cy="1019809"/>
            </a:xfrm>
            <a:prstGeom prst="ellipse">
              <a:avLst/>
            </a:prstGeom>
            <a:solidFill>
              <a:schemeClr val="lt1"/>
            </a:solidFill>
            <a:ln w="9525" cap="sq">
              <a:pattFill prst="solidDmnd">
                <a:fgClr>
                  <a:srgbClr val="00652E"/>
                </a:fgClr>
                <a:bgClr>
                  <a:srgbClr val="00652E"/>
                </a:bgClr>
              </a:patt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Arial"/>
                <a:ea typeface="+mn-ea"/>
                <a:cs typeface="+mn-cs"/>
              </a:endParaRPr>
            </a:p>
          </p:txBody>
        </p:sp>
        <p:pic>
          <p:nvPicPr>
            <p:cNvPr id="20" name="Graphic 19">
              <a:extLst>
                <a:ext uri="{FF2B5EF4-FFF2-40B4-BE49-F238E27FC236}">
                  <a16:creationId xmlns:a16="http://schemas.microsoft.com/office/drawing/2014/main" id="{ADBAF068-7A17-3180-20B4-A0BE916F6B54}"/>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0" y="0"/>
              <a:ext cx="609600" cy="609600"/>
            </a:xfrm>
            <a:prstGeom prst="rect">
              <a:avLst/>
            </a:prstGeom>
          </p:spPr>
        </p:pic>
      </p:grpSp>
      <p:sp>
        <p:nvSpPr>
          <p:cNvPr id="21" name="TextBox 20">
            <a:extLst>
              <a:ext uri="{FF2B5EF4-FFF2-40B4-BE49-F238E27FC236}">
                <a16:creationId xmlns:a16="http://schemas.microsoft.com/office/drawing/2014/main" id="{EF251DD4-E495-A2F2-A77F-166C15C4B05F}"/>
              </a:ext>
            </a:extLst>
          </p:cNvPr>
          <p:cNvSpPr txBox="1"/>
          <p:nvPr/>
        </p:nvSpPr>
        <p:spPr>
          <a:xfrm>
            <a:off x="6951342" y="5903164"/>
            <a:ext cx="142687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1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Modularization</a:t>
            </a:r>
          </a:p>
        </p:txBody>
      </p:sp>
      <p:sp>
        <p:nvSpPr>
          <p:cNvPr id="22" name="Rectangle: Rounded Corners 21">
            <a:extLst>
              <a:ext uri="{FF2B5EF4-FFF2-40B4-BE49-F238E27FC236}">
                <a16:creationId xmlns:a16="http://schemas.microsoft.com/office/drawing/2014/main" id="{59342E66-85CB-F703-88BC-43A297C4F5E7}"/>
              </a:ext>
            </a:extLst>
          </p:cNvPr>
          <p:cNvSpPr/>
          <p:nvPr/>
        </p:nvSpPr>
        <p:spPr>
          <a:xfrm>
            <a:off x="6616111" y="5376063"/>
            <a:ext cx="2301800" cy="365760"/>
          </a:xfrm>
          <a:prstGeom prst="round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Arial"/>
              <a:ea typeface="+mn-ea"/>
              <a:cs typeface="+mn-cs"/>
            </a:endParaRPr>
          </a:p>
        </p:txBody>
      </p:sp>
      <p:grpSp>
        <p:nvGrpSpPr>
          <p:cNvPr id="23" name="CustomIcon">
            <a:extLst>
              <a:ext uri="{FF2B5EF4-FFF2-40B4-BE49-F238E27FC236}">
                <a16:creationId xmlns:a16="http://schemas.microsoft.com/office/drawing/2014/main" id="{583F32AF-0112-7F00-C2BA-574BD2D8F9FD}"/>
              </a:ext>
            </a:extLst>
          </p:cNvPr>
          <p:cNvGrpSpPr>
            <a:grpSpLocks/>
          </p:cNvGrpSpPr>
          <p:nvPr>
            <p:custDataLst>
              <p:tags r:id="rId2"/>
            </p:custDataLst>
          </p:nvPr>
        </p:nvGrpSpPr>
        <p:grpSpPr>
          <a:xfrm>
            <a:off x="6656240" y="5421783"/>
            <a:ext cx="274320" cy="274320"/>
            <a:chOff x="-205105" y="-205105"/>
            <a:chExt cx="1019810" cy="1019810"/>
          </a:xfrm>
        </p:grpSpPr>
        <p:sp>
          <p:nvSpPr>
            <p:cNvPr id="24" name="Oval 23">
              <a:extLst>
                <a:ext uri="{FF2B5EF4-FFF2-40B4-BE49-F238E27FC236}">
                  <a16:creationId xmlns:a16="http://schemas.microsoft.com/office/drawing/2014/main" id="{D832F872-F669-67BE-7D36-C96D448225A0}"/>
                </a:ext>
              </a:extLst>
            </p:cNvPr>
            <p:cNvSpPr>
              <a:spLocks noChangeAspect="1"/>
            </p:cNvSpPr>
            <p:nvPr/>
          </p:nvSpPr>
          <p:spPr>
            <a:xfrm>
              <a:off x="-205105" y="-205105"/>
              <a:ext cx="1019810" cy="1019810"/>
            </a:xfrm>
            <a:prstGeom prst="ellipse">
              <a:avLst/>
            </a:prstGeom>
            <a:solidFill>
              <a:schemeClr val="lt1"/>
            </a:solidFill>
            <a:ln w="9525" cap="sq">
              <a:pattFill prst="solidDmnd">
                <a:fgClr>
                  <a:srgbClr val="00652E"/>
                </a:fgClr>
                <a:bgClr>
                  <a:srgbClr val="00652E"/>
                </a:bgClr>
              </a:patt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17D84AB8-022F-C9DF-F15A-0497A0606352}"/>
                </a:ext>
              </a:extLst>
            </p:cNvPr>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0" y="0"/>
              <a:ext cx="609600" cy="609600"/>
            </a:xfrm>
            <a:prstGeom prst="rect">
              <a:avLst/>
            </a:prstGeom>
          </p:spPr>
        </p:pic>
      </p:grpSp>
      <p:sp>
        <p:nvSpPr>
          <p:cNvPr id="26" name="TextBox 25">
            <a:extLst>
              <a:ext uri="{FF2B5EF4-FFF2-40B4-BE49-F238E27FC236}">
                <a16:creationId xmlns:a16="http://schemas.microsoft.com/office/drawing/2014/main" id="{310FBB78-C103-30C9-96B9-9176834AFF30}"/>
              </a:ext>
            </a:extLst>
          </p:cNvPr>
          <p:cNvSpPr txBox="1"/>
          <p:nvPr/>
        </p:nvSpPr>
        <p:spPr>
          <a:xfrm>
            <a:off x="6951342" y="5474305"/>
            <a:ext cx="1856107"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1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Supply chain development</a:t>
            </a:r>
          </a:p>
        </p:txBody>
      </p:sp>
      <p:sp>
        <p:nvSpPr>
          <p:cNvPr id="27" name="Rectangle: Rounded Corners 26">
            <a:extLst>
              <a:ext uri="{FF2B5EF4-FFF2-40B4-BE49-F238E27FC236}">
                <a16:creationId xmlns:a16="http://schemas.microsoft.com/office/drawing/2014/main" id="{8E29B4F6-F5B6-7B0E-22B1-EF307260B9F3}"/>
              </a:ext>
            </a:extLst>
          </p:cNvPr>
          <p:cNvSpPr/>
          <p:nvPr/>
        </p:nvSpPr>
        <p:spPr>
          <a:xfrm>
            <a:off x="4174235" y="5815495"/>
            <a:ext cx="2301801" cy="365760"/>
          </a:xfrm>
          <a:prstGeom prst="round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A2436A01-7522-64B1-942D-3215BA25F7CF}"/>
              </a:ext>
            </a:extLst>
          </p:cNvPr>
          <p:cNvSpPr>
            <a:spLocks noChangeAspect="1"/>
          </p:cNvSpPr>
          <p:nvPr/>
        </p:nvSpPr>
        <p:spPr>
          <a:xfrm>
            <a:off x="4299419" y="5861215"/>
            <a:ext cx="274320" cy="274320"/>
          </a:xfrm>
          <a:prstGeom prst="ellipse">
            <a:avLst/>
          </a:prstGeom>
          <a:solidFill>
            <a:schemeClr val="lt1"/>
          </a:solidFill>
          <a:ln w="9525" cap="sq">
            <a:pattFill prst="solidDmnd">
              <a:fgClr>
                <a:srgbClr val="00652E"/>
              </a:fgClr>
              <a:bgClr>
                <a:srgbClr val="00652E"/>
              </a:bgClr>
            </a:patt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Arial"/>
              <a:ea typeface="+mn-ea"/>
              <a:cs typeface="+mn-cs"/>
            </a:endParaRPr>
          </a:p>
        </p:txBody>
      </p:sp>
      <p:pic>
        <p:nvPicPr>
          <p:cNvPr id="29" name="Graphic 28">
            <a:extLst>
              <a:ext uri="{FF2B5EF4-FFF2-40B4-BE49-F238E27FC236}">
                <a16:creationId xmlns:a16="http://schemas.microsoft.com/office/drawing/2014/main" id="{CEC59C76-C168-EF9F-2AD7-1364701FC3B4}"/>
              </a:ext>
            </a:extLst>
          </p:cNvPr>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4354590" y="5916386"/>
            <a:ext cx="163977" cy="163977"/>
          </a:xfrm>
          <a:prstGeom prst="rect">
            <a:avLst/>
          </a:prstGeom>
        </p:spPr>
      </p:pic>
      <p:sp>
        <p:nvSpPr>
          <p:cNvPr id="30" name="TextBox 29">
            <a:extLst>
              <a:ext uri="{FF2B5EF4-FFF2-40B4-BE49-F238E27FC236}">
                <a16:creationId xmlns:a16="http://schemas.microsoft.com/office/drawing/2014/main" id="{E07D3EF8-DF0B-79E5-64C0-2BBE5848CDBD}"/>
              </a:ext>
            </a:extLst>
          </p:cNvPr>
          <p:cNvSpPr txBox="1"/>
          <p:nvPr/>
        </p:nvSpPr>
        <p:spPr>
          <a:xfrm>
            <a:off x="4680419" y="5914288"/>
            <a:ext cx="1184647" cy="16817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1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Standardization</a:t>
            </a:r>
          </a:p>
        </p:txBody>
      </p:sp>
      <p:sp>
        <p:nvSpPr>
          <p:cNvPr id="31" name="TextBox 30">
            <a:extLst>
              <a:ext uri="{FF2B5EF4-FFF2-40B4-BE49-F238E27FC236}">
                <a16:creationId xmlns:a16="http://schemas.microsoft.com/office/drawing/2014/main" id="{AF932EC3-D3BF-3E91-399D-534392D04576}"/>
              </a:ext>
            </a:extLst>
          </p:cNvPr>
          <p:cNvSpPr txBox="1"/>
          <p:nvPr/>
        </p:nvSpPr>
        <p:spPr>
          <a:xfrm>
            <a:off x="464344" y="5324554"/>
            <a:ext cx="1162629"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drivers of cost reduction</a:t>
            </a:r>
          </a:p>
        </p:txBody>
      </p:sp>
      <p:cxnSp>
        <p:nvCxnSpPr>
          <p:cNvPr id="32" name="Straight Connector 31">
            <a:extLst>
              <a:ext uri="{FF2B5EF4-FFF2-40B4-BE49-F238E27FC236}">
                <a16:creationId xmlns:a16="http://schemas.microsoft.com/office/drawing/2014/main" id="{EC3071D8-6A5C-CF5B-EE46-BD7215292CA7}"/>
              </a:ext>
            </a:extLst>
          </p:cNvPr>
          <p:cNvCxnSpPr>
            <a:cxnSpLocks/>
          </p:cNvCxnSpPr>
          <p:nvPr/>
        </p:nvCxnSpPr>
        <p:spPr>
          <a:xfrm>
            <a:off x="464344" y="5231049"/>
            <a:ext cx="9811512"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DCC5966F-FEE2-23F4-4FDF-CA09E8BD056E}"/>
              </a:ext>
            </a:extLst>
          </p:cNvPr>
          <p:cNvSpPr/>
          <p:nvPr/>
        </p:nvSpPr>
        <p:spPr>
          <a:xfrm>
            <a:off x="4174237" y="6256859"/>
            <a:ext cx="2301800" cy="365760"/>
          </a:xfrm>
          <a:prstGeom prst="round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Arial"/>
              <a:ea typeface="+mn-ea"/>
              <a:cs typeface="+mn-cs"/>
            </a:endParaRPr>
          </a:p>
        </p:txBody>
      </p:sp>
      <p:grpSp>
        <p:nvGrpSpPr>
          <p:cNvPr id="34" name="CustomIcon">
            <a:extLst>
              <a:ext uri="{FF2B5EF4-FFF2-40B4-BE49-F238E27FC236}">
                <a16:creationId xmlns:a16="http://schemas.microsoft.com/office/drawing/2014/main" id="{157DCAE8-5994-1E51-DE27-7E03284815F6}"/>
              </a:ext>
            </a:extLst>
          </p:cNvPr>
          <p:cNvGrpSpPr>
            <a:grpSpLocks noChangeAspect="1"/>
          </p:cNvGrpSpPr>
          <p:nvPr>
            <p:custDataLst>
              <p:tags r:id="rId3"/>
            </p:custDataLst>
          </p:nvPr>
        </p:nvGrpSpPr>
        <p:grpSpPr>
          <a:xfrm>
            <a:off x="4299418" y="6302579"/>
            <a:ext cx="273578" cy="274320"/>
            <a:chOff x="-205105" y="-205105"/>
            <a:chExt cx="1019810" cy="1019810"/>
          </a:xfrm>
        </p:grpSpPr>
        <p:sp>
          <p:nvSpPr>
            <p:cNvPr id="35" name="Oval 34">
              <a:extLst>
                <a:ext uri="{FF2B5EF4-FFF2-40B4-BE49-F238E27FC236}">
                  <a16:creationId xmlns:a16="http://schemas.microsoft.com/office/drawing/2014/main" id="{75F7F4C3-8CF8-8246-8EF5-D05412AF35D5}"/>
                </a:ext>
              </a:extLst>
            </p:cNvPr>
            <p:cNvSpPr>
              <a:spLocks noChangeAspect="1"/>
            </p:cNvSpPr>
            <p:nvPr/>
          </p:nvSpPr>
          <p:spPr>
            <a:xfrm>
              <a:off x="-205105" y="-205105"/>
              <a:ext cx="1019810" cy="1019810"/>
            </a:xfrm>
            <a:prstGeom prst="ellipse">
              <a:avLst/>
            </a:prstGeom>
            <a:solidFill>
              <a:schemeClr val="lt1"/>
            </a:solidFill>
            <a:ln w="9525" cap="sq">
              <a:pattFill prst="solidDmnd">
                <a:fgClr>
                  <a:srgbClr val="00652E"/>
                </a:fgClr>
                <a:bgClr>
                  <a:srgbClr val="00652E"/>
                </a:bgClr>
              </a:patt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Arial"/>
                <a:ea typeface="+mn-ea"/>
                <a:cs typeface="+mn-cs"/>
              </a:endParaRPr>
            </a:p>
          </p:txBody>
        </p:sp>
        <p:pic>
          <p:nvPicPr>
            <p:cNvPr id="36" name="Graphic 35">
              <a:extLst>
                <a:ext uri="{FF2B5EF4-FFF2-40B4-BE49-F238E27FC236}">
                  <a16:creationId xmlns:a16="http://schemas.microsoft.com/office/drawing/2014/main" id="{EB22B9F3-D02F-062A-949B-1D8AC1771D1A}"/>
                </a:ext>
              </a:extLst>
            </p:cNvPr>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0" y="0"/>
              <a:ext cx="609600" cy="609600"/>
            </a:xfrm>
            <a:prstGeom prst="rect">
              <a:avLst/>
            </a:prstGeom>
          </p:spPr>
        </p:pic>
      </p:grpSp>
      <p:sp>
        <p:nvSpPr>
          <p:cNvPr id="37" name="TextBox 36">
            <a:extLst>
              <a:ext uri="{FF2B5EF4-FFF2-40B4-BE49-F238E27FC236}">
                <a16:creationId xmlns:a16="http://schemas.microsoft.com/office/drawing/2014/main" id="{44D2885A-686D-EB75-4A3C-BB1464E4D44A}"/>
              </a:ext>
            </a:extLst>
          </p:cNvPr>
          <p:cNvSpPr txBox="1"/>
          <p:nvPr/>
        </p:nvSpPr>
        <p:spPr>
          <a:xfrm>
            <a:off x="4680419" y="6355101"/>
            <a:ext cx="1380158"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1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Build time reduction</a:t>
            </a:r>
          </a:p>
        </p:txBody>
      </p:sp>
      <p:grpSp>
        <p:nvGrpSpPr>
          <p:cNvPr id="38" name="Group 37">
            <a:extLst>
              <a:ext uri="{FF2B5EF4-FFF2-40B4-BE49-F238E27FC236}">
                <a16:creationId xmlns:a16="http://schemas.microsoft.com/office/drawing/2014/main" id="{EEA13C87-A2E5-F869-3B5E-9CECC5492E51}"/>
              </a:ext>
            </a:extLst>
          </p:cNvPr>
          <p:cNvGrpSpPr/>
          <p:nvPr/>
        </p:nvGrpSpPr>
        <p:grpSpPr>
          <a:xfrm>
            <a:off x="4174237" y="5374131"/>
            <a:ext cx="2697300" cy="365760"/>
            <a:chOff x="2903457" y="5798857"/>
            <a:chExt cx="2697300" cy="365760"/>
          </a:xfrm>
        </p:grpSpPr>
        <p:sp>
          <p:nvSpPr>
            <p:cNvPr id="39" name="Rectangle: Rounded Corners 38">
              <a:extLst>
                <a:ext uri="{FF2B5EF4-FFF2-40B4-BE49-F238E27FC236}">
                  <a16:creationId xmlns:a16="http://schemas.microsoft.com/office/drawing/2014/main" id="{95FEBE0E-9EB9-1595-5A2F-F6D3E9D55207}"/>
                </a:ext>
              </a:extLst>
            </p:cNvPr>
            <p:cNvSpPr/>
            <p:nvPr/>
          </p:nvSpPr>
          <p:spPr>
            <a:xfrm>
              <a:off x="2903457" y="5798857"/>
              <a:ext cx="2301800" cy="365760"/>
            </a:xfrm>
            <a:prstGeom prst="round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nvGrpSpPr>
            <p:cNvPr id="40" name="CustomIcon">
              <a:extLst>
                <a:ext uri="{FF2B5EF4-FFF2-40B4-BE49-F238E27FC236}">
                  <a16:creationId xmlns:a16="http://schemas.microsoft.com/office/drawing/2014/main" id="{76CAD482-0F96-2219-F06A-B133EEFAE07E}"/>
                </a:ext>
              </a:extLst>
            </p:cNvPr>
            <p:cNvGrpSpPr>
              <a:grpSpLocks noChangeAspect="1"/>
            </p:cNvGrpSpPr>
            <p:nvPr>
              <p:custDataLst>
                <p:tags r:id="rId36"/>
              </p:custDataLst>
            </p:nvPr>
          </p:nvGrpSpPr>
          <p:grpSpPr>
            <a:xfrm>
              <a:off x="3005554" y="5844577"/>
              <a:ext cx="299565" cy="274320"/>
              <a:chOff x="2263192" y="-205105"/>
              <a:chExt cx="1019810" cy="1019810"/>
            </a:xfrm>
          </p:grpSpPr>
          <p:sp>
            <p:nvSpPr>
              <p:cNvPr id="42" name="Oval 41">
                <a:extLst>
                  <a:ext uri="{FF2B5EF4-FFF2-40B4-BE49-F238E27FC236}">
                    <a16:creationId xmlns:a16="http://schemas.microsoft.com/office/drawing/2014/main" id="{1DB05C16-4691-C54C-FC36-7C27533A07EA}"/>
                  </a:ext>
                </a:extLst>
              </p:cNvPr>
              <p:cNvSpPr>
                <a:spLocks noChangeAspect="1"/>
              </p:cNvSpPr>
              <p:nvPr/>
            </p:nvSpPr>
            <p:spPr>
              <a:xfrm>
                <a:off x="2263192" y="-205105"/>
                <a:ext cx="1019810" cy="1019810"/>
              </a:xfrm>
              <a:prstGeom prst="ellipse">
                <a:avLst/>
              </a:prstGeom>
              <a:solidFill>
                <a:schemeClr val="lt1"/>
              </a:solidFill>
              <a:ln w="9525" cap="sq">
                <a:pattFill prst="solidDmnd">
                  <a:fgClr>
                    <a:srgbClr val="00652E"/>
                  </a:fgClr>
                  <a:bgClr>
                    <a:srgbClr val="00652E"/>
                  </a:bgClr>
                </a:patt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43" name="Graphic 42">
                <a:extLst>
                  <a:ext uri="{FF2B5EF4-FFF2-40B4-BE49-F238E27FC236}">
                    <a16:creationId xmlns:a16="http://schemas.microsoft.com/office/drawing/2014/main" id="{4BD8EA43-F9B3-FED8-0FCB-DC57A174378C}"/>
                  </a:ext>
                </a:extLst>
              </p:cNvPr>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2468298" y="-2"/>
                <a:ext cx="609602" cy="609600"/>
              </a:xfrm>
              <a:prstGeom prst="rect">
                <a:avLst/>
              </a:prstGeom>
            </p:spPr>
          </p:pic>
        </p:grpSp>
        <p:sp>
          <p:nvSpPr>
            <p:cNvPr id="41" name="TextBox 40">
              <a:extLst>
                <a:ext uri="{FF2B5EF4-FFF2-40B4-BE49-F238E27FC236}">
                  <a16:creationId xmlns:a16="http://schemas.microsoft.com/office/drawing/2014/main" id="{F93ABC5A-01E8-4A0A-FBA2-76BB5DE69AFA}"/>
                </a:ext>
              </a:extLst>
            </p:cNvPr>
            <p:cNvSpPr txBox="1"/>
            <p:nvPr/>
          </p:nvSpPr>
          <p:spPr>
            <a:xfrm>
              <a:off x="3386554" y="5897099"/>
              <a:ext cx="2214203"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1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Learning by doing</a:t>
              </a:r>
            </a:p>
          </p:txBody>
        </p:sp>
      </p:grpSp>
      <p:grpSp>
        <p:nvGrpSpPr>
          <p:cNvPr id="44" name="Group 43">
            <a:extLst>
              <a:ext uri="{FF2B5EF4-FFF2-40B4-BE49-F238E27FC236}">
                <a16:creationId xmlns:a16="http://schemas.microsoft.com/office/drawing/2014/main" id="{4C0E4FD2-8441-31B6-88DF-0D410B80889A}"/>
              </a:ext>
            </a:extLst>
          </p:cNvPr>
          <p:cNvGrpSpPr/>
          <p:nvPr/>
        </p:nvGrpSpPr>
        <p:grpSpPr>
          <a:xfrm>
            <a:off x="9053513" y="5374131"/>
            <a:ext cx="1250467" cy="962746"/>
            <a:chOff x="7163016" y="5123235"/>
            <a:chExt cx="1843137" cy="533599"/>
          </a:xfrm>
        </p:grpSpPr>
        <p:sp>
          <p:nvSpPr>
            <p:cNvPr id="45" name="Rectangle: Rounded Corners 44">
              <a:extLst>
                <a:ext uri="{FF2B5EF4-FFF2-40B4-BE49-F238E27FC236}">
                  <a16:creationId xmlns:a16="http://schemas.microsoft.com/office/drawing/2014/main" id="{ECC64575-8DC7-8A96-8D38-655974B2AC73}"/>
                </a:ext>
              </a:extLst>
            </p:cNvPr>
            <p:cNvSpPr/>
            <p:nvPr/>
          </p:nvSpPr>
          <p:spPr>
            <a:xfrm>
              <a:off x="7163016" y="5123235"/>
              <a:ext cx="1803450" cy="533599"/>
            </a:xfrm>
            <a:prstGeom prst="round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Arial"/>
                <a:ea typeface="+mn-ea"/>
                <a:cs typeface="+mn-cs"/>
              </a:endParaRPr>
            </a:p>
          </p:txBody>
        </p:sp>
        <p:pic>
          <p:nvPicPr>
            <p:cNvPr id="46" name="Graphic 45">
              <a:extLst>
                <a:ext uri="{FF2B5EF4-FFF2-40B4-BE49-F238E27FC236}">
                  <a16:creationId xmlns:a16="http://schemas.microsoft.com/office/drawing/2014/main" id="{B7851704-9588-C7C6-30FA-ECC3904CD6EC}"/>
                </a:ext>
              </a:extLst>
            </p:cNvPr>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7203906" y="5242566"/>
              <a:ext cx="163977" cy="163977"/>
            </a:xfrm>
            <a:prstGeom prst="rect">
              <a:avLst/>
            </a:prstGeom>
          </p:spPr>
        </p:pic>
        <p:sp>
          <p:nvSpPr>
            <p:cNvPr id="47" name="TextBox 46">
              <a:extLst>
                <a:ext uri="{FF2B5EF4-FFF2-40B4-BE49-F238E27FC236}">
                  <a16:creationId xmlns:a16="http://schemas.microsoft.com/office/drawing/2014/main" id="{FD02C26C-46B1-2A06-9583-21A7EF836E56}"/>
                </a:ext>
              </a:extLst>
            </p:cNvPr>
            <p:cNvSpPr txBox="1"/>
            <p:nvPr/>
          </p:nvSpPr>
          <p:spPr>
            <a:xfrm>
              <a:off x="7269995" y="5221478"/>
              <a:ext cx="1736158" cy="3385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1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Driven by reductions in other cost categories</a:t>
              </a:r>
            </a:p>
          </p:txBody>
        </p:sp>
      </p:grpSp>
      <p:cxnSp>
        <p:nvCxnSpPr>
          <p:cNvPr id="48" name="Straight Connector 47">
            <a:extLst>
              <a:ext uri="{FF2B5EF4-FFF2-40B4-BE49-F238E27FC236}">
                <a16:creationId xmlns:a16="http://schemas.microsoft.com/office/drawing/2014/main" id="{C95DA7D2-C4F5-465F-110F-D2F226BA6068}"/>
              </a:ext>
            </a:extLst>
          </p:cNvPr>
          <p:cNvCxnSpPr/>
          <p:nvPr>
            <p:custDataLst>
              <p:tags r:id="rId4"/>
            </p:custDataLst>
          </p:nvPr>
        </p:nvCxnSpPr>
        <p:spPr bwMode="gray">
          <a:xfrm>
            <a:off x="9972675" y="3054350"/>
            <a:ext cx="344488"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BC88716-4D23-4113-3B19-F86AB3E04902}"/>
              </a:ext>
            </a:extLst>
          </p:cNvPr>
          <p:cNvCxnSpPr/>
          <p:nvPr>
            <p:custDataLst>
              <p:tags r:id="rId5"/>
            </p:custDataLst>
          </p:nvPr>
        </p:nvCxnSpPr>
        <p:spPr bwMode="gray">
          <a:xfrm>
            <a:off x="3925888" y="2516188"/>
            <a:ext cx="344488"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295928CB-4EB3-2EF9-5236-E86B70AB064B}"/>
              </a:ext>
            </a:extLst>
          </p:cNvPr>
          <p:cNvCxnSpPr/>
          <p:nvPr>
            <p:custDataLst>
              <p:tags r:id="rId6"/>
            </p:custDataLst>
          </p:nvPr>
        </p:nvCxnSpPr>
        <p:spPr bwMode="gray">
          <a:xfrm>
            <a:off x="2717800" y="2516188"/>
            <a:ext cx="344488"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57703B42-06C6-5BB9-3C32-EF3FEBFBDC4A}"/>
              </a:ext>
            </a:extLst>
          </p:cNvPr>
          <p:cNvCxnSpPr/>
          <p:nvPr>
            <p:custDataLst>
              <p:tags r:id="rId7"/>
            </p:custDataLst>
          </p:nvPr>
        </p:nvCxnSpPr>
        <p:spPr bwMode="gray">
          <a:xfrm>
            <a:off x="1508125" y="1743075"/>
            <a:ext cx="344488"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65504D6C-61F6-5CA3-5CDE-94C7E3952D28}"/>
              </a:ext>
            </a:extLst>
          </p:cNvPr>
          <p:cNvCxnSpPr/>
          <p:nvPr>
            <p:custDataLst>
              <p:tags r:id="rId8"/>
            </p:custDataLst>
          </p:nvPr>
        </p:nvCxnSpPr>
        <p:spPr bwMode="gray">
          <a:xfrm>
            <a:off x="5135563" y="2820988"/>
            <a:ext cx="344488"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A22E1EA-1B34-59F1-42B4-5C9A459DA722}"/>
              </a:ext>
            </a:extLst>
          </p:cNvPr>
          <p:cNvCxnSpPr/>
          <p:nvPr>
            <p:custDataLst>
              <p:tags r:id="rId9"/>
            </p:custDataLst>
          </p:nvPr>
        </p:nvCxnSpPr>
        <p:spPr bwMode="gray">
          <a:xfrm>
            <a:off x="6345238" y="2922588"/>
            <a:ext cx="344488"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49ECA1C-8A09-8F3D-366A-4BA0CDF9CE4D}"/>
              </a:ext>
            </a:extLst>
          </p:cNvPr>
          <p:cNvCxnSpPr/>
          <p:nvPr>
            <p:custDataLst>
              <p:tags r:id="rId10"/>
            </p:custDataLst>
          </p:nvPr>
        </p:nvCxnSpPr>
        <p:spPr bwMode="gray">
          <a:xfrm>
            <a:off x="7554913" y="2963863"/>
            <a:ext cx="344488"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266207E9-2599-D736-BD90-1DF18254AB9E}"/>
              </a:ext>
            </a:extLst>
          </p:cNvPr>
          <p:cNvCxnSpPr/>
          <p:nvPr>
            <p:custDataLst>
              <p:tags r:id="rId11"/>
            </p:custDataLst>
          </p:nvPr>
        </p:nvCxnSpPr>
        <p:spPr bwMode="gray">
          <a:xfrm>
            <a:off x="8763000" y="2973388"/>
            <a:ext cx="344488"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Rectangle 55">
            <a:extLst>
              <a:ext uri="{FF2B5EF4-FFF2-40B4-BE49-F238E27FC236}">
                <a16:creationId xmlns:a16="http://schemas.microsoft.com/office/drawing/2014/main" id="{D8ACE2DA-6307-C292-1916-98C191B5EE02}"/>
              </a:ext>
            </a:extLst>
          </p:cNvPr>
          <p:cNvSpPr/>
          <p:nvPr>
            <p:custDataLst>
              <p:tags r:id="rId12"/>
            </p:custDataLst>
          </p:nvPr>
        </p:nvSpPr>
        <p:spPr bwMode="auto">
          <a:xfrm>
            <a:off x="7899400" y="2963863"/>
            <a:ext cx="863600" cy="9525"/>
          </a:xfrm>
          <a:prstGeom prst="rect">
            <a:avLst/>
          </a:prstGeom>
          <a:solidFill>
            <a:schemeClr val="accent1"/>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aphicFrame>
        <p:nvGraphicFramePr>
          <p:cNvPr id="57" name="Chart 56">
            <a:extLst>
              <a:ext uri="{FF2B5EF4-FFF2-40B4-BE49-F238E27FC236}">
                <a16:creationId xmlns:a16="http://schemas.microsoft.com/office/drawing/2014/main" id="{DDF64741-C604-EFDA-D87D-0C40CBBD9C8B}"/>
              </a:ext>
            </a:extLst>
          </p:cNvPr>
          <p:cNvGraphicFramePr/>
          <p:nvPr>
            <p:custDataLst>
              <p:tags r:id="rId13"/>
            </p:custDataLst>
            <p:extLst>
              <p:ext uri="{D42A27DB-BD31-4B8C-83A1-F6EECF244321}">
                <p14:modId xmlns:p14="http://schemas.microsoft.com/office/powerpoint/2010/main" val="1416086376"/>
              </p:ext>
            </p:extLst>
          </p:nvPr>
        </p:nvGraphicFramePr>
        <p:xfrm>
          <a:off x="388938" y="1660525"/>
          <a:ext cx="11049000" cy="2198688"/>
        </p:xfrm>
        <a:graphic>
          <a:graphicData uri="http://schemas.openxmlformats.org/drawingml/2006/chart">
            <c:chart xmlns:c="http://schemas.openxmlformats.org/drawingml/2006/chart" xmlns:r="http://schemas.openxmlformats.org/officeDocument/2006/relationships" r:id="rId48"/>
          </a:graphicData>
        </a:graphic>
      </p:graphicFrame>
      <p:sp>
        <p:nvSpPr>
          <p:cNvPr id="58" name="Text Placeholder 4">
            <a:extLst>
              <a:ext uri="{FF2B5EF4-FFF2-40B4-BE49-F238E27FC236}">
                <a16:creationId xmlns:a16="http://schemas.microsoft.com/office/drawing/2014/main" id="{02BA1C20-DC0F-5F88-1D48-DC87001EE16E}"/>
              </a:ext>
            </a:extLst>
          </p:cNvPr>
          <p:cNvSpPr>
            <a:spLocks noGrp="1"/>
          </p:cNvSpPr>
          <p:nvPr>
            <p:custDataLst>
              <p:tags r:id="rId14"/>
            </p:custDataLst>
          </p:nvPr>
        </p:nvSpPr>
        <p:spPr bwMode="auto">
          <a:xfrm>
            <a:off x="4259263" y="3827463"/>
            <a:ext cx="88741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A421B0C8-910A-4242-97E4-E698C6BD47DE}" type="datetime'''Yar''''d''/''''co''oling/&#10;i''''''n''''sta''llati''''o''n'">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Yard/cooling/
installation</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9" name="Text Placeholder 4">
            <a:extLst>
              <a:ext uri="{FF2B5EF4-FFF2-40B4-BE49-F238E27FC236}">
                <a16:creationId xmlns:a16="http://schemas.microsoft.com/office/drawing/2014/main" id="{AB7EAB25-A259-6153-FBE8-81ABB9532A70}"/>
              </a:ext>
            </a:extLst>
          </p:cNvPr>
          <p:cNvSpPr>
            <a:spLocks noGrp="1"/>
          </p:cNvSpPr>
          <p:nvPr>
            <p:custDataLst>
              <p:tags r:id="rId15"/>
            </p:custDataLst>
          </p:nvPr>
        </p:nvSpPr>
        <p:spPr bwMode="auto">
          <a:xfrm>
            <a:off x="6635750" y="3827463"/>
            <a:ext cx="97313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AF2C540C-1BE6-4FF3-89C7-6FC41BA72AAA}" type="datetime'''''Nuc''''l''ear is''la''nd e''''qu''i''''''pme''n''''''t'">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Nuclear island equipment</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0" name="Text Placeholder 4">
            <a:extLst>
              <a:ext uri="{FF2B5EF4-FFF2-40B4-BE49-F238E27FC236}">
                <a16:creationId xmlns:a16="http://schemas.microsoft.com/office/drawing/2014/main" id="{F541AF3E-0AEA-4694-5FA9-896F379BF583}"/>
              </a:ext>
            </a:extLst>
          </p:cNvPr>
          <p:cNvSpPr>
            <a:spLocks noGrp="1"/>
          </p:cNvSpPr>
          <p:nvPr>
            <p:custDataLst>
              <p:tags r:id="rId16"/>
            </p:custDataLst>
          </p:nvPr>
        </p:nvSpPr>
        <p:spPr bwMode="auto">
          <a:xfrm>
            <a:off x="598488" y="3827463"/>
            <a:ext cx="9525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CCA39FCC-0AC6-4DE5-8D2B-36000F8C2E03}" type="datetime'R''e''cen''''t'' ''''''''FO''AK'''' p''''r''oje''''''c''ts'">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Recent FOAK projects</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1" name="Text Placeholder 4">
            <a:extLst>
              <a:ext uri="{FF2B5EF4-FFF2-40B4-BE49-F238E27FC236}">
                <a16:creationId xmlns:a16="http://schemas.microsoft.com/office/drawing/2014/main" id="{301A2653-AEC1-7764-C7F0-EB15F582D291}"/>
              </a:ext>
            </a:extLst>
          </p:cNvPr>
          <p:cNvSpPr>
            <a:spLocks noGrp="1"/>
          </p:cNvSpPr>
          <p:nvPr>
            <p:custDataLst>
              <p:tags r:id="rId17"/>
            </p:custDataLst>
          </p:nvPr>
        </p:nvSpPr>
        <p:spPr bwMode="gray">
          <a:xfrm>
            <a:off x="2028825" y="20383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2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a:t>
            </a:r>
            <a:fld id="{0151A6FF-AFFD-42B6-B97C-B3C09AE8E8C0}" type="datetime'''''''3,''''''8''''0''''''''''''''''''''''''0'''''''''''">
              <a:rPr kumimoji="0" lang="en-US" altLang="en-US" sz="12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3,800</a:t>
            </a:fld>
            <a:endParaRPr kumimoji="0" lang="en-US" sz="12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2" name="Text Placeholder 4">
            <a:extLst>
              <a:ext uri="{FF2B5EF4-FFF2-40B4-BE49-F238E27FC236}">
                <a16:creationId xmlns:a16="http://schemas.microsoft.com/office/drawing/2014/main" id="{19D7A645-209D-074E-C529-34F32E33FF8C}"/>
              </a:ext>
            </a:extLst>
          </p:cNvPr>
          <p:cNvSpPr>
            <a:spLocks noGrp="1"/>
          </p:cNvSpPr>
          <p:nvPr>
            <p:custDataLst>
              <p:tags r:id="rId18"/>
            </p:custDataLst>
          </p:nvPr>
        </p:nvSpPr>
        <p:spPr bwMode="auto">
          <a:xfrm>
            <a:off x="5749925" y="3827463"/>
            <a:ext cx="3254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4D072BA3-772E-4C5C-99E1-1C047A68B6C8}" type="datetime'''E''''''''''P''''''''''''C'''''''''''''">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EPC</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3" name="Text Placeholder 4">
            <a:extLst>
              <a:ext uri="{FF2B5EF4-FFF2-40B4-BE49-F238E27FC236}">
                <a16:creationId xmlns:a16="http://schemas.microsoft.com/office/drawing/2014/main" id="{6C3A7266-03D2-2B9E-16B9-D5EEE8661C8C}"/>
              </a:ext>
            </a:extLst>
          </p:cNvPr>
          <p:cNvSpPr>
            <a:spLocks noGrp="1"/>
          </p:cNvSpPr>
          <p:nvPr>
            <p:custDataLst>
              <p:tags r:id="rId19"/>
            </p:custDataLst>
          </p:nvPr>
        </p:nvSpPr>
        <p:spPr bwMode="gray">
          <a:xfrm>
            <a:off x="6973888" y="2852738"/>
            <a:ext cx="296863" cy="182563"/>
          </a:xfrm>
          <a:prstGeom prst="rect">
            <a:avLst/>
          </a:prstGeom>
          <a:solidFill>
            <a:schemeClr val="accent1"/>
          </a:solidFill>
          <a:ln>
            <a:noFill/>
          </a:ln>
          <a:effectLst/>
        </p:spPr>
        <p:txBody>
          <a:bodyPr vert="horz" wrap="none" lIns="22225" tIns="0" rIns="22225"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B4DDFC33-8E7A-455A-9E53-B0301987D146}" type="datetime'''''''''''''''''''''''''''''''''''''''20''''''''0'''''''">
              <a:rPr kumimoji="0" lang="en-US" altLang="en-US" sz="12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200</a:t>
            </a:fld>
            <a:endParaRPr kumimoji="0" lang="en-US" sz="12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4" name="Text Placeholder 4">
            <a:extLst>
              <a:ext uri="{FF2B5EF4-FFF2-40B4-BE49-F238E27FC236}">
                <a16:creationId xmlns:a16="http://schemas.microsoft.com/office/drawing/2014/main" id="{72593BE0-B6AE-7DD8-12B7-07B36D8F841D}"/>
              </a:ext>
            </a:extLst>
          </p:cNvPr>
          <p:cNvSpPr>
            <a:spLocks noGrp="1"/>
          </p:cNvSpPr>
          <p:nvPr>
            <p:custDataLst>
              <p:tags r:id="rId20"/>
            </p:custDataLst>
          </p:nvPr>
        </p:nvSpPr>
        <p:spPr bwMode="auto">
          <a:xfrm>
            <a:off x="1751013" y="3827463"/>
            <a:ext cx="1068388"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71059928-ABC0-4CE2-814C-07F3719FDC54}" type="datetime'Cost r''''''edu''''ctions driven by be''st pra''c''tic''''es'">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Cost reductions driven by best practices</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5" name="Text Placeholder 4">
            <a:extLst>
              <a:ext uri="{FF2B5EF4-FFF2-40B4-BE49-F238E27FC236}">
                <a16:creationId xmlns:a16="http://schemas.microsoft.com/office/drawing/2014/main" id="{C8C6A439-B1CA-05F4-955F-C2E3B655A71A}"/>
              </a:ext>
            </a:extLst>
          </p:cNvPr>
          <p:cNvSpPr>
            <a:spLocks noGrp="1"/>
          </p:cNvSpPr>
          <p:nvPr>
            <p:custDataLst>
              <p:tags r:id="rId21"/>
            </p:custDataLst>
          </p:nvPr>
        </p:nvSpPr>
        <p:spPr bwMode="auto">
          <a:xfrm>
            <a:off x="3009900" y="3827463"/>
            <a:ext cx="9683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591448CD-D0DD-4470-8353-ABA349A84ABA}" type="datetime'B''e''s''''''t'' ''pr''''ac''''t''''i''c''''es ''FO''''A''K'''">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Best practices FOAK</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6" name="Text Placeholder 4">
            <a:extLst>
              <a:ext uri="{FF2B5EF4-FFF2-40B4-BE49-F238E27FC236}">
                <a16:creationId xmlns:a16="http://schemas.microsoft.com/office/drawing/2014/main" id="{CF1D6543-4807-F47E-41A7-2BFDF9053CD6}"/>
              </a:ext>
            </a:extLst>
          </p:cNvPr>
          <p:cNvSpPr>
            <a:spLocks noGrp="1"/>
          </p:cNvSpPr>
          <p:nvPr>
            <p:custDataLst>
              <p:tags r:id="rId22"/>
            </p:custDataLst>
          </p:nvPr>
        </p:nvSpPr>
        <p:spPr bwMode="gray">
          <a:xfrm>
            <a:off x="5764213" y="2781300"/>
            <a:ext cx="296863" cy="182563"/>
          </a:xfrm>
          <a:prstGeom prst="rect">
            <a:avLst/>
          </a:prstGeom>
          <a:solidFill>
            <a:schemeClr val="accent1"/>
          </a:solidFill>
          <a:ln>
            <a:noFill/>
          </a:ln>
          <a:effectLst/>
        </p:spPr>
        <p:txBody>
          <a:bodyPr vert="horz" wrap="none" lIns="22225" tIns="0" rIns="22225"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BD7802A0-C239-4481-9309-CD852F0AF081}" type="datetime'''''''''''''''''''''''''''''''''''5''''''''''''0''0'">
              <a:rPr kumimoji="0" lang="en-US" altLang="en-US" sz="12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500</a:t>
            </a:fld>
            <a:endParaRPr kumimoji="0" lang="en-US" sz="12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7" name="Text Placeholder 4">
            <a:extLst>
              <a:ext uri="{FF2B5EF4-FFF2-40B4-BE49-F238E27FC236}">
                <a16:creationId xmlns:a16="http://schemas.microsoft.com/office/drawing/2014/main" id="{7F408CA7-B2B5-A305-8B71-52005B07899A}"/>
              </a:ext>
            </a:extLst>
          </p:cNvPr>
          <p:cNvSpPr>
            <a:spLocks noGrp="1"/>
          </p:cNvSpPr>
          <p:nvPr>
            <p:custDataLst>
              <p:tags r:id="rId23"/>
            </p:custDataLst>
          </p:nvPr>
        </p:nvSpPr>
        <p:spPr bwMode="gray">
          <a:xfrm>
            <a:off x="8224838" y="2878138"/>
            <a:ext cx="212725" cy="182563"/>
          </a:xfrm>
          <a:prstGeom prst="rect">
            <a:avLst/>
          </a:prstGeom>
          <a:solidFill>
            <a:schemeClr val="accent1"/>
          </a:solidFill>
          <a:ln>
            <a:noFill/>
          </a:ln>
          <a:effectLst/>
        </p:spPr>
        <p:txBody>
          <a:bodyPr vert="horz" wrap="none" lIns="22225" tIns="0" rIns="22225"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12A21131-11E3-42DA-86EB-A9692346681F}" type="datetime'''''''''''''''''''5''''''''''0'''''''''''''''''">
              <a:rPr kumimoji="0" lang="en-US" altLang="en-US" sz="12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50</a:t>
            </a:fld>
            <a:endParaRPr kumimoji="0" lang="en-US" sz="12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8" name="Text Placeholder 4">
            <a:extLst>
              <a:ext uri="{FF2B5EF4-FFF2-40B4-BE49-F238E27FC236}">
                <a16:creationId xmlns:a16="http://schemas.microsoft.com/office/drawing/2014/main" id="{E9582614-4F5C-C5D3-ADCC-1EA5AF0138D6}"/>
              </a:ext>
            </a:extLst>
          </p:cNvPr>
          <p:cNvSpPr>
            <a:spLocks noGrp="1"/>
          </p:cNvSpPr>
          <p:nvPr>
            <p:custDataLst>
              <p:tags r:id="rId24"/>
            </p:custDataLst>
          </p:nvPr>
        </p:nvSpPr>
        <p:spPr bwMode="auto">
          <a:xfrm>
            <a:off x="7851775" y="3827463"/>
            <a:ext cx="9588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39DEB480-847F-4259-B30C-94B75F884293}" type="datetime'''''T''''u''r''b''ine'' ''''i''''sland eq''''''''uipme''nt'">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Turbine island equipment</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9" name="Text Placeholder 4">
            <a:extLst>
              <a:ext uri="{FF2B5EF4-FFF2-40B4-BE49-F238E27FC236}">
                <a16:creationId xmlns:a16="http://schemas.microsoft.com/office/drawing/2014/main" id="{AF18B605-3C5B-3A19-712B-6DBF2EB240E7}"/>
              </a:ext>
            </a:extLst>
          </p:cNvPr>
          <p:cNvSpPr>
            <a:spLocks noGrp="1"/>
          </p:cNvSpPr>
          <p:nvPr>
            <p:custDataLst>
              <p:tags r:id="rId25"/>
            </p:custDataLst>
          </p:nvPr>
        </p:nvSpPr>
        <p:spPr bwMode="gray">
          <a:xfrm>
            <a:off x="9391650" y="2922588"/>
            <a:ext cx="296863" cy="182563"/>
          </a:xfrm>
          <a:prstGeom prst="rect">
            <a:avLst/>
          </a:prstGeom>
          <a:solidFill>
            <a:schemeClr val="accent1"/>
          </a:solidFill>
          <a:ln>
            <a:noFill/>
          </a:ln>
          <a:effectLst/>
        </p:spPr>
        <p:txBody>
          <a:bodyPr vert="horz" wrap="none" lIns="22225" tIns="0" rIns="22225"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224F7FE8-FDF0-47E6-ACE8-93228F538089}" type="datetime'''''''''''''''''''4''''''''0''''''''''''''''''0'">
              <a:rPr kumimoji="0" lang="en-US" altLang="en-US" sz="12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400</a:t>
            </a:fld>
            <a:endParaRPr kumimoji="0" lang="en-US" sz="12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70" name="Text Placeholder 4">
            <a:extLst>
              <a:ext uri="{FF2B5EF4-FFF2-40B4-BE49-F238E27FC236}">
                <a16:creationId xmlns:a16="http://schemas.microsoft.com/office/drawing/2014/main" id="{D0B926F6-1B8E-110F-5ACF-1BFA31AB1103}"/>
              </a:ext>
            </a:extLst>
          </p:cNvPr>
          <p:cNvSpPr>
            <a:spLocks noGrp="1"/>
          </p:cNvSpPr>
          <p:nvPr>
            <p:custDataLst>
              <p:tags r:id="rId26"/>
            </p:custDataLst>
          </p:nvPr>
        </p:nvSpPr>
        <p:spPr bwMode="auto">
          <a:xfrm>
            <a:off x="9053513" y="3827463"/>
            <a:ext cx="971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FD2D1533-1B46-4C49-82E0-AB940EEDD03E}" type="datetime'''''O''''wn''''''''e''''r''''''’''''s co''''''''st''s'''''''">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Owner’s costs</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1" name="Text Placeholder 4">
            <a:extLst>
              <a:ext uri="{FF2B5EF4-FFF2-40B4-BE49-F238E27FC236}">
                <a16:creationId xmlns:a16="http://schemas.microsoft.com/office/drawing/2014/main" id="{CAECDE07-8134-04B2-8747-C1611C4BFB14}"/>
              </a:ext>
            </a:extLst>
          </p:cNvPr>
          <p:cNvSpPr>
            <a:spLocks noGrp="1"/>
          </p:cNvSpPr>
          <p:nvPr>
            <p:custDataLst>
              <p:tags r:id="rId27"/>
            </p:custDataLst>
          </p:nvPr>
        </p:nvSpPr>
        <p:spPr bwMode="auto">
          <a:xfrm>
            <a:off x="10526713" y="3827463"/>
            <a:ext cx="4445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CEBCD4D7-B0CF-40F7-99A0-C7AE0858759C}" type="datetime'''''''''''''''''N''''O''''''''''''''''''''''''''A''K'''''''">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NOAK</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2" name="Text Placeholder 4">
            <a:extLst>
              <a:ext uri="{FF2B5EF4-FFF2-40B4-BE49-F238E27FC236}">
                <a16:creationId xmlns:a16="http://schemas.microsoft.com/office/drawing/2014/main" id="{F657393B-B80D-B309-BB43-CF43457D46E3}"/>
              </a:ext>
            </a:extLst>
          </p:cNvPr>
          <p:cNvSpPr>
            <a:spLocks noGrp="1"/>
          </p:cNvSpPr>
          <p:nvPr>
            <p:custDataLst>
              <p:tags r:id="rId28"/>
            </p:custDataLst>
          </p:nvPr>
        </p:nvSpPr>
        <p:spPr bwMode="gray">
          <a:xfrm>
            <a:off x="776288" y="1535113"/>
            <a:ext cx="5969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~10,000</a:t>
            </a:r>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3" name="Text Placeholder 4">
            <a:extLst>
              <a:ext uri="{FF2B5EF4-FFF2-40B4-BE49-F238E27FC236}">
                <a16:creationId xmlns:a16="http://schemas.microsoft.com/office/drawing/2014/main" id="{A95D1A29-9F75-D872-C9FF-028969436081}"/>
              </a:ext>
            </a:extLst>
          </p:cNvPr>
          <p:cNvSpPr>
            <a:spLocks noGrp="1"/>
          </p:cNvSpPr>
          <p:nvPr>
            <p:custDataLst>
              <p:tags r:id="rId29"/>
            </p:custDataLst>
          </p:nvPr>
        </p:nvSpPr>
        <p:spPr bwMode="gray">
          <a:xfrm>
            <a:off x="3238500" y="230822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t>
            </a:r>
            <a:fld id="{383EE6BD-0B27-42E4-8CF0-C5965662B03D}" type="datetime'''''''''''6'''''''',''''''''''''''''2''''0''''''''0'''''''">
              <a:rPr kumimoji="0" lang="en-US"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6,200</a:t>
            </a:fld>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4" name="Text Placeholder 4">
            <a:extLst>
              <a:ext uri="{FF2B5EF4-FFF2-40B4-BE49-F238E27FC236}">
                <a16:creationId xmlns:a16="http://schemas.microsoft.com/office/drawing/2014/main" id="{DEF9E24F-7117-49DD-FEE8-BD928966A6AC}"/>
              </a:ext>
            </a:extLst>
          </p:cNvPr>
          <p:cNvSpPr>
            <a:spLocks noGrp="1"/>
          </p:cNvSpPr>
          <p:nvPr>
            <p:custDataLst>
              <p:tags r:id="rId30"/>
            </p:custDataLst>
          </p:nvPr>
        </p:nvSpPr>
        <p:spPr bwMode="gray">
          <a:xfrm>
            <a:off x="10493375" y="2846388"/>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~3,600</a:t>
            </a:r>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75" name="Group 74">
            <a:extLst>
              <a:ext uri="{FF2B5EF4-FFF2-40B4-BE49-F238E27FC236}">
                <a16:creationId xmlns:a16="http://schemas.microsoft.com/office/drawing/2014/main" id="{3168AD7D-8E1F-A9EA-72FC-5E55B12BF904}"/>
              </a:ext>
            </a:extLst>
          </p:cNvPr>
          <p:cNvGrpSpPr/>
          <p:nvPr/>
        </p:nvGrpSpPr>
        <p:grpSpPr>
          <a:xfrm>
            <a:off x="1751013" y="5374131"/>
            <a:ext cx="1076328" cy="962746"/>
            <a:chOff x="7163016" y="5123235"/>
            <a:chExt cx="1843137" cy="533599"/>
          </a:xfrm>
        </p:grpSpPr>
        <p:sp>
          <p:nvSpPr>
            <p:cNvPr id="76" name="Rectangle: Rounded Corners 75">
              <a:extLst>
                <a:ext uri="{FF2B5EF4-FFF2-40B4-BE49-F238E27FC236}">
                  <a16:creationId xmlns:a16="http://schemas.microsoft.com/office/drawing/2014/main" id="{F8917A34-054A-DB8D-4E1C-B8B04D89F9BD}"/>
                </a:ext>
              </a:extLst>
            </p:cNvPr>
            <p:cNvSpPr/>
            <p:nvPr/>
          </p:nvSpPr>
          <p:spPr>
            <a:xfrm>
              <a:off x="7163016" y="5123235"/>
              <a:ext cx="1803450" cy="533599"/>
            </a:xfrm>
            <a:prstGeom prst="round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Arial"/>
                <a:ea typeface="+mn-ea"/>
                <a:cs typeface="+mn-cs"/>
              </a:endParaRPr>
            </a:p>
          </p:txBody>
        </p:sp>
        <p:pic>
          <p:nvPicPr>
            <p:cNvPr id="77" name="Graphic 76">
              <a:extLst>
                <a:ext uri="{FF2B5EF4-FFF2-40B4-BE49-F238E27FC236}">
                  <a16:creationId xmlns:a16="http://schemas.microsoft.com/office/drawing/2014/main" id="{B7378F8C-513E-F00A-46B7-CC902BFE3069}"/>
                </a:ext>
              </a:extLst>
            </p:cNvPr>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7203906" y="5242566"/>
              <a:ext cx="163977" cy="163977"/>
            </a:xfrm>
            <a:prstGeom prst="rect">
              <a:avLst/>
            </a:prstGeom>
          </p:spPr>
        </p:pic>
        <p:sp>
          <p:nvSpPr>
            <p:cNvPr id="78" name="TextBox 77">
              <a:extLst>
                <a:ext uri="{FF2B5EF4-FFF2-40B4-BE49-F238E27FC236}">
                  <a16:creationId xmlns:a16="http://schemas.microsoft.com/office/drawing/2014/main" id="{A8F58F3D-5D17-B959-2813-835964D8F33C}"/>
                </a:ext>
              </a:extLst>
            </p:cNvPr>
            <p:cNvSpPr txBox="1"/>
            <p:nvPr/>
          </p:nvSpPr>
          <p:spPr>
            <a:xfrm>
              <a:off x="7269995" y="5221478"/>
              <a:ext cx="1736158" cy="37528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1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Best practice project delivery, esp. pre-planning</a:t>
              </a:r>
            </a:p>
          </p:txBody>
        </p:sp>
      </p:grpSp>
      <p:cxnSp>
        <p:nvCxnSpPr>
          <p:cNvPr id="79" name="LineBasicDefault 58">
            <a:extLst>
              <a:ext uri="{FF2B5EF4-FFF2-40B4-BE49-F238E27FC236}">
                <a16:creationId xmlns:a16="http://schemas.microsoft.com/office/drawing/2014/main" id="{79D17FA2-1855-4F09-714E-34609181DD7D}"/>
              </a:ext>
            </a:extLst>
          </p:cNvPr>
          <p:cNvCxnSpPr>
            <a:cxnSpLocks/>
          </p:cNvCxnSpPr>
          <p:nvPr>
            <p:custDataLst>
              <p:tags r:id="rId31"/>
            </p:custDataLst>
          </p:nvPr>
        </p:nvCxnSpPr>
        <p:spPr>
          <a:xfrm flipV="1">
            <a:off x="1673924" y="1447800"/>
            <a:ext cx="0" cy="5129099"/>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 name="LineBasicDefault 58">
            <a:extLst>
              <a:ext uri="{FF2B5EF4-FFF2-40B4-BE49-F238E27FC236}">
                <a16:creationId xmlns:a16="http://schemas.microsoft.com/office/drawing/2014/main" id="{54627121-E12E-E66E-C65F-2B1E27E05E49}"/>
              </a:ext>
            </a:extLst>
          </p:cNvPr>
          <p:cNvCxnSpPr>
            <a:cxnSpLocks/>
          </p:cNvCxnSpPr>
          <p:nvPr>
            <p:custDataLst>
              <p:tags r:id="rId32"/>
            </p:custDataLst>
          </p:nvPr>
        </p:nvCxnSpPr>
        <p:spPr>
          <a:xfrm flipV="1">
            <a:off x="2899474" y="1447800"/>
            <a:ext cx="0" cy="5129099"/>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 name="LineBasicDefault 58">
            <a:extLst>
              <a:ext uri="{FF2B5EF4-FFF2-40B4-BE49-F238E27FC236}">
                <a16:creationId xmlns:a16="http://schemas.microsoft.com/office/drawing/2014/main" id="{14F663A7-BBD8-13DB-D6C3-0E51A8C5FCED}"/>
              </a:ext>
            </a:extLst>
          </p:cNvPr>
          <p:cNvCxnSpPr>
            <a:cxnSpLocks/>
          </p:cNvCxnSpPr>
          <p:nvPr>
            <p:custDataLst>
              <p:tags r:id="rId33"/>
            </p:custDataLst>
          </p:nvPr>
        </p:nvCxnSpPr>
        <p:spPr>
          <a:xfrm flipV="1">
            <a:off x="4123435" y="1447800"/>
            <a:ext cx="0" cy="5129099"/>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 name="LineBasicDefault 58">
            <a:extLst>
              <a:ext uri="{FF2B5EF4-FFF2-40B4-BE49-F238E27FC236}">
                <a16:creationId xmlns:a16="http://schemas.microsoft.com/office/drawing/2014/main" id="{834A4CF4-D00A-67FA-3713-4BFE9D029192}"/>
              </a:ext>
            </a:extLst>
          </p:cNvPr>
          <p:cNvCxnSpPr>
            <a:cxnSpLocks/>
          </p:cNvCxnSpPr>
          <p:nvPr>
            <p:custDataLst>
              <p:tags r:id="rId34"/>
            </p:custDataLst>
          </p:nvPr>
        </p:nvCxnSpPr>
        <p:spPr>
          <a:xfrm flipV="1">
            <a:off x="6542196" y="1447800"/>
            <a:ext cx="0" cy="5129099"/>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 name="LineBasicDefault 58">
            <a:extLst>
              <a:ext uri="{FF2B5EF4-FFF2-40B4-BE49-F238E27FC236}">
                <a16:creationId xmlns:a16="http://schemas.microsoft.com/office/drawing/2014/main" id="{1167B408-2406-A4D0-2C18-698DC1FBFF7A}"/>
              </a:ext>
            </a:extLst>
          </p:cNvPr>
          <p:cNvCxnSpPr>
            <a:cxnSpLocks/>
          </p:cNvCxnSpPr>
          <p:nvPr>
            <p:custDataLst>
              <p:tags r:id="rId35"/>
            </p:custDataLst>
          </p:nvPr>
        </p:nvCxnSpPr>
        <p:spPr>
          <a:xfrm flipV="1">
            <a:off x="8968690" y="1447800"/>
            <a:ext cx="0" cy="5129099"/>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39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DE96E-CE74-75B4-BC9E-5130DEE61620}"/>
              </a:ext>
            </a:extLst>
          </p:cNvPr>
          <p:cNvSpPr>
            <a:spLocks noGrp="1"/>
          </p:cNvSpPr>
          <p:nvPr>
            <p:ph type="title"/>
          </p:nvPr>
        </p:nvSpPr>
        <p:spPr/>
        <p:txBody>
          <a:bodyPr/>
          <a:lstStyle/>
          <a:p>
            <a:r>
              <a:rPr lang="en-US" sz="2400"/>
              <a:t>Catalyzing the orderbook may require interventions to help manage completion risk</a:t>
            </a:r>
            <a:endParaRPr lang="en-US"/>
          </a:p>
        </p:txBody>
      </p:sp>
      <p:sp>
        <p:nvSpPr>
          <p:cNvPr id="4" name="TextBox 3">
            <a:extLst>
              <a:ext uri="{FF2B5EF4-FFF2-40B4-BE49-F238E27FC236}">
                <a16:creationId xmlns:a16="http://schemas.microsoft.com/office/drawing/2014/main" id="{EEE9DE6B-6D7B-457C-DFFC-805CE4D4138B}"/>
              </a:ext>
            </a:extLst>
          </p:cNvPr>
          <p:cNvSpPr txBox="1"/>
          <p:nvPr/>
        </p:nvSpPr>
        <p:spPr>
          <a:xfrm>
            <a:off x="554735" y="2234399"/>
            <a:ext cx="4261105" cy="3939540"/>
          </a:xfrm>
          <a:prstGeom prst="rect">
            <a:avLst/>
          </a:prstGeom>
          <a:noFill/>
          <a:ln w="6350">
            <a:noFill/>
            <a:miter lim="800000"/>
          </a:ln>
        </p:spPr>
        <p:txBody>
          <a:bodyPr wrap="square" lIns="91440" tIns="0" rIns="9144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The nuclear industry is stuck in a stalemate where utilities and other </a:t>
            </a:r>
            <a:r>
              <a:rPr kumimoji="0" lang="en-US" sz="1600" b="0" i="0" u="none" strike="noStrike" kern="1200" cap="none" spc="0" normalizeH="0" baseline="0" noProof="0">
                <a:ln>
                  <a:noFill/>
                </a:ln>
                <a:solidFill>
                  <a:srgbClr val="000000"/>
                </a:solidFill>
                <a:effectLst/>
                <a:uLnTx/>
                <a:uFillTx/>
                <a:latin typeface="Arial"/>
                <a:ea typeface="+mn-ea"/>
                <a:cs typeface="+mn-cs"/>
              </a:rPr>
              <a:t>potential owners recognize an increasing need for nuclear power, but are </a:t>
            </a:r>
            <a:r>
              <a:rPr kumimoji="0" lang="en-US" sz="1600" b="1" i="0" u="none" strike="noStrike" kern="1200" cap="none" spc="0" normalizeH="0" baseline="0" noProof="0">
                <a:ln>
                  <a:noFill/>
                </a:ln>
                <a:solidFill>
                  <a:srgbClr val="000000"/>
                </a:solidFill>
                <a:effectLst/>
                <a:uLnTx/>
                <a:uFillTx/>
                <a:latin typeface="Arial"/>
                <a:ea typeface="+mn-ea"/>
                <a:cs typeface="+mn-cs"/>
              </a:rPr>
              <a:t>too afraid of uncontrolled overrun and project abandonment </a:t>
            </a:r>
            <a:r>
              <a:rPr kumimoji="0" lang="en-US" sz="1600" b="0" i="0" u="none" strike="noStrike" kern="1200" cap="none" spc="0" normalizeH="0" baseline="0" noProof="0">
                <a:ln>
                  <a:noFill/>
                </a:ln>
                <a:solidFill>
                  <a:srgbClr val="000000"/>
                </a:solidFill>
                <a:effectLst/>
                <a:uLnTx/>
                <a:uFillTx/>
                <a:latin typeface="Arial"/>
                <a:ea typeface="+mn-ea"/>
                <a:cs typeface="+mn-cs"/>
              </a:rPr>
              <a:t>risk to place committed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Developing a committed orderbook could be facilitated by </a:t>
            </a:r>
            <a:r>
              <a:rPr kumimoji="0" lang="en-US" sz="16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pooling demand, e.g., with a consortium of utilities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Participation in such a model could be </a:t>
            </a:r>
            <a:r>
              <a:rPr kumimoji="0" lang="en-US" sz="16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accelerated with financial support </a:t>
            </a:r>
            <a:r>
              <a:rPr kumimoji="0" lang="en-US"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(either public or private) to help de-risk the first 5-10 projects</a:t>
            </a:r>
            <a:endParaRPr kumimoji="0" lang="en-US" sz="16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FB2C8E03-51BE-6779-360E-41C4B18E52A0}"/>
              </a:ext>
            </a:extLst>
          </p:cNvPr>
          <p:cNvSpPr txBox="1"/>
          <p:nvPr>
            <p:custDataLst>
              <p:tags r:id="rId1"/>
            </p:custDataLst>
          </p:nvPr>
        </p:nvSpPr>
        <p:spPr>
          <a:xfrm>
            <a:off x="5186216" y="2097477"/>
            <a:ext cx="1513069" cy="91440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Body)"/>
                <a:ea typeface="Times New Roman" panose="02020603050405020304" pitchFamily="18" charset="0"/>
                <a:cs typeface="Times New Roman" panose="02020603050405020304" pitchFamily="18" charset="0"/>
              </a:rPr>
              <a:t>Cost overrun insurance</a:t>
            </a:r>
          </a:p>
        </p:txBody>
      </p:sp>
      <p:sp>
        <p:nvSpPr>
          <p:cNvPr id="6" name="TextBox 5">
            <a:extLst>
              <a:ext uri="{FF2B5EF4-FFF2-40B4-BE49-F238E27FC236}">
                <a16:creationId xmlns:a16="http://schemas.microsoft.com/office/drawing/2014/main" id="{E21FD3C2-0B14-0673-3C77-159ABE10DADE}"/>
              </a:ext>
            </a:extLst>
          </p:cNvPr>
          <p:cNvSpPr txBox="1"/>
          <p:nvPr>
            <p:custDataLst>
              <p:tags r:id="rId2"/>
            </p:custDataLst>
          </p:nvPr>
        </p:nvSpPr>
        <p:spPr>
          <a:xfrm>
            <a:off x="5186216" y="3112247"/>
            <a:ext cx="1513069" cy="91440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Body)"/>
                <a:ea typeface="Times New Roman" panose="02020603050405020304" pitchFamily="18" charset="0"/>
                <a:cs typeface="Times New Roman" panose="02020603050405020304" pitchFamily="18" charset="0"/>
              </a:rPr>
              <a:t>Tiered grant</a:t>
            </a:r>
          </a:p>
        </p:txBody>
      </p:sp>
      <p:sp>
        <p:nvSpPr>
          <p:cNvPr id="7" name="TextBox 6">
            <a:extLst>
              <a:ext uri="{FF2B5EF4-FFF2-40B4-BE49-F238E27FC236}">
                <a16:creationId xmlns:a16="http://schemas.microsoft.com/office/drawing/2014/main" id="{41EDECD4-F463-E18B-A3A6-BA4C5297B4BF}"/>
              </a:ext>
            </a:extLst>
          </p:cNvPr>
          <p:cNvSpPr txBox="1"/>
          <p:nvPr>
            <p:custDataLst>
              <p:tags r:id="rId3"/>
            </p:custDataLst>
          </p:nvPr>
        </p:nvSpPr>
        <p:spPr>
          <a:xfrm>
            <a:off x="5186216" y="4127017"/>
            <a:ext cx="1513069" cy="91440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Body)"/>
                <a:ea typeface="Times New Roman" panose="02020603050405020304" pitchFamily="18" charset="0"/>
                <a:cs typeface="Times New Roman" panose="02020603050405020304" pitchFamily="18" charset="0"/>
              </a:rPr>
              <a:t>Government as the owner</a:t>
            </a:r>
          </a:p>
        </p:txBody>
      </p:sp>
      <p:sp>
        <p:nvSpPr>
          <p:cNvPr id="8" name="TextBox 7">
            <a:extLst>
              <a:ext uri="{FF2B5EF4-FFF2-40B4-BE49-F238E27FC236}">
                <a16:creationId xmlns:a16="http://schemas.microsoft.com/office/drawing/2014/main" id="{945B344B-C73D-E844-D164-3794D12BE62C}"/>
              </a:ext>
            </a:extLst>
          </p:cNvPr>
          <p:cNvSpPr txBox="1"/>
          <p:nvPr>
            <p:custDataLst>
              <p:tags r:id="rId4"/>
            </p:custDataLst>
          </p:nvPr>
        </p:nvSpPr>
        <p:spPr>
          <a:xfrm>
            <a:off x="5186216" y="5141787"/>
            <a:ext cx="1513069" cy="91440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Body)"/>
                <a:ea typeface="Times New Roman" panose="02020603050405020304" pitchFamily="18" charset="0"/>
                <a:cs typeface="Times New Roman" panose="02020603050405020304" pitchFamily="18" charset="0"/>
              </a:rPr>
              <a:t>Government as the off-taker</a:t>
            </a:r>
          </a:p>
        </p:txBody>
      </p:sp>
      <p:sp>
        <p:nvSpPr>
          <p:cNvPr id="9" name="TextBox 8">
            <a:extLst>
              <a:ext uri="{FF2B5EF4-FFF2-40B4-BE49-F238E27FC236}">
                <a16:creationId xmlns:a16="http://schemas.microsoft.com/office/drawing/2014/main" id="{8C494981-549A-038A-7E81-EA12B13DF655}"/>
              </a:ext>
            </a:extLst>
          </p:cNvPr>
          <p:cNvSpPr txBox="1"/>
          <p:nvPr>
            <p:custDataLst>
              <p:tags r:id="rId5"/>
            </p:custDataLst>
          </p:nvPr>
        </p:nvSpPr>
        <p:spPr>
          <a:xfrm>
            <a:off x="7310148" y="2097477"/>
            <a:ext cx="4132044" cy="91440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 percentage of construction costs over and above a certain amount are covered by the government or private insurer</a:t>
            </a:r>
          </a:p>
        </p:txBody>
      </p:sp>
      <p:sp>
        <p:nvSpPr>
          <p:cNvPr id="10" name="TextBox 9">
            <a:extLst>
              <a:ext uri="{FF2B5EF4-FFF2-40B4-BE49-F238E27FC236}">
                <a16:creationId xmlns:a16="http://schemas.microsoft.com/office/drawing/2014/main" id="{39960727-1943-82A4-909A-FB6272F05FF7}"/>
              </a:ext>
            </a:extLst>
          </p:cNvPr>
          <p:cNvSpPr txBox="1"/>
          <p:nvPr>
            <p:custDataLst>
              <p:tags r:id="rId6"/>
            </p:custDataLst>
          </p:nvPr>
        </p:nvSpPr>
        <p:spPr>
          <a:xfrm>
            <a:off x="7310148" y="3112247"/>
            <a:ext cx="4132044" cy="91440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Large grant amount per kW, ramping down over each successive deployment, e.g., second reactor receives less than the first</a:t>
            </a:r>
          </a:p>
        </p:txBody>
      </p:sp>
      <p:sp>
        <p:nvSpPr>
          <p:cNvPr id="11" name="TextBox 10">
            <a:extLst>
              <a:ext uri="{FF2B5EF4-FFF2-40B4-BE49-F238E27FC236}">
                <a16:creationId xmlns:a16="http://schemas.microsoft.com/office/drawing/2014/main" id="{7D006CAB-0B01-626F-14D7-C0A426F5CD6A}"/>
              </a:ext>
            </a:extLst>
          </p:cNvPr>
          <p:cNvSpPr txBox="1"/>
          <p:nvPr>
            <p:custDataLst>
              <p:tags r:id="rId7"/>
            </p:custDataLst>
          </p:nvPr>
        </p:nvSpPr>
        <p:spPr>
          <a:xfrm>
            <a:off x="7310148" y="4127017"/>
            <a:ext cx="4132044" cy="91440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Government commits to build and/or operate reactors to provide pooled demand</a:t>
            </a:r>
          </a:p>
        </p:txBody>
      </p:sp>
      <p:sp>
        <p:nvSpPr>
          <p:cNvPr id="12" name="TextBox 11">
            <a:extLst>
              <a:ext uri="{FF2B5EF4-FFF2-40B4-BE49-F238E27FC236}">
                <a16:creationId xmlns:a16="http://schemas.microsoft.com/office/drawing/2014/main" id="{F37BAFE0-4D8A-F23F-108B-9C5EE9BB00B6}"/>
              </a:ext>
            </a:extLst>
          </p:cNvPr>
          <p:cNvSpPr txBox="1"/>
          <p:nvPr>
            <p:custDataLst>
              <p:tags r:id="rId8"/>
            </p:custDataLst>
          </p:nvPr>
        </p:nvSpPr>
        <p:spPr>
          <a:xfrm>
            <a:off x="7310148" y="5141787"/>
            <a:ext cx="4132044" cy="91440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Government signs offtake contract for some or all of generation from an orderbook</a:t>
            </a:r>
          </a:p>
        </p:txBody>
      </p:sp>
      <p:cxnSp>
        <p:nvCxnSpPr>
          <p:cNvPr id="13" name="Straight Connector 12">
            <a:extLst>
              <a:ext uri="{FF2B5EF4-FFF2-40B4-BE49-F238E27FC236}">
                <a16:creationId xmlns:a16="http://schemas.microsoft.com/office/drawing/2014/main" id="{533CA149-9F89-FA19-A15B-245382535BDB}"/>
              </a:ext>
            </a:extLst>
          </p:cNvPr>
          <p:cNvCxnSpPr>
            <a:cxnSpLocks/>
          </p:cNvCxnSpPr>
          <p:nvPr>
            <p:custDataLst>
              <p:tags r:id="rId9"/>
            </p:custDataLst>
          </p:nvPr>
        </p:nvCxnSpPr>
        <p:spPr>
          <a:xfrm>
            <a:off x="5186216" y="3062062"/>
            <a:ext cx="6309360"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F2929E-AB76-6095-D770-1134394DBCF6}"/>
              </a:ext>
            </a:extLst>
          </p:cNvPr>
          <p:cNvCxnSpPr>
            <a:cxnSpLocks/>
          </p:cNvCxnSpPr>
          <p:nvPr>
            <p:custDataLst>
              <p:tags r:id="rId10"/>
            </p:custDataLst>
          </p:nvPr>
        </p:nvCxnSpPr>
        <p:spPr>
          <a:xfrm>
            <a:off x="5186216" y="4076832"/>
            <a:ext cx="6309360"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41ED8E-C33C-3440-D46D-9A493A719F68}"/>
              </a:ext>
            </a:extLst>
          </p:cNvPr>
          <p:cNvCxnSpPr>
            <a:cxnSpLocks/>
          </p:cNvCxnSpPr>
          <p:nvPr>
            <p:custDataLst>
              <p:tags r:id="rId11"/>
            </p:custDataLst>
          </p:nvPr>
        </p:nvCxnSpPr>
        <p:spPr>
          <a:xfrm>
            <a:off x="5186216" y="5091602"/>
            <a:ext cx="6309360"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49B65A4-A80C-919B-EE58-DBB8EA342437}"/>
              </a:ext>
            </a:extLst>
          </p:cNvPr>
          <p:cNvSpPr txBox="1"/>
          <p:nvPr/>
        </p:nvSpPr>
        <p:spPr>
          <a:xfrm>
            <a:off x="5132832" y="1313037"/>
            <a:ext cx="6309360" cy="548640"/>
          </a:xfrm>
          <a:prstGeom prst="rect">
            <a:avLst/>
          </a:prstGeom>
          <a:noFill/>
        </p:spPr>
        <p:txBody>
          <a:bodyPr wrap="square" lIns="0" r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652E"/>
                </a:solidFill>
                <a:effectLst/>
                <a:uLnTx/>
                <a:uFillTx/>
                <a:latin typeface="Arial" panose="020B0604020202020204"/>
                <a:ea typeface="+mn-ea"/>
                <a:cs typeface="+mn-cs"/>
              </a:rPr>
              <a:t>Possible accelerants for generating orders</a:t>
            </a:r>
          </a:p>
        </p:txBody>
      </p:sp>
      <p:cxnSp>
        <p:nvCxnSpPr>
          <p:cNvPr id="17" name="Straight Connector 16">
            <a:extLst>
              <a:ext uri="{FF2B5EF4-FFF2-40B4-BE49-F238E27FC236}">
                <a16:creationId xmlns:a16="http://schemas.microsoft.com/office/drawing/2014/main" id="{EB00DF0A-5A34-FA23-22B7-D10E6A4F851B}"/>
              </a:ext>
            </a:extLst>
          </p:cNvPr>
          <p:cNvCxnSpPr>
            <a:cxnSpLocks/>
          </p:cNvCxnSpPr>
          <p:nvPr/>
        </p:nvCxnSpPr>
        <p:spPr>
          <a:xfrm>
            <a:off x="5132832" y="1900177"/>
            <a:ext cx="630936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19A03A41-D64A-CAAA-FD37-1F1332B6482E}"/>
              </a:ext>
            </a:extLst>
          </p:cNvPr>
          <p:cNvSpPr txBox="1"/>
          <p:nvPr/>
        </p:nvSpPr>
        <p:spPr>
          <a:xfrm>
            <a:off x="609600" y="1313037"/>
            <a:ext cx="4206240" cy="548640"/>
          </a:xfrm>
          <a:prstGeom prst="rect">
            <a:avLst/>
          </a:prstGeom>
          <a:noFill/>
        </p:spPr>
        <p:txBody>
          <a:bodyPr wrap="square" lIns="0" tIns="45720" rIns="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652E"/>
                </a:solidFill>
                <a:effectLst/>
                <a:uLnTx/>
                <a:uFillTx/>
                <a:latin typeface="Arial" panose="020B0604020202020204"/>
                <a:ea typeface="+mn-ea"/>
                <a:cs typeface="+mn-cs"/>
              </a:rPr>
              <a:t>Nuclear industry is in a stalemate</a:t>
            </a:r>
          </a:p>
        </p:txBody>
      </p:sp>
      <p:cxnSp>
        <p:nvCxnSpPr>
          <p:cNvPr id="19" name="Straight Connector 18">
            <a:extLst>
              <a:ext uri="{FF2B5EF4-FFF2-40B4-BE49-F238E27FC236}">
                <a16:creationId xmlns:a16="http://schemas.microsoft.com/office/drawing/2014/main" id="{A0D991B0-9E91-4C10-8E95-38003942A2C7}"/>
              </a:ext>
            </a:extLst>
          </p:cNvPr>
          <p:cNvCxnSpPr>
            <a:cxnSpLocks/>
          </p:cNvCxnSpPr>
          <p:nvPr/>
        </p:nvCxnSpPr>
        <p:spPr>
          <a:xfrm>
            <a:off x="609600" y="1900177"/>
            <a:ext cx="420624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502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EEB315-CD55-3658-C2E3-CD7FDC17FA19}"/>
              </a:ext>
            </a:extLst>
          </p:cNvPr>
          <p:cNvSpPr>
            <a:spLocks noGrp="1"/>
          </p:cNvSpPr>
          <p:nvPr>
            <p:ph type="title"/>
          </p:nvPr>
        </p:nvSpPr>
        <p:spPr>
          <a:xfrm>
            <a:off x="554736" y="172212"/>
            <a:ext cx="11082528" cy="731520"/>
          </a:xfrm>
        </p:spPr>
        <p:txBody>
          <a:bodyPr/>
          <a:lstStyle/>
          <a:p>
            <a:r>
              <a:rPr lang="en-US"/>
              <a:t>Advanced Nuclear Pathways to Commercial Liftoff: Executive Summary </a:t>
            </a:r>
          </a:p>
        </p:txBody>
      </p:sp>
      <p:sp>
        <p:nvSpPr>
          <p:cNvPr id="4" name="Rectangle 3">
            <a:extLst>
              <a:ext uri="{FF2B5EF4-FFF2-40B4-BE49-F238E27FC236}">
                <a16:creationId xmlns:a16="http://schemas.microsoft.com/office/drawing/2014/main" id="{DB236ACE-8D7C-5096-3D27-1A143AFFD7B4}"/>
              </a:ext>
            </a:extLst>
          </p:cNvPr>
          <p:cNvSpPr/>
          <p:nvPr/>
        </p:nvSpPr>
        <p:spPr>
          <a:xfrm>
            <a:off x="554735" y="1337912"/>
            <a:ext cx="10658697" cy="4591250"/>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ysClr val="windowText" lastClr="000000"/>
                </a:solidFill>
                <a:effectLst/>
                <a:uLnTx/>
                <a:uFillTx/>
                <a:latin typeface="Arial"/>
                <a:ea typeface="+mn-ea"/>
                <a:cs typeface="+mn-cs"/>
              </a:rPr>
              <a:t>Report aims to create a shared fact base for answering key investor and stakeholder questions</a:t>
            </a:r>
          </a:p>
          <a:p>
            <a:pPr marL="640080" marR="0" lvl="1" indent="-182880" algn="l" defTabSz="914400" rtl="0" eaLnBrk="1" fontAlgn="auto" latinLnBrk="0" hangingPunct="1">
              <a:lnSpc>
                <a:spcPct val="100000"/>
              </a:lnSpc>
              <a:spcBef>
                <a:spcPts val="0"/>
              </a:spcBef>
              <a:spcAft>
                <a:spcPts val="0"/>
              </a:spcAft>
              <a:buClr>
                <a:srgbClr val="00652E"/>
              </a:buClr>
              <a:buSzTx/>
              <a:buFont typeface="Arial" panose="020B0604020202020204" pitchFamily="34" charset="0"/>
              <a:buChar char="•"/>
              <a:tabLst/>
              <a:defRPr/>
            </a:pPr>
            <a:r>
              <a:rPr kumimoji="0" lang="en-US" sz="1500" b="1" i="1" u="none" strike="noStrike" kern="1200" cap="none" spc="0" normalizeH="0" baseline="0" noProof="0">
                <a:ln>
                  <a:noFill/>
                </a:ln>
                <a:solidFill>
                  <a:sysClr val="windowText" lastClr="000000"/>
                </a:solidFill>
                <a:effectLst/>
                <a:uLnTx/>
                <a:uFillTx/>
                <a:latin typeface="Arial"/>
                <a:ea typeface="+mn-ea"/>
                <a:cs typeface="+mn-cs"/>
              </a:rPr>
              <a:t>What is advanced nuclear and its value proposition?</a:t>
            </a:r>
            <a:r>
              <a:rPr kumimoji="0" lang="en-US" sz="1500" b="0" i="0" u="none" strike="noStrike" kern="1200" cap="none" spc="0" normalizeH="0" baseline="0" noProof="0">
                <a:ln>
                  <a:noFill/>
                </a:ln>
                <a:solidFill>
                  <a:sysClr val="windowText" lastClr="000000"/>
                </a:solidFill>
                <a:effectLst/>
                <a:uLnTx/>
                <a:uFillTx/>
                <a:latin typeface="Arial"/>
                <a:ea typeface="+mn-ea"/>
                <a:cs typeface="+mn-cs"/>
              </a:rPr>
              <a:t> Report covers Gen III+ and IV across large reactors, SMRs, and microreactors; nuclear is clean, is firm, uses land efficiently, requires less transmission buildout, provides regional economic benefits, and has additional use cases and benefits beyond traditional electricity generation</a:t>
            </a:r>
          </a:p>
          <a:p>
            <a:pPr marL="640080" marR="0" lvl="1" indent="-182880" algn="l" defTabSz="914400" rtl="0" eaLnBrk="1" fontAlgn="auto" latinLnBrk="0" hangingPunct="1">
              <a:lnSpc>
                <a:spcPct val="100000"/>
              </a:lnSpc>
              <a:spcBef>
                <a:spcPts val="0"/>
              </a:spcBef>
              <a:spcAft>
                <a:spcPts val="0"/>
              </a:spcAft>
              <a:buClr>
                <a:srgbClr val="00652E"/>
              </a:buClr>
              <a:buSzTx/>
              <a:buFont typeface="Arial" panose="020B0604020202020204" pitchFamily="34" charset="0"/>
              <a:buChar char="•"/>
              <a:tabLst/>
              <a:defRPr/>
            </a:pPr>
            <a:r>
              <a:rPr kumimoji="0" lang="en-US" sz="1500" b="1" i="1" u="none" strike="noStrike" kern="1200" cap="none" spc="0" normalizeH="0" baseline="0" noProof="0">
                <a:ln>
                  <a:noFill/>
                </a:ln>
                <a:solidFill>
                  <a:sysClr val="windowText" lastClr="000000"/>
                </a:solidFill>
                <a:effectLst/>
                <a:uLnTx/>
                <a:uFillTx/>
                <a:latin typeface="Arial"/>
                <a:ea typeface="+mn-ea"/>
                <a:cs typeface="+mn-cs"/>
              </a:rPr>
              <a:t>Do we need new nuclear for net zero? </a:t>
            </a:r>
            <a:r>
              <a:rPr kumimoji="0" lang="en-US" sz="1500" b="0" i="0" u="none" strike="noStrike" kern="1200" cap="none" spc="0" normalizeH="0" baseline="0" noProof="0">
                <a:ln>
                  <a:noFill/>
                </a:ln>
                <a:solidFill>
                  <a:sysClr val="windowText" lastClr="000000"/>
                </a:solidFill>
                <a:effectLst/>
                <a:uLnTx/>
                <a:uFillTx/>
                <a:latin typeface="Arial"/>
                <a:ea typeface="+mn-ea"/>
                <a:cs typeface="+mn-cs"/>
              </a:rPr>
              <a:t>Likely 100-200GW in the US by 2050, especially given renewables buildout</a:t>
            </a:r>
          </a:p>
          <a:p>
            <a:pPr marL="640080" marR="0" lvl="1" indent="-182880" algn="l" defTabSz="914400" rtl="0" eaLnBrk="1" fontAlgn="auto" latinLnBrk="0" hangingPunct="1">
              <a:lnSpc>
                <a:spcPct val="100000"/>
              </a:lnSpc>
              <a:spcBef>
                <a:spcPts val="0"/>
              </a:spcBef>
              <a:spcAft>
                <a:spcPts val="0"/>
              </a:spcAft>
              <a:buClr>
                <a:srgbClr val="00652E"/>
              </a:buClr>
              <a:buSzTx/>
              <a:buFont typeface="Arial" panose="020B0604020202020204" pitchFamily="34" charset="0"/>
              <a:buChar char="•"/>
              <a:tabLst/>
              <a:defRPr/>
            </a:pPr>
            <a:r>
              <a:rPr kumimoji="0" lang="en-US" sz="1500" b="1" i="1" u="none" strike="noStrike" kern="1200" cap="none" spc="0" normalizeH="0" baseline="0" noProof="0">
                <a:ln>
                  <a:noFill/>
                </a:ln>
                <a:solidFill>
                  <a:sysClr val="windowText" lastClr="000000"/>
                </a:solidFill>
                <a:effectLst/>
                <a:uLnTx/>
                <a:uFillTx/>
                <a:latin typeface="Arial"/>
                <a:ea typeface="+mn-ea"/>
                <a:cs typeface="+mn-cs"/>
              </a:rPr>
              <a:t>Why will it be different than recent over-budget builds?</a:t>
            </a:r>
            <a:r>
              <a:rPr kumimoji="0" lang="en-US" sz="1500" b="0" i="0" u="none" strike="noStrike" kern="1200" cap="none" spc="0" normalizeH="0" baseline="0" noProof="0">
                <a:ln>
                  <a:noFill/>
                </a:ln>
                <a:solidFill>
                  <a:sysClr val="windowText" lastClr="000000"/>
                </a:solidFill>
                <a:effectLst/>
                <a:uLnTx/>
                <a:uFillTx/>
                <a:latin typeface="Arial"/>
                <a:ea typeface="+mn-ea"/>
                <a:cs typeface="+mn-cs"/>
              </a:rPr>
              <a:t> SMRs may avoid historical cost and constructability challenges; Vogtle provides lessons on the importance of rigorous pre-construction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ysClr val="windowText" lastClr="000000"/>
                </a:solidFill>
                <a:effectLst/>
                <a:uLnTx/>
                <a:uFillTx/>
                <a:latin typeface="Arial"/>
                <a:ea typeface="+mn-ea"/>
                <a:cs typeface="+mn-cs"/>
              </a:rPr>
              <a:t>Requirements for scaling to 200GW of new US nuclear by 2050</a:t>
            </a:r>
            <a:endParaRPr kumimoji="0" lang="en-US" sz="1500" b="0" i="0" u="none" strike="noStrike" kern="1200" cap="none" spc="0" normalizeH="0" baseline="0" noProof="0">
              <a:ln>
                <a:noFill/>
              </a:ln>
              <a:solidFill>
                <a:sysClr val="windowText" lastClr="000000"/>
              </a:solidFill>
              <a:effectLst/>
              <a:uLnTx/>
              <a:uFillTx/>
              <a:latin typeface="Arial"/>
              <a:ea typeface="+mn-ea"/>
              <a:cs typeface="+mn-cs"/>
            </a:endParaRPr>
          </a:p>
          <a:p>
            <a:pPr marL="640080" marR="0" lvl="1" indent="-182880" algn="l" defTabSz="914400" rtl="0" eaLnBrk="1" fontAlgn="auto" latinLnBrk="0" hangingPunct="1">
              <a:lnSpc>
                <a:spcPct val="100000"/>
              </a:lnSpc>
              <a:spcBef>
                <a:spcPts val="0"/>
              </a:spcBef>
              <a:spcAft>
                <a:spcPts val="0"/>
              </a:spcAft>
              <a:buClr>
                <a:srgbClr val="00652E"/>
              </a:buClr>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latin typeface="Arial"/>
                <a:ea typeface="+mn-ea"/>
                <a:cs typeface="+mn-cs"/>
              </a:rPr>
              <a:t>Waiting until mid-2030s to deploy at scale would lead to missing targets and/or significant supply chain overbuild</a:t>
            </a:r>
          </a:p>
          <a:p>
            <a:pPr marL="640080" marR="0" lvl="1" indent="-182880" algn="l" defTabSz="914400" rtl="0" eaLnBrk="1" fontAlgn="auto" latinLnBrk="0" hangingPunct="1">
              <a:lnSpc>
                <a:spcPct val="100000"/>
              </a:lnSpc>
              <a:spcBef>
                <a:spcPts val="0"/>
              </a:spcBef>
              <a:spcAft>
                <a:spcPts val="0"/>
              </a:spcAft>
              <a:buClr>
                <a:srgbClr val="00652E"/>
              </a:buClr>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latin typeface="Arial"/>
                <a:ea typeface="+mn-ea"/>
                <a:cs typeface="+mn-cs"/>
              </a:rPr>
              <a:t>Need committed orderbook of (likely) Gen III+ SMRs by 2025, 5-10 of one design; one design is necessary, but not sufficient and Gen III+ is likely for nearest-term deployment given utility risk tolerance</a:t>
            </a:r>
          </a:p>
          <a:p>
            <a:pPr marL="640080" marR="0" lvl="1" indent="-182880" algn="l" defTabSz="914400" rtl="0" eaLnBrk="1" fontAlgn="auto" latinLnBrk="0" hangingPunct="1">
              <a:lnSpc>
                <a:spcPct val="100000"/>
              </a:lnSpc>
              <a:spcBef>
                <a:spcPts val="0"/>
              </a:spcBef>
              <a:spcAft>
                <a:spcPts val="0"/>
              </a:spcAft>
              <a:buClr>
                <a:srgbClr val="00652E"/>
              </a:buClr>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latin typeface="Arial"/>
                <a:ea typeface="+mn-ea"/>
                <a:cs typeface="+mn-cs"/>
              </a:rPr>
              <a:t>200GW cumulative deployment will require developing a workforce of ~375K and scaling and adapting component supply chains that are sub-scale today; reduced, predictable licensing timelines also key</a:t>
            </a:r>
          </a:p>
          <a:p>
            <a:pPr marL="640080" marR="0" lvl="1" indent="-182880" algn="l" defTabSz="914400" rtl="0" eaLnBrk="1" fontAlgn="auto" latinLnBrk="0" hangingPunct="1">
              <a:lnSpc>
                <a:spcPct val="100000"/>
              </a:lnSpc>
              <a:spcBef>
                <a:spcPts val="0"/>
              </a:spcBef>
              <a:spcAft>
                <a:spcPts val="0"/>
              </a:spcAft>
              <a:buClr>
                <a:srgbClr val="00652E"/>
              </a:buClr>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latin typeface="Arial"/>
                <a:ea typeface="+mn-ea"/>
                <a:cs typeface="+mn-cs"/>
              </a:rPr>
              <a:t>Need to identify incentive and location(s) for long-term spent fuel storage implications</a:t>
            </a:r>
          </a:p>
          <a:p>
            <a:pPr marL="640080" marR="0" lvl="1" indent="-182880" algn="l" defTabSz="914400" rtl="0" eaLnBrk="1" fontAlgn="auto" latinLnBrk="0" hangingPunct="1">
              <a:lnSpc>
                <a:spcPct val="100000"/>
              </a:lnSpc>
              <a:spcBef>
                <a:spcPts val="0"/>
              </a:spcBef>
              <a:spcAft>
                <a:spcPts val="0"/>
              </a:spcAft>
              <a:buClr>
                <a:srgbClr val="00652E"/>
              </a:buClr>
              <a:buSzTx/>
              <a:buFont typeface="Arial" panose="020B0604020202020204" pitchFamily="34" charset="0"/>
              <a:buChar char="•"/>
              <a:tabLst/>
              <a:defRPr/>
            </a:pPr>
            <a:endParaRPr kumimoji="0" lang="en-US" sz="1500" b="0" i="0" u="none" strike="noStrike" kern="1200" cap="none" spc="0" normalizeH="0" baseline="0" noProof="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ysClr val="windowText" lastClr="000000"/>
                </a:solidFill>
                <a:effectLst/>
                <a:uLnTx/>
                <a:uFillTx/>
                <a:latin typeface="Arial"/>
                <a:ea typeface="+mn-ea"/>
                <a:cs typeface="+mn-cs"/>
              </a:rPr>
              <a:t>Potential solutions</a:t>
            </a:r>
          </a:p>
          <a:p>
            <a:pPr marL="640080" marR="0" lvl="1" indent="-182880" algn="l" defTabSz="914400" rtl="0" eaLnBrk="1" fontAlgn="auto" latinLnBrk="0" hangingPunct="1">
              <a:lnSpc>
                <a:spcPct val="100000"/>
              </a:lnSpc>
              <a:spcBef>
                <a:spcPts val="0"/>
              </a:spcBef>
              <a:spcAft>
                <a:spcPts val="0"/>
              </a:spcAft>
              <a:buClr>
                <a:srgbClr val="00652E"/>
              </a:buClr>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latin typeface="Arial"/>
                <a:ea typeface="+mn-ea"/>
                <a:cs typeface="+mn-cs"/>
              </a:rPr>
              <a:t>Utilities are afraid of uncontrolled overrun and project abandonment risk; catalyzing the orderbook will require intervening to manage completion risk, e.g., overrun insurance, tiered grants, government ownership/offtake</a:t>
            </a:r>
          </a:p>
          <a:p>
            <a:pPr marL="640080" marR="0" lvl="1" indent="-182880" algn="l" defTabSz="914400" rtl="0" eaLnBrk="1" fontAlgn="auto" latinLnBrk="0" hangingPunct="1">
              <a:lnSpc>
                <a:spcPct val="100000"/>
              </a:lnSpc>
              <a:spcBef>
                <a:spcPts val="0"/>
              </a:spcBef>
              <a:spcAft>
                <a:spcPts val="0"/>
              </a:spcAft>
              <a:buClr>
                <a:srgbClr val="00652E"/>
              </a:buClr>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latin typeface="Arial"/>
                <a:ea typeface="+mn-ea"/>
                <a:cs typeface="+mn-cs"/>
              </a:rPr>
              <a:t>Project delivery for first reactors needs to actively incorporate Vogtle lessons, with potential EPC partnerships</a:t>
            </a:r>
          </a:p>
          <a:p>
            <a:pPr marL="640080" marR="0" lvl="1" indent="-182880" algn="l" defTabSz="914400" rtl="0" eaLnBrk="1" fontAlgn="auto" latinLnBrk="0" hangingPunct="1">
              <a:lnSpc>
                <a:spcPct val="100000"/>
              </a:lnSpc>
              <a:spcBef>
                <a:spcPts val="0"/>
              </a:spcBef>
              <a:spcAft>
                <a:spcPts val="0"/>
              </a:spcAft>
              <a:buClr>
                <a:srgbClr val="00652E"/>
              </a:buClr>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latin typeface="Arial"/>
                <a:ea typeface="+mn-ea"/>
                <a:cs typeface="+mn-cs"/>
              </a:rPr>
              <a:t>Industrialization will require large-scale financing (e.g., low-cost debt) and programs (e.g., labor recruiting, training)</a:t>
            </a:r>
          </a:p>
        </p:txBody>
      </p:sp>
    </p:spTree>
    <p:extLst>
      <p:ext uri="{BB962C8B-B14F-4D97-AF65-F5344CB8AC3E}">
        <p14:creationId xmlns:p14="http://schemas.microsoft.com/office/powerpoint/2010/main" val="101770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DE96E-CE74-75B4-BC9E-5130DEE61620}"/>
              </a:ext>
            </a:extLst>
          </p:cNvPr>
          <p:cNvSpPr>
            <a:spLocks noGrp="1"/>
          </p:cNvSpPr>
          <p:nvPr>
            <p:ph type="title"/>
          </p:nvPr>
        </p:nvSpPr>
        <p:spPr/>
        <p:txBody>
          <a:bodyPr/>
          <a:lstStyle/>
          <a:p>
            <a:r>
              <a:rPr lang="en-US"/>
              <a:t>Modeling results show demand for 200+GW of new nuclear capacity </a:t>
            </a:r>
          </a:p>
        </p:txBody>
      </p:sp>
      <p:sp>
        <p:nvSpPr>
          <p:cNvPr id="4" name="TextBox 3">
            <a:extLst>
              <a:ext uri="{FF2B5EF4-FFF2-40B4-BE49-F238E27FC236}">
                <a16:creationId xmlns:a16="http://schemas.microsoft.com/office/drawing/2014/main" id="{E933A0CE-D8FC-C8B2-45AC-52693D84B5A7}"/>
              </a:ext>
            </a:extLst>
          </p:cNvPr>
          <p:cNvSpPr txBox="1"/>
          <p:nvPr/>
        </p:nvSpPr>
        <p:spPr>
          <a:xfrm>
            <a:off x="4637088" y="1436101"/>
            <a:ext cx="4480560" cy="295466"/>
          </a:xfrm>
          <a:prstGeom prst="rect">
            <a:avLst/>
          </a:prstGeom>
        </p:spPr>
        <p:txBody>
          <a:bodyPr vert="horz" wrap="square" lIns="0" tIns="0" rIns="0" bIns="18288" rtlCol="0" anchor="b">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1" i="0" u="none" strike="noStrike" kern="1200" cap="none" spc="0" normalizeH="0" baseline="0" noProof="0">
                <a:ln>
                  <a:noFill/>
                </a:ln>
                <a:solidFill>
                  <a:srgbClr val="000000"/>
                </a:solidFill>
                <a:effectLst/>
                <a:uLnTx/>
                <a:uFillTx/>
                <a:ea typeface="+mn-ea"/>
                <a:cs typeface="Arial" panose="020B0604020202020204" pitchFamily="34" charset="0"/>
              </a:rPr>
              <a:t>Advanced nuclear capacity,</a:t>
            </a:r>
            <a:r>
              <a:rPr kumimoji="0" lang="en-US" sz="1800" i="0" u="none" strike="noStrike" kern="1200" cap="none" spc="0" normalizeH="0" baseline="0" noProof="0">
                <a:ln>
                  <a:noFill/>
                </a:ln>
                <a:solidFill>
                  <a:srgbClr val="000000"/>
                </a:solidFill>
                <a:effectLst/>
                <a:uLnTx/>
                <a:uFillTx/>
                <a:ea typeface="+mn-ea"/>
                <a:cs typeface="Arial" panose="020B0604020202020204" pitchFamily="34" charset="0"/>
              </a:rPr>
              <a:t> GW</a:t>
            </a:r>
          </a:p>
        </p:txBody>
      </p:sp>
      <p:cxnSp>
        <p:nvCxnSpPr>
          <p:cNvPr id="5" name="LineSeparatorDefault 213">
            <a:extLst>
              <a:ext uri="{FF2B5EF4-FFF2-40B4-BE49-F238E27FC236}">
                <a16:creationId xmlns:a16="http://schemas.microsoft.com/office/drawing/2014/main" id="{713FBAD8-AD77-7F62-4716-9F00E19E4E5E}"/>
              </a:ext>
            </a:extLst>
          </p:cNvPr>
          <p:cNvCxnSpPr>
            <a:cxnSpLocks/>
          </p:cNvCxnSpPr>
          <p:nvPr>
            <p:custDataLst>
              <p:tags r:id="rId1"/>
            </p:custDataLst>
          </p:nvPr>
        </p:nvCxnSpPr>
        <p:spPr>
          <a:xfrm>
            <a:off x="563563" y="1754021"/>
            <a:ext cx="832104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732D50-75C6-D6C8-07CA-D5E480BB653F}"/>
              </a:ext>
            </a:extLst>
          </p:cNvPr>
          <p:cNvSpPr txBox="1">
            <a:spLocks/>
          </p:cNvSpPr>
          <p:nvPr/>
        </p:nvSpPr>
        <p:spPr>
          <a:xfrm>
            <a:off x="582612" y="1466879"/>
            <a:ext cx="3815461" cy="264688"/>
          </a:xfrm>
          <a:prstGeom prst="rect">
            <a:avLst/>
          </a:prstGeom>
        </p:spPr>
        <p:txBody>
          <a:bodyPr vert="horz" wrap="square" lIns="0" tIns="0" rIns="0" bIns="18288" rtlCol="0" anchor="b">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1" i="0" u="none" strike="noStrike" kern="1200" cap="none" spc="0" normalizeH="0" baseline="0" noProof="0">
                <a:ln>
                  <a:noFill/>
                </a:ln>
                <a:solidFill>
                  <a:srgbClr val="000000"/>
                </a:solidFill>
                <a:effectLst/>
                <a:uLnTx/>
                <a:uFillTx/>
                <a:ea typeface="+mn-ea"/>
                <a:cs typeface="Arial" panose="020B0604020202020204" pitchFamily="34" charset="0"/>
              </a:rPr>
              <a:t>Model</a:t>
            </a:r>
          </a:p>
        </p:txBody>
      </p:sp>
      <p:sp>
        <p:nvSpPr>
          <p:cNvPr id="7" name="TextBox 6">
            <a:extLst>
              <a:ext uri="{FF2B5EF4-FFF2-40B4-BE49-F238E27FC236}">
                <a16:creationId xmlns:a16="http://schemas.microsoft.com/office/drawing/2014/main" id="{668777EE-B05F-DC53-C3FB-F6DC9E30E2B1}"/>
              </a:ext>
            </a:extLst>
          </p:cNvPr>
          <p:cNvSpPr txBox="1">
            <a:spLocks/>
          </p:cNvSpPr>
          <p:nvPr/>
        </p:nvSpPr>
        <p:spPr>
          <a:xfrm>
            <a:off x="582612" y="1827503"/>
            <a:ext cx="3815461" cy="215444"/>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ea typeface="+mn-ea"/>
                <a:cs typeface="Arial" panose="020B0604020202020204" pitchFamily="34" charset="0"/>
              </a:rPr>
              <a:t>Demonstration and Deployment Pathways Modeling (this report)</a:t>
            </a:r>
            <a:r>
              <a:rPr kumimoji="0" lang="en-US" sz="1400" b="1" i="0" u="none" strike="noStrike" kern="1200" cap="none" spc="0" normalizeH="0" baseline="30000" noProof="0">
                <a:ln>
                  <a:noFill/>
                </a:ln>
                <a:solidFill>
                  <a:srgbClr val="000000"/>
                </a:solidFill>
                <a:effectLst/>
                <a:uLnTx/>
                <a:uFillTx/>
                <a:ea typeface="+mn-ea"/>
                <a:cs typeface="Arial" panose="020B0604020202020204" pitchFamily="34" charset="0"/>
              </a:rPr>
              <a:t>2</a:t>
            </a:r>
            <a:r>
              <a:rPr kumimoji="0" lang="en-US" sz="1400" b="1" i="0" u="none" strike="noStrike" kern="1200" cap="none" spc="0" normalizeH="0" noProof="0">
                <a:ln>
                  <a:noFill/>
                </a:ln>
                <a:solidFill>
                  <a:srgbClr val="000000"/>
                </a:solidFill>
                <a:effectLst/>
                <a:uLnTx/>
                <a:uFillTx/>
                <a:ea typeface="+mn-ea"/>
                <a:cs typeface="Arial" panose="020B0604020202020204" pitchFamily="34" charset="0"/>
              </a:rPr>
              <a:t> </a:t>
            </a:r>
          </a:p>
        </p:txBody>
      </p:sp>
      <p:sp>
        <p:nvSpPr>
          <p:cNvPr id="8" name="TextBox 7">
            <a:extLst>
              <a:ext uri="{FF2B5EF4-FFF2-40B4-BE49-F238E27FC236}">
                <a16:creationId xmlns:a16="http://schemas.microsoft.com/office/drawing/2014/main" id="{B1209B61-3AC8-545C-8FDA-5E6BF9E2C295}"/>
              </a:ext>
            </a:extLst>
          </p:cNvPr>
          <p:cNvSpPr txBox="1">
            <a:spLocks/>
          </p:cNvSpPr>
          <p:nvPr/>
        </p:nvSpPr>
        <p:spPr>
          <a:xfrm>
            <a:off x="582612" y="2565579"/>
            <a:ext cx="3815461"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ea typeface="+mn-ea"/>
                <a:cs typeface="Arial" panose="020B0604020202020204" pitchFamily="34" charset="0"/>
              </a:rPr>
              <a:t>NREL, 2022 “100% Clean Electricity by 2035”</a:t>
            </a:r>
          </a:p>
        </p:txBody>
      </p:sp>
      <p:sp>
        <p:nvSpPr>
          <p:cNvPr id="9" name="TextBox 8">
            <a:extLst>
              <a:ext uri="{FF2B5EF4-FFF2-40B4-BE49-F238E27FC236}">
                <a16:creationId xmlns:a16="http://schemas.microsoft.com/office/drawing/2014/main" id="{C6DF6A92-A31E-25FA-C015-14583473C9F1}"/>
              </a:ext>
            </a:extLst>
          </p:cNvPr>
          <p:cNvSpPr txBox="1">
            <a:spLocks/>
          </p:cNvSpPr>
          <p:nvPr/>
        </p:nvSpPr>
        <p:spPr>
          <a:xfrm>
            <a:off x="582612" y="4164999"/>
            <a:ext cx="3815461"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ea typeface="+mn-ea"/>
                <a:cs typeface="Arial" panose="020B0604020202020204" pitchFamily="34" charset="0"/>
              </a:rPr>
              <a:t>Breakthrough Institute, 2022 “Advancing Nuclear Energy”</a:t>
            </a:r>
          </a:p>
        </p:txBody>
      </p:sp>
      <p:sp>
        <p:nvSpPr>
          <p:cNvPr id="10" name="TextBox 9">
            <a:extLst>
              <a:ext uri="{FF2B5EF4-FFF2-40B4-BE49-F238E27FC236}">
                <a16:creationId xmlns:a16="http://schemas.microsoft.com/office/drawing/2014/main" id="{2BB31C8E-DAFE-FB8E-5AB9-8F2CBB98C879}"/>
              </a:ext>
            </a:extLst>
          </p:cNvPr>
          <p:cNvSpPr txBox="1">
            <a:spLocks/>
          </p:cNvSpPr>
          <p:nvPr/>
        </p:nvSpPr>
        <p:spPr>
          <a:xfrm>
            <a:off x="582612" y="3334105"/>
            <a:ext cx="3815461" cy="64633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ea typeface="+mn-ea"/>
                <a:cs typeface="Arial" panose="020B0604020202020204" pitchFamily="34" charset="0"/>
              </a:rPr>
              <a:t>Princeton University “Net-Zero America: Potential Pathways, Infrastructure, and Impacts” </a:t>
            </a:r>
          </a:p>
        </p:txBody>
      </p:sp>
      <p:sp>
        <p:nvSpPr>
          <p:cNvPr id="11" name="TextBox 10">
            <a:extLst>
              <a:ext uri="{FF2B5EF4-FFF2-40B4-BE49-F238E27FC236}">
                <a16:creationId xmlns:a16="http://schemas.microsoft.com/office/drawing/2014/main" id="{176AA629-F9EE-C904-712B-A79BE9BB4F81}"/>
              </a:ext>
            </a:extLst>
          </p:cNvPr>
          <p:cNvSpPr txBox="1">
            <a:spLocks/>
          </p:cNvSpPr>
          <p:nvPr/>
        </p:nvSpPr>
        <p:spPr>
          <a:xfrm>
            <a:off x="582612" y="4912183"/>
            <a:ext cx="3815461" cy="64633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ea typeface="+mn-ea"/>
                <a:cs typeface="Arial" panose="020B0604020202020204" pitchFamily="34" charset="0"/>
              </a:rPr>
              <a:t>Vibrant Clean Energy, 2022 “Role of Electricity Produced by Advanced Nuclear Technologies”</a:t>
            </a:r>
          </a:p>
        </p:txBody>
      </p:sp>
      <p:graphicFrame>
        <p:nvGraphicFramePr>
          <p:cNvPr id="12" name="Chart 11">
            <a:extLst>
              <a:ext uri="{FF2B5EF4-FFF2-40B4-BE49-F238E27FC236}">
                <a16:creationId xmlns:a16="http://schemas.microsoft.com/office/drawing/2014/main" id="{5EC5E5B6-A3E1-9B01-3679-BC03089DE686}"/>
              </a:ext>
            </a:extLst>
          </p:cNvPr>
          <p:cNvGraphicFramePr/>
          <p:nvPr>
            <p:custDataLst>
              <p:tags r:id="rId2"/>
            </p:custDataLst>
            <p:extLst>
              <p:ext uri="{D42A27DB-BD31-4B8C-83A1-F6EECF244321}">
                <p14:modId xmlns:p14="http://schemas.microsoft.com/office/powerpoint/2010/main" val="147186805"/>
              </p:ext>
            </p:extLst>
          </p:nvPr>
        </p:nvGraphicFramePr>
        <p:xfrm>
          <a:off x="5060950" y="1764225"/>
          <a:ext cx="3771900" cy="701675"/>
        </p:xfrm>
        <a:graphic>
          <a:graphicData uri="http://schemas.openxmlformats.org/drawingml/2006/chart">
            <c:chart xmlns:c="http://schemas.openxmlformats.org/drawingml/2006/chart" xmlns:r="http://schemas.openxmlformats.org/officeDocument/2006/relationships" r:id="rId31"/>
          </a:graphicData>
        </a:graphic>
      </p:graphicFrame>
      <p:sp>
        <p:nvSpPr>
          <p:cNvPr id="13" name="Text Placeholder 4">
            <a:extLst>
              <a:ext uri="{FF2B5EF4-FFF2-40B4-BE49-F238E27FC236}">
                <a16:creationId xmlns:a16="http://schemas.microsoft.com/office/drawing/2014/main" id="{31C4EF75-6E90-9D70-CB96-916C2081C37F}"/>
              </a:ext>
            </a:extLst>
          </p:cNvPr>
          <p:cNvSpPr>
            <a:spLocks noGrp="1"/>
          </p:cNvSpPr>
          <p:nvPr>
            <p:custDataLst>
              <p:tags r:id="rId3"/>
            </p:custDataLst>
          </p:nvPr>
        </p:nvSpPr>
        <p:spPr bwMode="auto">
          <a:xfrm>
            <a:off x="4705350" y="202298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defRPr/>
            </a:pPr>
            <a:fld id="{5390DF5A-9A35-4F22-8BE8-6E336855E042}" type="datetime'2''''''''''''''''''''0''''''5''0'''''''''''''''''''''''">
              <a:rPr lang="en-US" altLang="en-US" sz="1200" smtClean="0">
                <a:solidFill>
                  <a:srgbClr val="000000"/>
                </a:solidFill>
                <a:cs typeface="+mn-cs"/>
              </a:rPr>
              <a:pPr lvl="0">
                <a:spcBef>
                  <a:spcPct val="0"/>
                </a:spcBef>
                <a:spcAft>
                  <a:spcPct val="0"/>
                </a:spcAft>
                <a:defRPr/>
              </a:pPr>
              <a:t>2050</a:t>
            </a:fld>
            <a:endParaRPr kumimoji="0" lang="en-US" sz="1200" b="0" i="0" strike="noStrike" kern="1200" cap="none" spc="0" normalizeH="0" baseline="0" noProof="0">
              <a:ln>
                <a:noFill/>
              </a:ln>
              <a:solidFill>
                <a:srgbClr val="000000"/>
              </a:solidFill>
              <a:effectLst/>
              <a:uLnTx/>
              <a:uFillTx/>
              <a:cs typeface="+mn-cs"/>
            </a:endParaRPr>
          </a:p>
        </p:txBody>
      </p:sp>
      <p:sp>
        <p:nvSpPr>
          <p:cNvPr id="14" name="Rectangle 13">
            <a:extLst>
              <a:ext uri="{FF2B5EF4-FFF2-40B4-BE49-F238E27FC236}">
                <a16:creationId xmlns:a16="http://schemas.microsoft.com/office/drawing/2014/main" id="{3C53477C-51A5-74D9-EA22-E9001B154B39}"/>
              </a:ext>
            </a:extLst>
          </p:cNvPr>
          <p:cNvSpPr/>
          <p:nvPr>
            <p:custDataLst>
              <p:tags r:id="rId4"/>
            </p:custDataLst>
          </p:nvPr>
        </p:nvSpPr>
        <p:spPr bwMode="auto">
          <a:xfrm>
            <a:off x="4121785" y="1158688"/>
            <a:ext cx="165100" cy="165100"/>
          </a:xfrm>
          <a:prstGeom prst="rect">
            <a:avLst/>
          </a:prstGeom>
          <a:solidFill>
            <a:schemeClr val="accent1"/>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5A1D8162-0138-4058-C505-BAFC95E6B971}"/>
              </a:ext>
            </a:extLst>
          </p:cNvPr>
          <p:cNvSpPr/>
          <p:nvPr>
            <p:custDataLst>
              <p:tags r:id="rId5"/>
            </p:custDataLst>
          </p:nvPr>
        </p:nvSpPr>
        <p:spPr bwMode="auto">
          <a:xfrm>
            <a:off x="5080635" y="1158688"/>
            <a:ext cx="165100" cy="165100"/>
          </a:xfrm>
          <a:prstGeom prst="rect">
            <a:avLst/>
          </a:prstGeom>
          <a:solidFill>
            <a:schemeClr val="accent2"/>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FBFE0C36-0A86-CD54-DA65-0A03FF80CFF0}"/>
              </a:ext>
            </a:extLst>
          </p:cNvPr>
          <p:cNvSpPr/>
          <p:nvPr>
            <p:custDataLst>
              <p:tags r:id="rId6"/>
            </p:custDataLst>
          </p:nvPr>
        </p:nvSpPr>
        <p:spPr bwMode="auto">
          <a:xfrm>
            <a:off x="7877175" y="1158688"/>
            <a:ext cx="165100" cy="165100"/>
          </a:xfrm>
          <a:prstGeom prst="rect">
            <a:avLst/>
          </a:prstGeom>
          <a:solidFill>
            <a:schemeClr val="accent3"/>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D8E459FB-D2D1-042B-CF6D-CDEAF7119260}"/>
              </a:ext>
            </a:extLst>
          </p:cNvPr>
          <p:cNvSpPr>
            <a:spLocks noGrp="1"/>
          </p:cNvSpPr>
          <p:nvPr>
            <p:custDataLst>
              <p:tags r:id="rId7"/>
            </p:custDataLst>
          </p:nvPr>
        </p:nvSpPr>
        <p:spPr bwMode="auto">
          <a:xfrm>
            <a:off x="8093075" y="1157100"/>
            <a:ext cx="7318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defRPr/>
            </a:pPr>
            <a:fld id="{F20CD115-8F57-44DE-B199-870BA3589F4C}" type="datetime'Hi''g''''''''''''''''''''h'''''''''">
              <a:rPr lang="en-US" altLang="en-US" sz="1200" smtClean="0">
                <a:solidFill>
                  <a:srgbClr val="000000"/>
                </a:solidFill>
                <a:cs typeface="+mn-cs"/>
              </a:rPr>
              <a:pPr lvl="0">
                <a:spcBef>
                  <a:spcPct val="0"/>
                </a:spcBef>
                <a:spcAft>
                  <a:spcPct val="0"/>
                </a:spcAft>
                <a:defRPr/>
              </a:pPr>
              <a:t>High</a:t>
            </a:fld>
            <a:r>
              <a:rPr lang="en-US" altLang="en-US" sz="1200">
                <a:solidFill>
                  <a:srgbClr val="000000"/>
                </a:solidFill>
                <a:cs typeface="+mn-cs"/>
              </a:rPr>
              <a:t> case</a:t>
            </a:r>
            <a:r>
              <a:rPr lang="en-US" altLang="en-US" sz="1200" baseline="30000">
                <a:solidFill>
                  <a:srgbClr val="000000"/>
                </a:solidFill>
                <a:cs typeface="+mn-cs"/>
              </a:rPr>
              <a:t>1</a:t>
            </a:r>
            <a:endParaRPr kumimoji="0" lang="en-US" sz="1200" b="0" i="0" strike="noStrike" kern="1200" cap="none" spc="0" normalizeH="0" baseline="30000" noProof="0">
              <a:ln>
                <a:noFill/>
              </a:ln>
              <a:solidFill>
                <a:srgbClr val="000000"/>
              </a:solidFill>
              <a:effectLst/>
              <a:uLnTx/>
              <a:uFillTx/>
              <a:cs typeface="+mn-cs"/>
            </a:endParaRPr>
          </a:p>
        </p:txBody>
      </p:sp>
      <p:sp>
        <p:nvSpPr>
          <p:cNvPr id="18" name="Text Placeholder 4">
            <a:extLst>
              <a:ext uri="{FF2B5EF4-FFF2-40B4-BE49-F238E27FC236}">
                <a16:creationId xmlns:a16="http://schemas.microsoft.com/office/drawing/2014/main" id="{72D36A5C-8644-6BBA-2CE1-4A5EA00FDB13}"/>
              </a:ext>
            </a:extLst>
          </p:cNvPr>
          <p:cNvSpPr>
            <a:spLocks noGrp="1"/>
          </p:cNvSpPr>
          <p:nvPr>
            <p:custDataLst>
              <p:tags r:id="rId8"/>
            </p:custDataLst>
          </p:nvPr>
        </p:nvSpPr>
        <p:spPr bwMode="auto">
          <a:xfrm>
            <a:off x="5296535" y="1157100"/>
            <a:ext cx="256032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defRPr/>
            </a:pPr>
            <a:r>
              <a:rPr lang="en-US" altLang="en-US" sz="1200">
                <a:solidFill>
                  <a:srgbClr val="000000"/>
                </a:solidFill>
                <a:cs typeface="+mn-cs"/>
              </a:rPr>
              <a:t>Infrastructure/renewables limitations</a:t>
            </a:r>
            <a:endParaRPr kumimoji="0" lang="en-US" sz="1200" b="0" i="0" strike="noStrike" kern="1200" cap="none" spc="0" normalizeH="0" baseline="0" noProof="0">
              <a:ln>
                <a:noFill/>
              </a:ln>
              <a:solidFill>
                <a:srgbClr val="000000"/>
              </a:solidFill>
              <a:effectLst/>
              <a:uLnTx/>
              <a:uFillTx/>
              <a:cs typeface="+mn-cs"/>
            </a:endParaRPr>
          </a:p>
        </p:txBody>
      </p:sp>
      <p:sp>
        <p:nvSpPr>
          <p:cNvPr id="19" name="Text Placeholder 4">
            <a:extLst>
              <a:ext uri="{FF2B5EF4-FFF2-40B4-BE49-F238E27FC236}">
                <a16:creationId xmlns:a16="http://schemas.microsoft.com/office/drawing/2014/main" id="{67076D98-E5E4-0A6F-C480-17026D303D35}"/>
              </a:ext>
            </a:extLst>
          </p:cNvPr>
          <p:cNvSpPr>
            <a:spLocks noGrp="1"/>
          </p:cNvSpPr>
          <p:nvPr>
            <p:custDataLst>
              <p:tags r:id="rId9"/>
            </p:custDataLst>
          </p:nvPr>
        </p:nvSpPr>
        <p:spPr bwMode="auto">
          <a:xfrm>
            <a:off x="4337685" y="1157100"/>
            <a:ext cx="641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defRPr/>
            </a:pPr>
            <a:fld id="{72B9572A-BB9C-44B3-8E0D-85C026010AD6}" type="datetime'''''''''''L''''''''''''''o''''''w'''''''''''''''">
              <a:rPr lang="en-US" altLang="en-US" sz="1200" smtClean="0">
                <a:solidFill>
                  <a:srgbClr val="000000"/>
                </a:solidFill>
                <a:cs typeface="+mn-cs"/>
              </a:rPr>
              <a:pPr lvl="0">
                <a:spcBef>
                  <a:spcPct val="0"/>
                </a:spcBef>
                <a:spcAft>
                  <a:spcPct val="0"/>
                </a:spcAft>
                <a:defRPr/>
              </a:pPr>
              <a:t>Low</a:t>
            </a:fld>
            <a:r>
              <a:rPr lang="en-US" altLang="en-US" sz="1200">
                <a:solidFill>
                  <a:srgbClr val="000000"/>
                </a:solidFill>
                <a:cs typeface="+mn-cs"/>
              </a:rPr>
              <a:t> case</a:t>
            </a:r>
            <a:endParaRPr kumimoji="0" lang="en-US" sz="1200" b="0" i="0" strike="noStrike" kern="1200" cap="none" spc="0" normalizeH="0" baseline="0" noProof="0">
              <a:ln>
                <a:noFill/>
              </a:ln>
              <a:solidFill>
                <a:srgbClr val="000000"/>
              </a:solidFill>
              <a:effectLst/>
              <a:uLnTx/>
              <a:uFillTx/>
              <a:cs typeface="+mn-cs"/>
            </a:endParaRPr>
          </a:p>
        </p:txBody>
      </p:sp>
      <p:graphicFrame>
        <p:nvGraphicFramePr>
          <p:cNvPr id="20" name="Chart 19">
            <a:extLst>
              <a:ext uri="{FF2B5EF4-FFF2-40B4-BE49-F238E27FC236}">
                <a16:creationId xmlns:a16="http://schemas.microsoft.com/office/drawing/2014/main" id="{239BD3AB-6738-AD03-D042-71BB53F72084}"/>
              </a:ext>
            </a:extLst>
          </p:cNvPr>
          <p:cNvGraphicFramePr/>
          <p:nvPr>
            <p:custDataLst>
              <p:tags r:id="rId10"/>
            </p:custDataLst>
            <p:extLst>
              <p:ext uri="{D42A27DB-BD31-4B8C-83A1-F6EECF244321}">
                <p14:modId xmlns:p14="http://schemas.microsoft.com/office/powerpoint/2010/main" val="62152197"/>
              </p:ext>
            </p:extLst>
          </p:nvPr>
        </p:nvGraphicFramePr>
        <p:xfrm>
          <a:off x="5060950" y="2550038"/>
          <a:ext cx="3611563" cy="701675"/>
        </p:xfrm>
        <a:graphic>
          <a:graphicData uri="http://schemas.openxmlformats.org/drawingml/2006/chart">
            <c:chart xmlns:c="http://schemas.openxmlformats.org/drawingml/2006/chart" xmlns:r="http://schemas.openxmlformats.org/officeDocument/2006/relationships" r:id="rId32"/>
          </a:graphicData>
        </a:graphic>
      </p:graphicFrame>
      <p:sp>
        <p:nvSpPr>
          <p:cNvPr id="21" name="Text Placeholder 4">
            <a:extLst>
              <a:ext uri="{FF2B5EF4-FFF2-40B4-BE49-F238E27FC236}">
                <a16:creationId xmlns:a16="http://schemas.microsoft.com/office/drawing/2014/main" id="{9480F173-CCFB-FD7A-A99A-339E172382F7}"/>
              </a:ext>
            </a:extLst>
          </p:cNvPr>
          <p:cNvSpPr>
            <a:spLocks noGrp="1"/>
          </p:cNvSpPr>
          <p:nvPr>
            <p:custDataLst>
              <p:tags r:id="rId11"/>
            </p:custDataLst>
          </p:nvPr>
        </p:nvSpPr>
        <p:spPr bwMode="auto">
          <a:xfrm>
            <a:off x="4705350" y="2808800"/>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defRPr/>
            </a:pPr>
            <a:fld id="{1B5667A8-828B-4F41-BE02-B168D09B4D40}" type="datetime'''''''''''2''''''''''''''''''''''0''''''''''''''3''''''''5'">
              <a:rPr lang="en-US" altLang="en-US" sz="1200" smtClean="0">
                <a:solidFill>
                  <a:srgbClr val="000000"/>
                </a:solidFill>
                <a:cs typeface="+mn-cs"/>
              </a:rPr>
              <a:pPr lvl="0">
                <a:spcBef>
                  <a:spcPct val="0"/>
                </a:spcBef>
                <a:spcAft>
                  <a:spcPct val="0"/>
                </a:spcAft>
                <a:defRPr/>
              </a:pPr>
              <a:t>2035</a:t>
            </a:fld>
            <a:endParaRPr kumimoji="0" lang="en-US" sz="1200" b="0" i="0" strike="noStrike" kern="1200" cap="none" spc="0" normalizeH="0" baseline="0" noProof="0">
              <a:ln>
                <a:noFill/>
              </a:ln>
              <a:solidFill>
                <a:srgbClr val="000000"/>
              </a:solidFill>
              <a:effectLst/>
              <a:uLnTx/>
              <a:uFillTx/>
              <a:cs typeface="+mn-cs"/>
            </a:endParaRPr>
          </a:p>
        </p:txBody>
      </p:sp>
      <p:graphicFrame>
        <p:nvGraphicFramePr>
          <p:cNvPr id="22" name="Chart 21">
            <a:extLst>
              <a:ext uri="{FF2B5EF4-FFF2-40B4-BE49-F238E27FC236}">
                <a16:creationId xmlns:a16="http://schemas.microsoft.com/office/drawing/2014/main" id="{95F09DDF-AC31-00D9-A2D9-2655176FD7EE}"/>
              </a:ext>
            </a:extLst>
          </p:cNvPr>
          <p:cNvGraphicFramePr/>
          <p:nvPr>
            <p:custDataLst>
              <p:tags r:id="rId12"/>
            </p:custDataLst>
            <p:extLst>
              <p:ext uri="{D42A27DB-BD31-4B8C-83A1-F6EECF244321}">
                <p14:modId xmlns:p14="http://schemas.microsoft.com/office/powerpoint/2010/main" val="2070912938"/>
              </p:ext>
            </p:extLst>
          </p:nvPr>
        </p:nvGraphicFramePr>
        <p:xfrm>
          <a:off x="5060950" y="4123250"/>
          <a:ext cx="3875088" cy="700088"/>
        </p:xfrm>
        <a:graphic>
          <a:graphicData uri="http://schemas.openxmlformats.org/drawingml/2006/chart">
            <c:chart xmlns:c="http://schemas.openxmlformats.org/drawingml/2006/chart" xmlns:r="http://schemas.openxmlformats.org/officeDocument/2006/relationships" r:id="rId33"/>
          </a:graphicData>
        </a:graphic>
      </p:graphicFrame>
      <p:sp>
        <p:nvSpPr>
          <p:cNvPr id="23" name="Text Placeholder 4">
            <a:extLst>
              <a:ext uri="{FF2B5EF4-FFF2-40B4-BE49-F238E27FC236}">
                <a16:creationId xmlns:a16="http://schemas.microsoft.com/office/drawing/2014/main" id="{780621C6-B2C0-FF6B-AA13-3C7E77B583D0}"/>
              </a:ext>
            </a:extLst>
          </p:cNvPr>
          <p:cNvSpPr>
            <a:spLocks noGrp="1"/>
          </p:cNvSpPr>
          <p:nvPr>
            <p:custDataLst>
              <p:tags r:id="rId13"/>
            </p:custDataLst>
          </p:nvPr>
        </p:nvSpPr>
        <p:spPr bwMode="auto">
          <a:xfrm>
            <a:off x="4705350" y="4382013"/>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defRPr/>
            </a:pPr>
            <a:fld id="{84EBDC83-3B32-43A5-A8AA-20B3BBBED424}" type="datetime'''''''''''''2''''''''''''''''''''''05''''''''''''0'''''''''">
              <a:rPr lang="en-US" altLang="en-US" sz="1200" smtClean="0">
                <a:solidFill>
                  <a:srgbClr val="000000"/>
                </a:solidFill>
                <a:cs typeface="+mn-cs"/>
              </a:rPr>
              <a:pPr lvl="0">
                <a:spcBef>
                  <a:spcPct val="0"/>
                </a:spcBef>
                <a:spcAft>
                  <a:spcPct val="0"/>
                </a:spcAft>
                <a:defRPr/>
              </a:pPr>
              <a:t>2050</a:t>
            </a:fld>
            <a:endParaRPr kumimoji="0" lang="en-US" sz="1200" b="0" i="0" strike="noStrike" kern="1200" cap="none" spc="0" normalizeH="0" baseline="0" noProof="0">
              <a:ln>
                <a:noFill/>
              </a:ln>
              <a:solidFill>
                <a:srgbClr val="000000"/>
              </a:solidFill>
              <a:effectLst/>
              <a:uLnTx/>
              <a:uFillTx/>
              <a:cs typeface="+mn-cs"/>
            </a:endParaRPr>
          </a:p>
        </p:txBody>
      </p:sp>
      <p:sp>
        <p:nvSpPr>
          <p:cNvPr id="24" name="Text Placeholder 4">
            <a:extLst>
              <a:ext uri="{FF2B5EF4-FFF2-40B4-BE49-F238E27FC236}">
                <a16:creationId xmlns:a16="http://schemas.microsoft.com/office/drawing/2014/main" id="{70B62D91-E9A7-34D4-3DD9-0B0BD84F6687}"/>
              </a:ext>
            </a:extLst>
          </p:cNvPr>
          <p:cNvSpPr>
            <a:spLocks noGrp="1"/>
          </p:cNvSpPr>
          <p:nvPr>
            <p:custDataLst>
              <p:tags r:id="rId14"/>
            </p:custDataLst>
          </p:nvPr>
        </p:nvSpPr>
        <p:spPr bwMode="gray">
          <a:xfrm>
            <a:off x="5168899" y="4393125"/>
            <a:ext cx="2603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050">
                <a:effectLst/>
                <a:cs typeface="+mn-cs"/>
              </a:rPr>
              <a:t>N/A</a:t>
            </a:r>
            <a:endParaRPr lang="en-US" sz="1200">
              <a:cs typeface="+mn-cs"/>
            </a:endParaRPr>
          </a:p>
        </p:txBody>
      </p:sp>
      <p:graphicFrame>
        <p:nvGraphicFramePr>
          <p:cNvPr id="25" name="Chart 24">
            <a:extLst>
              <a:ext uri="{FF2B5EF4-FFF2-40B4-BE49-F238E27FC236}">
                <a16:creationId xmlns:a16="http://schemas.microsoft.com/office/drawing/2014/main" id="{2CAF199C-F5A5-EDEF-663D-15011D1696AC}"/>
              </a:ext>
            </a:extLst>
          </p:cNvPr>
          <p:cNvGraphicFramePr/>
          <p:nvPr>
            <p:custDataLst>
              <p:tags r:id="rId15"/>
            </p:custDataLst>
            <p:extLst>
              <p:ext uri="{D42A27DB-BD31-4B8C-83A1-F6EECF244321}">
                <p14:modId xmlns:p14="http://schemas.microsoft.com/office/powerpoint/2010/main" val="3055483731"/>
              </p:ext>
            </p:extLst>
          </p:nvPr>
        </p:nvGraphicFramePr>
        <p:xfrm>
          <a:off x="5060950" y="3335850"/>
          <a:ext cx="3611563" cy="701675"/>
        </p:xfrm>
        <a:graphic>
          <a:graphicData uri="http://schemas.openxmlformats.org/drawingml/2006/chart">
            <c:chart xmlns:c="http://schemas.openxmlformats.org/drawingml/2006/chart" xmlns:r="http://schemas.openxmlformats.org/officeDocument/2006/relationships" r:id="rId34"/>
          </a:graphicData>
        </a:graphic>
      </p:graphicFrame>
      <p:sp>
        <p:nvSpPr>
          <p:cNvPr id="26" name="Text Placeholder 4">
            <a:extLst>
              <a:ext uri="{FF2B5EF4-FFF2-40B4-BE49-F238E27FC236}">
                <a16:creationId xmlns:a16="http://schemas.microsoft.com/office/drawing/2014/main" id="{71299C33-3247-8B72-7684-53D200FEC3E5}"/>
              </a:ext>
            </a:extLst>
          </p:cNvPr>
          <p:cNvSpPr>
            <a:spLocks noGrp="1"/>
          </p:cNvSpPr>
          <p:nvPr>
            <p:custDataLst>
              <p:tags r:id="rId16"/>
            </p:custDataLst>
          </p:nvPr>
        </p:nvSpPr>
        <p:spPr bwMode="auto">
          <a:xfrm>
            <a:off x="4705350" y="3594613"/>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defRPr/>
            </a:pPr>
            <a:fld id="{7F6873F0-035A-4AAA-8A68-6FC1BE8E8B44}" type="datetime'''''''''''''''2''''''''''''''''035'''''''''''''''''''''''">
              <a:rPr lang="en-US" altLang="en-US" sz="1200" smtClean="0">
                <a:solidFill>
                  <a:srgbClr val="000000"/>
                </a:solidFill>
                <a:cs typeface="+mn-cs"/>
              </a:rPr>
              <a:pPr lvl="0">
                <a:spcBef>
                  <a:spcPct val="0"/>
                </a:spcBef>
                <a:spcAft>
                  <a:spcPct val="0"/>
                </a:spcAft>
                <a:defRPr/>
              </a:pPr>
              <a:t>2035</a:t>
            </a:fld>
            <a:endParaRPr kumimoji="0" lang="en-US" sz="1200" b="0" i="0" strike="noStrike" kern="1200" cap="none" spc="0" normalizeH="0" baseline="0" noProof="0">
              <a:ln>
                <a:noFill/>
              </a:ln>
              <a:solidFill>
                <a:srgbClr val="000000"/>
              </a:solidFill>
              <a:effectLst/>
              <a:uLnTx/>
              <a:uFillTx/>
              <a:cs typeface="+mn-cs"/>
            </a:endParaRPr>
          </a:p>
        </p:txBody>
      </p:sp>
      <p:sp>
        <p:nvSpPr>
          <p:cNvPr id="27" name="Text Placeholder 4">
            <a:extLst>
              <a:ext uri="{FF2B5EF4-FFF2-40B4-BE49-F238E27FC236}">
                <a16:creationId xmlns:a16="http://schemas.microsoft.com/office/drawing/2014/main" id="{5C03358A-CF25-1F5C-CEF3-C26C9D5473E7}"/>
              </a:ext>
            </a:extLst>
          </p:cNvPr>
          <p:cNvSpPr>
            <a:spLocks noGrp="1"/>
          </p:cNvSpPr>
          <p:nvPr>
            <p:custDataLst>
              <p:tags r:id="rId17"/>
            </p:custDataLst>
          </p:nvPr>
        </p:nvSpPr>
        <p:spPr bwMode="gray">
          <a:xfrm>
            <a:off x="5168900" y="3448563"/>
            <a:ext cx="2603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sz="1050">
                <a:cs typeface="+mn-cs"/>
              </a:rPr>
              <a:t>N/A</a:t>
            </a:r>
            <a:endParaRPr lang="en-US" sz="1200">
              <a:cs typeface="+mn-cs"/>
            </a:endParaRPr>
          </a:p>
        </p:txBody>
      </p:sp>
      <p:graphicFrame>
        <p:nvGraphicFramePr>
          <p:cNvPr id="28" name="Chart 27">
            <a:extLst>
              <a:ext uri="{FF2B5EF4-FFF2-40B4-BE49-F238E27FC236}">
                <a16:creationId xmlns:a16="http://schemas.microsoft.com/office/drawing/2014/main" id="{6BF9E791-49A6-0B3A-82E5-56645B116283}"/>
              </a:ext>
            </a:extLst>
          </p:cNvPr>
          <p:cNvGraphicFramePr/>
          <p:nvPr>
            <p:custDataLst>
              <p:tags r:id="rId18"/>
            </p:custDataLst>
            <p:extLst>
              <p:ext uri="{D42A27DB-BD31-4B8C-83A1-F6EECF244321}">
                <p14:modId xmlns:p14="http://schemas.microsoft.com/office/powerpoint/2010/main" val="3504467845"/>
              </p:ext>
            </p:extLst>
          </p:nvPr>
        </p:nvGraphicFramePr>
        <p:xfrm>
          <a:off x="5060950" y="4909063"/>
          <a:ext cx="3611563" cy="674687"/>
        </p:xfrm>
        <a:graphic>
          <a:graphicData uri="http://schemas.openxmlformats.org/drawingml/2006/chart">
            <c:chart xmlns:c="http://schemas.openxmlformats.org/drawingml/2006/chart" xmlns:r="http://schemas.openxmlformats.org/officeDocument/2006/relationships" r:id="rId35"/>
          </a:graphicData>
        </a:graphic>
      </p:graphicFrame>
      <p:sp>
        <p:nvSpPr>
          <p:cNvPr id="29" name="Text Placeholder 4">
            <a:extLst>
              <a:ext uri="{FF2B5EF4-FFF2-40B4-BE49-F238E27FC236}">
                <a16:creationId xmlns:a16="http://schemas.microsoft.com/office/drawing/2014/main" id="{B1120E85-00E3-0983-8F53-C569653ADDBE}"/>
              </a:ext>
            </a:extLst>
          </p:cNvPr>
          <p:cNvSpPr>
            <a:spLocks noGrp="1"/>
          </p:cNvSpPr>
          <p:nvPr>
            <p:custDataLst>
              <p:tags r:id="rId19"/>
            </p:custDataLst>
          </p:nvPr>
        </p:nvSpPr>
        <p:spPr bwMode="auto">
          <a:xfrm>
            <a:off x="4705350" y="5155125"/>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defRPr/>
            </a:pPr>
            <a:fld id="{971C4AF0-E1AD-4872-867F-784851C3E025}" type="datetime'''2''0''''''''''''''''''5''''''''''''''0'''''">
              <a:rPr lang="en-US" altLang="en-US" sz="1200" smtClean="0">
                <a:solidFill>
                  <a:srgbClr val="000000"/>
                </a:solidFill>
                <a:cs typeface="+mn-cs"/>
              </a:rPr>
              <a:pPr lvl="0">
                <a:spcBef>
                  <a:spcPct val="0"/>
                </a:spcBef>
                <a:spcAft>
                  <a:spcPct val="0"/>
                </a:spcAft>
                <a:defRPr/>
              </a:pPr>
              <a:t>2050</a:t>
            </a:fld>
            <a:endParaRPr kumimoji="0" lang="en-US" sz="1200" b="0" i="0" strike="noStrike" kern="1200" cap="none" spc="0" normalizeH="0" baseline="0" noProof="0">
              <a:ln>
                <a:noFill/>
              </a:ln>
              <a:solidFill>
                <a:srgbClr val="000000"/>
              </a:solidFill>
              <a:effectLst/>
              <a:uLnTx/>
              <a:uFillTx/>
              <a:cs typeface="+mn-cs"/>
            </a:endParaRPr>
          </a:p>
        </p:txBody>
      </p:sp>
      <p:sp>
        <p:nvSpPr>
          <p:cNvPr id="30" name="Text Placeholder 4">
            <a:extLst>
              <a:ext uri="{FF2B5EF4-FFF2-40B4-BE49-F238E27FC236}">
                <a16:creationId xmlns:a16="http://schemas.microsoft.com/office/drawing/2014/main" id="{C8921DBC-E3AF-61B3-0729-E72874C4138A}"/>
              </a:ext>
            </a:extLst>
          </p:cNvPr>
          <p:cNvSpPr>
            <a:spLocks noGrp="1"/>
          </p:cNvSpPr>
          <p:nvPr>
            <p:custDataLst>
              <p:tags r:id="rId20"/>
            </p:custDataLst>
          </p:nvPr>
        </p:nvSpPr>
        <p:spPr bwMode="gray">
          <a:xfrm>
            <a:off x="5168899" y="5166238"/>
            <a:ext cx="2603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sz="1050">
                <a:cs typeface="+mn-cs"/>
              </a:rPr>
              <a:t>N/A</a:t>
            </a:r>
            <a:endParaRPr lang="en-US" sz="1100">
              <a:cs typeface="+mn-cs"/>
            </a:endParaRPr>
          </a:p>
        </p:txBody>
      </p:sp>
      <p:sp>
        <p:nvSpPr>
          <p:cNvPr id="31" name="4. Footnote">
            <a:extLst>
              <a:ext uri="{FF2B5EF4-FFF2-40B4-BE49-F238E27FC236}">
                <a16:creationId xmlns:a16="http://schemas.microsoft.com/office/drawing/2014/main" id="{26546D2A-A536-C336-838E-D8750E185E58}"/>
              </a:ext>
            </a:extLst>
          </p:cNvPr>
          <p:cNvSpPr txBox="1"/>
          <p:nvPr>
            <p:custDataLst>
              <p:tags r:id="rId21"/>
            </p:custDataLst>
          </p:nvPr>
        </p:nvSpPr>
        <p:spPr>
          <a:xfrm>
            <a:off x="553972" y="6508688"/>
            <a:ext cx="8382066"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p>
            <a:pPr marR="0" lvl="0" defTabSz="914400" rtl="0" eaLnBrk="1" fontAlgn="auto" latinLnBrk="0" hangingPunct="1">
              <a:lnSpc>
                <a:spcPct val="100000"/>
              </a:lnSpc>
              <a:spcBef>
                <a:spcPts val="0"/>
              </a:spcBef>
              <a:spcAft>
                <a:spcPts val="0"/>
              </a:spcAft>
              <a:buClrTx/>
              <a:buSzTx/>
              <a:buFontTx/>
              <a:buNone/>
              <a:tabLst/>
              <a:defRPr/>
            </a:pPr>
            <a:r>
              <a:rPr lang="en-US" sz="800" kern="1200">
                <a:ea typeface="+mn-ea"/>
                <a:cs typeface="Arial" panose="020B0604020202020204" pitchFamily="34" charset="0"/>
              </a:rPr>
              <a:t>1.“Low” and “high” refer to the level of nuclear build out</a:t>
            </a:r>
            <a:r>
              <a:rPr lang="en-US" sz="800">
                <a:cs typeface="Arial" panose="020B0604020202020204" pitchFamily="34" charset="0"/>
              </a:rPr>
              <a:t>; </a:t>
            </a:r>
            <a:r>
              <a:rPr lang="en-US" sz="800" kern="1200">
                <a:ea typeface="+mn-ea"/>
                <a:cs typeface="Arial" panose="020B0604020202020204" pitchFamily="34" charset="0"/>
              </a:rPr>
              <a:t>methodology for “low” and “high” nuclear build-out cases differ report to report; 2. NZD Low-RES case sensitivities shown</a:t>
            </a:r>
          </a:p>
        </p:txBody>
      </p:sp>
      <p:sp>
        <p:nvSpPr>
          <p:cNvPr id="32" name="TextBox 31">
            <a:extLst>
              <a:ext uri="{FF2B5EF4-FFF2-40B4-BE49-F238E27FC236}">
                <a16:creationId xmlns:a16="http://schemas.microsoft.com/office/drawing/2014/main" id="{CB5100F3-CC86-90CF-0FA0-9BB89822D3CF}"/>
              </a:ext>
            </a:extLst>
          </p:cNvPr>
          <p:cNvSpPr txBox="1">
            <a:spLocks/>
          </p:cNvSpPr>
          <p:nvPr/>
        </p:nvSpPr>
        <p:spPr>
          <a:xfrm>
            <a:off x="582612" y="5704916"/>
            <a:ext cx="3815461" cy="64633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None/>
              <a:tabLst/>
              <a:defRPr/>
            </a:pPr>
            <a:r>
              <a:rPr lang="en-US" sz="1400" b="1">
                <a:solidFill>
                  <a:srgbClr val="000000"/>
                </a:solidFill>
              </a:rPr>
              <a:t>Pacific Northwest National Laboratory, 2022 “Scenarios of Nuclear Energy Use in the United States in the 21</a:t>
            </a:r>
            <a:r>
              <a:rPr lang="en-US" sz="1400" b="1" baseline="30000">
                <a:solidFill>
                  <a:srgbClr val="000000"/>
                </a:solidFill>
              </a:rPr>
              <a:t>st</a:t>
            </a:r>
            <a:r>
              <a:rPr lang="en-US" sz="1400" b="1">
                <a:solidFill>
                  <a:srgbClr val="000000"/>
                </a:solidFill>
              </a:rPr>
              <a:t> Century”</a:t>
            </a:r>
            <a:endParaRPr kumimoji="0" lang="en-US" sz="1400" b="1" i="0" u="none" strike="noStrike" kern="1200" cap="none" spc="0" normalizeH="0" baseline="0" noProof="0">
              <a:ln>
                <a:noFill/>
              </a:ln>
              <a:solidFill>
                <a:srgbClr val="000000"/>
              </a:solidFill>
              <a:effectLst/>
              <a:uLnTx/>
              <a:uFillTx/>
              <a:ea typeface="+mn-ea"/>
              <a:cs typeface="Arial" panose="020B0604020202020204" pitchFamily="34" charset="0"/>
            </a:endParaRPr>
          </a:p>
        </p:txBody>
      </p:sp>
      <p:graphicFrame>
        <p:nvGraphicFramePr>
          <p:cNvPr id="33" name="Chart 32">
            <a:extLst>
              <a:ext uri="{FF2B5EF4-FFF2-40B4-BE49-F238E27FC236}">
                <a16:creationId xmlns:a16="http://schemas.microsoft.com/office/drawing/2014/main" id="{7D155CC6-C4BB-3A0C-D3B9-BD2B2A72AC2D}"/>
              </a:ext>
            </a:extLst>
          </p:cNvPr>
          <p:cNvGraphicFramePr/>
          <p:nvPr>
            <p:custDataLst>
              <p:tags r:id="rId22"/>
            </p:custDataLst>
            <p:extLst>
              <p:ext uri="{D42A27DB-BD31-4B8C-83A1-F6EECF244321}">
                <p14:modId xmlns:p14="http://schemas.microsoft.com/office/powerpoint/2010/main" val="4026329806"/>
              </p:ext>
            </p:extLst>
          </p:nvPr>
        </p:nvGraphicFramePr>
        <p:xfrm>
          <a:off x="5060950" y="5667888"/>
          <a:ext cx="3735388" cy="701675"/>
        </p:xfrm>
        <a:graphic>
          <a:graphicData uri="http://schemas.openxmlformats.org/drawingml/2006/chart">
            <c:chart xmlns:c="http://schemas.openxmlformats.org/drawingml/2006/chart" xmlns:r="http://schemas.openxmlformats.org/officeDocument/2006/relationships" r:id="rId36"/>
          </a:graphicData>
        </a:graphic>
      </p:graphicFrame>
      <p:sp>
        <p:nvSpPr>
          <p:cNvPr id="34" name="Text Placeholder 4">
            <a:extLst>
              <a:ext uri="{FF2B5EF4-FFF2-40B4-BE49-F238E27FC236}">
                <a16:creationId xmlns:a16="http://schemas.microsoft.com/office/drawing/2014/main" id="{5392A9DB-6598-EA9E-07BB-213F845C7F33}"/>
              </a:ext>
            </a:extLst>
          </p:cNvPr>
          <p:cNvSpPr>
            <a:spLocks noGrp="1"/>
          </p:cNvSpPr>
          <p:nvPr>
            <p:custDataLst>
              <p:tags r:id="rId23"/>
            </p:custDataLst>
          </p:nvPr>
        </p:nvSpPr>
        <p:spPr bwMode="auto">
          <a:xfrm>
            <a:off x="4705350" y="5926650"/>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defRPr/>
            </a:pPr>
            <a:fld id="{63B43338-76B1-44F4-B02D-D8FAFBD350E9}" type="datetime'''''''''''''''''''''''''''''2''''''''''0''50'">
              <a:rPr lang="en-US" altLang="en-US" sz="1200" smtClean="0">
                <a:solidFill>
                  <a:srgbClr val="000000"/>
                </a:solidFill>
                <a:cs typeface="+mn-cs"/>
              </a:rPr>
              <a:pPr lvl="0">
                <a:spcBef>
                  <a:spcPct val="0"/>
                </a:spcBef>
                <a:spcAft>
                  <a:spcPct val="0"/>
                </a:spcAft>
                <a:defRPr/>
              </a:pPr>
              <a:t>2050</a:t>
            </a:fld>
            <a:endParaRPr kumimoji="0" lang="en-US" sz="1200" b="0" i="0" strike="noStrike" kern="1200" cap="none" spc="0" normalizeH="0" baseline="0" noProof="0">
              <a:ln>
                <a:noFill/>
              </a:ln>
              <a:solidFill>
                <a:srgbClr val="000000"/>
              </a:solidFill>
              <a:effectLst/>
              <a:uLnTx/>
              <a:uFillTx/>
              <a:cs typeface="+mn-cs"/>
            </a:endParaRPr>
          </a:p>
        </p:txBody>
      </p:sp>
      <p:cxnSp>
        <p:nvCxnSpPr>
          <p:cNvPr id="35" name="LineSeparatorDefault 213">
            <a:extLst>
              <a:ext uri="{FF2B5EF4-FFF2-40B4-BE49-F238E27FC236}">
                <a16:creationId xmlns:a16="http://schemas.microsoft.com/office/drawing/2014/main" id="{E4C9B4A2-EA4D-2D9E-7D02-9EC226A08935}"/>
              </a:ext>
            </a:extLst>
          </p:cNvPr>
          <p:cNvCxnSpPr>
            <a:cxnSpLocks/>
          </p:cNvCxnSpPr>
          <p:nvPr>
            <p:custDataLst>
              <p:tags r:id="rId24"/>
            </p:custDataLst>
          </p:nvPr>
        </p:nvCxnSpPr>
        <p:spPr>
          <a:xfrm>
            <a:off x="563563" y="2507175"/>
            <a:ext cx="832104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LineSeparatorDefault 213">
            <a:extLst>
              <a:ext uri="{FF2B5EF4-FFF2-40B4-BE49-F238E27FC236}">
                <a16:creationId xmlns:a16="http://schemas.microsoft.com/office/drawing/2014/main" id="{CE2A97B9-76E5-8A19-C3CF-F4EF674F7419}"/>
              </a:ext>
            </a:extLst>
          </p:cNvPr>
          <p:cNvCxnSpPr>
            <a:cxnSpLocks/>
          </p:cNvCxnSpPr>
          <p:nvPr>
            <p:custDataLst>
              <p:tags r:id="rId25"/>
            </p:custDataLst>
          </p:nvPr>
        </p:nvCxnSpPr>
        <p:spPr>
          <a:xfrm>
            <a:off x="563563" y="4080388"/>
            <a:ext cx="832104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LineSeparatorDefault 213">
            <a:extLst>
              <a:ext uri="{FF2B5EF4-FFF2-40B4-BE49-F238E27FC236}">
                <a16:creationId xmlns:a16="http://schemas.microsoft.com/office/drawing/2014/main" id="{D8065427-506C-65D1-38AF-12532AE5DCBB}"/>
              </a:ext>
            </a:extLst>
          </p:cNvPr>
          <p:cNvCxnSpPr>
            <a:cxnSpLocks/>
          </p:cNvCxnSpPr>
          <p:nvPr>
            <p:custDataLst>
              <p:tags r:id="rId26"/>
            </p:custDataLst>
          </p:nvPr>
        </p:nvCxnSpPr>
        <p:spPr>
          <a:xfrm>
            <a:off x="563563" y="4866200"/>
            <a:ext cx="832104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LineSeparatorDefault 213">
            <a:extLst>
              <a:ext uri="{FF2B5EF4-FFF2-40B4-BE49-F238E27FC236}">
                <a16:creationId xmlns:a16="http://schemas.microsoft.com/office/drawing/2014/main" id="{85463C2C-DF24-DEFA-78E3-7EA1EBF1D729}"/>
              </a:ext>
            </a:extLst>
          </p:cNvPr>
          <p:cNvCxnSpPr>
            <a:cxnSpLocks/>
          </p:cNvCxnSpPr>
          <p:nvPr>
            <p:custDataLst>
              <p:tags r:id="rId27"/>
            </p:custDataLst>
          </p:nvPr>
        </p:nvCxnSpPr>
        <p:spPr>
          <a:xfrm>
            <a:off x="563563" y="5626613"/>
            <a:ext cx="832104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LineSeparatorDefault 213">
            <a:extLst>
              <a:ext uri="{FF2B5EF4-FFF2-40B4-BE49-F238E27FC236}">
                <a16:creationId xmlns:a16="http://schemas.microsoft.com/office/drawing/2014/main" id="{CFA53DAD-1FDA-1C58-DC2A-25A6E8B887B7}"/>
              </a:ext>
            </a:extLst>
          </p:cNvPr>
          <p:cNvCxnSpPr>
            <a:cxnSpLocks/>
          </p:cNvCxnSpPr>
          <p:nvPr>
            <p:custDataLst>
              <p:tags r:id="rId28"/>
            </p:custDataLst>
          </p:nvPr>
        </p:nvCxnSpPr>
        <p:spPr>
          <a:xfrm>
            <a:off x="563563" y="3294575"/>
            <a:ext cx="832104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LineSeparatorDefault 213">
            <a:extLst>
              <a:ext uri="{FF2B5EF4-FFF2-40B4-BE49-F238E27FC236}">
                <a16:creationId xmlns:a16="http://schemas.microsoft.com/office/drawing/2014/main" id="{F20968A7-AF0F-C4C0-2DBE-68A5C81A6EE3}"/>
              </a:ext>
            </a:extLst>
          </p:cNvPr>
          <p:cNvCxnSpPr>
            <a:cxnSpLocks/>
          </p:cNvCxnSpPr>
          <p:nvPr>
            <p:custDataLst>
              <p:tags r:id="rId29"/>
            </p:custDataLst>
          </p:nvPr>
        </p:nvCxnSpPr>
        <p:spPr>
          <a:xfrm>
            <a:off x="563563" y="6414691"/>
            <a:ext cx="832104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64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2820A807-6A8F-4F06-8280-A309333A3B5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53" name="think-cell Slide" r:id="rId59" imgW="360" imgH="360" progId="TCLayout.ActiveDocument.1">
                  <p:embed/>
                </p:oleObj>
              </mc:Choice>
              <mc:Fallback>
                <p:oleObj name="think-cell Slide" r:id="rId59" imgW="360" imgH="360" progId="TCLayout.ActiveDocument.1">
                  <p:embed/>
                  <p:pic>
                    <p:nvPicPr>
                      <p:cNvPr id="5" name="Object 6" hidden="1">
                        <a:extLst>
                          <a:ext uri="{FF2B5EF4-FFF2-40B4-BE49-F238E27FC236}">
                            <a16:creationId xmlns:a16="http://schemas.microsoft.com/office/drawing/2014/main" id="{2820A807-6A8F-4F06-8280-A309333A3B59}"/>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sp>
        <p:nvSpPr>
          <p:cNvPr id="140" name="Title 139">
            <a:extLst>
              <a:ext uri="{FF2B5EF4-FFF2-40B4-BE49-F238E27FC236}">
                <a16:creationId xmlns:a16="http://schemas.microsoft.com/office/drawing/2014/main" id="{B81FB49F-F930-4AE1-B54B-5FF20958D8EF}"/>
              </a:ext>
            </a:extLst>
          </p:cNvPr>
          <p:cNvSpPr>
            <a:spLocks noGrp="1"/>
          </p:cNvSpPr>
          <p:nvPr>
            <p:ph type="title"/>
          </p:nvPr>
        </p:nvSpPr>
        <p:spPr>
          <a:xfrm>
            <a:off x="554736" y="275483"/>
            <a:ext cx="11137615" cy="731520"/>
          </a:xfrm>
        </p:spPr>
        <p:txBody>
          <a:bodyPr vert="horz"/>
          <a:lstStyle/>
          <a:p>
            <a:r>
              <a:rPr lang="en-US" sz="2400"/>
              <a:t>LCOE expected to achieve sub $60/MWh if capex costs reach &lt;$5000k/kW</a:t>
            </a:r>
          </a:p>
        </p:txBody>
      </p:sp>
      <p:sp>
        <p:nvSpPr>
          <p:cNvPr id="2" name="Rectangle 1">
            <a:extLst>
              <a:ext uri="{FF2B5EF4-FFF2-40B4-BE49-F238E27FC236}">
                <a16:creationId xmlns:a16="http://schemas.microsoft.com/office/drawing/2014/main" id="{5D14D7ED-B48C-E93E-D8B5-19526C3B49E7}"/>
              </a:ext>
            </a:extLst>
          </p:cNvPr>
          <p:cNvSpPr>
            <a:spLocks/>
          </p:cNvSpPr>
          <p:nvPr/>
        </p:nvSpPr>
        <p:spPr>
          <a:xfrm>
            <a:off x="1023217" y="2014538"/>
            <a:ext cx="2655093" cy="3921122"/>
          </a:xfrm>
          <a:prstGeom prst="rect">
            <a:avLst/>
          </a:prstGeom>
          <a:solidFill>
            <a:schemeClr val="accent1">
              <a:alpha val="2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300"/>
              </a:spcBef>
              <a:spcAft>
                <a:spcPts val="300"/>
              </a:spcAft>
            </a:pPr>
            <a:r>
              <a:rPr lang="en-US" sz="1400" b="1">
                <a:solidFill>
                  <a:schemeClr val="tx1"/>
                </a:solidFill>
              </a:rPr>
              <a:t> Potential FOAK estimates</a:t>
            </a:r>
          </a:p>
        </p:txBody>
      </p:sp>
      <p:sp>
        <p:nvSpPr>
          <p:cNvPr id="4" name="Rectangle 3">
            <a:extLst>
              <a:ext uri="{FF2B5EF4-FFF2-40B4-BE49-F238E27FC236}">
                <a16:creationId xmlns:a16="http://schemas.microsoft.com/office/drawing/2014/main" id="{5492DD67-D2F4-855C-3109-15DA70595CAD}"/>
              </a:ext>
            </a:extLst>
          </p:cNvPr>
          <p:cNvSpPr>
            <a:spLocks/>
          </p:cNvSpPr>
          <p:nvPr/>
        </p:nvSpPr>
        <p:spPr>
          <a:xfrm>
            <a:off x="6288882" y="2014538"/>
            <a:ext cx="1439863" cy="3918078"/>
          </a:xfrm>
          <a:prstGeom prst="rect">
            <a:avLst/>
          </a:prstGeom>
          <a:solidFill>
            <a:schemeClr val="accent1">
              <a:alpha val="2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300"/>
              </a:spcBef>
              <a:spcAft>
                <a:spcPts val="300"/>
              </a:spcAft>
            </a:pPr>
            <a:r>
              <a:rPr lang="en-US" sz="1400" b="1">
                <a:solidFill>
                  <a:schemeClr val="tx1"/>
                </a:solidFill>
              </a:rPr>
              <a:t>Potential NOAK estimates</a:t>
            </a:r>
          </a:p>
        </p:txBody>
      </p:sp>
      <p:sp>
        <p:nvSpPr>
          <p:cNvPr id="6" name="5. Source">
            <a:extLst>
              <a:ext uri="{FF2B5EF4-FFF2-40B4-BE49-F238E27FC236}">
                <a16:creationId xmlns:a16="http://schemas.microsoft.com/office/drawing/2014/main" id="{605A59E2-73F7-8CAF-2635-4B72A7A55348}"/>
              </a:ext>
            </a:extLst>
          </p:cNvPr>
          <p:cNvSpPr txBox="1"/>
          <p:nvPr>
            <p:custDataLst>
              <p:tags r:id="rId3"/>
            </p:custDataLst>
          </p:nvPr>
        </p:nvSpPr>
        <p:spPr>
          <a:xfrm>
            <a:off x="554735" y="6369639"/>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NREL “Examining Supply Side Options to Achieve 100% Clean Electricity by 2035”, Inflation Reduction Act, EIA Annual Energy Outlook 2022</a:t>
            </a:r>
          </a:p>
        </p:txBody>
      </p:sp>
      <p:graphicFrame>
        <p:nvGraphicFramePr>
          <p:cNvPr id="7" name="Chart 6">
            <a:extLst>
              <a:ext uri="{FF2B5EF4-FFF2-40B4-BE49-F238E27FC236}">
                <a16:creationId xmlns:a16="http://schemas.microsoft.com/office/drawing/2014/main" id="{E7C99615-2110-F43D-9A4E-33FF16DAC137}"/>
              </a:ext>
            </a:extLst>
          </p:cNvPr>
          <p:cNvGraphicFramePr/>
          <p:nvPr>
            <p:custDataLst>
              <p:tags r:id="rId4"/>
            </p:custDataLst>
          </p:nvPr>
        </p:nvGraphicFramePr>
        <p:xfrm>
          <a:off x="928688" y="2732088"/>
          <a:ext cx="6800850" cy="3005137"/>
        </p:xfrm>
        <a:graphic>
          <a:graphicData uri="http://schemas.openxmlformats.org/drawingml/2006/chart">
            <c:chart xmlns:c="http://schemas.openxmlformats.org/drawingml/2006/chart" xmlns:r="http://schemas.openxmlformats.org/officeDocument/2006/relationships" r:id="rId61"/>
          </a:graphicData>
        </a:graphic>
      </p:graphicFrame>
      <p:sp>
        <p:nvSpPr>
          <p:cNvPr id="8" name="Text Placeholder 4">
            <a:extLst>
              <a:ext uri="{FF2B5EF4-FFF2-40B4-BE49-F238E27FC236}">
                <a16:creationId xmlns:a16="http://schemas.microsoft.com/office/drawing/2014/main" id="{1C06D8F4-0390-3577-F3F9-6DB91116CECB}"/>
              </a:ext>
            </a:extLst>
          </p:cNvPr>
          <p:cNvSpPr>
            <a:spLocks noGrp="1"/>
          </p:cNvSpPr>
          <p:nvPr>
            <p:custDataLst>
              <p:tags r:id="rId5"/>
            </p:custDataLst>
          </p:nvPr>
        </p:nvSpPr>
        <p:spPr bwMode="gray">
          <a:xfrm>
            <a:off x="696913" y="3654425"/>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8E07A08A-3208-4472-B89B-ED87BCAB9FD6}" type="datetime'''''''''''''''''''''''''8''''''''''''0'''''">
              <a:rPr lang="en-US" altLang="en-US" sz="1400" smtClean="0">
                <a:cs typeface="+mn-cs"/>
              </a:rPr>
              <a:pPr algn="r">
                <a:spcBef>
                  <a:spcPct val="0"/>
                </a:spcBef>
                <a:spcAft>
                  <a:spcPct val="0"/>
                </a:spcAft>
              </a:pPr>
              <a:t>80</a:t>
            </a:fld>
            <a:endParaRPr lang="en-US" sz="1400">
              <a:cs typeface="+mn-cs"/>
            </a:endParaRPr>
          </a:p>
        </p:txBody>
      </p:sp>
      <p:sp>
        <p:nvSpPr>
          <p:cNvPr id="9" name="Text Placeholder 4">
            <a:extLst>
              <a:ext uri="{FF2B5EF4-FFF2-40B4-BE49-F238E27FC236}">
                <a16:creationId xmlns:a16="http://schemas.microsoft.com/office/drawing/2014/main" id="{7FD9CA26-1395-51AA-85D3-C913392171E9}"/>
              </a:ext>
            </a:extLst>
          </p:cNvPr>
          <p:cNvSpPr>
            <a:spLocks noGrp="1"/>
          </p:cNvSpPr>
          <p:nvPr>
            <p:custDataLst>
              <p:tags r:id="rId6"/>
            </p:custDataLst>
          </p:nvPr>
        </p:nvSpPr>
        <p:spPr bwMode="gray">
          <a:xfrm>
            <a:off x="598488" y="3340100"/>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E55A19C9-1539-4778-A9A2-12D886D33128}" type="datetime'''''''''''''''''''''''''''''''''''''''''''''1''0''''0'">
              <a:rPr lang="en-US" altLang="en-US" sz="1400" smtClean="0">
                <a:cs typeface="+mn-cs"/>
              </a:rPr>
              <a:pPr algn="r">
                <a:spcBef>
                  <a:spcPct val="0"/>
                </a:spcBef>
                <a:spcAft>
                  <a:spcPct val="0"/>
                </a:spcAft>
              </a:pPr>
              <a:t>100</a:t>
            </a:fld>
            <a:endParaRPr lang="en-US" sz="1400">
              <a:cs typeface="+mn-cs"/>
            </a:endParaRPr>
          </a:p>
        </p:txBody>
      </p:sp>
      <p:sp>
        <p:nvSpPr>
          <p:cNvPr id="10" name="Text Placeholder 4">
            <a:extLst>
              <a:ext uri="{FF2B5EF4-FFF2-40B4-BE49-F238E27FC236}">
                <a16:creationId xmlns:a16="http://schemas.microsoft.com/office/drawing/2014/main" id="{06AAE7E1-49D6-BC03-0357-F70A9D97B891}"/>
              </a:ext>
            </a:extLst>
          </p:cNvPr>
          <p:cNvSpPr>
            <a:spLocks noGrp="1"/>
          </p:cNvSpPr>
          <p:nvPr>
            <p:custDataLst>
              <p:tags r:id="rId7"/>
            </p:custDataLst>
          </p:nvPr>
        </p:nvSpPr>
        <p:spPr bwMode="gray">
          <a:xfrm>
            <a:off x="638175" y="5548313"/>
            <a:ext cx="2555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DA95DA86-F8EB-4BD1-9B27-2A0F9837EB3B}" type="datetime'''''''''''''''''-''''4''''''''''''''''0'''''''''">
              <a:rPr lang="en-US" altLang="en-US" sz="1400" smtClean="0">
                <a:cs typeface="+mn-cs"/>
              </a:rPr>
              <a:pPr algn="r">
                <a:spcBef>
                  <a:spcPct val="0"/>
                </a:spcBef>
                <a:spcAft>
                  <a:spcPct val="0"/>
                </a:spcAft>
              </a:pPr>
              <a:t>-40</a:t>
            </a:fld>
            <a:endParaRPr lang="en-US" sz="1400">
              <a:cs typeface="+mn-cs"/>
            </a:endParaRPr>
          </a:p>
        </p:txBody>
      </p:sp>
      <p:sp>
        <p:nvSpPr>
          <p:cNvPr id="11" name="Text Placeholder 4">
            <a:extLst>
              <a:ext uri="{FF2B5EF4-FFF2-40B4-BE49-F238E27FC236}">
                <a16:creationId xmlns:a16="http://schemas.microsoft.com/office/drawing/2014/main" id="{FA0BD768-FE35-9C27-0D16-8C73ED99489E}"/>
              </a:ext>
            </a:extLst>
          </p:cNvPr>
          <p:cNvSpPr>
            <a:spLocks noGrp="1"/>
          </p:cNvSpPr>
          <p:nvPr>
            <p:custDataLst>
              <p:tags r:id="rId8"/>
            </p:custDataLst>
          </p:nvPr>
        </p:nvSpPr>
        <p:spPr bwMode="gray">
          <a:xfrm>
            <a:off x="638175" y="5232400"/>
            <a:ext cx="2555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305528C0-EF1E-4DA6-AFFE-7B4F3C220636}" type="datetime'''''-''''''''''''''2''''''0'''''''''''''''''''''''''''''">
              <a:rPr lang="en-US" altLang="en-US" sz="1400" smtClean="0">
                <a:cs typeface="+mn-cs"/>
              </a:rPr>
              <a:pPr algn="r">
                <a:spcBef>
                  <a:spcPct val="0"/>
                </a:spcBef>
                <a:spcAft>
                  <a:spcPct val="0"/>
                </a:spcAft>
              </a:pPr>
              <a:t>-20</a:t>
            </a:fld>
            <a:endParaRPr lang="en-US" sz="1400">
              <a:cs typeface="+mn-cs"/>
            </a:endParaRPr>
          </a:p>
        </p:txBody>
      </p:sp>
      <p:sp>
        <p:nvSpPr>
          <p:cNvPr id="31" name="Text Placeholder 4">
            <a:extLst>
              <a:ext uri="{FF2B5EF4-FFF2-40B4-BE49-F238E27FC236}">
                <a16:creationId xmlns:a16="http://schemas.microsoft.com/office/drawing/2014/main" id="{218BCF30-E39B-A5FF-D7F5-EEBA0CC1495C}"/>
              </a:ext>
            </a:extLst>
          </p:cNvPr>
          <p:cNvSpPr>
            <a:spLocks noGrp="1"/>
          </p:cNvSpPr>
          <p:nvPr>
            <p:custDataLst>
              <p:tags r:id="rId9"/>
            </p:custDataLst>
          </p:nvPr>
        </p:nvSpPr>
        <p:spPr bwMode="gray">
          <a:xfrm>
            <a:off x="696913" y="3970338"/>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74ED8756-5379-4A47-B2FC-FA389A6E86B0}" type="datetime'''''''''6''''''''''''''''''''''0'''''''''">
              <a:rPr lang="en-US" altLang="en-US" sz="1400" smtClean="0">
                <a:cs typeface="+mn-cs"/>
              </a:rPr>
              <a:pPr algn="r">
                <a:spcBef>
                  <a:spcPct val="0"/>
                </a:spcBef>
                <a:spcAft>
                  <a:spcPct val="0"/>
                </a:spcAft>
              </a:pPr>
              <a:t>60</a:t>
            </a:fld>
            <a:endParaRPr lang="en-US" sz="1400">
              <a:cs typeface="+mn-cs"/>
            </a:endParaRPr>
          </a:p>
        </p:txBody>
      </p:sp>
      <p:sp>
        <p:nvSpPr>
          <p:cNvPr id="228" name="Text Placeholder 4">
            <a:extLst>
              <a:ext uri="{FF2B5EF4-FFF2-40B4-BE49-F238E27FC236}">
                <a16:creationId xmlns:a16="http://schemas.microsoft.com/office/drawing/2014/main" id="{B06860FF-C2B4-6628-67F7-1C2027A36478}"/>
              </a:ext>
            </a:extLst>
          </p:cNvPr>
          <p:cNvSpPr>
            <a:spLocks noGrp="1"/>
          </p:cNvSpPr>
          <p:nvPr>
            <p:custDataLst>
              <p:tags r:id="rId10"/>
            </p:custDataLst>
          </p:nvPr>
        </p:nvSpPr>
        <p:spPr bwMode="gray">
          <a:xfrm>
            <a:off x="795338" y="4918075"/>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F28C4C31-864F-48D7-9BCB-4A55E9C97AAA}" type="datetime'''''''''''''''''''''''''''''''''''0'''''''''''">
              <a:rPr lang="en-US" altLang="en-US" sz="1400" smtClean="0">
                <a:cs typeface="+mn-cs"/>
              </a:rPr>
              <a:pPr algn="r">
                <a:spcBef>
                  <a:spcPct val="0"/>
                </a:spcBef>
                <a:spcAft>
                  <a:spcPct val="0"/>
                </a:spcAft>
              </a:pPr>
              <a:t>0</a:t>
            </a:fld>
            <a:endParaRPr lang="en-US" sz="1400">
              <a:cs typeface="+mn-cs"/>
            </a:endParaRPr>
          </a:p>
        </p:txBody>
      </p:sp>
      <p:sp>
        <p:nvSpPr>
          <p:cNvPr id="229" name="Text Placeholder 4">
            <a:extLst>
              <a:ext uri="{FF2B5EF4-FFF2-40B4-BE49-F238E27FC236}">
                <a16:creationId xmlns:a16="http://schemas.microsoft.com/office/drawing/2014/main" id="{553D4E58-901E-AA9B-06A8-CC13559B61FE}"/>
              </a:ext>
            </a:extLst>
          </p:cNvPr>
          <p:cNvSpPr>
            <a:spLocks noGrp="1"/>
          </p:cNvSpPr>
          <p:nvPr>
            <p:custDataLst>
              <p:tags r:id="rId11"/>
            </p:custDataLst>
          </p:nvPr>
        </p:nvSpPr>
        <p:spPr bwMode="gray">
          <a:xfrm>
            <a:off x="696913" y="4602163"/>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FC5850E3-32F1-4DAD-A236-457B820D365D}" type="datetime'''''''''''''''''''''''''''''''''''''20'''''''''''''''''''''">
              <a:rPr lang="en-US" altLang="en-US" sz="1400" smtClean="0">
                <a:cs typeface="+mn-cs"/>
              </a:rPr>
              <a:pPr algn="r">
                <a:spcBef>
                  <a:spcPct val="0"/>
                </a:spcBef>
                <a:spcAft>
                  <a:spcPct val="0"/>
                </a:spcAft>
              </a:pPr>
              <a:t>20</a:t>
            </a:fld>
            <a:endParaRPr lang="en-US" sz="1400">
              <a:cs typeface="+mn-cs"/>
            </a:endParaRPr>
          </a:p>
        </p:txBody>
      </p:sp>
      <p:sp>
        <p:nvSpPr>
          <p:cNvPr id="230" name="Text Placeholder 4">
            <a:extLst>
              <a:ext uri="{FF2B5EF4-FFF2-40B4-BE49-F238E27FC236}">
                <a16:creationId xmlns:a16="http://schemas.microsoft.com/office/drawing/2014/main" id="{8B8553A9-4B7E-62A9-6D13-766CC41BBA5F}"/>
              </a:ext>
            </a:extLst>
          </p:cNvPr>
          <p:cNvSpPr>
            <a:spLocks noGrp="1"/>
          </p:cNvSpPr>
          <p:nvPr>
            <p:custDataLst>
              <p:tags r:id="rId12"/>
            </p:custDataLst>
          </p:nvPr>
        </p:nvSpPr>
        <p:spPr bwMode="gray">
          <a:xfrm>
            <a:off x="598488" y="3024188"/>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BC9A9594-FD67-4790-9D8F-2E301312814B}" type="datetime'1''''''2''''''0'''''''''''''''''''''''''''''">
              <a:rPr lang="en-US" altLang="en-US" sz="1400" smtClean="0">
                <a:cs typeface="+mn-cs"/>
              </a:rPr>
              <a:pPr algn="r">
                <a:spcBef>
                  <a:spcPct val="0"/>
                </a:spcBef>
                <a:spcAft>
                  <a:spcPct val="0"/>
                </a:spcAft>
              </a:pPr>
              <a:t>120</a:t>
            </a:fld>
            <a:endParaRPr lang="en-US" sz="1400">
              <a:cs typeface="+mn-cs"/>
            </a:endParaRPr>
          </a:p>
        </p:txBody>
      </p:sp>
      <p:sp>
        <p:nvSpPr>
          <p:cNvPr id="231" name="Text Placeholder 4">
            <a:extLst>
              <a:ext uri="{FF2B5EF4-FFF2-40B4-BE49-F238E27FC236}">
                <a16:creationId xmlns:a16="http://schemas.microsoft.com/office/drawing/2014/main" id="{CCDC4F22-9029-3F07-AF70-1A4BCD179406}"/>
              </a:ext>
            </a:extLst>
          </p:cNvPr>
          <p:cNvSpPr>
            <a:spLocks noGrp="1"/>
          </p:cNvSpPr>
          <p:nvPr>
            <p:custDataLst>
              <p:tags r:id="rId13"/>
            </p:custDataLst>
          </p:nvPr>
        </p:nvSpPr>
        <p:spPr bwMode="gray">
          <a:xfrm>
            <a:off x="696913" y="4286250"/>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070A4D09-55EC-438F-843B-7B4E3565F256}" type="datetime'''''''''''''''''''''4''''''''''''''''''0'''''''''''''''''">
              <a:rPr lang="en-US" altLang="en-US" sz="1400" smtClean="0">
                <a:cs typeface="+mn-cs"/>
              </a:rPr>
              <a:pPr algn="r">
                <a:spcBef>
                  <a:spcPct val="0"/>
                </a:spcBef>
                <a:spcAft>
                  <a:spcPct val="0"/>
                </a:spcAft>
              </a:pPr>
              <a:t>40</a:t>
            </a:fld>
            <a:endParaRPr lang="en-US" sz="1400">
              <a:cs typeface="+mn-cs"/>
            </a:endParaRPr>
          </a:p>
        </p:txBody>
      </p:sp>
      <p:sp>
        <p:nvSpPr>
          <p:cNvPr id="232" name="Text Placeholder 4">
            <a:extLst>
              <a:ext uri="{FF2B5EF4-FFF2-40B4-BE49-F238E27FC236}">
                <a16:creationId xmlns:a16="http://schemas.microsoft.com/office/drawing/2014/main" id="{B4FC7137-5652-1DDD-2BBC-B332A722E33F}"/>
              </a:ext>
            </a:extLst>
          </p:cNvPr>
          <p:cNvSpPr>
            <a:spLocks noGrp="1"/>
          </p:cNvSpPr>
          <p:nvPr>
            <p:custDataLst>
              <p:tags r:id="rId14"/>
            </p:custDataLst>
          </p:nvPr>
        </p:nvSpPr>
        <p:spPr bwMode="gray">
          <a:xfrm>
            <a:off x="598488" y="2708275"/>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CBB52EC6-CD3D-4AC4-A222-D4E0FBBDB567}" type="datetime'''''''''''''''''''1''''''''''''''4''''''''''''''''0'''''''">
              <a:rPr lang="en-US" altLang="en-US" sz="1400" smtClean="0">
                <a:cs typeface="+mn-cs"/>
              </a:rPr>
              <a:pPr algn="r">
                <a:spcBef>
                  <a:spcPct val="0"/>
                </a:spcBef>
                <a:spcAft>
                  <a:spcPct val="0"/>
                </a:spcAft>
              </a:pPr>
              <a:t>140</a:t>
            </a:fld>
            <a:endParaRPr lang="en-US" sz="1400">
              <a:cs typeface="+mn-cs"/>
            </a:endParaRPr>
          </a:p>
        </p:txBody>
      </p:sp>
      <p:cxnSp>
        <p:nvCxnSpPr>
          <p:cNvPr id="237" name="Straight Connector 236">
            <a:extLst>
              <a:ext uri="{FF2B5EF4-FFF2-40B4-BE49-F238E27FC236}">
                <a16:creationId xmlns:a16="http://schemas.microsoft.com/office/drawing/2014/main" id="{F1927635-18C1-47D6-669C-E19B36CEC6A6}"/>
              </a:ext>
            </a:extLst>
          </p:cNvPr>
          <p:cNvCxnSpPr/>
          <p:nvPr>
            <p:custDataLst>
              <p:tags r:id="rId15"/>
            </p:custDataLst>
          </p:nvPr>
        </p:nvCxnSpPr>
        <p:spPr bwMode="auto">
          <a:xfrm>
            <a:off x="6508750" y="5029200"/>
            <a:ext cx="0" cy="150813"/>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ABE8939D-503F-3B81-B909-110708D38212}"/>
              </a:ext>
            </a:extLst>
          </p:cNvPr>
          <p:cNvCxnSpPr/>
          <p:nvPr>
            <p:custDataLst>
              <p:tags r:id="rId16"/>
            </p:custDataLst>
          </p:nvPr>
        </p:nvCxnSpPr>
        <p:spPr bwMode="auto">
          <a:xfrm>
            <a:off x="7458075" y="5029200"/>
            <a:ext cx="0" cy="150813"/>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012CDD37-FD17-6484-CF98-6ADD90339118}"/>
              </a:ext>
            </a:extLst>
          </p:cNvPr>
          <p:cNvCxnSpPr/>
          <p:nvPr>
            <p:custDataLst>
              <p:tags r:id="rId17"/>
            </p:custDataLst>
          </p:nvPr>
        </p:nvCxnSpPr>
        <p:spPr bwMode="auto">
          <a:xfrm>
            <a:off x="6508750" y="5180013"/>
            <a:ext cx="949325" cy="0"/>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1062A821-36AC-A340-23A4-D5C4599A8184}"/>
              </a:ext>
            </a:extLst>
          </p:cNvPr>
          <p:cNvCxnSpPr/>
          <p:nvPr>
            <p:custDataLst>
              <p:tags r:id="rId18"/>
            </p:custDataLst>
          </p:nvPr>
        </p:nvCxnSpPr>
        <p:spPr bwMode="auto">
          <a:xfrm>
            <a:off x="6130925" y="5029200"/>
            <a:ext cx="0" cy="168275"/>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4776DFE2-DF86-30F3-18DE-A7A27B0EF2CC}"/>
              </a:ext>
            </a:extLst>
          </p:cNvPr>
          <p:cNvCxnSpPr/>
          <p:nvPr>
            <p:custDataLst>
              <p:tags r:id="rId19"/>
            </p:custDataLst>
          </p:nvPr>
        </p:nvCxnSpPr>
        <p:spPr bwMode="auto">
          <a:xfrm>
            <a:off x="5181600" y="5197475"/>
            <a:ext cx="949325" cy="0"/>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7715A50D-3A68-DBCA-1905-BC8AD9DC32CD}"/>
              </a:ext>
            </a:extLst>
          </p:cNvPr>
          <p:cNvCxnSpPr/>
          <p:nvPr>
            <p:custDataLst>
              <p:tags r:id="rId20"/>
            </p:custDataLst>
          </p:nvPr>
        </p:nvCxnSpPr>
        <p:spPr bwMode="auto">
          <a:xfrm>
            <a:off x="5181600" y="5029200"/>
            <a:ext cx="0" cy="168275"/>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E40A3B22-E1F3-AE3C-EF77-3FC56BEB8A4E}"/>
              </a:ext>
            </a:extLst>
          </p:cNvPr>
          <p:cNvCxnSpPr/>
          <p:nvPr>
            <p:custDataLst>
              <p:tags r:id="rId21"/>
            </p:custDataLst>
          </p:nvPr>
        </p:nvCxnSpPr>
        <p:spPr bwMode="auto">
          <a:xfrm>
            <a:off x="4803775" y="5029200"/>
            <a:ext cx="0" cy="211138"/>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C48FF2F3-D0C5-C19D-EDA4-B719F1885E05}"/>
              </a:ext>
            </a:extLst>
          </p:cNvPr>
          <p:cNvCxnSpPr/>
          <p:nvPr>
            <p:custDataLst>
              <p:tags r:id="rId22"/>
            </p:custDataLst>
          </p:nvPr>
        </p:nvCxnSpPr>
        <p:spPr bwMode="auto">
          <a:xfrm>
            <a:off x="3854450" y="5240338"/>
            <a:ext cx="949325" cy="0"/>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02319111-51A3-6262-0A73-5768B72C4138}"/>
              </a:ext>
            </a:extLst>
          </p:cNvPr>
          <p:cNvCxnSpPr/>
          <p:nvPr>
            <p:custDataLst>
              <p:tags r:id="rId23"/>
            </p:custDataLst>
          </p:nvPr>
        </p:nvCxnSpPr>
        <p:spPr bwMode="auto">
          <a:xfrm>
            <a:off x="3854450" y="5029200"/>
            <a:ext cx="0" cy="211138"/>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DA82E90B-C51B-DFAC-D403-CDB1AF90C83D}"/>
              </a:ext>
            </a:extLst>
          </p:cNvPr>
          <p:cNvCxnSpPr/>
          <p:nvPr>
            <p:custDataLst>
              <p:tags r:id="rId24"/>
            </p:custDataLst>
          </p:nvPr>
        </p:nvCxnSpPr>
        <p:spPr bwMode="auto">
          <a:xfrm>
            <a:off x="2527300" y="5283200"/>
            <a:ext cx="949325" cy="0"/>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795F6BFB-8DFA-60F6-25A1-559DFF2DA1A8}"/>
              </a:ext>
            </a:extLst>
          </p:cNvPr>
          <p:cNvCxnSpPr/>
          <p:nvPr>
            <p:custDataLst>
              <p:tags r:id="rId25"/>
            </p:custDataLst>
          </p:nvPr>
        </p:nvCxnSpPr>
        <p:spPr bwMode="auto">
          <a:xfrm>
            <a:off x="2527300" y="5029200"/>
            <a:ext cx="0" cy="254000"/>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6F82C1BF-DAC6-5141-752F-CD96AF0B73F7}"/>
              </a:ext>
            </a:extLst>
          </p:cNvPr>
          <p:cNvCxnSpPr/>
          <p:nvPr>
            <p:custDataLst>
              <p:tags r:id="rId26"/>
            </p:custDataLst>
          </p:nvPr>
        </p:nvCxnSpPr>
        <p:spPr bwMode="auto">
          <a:xfrm>
            <a:off x="3476625" y="5029200"/>
            <a:ext cx="0" cy="254000"/>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F06E5C1F-8722-59D3-9A5E-F484CA1E2A33}"/>
              </a:ext>
            </a:extLst>
          </p:cNvPr>
          <p:cNvCxnSpPr/>
          <p:nvPr>
            <p:custDataLst>
              <p:tags r:id="rId27"/>
            </p:custDataLst>
          </p:nvPr>
        </p:nvCxnSpPr>
        <p:spPr bwMode="auto">
          <a:xfrm>
            <a:off x="1200150" y="5413375"/>
            <a:ext cx="949325" cy="0"/>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5227AF3F-91AC-F6E9-C2E7-6CA197316248}"/>
              </a:ext>
            </a:extLst>
          </p:cNvPr>
          <p:cNvCxnSpPr/>
          <p:nvPr>
            <p:custDataLst>
              <p:tags r:id="rId28"/>
            </p:custDataLst>
          </p:nvPr>
        </p:nvCxnSpPr>
        <p:spPr bwMode="auto">
          <a:xfrm>
            <a:off x="1200150" y="5029200"/>
            <a:ext cx="0" cy="384175"/>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BEA2751-8EC6-9EAB-48C2-C81A5734DFCA}"/>
              </a:ext>
            </a:extLst>
          </p:cNvPr>
          <p:cNvCxnSpPr/>
          <p:nvPr>
            <p:custDataLst>
              <p:tags r:id="rId29"/>
            </p:custDataLst>
          </p:nvPr>
        </p:nvCxnSpPr>
        <p:spPr bwMode="auto">
          <a:xfrm>
            <a:off x="2149475" y="5029200"/>
            <a:ext cx="0" cy="384175"/>
          </a:xfrm>
          <a:prstGeom prst="line">
            <a:avLst/>
          </a:prstGeom>
          <a:ln w="952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4" name="Text Placeholder 4">
            <a:extLst>
              <a:ext uri="{FF2B5EF4-FFF2-40B4-BE49-F238E27FC236}">
                <a16:creationId xmlns:a16="http://schemas.microsoft.com/office/drawing/2014/main" id="{E7E70038-2357-2C6D-B344-B47FDA42844E}"/>
              </a:ext>
            </a:extLst>
          </p:cNvPr>
          <p:cNvSpPr>
            <a:spLocks noGrp="1"/>
          </p:cNvSpPr>
          <p:nvPr>
            <p:custDataLst>
              <p:tags r:id="rId30"/>
            </p:custDataLst>
          </p:nvPr>
        </p:nvSpPr>
        <p:spPr bwMode="auto">
          <a:xfrm>
            <a:off x="5280025" y="6069013"/>
            <a:ext cx="23717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r>
              <a:rPr lang="en-US" altLang="en-US" sz="1400" b="1">
                <a:cs typeface="+mn-cs"/>
              </a:rPr>
              <a:t>Overnight capital cost</a:t>
            </a:r>
            <a:r>
              <a:rPr lang="en-US" altLang="en-US" sz="1400" b="1">
                <a:effectLst/>
                <a:cs typeface="+mn-cs"/>
              </a:rPr>
              <a:t>, $/kW</a:t>
            </a:r>
            <a:endParaRPr lang="en-US" sz="1400" b="1">
              <a:cs typeface="+mn-cs"/>
            </a:endParaRPr>
          </a:p>
        </p:txBody>
      </p:sp>
      <p:sp>
        <p:nvSpPr>
          <p:cNvPr id="255" name="Text Placeholder 4">
            <a:extLst>
              <a:ext uri="{FF2B5EF4-FFF2-40B4-BE49-F238E27FC236}">
                <a16:creationId xmlns:a16="http://schemas.microsoft.com/office/drawing/2014/main" id="{C374B0FA-5B84-FA98-E8D8-5B3D8A7752B0}"/>
              </a:ext>
            </a:extLst>
          </p:cNvPr>
          <p:cNvSpPr>
            <a:spLocks noGrp="1"/>
          </p:cNvSpPr>
          <p:nvPr>
            <p:custDataLst>
              <p:tags r:id="rId31"/>
            </p:custDataLst>
          </p:nvPr>
        </p:nvSpPr>
        <p:spPr bwMode="gray">
          <a:xfrm>
            <a:off x="5532438" y="3517900"/>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76E98D0B-E122-45D0-8E6F-4AB3D715DE57}" type="datetime'''''''''6''''''''''9'''''''''''''''''''''">
              <a:rPr lang="en-US" altLang="en-US" sz="1400" b="1" smtClean="0">
                <a:cs typeface="+mn-cs"/>
              </a:rPr>
              <a:pPr algn="ctr">
                <a:spcBef>
                  <a:spcPct val="0"/>
                </a:spcBef>
                <a:spcAft>
                  <a:spcPct val="0"/>
                </a:spcAft>
              </a:pPr>
              <a:t>69</a:t>
            </a:fld>
            <a:endParaRPr lang="en-US" sz="1400" b="1">
              <a:cs typeface="+mn-cs"/>
            </a:endParaRPr>
          </a:p>
        </p:txBody>
      </p:sp>
      <p:sp>
        <p:nvSpPr>
          <p:cNvPr id="32" name="Text Placeholder 4">
            <a:extLst>
              <a:ext uri="{FF2B5EF4-FFF2-40B4-BE49-F238E27FC236}">
                <a16:creationId xmlns:a16="http://schemas.microsoft.com/office/drawing/2014/main" id="{CAB9DB44-BC22-E5B4-7A5F-75EDB20059F5}"/>
              </a:ext>
            </a:extLst>
          </p:cNvPr>
          <p:cNvSpPr>
            <a:spLocks noGrp="1"/>
          </p:cNvSpPr>
          <p:nvPr>
            <p:custDataLst>
              <p:tags r:id="rId32"/>
            </p:custDataLst>
          </p:nvPr>
        </p:nvSpPr>
        <p:spPr bwMode="gray">
          <a:xfrm>
            <a:off x="1600200" y="4897438"/>
            <a:ext cx="149225" cy="212725"/>
          </a:xfrm>
          <a:prstGeom prst="rect">
            <a:avLst/>
          </a:prstGeom>
          <a:solidFill>
            <a:schemeClr val="accent4"/>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E14F429B-C531-4FE9-BCEC-936997774C19}" type="datetime'''''''''''''''''''''''''3'''''''''">
              <a:rPr lang="en-US" altLang="en-US" sz="1400" smtClean="0">
                <a:effectLst/>
                <a:cs typeface="+mn-cs"/>
              </a:rPr>
              <a:pPr algn="ctr">
                <a:spcBef>
                  <a:spcPct val="0"/>
                </a:spcBef>
                <a:spcAft>
                  <a:spcPct val="0"/>
                </a:spcAft>
              </a:pPr>
              <a:t>3</a:t>
            </a:fld>
            <a:endParaRPr lang="en-US" sz="1400">
              <a:cs typeface="+mn-cs"/>
            </a:endParaRPr>
          </a:p>
        </p:txBody>
      </p:sp>
      <p:sp>
        <p:nvSpPr>
          <p:cNvPr id="33" name="Text Placeholder 4">
            <a:extLst>
              <a:ext uri="{FF2B5EF4-FFF2-40B4-BE49-F238E27FC236}">
                <a16:creationId xmlns:a16="http://schemas.microsoft.com/office/drawing/2014/main" id="{AE9CB624-4D0D-5226-5036-51B481A52475}"/>
              </a:ext>
            </a:extLst>
          </p:cNvPr>
          <p:cNvSpPr>
            <a:spLocks noGrp="1"/>
          </p:cNvSpPr>
          <p:nvPr>
            <p:custDataLst>
              <p:tags r:id="rId33"/>
            </p:custDataLst>
          </p:nvPr>
        </p:nvSpPr>
        <p:spPr bwMode="auto">
          <a:xfrm>
            <a:off x="1447800" y="5713413"/>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B9B2F9FD-DAB9-4C61-BBFC-1FD2DCB404E2}" type="datetime'''''9,0''''''''''''''''0''''''0'''''''''''''''''">
              <a:rPr lang="en-US" altLang="en-US" sz="1400" smtClean="0">
                <a:cs typeface="+mn-cs"/>
              </a:rPr>
              <a:pPr algn="ctr">
                <a:spcBef>
                  <a:spcPct val="0"/>
                </a:spcBef>
                <a:spcAft>
                  <a:spcPct val="0"/>
                </a:spcAft>
              </a:pPr>
              <a:t>9,000</a:t>
            </a:fld>
            <a:endParaRPr lang="en-US" sz="1400">
              <a:cs typeface="+mn-cs"/>
            </a:endParaRPr>
          </a:p>
        </p:txBody>
      </p:sp>
      <p:sp>
        <p:nvSpPr>
          <p:cNvPr id="34" name="Text Placeholder 4">
            <a:extLst>
              <a:ext uri="{FF2B5EF4-FFF2-40B4-BE49-F238E27FC236}">
                <a16:creationId xmlns:a16="http://schemas.microsoft.com/office/drawing/2014/main" id="{8BC5CA19-1800-D504-6965-4BADC8B3B2D9}"/>
              </a:ext>
            </a:extLst>
          </p:cNvPr>
          <p:cNvSpPr>
            <a:spLocks noGrp="1"/>
          </p:cNvSpPr>
          <p:nvPr>
            <p:custDataLst>
              <p:tags r:id="rId34"/>
            </p:custDataLst>
          </p:nvPr>
        </p:nvSpPr>
        <p:spPr bwMode="gray">
          <a:xfrm>
            <a:off x="5273675" y="5003800"/>
            <a:ext cx="293688" cy="212725"/>
          </a:xfrm>
          <a:prstGeom prst="rect">
            <a:avLst/>
          </a:prstGeom>
          <a:solidFill>
            <a:schemeClr val="bg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A5705FE3-DFD0-4383-B10C-B3F8A27F2A92}" type="datetime'''-''''''''''''''''1''''''''''1'''''''''''''''''''''''''''">
              <a:rPr lang="en-US" altLang="en-US" sz="1400" smtClean="0">
                <a:effectLst/>
                <a:cs typeface="+mn-cs"/>
              </a:rPr>
              <a:pPr algn="ctr">
                <a:spcBef>
                  <a:spcPct val="0"/>
                </a:spcBef>
                <a:spcAft>
                  <a:spcPct val="0"/>
                </a:spcAft>
              </a:pPr>
              <a:t>-11</a:t>
            </a:fld>
            <a:endParaRPr lang="en-US" sz="1400">
              <a:cs typeface="+mn-cs"/>
            </a:endParaRPr>
          </a:p>
        </p:txBody>
      </p:sp>
      <p:sp>
        <p:nvSpPr>
          <p:cNvPr id="35" name="Text Placeholder 4">
            <a:extLst>
              <a:ext uri="{FF2B5EF4-FFF2-40B4-BE49-F238E27FC236}">
                <a16:creationId xmlns:a16="http://schemas.microsoft.com/office/drawing/2014/main" id="{CE8226E5-F6F2-BBCB-E9A6-08434CABC187}"/>
              </a:ext>
            </a:extLst>
          </p:cNvPr>
          <p:cNvSpPr>
            <a:spLocks noGrp="1"/>
          </p:cNvSpPr>
          <p:nvPr>
            <p:custDataLst>
              <p:tags r:id="rId35"/>
            </p:custDataLst>
          </p:nvPr>
        </p:nvSpPr>
        <p:spPr bwMode="auto">
          <a:xfrm>
            <a:off x="2774950" y="5713413"/>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91111FC5-7CEC-489F-A46E-7DA4FABCA997}" type="datetime'''''''6'''',''00''''''''''''''''''''''''0'''''''''''''''''">
              <a:rPr lang="en-US" altLang="en-US" sz="1400" smtClean="0">
                <a:cs typeface="+mn-cs"/>
              </a:rPr>
              <a:pPr algn="ctr">
                <a:spcBef>
                  <a:spcPct val="0"/>
                </a:spcBef>
                <a:spcAft>
                  <a:spcPct val="0"/>
                </a:spcAft>
              </a:pPr>
              <a:t>6,000</a:t>
            </a:fld>
            <a:endParaRPr lang="en-US" sz="1400">
              <a:cs typeface="+mn-cs"/>
            </a:endParaRPr>
          </a:p>
        </p:txBody>
      </p:sp>
      <p:sp>
        <p:nvSpPr>
          <p:cNvPr id="36" name="Text Placeholder 4">
            <a:extLst>
              <a:ext uri="{FF2B5EF4-FFF2-40B4-BE49-F238E27FC236}">
                <a16:creationId xmlns:a16="http://schemas.microsoft.com/office/drawing/2014/main" id="{9669CD3D-48BB-7A23-A226-2387D6FAD2B9}"/>
              </a:ext>
            </a:extLst>
          </p:cNvPr>
          <p:cNvSpPr>
            <a:spLocks noGrp="1"/>
          </p:cNvSpPr>
          <p:nvPr>
            <p:custDataLst>
              <p:tags r:id="rId36"/>
            </p:custDataLst>
          </p:nvPr>
        </p:nvSpPr>
        <p:spPr bwMode="gray">
          <a:xfrm>
            <a:off x="4492625" y="4895850"/>
            <a:ext cx="149225" cy="212725"/>
          </a:xfrm>
          <a:prstGeom prst="rect">
            <a:avLst/>
          </a:prstGeom>
          <a:solidFill>
            <a:schemeClr val="accent4"/>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41CAFA60-66B6-49DF-89D3-2F19E66D4C55}" type="datetime'''''''''''''3'''''''''''''''''''''''''">
              <a:rPr lang="en-US" altLang="en-US" sz="1400" smtClean="0">
                <a:effectLst/>
                <a:cs typeface="+mn-cs"/>
              </a:rPr>
              <a:pPr algn="ctr">
                <a:spcBef>
                  <a:spcPct val="0"/>
                </a:spcBef>
                <a:spcAft>
                  <a:spcPct val="0"/>
                </a:spcAft>
              </a:pPr>
              <a:t>3</a:t>
            </a:fld>
            <a:endParaRPr lang="en-US" sz="1400">
              <a:cs typeface="+mn-cs"/>
            </a:endParaRPr>
          </a:p>
        </p:txBody>
      </p:sp>
      <p:sp>
        <p:nvSpPr>
          <p:cNvPr id="37" name="Text Placeholder 4">
            <a:extLst>
              <a:ext uri="{FF2B5EF4-FFF2-40B4-BE49-F238E27FC236}">
                <a16:creationId xmlns:a16="http://schemas.microsoft.com/office/drawing/2014/main" id="{8BA2D10F-9240-C61B-33AA-CCE9A386F1CB}"/>
              </a:ext>
            </a:extLst>
          </p:cNvPr>
          <p:cNvSpPr>
            <a:spLocks noGrp="1"/>
          </p:cNvSpPr>
          <p:nvPr>
            <p:custDataLst>
              <p:tags r:id="rId37"/>
            </p:custDataLst>
          </p:nvPr>
        </p:nvSpPr>
        <p:spPr bwMode="gray">
          <a:xfrm>
            <a:off x="3165475" y="4895850"/>
            <a:ext cx="149225" cy="212725"/>
          </a:xfrm>
          <a:prstGeom prst="rect">
            <a:avLst/>
          </a:prstGeom>
          <a:solidFill>
            <a:schemeClr val="accent4"/>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25D9205D-E865-45A0-B46A-AEDC08B2FE24}" type="datetime'''''3'''''''''''''''''''''''''''''''''''''''''''''''''">
              <a:rPr lang="en-US" altLang="en-US" sz="1400" smtClean="0">
                <a:effectLst/>
                <a:cs typeface="+mn-cs"/>
              </a:rPr>
              <a:pPr algn="ctr">
                <a:spcBef>
                  <a:spcPct val="0"/>
                </a:spcBef>
                <a:spcAft>
                  <a:spcPct val="0"/>
                </a:spcAft>
              </a:pPr>
              <a:t>3</a:t>
            </a:fld>
            <a:endParaRPr lang="en-US" sz="1400">
              <a:cs typeface="+mn-cs"/>
            </a:endParaRPr>
          </a:p>
        </p:txBody>
      </p:sp>
      <p:sp>
        <p:nvSpPr>
          <p:cNvPr id="38" name="Text Placeholder 4">
            <a:extLst>
              <a:ext uri="{FF2B5EF4-FFF2-40B4-BE49-F238E27FC236}">
                <a16:creationId xmlns:a16="http://schemas.microsoft.com/office/drawing/2014/main" id="{FA7BE02C-2C36-9C42-B8E2-7BA0F8D19B09}"/>
              </a:ext>
            </a:extLst>
          </p:cNvPr>
          <p:cNvSpPr>
            <a:spLocks noGrp="1"/>
          </p:cNvSpPr>
          <p:nvPr>
            <p:custDataLst>
              <p:tags r:id="rId38"/>
            </p:custDataLst>
          </p:nvPr>
        </p:nvSpPr>
        <p:spPr bwMode="auto">
          <a:xfrm>
            <a:off x="6756400" y="5713413"/>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114BBE57-6A86-47AF-ABFD-9731BE61F32B}" type="datetime'''3'''''''''''''',''''6''''''''''''''''0''''''''0'''''">
              <a:rPr lang="en-US" altLang="en-US" sz="1400" smtClean="0">
                <a:cs typeface="+mn-cs"/>
              </a:rPr>
              <a:pPr algn="ctr">
                <a:spcBef>
                  <a:spcPct val="0"/>
                </a:spcBef>
                <a:spcAft>
                  <a:spcPct val="0"/>
                </a:spcAft>
              </a:pPr>
              <a:t>3,600</a:t>
            </a:fld>
            <a:endParaRPr lang="en-US" sz="1400">
              <a:cs typeface="+mn-cs"/>
            </a:endParaRPr>
          </a:p>
        </p:txBody>
      </p:sp>
      <p:sp>
        <p:nvSpPr>
          <p:cNvPr id="39" name="Text Placeholder 4">
            <a:extLst>
              <a:ext uri="{FF2B5EF4-FFF2-40B4-BE49-F238E27FC236}">
                <a16:creationId xmlns:a16="http://schemas.microsoft.com/office/drawing/2014/main" id="{E9800D2F-2D19-09F8-4FA9-E4DCE44BBA7C}"/>
              </a:ext>
            </a:extLst>
          </p:cNvPr>
          <p:cNvSpPr>
            <a:spLocks noGrp="1"/>
          </p:cNvSpPr>
          <p:nvPr>
            <p:custDataLst>
              <p:tags r:id="rId39"/>
            </p:custDataLst>
          </p:nvPr>
        </p:nvSpPr>
        <p:spPr bwMode="auto">
          <a:xfrm>
            <a:off x="4102100" y="5713413"/>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4AF44C51-73C5-4D2A-832F-2F0E9735974D}" type="datetime'''''''''''''''5'''',''''''''''''''''''0''0''''''''''0'">
              <a:rPr lang="en-US" altLang="en-US" sz="1400" smtClean="0">
                <a:cs typeface="+mn-cs"/>
              </a:rPr>
              <a:pPr algn="ctr">
                <a:spcBef>
                  <a:spcPct val="0"/>
                </a:spcBef>
                <a:spcAft>
                  <a:spcPct val="0"/>
                </a:spcAft>
              </a:pPr>
              <a:t>5,000</a:t>
            </a:fld>
            <a:endParaRPr lang="en-US" sz="1400">
              <a:cs typeface="+mn-cs"/>
            </a:endParaRPr>
          </a:p>
        </p:txBody>
      </p:sp>
      <p:sp>
        <p:nvSpPr>
          <p:cNvPr id="40" name="Text Placeholder 4">
            <a:extLst>
              <a:ext uri="{FF2B5EF4-FFF2-40B4-BE49-F238E27FC236}">
                <a16:creationId xmlns:a16="http://schemas.microsoft.com/office/drawing/2014/main" id="{4C3D4A58-9328-FECB-C414-9EB4E071B4C8}"/>
              </a:ext>
            </a:extLst>
          </p:cNvPr>
          <p:cNvSpPr>
            <a:spLocks noGrp="1"/>
          </p:cNvSpPr>
          <p:nvPr>
            <p:custDataLst>
              <p:tags r:id="rId40"/>
            </p:custDataLst>
          </p:nvPr>
        </p:nvSpPr>
        <p:spPr bwMode="gray">
          <a:xfrm>
            <a:off x="5819775" y="4894263"/>
            <a:ext cx="149225" cy="212725"/>
          </a:xfrm>
          <a:prstGeom prst="rect">
            <a:avLst/>
          </a:prstGeom>
          <a:solidFill>
            <a:schemeClr val="accent4"/>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32F33184-2B36-4E42-A5C5-82D3148937EE}" type="datetime'''''''''3'''''''''''''''''''''''''''''''''''''''''''''">
              <a:rPr lang="en-US" altLang="en-US" sz="1400" smtClean="0">
                <a:effectLst/>
                <a:cs typeface="+mn-cs"/>
              </a:rPr>
              <a:pPr algn="ctr">
                <a:spcBef>
                  <a:spcPct val="0"/>
                </a:spcBef>
                <a:spcAft>
                  <a:spcPct val="0"/>
                </a:spcAft>
              </a:pPr>
              <a:t>3</a:t>
            </a:fld>
            <a:endParaRPr lang="en-US" sz="1400">
              <a:cs typeface="+mn-cs"/>
            </a:endParaRPr>
          </a:p>
        </p:txBody>
      </p:sp>
      <p:sp>
        <p:nvSpPr>
          <p:cNvPr id="41" name="Text Placeholder 4">
            <a:extLst>
              <a:ext uri="{FF2B5EF4-FFF2-40B4-BE49-F238E27FC236}">
                <a16:creationId xmlns:a16="http://schemas.microsoft.com/office/drawing/2014/main" id="{FD20E868-3236-46D4-2720-04E6C572FB77}"/>
              </a:ext>
            </a:extLst>
          </p:cNvPr>
          <p:cNvSpPr>
            <a:spLocks noGrp="1"/>
          </p:cNvSpPr>
          <p:nvPr>
            <p:custDataLst>
              <p:tags r:id="rId41"/>
            </p:custDataLst>
          </p:nvPr>
        </p:nvSpPr>
        <p:spPr bwMode="gray">
          <a:xfrm>
            <a:off x="2878138" y="3182938"/>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64089F4B-EEB8-4C64-8540-8D7AAC7B8FA6}" type="datetime'''''''''''''''''''''8''''''''''''''''''''''''''''''5'''''''''">
              <a:rPr lang="en-US" altLang="en-US" sz="1400" b="1" smtClean="0">
                <a:cs typeface="+mn-cs"/>
              </a:rPr>
              <a:pPr algn="ctr">
                <a:spcBef>
                  <a:spcPct val="0"/>
                </a:spcBef>
                <a:spcAft>
                  <a:spcPct val="0"/>
                </a:spcAft>
              </a:pPr>
              <a:t>85</a:t>
            </a:fld>
            <a:endParaRPr lang="en-US" sz="1400" b="1">
              <a:cs typeface="+mn-cs"/>
            </a:endParaRPr>
          </a:p>
        </p:txBody>
      </p:sp>
      <p:sp>
        <p:nvSpPr>
          <p:cNvPr id="42" name="Text Placeholder 4">
            <a:extLst>
              <a:ext uri="{FF2B5EF4-FFF2-40B4-BE49-F238E27FC236}">
                <a16:creationId xmlns:a16="http://schemas.microsoft.com/office/drawing/2014/main" id="{285BD4DD-764D-7976-8D25-C339ACE4A0B9}"/>
              </a:ext>
            </a:extLst>
          </p:cNvPr>
          <p:cNvSpPr>
            <a:spLocks noGrp="1"/>
          </p:cNvSpPr>
          <p:nvPr>
            <p:custDataLst>
              <p:tags r:id="rId42"/>
            </p:custDataLst>
          </p:nvPr>
        </p:nvSpPr>
        <p:spPr bwMode="auto">
          <a:xfrm>
            <a:off x="5429250" y="5713413"/>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8D4BF90E-E9AB-47E1-BE13-0002246977B9}" type="datetime'''''''''''''''''''''''4'',0''0''0'''''">
              <a:rPr lang="en-US" altLang="en-US" sz="1400" smtClean="0">
                <a:cs typeface="+mn-cs"/>
              </a:rPr>
              <a:pPr algn="ctr">
                <a:spcBef>
                  <a:spcPct val="0"/>
                </a:spcBef>
                <a:spcAft>
                  <a:spcPct val="0"/>
                </a:spcAft>
              </a:pPr>
              <a:t>4,000</a:t>
            </a:fld>
            <a:endParaRPr lang="en-US" sz="1400">
              <a:cs typeface="+mn-cs"/>
            </a:endParaRPr>
          </a:p>
        </p:txBody>
      </p:sp>
      <p:sp>
        <p:nvSpPr>
          <p:cNvPr id="43" name="Text Placeholder 4">
            <a:extLst>
              <a:ext uri="{FF2B5EF4-FFF2-40B4-BE49-F238E27FC236}">
                <a16:creationId xmlns:a16="http://schemas.microsoft.com/office/drawing/2014/main" id="{7E4D92FB-3F64-CCF6-A485-96D3CAA3CBA3}"/>
              </a:ext>
            </a:extLst>
          </p:cNvPr>
          <p:cNvSpPr>
            <a:spLocks noGrp="1"/>
          </p:cNvSpPr>
          <p:nvPr>
            <p:custDataLst>
              <p:tags r:id="rId43"/>
            </p:custDataLst>
          </p:nvPr>
        </p:nvSpPr>
        <p:spPr bwMode="gray">
          <a:xfrm>
            <a:off x="6594475" y="4995863"/>
            <a:ext cx="306388" cy="212725"/>
          </a:xfrm>
          <a:prstGeom prst="rect">
            <a:avLst/>
          </a:prstGeom>
          <a:solidFill>
            <a:schemeClr val="bg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3EE3AAE9-FED1-4726-A9BB-0D783C602D5E}" type="datetime'''''''''''''''''''-''''''''''''''1''''''''0'''''''''''">
              <a:rPr lang="en-US" altLang="en-US" sz="1400" smtClean="0">
                <a:effectLst/>
                <a:cs typeface="+mn-cs"/>
              </a:rPr>
              <a:pPr algn="ctr">
                <a:spcBef>
                  <a:spcPct val="0"/>
                </a:spcBef>
                <a:spcAft>
                  <a:spcPct val="0"/>
                </a:spcAft>
              </a:pPr>
              <a:t>-10</a:t>
            </a:fld>
            <a:endParaRPr lang="en-US" sz="1400">
              <a:cs typeface="+mn-cs"/>
            </a:endParaRPr>
          </a:p>
        </p:txBody>
      </p:sp>
      <p:sp>
        <p:nvSpPr>
          <p:cNvPr id="44" name="Text Placeholder 4">
            <a:extLst>
              <a:ext uri="{FF2B5EF4-FFF2-40B4-BE49-F238E27FC236}">
                <a16:creationId xmlns:a16="http://schemas.microsoft.com/office/drawing/2014/main" id="{E32B4188-1B43-8F8D-B56F-744759DB3222}"/>
              </a:ext>
            </a:extLst>
          </p:cNvPr>
          <p:cNvSpPr>
            <a:spLocks noGrp="1"/>
          </p:cNvSpPr>
          <p:nvPr>
            <p:custDataLst>
              <p:tags r:id="rId44"/>
            </p:custDataLst>
          </p:nvPr>
        </p:nvSpPr>
        <p:spPr bwMode="gray">
          <a:xfrm>
            <a:off x="1501775" y="2679700"/>
            <a:ext cx="3460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E54D3F13-E898-4765-A0B6-92E5DC12BE9B}" type="datetime'''1''''''''''''''''''''''''''0''''''''''''''''9'">
              <a:rPr lang="en-US" altLang="en-US" sz="1400" b="1" smtClean="0">
                <a:cs typeface="+mn-cs"/>
              </a:rPr>
              <a:pPr algn="ctr">
                <a:spcBef>
                  <a:spcPct val="0"/>
                </a:spcBef>
                <a:spcAft>
                  <a:spcPct val="0"/>
                </a:spcAft>
              </a:pPr>
              <a:t>109</a:t>
            </a:fld>
            <a:endParaRPr lang="en-US" sz="1400" b="1">
              <a:cs typeface="+mn-cs"/>
            </a:endParaRPr>
          </a:p>
        </p:txBody>
      </p:sp>
      <p:sp>
        <p:nvSpPr>
          <p:cNvPr id="45" name="Text Placeholder 4">
            <a:extLst>
              <a:ext uri="{FF2B5EF4-FFF2-40B4-BE49-F238E27FC236}">
                <a16:creationId xmlns:a16="http://schemas.microsoft.com/office/drawing/2014/main" id="{59E8DAEC-1520-CA36-94B4-84DC630AC4AA}"/>
              </a:ext>
            </a:extLst>
          </p:cNvPr>
          <p:cNvSpPr>
            <a:spLocks noGrp="1"/>
          </p:cNvSpPr>
          <p:nvPr>
            <p:custDataLst>
              <p:tags r:id="rId45"/>
            </p:custDataLst>
          </p:nvPr>
        </p:nvSpPr>
        <p:spPr bwMode="gray">
          <a:xfrm>
            <a:off x="4205288" y="3351213"/>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E50D0CDA-1925-4A37-AB4E-D146B80E524D}" type="datetime'''''''''''7''''''''''7'''">
              <a:rPr lang="en-US" altLang="en-US" sz="1400" b="1" smtClean="0">
                <a:cs typeface="+mn-cs"/>
              </a:rPr>
              <a:pPr algn="ctr">
                <a:spcBef>
                  <a:spcPct val="0"/>
                </a:spcBef>
                <a:spcAft>
                  <a:spcPct val="0"/>
                </a:spcAft>
              </a:pPr>
              <a:t>77</a:t>
            </a:fld>
            <a:endParaRPr lang="en-US" sz="1400" b="1">
              <a:cs typeface="+mn-cs"/>
            </a:endParaRPr>
          </a:p>
        </p:txBody>
      </p:sp>
      <p:sp>
        <p:nvSpPr>
          <p:cNvPr id="46" name="Text Placeholder 4">
            <a:extLst>
              <a:ext uri="{FF2B5EF4-FFF2-40B4-BE49-F238E27FC236}">
                <a16:creationId xmlns:a16="http://schemas.microsoft.com/office/drawing/2014/main" id="{504AC882-9AA1-FF1B-7085-B849CBB08FAB}"/>
              </a:ext>
            </a:extLst>
          </p:cNvPr>
          <p:cNvSpPr>
            <a:spLocks noGrp="1"/>
          </p:cNvSpPr>
          <p:nvPr>
            <p:custDataLst>
              <p:tags r:id="rId46"/>
            </p:custDataLst>
          </p:nvPr>
        </p:nvSpPr>
        <p:spPr bwMode="gray">
          <a:xfrm>
            <a:off x="6859588" y="3582988"/>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E3998764-46A0-4F5C-B0DC-F3CEF4791825}" type="datetime'''''''''''''''''6''''''''''''6'''''''''''''''''''''''''''''">
              <a:rPr lang="en-US" altLang="en-US" sz="1400" b="1" smtClean="0">
                <a:cs typeface="+mn-cs"/>
              </a:rPr>
              <a:pPr algn="ctr">
                <a:spcBef>
                  <a:spcPct val="0"/>
                </a:spcBef>
                <a:spcAft>
                  <a:spcPct val="0"/>
                </a:spcAft>
              </a:pPr>
              <a:t>66</a:t>
            </a:fld>
            <a:endParaRPr lang="en-US" sz="1400" b="1">
              <a:cs typeface="+mn-cs"/>
            </a:endParaRPr>
          </a:p>
        </p:txBody>
      </p:sp>
      <p:sp>
        <p:nvSpPr>
          <p:cNvPr id="47" name="Text Placeholder 4">
            <a:extLst>
              <a:ext uri="{FF2B5EF4-FFF2-40B4-BE49-F238E27FC236}">
                <a16:creationId xmlns:a16="http://schemas.microsoft.com/office/drawing/2014/main" id="{F13DBF1C-DEE4-9AC0-04BE-30AE65016FAD}"/>
              </a:ext>
            </a:extLst>
          </p:cNvPr>
          <p:cNvSpPr>
            <a:spLocks noGrp="1"/>
          </p:cNvSpPr>
          <p:nvPr>
            <p:custDataLst>
              <p:tags r:id="rId47"/>
            </p:custDataLst>
          </p:nvPr>
        </p:nvSpPr>
        <p:spPr bwMode="gray">
          <a:xfrm>
            <a:off x="7146925" y="4894263"/>
            <a:ext cx="149225" cy="212725"/>
          </a:xfrm>
          <a:prstGeom prst="rect">
            <a:avLst/>
          </a:prstGeom>
          <a:solidFill>
            <a:schemeClr val="accent4"/>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8A40A671-FCC2-4A07-85E0-8B1FB12069AD}" type="datetime'''''''''''''''''''''''''''''''''''''''''''''''''''''3'">
              <a:rPr lang="en-US" altLang="en-US" sz="1400" smtClean="0">
                <a:effectLst/>
                <a:cs typeface="+mn-cs"/>
              </a:rPr>
              <a:pPr algn="ctr">
                <a:spcBef>
                  <a:spcPct val="0"/>
                </a:spcBef>
                <a:spcAft>
                  <a:spcPct val="0"/>
                </a:spcAft>
              </a:pPr>
              <a:t>3</a:t>
            </a:fld>
            <a:endParaRPr lang="en-US" sz="1400">
              <a:cs typeface="+mn-cs"/>
            </a:endParaRPr>
          </a:p>
        </p:txBody>
      </p:sp>
      <p:sp>
        <p:nvSpPr>
          <p:cNvPr id="48" name="Rectangle 47">
            <a:extLst>
              <a:ext uri="{FF2B5EF4-FFF2-40B4-BE49-F238E27FC236}">
                <a16:creationId xmlns:a16="http://schemas.microsoft.com/office/drawing/2014/main" id="{A093F818-5079-1A6A-AB03-9FD89FCEC1E9}"/>
              </a:ext>
            </a:extLst>
          </p:cNvPr>
          <p:cNvSpPr/>
          <p:nvPr>
            <p:custDataLst>
              <p:tags r:id="rId48"/>
            </p:custDataLst>
          </p:nvPr>
        </p:nvSpPr>
        <p:spPr bwMode="auto">
          <a:xfrm>
            <a:off x="2398713" y="1528763"/>
            <a:ext cx="165100" cy="165100"/>
          </a:xfrm>
          <a:prstGeom prst="rect">
            <a:avLst/>
          </a:prstGeom>
          <a:solidFill>
            <a:schemeClr val="accent2"/>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9" name="Rectangle 48">
            <a:extLst>
              <a:ext uri="{FF2B5EF4-FFF2-40B4-BE49-F238E27FC236}">
                <a16:creationId xmlns:a16="http://schemas.microsoft.com/office/drawing/2014/main" id="{38F53927-8F28-8992-6403-76D9B880304A}"/>
              </a:ext>
            </a:extLst>
          </p:cNvPr>
          <p:cNvSpPr/>
          <p:nvPr>
            <p:custDataLst>
              <p:tags r:id="rId49"/>
            </p:custDataLst>
          </p:nvPr>
        </p:nvSpPr>
        <p:spPr bwMode="auto">
          <a:xfrm>
            <a:off x="619125" y="1528763"/>
            <a:ext cx="165100" cy="165100"/>
          </a:xfrm>
          <a:prstGeom prst="rect">
            <a:avLst/>
          </a:prstGeom>
          <a:solidFill>
            <a:schemeClr val="accent1"/>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0" name="Rectangle 49">
            <a:extLst>
              <a:ext uri="{FF2B5EF4-FFF2-40B4-BE49-F238E27FC236}">
                <a16:creationId xmlns:a16="http://schemas.microsoft.com/office/drawing/2014/main" id="{208FC537-77F1-0C4B-D60B-1D6D1DBE6347}"/>
              </a:ext>
            </a:extLst>
          </p:cNvPr>
          <p:cNvSpPr/>
          <p:nvPr>
            <p:custDataLst>
              <p:tags r:id="rId50"/>
            </p:custDataLst>
          </p:nvPr>
        </p:nvSpPr>
        <p:spPr bwMode="auto">
          <a:xfrm>
            <a:off x="5929313" y="1528763"/>
            <a:ext cx="165100" cy="165100"/>
          </a:xfrm>
          <a:prstGeom prst="rect">
            <a:avLst/>
          </a:prstGeom>
          <a:solidFill>
            <a:schemeClr val="accent4"/>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2" name="Rectangle 51">
            <a:extLst>
              <a:ext uri="{FF2B5EF4-FFF2-40B4-BE49-F238E27FC236}">
                <a16:creationId xmlns:a16="http://schemas.microsoft.com/office/drawing/2014/main" id="{D0CEC6A5-55BD-7416-D9C9-BAFF5258537E}"/>
              </a:ext>
            </a:extLst>
          </p:cNvPr>
          <p:cNvSpPr/>
          <p:nvPr>
            <p:custDataLst>
              <p:tags r:id="rId51"/>
            </p:custDataLst>
          </p:nvPr>
        </p:nvSpPr>
        <p:spPr bwMode="auto">
          <a:xfrm>
            <a:off x="3373438" y="1528763"/>
            <a:ext cx="165100" cy="165100"/>
          </a:xfrm>
          <a:prstGeom prst="rect">
            <a:avLst/>
          </a:prstGeom>
          <a:solidFill>
            <a:schemeClr val="accent3"/>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5" name="Rectangle 54">
            <a:extLst>
              <a:ext uri="{FF2B5EF4-FFF2-40B4-BE49-F238E27FC236}">
                <a16:creationId xmlns:a16="http://schemas.microsoft.com/office/drawing/2014/main" id="{376C7F15-A210-6689-995A-46A2089B229C}"/>
              </a:ext>
            </a:extLst>
          </p:cNvPr>
          <p:cNvSpPr/>
          <p:nvPr>
            <p:custDataLst>
              <p:tags r:id="rId52"/>
            </p:custDataLst>
          </p:nvPr>
        </p:nvSpPr>
        <p:spPr bwMode="auto">
          <a:xfrm>
            <a:off x="6483350" y="1528763"/>
            <a:ext cx="165100" cy="165100"/>
          </a:xfrm>
          <a:prstGeom prst="rect">
            <a:avLst/>
          </a:prstGeom>
          <a:solidFill>
            <a:schemeClr val="bg1"/>
          </a:solidFill>
          <a:ln w="9525" cap="sq" algn="ctr">
            <a:solidFill>
              <a:schemeClr val="tx1"/>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6" name="Text Placeholder 4">
            <a:extLst>
              <a:ext uri="{FF2B5EF4-FFF2-40B4-BE49-F238E27FC236}">
                <a16:creationId xmlns:a16="http://schemas.microsoft.com/office/drawing/2014/main" id="{4E9996B8-FDF7-1A18-64C7-C57886E5CB4B}"/>
              </a:ext>
            </a:extLst>
          </p:cNvPr>
          <p:cNvSpPr>
            <a:spLocks noGrp="1"/>
          </p:cNvSpPr>
          <p:nvPr>
            <p:custDataLst>
              <p:tags r:id="rId53"/>
            </p:custDataLst>
          </p:nvPr>
        </p:nvSpPr>
        <p:spPr bwMode="auto">
          <a:xfrm>
            <a:off x="6145213" y="1527175"/>
            <a:ext cx="2365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E916B2EC-1EAE-43C0-8663-275F0DB84605}" type="datetime'''''''''T''''''''''''''a''''''''''''''x'''''''''''''">
              <a:rPr lang="en-US" altLang="en-US" sz="1200" smtClean="0">
                <a:cs typeface="+mn-cs"/>
              </a:rPr>
              <a:pPr>
                <a:spcBef>
                  <a:spcPct val="0"/>
                </a:spcBef>
                <a:spcAft>
                  <a:spcPct val="0"/>
                </a:spcAft>
              </a:pPr>
              <a:t>Tax</a:t>
            </a:fld>
            <a:endParaRPr lang="en-US" sz="1200">
              <a:cs typeface="+mn-cs"/>
            </a:endParaRPr>
          </a:p>
        </p:txBody>
      </p:sp>
      <p:sp>
        <p:nvSpPr>
          <p:cNvPr id="57" name="Text Placeholder 4">
            <a:extLst>
              <a:ext uri="{FF2B5EF4-FFF2-40B4-BE49-F238E27FC236}">
                <a16:creationId xmlns:a16="http://schemas.microsoft.com/office/drawing/2014/main" id="{06016BD1-745B-6E05-0B23-3AB2B13BD786}"/>
              </a:ext>
            </a:extLst>
          </p:cNvPr>
          <p:cNvSpPr>
            <a:spLocks noGrp="1"/>
          </p:cNvSpPr>
          <p:nvPr>
            <p:custDataLst>
              <p:tags r:id="rId54"/>
            </p:custDataLst>
          </p:nvPr>
        </p:nvSpPr>
        <p:spPr bwMode="auto">
          <a:xfrm>
            <a:off x="835025" y="1527175"/>
            <a:ext cx="14620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3F4F8B78-18B0-4B71-A68C-76B374BBBB84}" type="datetime'Ov''e''r''nigh''t ca''pi''t''''al ''c''''o''''s''''''t'''''''">
              <a:rPr lang="en-US" altLang="en-US" sz="1200" smtClean="0">
                <a:cs typeface="+mn-cs"/>
              </a:rPr>
              <a:pPr>
                <a:spcBef>
                  <a:spcPct val="0"/>
                </a:spcBef>
                <a:spcAft>
                  <a:spcPct val="0"/>
                </a:spcAft>
              </a:pPr>
              <a:t>Overnight capital cost</a:t>
            </a:fld>
            <a:endParaRPr lang="en-US" sz="1200">
              <a:cs typeface="+mn-cs"/>
            </a:endParaRPr>
          </a:p>
        </p:txBody>
      </p:sp>
      <p:sp>
        <p:nvSpPr>
          <p:cNvPr id="59" name="Text Placeholder 4">
            <a:extLst>
              <a:ext uri="{FF2B5EF4-FFF2-40B4-BE49-F238E27FC236}">
                <a16:creationId xmlns:a16="http://schemas.microsoft.com/office/drawing/2014/main" id="{A58E176F-E9B5-F6CC-219D-A60542E4D116}"/>
              </a:ext>
            </a:extLst>
          </p:cNvPr>
          <p:cNvSpPr>
            <a:spLocks noGrp="1"/>
          </p:cNvSpPr>
          <p:nvPr>
            <p:custDataLst>
              <p:tags r:id="rId55"/>
            </p:custDataLst>
          </p:nvPr>
        </p:nvSpPr>
        <p:spPr bwMode="auto">
          <a:xfrm>
            <a:off x="3589338" y="1527175"/>
            <a:ext cx="2238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200" err="1">
                <a:cs typeface="+mn-cs"/>
              </a:rPr>
              <a:t>Opex</a:t>
            </a:r>
            <a:r>
              <a:rPr lang="en-US" altLang="en-US" sz="1200">
                <a:cs typeface="+mn-cs"/>
              </a:rPr>
              <a:t>, fuel, and sustaining capital</a:t>
            </a:r>
            <a:endParaRPr lang="en-US" sz="1200">
              <a:cs typeface="+mn-cs"/>
            </a:endParaRPr>
          </a:p>
        </p:txBody>
      </p:sp>
      <p:sp>
        <p:nvSpPr>
          <p:cNvPr id="60" name="Text Placeholder 4">
            <a:extLst>
              <a:ext uri="{FF2B5EF4-FFF2-40B4-BE49-F238E27FC236}">
                <a16:creationId xmlns:a16="http://schemas.microsoft.com/office/drawing/2014/main" id="{2B76DB21-F1A5-DC74-7932-B2846A0AD7DB}"/>
              </a:ext>
            </a:extLst>
          </p:cNvPr>
          <p:cNvSpPr>
            <a:spLocks noGrp="1"/>
          </p:cNvSpPr>
          <p:nvPr>
            <p:custDataLst>
              <p:tags r:id="rId56"/>
            </p:custDataLst>
          </p:nvPr>
        </p:nvSpPr>
        <p:spPr bwMode="auto">
          <a:xfrm>
            <a:off x="6699250" y="1527175"/>
            <a:ext cx="10414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27721E31-8F12-4DBC-B370-F364D2981942}" type="datetime'Tax c''r''e''''di''t'' (''''''''''ITC'''''''')'''''''''''">
              <a:rPr lang="en-US" altLang="en-US" sz="1200" smtClean="0">
                <a:cs typeface="+mn-cs"/>
              </a:rPr>
              <a:pPr>
                <a:spcBef>
                  <a:spcPct val="0"/>
                </a:spcBef>
                <a:spcAft>
                  <a:spcPct val="0"/>
                </a:spcAft>
              </a:pPr>
              <a:t>Tax credit (ITC)</a:t>
            </a:fld>
            <a:endParaRPr lang="en-US" sz="1200">
              <a:cs typeface="+mn-cs"/>
            </a:endParaRPr>
          </a:p>
        </p:txBody>
      </p:sp>
      <p:sp>
        <p:nvSpPr>
          <p:cNvPr id="61" name="Text Placeholder 4">
            <a:extLst>
              <a:ext uri="{FF2B5EF4-FFF2-40B4-BE49-F238E27FC236}">
                <a16:creationId xmlns:a16="http://schemas.microsoft.com/office/drawing/2014/main" id="{F5219EFF-FACE-32A9-F40B-FE0F7482E6B8}"/>
              </a:ext>
            </a:extLst>
          </p:cNvPr>
          <p:cNvSpPr>
            <a:spLocks noGrp="1"/>
          </p:cNvSpPr>
          <p:nvPr>
            <p:custDataLst>
              <p:tags r:id="rId57"/>
            </p:custDataLst>
          </p:nvPr>
        </p:nvSpPr>
        <p:spPr bwMode="auto">
          <a:xfrm>
            <a:off x="2614613" y="1527175"/>
            <a:ext cx="6572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67BDE17A-ACD1-4465-A139-5663887E448D}" type="datetime'''''''''''F''''i''''na''''n''''ci''''''''''ng'''''''''''">
              <a:rPr lang="en-US" altLang="en-US" sz="1200" smtClean="0">
                <a:cs typeface="+mn-cs"/>
              </a:rPr>
              <a:pPr>
                <a:spcBef>
                  <a:spcPct val="0"/>
                </a:spcBef>
                <a:spcAft>
                  <a:spcPct val="0"/>
                </a:spcAft>
              </a:pPr>
              <a:t>Financing</a:t>
            </a:fld>
            <a:endParaRPr lang="en-US" sz="1200">
              <a:cs typeface="+mn-cs"/>
            </a:endParaRPr>
          </a:p>
        </p:txBody>
      </p:sp>
      <p:sp>
        <p:nvSpPr>
          <p:cNvPr id="62" name="TextBox 61">
            <a:extLst>
              <a:ext uri="{FF2B5EF4-FFF2-40B4-BE49-F238E27FC236}">
                <a16:creationId xmlns:a16="http://schemas.microsoft.com/office/drawing/2014/main" id="{91B15825-6E04-3F5A-3F42-B14669AC606E}"/>
              </a:ext>
            </a:extLst>
          </p:cNvPr>
          <p:cNvSpPr txBox="1">
            <a:spLocks/>
          </p:cNvSpPr>
          <p:nvPr/>
        </p:nvSpPr>
        <p:spPr>
          <a:xfrm>
            <a:off x="558799" y="1159308"/>
            <a:ext cx="7092951" cy="261938"/>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b="1">
                <a:cs typeface="+mn-cs"/>
              </a:rPr>
              <a:t>LCOE of advanced nuclear given varying overnight capital costs, </a:t>
            </a:r>
            <a:r>
              <a:rPr lang="en-US">
                <a:cs typeface="+mn-cs"/>
              </a:rPr>
              <a:t>$/MWh</a:t>
            </a:r>
          </a:p>
        </p:txBody>
      </p:sp>
      <p:cxnSp>
        <p:nvCxnSpPr>
          <p:cNvPr id="63" name="Straight Connector 62">
            <a:extLst>
              <a:ext uri="{FF2B5EF4-FFF2-40B4-BE49-F238E27FC236}">
                <a16:creationId xmlns:a16="http://schemas.microsoft.com/office/drawing/2014/main" id="{F3EF12E8-EED7-D25E-F566-96623832B288}"/>
              </a:ext>
            </a:extLst>
          </p:cNvPr>
          <p:cNvCxnSpPr>
            <a:cxnSpLocks/>
          </p:cNvCxnSpPr>
          <p:nvPr/>
        </p:nvCxnSpPr>
        <p:spPr>
          <a:xfrm>
            <a:off x="554037" y="1449388"/>
            <a:ext cx="7186613"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73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CEAC-5659-0E16-FA0E-CF8F2C4E3B97}"/>
              </a:ext>
            </a:extLst>
          </p:cNvPr>
          <p:cNvSpPr>
            <a:spLocks noGrp="1"/>
          </p:cNvSpPr>
          <p:nvPr>
            <p:ph type="title"/>
          </p:nvPr>
        </p:nvSpPr>
        <p:spPr/>
        <p:txBody>
          <a:bodyPr/>
          <a:lstStyle/>
          <a:p>
            <a:r>
              <a:rPr lang="en-US"/>
              <a:t>Overview of today’s agenda</a:t>
            </a:r>
          </a:p>
        </p:txBody>
      </p:sp>
      <p:graphicFrame>
        <p:nvGraphicFramePr>
          <p:cNvPr id="7" name="Table 7">
            <a:extLst>
              <a:ext uri="{FF2B5EF4-FFF2-40B4-BE49-F238E27FC236}">
                <a16:creationId xmlns:a16="http://schemas.microsoft.com/office/drawing/2014/main" id="{DD755C4C-B5F9-9B5D-DEDD-63EBFB1CEBA8}"/>
              </a:ext>
            </a:extLst>
          </p:cNvPr>
          <p:cNvGraphicFramePr>
            <a:graphicFrameLocks noGrp="1"/>
          </p:cNvGraphicFramePr>
          <p:nvPr>
            <p:ph idx="1"/>
            <p:extLst>
              <p:ext uri="{D42A27DB-BD31-4B8C-83A1-F6EECF244321}">
                <p14:modId xmlns:p14="http://schemas.microsoft.com/office/powerpoint/2010/main" val="3431416061"/>
              </p:ext>
            </p:extLst>
          </p:nvPr>
        </p:nvGraphicFramePr>
        <p:xfrm>
          <a:off x="838201" y="1332210"/>
          <a:ext cx="10515599" cy="5120640"/>
        </p:xfrm>
        <a:graphic>
          <a:graphicData uri="http://schemas.openxmlformats.org/drawingml/2006/table">
            <a:tbl>
              <a:tblPr firstRow="1" bandRow="1">
                <a:tableStyleId>{5C22544A-7EE6-4342-B048-85BDC9FD1C3A}</a:tableStyleId>
              </a:tblPr>
              <a:tblGrid>
                <a:gridCol w="1873195">
                  <a:extLst>
                    <a:ext uri="{9D8B030D-6E8A-4147-A177-3AD203B41FA5}">
                      <a16:colId xmlns:a16="http://schemas.microsoft.com/office/drawing/2014/main" val="675780387"/>
                    </a:ext>
                  </a:extLst>
                </a:gridCol>
                <a:gridCol w="4639664">
                  <a:extLst>
                    <a:ext uri="{9D8B030D-6E8A-4147-A177-3AD203B41FA5}">
                      <a16:colId xmlns:a16="http://schemas.microsoft.com/office/drawing/2014/main" val="3743145616"/>
                    </a:ext>
                  </a:extLst>
                </a:gridCol>
                <a:gridCol w="4002740">
                  <a:extLst>
                    <a:ext uri="{9D8B030D-6E8A-4147-A177-3AD203B41FA5}">
                      <a16:colId xmlns:a16="http://schemas.microsoft.com/office/drawing/2014/main" val="939894831"/>
                    </a:ext>
                  </a:extLst>
                </a:gridCol>
              </a:tblGrid>
              <a:tr h="258136">
                <a:tc>
                  <a:txBody>
                    <a:bodyPr/>
                    <a:lstStyle/>
                    <a:p>
                      <a:r>
                        <a:rPr lang="en-US" sz="1200"/>
                        <a:t>Time</a:t>
                      </a:r>
                    </a:p>
                  </a:txBody>
                  <a:tcPr/>
                </a:tc>
                <a:tc>
                  <a:txBody>
                    <a:bodyPr/>
                    <a:lstStyle/>
                    <a:p>
                      <a:r>
                        <a:rPr lang="en-US" sz="1200"/>
                        <a:t>Topic</a:t>
                      </a:r>
                    </a:p>
                  </a:txBody>
                  <a:tcPr/>
                </a:tc>
                <a:tc>
                  <a:txBody>
                    <a:bodyPr/>
                    <a:lstStyle/>
                    <a:p>
                      <a:r>
                        <a:rPr lang="en-US" sz="1200"/>
                        <a:t>Presenter</a:t>
                      </a:r>
                    </a:p>
                  </a:txBody>
                  <a:tcPr/>
                </a:tc>
                <a:extLst>
                  <a:ext uri="{0D108BD9-81ED-4DB2-BD59-A6C34878D82A}">
                    <a16:rowId xmlns:a16="http://schemas.microsoft.com/office/drawing/2014/main" val="648170077"/>
                  </a:ext>
                </a:extLst>
              </a:tr>
              <a:tr h="438831">
                <a:tc>
                  <a:txBody>
                    <a:bodyPr/>
                    <a:lstStyle/>
                    <a:p>
                      <a:r>
                        <a:rPr lang="en-US" sz="1200"/>
                        <a:t>9:00 am</a:t>
                      </a:r>
                    </a:p>
                  </a:txBody>
                  <a:tcPr/>
                </a:tc>
                <a:tc>
                  <a:txBody>
                    <a:bodyPr/>
                    <a:lstStyle/>
                    <a:p>
                      <a:r>
                        <a:rPr lang="en-US" sz="1200"/>
                        <a:t>Welcome and Opening Remarks</a:t>
                      </a:r>
                    </a:p>
                  </a:txBody>
                  <a:tcPr/>
                </a:tc>
                <a:tc>
                  <a:txBody>
                    <a:bodyPr/>
                    <a:lstStyle/>
                    <a:p>
                      <a:r>
                        <a:rPr lang="en-US" sz="1200"/>
                        <a:t>William D. Magwood, Chair, NEAC</a:t>
                      </a:r>
                    </a:p>
                    <a:p>
                      <a:r>
                        <a:rPr lang="en-US" sz="1200"/>
                        <a:t>Dr. Kathryn Huff, Assistant Secretary</a:t>
                      </a:r>
                    </a:p>
                  </a:txBody>
                  <a:tcPr/>
                </a:tc>
                <a:extLst>
                  <a:ext uri="{0D108BD9-81ED-4DB2-BD59-A6C34878D82A}">
                    <a16:rowId xmlns:a16="http://schemas.microsoft.com/office/drawing/2014/main" val="2279736020"/>
                  </a:ext>
                </a:extLst>
              </a:tr>
              <a:tr h="258136">
                <a:tc>
                  <a:txBody>
                    <a:bodyPr/>
                    <a:lstStyle/>
                    <a:p>
                      <a:r>
                        <a:rPr lang="en-US" sz="1200"/>
                        <a:t>9:30 am</a:t>
                      </a:r>
                    </a:p>
                  </a:txBody>
                  <a:tcPr/>
                </a:tc>
                <a:tc>
                  <a:txBody>
                    <a:bodyPr/>
                    <a:lstStyle/>
                    <a:p>
                      <a:r>
                        <a:rPr lang="en-US" sz="1200"/>
                        <a:t>Office of Nuclear Energy Update</a:t>
                      </a:r>
                    </a:p>
                  </a:txBody>
                  <a:tcPr/>
                </a:tc>
                <a:tc>
                  <a:txBody>
                    <a:bodyPr/>
                    <a:lstStyle/>
                    <a:p>
                      <a:r>
                        <a:rPr lang="en-US" sz="1200"/>
                        <a:t>Dr. Kathryn Huff, Assistant Secretary</a:t>
                      </a:r>
                    </a:p>
                  </a:txBody>
                  <a:tcPr/>
                </a:tc>
                <a:extLst>
                  <a:ext uri="{0D108BD9-81ED-4DB2-BD59-A6C34878D82A}">
                    <a16:rowId xmlns:a16="http://schemas.microsoft.com/office/drawing/2014/main" val="2790947008"/>
                  </a:ext>
                </a:extLst>
              </a:tr>
              <a:tr h="258136">
                <a:tc>
                  <a:txBody>
                    <a:bodyPr/>
                    <a:lstStyle/>
                    <a:p>
                      <a:r>
                        <a:rPr lang="en-US" sz="1200"/>
                        <a:t>9:40 am</a:t>
                      </a:r>
                    </a:p>
                  </a:txBody>
                  <a:tcPr/>
                </a:tc>
                <a:tc>
                  <a:txBody>
                    <a:bodyPr/>
                    <a:lstStyle/>
                    <a:p>
                      <a:r>
                        <a:rPr lang="en-US" sz="1200"/>
                        <a:t>Briefing on Nuclear Energy Liftoff reports</a:t>
                      </a:r>
                    </a:p>
                  </a:txBody>
                  <a:tcPr/>
                </a:tc>
                <a:tc>
                  <a:txBody>
                    <a:bodyPr/>
                    <a:lstStyle/>
                    <a:p>
                      <a:r>
                        <a:rPr lang="en-US" sz="1200"/>
                        <a:t>Julie </a:t>
                      </a:r>
                      <a:r>
                        <a:rPr lang="en-US" sz="1200" err="1"/>
                        <a:t>Kozeracki</a:t>
                      </a:r>
                      <a:r>
                        <a:rPr lang="en-US" sz="1200"/>
                        <a:t>, Senior Advisor, LPO</a:t>
                      </a:r>
                    </a:p>
                  </a:txBody>
                  <a:tcPr/>
                </a:tc>
                <a:extLst>
                  <a:ext uri="{0D108BD9-81ED-4DB2-BD59-A6C34878D82A}">
                    <a16:rowId xmlns:a16="http://schemas.microsoft.com/office/drawing/2014/main" val="3036609475"/>
                  </a:ext>
                </a:extLst>
              </a:tr>
              <a:tr h="258136">
                <a:tc>
                  <a:txBody>
                    <a:bodyPr/>
                    <a:lstStyle/>
                    <a:p>
                      <a:r>
                        <a:rPr lang="en-US" sz="1200"/>
                        <a:t>10:15 am</a:t>
                      </a:r>
                    </a:p>
                  </a:txBody>
                  <a:tcPr/>
                </a:tc>
                <a:tc>
                  <a:txBody>
                    <a:bodyPr/>
                    <a:lstStyle/>
                    <a:p>
                      <a:r>
                        <a:rPr lang="en-US" sz="1200" i="1"/>
                        <a:t>Break</a:t>
                      </a:r>
                    </a:p>
                  </a:txBody>
                  <a:tcPr/>
                </a:tc>
                <a:tc>
                  <a:txBody>
                    <a:bodyPr/>
                    <a:lstStyle/>
                    <a:p>
                      <a:endParaRPr lang="en-US" sz="1200"/>
                    </a:p>
                  </a:txBody>
                  <a:tcPr/>
                </a:tc>
                <a:extLst>
                  <a:ext uri="{0D108BD9-81ED-4DB2-BD59-A6C34878D82A}">
                    <a16:rowId xmlns:a16="http://schemas.microsoft.com/office/drawing/2014/main" val="3921199463"/>
                  </a:ext>
                </a:extLst>
              </a:tr>
              <a:tr h="258136">
                <a:tc>
                  <a:txBody>
                    <a:bodyPr/>
                    <a:lstStyle/>
                    <a:p>
                      <a:r>
                        <a:rPr lang="en-US" sz="1200"/>
                        <a:t>10:25 am</a:t>
                      </a:r>
                    </a:p>
                  </a:txBody>
                  <a:tcPr/>
                </a:tc>
                <a:tc>
                  <a:txBody>
                    <a:bodyPr/>
                    <a:lstStyle/>
                    <a:p>
                      <a:r>
                        <a:rPr lang="en-US" sz="1200"/>
                        <a:t>Briefing on National Academies Advanced Reactor Report</a:t>
                      </a:r>
                    </a:p>
                  </a:txBody>
                  <a:tcPr/>
                </a:tc>
                <a:tc>
                  <a:txBody>
                    <a:bodyPr/>
                    <a:lstStyle/>
                    <a:p>
                      <a:r>
                        <a:rPr lang="en-US" sz="1200"/>
                        <a:t>Dr. Michael Ford, ALD for Engineering, PPPL</a:t>
                      </a:r>
                    </a:p>
                  </a:txBody>
                  <a:tcPr/>
                </a:tc>
                <a:extLst>
                  <a:ext uri="{0D108BD9-81ED-4DB2-BD59-A6C34878D82A}">
                    <a16:rowId xmlns:a16="http://schemas.microsoft.com/office/drawing/2014/main" val="596062294"/>
                  </a:ext>
                </a:extLst>
              </a:tr>
              <a:tr h="258136">
                <a:tc>
                  <a:txBody>
                    <a:bodyPr/>
                    <a:lstStyle/>
                    <a:p>
                      <a:r>
                        <a:rPr lang="en-US" sz="1200"/>
                        <a:t>10:55 am</a:t>
                      </a:r>
                    </a:p>
                  </a:txBody>
                  <a:tcPr/>
                </a:tc>
                <a:tc>
                  <a:txBody>
                    <a:bodyPr/>
                    <a:lstStyle/>
                    <a:p>
                      <a:r>
                        <a:rPr lang="en-US" sz="1200"/>
                        <a:t>Briefing on National Academies Fuel Cycle Report</a:t>
                      </a:r>
                    </a:p>
                  </a:txBody>
                  <a:tcPr/>
                </a:tc>
                <a:tc>
                  <a:txBody>
                    <a:bodyPr/>
                    <a:lstStyle/>
                    <a:p>
                      <a:r>
                        <a:rPr lang="en-US" sz="1200"/>
                        <a:t>Paul Dickman, Committee Member, National Academies</a:t>
                      </a:r>
                    </a:p>
                  </a:txBody>
                  <a:tcPr/>
                </a:tc>
                <a:extLst>
                  <a:ext uri="{0D108BD9-81ED-4DB2-BD59-A6C34878D82A}">
                    <a16:rowId xmlns:a16="http://schemas.microsoft.com/office/drawing/2014/main" val="3534255475"/>
                  </a:ext>
                </a:extLst>
              </a:tr>
              <a:tr h="258136">
                <a:tc>
                  <a:txBody>
                    <a:bodyPr/>
                    <a:lstStyle/>
                    <a:p>
                      <a:r>
                        <a:rPr lang="en-US" sz="1200"/>
                        <a:t>11:25 am</a:t>
                      </a:r>
                    </a:p>
                  </a:txBody>
                  <a:tcPr/>
                </a:tc>
                <a:tc>
                  <a:txBody>
                    <a:bodyPr/>
                    <a:lstStyle/>
                    <a:p>
                      <a:r>
                        <a:rPr lang="en-US" sz="1200" i="1"/>
                        <a:t>Break</a:t>
                      </a:r>
                    </a:p>
                  </a:txBody>
                  <a:tcPr/>
                </a:tc>
                <a:tc>
                  <a:txBody>
                    <a:bodyPr/>
                    <a:lstStyle/>
                    <a:p>
                      <a:endParaRPr lang="en-US" sz="1200"/>
                    </a:p>
                  </a:txBody>
                  <a:tcPr/>
                </a:tc>
                <a:extLst>
                  <a:ext uri="{0D108BD9-81ED-4DB2-BD59-A6C34878D82A}">
                    <a16:rowId xmlns:a16="http://schemas.microsoft.com/office/drawing/2014/main" val="2712253197"/>
                  </a:ext>
                </a:extLst>
              </a:tr>
              <a:tr h="258136">
                <a:tc>
                  <a:txBody>
                    <a:bodyPr/>
                    <a:lstStyle/>
                    <a:p>
                      <a:r>
                        <a:rPr lang="en-US" sz="1200"/>
                        <a:t>11:40 am</a:t>
                      </a:r>
                    </a:p>
                  </a:txBody>
                  <a:tcPr/>
                </a:tc>
                <a:tc>
                  <a:txBody>
                    <a:bodyPr/>
                    <a:lstStyle/>
                    <a:p>
                      <a:r>
                        <a:rPr lang="en-US" sz="1200"/>
                        <a:t>Physical Infrastructure Update</a:t>
                      </a:r>
                    </a:p>
                  </a:txBody>
                  <a:tcPr/>
                </a:tc>
                <a:tc>
                  <a:txBody>
                    <a:bodyPr/>
                    <a:lstStyle/>
                    <a:p>
                      <a:r>
                        <a:rPr lang="en-US" sz="1200"/>
                        <a:t>Physical Infrastructure Subcommittee</a:t>
                      </a:r>
                    </a:p>
                  </a:txBody>
                  <a:tcPr/>
                </a:tc>
                <a:extLst>
                  <a:ext uri="{0D108BD9-81ED-4DB2-BD59-A6C34878D82A}">
                    <a16:rowId xmlns:a16="http://schemas.microsoft.com/office/drawing/2014/main" val="3220762686"/>
                  </a:ext>
                </a:extLst>
              </a:tr>
              <a:tr h="258136">
                <a:tc>
                  <a:txBody>
                    <a:bodyPr/>
                    <a:lstStyle/>
                    <a:p>
                      <a:r>
                        <a:rPr lang="en-US" sz="1200"/>
                        <a:t>12:15 pm</a:t>
                      </a:r>
                    </a:p>
                  </a:txBody>
                  <a:tcPr/>
                </a:tc>
                <a:tc>
                  <a:txBody>
                    <a:bodyPr/>
                    <a:lstStyle/>
                    <a:p>
                      <a:r>
                        <a:rPr lang="en-US" sz="1200"/>
                        <a:t>Consent-based Siting Update</a:t>
                      </a:r>
                    </a:p>
                  </a:txBody>
                  <a:tcPr/>
                </a:tc>
                <a:tc>
                  <a:txBody>
                    <a:bodyPr/>
                    <a:lstStyle/>
                    <a:p>
                      <a:r>
                        <a:rPr lang="en-US" sz="1200"/>
                        <a:t>Consent-based Siting Subcommittee</a:t>
                      </a:r>
                    </a:p>
                  </a:txBody>
                  <a:tcPr/>
                </a:tc>
                <a:extLst>
                  <a:ext uri="{0D108BD9-81ED-4DB2-BD59-A6C34878D82A}">
                    <a16:rowId xmlns:a16="http://schemas.microsoft.com/office/drawing/2014/main" val="1736906778"/>
                  </a:ext>
                </a:extLst>
              </a:tr>
              <a:tr h="258136">
                <a:tc>
                  <a:txBody>
                    <a:bodyPr/>
                    <a:lstStyle/>
                    <a:p>
                      <a:r>
                        <a:rPr lang="en-US" sz="1200"/>
                        <a:t>12:50 pm</a:t>
                      </a:r>
                    </a:p>
                  </a:txBody>
                  <a:tcPr/>
                </a:tc>
                <a:tc>
                  <a:txBody>
                    <a:bodyPr/>
                    <a:lstStyle/>
                    <a:p>
                      <a:r>
                        <a:rPr lang="en-US" sz="1200" i="1"/>
                        <a:t>Lunch</a:t>
                      </a:r>
                    </a:p>
                  </a:txBody>
                  <a:tcPr/>
                </a:tc>
                <a:tc>
                  <a:txBody>
                    <a:bodyPr/>
                    <a:lstStyle/>
                    <a:p>
                      <a:endParaRPr lang="en-US" sz="1200"/>
                    </a:p>
                  </a:txBody>
                  <a:tcPr/>
                </a:tc>
                <a:extLst>
                  <a:ext uri="{0D108BD9-81ED-4DB2-BD59-A6C34878D82A}">
                    <a16:rowId xmlns:a16="http://schemas.microsoft.com/office/drawing/2014/main" val="4136636143"/>
                  </a:ext>
                </a:extLst>
              </a:tr>
              <a:tr h="258136">
                <a:tc>
                  <a:txBody>
                    <a:bodyPr/>
                    <a:lstStyle/>
                    <a:p>
                      <a:r>
                        <a:rPr lang="en-US" sz="1200"/>
                        <a:t>1:45 pm</a:t>
                      </a:r>
                    </a:p>
                  </a:txBody>
                  <a:tcPr/>
                </a:tc>
                <a:tc>
                  <a:txBody>
                    <a:bodyPr/>
                    <a:lstStyle/>
                    <a:p>
                      <a:r>
                        <a:rPr lang="en-US" sz="1200"/>
                        <a:t>Workforce of the Future Update</a:t>
                      </a:r>
                    </a:p>
                  </a:txBody>
                  <a:tcPr/>
                </a:tc>
                <a:tc>
                  <a:txBody>
                    <a:bodyPr/>
                    <a:lstStyle/>
                    <a:p>
                      <a:r>
                        <a:rPr lang="en-US" sz="1200"/>
                        <a:t>Workforce of the Future Subcommittee</a:t>
                      </a:r>
                    </a:p>
                  </a:txBody>
                  <a:tcPr/>
                </a:tc>
                <a:extLst>
                  <a:ext uri="{0D108BD9-81ED-4DB2-BD59-A6C34878D82A}">
                    <a16:rowId xmlns:a16="http://schemas.microsoft.com/office/drawing/2014/main" val="4094079508"/>
                  </a:ext>
                </a:extLst>
              </a:tr>
              <a:tr h="258136">
                <a:tc>
                  <a:txBody>
                    <a:bodyPr/>
                    <a:lstStyle/>
                    <a:p>
                      <a:r>
                        <a:rPr lang="en-US" sz="1200"/>
                        <a:t>2:20 pm</a:t>
                      </a:r>
                    </a:p>
                  </a:txBody>
                  <a:tcPr/>
                </a:tc>
                <a:tc>
                  <a:txBody>
                    <a:bodyPr/>
                    <a:lstStyle/>
                    <a:p>
                      <a:r>
                        <a:rPr lang="en-US" sz="1200" i="1"/>
                        <a:t>Break</a:t>
                      </a:r>
                    </a:p>
                  </a:txBody>
                  <a:tcPr/>
                </a:tc>
                <a:tc>
                  <a:txBody>
                    <a:bodyPr/>
                    <a:lstStyle/>
                    <a:p>
                      <a:endParaRPr lang="en-US" sz="1200"/>
                    </a:p>
                  </a:txBody>
                  <a:tcPr/>
                </a:tc>
                <a:extLst>
                  <a:ext uri="{0D108BD9-81ED-4DB2-BD59-A6C34878D82A}">
                    <a16:rowId xmlns:a16="http://schemas.microsoft.com/office/drawing/2014/main" val="1715252944"/>
                  </a:ext>
                </a:extLst>
              </a:tr>
              <a:tr h="258136">
                <a:tc>
                  <a:txBody>
                    <a:bodyPr/>
                    <a:lstStyle/>
                    <a:p>
                      <a:r>
                        <a:rPr lang="en-US" sz="1200"/>
                        <a:t>2:30 pm</a:t>
                      </a:r>
                    </a:p>
                  </a:txBody>
                  <a:tcPr/>
                </a:tc>
                <a:tc>
                  <a:txBody>
                    <a:bodyPr/>
                    <a:lstStyle/>
                    <a:p>
                      <a:r>
                        <a:rPr lang="en-US" sz="1200"/>
                        <a:t>International Engagement Update</a:t>
                      </a:r>
                    </a:p>
                  </a:txBody>
                  <a:tcPr/>
                </a:tc>
                <a:tc>
                  <a:txBody>
                    <a:bodyPr/>
                    <a:lstStyle/>
                    <a:p>
                      <a:r>
                        <a:rPr lang="en-US" sz="1200"/>
                        <a:t>International Engagement Subcommittee</a:t>
                      </a:r>
                    </a:p>
                  </a:txBody>
                  <a:tcPr/>
                </a:tc>
                <a:extLst>
                  <a:ext uri="{0D108BD9-81ED-4DB2-BD59-A6C34878D82A}">
                    <a16:rowId xmlns:a16="http://schemas.microsoft.com/office/drawing/2014/main" val="2888868488"/>
                  </a:ext>
                </a:extLst>
              </a:tr>
              <a:tr h="258136">
                <a:tc>
                  <a:txBody>
                    <a:bodyPr/>
                    <a:lstStyle/>
                    <a:p>
                      <a:r>
                        <a:rPr lang="en-US" sz="1200"/>
                        <a:t>3:05 pm</a:t>
                      </a:r>
                    </a:p>
                  </a:txBody>
                  <a:tcPr/>
                </a:tc>
                <a:tc>
                  <a:txBody>
                    <a:bodyPr/>
                    <a:lstStyle/>
                    <a:p>
                      <a:r>
                        <a:rPr lang="en-US" sz="1200" i="1"/>
                        <a:t>Break</a:t>
                      </a:r>
                    </a:p>
                  </a:txBody>
                  <a:tcPr/>
                </a:tc>
                <a:tc>
                  <a:txBody>
                    <a:bodyPr/>
                    <a:lstStyle/>
                    <a:p>
                      <a:endParaRPr lang="en-US" sz="1200"/>
                    </a:p>
                  </a:txBody>
                  <a:tcPr/>
                </a:tc>
                <a:extLst>
                  <a:ext uri="{0D108BD9-81ED-4DB2-BD59-A6C34878D82A}">
                    <a16:rowId xmlns:a16="http://schemas.microsoft.com/office/drawing/2014/main" val="3168821482"/>
                  </a:ext>
                </a:extLst>
              </a:tr>
              <a:tr h="258136">
                <a:tc>
                  <a:txBody>
                    <a:bodyPr/>
                    <a:lstStyle/>
                    <a:p>
                      <a:r>
                        <a:rPr lang="en-US" sz="1200"/>
                        <a:t>3:15 pm</a:t>
                      </a:r>
                    </a:p>
                  </a:txBody>
                  <a:tcPr/>
                </a:tc>
                <a:tc>
                  <a:txBody>
                    <a:bodyPr/>
                    <a:lstStyle/>
                    <a:p>
                      <a:r>
                        <a:rPr lang="en-US" sz="1200"/>
                        <a:t>Public Comment</a:t>
                      </a:r>
                    </a:p>
                  </a:txBody>
                  <a:tcPr/>
                </a:tc>
                <a:tc>
                  <a:txBody>
                    <a:bodyPr/>
                    <a:lstStyle/>
                    <a:p>
                      <a:r>
                        <a:rPr lang="en-US" sz="1200"/>
                        <a:t>Public Attendees</a:t>
                      </a:r>
                    </a:p>
                  </a:txBody>
                  <a:tcPr/>
                </a:tc>
                <a:extLst>
                  <a:ext uri="{0D108BD9-81ED-4DB2-BD59-A6C34878D82A}">
                    <a16:rowId xmlns:a16="http://schemas.microsoft.com/office/drawing/2014/main" val="3726737054"/>
                  </a:ext>
                </a:extLst>
              </a:tr>
              <a:tr h="258136">
                <a:tc>
                  <a:txBody>
                    <a:bodyPr/>
                    <a:lstStyle/>
                    <a:p>
                      <a:r>
                        <a:rPr lang="en-US" sz="1200"/>
                        <a:t>3:35 pm</a:t>
                      </a:r>
                    </a:p>
                  </a:txBody>
                  <a:tcPr/>
                </a:tc>
                <a:tc>
                  <a:txBody>
                    <a:bodyPr/>
                    <a:lstStyle/>
                    <a:p>
                      <a:r>
                        <a:rPr lang="en-US" sz="1200"/>
                        <a:t>Closing Remarks</a:t>
                      </a:r>
                    </a:p>
                  </a:txBody>
                  <a:tcPr/>
                </a:tc>
                <a:tc>
                  <a:txBody>
                    <a:bodyPr/>
                    <a:lstStyle/>
                    <a:p>
                      <a:r>
                        <a:rPr lang="en-US" sz="1200"/>
                        <a:t>Dr. Kathryn Huff</a:t>
                      </a:r>
                    </a:p>
                  </a:txBody>
                  <a:tcPr/>
                </a:tc>
                <a:extLst>
                  <a:ext uri="{0D108BD9-81ED-4DB2-BD59-A6C34878D82A}">
                    <a16:rowId xmlns:a16="http://schemas.microsoft.com/office/drawing/2014/main" val="2352085285"/>
                  </a:ext>
                </a:extLst>
              </a:tr>
              <a:tr h="258136">
                <a:tc>
                  <a:txBody>
                    <a:bodyPr/>
                    <a:lstStyle/>
                    <a:p>
                      <a:r>
                        <a:rPr lang="en-US" sz="1200"/>
                        <a:t>4:00 pm</a:t>
                      </a:r>
                    </a:p>
                  </a:txBody>
                  <a:tcPr/>
                </a:tc>
                <a:tc>
                  <a:txBody>
                    <a:bodyPr/>
                    <a:lstStyle/>
                    <a:p>
                      <a:r>
                        <a:rPr lang="en-US" sz="1200"/>
                        <a:t>Adjourn</a:t>
                      </a:r>
                    </a:p>
                  </a:txBody>
                  <a:tcPr/>
                </a:tc>
                <a:tc>
                  <a:txBody>
                    <a:bodyPr/>
                    <a:lstStyle/>
                    <a:p>
                      <a:endParaRPr lang="en-US" sz="1200"/>
                    </a:p>
                  </a:txBody>
                  <a:tcPr/>
                </a:tc>
                <a:extLst>
                  <a:ext uri="{0D108BD9-81ED-4DB2-BD59-A6C34878D82A}">
                    <a16:rowId xmlns:a16="http://schemas.microsoft.com/office/drawing/2014/main" val="1698930621"/>
                  </a:ext>
                </a:extLst>
              </a:tr>
            </a:tbl>
          </a:graphicData>
        </a:graphic>
      </p:graphicFrame>
      <p:sp>
        <p:nvSpPr>
          <p:cNvPr id="6" name="Slide Number Placeholder 5">
            <a:extLst>
              <a:ext uri="{FF2B5EF4-FFF2-40B4-BE49-F238E27FC236}">
                <a16:creationId xmlns:a16="http://schemas.microsoft.com/office/drawing/2014/main" id="{BBA3D5F8-AC6E-CDAC-395C-B81E435F4E73}"/>
              </a:ext>
            </a:extLst>
          </p:cNvPr>
          <p:cNvSpPr>
            <a:spLocks noGrp="1"/>
          </p:cNvSpPr>
          <p:nvPr>
            <p:ph type="sldNum" sz="quarter" idx="10"/>
          </p:nvPr>
        </p:nvSpPr>
        <p:spPr/>
        <p:txBody>
          <a:bodyPr/>
          <a:lstStyle/>
          <a:p>
            <a:pPr>
              <a:defRPr/>
            </a:pPr>
            <a:fld id="{3C280D7F-3732-47E6-86F4-6F2C48F875FA}" type="slidenum">
              <a:rPr lang="en-US" smtClean="0"/>
              <a:pPr>
                <a:defRPr/>
              </a:pPr>
              <a:t>2</a:t>
            </a:fld>
            <a:endParaRPr lang="en-US"/>
          </a:p>
        </p:txBody>
      </p:sp>
    </p:spTree>
    <p:extLst>
      <p:ext uri="{BB962C8B-B14F-4D97-AF65-F5344CB8AC3E}">
        <p14:creationId xmlns:p14="http://schemas.microsoft.com/office/powerpoint/2010/main" val="161761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DE96E-CE74-75B4-BC9E-5130DEE61620}"/>
              </a:ext>
            </a:extLst>
          </p:cNvPr>
          <p:cNvSpPr>
            <a:spLocks noGrp="1"/>
          </p:cNvSpPr>
          <p:nvPr>
            <p:ph type="title"/>
          </p:nvPr>
        </p:nvSpPr>
        <p:spPr/>
        <p:txBody>
          <a:bodyPr/>
          <a:lstStyle/>
          <a:p>
            <a:r>
              <a:rPr lang="en-US" sz="2400" b="1">
                <a:effectLst/>
                <a:latin typeface="Arial" panose="020B0604020202020204" pitchFamily="34" charset="0"/>
                <a:ea typeface="Times New Roman" panose="02020603050405020304" pitchFamily="18" charset="0"/>
                <a:cs typeface="Times New Roman" panose="02020603050405020304" pitchFamily="18" charset="0"/>
              </a:rPr>
              <a:t>The IRA provides a powerful boost to nuclear power economics, but may not be sufficient to accelerate commitments for deployment at scale</a:t>
            </a:r>
            <a:endParaRPr lang="en-US"/>
          </a:p>
        </p:txBody>
      </p:sp>
      <p:graphicFrame>
        <p:nvGraphicFramePr>
          <p:cNvPr id="4" name="Chart 3">
            <a:extLst>
              <a:ext uri="{FF2B5EF4-FFF2-40B4-BE49-F238E27FC236}">
                <a16:creationId xmlns:a16="http://schemas.microsoft.com/office/drawing/2014/main" id="{50A4C51A-BBF7-E9F2-E8EF-6B4716C21A61}"/>
              </a:ext>
            </a:extLst>
          </p:cNvPr>
          <p:cNvGraphicFramePr/>
          <p:nvPr>
            <p:custDataLst>
              <p:tags r:id="rId1"/>
            </p:custDataLst>
            <p:extLst>
              <p:ext uri="{D42A27DB-BD31-4B8C-83A1-F6EECF244321}">
                <p14:modId xmlns:p14="http://schemas.microsoft.com/office/powerpoint/2010/main" val="3453480264"/>
              </p:ext>
            </p:extLst>
          </p:nvPr>
        </p:nvGraphicFramePr>
        <p:xfrm>
          <a:off x="874713" y="2141003"/>
          <a:ext cx="9050337" cy="2811462"/>
        </p:xfrm>
        <a:graphic>
          <a:graphicData uri="http://schemas.openxmlformats.org/drawingml/2006/chart">
            <c:chart xmlns:c="http://schemas.openxmlformats.org/drawingml/2006/chart" xmlns:r="http://schemas.openxmlformats.org/officeDocument/2006/relationships" r:id="rId57"/>
          </a:graphicData>
        </a:graphic>
      </p:graphicFrame>
      <p:sp>
        <p:nvSpPr>
          <p:cNvPr id="5" name="Text Placeholder 4">
            <a:extLst>
              <a:ext uri="{FF2B5EF4-FFF2-40B4-BE49-F238E27FC236}">
                <a16:creationId xmlns:a16="http://schemas.microsoft.com/office/drawing/2014/main" id="{9329EB0F-8EBA-31EF-890A-63A135BF4CB4}"/>
              </a:ext>
            </a:extLst>
          </p:cNvPr>
          <p:cNvSpPr>
            <a:spLocks noGrp="1"/>
          </p:cNvSpPr>
          <p:nvPr>
            <p:custDataLst>
              <p:tags r:id="rId2"/>
            </p:custDataLst>
          </p:nvPr>
        </p:nvSpPr>
        <p:spPr bwMode="gray">
          <a:xfrm>
            <a:off x="642938" y="4392078"/>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CB1E70CA-9270-4C0C-BAE3-24732B0F672F}" type="datetime'''''''''''''''''''''''''''''''''''2''''''0'''''''''''''''">
              <a:rPr lang="en-US" altLang="en-US" sz="1400" smtClean="0">
                <a:effectLst/>
                <a:cs typeface="+mn-cs"/>
              </a:rPr>
              <a:pPr algn="r">
                <a:spcBef>
                  <a:spcPct val="0"/>
                </a:spcBef>
                <a:spcAft>
                  <a:spcPct val="0"/>
                </a:spcAft>
              </a:pPr>
              <a:t>20</a:t>
            </a:fld>
            <a:endParaRPr lang="en-US" sz="1400">
              <a:cs typeface="+mn-cs"/>
            </a:endParaRPr>
          </a:p>
        </p:txBody>
      </p:sp>
      <p:sp>
        <p:nvSpPr>
          <p:cNvPr id="6" name="Text Placeholder 4">
            <a:extLst>
              <a:ext uri="{FF2B5EF4-FFF2-40B4-BE49-F238E27FC236}">
                <a16:creationId xmlns:a16="http://schemas.microsoft.com/office/drawing/2014/main" id="{F2A9F25B-45EC-DC31-A765-235286108D74}"/>
              </a:ext>
            </a:extLst>
          </p:cNvPr>
          <p:cNvSpPr>
            <a:spLocks noGrp="1"/>
          </p:cNvSpPr>
          <p:nvPr>
            <p:custDataLst>
              <p:tags r:id="rId3"/>
            </p:custDataLst>
          </p:nvPr>
        </p:nvSpPr>
        <p:spPr bwMode="gray">
          <a:xfrm>
            <a:off x="544513" y="253629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0CE92CFF-78B1-4203-80EB-54BEB2EE5CD1}" type="datetime'''1''''''''''''''''''''''''''''''''''''''2''0'''''''''''''''''">
              <a:rPr lang="en-US" altLang="en-US" sz="1400" smtClean="0">
                <a:effectLst/>
                <a:cs typeface="+mn-cs"/>
              </a:rPr>
              <a:pPr algn="r">
                <a:spcBef>
                  <a:spcPct val="0"/>
                </a:spcBef>
                <a:spcAft>
                  <a:spcPct val="0"/>
                </a:spcAft>
              </a:pPr>
              <a:t>120</a:t>
            </a:fld>
            <a:endParaRPr lang="en-US" sz="1400">
              <a:cs typeface="+mn-cs"/>
            </a:endParaRPr>
          </a:p>
        </p:txBody>
      </p:sp>
      <p:sp>
        <p:nvSpPr>
          <p:cNvPr id="7" name="Text Placeholder 4">
            <a:extLst>
              <a:ext uri="{FF2B5EF4-FFF2-40B4-BE49-F238E27FC236}">
                <a16:creationId xmlns:a16="http://schemas.microsoft.com/office/drawing/2014/main" id="{4BFFB3C9-7648-81B1-83DA-5A0D602BDE75}"/>
              </a:ext>
            </a:extLst>
          </p:cNvPr>
          <p:cNvSpPr>
            <a:spLocks noGrp="1"/>
          </p:cNvSpPr>
          <p:nvPr>
            <p:custDataLst>
              <p:tags r:id="rId4"/>
            </p:custDataLst>
          </p:nvPr>
        </p:nvSpPr>
        <p:spPr bwMode="gray">
          <a:xfrm>
            <a:off x="544513" y="2907765"/>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AA4B76F4-F37B-4A62-97B9-414DAC9D14BE}" type="datetime'10''''''''''''''''''''0'''''''''''''">
              <a:rPr lang="en-US" altLang="en-US" sz="1400" smtClean="0">
                <a:effectLst/>
                <a:cs typeface="+mn-cs"/>
              </a:rPr>
              <a:pPr algn="r">
                <a:spcBef>
                  <a:spcPct val="0"/>
                </a:spcBef>
                <a:spcAft>
                  <a:spcPct val="0"/>
                </a:spcAft>
              </a:pPr>
              <a:t>100</a:t>
            </a:fld>
            <a:endParaRPr lang="en-US" sz="1400">
              <a:cs typeface="+mn-cs"/>
            </a:endParaRPr>
          </a:p>
        </p:txBody>
      </p:sp>
      <p:sp>
        <p:nvSpPr>
          <p:cNvPr id="8" name="Text Placeholder 4">
            <a:extLst>
              <a:ext uri="{FF2B5EF4-FFF2-40B4-BE49-F238E27FC236}">
                <a16:creationId xmlns:a16="http://schemas.microsoft.com/office/drawing/2014/main" id="{E567477F-CDE8-449A-CABF-F2AF38EA18B6}"/>
              </a:ext>
            </a:extLst>
          </p:cNvPr>
          <p:cNvSpPr>
            <a:spLocks noGrp="1"/>
          </p:cNvSpPr>
          <p:nvPr>
            <p:custDataLst>
              <p:tags r:id="rId5"/>
            </p:custDataLst>
          </p:nvPr>
        </p:nvSpPr>
        <p:spPr bwMode="gray">
          <a:xfrm>
            <a:off x="642938" y="3279240"/>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7BA366E5-2122-4BE8-97CF-271E8E93D0DD}" type="datetime'''''''''''''''''''''''''''''''''''''''8''''''''''0'''''''">
              <a:rPr lang="en-US" altLang="en-US" sz="1400" smtClean="0">
                <a:effectLst/>
                <a:cs typeface="+mn-cs"/>
              </a:rPr>
              <a:pPr algn="r">
                <a:spcBef>
                  <a:spcPct val="0"/>
                </a:spcBef>
                <a:spcAft>
                  <a:spcPct val="0"/>
                </a:spcAft>
              </a:pPr>
              <a:t>80</a:t>
            </a:fld>
            <a:endParaRPr lang="en-US" sz="1400">
              <a:cs typeface="+mn-cs"/>
            </a:endParaRPr>
          </a:p>
        </p:txBody>
      </p:sp>
      <p:sp>
        <p:nvSpPr>
          <p:cNvPr id="9" name="Text Placeholder 4">
            <a:extLst>
              <a:ext uri="{FF2B5EF4-FFF2-40B4-BE49-F238E27FC236}">
                <a16:creationId xmlns:a16="http://schemas.microsoft.com/office/drawing/2014/main" id="{B95266C3-4599-F79F-BF78-5FA4841DDED9}"/>
              </a:ext>
            </a:extLst>
          </p:cNvPr>
          <p:cNvSpPr>
            <a:spLocks noGrp="1"/>
          </p:cNvSpPr>
          <p:nvPr>
            <p:custDataLst>
              <p:tags r:id="rId6"/>
            </p:custDataLst>
          </p:nvPr>
        </p:nvSpPr>
        <p:spPr bwMode="gray">
          <a:xfrm>
            <a:off x="741363" y="4763553"/>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B3C935B1-EE23-4736-B2FA-2322E3FEB0C6}" type="datetime'''''''''''''''''''''''''''''''''''''''''''''''''0'''''''''''">
              <a:rPr lang="en-US" altLang="en-US" sz="1400" smtClean="0">
                <a:effectLst/>
                <a:cs typeface="+mn-cs"/>
              </a:rPr>
              <a:pPr algn="r">
                <a:spcBef>
                  <a:spcPct val="0"/>
                </a:spcBef>
                <a:spcAft>
                  <a:spcPct val="0"/>
                </a:spcAft>
              </a:pPr>
              <a:t>0</a:t>
            </a:fld>
            <a:endParaRPr lang="en-US" sz="1400">
              <a:cs typeface="+mn-cs"/>
            </a:endParaRPr>
          </a:p>
        </p:txBody>
      </p:sp>
      <p:sp>
        <p:nvSpPr>
          <p:cNvPr id="10" name="Text Placeholder 4">
            <a:extLst>
              <a:ext uri="{FF2B5EF4-FFF2-40B4-BE49-F238E27FC236}">
                <a16:creationId xmlns:a16="http://schemas.microsoft.com/office/drawing/2014/main" id="{373F9010-5148-0E07-BDD1-335354E2D860}"/>
              </a:ext>
            </a:extLst>
          </p:cNvPr>
          <p:cNvSpPr>
            <a:spLocks noGrp="1"/>
          </p:cNvSpPr>
          <p:nvPr>
            <p:custDataLst>
              <p:tags r:id="rId7"/>
            </p:custDataLst>
          </p:nvPr>
        </p:nvSpPr>
        <p:spPr bwMode="gray">
          <a:xfrm>
            <a:off x="642938" y="4020603"/>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A0AE2F20-68E0-4D12-93E8-B1B421E82C49}" type="datetime'''''''4''''''''''''''''''0'''''''''''''">
              <a:rPr lang="en-US" altLang="en-US" sz="1400" smtClean="0">
                <a:effectLst/>
                <a:cs typeface="+mn-cs"/>
              </a:rPr>
              <a:pPr algn="r">
                <a:spcBef>
                  <a:spcPct val="0"/>
                </a:spcBef>
                <a:spcAft>
                  <a:spcPct val="0"/>
                </a:spcAft>
              </a:pPr>
              <a:t>40</a:t>
            </a:fld>
            <a:endParaRPr lang="en-US" sz="1400">
              <a:cs typeface="+mn-cs"/>
            </a:endParaRPr>
          </a:p>
        </p:txBody>
      </p:sp>
      <p:sp>
        <p:nvSpPr>
          <p:cNvPr id="11" name="Text Placeholder 4">
            <a:extLst>
              <a:ext uri="{FF2B5EF4-FFF2-40B4-BE49-F238E27FC236}">
                <a16:creationId xmlns:a16="http://schemas.microsoft.com/office/drawing/2014/main" id="{915B1CE6-2352-26F5-5E32-914CC92BF75B}"/>
              </a:ext>
            </a:extLst>
          </p:cNvPr>
          <p:cNvSpPr>
            <a:spLocks noGrp="1"/>
          </p:cNvSpPr>
          <p:nvPr>
            <p:custDataLst>
              <p:tags r:id="rId8"/>
            </p:custDataLst>
          </p:nvPr>
        </p:nvSpPr>
        <p:spPr bwMode="gray">
          <a:xfrm>
            <a:off x="642938" y="3649128"/>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03B8FAAD-9B6B-46F0-8BF2-F5947B626842}" type="datetime'''6''''''''''''''''''''''''''0'''''''''''">
              <a:rPr lang="en-US" altLang="en-US" sz="1400" smtClean="0">
                <a:effectLst/>
                <a:cs typeface="+mn-cs"/>
              </a:rPr>
              <a:pPr algn="r">
                <a:spcBef>
                  <a:spcPct val="0"/>
                </a:spcBef>
                <a:spcAft>
                  <a:spcPct val="0"/>
                </a:spcAft>
              </a:pPr>
              <a:t>60</a:t>
            </a:fld>
            <a:endParaRPr lang="en-US" sz="1400">
              <a:cs typeface="+mn-cs"/>
            </a:endParaRPr>
          </a:p>
        </p:txBody>
      </p:sp>
      <p:sp>
        <p:nvSpPr>
          <p:cNvPr id="12" name="Text Placeholder 4">
            <a:extLst>
              <a:ext uri="{FF2B5EF4-FFF2-40B4-BE49-F238E27FC236}">
                <a16:creationId xmlns:a16="http://schemas.microsoft.com/office/drawing/2014/main" id="{2B7612DC-B45E-70FD-5227-412FA31A944E}"/>
              </a:ext>
            </a:extLst>
          </p:cNvPr>
          <p:cNvSpPr>
            <a:spLocks noGrp="1"/>
          </p:cNvSpPr>
          <p:nvPr>
            <p:custDataLst>
              <p:tags r:id="rId9"/>
            </p:custDataLst>
          </p:nvPr>
        </p:nvSpPr>
        <p:spPr bwMode="gray">
          <a:xfrm>
            <a:off x="544513" y="2164815"/>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C0D7F465-1240-4BE3-8C0C-A02D44E46A11}" type="datetime'''14''''''''''''''''0'">
              <a:rPr lang="en-US" altLang="en-US" sz="1400" smtClean="0">
                <a:effectLst/>
                <a:cs typeface="+mn-cs"/>
              </a:rPr>
              <a:pPr algn="r">
                <a:spcBef>
                  <a:spcPct val="0"/>
                </a:spcBef>
                <a:spcAft>
                  <a:spcPct val="0"/>
                </a:spcAft>
              </a:pPr>
              <a:t>140</a:t>
            </a:fld>
            <a:endParaRPr lang="en-US" sz="1400">
              <a:cs typeface="+mn-cs"/>
            </a:endParaRPr>
          </a:p>
        </p:txBody>
      </p:sp>
      <p:cxnSp>
        <p:nvCxnSpPr>
          <p:cNvPr id="13" name="Straight Connector 12">
            <a:extLst>
              <a:ext uri="{FF2B5EF4-FFF2-40B4-BE49-F238E27FC236}">
                <a16:creationId xmlns:a16="http://schemas.microsoft.com/office/drawing/2014/main" id="{74D6951D-3F46-D604-1114-15B4FA53024C}"/>
              </a:ext>
            </a:extLst>
          </p:cNvPr>
          <p:cNvCxnSpPr/>
          <p:nvPr>
            <p:custDataLst>
              <p:tags r:id="rId10"/>
            </p:custDataLst>
          </p:nvPr>
        </p:nvCxnSpPr>
        <p:spPr bwMode="gray">
          <a:xfrm>
            <a:off x="9070975" y="3644365"/>
            <a:ext cx="0" cy="111125"/>
          </a:xfrm>
          <a:prstGeom prst="line">
            <a:avLst/>
          </a:prstGeom>
          <a:ln w="9525" cap="flat" cmpd="sng" algn="ctr">
            <a:solidFill>
              <a:schemeClr val="accent2"/>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1B70A50-89E7-2D88-D8C5-DA2E4E1A2826}"/>
              </a:ext>
            </a:extLst>
          </p:cNvPr>
          <p:cNvCxnSpPr/>
          <p:nvPr>
            <p:custDataLst>
              <p:tags r:id="rId11"/>
            </p:custDataLst>
          </p:nvPr>
        </p:nvCxnSpPr>
        <p:spPr bwMode="gray">
          <a:xfrm>
            <a:off x="9070975" y="3644365"/>
            <a:ext cx="735013" cy="0"/>
          </a:xfrm>
          <a:prstGeom prst="line">
            <a:avLst/>
          </a:prstGeom>
          <a:ln w="9525" cap="flat" cmpd="sng" algn="ctr">
            <a:solidFill>
              <a:schemeClr val="accent2"/>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7002B9C-E4FE-44D6-01F5-0E933885145D}"/>
              </a:ext>
            </a:extLst>
          </p:cNvPr>
          <p:cNvCxnSpPr/>
          <p:nvPr>
            <p:custDataLst>
              <p:tags r:id="rId12"/>
            </p:custDataLst>
          </p:nvPr>
        </p:nvCxnSpPr>
        <p:spPr bwMode="gray">
          <a:xfrm>
            <a:off x="9805988" y="3644365"/>
            <a:ext cx="0" cy="111125"/>
          </a:xfrm>
          <a:prstGeom prst="line">
            <a:avLst/>
          </a:prstGeom>
          <a:ln w="9525" cap="flat" cmpd="sng" algn="ctr">
            <a:solidFill>
              <a:schemeClr val="accent2"/>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5C3D276-7526-C7A0-6CB6-5172B4C3B259}"/>
              </a:ext>
            </a:extLst>
          </p:cNvPr>
          <p:cNvCxnSpPr/>
          <p:nvPr>
            <p:custDataLst>
              <p:tags r:id="rId13"/>
            </p:custDataLst>
          </p:nvPr>
        </p:nvCxnSpPr>
        <p:spPr bwMode="white">
          <a:xfrm>
            <a:off x="8262938" y="3812640"/>
            <a:ext cx="735012" cy="0"/>
          </a:xfrm>
          <a:prstGeom prst="line">
            <a:avLst/>
          </a:prstGeom>
          <a:ln w="9525" cap="flat" cmpd="sng" algn="ctr">
            <a:solidFill>
              <a:schemeClr val="bg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D52E1A7-0B93-7B04-72F5-5D9C20F9EB8B}"/>
              </a:ext>
            </a:extLst>
          </p:cNvPr>
          <p:cNvCxnSpPr/>
          <p:nvPr>
            <p:custDataLst>
              <p:tags r:id="rId14"/>
            </p:custDataLst>
          </p:nvPr>
        </p:nvCxnSpPr>
        <p:spPr bwMode="gray">
          <a:xfrm>
            <a:off x="8997950" y="3755490"/>
            <a:ext cx="0" cy="57150"/>
          </a:xfrm>
          <a:prstGeom prst="line">
            <a:avLst/>
          </a:prstGeom>
          <a:ln w="9525"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621E4EC-CE74-5DD3-D194-C1109B8FF52B}"/>
              </a:ext>
            </a:extLst>
          </p:cNvPr>
          <p:cNvCxnSpPr/>
          <p:nvPr>
            <p:custDataLst>
              <p:tags r:id="rId15"/>
            </p:custDataLst>
          </p:nvPr>
        </p:nvCxnSpPr>
        <p:spPr bwMode="gray">
          <a:xfrm>
            <a:off x="8262938" y="3755490"/>
            <a:ext cx="0" cy="57150"/>
          </a:xfrm>
          <a:prstGeom prst="line">
            <a:avLst/>
          </a:prstGeom>
          <a:ln w="9525"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6819F46-A6AC-B53B-D246-0EDF416E3B36}"/>
              </a:ext>
            </a:extLst>
          </p:cNvPr>
          <p:cNvCxnSpPr/>
          <p:nvPr>
            <p:custDataLst>
              <p:tags r:id="rId16"/>
            </p:custDataLst>
          </p:nvPr>
        </p:nvCxnSpPr>
        <p:spPr bwMode="gray">
          <a:xfrm>
            <a:off x="8262938" y="3755490"/>
            <a:ext cx="735012" cy="0"/>
          </a:xfrm>
          <a:prstGeom prst="line">
            <a:avLst/>
          </a:prstGeom>
          <a:ln w="9525"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9F660D5-76F5-286D-C12C-8BDB5283A389}"/>
              </a:ext>
            </a:extLst>
          </p:cNvPr>
          <p:cNvCxnSpPr/>
          <p:nvPr>
            <p:custDataLst>
              <p:tags r:id="rId17"/>
            </p:custDataLst>
          </p:nvPr>
        </p:nvCxnSpPr>
        <p:spPr bwMode="gray">
          <a:xfrm>
            <a:off x="7456488" y="3458628"/>
            <a:ext cx="733425" cy="0"/>
          </a:xfrm>
          <a:prstGeom prst="line">
            <a:avLst/>
          </a:prstGeom>
          <a:ln w="9525" cap="flat" cmpd="sng" algn="ctr">
            <a:solidFill>
              <a:srgbClr val="7F7F7F"/>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A012CE5-BA06-27F2-FBA7-717FA88C6BB1}"/>
              </a:ext>
            </a:extLst>
          </p:cNvPr>
          <p:cNvCxnSpPr/>
          <p:nvPr>
            <p:custDataLst>
              <p:tags r:id="rId18"/>
            </p:custDataLst>
          </p:nvPr>
        </p:nvCxnSpPr>
        <p:spPr bwMode="gray">
          <a:xfrm>
            <a:off x="7456488" y="3458628"/>
            <a:ext cx="0" cy="1406525"/>
          </a:xfrm>
          <a:prstGeom prst="line">
            <a:avLst/>
          </a:prstGeom>
          <a:ln w="9525" cap="flat" cmpd="sng" algn="ctr">
            <a:solidFill>
              <a:srgbClr val="7F7F7F"/>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ED3A050-E416-10A8-D428-D4E8EEB65445}"/>
              </a:ext>
            </a:extLst>
          </p:cNvPr>
          <p:cNvCxnSpPr/>
          <p:nvPr>
            <p:custDataLst>
              <p:tags r:id="rId19"/>
            </p:custDataLst>
          </p:nvPr>
        </p:nvCxnSpPr>
        <p:spPr bwMode="gray">
          <a:xfrm>
            <a:off x="8189913" y="3458628"/>
            <a:ext cx="0" cy="1406525"/>
          </a:xfrm>
          <a:prstGeom prst="line">
            <a:avLst/>
          </a:prstGeom>
          <a:ln w="9525" cap="flat" cmpd="sng" algn="ctr">
            <a:solidFill>
              <a:srgbClr val="7F7F7F"/>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F4DF047-25E4-4886-26B3-ED9AA99015BD}"/>
              </a:ext>
            </a:extLst>
          </p:cNvPr>
          <p:cNvCxnSpPr/>
          <p:nvPr>
            <p:custDataLst>
              <p:tags r:id="rId20"/>
            </p:custDataLst>
          </p:nvPr>
        </p:nvCxnSpPr>
        <p:spPr bwMode="gray">
          <a:xfrm>
            <a:off x="5840413" y="3255428"/>
            <a:ext cx="735012" cy="0"/>
          </a:xfrm>
          <a:prstGeom prst="line">
            <a:avLst/>
          </a:prstGeom>
          <a:ln w="9525" cap="flat" cmpd="sng" algn="ctr">
            <a:solidFill>
              <a:schemeClr val="accent2"/>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AF3CDF00-5105-AB05-2D0D-3961A91D763C}"/>
              </a:ext>
            </a:extLst>
          </p:cNvPr>
          <p:cNvCxnSpPr/>
          <p:nvPr>
            <p:custDataLst>
              <p:tags r:id="rId21"/>
            </p:custDataLst>
          </p:nvPr>
        </p:nvCxnSpPr>
        <p:spPr bwMode="gray">
          <a:xfrm>
            <a:off x="6575425" y="3255428"/>
            <a:ext cx="0" cy="222250"/>
          </a:xfrm>
          <a:prstGeom prst="line">
            <a:avLst/>
          </a:prstGeom>
          <a:ln w="9525" cap="flat" cmpd="sng" algn="ctr">
            <a:solidFill>
              <a:schemeClr val="accent2"/>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1C19AF9-31AE-478E-33C6-9CE6A9975D6E}"/>
              </a:ext>
            </a:extLst>
          </p:cNvPr>
          <p:cNvCxnSpPr/>
          <p:nvPr>
            <p:custDataLst>
              <p:tags r:id="rId22"/>
            </p:custDataLst>
          </p:nvPr>
        </p:nvCxnSpPr>
        <p:spPr bwMode="gray">
          <a:xfrm>
            <a:off x="5840413" y="3255428"/>
            <a:ext cx="0" cy="222250"/>
          </a:xfrm>
          <a:prstGeom prst="line">
            <a:avLst/>
          </a:prstGeom>
          <a:ln w="9525" cap="flat" cmpd="sng" algn="ctr">
            <a:solidFill>
              <a:schemeClr val="accent2"/>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13AAAC85-C8F3-E144-444E-0B96419122A6}"/>
              </a:ext>
            </a:extLst>
          </p:cNvPr>
          <p:cNvCxnSpPr/>
          <p:nvPr>
            <p:custDataLst>
              <p:tags r:id="rId23"/>
            </p:custDataLst>
          </p:nvPr>
        </p:nvCxnSpPr>
        <p:spPr bwMode="gray">
          <a:xfrm>
            <a:off x="5032375" y="3236378"/>
            <a:ext cx="735013" cy="0"/>
          </a:xfrm>
          <a:prstGeom prst="line">
            <a:avLst/>
          </a:prstGeom>
          <a:ln w="9525"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ABA49E5-4105-28FC-811D-55C01E2F942F}"/>
              </a:ext>
            </a:extLst>
          </p:cNvPr>
          <p:cNvCxnSpPr/>
          <p:nvPr>
            <p:custDataLst>
              <p:tags r:id="rId24"/>
            </p:custDataLst>
          </p:nvPr>
        </p:nvCxnSpPr>
        <p:spPr bwMode="gray">
          <a:xfrm>
            <a:off x="5767388" y="3236378"/>
            <a:ext cx="0" cy="55562"/>
          </a:xfrm>
          <a:prstGeom prst="line">
            <a:avLst/>
          </a:prstGeom>
          <a:ln w="9525"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AE8CAD6-DEAE-ECF0-A0BF-0A8634885458}"/>
              </a:ext>
            </a:extLst>
          </p:cNvPr>
          <p:cNvCxnSpPr/>
          <p:nvPr>
            <p:custDataLst>
              <p:tags r:id="rId25"/>
            </p:custDataLst>
          </p:nvPr>
        </p:nvCxnSpPr>
        <p:spPr bwMode="gray">
          <a:xfrm>
            <a:off x="5032375" y="3236378"/>
            <a:ext cx="0" cy="55562"/>
          </a:xfrm>
          <a:prstGeom prst="line">
            <a:avLst/>
          </a:prstGeom>
          <a:ln w="9525"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C7A101B-2B74-0A76-29B9-393FE2C27EB6}"/>
              </a:ext>
            </a:extLst>
          </p:cNvPr>
          <p:cNvCxnSpPr/>
          <p:nvPr>
            <p:custDataLst>
              <p:tags r:id="rId26"/>
            </p:custDataLst>
          </p:nvPr>
        </p:nvCxnSpPr>
        <p:spPr bwMode="gray">
          <a:xfrm>
            <a:off x="4224338" y="2939515"/>
            <a:ext cx="735012" cy="0"/>
          </a:xfrm>
          <a:prstGeom prst="line">
            <a:avLst/>
          </a:prstGeom>
          <a:ln w="9525" cap="flat" cmpd="sng" algn="ctr">
            <a:solidFill>
              <a:srgbClr val="7F7F7F"/>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9B84556-8D5A-BD46-0A54-F72D2CEB4F1D}"/>
              </a:ext>
            </a:extLst>
          </p:cNvPr>
          <p:cNvCxnSpPr/>
          <p:nvPr>
            <p:custDataLst>
              <p:tags r:id="rId27"/>
            </p:custDataLst>
          </p:nvPr>
        </p:nvCxnSpPr>
        <p:spPr bwMode="gray">
          <a:xfrm>
            <a:off x="4224338" y="2939515"/>
            <a:ext cx="0" cy="1925638"/>
          </a:xfrm>
          <a:prstGeom prst="line">
            <a:avLst/>
          </a:prstGeom>
          <a:ln w="9525" cap="flat" cmpd="sng" algn="ctr">
            <a:solidFill>
              <a:srgbClr val="7F7F7F"/>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49B2F2A-1499-7076-65AD-81AAE4CE10B6}"/>
              </a:ext>
            </a:extLst>
          </p:cNvPr>
          <p:cNvCxnSpPr/>
          <p:nvPr>
            <p:custDataLst>
              <p:tags r:id="rId28"/>
            </p:custDataLst>
          </p:nvPr>
        </p:nvCxnSpPr>
        <p:spPr bwMode="gray">
          <a:xfrm>
            <a:off x="4959350" y="2939515"/>
            <a:ext cx="0" cy="1925638"/>
          </a:xfrm>
          <a:prstGeom prst="line">
            <a:avLst/>
          </a:prstGeom>
          <a:ln w="9525" cap="flat" cmpd="sng" algn="ctr">
            <a:solidFill>
              <a:srgbClr val="7F7F7F"/>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BFE1FC1-9547-253B-714D-90E0460E6FA6}"/>
              </a:ext>
            </a:extLst>
          </p:cNvPr>
          <p:cNvCxnSpPr/>
          <p:nvPr>
            <p:custDataLst>
              <p:tags r:id="rId29"/>
            </p:custDataLst>
          </p:nvPr>
        </p:nvCxnSpPr>
        <p:spPr bwMode="gray">
          <a:xfrm>
            <a:off x="2609850" y="3161765"/>
            <a:ext cx="733425" cy="0"/>
          </a:xfrm>
          <a:prstGeom prst="line">
            <a:avLst/>
          </a:prstGeom>
          <a:ln w="1905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F3AE2977-BE15-9916-E096-277C93958885}"/>
              </a:ext>
            </a:extLst>
          </p:cNvPr>
          <p:cNvCxnSpPr/>
          <p:nvPr>
            <p:custDataLst>
              <p:tags r:id="rId30"/>
            </p:custDataLst>
          </p:nvPr>
        </p:nvCxnSpPr>
        <p:spPr bwMode="gray">
          <a:xfrm>
            <a:off x="2609850" y="2845854"/>
            <a:ext cx="0" cy="315913"/>
          </a:xfrm>
          <a:prstGeom prst="line">
            <a:avLst/>
          </a:prstGeom>
          <a:ln w="9525" cap="flat" cmpd="sng" algn="ctr">
            <a:solidFill>
              <a:schemeClr val="accent2"/>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0E134190-38FA-59BF-1A30-03039EE72B80}"/>
              </a:ext>
            </a:extLst>
          </p:cNvPr>
          <p:cNvCxnSpPr/>
          <p:nvPr>
            <p:custDataLst>
              <p:tags r:id="rId31"/>
            </p:custDataLst>
          </p:nvPr>
        </p:nvCxnSpPr>
        <p:spPr bwMode="gray">
          <a:xfrm>
            <a:off x="3343275" y="2845854"/>
            <a:ext cx="0" cy="315913"/>
          </a:xfrm>
          <a:prstGeom prst="line">
            <a:avLst/>
          </a:prstGeom>
          <a:ln w="9525" cap="flat" cmpd="sng" algn="ctr">
            <a:solidFill>
              <a:schemeClr val="accent2"/>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5FCBF2C-3292-4A8E-EC65-B002A626FAFC}"/>
              </a:ext>
            </a:extLst>
          </p:cNvPr>
          <p:cNvCxnSpPr/>
          <p:nvPr>
            <p:custDataLst>
              <p:tags r:id="rId32"/>
            </p:custDataLst>
          </p:nvPr>
        </p:nvCxnSpPr>
        <p:spPr bwMode="gray">
          <a:xfrm>
            <a:off x="2609850" y="2845853"/>
            <a:ext cx="733425" cy="0"/>
          </a:xfrm>
          <a:prstGeom prst="line">
            <a:avLst/>
          </a:prstGeom>
          <a:ln w="9525" cap="flat" cmpd="sng" algn="ctr">
            <a:solidFill>
              <a:schemeClr val="accent2"/>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824FEA3-1DE1-A8F5-8BAA-4831082AEF2D}"/>
              </a:ext>
            </a:extLst>
          </p:cNvPr>
          <p:cNvCxnSpPr/>
          <p:nvPr>
            <p:custDataLst>
              <p:tags r:id="rId33"/>
            </p:custDataLst>
          </p:nvPr>
        </p:nvCxnSpPr>
        <p:spPr bwMode="gray">
          <a:xfrm>
            <a:off x="1801813" y="2753778"/>
            <a:ext cx="735012" cy="0"/>
          </a:xfrm>
          <a:prstGeom prst="line">
            <a:avLst/>
          </a:prstGeom>
          <a:ln w="19050"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CA615B0-994E-A441-5168-3B445CBFE84A}"/>
              </a:ext>
            </a:extLst>
          </p:cNvPr>
          <p:cNvCxnSpPr/>
          <p:nvPr>
            <p:custDataLst>
              <p:tags r:id="rId34"/>
            </p:custDataLst>
          </p:nvPr>
        </p:nvCxnSpPr>
        <p:spPr bwMode="gray">
          <a:xfrm>
            <a:off x="2536825" y="2679165"/>
            <a:ext cx="0" cy="74613"/>
          </a:xfrm>
          <a:prstGeom prst="line">
            <a:avLst/>
          </a:prstGeom>
          <a:ln w="9525"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4F8B645-40BF-ACAC-C9FD-90C9A2E5D1C2}"/>
              </a:ext>
            </a:extLst>
          </p:cNvPr>
          <p:cNvCxnSpPr/>
          <p:nvPr>
            <p:custDataLst>
              <p:tags r:id="rId35"/>
            </p:custDataLst>
          </p:nvPr>
        </p:nvCxnSpPr>
        <p:spPr bwMode="gray">
          <a:xfrm>
            <a:off x="1801813" y="2679165"/>
            <a:ext cx="0" cy="74613"/>
          </a:xfrm>
          <a:prstGeom prst="line">
            <a:avLst/>
          </a:prstGeom>
          <a:ln w="9525"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4CA818C-99CB-EC2F-8D19-16FA1CEB69F1}"/>
              </a:ext>
            </a:extLst>
          </p:cNvPr>
          <p:cNvCxnSpPr/>
          <p:nvPr>
            <p:custDataLst>
              <p:tags r:id="rId36"/>
            </p:custDataLst>
          </p:nvPr>
        </p:nvCxnSpPr>
        <p:spPr bwMode="gray">
          <a:xfrm>
            <a:off x="1801813" y="2679165"/>
            <a:ext cx="735012" cy="0"/>
          </a:xfrm>
          <a:prstGeom prst="line">
            <a:avLst/>
          </a:prstGeom>
          <a:ln w="9525"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52627BB3-0144-8A9F-C3B5-9921CDA4E768}"/>
              </a:ext>
            </a:extLst>
          </p:cNvPr>
          <p:cNvCxnSpPr/>
          <p:nvPr>
            <p:custDataLst>
              <p:tags r:id="rId37"/>
            </p:custDataLst>
          </p:nvPr>
        </p:nvCxnSpPr>
        <p:spPr bwMode="gray">
          <a:xfrm>
            <a:off x="1728788" y="2401353"/>
            <a:ext cx="0" cy="2463800"/>
          </a:xfrm>
          <a:prstGeom prst="line">
            <a:avLst/>
          </a:prstGeom>
          <a:ln w="9525" cap="flat" cmpd="sng" algn="ctr">
            <a:solidFill>
              <a:srgbClr val="7F7F7F"/>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96A10D8-E7C3-3736-A1AB-029EE0DD1BF2}"/>
              </a:ext>
            </a:extLst>
          </p:cNvPr>
          <p:cNvCxnSpPr/>
          <p:nvPr>
            <p:custDataLst>
              <p:tags r:id="rId38"/>
            </p:custDataLst>
          </p:nvPr>
        </p:nvCxnSpPr>
        <p:spPr bwMode="gray">
          <a:xfrm>
            <a:off x="993775" y="2401353"/>
            <a:ext cx="0" cy="2463800"/>
          </a:xfrm>
          <a:prstGeom prst="line">
            <a:avLst/>
          </a:prstGeom>
          <a:ln w="9525" cap="flat" cmpd="sng" algn="ctr">
            <a:solidFill>
              <a:srgbClr val="7F7F7F"/>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C0E1279-64DD-4919-F342-6790AF3846B7}"/>
              </a:ext>
            </a:extLst>
          </p:cNvPr>
          <p:cNvCxnSpPr/>
          <p:nvPr>
            <p:custDataLst>
              <p:tags r:id="rId39"/>
            </p:custDataLst>
          </p:nvPr>
        </p:nvCxnSpPr>
        <p:spPr bwMode="gray">
          <a:xfrm>
            <a:off x="993775" y="2401353"/>
            <a:ext cx="735013" cy="0"/>
          </a:xfrm>
          <a:prstGeom prst="line">
            <a:avLst/>
          </a:prstGeom>
          <a:ln w="9525" cap="flat" cmpd="sng" algn="ctr">
            <a:solidFill>
              <a:srgbClr val="7F7F7F"/>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3" name="Text Placeholder 4">
            <a:extLst>
              <a:ext uri="{FF2B5EF4-FFF2-40B4-BE49-F238E27FC236}">
                <a16:creationId xmlns:a16="http://schemas.microsoft.com/office/drawing/2014/main" id="{22B87CCC-073A-803B-A20F-D25B9AF495A2}"/>
              </a:ext>
            </a:extLst>
          </p:cNvPr>
          <p:cNvSpPr>
            <a:spLocks noGrp="1"/>
          </p:cNvSpPr>
          <p:nvPr>
            <p:custDataLst>
              <p:tags r:id="rId40"/>
            </p:custDataLst>
          </p:nvPr>
        </p:nvSpPr>
        <p:spPr bwMode="auto">
          <a:xfrm>
            <a:off x="4298950" y="4928653"/>
            <a:ext cx="5857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DC900758-A149-4415-B439-10CE2CF6001A}" type="datetime'''''''N''''''''''''o'''''''''''''''' ''I''''''R''''''''''A'''">
              <a:rPr lang="en-US" altLang="en-US" sz="1400" smtClean="0">
                <a:cs typeface="+mn-cs"/>
              </a:rPr>
              <a:pPr algn="ctr">
                <a:spcBef>
                  <a:spcPct val="0"/>
                </a:spcBef>
                <a:spcAft>
                  <a:spcPct val="0"/>
                </a:spcAft>
              </a:pPr>
              <a:t>No IRA</a:t>
            </a:fld>
            <a:endParaRPr lang="en-US" sz="1400">
              <a:cs typeface="+mn-cs"/>
            </a:endParaRPr>
          </a:p>
        </p:txBody>
      </p:sp>
      <p:sp>
        <p:nvSpPr>
          <p:cNvPr id="44" name="Text Placeholder 4">
            <a:extLst>
              <a:ext uri="{FF2B5EF4-FFF2-40B4-BE49-F238E27FC236}">
                <a16:creationId xmlns:a16="http://schemas.microsoft.com/office/drawing/2014/main" id="{9EFDFFFE-19CF-174D-BC1C-2AAB5D6F7A7E}"/>
              </a:ext>
            </a:extLst>
          </p:cNvPr>
          <p:cNvSpPr>
            <a:spLocks noGrp="1"/>
          </p:cNvSpPr>
          <p:nvPr>
            <p:custDataLst>
              <p:tags r:id="rId41"/>
            </p:custDataLst>
          </p:nvPr>
        </p:nvSpPr>
        <p:spPr bwMode="auto">
          <a:xfrm>
            <a:off x="5214938" y="4928653"/>
            <a:ext cx="3683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38F49A05-33E5-48D6-A4EE-DD9F7452F72A}" type="datetime'P''''''''T''''''''C'''''''">
              <a:rPr lang="en-US" altLang="en-US" sz="1400" smtClean="0">
                <a:cs typeface="+mn-cs"/>
              </a:rPr>
              <a:pPr algn="ctr">
                <a:spcBef>
                  <a:spcPct val="0"/>
                </a:spcBef>
                <a:spcAft>
                  <a:spcPct val="0"/>
                </a:spcAft>
              </a:pPr>
              <a:t>PTC</a:t>
            </a:fld>
            <a:endParaRPr lang="en-US" sz="1400">
              <a:cs typeface="+mn-cs"/>
            </a:endParaRPr>
          </a:p>
        </p:txBody>
      </p:sp>
      <p:sp>
        <p:nvSpPr>
          <p:cNvPr id="45" name="Text Placeholder 4">
            <a:extLst>
              <a:ext uri="{FF2B5EF4-FFF2-40B4-BE49-F238E27FC236}">
                <a16:creationId xmlns:a16="http://schemas.microsoft.com/office/drawing/2014/main" id="{E45D99B1-0A07-31B9-BDF0-817CBE172F10}"/>
              </a:ext>
            </a:extLst>
          </p:cNvPr>
          <p:cNvSpPr>
            <a:spLocks noGrp="1"/>
          </p:cNvSpPr>
          <p:nvPr>
            <p:custDataLst>
              <p:tags r:id="rId42"/>
            </p:custDataLst>
          </p:nvPr>
        </p:nvSpPr>
        <p:spPr bwMode="auto">
          <a:xfrm>
            <a:off x="1984375" y="4928653"/>
            <a:ext cx="3683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942ACB5B-D01C-4AB4-A6F8-4779FDFE3C3C}" type="datetime'''''''''''''''''''P''''''''''''T''C'">
              <a:rPr lang="en-US" altLang="en-US" sz="1400" smtClean="0">
                <a:cs typeface="+mn-cs"/>
              </a:rPr>
              <a:pPr algn="ctr">
                <a:spcBef>
                  <a:spcPct val="0"/>
                </a:spcBef>
                <a:spcAft>
                  <a:spcPct val="0"/>
                </a:spcAft>
              </a:pPr>
              <a:t>PTC</a:t>
            </a:fld>
            <a:endParaRPr lang="en-US" sz="1400">
              <a:cs typeface="+mn-cs"/>
            </a:endParaRPr>
          </a:p>
        </p:txBody>
      </p:sp>
      <p:sp>
        <p:nvSpPr>
          <p:cNvPr id="46" name="Text Placeholder 4">
            <a:extLst>
              <a:ext uri="{FF2B5EF4-FFF2-40B4-BE49-F238E27FC236}">
                <a16:creationId xmlns:a16="http://schemas.microsoft.com/office/drawing/2014/main" id="{471EDDF3-8D2F-54EE-94FA-0C794A79FCF5}"/>
              </a:ext>
            </a:extLst>
          </p:cNvPr>
          <p:cNvSpPr>
            <a:spLocks noGrp="1"/>
          </p:cNvSpPr>
          <p:nvPr>
            <p:custDataLst>
              <p:tags r:id="rId43"/>
            </p:custDataLst>
          </p:nvPr>
        </p:nvSpPr>
        <p:spPr bwMode="gray">
          <a:xfrm>
            <a:off x="5275263" y="2998253"/>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10B5784E-E068-4A9E-AD04-FC1B813B6FC6}" type="datetime'''''''''''''''8''''''''''''''''''''8'">
              <a:rPr lang="en-US" altLang="en-US" sz="1400" smtClean="0">
                <a:effectLst/>
                <a:cs typeface="+mn-cs"/>
              </a:rPr>
              <a:pPr algn="ctr">
                <a:spcBef>
                  <a:spcPct val="0"/>
                </a:spcBef>
                <a:spcAft>
                  <a:spcPct val="0"/>
                </a:spcAft>
              </a:pPr>
              <a:t>88</a:t>
            </a:fld>
            <a:endParaRPr lang="en-US" sz="1400">
              <a:cs typeface="+mn-cs"/>
            </a:endParaRPr>
          </a:p>
        </p:txBody>
      </p:sp>
      <p:sp>
        <p:nvSpPr>
          <p:cNvPr id="47" name="Text Placeholder 4">
            <a:extLst>
              <a:ext uri="{FF2B5EF4-FFF2-40B4-BE49-F238E27FC236}">
                <a16:creationId xmlns:a16="http://schemas.microsoft.com/office/drawing/2014/main" id="{C70C674C-AE81-D462-5B0C-82A4D463A14F}"/>
              </a:ext>
            </a:extLst>
          </p:cNvPr>
          <p:cNvSpPr>
            <a:spLocks noGrp="1"/>
          </p:cNvSpPr>
          <p:nvPr>
            <p:custDataLst>
              <p:tags r:id="rId44"/>
            </p:custDataLst>
          </p:nvPr>
        </p:nvSpPr>
        <p:spPr bwMode="auto">
          <a:xfrm>
            <a:off x="7531100" y="4928653"/>
            <a:ext cx="5857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D0A7831B-7AF0-4F11-8A31-8B501C01FDFC}" type="datetime'''''''''''''''''N''o'' ''''''''I''''''''''''''R''''''A'">
              <a:rPr lang="en-US" altLang="en-US" sz="1400" smtClean="0">
                <a:cs typeface="+mn-cs"/>
              </a:rPr>
              <a:pPr algn="ctr">
                <a:spcBef>
                  <a:spcPct val="0"/>
                </a:spcBef>
                <a:spcAft>
                  <a:spcPct val="0"/>
                </a:spcAft>
              </a:pPr>
              <a:t>No IRA</a:t>
            </a:fld>
            <a:endParaRPr lang="en-US" sz="1400">
              <a:cs typeface="+mn-cs"/>
            </a:endParaRPr>
          </a:p>
        </p:txBody>
      </p:sp>
      <p:sp>
        <p:nvSpPr>
          <p:cNvPr id="48" name="Text Placeholder 4">
            <a:extLst>
              <a:ext uri="{FF2B5EF4-FFF2-40B4-BE49-F238E27FC236}">
                <a16:creationId xmlns:a16="http://schemas.microsoft.com/office/drawing/2014/main" id="{37C8DCFB-42D6-44C9-2346-1A1486DE3D50}"/>
              </a:ext>
            </a:extLst>
          </p:cNvPr>
          <p:cNvSpPr>
            <a:spLocks noGrp="1"/>
          </p:cNvSpPr>
          <p:nvPr>
            <p:custDataLst>
              <p:tags r:id="rId45"/>
            </p:custDataLst>
          </p:nvPr>
        </p:nvSpPr>
        <p:spPr bwMode="auto">
          <a:xfrm>
            <a:off x="6057900" y="4928653"/>
            <a:ext cx="2984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D8A9AE01-35AC-4C8B-83FE-5F800CA67F30}" type="datetime'''''''''''''''''I''T''''''''''''C'''''''''''''''''''''''">
              <a:rPr lang="en-US" altLang="en-US" sz="1400" smtClean="0">
                <a:cs typeface="+mn-cs"/>
              </a:rPr>
              <a:pPr algn="ctr">
                <a:spcBef>
                  <a:spcPct val="0"/>
                </a:spcBef>
                <a:spcAft>
                  <a:spcPct val="0"/>
                </a:spcAft>
              </a:pPr>
              <a:t>ITC</a:t>
            </a:fld>
            <a:endParaRPr lang="en-US" sz="1400">
              <a:cs typeface="+mn-cs"/>
            </a:endParaRPr>
          </a:p>
        </p:txBody>
      </p:sp>
      <p:sp>
        <p:nvSpPr>
          <p:cNvPr id="49" name="Text Placeholder 4">
            <a:extLst>
              <a:ext uri="{FF2B5EF4-FFF2-40B4-BE49-F238E27FC236}">
                <a16:creationId xmlns:a16="http://schemas.microsoft.com/office/drawing/2014/main" id="{5B099214-44B9-9A5F-A912-999889CF618E}"/>
              </a:ext>
            </a:extLst>
          </p:cNvPr>
          <p:cNvSpPr>
            <a:spLocks noGrp="1"/>
          </p:cNvSpPr>
          <p:nvPr>
            <p:custDataLst>
              <p:tags r:id="rId46"/>
            </p:custDataLst>
          </p:nvPr>
        </p:nvSpPr>
        <p:spPr bwMode="auto">
          <a:xfrm>
            <a:off x="8445500" y="4928653"/>
            <a:ext cx="3683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A997DD87-2082-4EF5-93E6-D7B63569963D}" type="datetime'P''''''''''''''TC'''''''''''''''''''''''''''''">
              <a:rPr lang="en-US" altLang="en-US" sz="1400" smtClean="0">
                <a:cs typeface="+mn-cs"/>
              </a:rPr>
              <a:pPr algn="ctr">
                <a:spcBef>
                  <a:spcPct val="0"/>
                </a:spcBef>
                <a:spcAft>
                  <a:spcPct val="0"/>
                </a:spcAft>
              </a:pPr>
              <a:t>PTC</a:t>
            </a:fld>
            <a:endParaRPr lang="en-US" sz="1400">
              <a:cs typeface="+mn-cs"/>
            </a:endParaRPr>
          </a:p>
        </p:txBody>
      </p:sp>
      <p:sp>
        <p:nvSpPr>
          <p:cNvPr id="50" name="Text Placeholder 4">
            <a:extLst>
              <a:ext uri="{FF2B5EF4-FFF2-40B4-BE49-F238E27FC236}">
                <a16:creationId xmlns:a16="http://schemas.microsoft.com/office/drawing/2014/main" id="{4796E286-69FE-31FF-D3C1-1D6CDD0A15D6}"/>
              </a:ext>
            </a:extLst>
          </p:cNvPr>
          <p:cNvSpPr>
            <a:spLocks noGrp="1"/>
          </p:cNvSpPr>
          <p:nvPr>
            <p:custDataLst>
              <p:tags r:id="rId47"/>
            </p:custDataLst>
          </p:nvPr>
        </p:nvSpPr>
        <p:spPr bwMode="auto">
          <a:xfrm>
            <a:off x="1068388" y="4928653"/>
            <a:ext cx="5857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7CC1E0CB-5BA2-4F8B-AA7E-CA1BC86B9C5B}" type="datetime'''N''''''''''''''o'''''''''''''''''''''' ''''''''IR''A'">
              <a:rPr lang="en-US" altLang="en-US" sz="1400" smtClean="0">
                <a:cs typeface="+mn-cs"/>
              </a:rPr>
              <a:pPr algn="ctr">
                <a:spcBef>
                  <a:spcPct val="0"/>
                </a:spcBef>
                <a:spcAft>
                  <a:spcPct val="0"/>
                </a:spcAft>
              </a:pPr>
              <a:t>No IRA</a:t>
            </a:fld>
            <a:endParaRPr lang="en-US" sz="1400">
              <a:cs typeface="+mn-cs"/>
            </a:endParaRPr>
          </a:p>
        </p:txBody>
      </p:sp>
      <p:sp>
        <p:nvSpPr>
          <p:cNvPr id="51" name="Text Placeholder 4">
            <a:extLst>
              <a:ext uri="{FF2B5EF4-FFF2-40B4-BE49-F238E27FC236}">
                <a16:creationId xmlns:a16="http://schemas.microsoft.com/office/drawing/2014/main" id="{82DD7946-892A-AC4B-18B6-673F23824E39}"/>
              </a:ext>
            </a:extLst>
          </p:cNvPr>
          <p:cNvSpPr>
            <a:spLocks noGrp="1"/>
          </p:cNvSpPr>
          <p:nvPr>
            <p:custDataLst>
              <p:tags r:id="rId48"/>
            </p:custDataLst>
          </p:nvPr>
        </p:nvSpPr>
        <p:spPr bwMode="gray">
          <a:xfrm>
            <a:off x="6083300" y="3017303"/>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E9DA285B-65ED-4489-BEC8-E1ECA65693C6}" type="datetime'''''''''''8''''''''''''''''7'''">
              <a:rPr lang="en-US" altLang="en-US" sz="1400" smtClean="0">
                <a:effectLst/>
                <a:cs typeface="+mn-cs"/>
              </a:rPr>
              <a:pPr algn="ctr">
                <a:spcBef>
                  <a:spcPct val="0"/>
                </a:spcBef>
                <a:spcAft>
                  <a:spcPct val="0"/>
                </a:spcAft>
              </a:pPr>
              <a:t>87</a:t>
            </a:fld>
            <a:endParaRPr lang="en-US" sz="1400">
              <a:cs typeface="+mn-cs"/>
            </a:endParaRPr>
          </a:p>
        </p:txBody>
      </p:sp>
      <p:sp>
        <p:nvSpPr>
          <p:cNvPr id="52" name="Text Placeholder 4">
            <a:extLst>
              <a:ext uri="{FF2B5EF4-FFF2-40B4-BE49-F238E27FC236}">
                <a16:creationId xmlns:a16="http://schemas.microsoft.com/office/drawing/2014/main" id="{D5B610B4-D995-2905-78C5-6FAC687A4826}"/>
              </a:ext>
            </a:extLst>
          </p:cNvPr>
          <p:cNvSpPr>
            <a:spLocks noGrp="1"/>
          </p:cNvSpPr>
          <p:nvPr>
            <p:custDataLst>
              <p:tags r:id="rId49"/>
            </p:custDataLst>
          </p:nvPr>
        </p:nvSpPr>
        <p:spPr bwMode="auto">
          <a:xfrm>
            <a:off x="2827338" y="4928653"/>
            <a:ext cx="2984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EBCB7336-26D6-4B09-8508-AAAE2EB1CF39}" type="datetime'I''''''''''''''''''''T''''C'''''''''''''''''''''">
              <a:rPr lang="en-US" altLang="en-US" sz="1400" smtClean="0">
                <a:cs typeface="+mn-cs"/>
              </a:rPr>
              <a:pPr algn="ctr">
                <a:spcBef>
                  <a:spcPct val="0"/>
                </a:spcBef>
                <a:spcAft>
                  <a:spcPct val="0"/>
                </a:spcAft>
              </a:pPr>
              <a:t>ITC</a:t>
            </a:fld>
            <a:endParaRPr lang="en-US" sz="1400">
              <a:cs typeface="+mn-cs"/>
            </a:endParaRPr>
          </a:p>
        </p:txBody>
      </p:sp>
      <p:sp>
        <p:nvSpPr>
          <p:cNvPr id="53" name="Text Placeholder 4">
            <a:extLst>
              <a:ext uri="{FF2B5EF4-FFF2-40B4-BE49-F238E27FC236}">
                <a16:creationId xmlns:a16="http://schemas.microsoft.com/office/drawing/2014/main" id="{597F34A1-2208-5FB6-D6A0-02793B40B309}"/>
              </a:ext>
            </a:extLst>
          </p:cNvPr>
          <p:cNvSpPr>
            <a:spLocks noGrp="1"/>
          </p:cNvSpPr>
          <p:nvPr>
            <p:custDataLst>
              <p:tags r:id="rId50"/>
            </p:custDataLst>
          </p:nvPr>
        </p:nvSpPr>
        <p:spPr bwMode="auto">
          <a:xfrm>
            <a:off x="9288463" y="4928653"/>
            <a:ext cx="2984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A689B5F6-6DBC-414C-9CD7-F3DBEA03AB26}" type="datetime'''''''''IT''''''''''''''''''''''''''''''''''''''''''''C'''''''">
              <a:rPr lang="en-US" altLang="en-US" sz="1400" smtClean="0">
                <a:cs typeface="+mn-cs"/>
              </a:rPr>
              <a:pPr algn="ctr">
                <a:spcBef>
                  <a:spcPct val="0"/>
                </a:spcBef>
                <a:spcAft>
                  <a:spcPct val="0"/>
                </a:spcAft>
              </a:pPr>
              <a:t>ITC</a:t>
            </a:fld>
            <a:endParaRPr lang="en-US" sz="1400">
              <a:cs typeface="+mn-cs"/>
            </a:endParaRPr>
          </a:p>
        </p:txBody>
      </p:sp>
      <p:sp>
        <p:nvSpPr>
          <p:cNvPr id="54" name="Text Placeholder 4">
            <a:extLst>
              <a:ext uri="{FF2B5EF4-FFF2-40B4-BE49-F238E27FC236}">
                <a16:creationId xmlns:a16="http://schemas.microsoft.com/office/drawing/2014/main" id="{C0CA5A89-319F-6704-BC4D-DCAC565BD91A}"/>
              </a:ext>
            </a:extLst>
          </p:cNvPr>
          <p:cNvSpPr>
            <a:spLocks noGrp="1"/>
          </p:cNvSpPr>
          <p:nvPr>
            <p:custDataLst>
              <p:tags r:id="rId51"/>
            </p:custDataLst>
          </p:nvPr>
        </p:nvSpPr>
        <p:spPr bwMode="gray">
          <a:xfrm>
            <a:off x="2001838" y="2441040"/>
            <a:ext cx="3333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FB7CD4C5-E2D8-4A0E-8190-01D6079042A5}" type="datetime'''''''''''''''''''1''''''''''''''''''''''''1''''''''''8'''">
              <a:rPr lang="en-US" altLang="en-US" sz="1400" smtClean="0">
                <a:effectLst/>
                <a:cs typeface="+mn-cs"/>
              </a:rPr>
              <a:pPr algn="ctr">
                <a:spcBef>
                  <a:spcPct val="0"/>
                </a:spcBef>
                <a:spcAft>
                  <a:spcPct val="0"/>
                </a:spcAft>
              </a:pPr>
              <a:t>118</a:t>
            </a:fld>
            <a:endParaRPr lang="en-US" sz="1400">
              <a:cs typeface="+mn-cs"/>
            </a:endParaRPr>
          </a:p>
        </p:txBody>
      </p:sp>
      <p:sp>
        <p:nvSpPr>
          <p:cNvPr id="55" name="Text Placeholder 4">
            <a:extLst>
              <a:ext uri="{FF2B5EF4-FFF2-40B4-BE49-F238E27FC236}">
                <a16:creationId xmlns:a16="http://schemas.microsoft.com/office/drawing/2014/main" id="{957C7B26-8539-1BEE-23E3-50EA4D881C77}"/>
              </a:ext>
            </a:extLst>
          </p:cNvPr>
          <p:cNvSpPr>
            <a:spLocks noGrp="1"/>
          </p:cNvSpPr>
          <p:nvPr>
            <p:custDataLst>
              <p:tags r:id="rId52"/>
            </p:custDataLst>
          </p:nvPr>
        </p:nvSpPr>
        <p:spPr bwMode="gray">
          <a:xfrm>
            <a:off x="2803525" y="260772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4A40EAFA-E4B8-46A1-8B99-CCFE323B0A2F}" type="datetime'''1''''0''''''''''''''''''''''''''''''''9'''">
              <a:rPr lang="en-US" altLang="en-US" sz="1400" smtClean="0">
                <a:cs typeface="+mn-cs"/>
              </a:rPr>
              <a:pPr algn="ctr">
                <a:spcBef>
                  <a:spcPct val="0"/>
                </a:spcBef>
                <a:spcAft>
                  <a:spcPct val="0"/>
                </a:spcAft>
              </a:pPr>
              <a:t>109</a:t>
            </a:fld>
            <a:endParaRPr lang="en-US" sz="1400">
              <a:cs typeface="+mn-cs"/>
            </a:endParaRPr>
          </a:p>
        </p:txBody>
      </p:sp>
      <p:sp>
        <p:nvSpPr>
          <p:cNvPr id="56" name="Text Placeholder 4">
            <a:extLst>
              <a:ext uri="{FF2B5EF4-FFF2-40B4-BE49-F238E27FC236}">
                <a16:creationId xmlns:a16="http://schemas.microsoft.com/office/drawing/2014/main" id="{BE2B91DC-F60E-0739-9785-6CFCC4F9A723}"/>
              </a:ext>
            </a:extLst>
          </p:cNvPr>
          <p:cNvSpPr>
            <a:spLocks noGrp="1"/>
          </p:cNvSpPr>
          <p:nvPr>
            <p:custDataLst>
              <p:tags r:id="rId53"/>
            </p:custDataLst>
          </p:nvPr>
        </p:nvSpPr>
        <p:spPr bwMode="gray">
          <a:xfrm>
            <a:off x="8505825" y="3517365"/>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26E7437A-6634-49A3-8D8D-362DF793A579}" type="datetime'''''6''''''''''''''''''''''''''0'''''''''">
              <a:rPr lang="en-US" altLang="en-US" sz="1400" smtClean="0">
                <a:cs typeface="+mn-cs"/>
              </a:rPr>
              <a:pPr algn="ctr">
                <a:spcBef>
                  <a:spcPct val="0"/>
                </a:spcBef>
                <a:spcAft>
                  <a:spcPct val="0"/>
                </a:spcAft>
              </a:pPr>
              <a:t>60</a:t>
            </a:fld>
            <a:endParaRPr lang="en-US" sz="1400">
              <a:cs typeface="+mn-cs"/>
            </a:endParaRPr>
          </a:p>
        </p:txBody>
      </p:sp>
      <p:sp>
        <p:nvSpPr>
          <p:cNvPr id="57" name="Text Placeholder 4">
            <a:extLst>
              <a:ext uri="{FF2B5EF4-FFF2-40B4-BE49-F238E27FC236}">
                <a16:creationId xmlns:a16="http://schemas.microsoft.com/office/drawing/2014/main" id="{546CA1DF-C3BD-F3C5-BECC-6AB7ED262E8D}"/>
              </a:ext>
            </a:extLst>
          </p:cNvPr>
          <p:cNvSpPr>
            <a:spLocks noGrp="1"/>
          </p:cNvSpPr>
          <p:nvPr>
            <p:custDataLst>
              <p:tags r:id="rId54"/>
            </p:custDataLst>
          </p:nvPr>
        </p:nvSpPr>
        <p:spPr bwMode="gray">
          <a:xfrm>
            <a:off x="9313863" y="3406240"/>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E9908FF5-136B-49CC-9578-379BCAA56A4F}" type="datetime'''''''''''''''6''''''''''''''''''''''''''''''6'''''''">
              <a:rPr lang="en-US" altLang="en-US" sz="1400" smtClean="0">
                <a:effectLst/>
                <a:cs typeface="+mn-cs"/>
              </a:rPr>
              <a:pPr algn="ctr">
                <a:spcBef>
                  <a:spcPct val="0"/>
                </a:spcBef>
                <a:spcAft>
                  <a:spcPct val="0"/>
                </a:spcAft>
              </a:pPr>
              <a:t>66</a:t>
            </a:fld>
            <a:endParaRPr lang="en-US" sz="1400">
              <a:cs typeface="+mn-cs"/>
            </a:endParaRPr>
          </a:p>
        </p:txBody>
      </p:sp>
      <p:sp>
        <p:nvSpPr>
          <p:cNvPr id="58" name="TextBox 57">
            <a:extLst>
              <a:ext uri="{FF2B5EF4-FFF2-40B4-BE49-F238E27FC236}">
                <a16:creationId xmlns:a16="http://schemas.microsoft.com/office/drawing/2014/main" id="{7F688499-8120-8F64-8787-A36FDDADC669}"/>
              </a:ext>
            </a:extLst>
          </p:cNvPr>
          <p:cNvSpPr txBox="1"/>
          <p:nvPr/>
        </p:nvSpPr>
        <p:spPr>
          <a:xfrm>
            <a:off x="1297577" y="5203143"/>
            <a:ext cx="1741895" cy="50783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High end FOAK</a:t>
            </a:r>
          </a:p>
          <a:p>
            <a:pPr algn="ctr"/>
            <a:r>
              <a:rPr lang="en-US" sz="1400"/>
              <a:t>$9,000/kW</a:t>
            </a:r>
          </a:p>
        </p:txBody>
      </p:sp>
      <p:sp>
        <p:nvSpPr>
          <p:cNvPr id="59" name="TextBox 58">
            <a:extLst>
              <a:ext uri="{FF2B5EF4-FFF2-40B4-BE49-F238E27FC236}">
                <a16:creationId xmlns:a16="http://schemas.microsoft.com/office/drawing/2014/main" id="{0BA0C3B3-A4FF-E8DF-787F-67E753215F31}"/>
              </a:ext>
            </a:extLst>
          </p:cNvPr>
          <p:cNvSpPr txBox="1"/>
          <p:nvPr/>
        </p:nvSpPr>
        <p:spPr>
          <a:xfrm>
            <a:off x="7758702" y="5203143"/>
            <a:ext cx="1741895" cy="50783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NOAK</a:t>
            </a:r>
          </a:p>
          <a:p>
            <a:pPr algn="ctr"/>
            <a:r>
              <a:rPr lang="en-US" sz="1400"/>
              <a:t>$3,600/kW</a:t>
            </a:r>
          </a:p>
        </p:txBody>
      </p:sp>
      <p:sp>
        <p:nvSpPr>
          <p:cNvPr id="60" name="TextBox 59">
            <a:extLst>
              <a:ext uri="{FF2B5EF4-FFF2-40B4-BE49-F238E27FC236}">
                <a16:creationId xmlns:a16="http://schemas.microsoft.com/office/drawing/2014/main" id="{3602E374-6414-5AB4-5A06-5C0D347360AE}"/>
              </a:ext>
            </a:extLst>
          </p:cNvPr>
          <p:cNvSpPr txBox="1"/>
          <p:nvPr/>
        </p:nvSpPr>
        <p:spPr>
          <a:xfrm>
            <a:off x="554735" y="1607800"/>
            <a:ext cx="11082528" cy="2469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Advanced nuclear FOAK LCOE before and after IRA impact, </a:t>
            </a:r>
            <a:r>
              <a:rPr lang="en-US"/>
              <a:t>$/MWh</a:t>
            </a:r>
          </a:p>
        </p:txBody>
      </p:sp>
      <p:cxnSp>
        <p:nvCxnSpPr>
          <p:cNvPr id="61" name="Straight Connector 60">
            <a:extLst>
              <a:ext uri="{FF2B5EF4-FFF2-40B4-BE49-F238E27FC236}">
                <a16:creationId xmlns:a16="http://schemas.microsoft.com/office/drawing/2014/main" id="{5B86E5D0-2B92-A1E9-38E9-A0D1A2F15D89}"/>
              </a:ext>
            </a:extLst>
          </p:cNvPr>
          <p:cNvCxnSpPr>
            <a:cxnSpLocks/>
          </p:cNvCxnSpPr>
          <p:nvPr/>
        </p:nvCxnSpPr>
        <p:spPr>
          <a:xfrm>
            <a:off x="553494" y="1854021"/>
            <a:ext cx="948997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8814E7D-550C-BDF9-A47F-A69250E55B38}"/>
              </a:ext>
            </a:extLst>
          </p:cNvPr>
          <p:cNvSpPr txBox="1"/>
          <p:nvPr/>
        </p:nvSpPr>
        <p:spPr>
          <a:xfrm>
            <a:off x="4528140" y="5203143"/>
            <a:ext cx="1741895" cy="50783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Best practice FOAK</a:t>
            </a:r>
          </a:p>
          <a:p>
            <a:pPr algn="ctr"/>
            <a:r>
              <a:rPr lang="en-US" sz="1400"/>
              <a:t>$6,200/kW</a:t>
            </a:r>
          </a:p>
        </p:txBody>
      </p:sp>
      <p:sp>
        <p:nvSpPr>
          <p:cNvPr id="63" name="5. Source">
            <a:extLst>
              <a:ext uri="{FF2B5EF4-FFF2-40B4-BE49-F238E27FC236}">
                <a16:creationId xmlns:a16="http://schemas.microsoft.com/office/drawing/2014/main" id="{39960DC3-A6C8-6CDC-3BFA-409B7A4257BE}"/>
              </a:ext>
            </a:extLst>
          </p:cNvPr>
          <p:cNvSpPr txBox="1"/>
          <p:nvPr>
            <p:custDataLst>
              <p:tags r:id="rId55"/>
            </p:custDataLst>
          </p:nvPr>
        </p:nvSpPr>
        <p:spPr>
          <a:xfrm>
            <a:off x="554735" y="5938706"/>
            <a:ext cx="10143744"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300"/>
              </a:spcBef>
              <a:spcAft>
                <a:spcPts val="300"/>
              </a:spcAft>
            </a:pPr>
            <a:r>
              <a:rPr lang="en-US" sz="800">
                <a:solidFill>
                  <a:srgbClr val="000000"/>
                </a:solidFill>
              </a:rPr>
              <a:t>1. “Both adders” represents the ITC / PTC with the addition of both 10% adders for energy communities and domestic content</a:t>
            </a:r>
          </a:p>
        </p:txBody>
      </p:sp>
      <p:cxnSp>
        <p:nvCxnSpPr>
          <p:cNvPr id="64" name="Straight Connector 63">
            <a:extLst>
              <a:ext uri="{FF2B5EF4-FFF2-40B4-BE49-F238E27FC236}">
                <a16:creationId xmlns:a16="http://schemas.microsoft.com/office/drawing/2014/main" id="{BD52DC8B-8BA6-092E-0C96-860CFA546FF7}"/>
              </a:ext>
            </a:extLst>
          </p:cNvPr>
          <p:cNvCxnSpPr>
            <a:cxnSpLocks/>
          </p:cNvCxnSpPr>
          <p:nvPr/>
        </p:nvCxnSpPr>
        <p:spPr>
          <a:xfrm>
            <a:off x="7662501" y="2113454"/>
            <a:ext cx="182880" cy="0"/>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7ACDE5B-55DF-9057-7FBB-EB264202D250}"/>
              </a:ext>
            </a:extLst>
          </p:cNvPr>
          <p:cNvCxnSpPr>
            <a:cxnSpLocks/>
          </p:cNvCxnSpPr>
          <p:nvPr/>
        </p:nvCxnSpPr>
        <p:spPr>
          <a:xfrm>
            <a:off x="8930853" y="2113454"/>
            <a:ext cx="182880" cy="0"/>
          </a:xfrm>
          <a:prstGeom prst="line">
            <a:avLst/>
          </a:prstGeom>
          <a:ln w="19050" cap="flat">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E9A8D66-E5C1-B6F8-B809-853CB39250DB}"/>
              </a:ext>
            </a:extLst>
          </p:cNvPr>
          <p:cNvSpPr txBox="1">
            <a:spLocks/>
          </p:cNvSpPr>
          <p:nvPr/>
        </p:nvSpPr>
        <p:spPr>
          <a:xfrm>
            <a:off x="5366912" y="2022014"/>
            <a:ext cx="182880" cy="182880"/>
          </a:xfrm>
          <a:prstGeom prst="rect">
            <a:avLst/>
          </a:prstGeom>
          <a:solidFill>
            <a:schemeClr val="bg1">
              <a:lumMod val="85000"/>
            </a:schemeClr>
          </a:solidFill>
        </p:spPr>
        <p:txBody>
          <a:bodyPr vert="horz" wrap="none" lIns="2743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No IRA</a:t>
            </a:r>
          </a:p>
        </p:txBody>
      </p:sp>
      <p:sp>
        <p:nvSpPr>
          <p:cNvPr id="67" name="TextBox 66">
            <a:extLst>
              <a:ext uri="{FF2B5EF4-FFF2-40B4-BE49-F238E27FC236}">
                <a16:creationId xmlns:a16="http://schemas.microsoft.com/office/drawing/2014/main" id="{BD7E69BF-8F62-4C6A-6D74-DD72908FC1CC}"/>
              </a:ext>
            </a:extLst>
          </p:cNvPr>
          <p:cNvSpPr txBox="1">
            <a:spLocks/>
          </p:cNvSpPr>
          <p:nvPr/>
        </p:nvSpPr>
        <p:spPr>
          <a:xfrm>
            <a:off x="6324809" y="2022014"/>
            <a:ext cx="182880" cy="182880"/>
          </a:xfrm>
          <a:prstGeom prst="rect">
            <a:avLst/>
          </a:prstGeom>
          <a:solidFill>
            <a:schemeClr val="accent1"/>
          </a:solidFill>
        </p:spPr>
        <p:txBody>
          <a:bodyPr vert="horz" wrap="none" lIns="2743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PTC</a:t>
            </a:r>
          </a:p>
        </p:txBody>
      </p:sp>
      <p:sp>
        <p:nvSpPr>
          <p:cNvPr id="68" name="TextBox 67">
            <a:extLst>
              <a:ext uri="{FF2B5EF4-FFF2-40B4-BE49-F238E27FC236}">
                <a16:creationId xmlns:a16="http://schemas.microsoft.com/office/drawing/2014/main" id="{93528712-3922-7EDC-15FA-1EA5005A281A}"/>
              </a:ext>
            </a:extLst>
          </p:cNvPr>
          <p:cNvSpPr txBox="1">
            <a:spLocks/>
          </p:cNvSpPr>
          <p:nvPr/>
        </p:nvSpPr>
        <p:spPr>
          <a:xfrm>
            <a:off x="7039375" y="2022014"/>
            <a:ext cx="182880" cy="182880"/>
          </a:xfrm>
          <a:prstGeom prst="rect">
            <a:avLst/>
          </a:prstGeom>
          <a:solidFill>
            <a:srgbClr val="7CC110"/>
          </a:solidFill>
        </p:spPr>
        <p:txBody>
          <a:bodyPr vert="horz" wrap="none" lIns="2743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400">
                <a:solidFill>
                  <a:srgbClr val="000000"/>
                </a:solidFill>
                <a:latin typeface="Arial"/>
              </a:rPr>
              <a:t>I</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TC</a:t>
            </a:r>
          </a:p>
        </p:txBody>
      </p:sp>
      <p:sp>
        <p:nvSpPr>
          <p:cNvPr id="69" name="TextBox 68">
            <a:extLst>
              <a:ext uri="{FF2B5EF4-FFF2-40B4-BE49-F238E27FC236}">
                <a16:creationId xmlns:a16="http://schemas.microsoft.com/office/drawing/2014/main" id="{D4DD61F3-20D1-31AE-F955-8C4EB6839EAA}"/>
              </a:ext>
            </a:extLst>
          </p:cNvPr>
          <p:cNvSpPr txBox="1">
            <a:spLocks/>
          </p:cNvSpPr>
          <p:nvPr/>
        </p:nvSpPr>
        <p:spPr>
          <a:xfrm>
            <a:off x="7662501" y="2022014"/>
            <a:ext cx="182880" cy="182880"/>
          </a:xfrm>
          <a:prstGeom prst="rect">
            <a:avLst/>
          </a:prstGeom>
          <a:noFill/>
        </p:spPr>
        <p:txBody>
          <a:bodyPr vert="horz" wrap="none" lIns="2743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Both adders</a:t>
            </a:r>
          </a:p>
        </p:txBody>
      </p:sp>
      <p:sp>
        <p:nvSpPr>
          <p:cNvPr id="70" name="TextBox 69">
            <a:extLst>
              <a:ext uri="{FF2B5EF4-FFF2-40B4-BE49-F238E27FC236}">
                <a16:creationId xmlns:a16="http://schemas.microsoft.com/office/drawing/2014/main" id="{C70056AE-88FB-88A5-013F-0601B268816F}"/>
              </a:ext>
            </a:extLst>
          </p:cNvPr>
          <p:cNvSpPr txBox="1">
            <a:spLocks/>
          </p:cNvSpPr>
          <p:nvPr/>
        </p:nvSpPr>
        <p:spPr>
          <a:xfrm>
            <a:off x="8930853" y="2022014"/>
            <a:ext cx="182880" cy="182880"/>
          </a:xfrm>
          <a:prstGeom prst="rect">
            <a:avLst/>
          </a:prstGeom>
          <a:noFill/>
        </p:spPr>
        <p:txBody>
          <a:bodyPr vert="horz" wrap="none" lIns="2743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No adders</a:t>
            </a:r>
          </a:p>
        </p:txBody>
      </p:sp>
    </p:spTree>
    <p:extLst>
      <p:ext uri="{BB962C8B-B14F-4D97-AF65-F5344CB8AC3E}">
        <p14:creationId xmlns:p14="http://schemas.microsoft.com/office/powerpoint/2010/main" val="32976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C79ED-1A4D-CFD8-337E-9B9E07486932}"/>
              </a:ext>
            </a:extLst>
          </p:cNvPr>
          <p:cNvSpPr>
            <a:spLocks noGrp="1"/>
          </p:cNvSpPr>
          <p:nvPr>
            <p:ph type="title"/>
          </p:nvPr>
        </p:nvSpPr>
        <p:spPr/>
        <p:txBody>
          <a:bodyPr/>
          <a:lstStyle/>
          <a:p>
            <a:r>
              <a:rPr lang="en-US" sz="2400"/>
              <a:t>Small modular reactors can provide more certainty of hitting a predicted cost target</a:t>
            </a:r>
            <a:endParaRPr lang="en-US"/>
          </a:p>
        </p:txBody>
      </p:sp>
      <p:cxnSp>
        <p:nvCxnSpPr>
          <p:cNvPr id="4" name="Straight Connector 3">
            <a:extLst>
              <a:ext uri="{FF2B5EF4-FFF2-40B4-BE49-F238E27FC236}">
                <a16:creationId xmlns:a16="http://schemas.microsoft.com/office/drawing/2014/main" id="{A3A1A217-E963-921C-A022-FB3A02A683C7}"/>
              </a:ext>
            </a:extLst>
          </p:cNvPr>
          <p:cNvCxnSpPr>
            <a:cxnSpLocks/>
          </p:cNvCxnSpPr>
          <p:nvPr/>
        </p:nvCxnSpPr>
        <p:spPr>
          <a:xfrm>
            <a:off x="2667000" y="2286000"/>
            <a:ext cx="0" cy="2971800"/>
          </a:xfrm>
          <a:prstGeom prst="line">
            <a:avLst/>
          </a:prstGeom>
          <a:ln w="19050" cap="flat">
            <a:solidFill>
              <a:srgbClr val="00652E"/>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4C6BE51-2FF3-3A61-437B-7AC9092F9CE3}"/>
              </a:ext>
            </a:extLst>
          </p:cNvPr>
          <p:cNvSpPr/>
          <p:nvPr>
            <p:custDataLst>
              <p:tags r:id="rId1"/>
            </p:custDataLst>
          </p:nvPr>
        </p:nvSpPr>
        <p:spPr bwMode="auto">
          <a:xfrm>
            <a:off x="5187950" y="5202238"/>
            <a:ext cx="184150" cy="55563"/>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6" name="Rectangle 5">
            <a:extLst>
              <a:ext uri="{FF2B5EF4-FFF2-40B4-BE49-F238E27FC236}">
                <a16:creationId xmlns:a16="http://schemas.microsoft.com/office/drawing/2014/main" id="{74BDAE7B-8660-F8B0-8412-B2B149CA89B2}"/>
              </a:ext>
            </a:extLst>
          </p:cNvPr>
          <p:cNvSpPr/>
          <p:nvPr>
            <p:custDataLst>
              <p:tags r:id="rId2"/>
            </p:custDataLst>
          </p:nvPr>
        </p:nvSpPr>
        <p:spPr bwMode="auto">
          <a:xfrm>
            <a:off x="4818063" y="5137149"/>
            <a:ext cx="184150" cy="120650"/>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7" name="Rectangle 6">
            <a:extLst>
              <a:ext uri="{FF2B5EF4-FFF2-40B4-BE49-F238E27FC236}">
                <a16:creationId xmlns:a16="http://schemas.microsoft.com/office/drawing/2014/main" id="{3AE7C17C-95C2-C5F9-CBEE-8E59AE910DAA}"/>
              </a:ext>
            </a:extLst>
          </p:cNvPr>
          <p:cNvSpPr/>
          <p:nvPr>
            <p:custDataLst>
              <p:tags r:id="rId3"/>
            </p:custDataLst>
          </p:nvPr>
        </p:nvSpPr>
        <p:spPr bwMode="auto">
          <a:xfrm>
            <a:off x="4633913" y="5148263"/>
            <a:ext cx="184150" cy="109538"/>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8" name="Rectangle 7">
            <a:extLst>
              <a:ext uri="{FF2B5EF4-FFF2-40B4-BE49-F238E27FC236}">
                <a16:creationId xmlns:a16="http://schemas.microsoft.com/office/drawing/2014/main" id="{9CF76DC9-2CE6-378C-57D3-7C603E6A2085}"/>
              </a:ext>
            </a:extLst>
          </p:cNvPr>
          <p:cNvSpPr/>
          <p:nvPr>
            <p:custDataLst>
              <p:tags r:id="rId4"/>
            </p:custDataLst>
          </p:nvPr>
        </p:nvSpPr>
        <p:spPr bwMode="auto">
          <a:xfrm>
            <a:off x="4448175" y="5202238"/>
            <a:ext cx="185738" cy="55563"/>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9" name="Rectangle 8">
            <a:extLst>
              <a:ext uri="{FF2B5EF4-FFF2-40B4-BE49-F238E27FC236}">
                <a16:creationId xmlns:a16="http://schemas.microsoft.com/office/drawing/2014/main" id="{835A1E18-C3CA-F8AF-89AE-39D708D34498}"/>
              </a:ext>
            </a:extLst>
          </p:cNvPr>
          <p:cNvSpPr/>
          <p:nvPr>
            <p:custDataLst>
              <p:tags r:id="rId5"/>
            </p:custDataLst>
          </p:nvPr>
        </p:nvSpPr>
        <p:spPr bwMode="auto">
          <a:xfrm>
            <a:off x="4264025" y="5092699"/>
            <a:ext cx="184150" cy="165100"/>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10" name="Rectangle 9">
            <a:extLst>
              <a:ext uri="{FF2B5EF4-FFF2-40B4-BE49-F238E27FC236}">
                <a16:creationId xmlns:a16="http://schemas.microsoft.com/office/drawing/2014/main" id="{90462A95-B723-6CEB-D78E-2298510BEABD}"/>
              </a:ext>
            </a:extLst>
          </p:cNvPr>
          <p:cNvSpPr/>
          <p:nvPr>
            <p:custDataLst>
              <p:tags r:id="rId6"/>
            </p:custDataLst>
          </p:nvPr>
        </p:nvSpPr>
        <p:spPr bwMode="auto">
          <a:xfrm>
            <a:off x="4079875" y="5092699"/>
            <a:ext cx="184150" cy="165100"/>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11" name="Rectangle 10">
            <a:extLst>
              <a:ext uri="{FF2B5EF4-FFF2-40B4-BE49-F238E27FC236}">
                <a16:creationId xmlns:a16="http://schemas.microsoft.com/office/drawing/2014/main" id="{BFA0AAE3-B9C3-7B6A-FF02-38E3C52C4678}"/>
              </a:ext>
            </a:extLst>
          </p:cNvPr>
          <p:cNvSpPr/>
          <p:nvPr>
            <p:custDataLst>
              <p:tags r:id="rId7"/>
            </p:custDataLst>
          </p:nvPr>
        </p:nvSpPr>
        <p:spPr bwMode="auto">
          <a:xfrm>
            <a:off x="3894138" y="5038725"/>
            <a:ext cx="185738" cy="219075"/>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12" name="Rectangle 11">
            <a:extLst>
              <a:ext uri="{FF2B5EF4-FFF2-40B4-BE49-F238E27FC236}">
                <a16:creationId xmlns:a16="http://schemas.microsoft.com/office/drawing/2014/main" id="{84332555-D68C-3914-C5C3-819DDD741671}"/>
              </a:ext>
            </a:extLst>
          </p:cNvPr>
          <p:cNvSpPr/>
          <p:nvPr>
            <p:custDataLst>
              <p:tags r:id="rId8"/>
            </p:custDataLst>
          </p:nvPr>
        </p:nvSpPr>
        <p:spPr bwMode="auto">
          <a:xfrm>
            <a:off x="3709988" y="4972050"/>
            <a:ext cx="184150" cy="285750"/>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13" name="Rectangle 12">
            <a:extLst>
              <a:ext uri="{FF2B5EF4-FFF2-40B4-BE49-F238E27FC236}">
                <a16:creationId xmlns:a16="http://schemas.microsoft.com/office/drawing/2014/main" id="{4985D68C-D657-FFB4-17E9-6C57ABE6BD62}"/>
              </a:ext>
            </a:extLst>
          </p:cNvPr>
          <p:cNvSpPr/>
          <p:nvPr>
            <p:custDataLst>
              <p:tags r:id="rId9"/>
            </p:custDataLst>
          </p:nvPr>
        </p:nvSpPr>
        <p:spPr bwMode="auto">
          <a:xfrm>
            <a:off x="3525838" y="4927600"/>
            <a:ext cx="184150" cy="330200"/>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14" name="Rectangle 13">
            <a:extLst>
              <a:ext uri="{FF2B5EF4-FFF2-40B4-BE49-F238E27FC236}">
                <a16:creationId xmlns:a16="http://schemas.microsoft.com/office/drawing/2014/main" id="{CE70DF2F-D048-9A64-EFB7-3141BF8DA450}"/>
              </a:ext>
            </a:extLst>
          </p:cNvPr>
          <p:cNvSpPr/>
          <p:nvPr>
            <p:custDataLst>
              <p:tags r:id="rId10"/>
            </p:custDataLst>
          </p:nvPr>
        </p:nvSpPr>
        <p:spPr bwMode="auto">
          <a:xfrm>
            <a:off x="3340100" y="4708525"/>
            <a:ext cx="185738" cy="549275"/>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15" name="Rectangle 14">
            <a:extLst>
              <a:ext uri="{FF2B5EF4-FFF2-40B4-BE49-F238E27FC236}">
                <a16:creationId xmlns:a16="http://schemas.microsoft.com/office/drawing/2014/main" id="{8A2E0171-7B3E-C5D6-3D9D-9BA1542AE479}"/>
              </a:ext>
            </a:extLst>
          </p:cNvPr>
          <p:cNvSpPr/>
          <p:nvPr>
            <p:custDataLst>
              <p:tags r:id="rId11"/>
            </p:custDataLst>
          </p:nvPr>
        </p:nvSpPr>
        <p:spPr bwMode="auto">
          <a:xfrm>
            <a:off x="3155950" y="4652962"/>
            <a:ext cx="184150" cy="604838"/>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16" name="Rectangle 15">
            <a:extLst>
              <a:ext uri="{FF2B5EF4-FFF2-40B4-BE49-F238E27FC236}">
                <a16:creationId xmlns:a16="http://schemas.microsoft.com/office/drawing/2014/main" id="{0DC23494-1364-8D63-F0A0-9963957E474E}"/>
              </a:ext>
            </a:extLst>
          </p:cNvPr>
          <p:cNvSpPr/>
          <p:nvPr>
            <p:custDataLst>
              <p:tags r:id="rId12"/>
            </p:custDataLst>
          </p:nvPr>
        </p:nvSpPr>
        <p:spPr bwMode="auto">
          <a:xfrm>
            <a:off x="2971800" y="4246563"/>
            <a:ext cx="184150" cy="1011238"/>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17" name="Rectangle 16">
            <a:extLst>
              <a:ext uri="{FF2B5EF4-FFF2-40B4-BE49-F238E27FC236}">
                <a16:creationId xmlns:a16="http://schemas.microsoft.com/office/drawing/2014/main" id="{745ED195-7123-3966-B254-B4DB32EE017D}"/>
              </a:ext>
            </a:extLst>
          </p:cNvPr>
          <p:cNvSpPr/>
          <p:nvPr>
            <p:custDataLst>
              <p:tags r:id="rId13"/>
            </p:custDataLst>
          </p:nvPr>
        </p:nvSpPr>
        <p:spPr bwMode="auto">
          <a:xfrm>
            <a:off x="2786063" y="3938588"/>
            <a:ext cx="185738" cy="1319213"/>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18" name="Rectangle 17">
            <a:extLst>
              <a:ext uri="{FF2B5EF4-FFF2-40B4-BE49-F238E27FC236}">
                <a16:creationId xmlns:a16="http://schemas.microsoft.com/office/drawing/2014/main" id="{03918B28-DFBA-FA8D-8D7C-B83A7EDEAF9C}"/>
              </a:ext>
            </a:extLst>
          </p:cNvPr>
          <p:cNvSpPr/>
          <p:nvPr>
            <p:custDataLst>
              <p:tags r:id="rId14"/>
            </p:custDataLst>
          </p:nvPr>
        </p:nvSpPr>
        <p:spPr bwMode="auto">
          <a:xfrm>
            <a:off x="2601913" y="3630613"/>
            <a:ext cx="184150" cy="1627188"/>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19" name="Rectangle 18">
            <a:extLst>
              <a:ext uri="{FF2B5EF4-FFF2-40B4-BE49-F238E27FC236}">
                <a16:creationId xmlns:a16="http://schemas.microsoft.com/office/drawing/2014/main" id="{EA694E05-76B0-AA3E-3DC9-CBD00CCD8C57}"/>
              </a:ext>
            </a:extLst>
          </p:cNvPr>
          <p:cNvSpPr/>
          <p:nvPr>
            <p:custDataLst>
              <p:tags r:id="rId15"/>
            </p:custDataLst>
          </p:nvPr>
        </p:nvSpPr>
        <p:spPr bwMode="auto">
          <a:xfrm>
            <a:off x="2417763" y="3829050"/>
            <a:ext cx="184150" cy="1428750"/>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20" name="Rectangle 19">
            <a:extLst>
              <a:ext uri="{FF2B5EF4-FFF2-40B4-BE49-F238E27FC236}">
                <a16:creationId xmlns:a16="http://schemas.microsoft.com/office/drawing/2014/main" id="{B847FCBD-E017-6901-E4A5-FD0E279673E4}"/>
              </a:ext>
            </a:extLst>
          </p:cNvPr>
          <p:cNvSpPr/>
          <p:nvPr>
            <p:custDataLst>
              <p:tags r:id="rId16"/>
            </p:custDataLst>
          </p:nvPr>
        </p:nvSpPr>
        <p:spPr bwMode="auto">
          <a:xfrm>
            <a:off x="2232025" y="3773488"/>
            <a:ext cx="185738" cy="1484313"/>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21" name="Rectangle 20">
            <a:extLst>
              <a:ext uri="{FF2B5EF4-FFF2-40B4-BE49-F238E27FC236}">
                <a16:creationId xmlns:a16="http://schemas.microsoft.com/office/drawing/2014/main" id="{90290C32-D353-40D5-2C65-D2AF3BF6B371}"/>
              </a:ext>
            </a:extLst>
          </p:cNvPr>
          <p:cNvSpPr/>
          <p:nvPr>
            <p:custDataLst>
              <p:tags r:id="rId17"/>
            </p:custDataLst>
          </p:nvPr>
        </p:nvSpPr>
        <p:spPr bwMode="auto">
          <a:xfrm>
            <a:off x="2047875" y="4268788"/>
            <a:ext cx="184150" cy="989013"/>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22" name="Rectangle 21">
            <a:extLst>
              <a:ext uri="{FF2B5EF4-FFF2-40B4-BE49-F238E27FC236}">
                <a16:creationId xmlns:a16="http://schemas.microsoft.com/office/drawing/2014/main" id="{D48FFF4B-AD46-742F-99D5-79733581DDF2}"/>
              </a:ext>
            </a:extLst>
          </p:cNvPr>
          <p:cNvSpPr/>
          <p:nvPr>
            <p:custDataLst>
              <p:tags r:id="rId18"/>
            </p:custDataLst>
          </p:nvPr>
        </p:nvSpPr>
        <p:spPr bwMode="auto">
          <a:xfrm>
            <a:off x="1863725" y="4598988"/>
            <a:ext cx="184150" cy="658813"/>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23" name="Rectangle 22">
            <a:extLst>
              <a:ext uri="{FF2B5EF4-FFF2-40B4-BE49-F238E27FC236}">
                <a16:creationId xmlns:a16="http://schemas.microsoft.com/office/drawing/2014/main" id="{5D8FCA4F-BB83-7DDF-0C60-7E079F289B82}"/>
              </a:ext>
            </a:extLst>
          </p:cNvPr>
          <p:cNvSpPr/>
          <p:nvPr>
            <p:custDataLst>
              <p:tags r:id="rId19"/>
            </p:custDataLst>
          </p:nvPr>
        </p:nvSpPr>
        <p:spPr bwMode="auto">
          <a:xfrm>
            <a:off x="1677988" y="5038725"/>
            <a:ext cx="185738" cy="219075"/>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24" name="Rectangle 23">
            <a:extLst>
              <a:ext uri="{FF2B5EF4-FFF2-40B4-BE49-F238E27FC236}">
                <a16:creationId xmlns:a16="http://schemas.microsoft.com/office/drawing/2014/main" id="{BC1D3CA9-8FC7-907C-AF0F-979F2046B4E5}"/>
              </a:ext>
            </a:extLst>
          </p:cNvPr>
          <p:cNvSpPr/>
          <p:nvPr>
            <p:custDataLst>
              <p:tags r:id="rId20"/>
            </p:custDataLst>
          </p:nvPr>
        </p:nvSpPr>
        <p:spPr bwMode="auto">
          <a:xfrm>
            <a:off x="1493838" y="5092699"/>
            <a:ext cx="184150" cy="165100"/>
          </a:xfrm>
          <a:prstGeom prst="rect">
            <a:avLst/>
          </a:prstGeom>
          <a:solidFill>
            <a:schemeClr val="accent1"/>
          </a:solidFill>
          <a:ln w="9525"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cxnSp>
        <p:nvCxnSpPr>
          <p:cNvPr id="25" name="Straight Connector 24">
            <a:extLst>
              <a:ext uri="{FF2B5EF4-FFF2-40B4-BE49-F238E27FC236}">
                <a16:creationId xmlns:a16="http://schemas.microsoft.com/office/drawing/2014/main" id="{CCF9A7AF-ADA0-4922-7808-21FB11B778AD}"/>
              </a:ext>
            </a:extLst>
          </p:cNvPr>
          <p:cNvCxnSpPr/>
          <p:nvPr>
            <p:custDataLst>
              <p:tags r:id="rId21"/>
            </p:custDataLst>
          </p:nvPr>
        </p:nvCxnSpPr>
        <p:spPr bwMode="auto">
          <a:xfrm>
            <a:off x="1489075" y="5257800"/>
            <a:ext cx="38877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89896279-0284-3738-26AE-92DF9F166988}"/>
              </a:ext>
            </a:extLst>
          </p:cNvPr>
          <p:cNvSpPr/>
          <p:nvPr>
            <p:custDataLst>
              <p:tags r:id="rId22"/>
            </p:custDataLst>
          </p:nvPr>
        </p:nvSpPr>
        <p:spPr bwMode="auto">
          <a:xfrm>
            <a:off x="3340100" y="5148263"/>
            <a:ext cx="185738" cy="109538"/>
          </a:xfrm>
          <a:prstGeom prst="rect">
            <a:avLst/>
          </a:prstGeom>
          <a:noFill/>
          <a:ln w="9525" cap="sq" cmpd="sng" algn="ctr">
            <a:noFill/>
            <a:prstDash val="solid"/>
            <a:miter lim="800000"/>
          </a:ln>
          <a:effectLst/>
          <a:extLst>
            <a:ext uri="{909E8E84-426E-40DD-AFC4-6F175D3DCCD1}">
              <a14:hiddenFill xmlns:a14="http://schemas.microsoft.com/office/drawing/2010/main">
                <a:solidFill>
                  <a:srgbClr val="E5546C"/>
                </a:solidFill>
              </a14:hiddenFill>
            </a:ext>
            <a:ext uri="{91240B29-F687-4F45-9708-019B960494DF}">
              <a14:hiddenLine xmlns:a14="http://schemas.microsoft.com/office/drawing/2010/main" w="9525" cap="sq"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27" name="Rectangle 26">
            <a:extLst>
              <a:ext uri="{FF2B5EF4-FFF2-40B4-BE49-F238E27FC236}">
                <a16:creationId xmlns:a16="http://schemas.microsoft.com/office/drawing/2014/main" id="{B1F91E83-7513-243E-8ECE-BA334DBB1E26}"/>
              </a:ext>
            </a:extLst>
          </p:cNvPr>
          <p:cNvSpPr/>
          <p:nvPr>
            <p:custDataLst>
              <p:tags r:id="rId23"/>
            </p:custDataLst>
          </p:nvPr>
        </p:nvSpPr>
        <p:spPr bwMode="auto">
          <a:xfrm>
            <a:off x="3155950" y="4927600"/>
            <a:ext cx="184150" cy="330200"/>
          </a:xfrm>
          <a:prstGeom prst="rect">
            <a:avLst/>
          </a:prstGeom>
          <a:noFill/>
          <a:ln w="9525" cap="sq" cmpd="sng" algn="ctr">
            <a:noFill/>
            <a:prstDash val="solid"/>
            <a:miter lim="800000"/>
          </a:ln>
          <a:effectLst/>
          <a:extLst>
            <a:ext uri="{909E8E84-426E-40DD-AFC4-6F175D3DCCD1}">
              <a14:hiddenFill xmlns:a14="http://schemas.microsoft.com/office/drawing/2010/main">
                <a:solidFill>
                  <a:srgbClr val="E5546C"/>
                </a:solidFill>
              </a14:hiddenFill>
            </a:ext>
            <a:ext uri="{91240B29-F687-4F45-9708-019B960494DF}">
              <a14:hiddenLine xmlns:a14="http://schemas.microsoft.com/office/drawing/2010/main" w="9525" cap="sq"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28" name="Rectangle 27">
            <a:extLst>
              <a:ext uri="{FF2B5EF4-FFF2-40B4-BE49-F238E27FC236}">
                <a16:creationId xmlns:a16="http://schemas.microsoft.com/office/drawing/2014/main" id="{47A5A729-4193-F4B5-F581-174001E30DC3}"/>
              </a:ext>
            </a:extLst>
          </p:cNvPr>
          <p:cNvSpPr/>
          <p:nvPr>
            <p:custDataLst>
              <p:tags r:id="rId24"/>
            </p:custDataLst>
          </p:nvPr>
        </p:nvSpPr>
        <p:spPr bwMode="auto">
          <a:xfrm>
            <a:off x="2971800" y="4159250"/>
            <a:ext cx="184150" cy="1098550"/>
          </a:xfrm>
          <a:prstGeom prst="rect">
            <a:avLst/>
          </a:prstGeom>
          <a:noFill/>
          <a:ln w="9525" cap="sq" cmpd="sng" algn="ctr">
            <a:noFill/>
            <a:prstDash val="solid"/>
            <a:miter lim="800000"/>
          </a:ln>
          <a:effectLst/>
          <a:extLst>
            <a:ext uri="{909E8E84-426E-40DD-AFC4-6F175D3DCCD1}">
              <a14:hiddenFill xmlns:a14="http://schemas.microsoft.com/office/drawing/2010/main">
                <a:solidFill>
                  <a:srgbClr val="E5546C"/>
                </a:solidFill>
              </a14:hiddenFill>
            </a:ext>
            <a:ext uri="{91240B29-F687-4F45-9708-019B960494DF}">
              <a14:hiddenLine xmlns:a14="http://schemas.microsoft.com/office/drawing/2010/main" w="9525" cap="sq"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29" name="Rectangle 28">
            <a:extLst>
              <a:ext uri="{FF2B5EF4-FFF2-40B4-BE49-F238E27FC236}">
                <a16:creationId xmlns:a16="http://schemas.microsoft.com/office/drawing/2014/main" id="{E48E006C-EF9C-1B05-ACC6-F32267E7F511}"/>
              </a:ext>
            </a:extLst>
          </p:cNvPr>
          <p:cNvSpPr/>
          <p:nvPr>
            <p:custDataLst>
              <p:tags r:id="rId25"/>
            </p:custDataLst>
          </p:nvPr>
        </p:nvSpPr>
        <p:spPr bwMode="auto">
          <a:xfrm>
            <a:off x="2786063" y="3498850"/>
            <a:ext cx="185738" cy="1758950"/>
          </a:xfrm>
          <a:prstGeom prst="rect">
            <a:avLst/>
          </a:prstGeom>
          <a:noFill/>
          <a:ln w="9525" cap="sq" cmpd="sng" algn="ctr">
            <a:noFill/>
            <a:prstDash val="solid"/>
            <a:miter lim="800000"/>
          </a:ln>
          <a:effectLst/>
          <a:extLst>
            <a:ext uri="{909E8E84-426E-40DD-AFC4-6F175D3DCCD1}">
              <a14:hiddenFill xmlns:a14="http://schemas.microsoft.com/office/drawing/2010/main">
                <a:solidFill>
                  <a:srgbClr val="E5546C"/>
                </a:solidFill>
              </a14:hiddenFill>
            </a:ext>
            <a:ext uri="{91240B29-F687-4F45-9708-019B960494DF}">
              <a14:hiddenLine xmlns:a14="http://schemas.microsoft.com/office/drawing/2010/main" w="9525" cap="sq"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30" name="Rectangle 29">
            <a:extLst>
              <a:ext uri="{FF2B5EF4-FFF2-40B4-BE49-F238E27FC236}">
                <a16:creationId xmlns:a16="http://schemas.microsoft.com/office/drawing/2014/main" id="{7DE7D34B-7311-755B-DD8B-CF82E25992C5}"/>
              </a:ext>
            </a:extLst>
          </p:cNvPr>
          <p:cNvSpPr/>
          <p:nvPr>
            <p:custDataLst>
              <p:tags r:id="rId26"/>
            </p:custDataLst>
          </p:nvPr>
        </p:nvSpPr>
        <p:spPr bwMode="auto">
          <a:xfrm>
            <a:off x="2601913" y="2400300"/>
            <a:ext cx="184150" cy="2857500"/>
          </a:xfrm>
          <a:prstGeom prst="rect">
            <a:avLst/>
          </a:prstGeom>
          <a:noFill/>
          <a:ln w="9525" cap="sq" cmpd="sng" algn="ctr">
            <a:noFill/>
            <a:prstDash val="solid"/>
            <a:miter lim="800000"/>
          </a:ln>
          <a:effectLst/>
          <a:extLst>
            <a:ext uri="{909E8E84-426E-40DD-AFC4-6F175D3DCCD1}">
              <a14:hiddenFill xmlns:a14="http://schemas.microsoft.com/office/drawing/2010/main">
                <a:solidFill>
                  <a:srgbClr val="E5546C"/>
                </a:solidFill>
              </a14:hiddenFill>
            </a:ext>
            <a:ext uri="{91240B29-F687-4F45-9708-019B960494DF}">
              <a14:hiddenLine xmlns:a14="http://schemas.microsoft.com/office/drawing/2010/main" w="9525" cap="sq"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31" name="Rectangle 30">
            <a:extLst>
              <a:ext uri="{FF2B5EF4-FFF2-40B4-BE49-F238E27FC236}">
                <a16:creationId xmlns:a16="http://schemas.microsoft.com/office/drawing/2014/main" id="{5D68B1F4-470A-A2E7-2CD3-0C39CB90CAD4}"/>
              </a:ext>
            </a:extLst>
          </p:cNvPr>
          <p:cNvSpPr/>
          <p:nvPr>
            <p:custDataLst>
              <p:tags r:id="rId27"/>
            </p:custDataLst>
          </p:nvPr>
        </p:nvSpPr>
        <p:spPr bwMode="auto">
          <a:xfrm>
            <a:off x="2417763" y="2784475"/>
            <a:ext cx="184150" cy="2473325"/>
          </a:xfrm>
          <a:prstGeom prst="rect">
            <a:avLst/>
          </a:prstGeom>
          <a:noFill/>
          <a:ln w="9525" cap="sq" cmpd="sng" algn="ctr">
            <a:noFill/>
            <a:prstDash val="solid"/>
            <a:miter lim="800000"/>
          </a:ln>
          <a:effectLst/>
          <a:extLst>
            <a:ext uri="{909E8E84-426E-40DD-AFC4-6F175D3DCCD1}">
              <a14:hiddenFill xmlns:a14="http://schemas.microsoft.com/office/drawing/2010/main">
                <a:solidFill>
                  <a:srgbClr val="E5546C"/>
                </a:solidFill>
              </a14:hiddenFill>
            </a:ext>
            <a:ext uri="{91240B29-F687-4F45-9708-019B960494DF}">
              <a14:hiddenLine xmlns:a14="http://schemas.microsoft.com/office/drawing/2010/main" w="9525" cap="sq"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32" name="Rectangle 31">
            <a:extLst>
              <a:ext uri="{FF2B5EF4-FFF2-40B4-BE49-F238E27FC236}">
                <a16:creationId xmlns:a16="http://schemas.microsoft.com/office/drawing/2014/main" id="{72C01A5F-C4A6-68AA-CA5C-47CCF9332FA1}"/>
              </a:ext>
            </a:extLst>
          </p:cNvPr>
          <p:cNvSpPr/>
          <p:nvPr>
            <p:custDataLst>
              <p:tags r:id="rId28"/>
            </p:custDataLst>
          </p:nvPr>
        </p:nvSpPr>
        <p:spPr bwMode="auto">
          <a:xfrm>
            <a:off x="2232025" y="3938588"/>
            <a:ext cx="185738" cy="1319213"/>
          </a:xfrm>
          <a:prstGeom prst="rect">
            <a:avLst/>
          </a:prstGeom>
          <a:noFill/>
          <a:ln w="9525" cap="sq" cmpd="sng" algn="ctr">
            <a:noFill/>
            <a:prstDash val="solid"/>
            <a:miter lim="800000"/>
          </a:ln>
          <a:effectLst/>
          <a:extLst>
            <a:ext uri="{909E8E84-426E-40DD-AFC4-6F175D3DCCD1}">
              <a14:hiddenFill xmlns:a14="http://schemas.microsoft.com/office/drawing/2010/main">
                <a:solidFill>
                  <a:srgbClr val="E5546C"/>
                </a:solidFill>
              </a14:hiddenFill>
            </a:ext>
            <a:ext uri="{91240B29-F687-4F45-9708-019B960494DF}">
              <a14:hiddenLine xmlns:a14="http://schemas.microsoft.com/office/drawing/2010/main" w="9525" cap="sq"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33" name="Rectangle 32">
            <a:extLst>
              <a:ext uri="{FF2B5EF4-FFF2-40B4-BE49-F238E27FC236}">
                <a16:creationId xmlns:a16="http://schemas.microsoft.com/office/drawing/2014/main" id="{A368C243-276E-D0D6-E0C6-985204B1A68D}"/>
              </a:ext>
            </a:extLst>
          </p:cNvPr>
          <p:cNvSpPr/>
          <p:nvPr>
            <p:custDataLst>
              <p:tags r:id="rId29"/>
            </p:custDataLst>
          </p:nvPr>
        </p:nvSpPr>
        <p:spPr bwMode="auto">
          <a:xfrm>
            <a:off x="2047875" y="4762499"/>
            <a:ext cx="184150" cy="495300"/>
          </a:xfrm>
          <a:prstGeom prst="rect">
            <a:avLst/>
          </a:prstGeom>
          <a:noFill/>
          <a:ln w="9525" cap="sq" cmpd="sng" algn="ctr">
            <a:noFill/>
            <a:prstDash val="solid"/>
            <a:miter lim="800000"/>
          </a:ln>
          <a:effectLst/>
          <a:extLst>
            <a:ext uri="{909E8E84-426E-40DD-AFC4-6F175D3DCCD1}">
              <a14:hiddenFill xmlns:a14="http://schemas.microsoft.com/office/drawing/2010/main">
                <a:solidFill>
                  <a:srgbClr val="E5546C"/>
                </a:solidFill>
              </a14:hiddenFill>
            </a:ext>
            <a:ext uri="{91240B29-F687-4F45-9708-019B960494DF}">
              <a14:hiddenLine xmlns:a14="http://schemas.microsoft.com/office/drawing/2010/main" w="9525" cap="sq"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sp>
        <p:nvSpPr>
          <p:cNvPr id="34" name="Rectangle 33">
            <a:extLst>
              <a:ext uri="{FF2B5EF4-FFF2-40B4-BE49-F238E27FC236}">
                <a16:creationId xmlns:a16="http://schemas.microsoft.com/office/drawing/2014/main" id="{EE0929BA-9300-9C38-8BD5-B460D15EE8EF}"/>
              </a:ext>
            </a:extLst>
          </p:cNvPr>
          <p:cNvSpPr/>
          <p:nvPr>
            <p:custDataLst>
              <p:tags r:id="rId30"/>
            </p:custDataLst>
          </p:nvPr>
        </p:nvSpPr>
        <p:spPr bwMode="auto">
          <a:xfrm>
            <a:off x="1863725" y="5202238"/>
            <a:ext cx="184150" cy="55563"/>
          </a:xfrm>
          <a:prstGeom prst="rect">
            <a:avLst/>
          </a:prstGeom>
          <a:noFill/>
          <a:ln w="9525" cap="sq" cmpd="sng" algn="ctr">
            <a:noFill/>
            <a:prstDash val="solid"/>
            <a:miter lim="800000"/>
          </a:ln>
          <a:effectLst/>
          <a:extLst>
            <a:ext uri="{909E8E84-426E-40DD-AFC4-6F175D3DCCD1}">
              <a14:hiddenFill xmlns:a14="http://schemas.microsoft.com/office/drawing/2010/main">
                <a:solidFill>
                  <a:srgbClr val="E5546C"/>
                </a:solidFill>
              </a14:hiddenFill>
            </a:ext>
            <a:ext uri="{91240B29-F687-4F45-9708-019B960494DF}">
              <a14:hiddenLine xmlns:a14="http://schemas.microsoft.com/office/drawing/2010/main" w="9525" cap="sq"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SG" sz="1600" err="1">
              <a:solidFill>
                <a:schemeClr val="bg1"/>
              </a:solidFill>
            </a:endParaRPr>
          </a:p>
        </p:txBody>
      </p:sp>
      <p:cxnSp>
        <p:nvCxnSpPr>
          <p:cNvPr id="35" name="Straight Connector 34">
            <a:extLst>
              <a:ext uri="{FF2B5EF4-FFF2-40B4-BE49-F238E27FC236}">
                <a16:creationId xmlns:a16="http://schemas.microsoft.com/office/drawing/2014/main" id="{E50E4693-C2D7-DDCC-DEEC-BC86D811762B}"/>
              </a:ext>
            </a:extLst>
          </p:cNvPr>
          <p:cNvCxnSpPr/>
          <p:nvPr>
            <p:custDataLst>
              <p:tags r:id="rId31"/>
            </p:custDataLst>
          </p:nvPr>
        </p:nvCxnSpPr>
        <p:spPr bwMode="auto">
          <a:xfrm>
            <a:off x="1489075" y="5257800"/>
            <a:ext cx="38877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8D38D38-EDE6-ACD7-AF8D-48D98421B0FD}"/>
              </a:ext>
            </a:extLst>
          </p:cNvPr>
          <p:cNvCxnSpPr/>
          <p:nvPr>
            <p:custDataLst>
              <p:tags r:id="rId32"/>
            </p:custDataLst>
          </p:nvPr>
        </p:nvCxnSpPr>
        <p:spPr bwMode="gray">
          <a:xfrm>
            <a:off x="3894138" y="5257800"/>
            <a:ext cx="185738"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10B7D2ED-F209-9AF1-CC0F-53455A7B2FDA}"/>
              </a:ext>
            </a:extLst>
          </p:cNvPr>
          <p:cNvCxnSpPr/>
          <p:nvPr>
            <p:custDataLst>
              <p:tags r:id="rId33"/>
            </p:custDataLst>
          </p:nvPr>
        </p:nvCxnSpPr>
        <p:spPr bwMode="gray">
          <a:xfrm>
            <a:off x="4079875" y="5257800"/>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B2810A8-934D-AD3D-979A-B3C96944CACF}"/>
              </a:ext>
            </a:extLst>
          </p:cNvPr>
          <p:cNvCxnSpPr/>
          <p:nvPr>
            <p:custDataLst>
              <p:tags r:id="rId34"/>
            </p:custDataLst>
          </p:nvPr>
        </p:nvCxnSpPr>
        <p:spPr bwMode="gray">
          <a:xfrm>
            <a:off x="2232025" y="3938588"/>
            <a:ext cx="185738"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4406076-7AC1-114D-0032-0E3517996096}"/>
              </a:ext>
            </a:extLst>
          </p:cNvPr>
          <p:cNvCxnSpPr/>
          <p:nvPr>
            <p:custDataLst>
              <p:tags r:id="rId35"/>
            </p:custDataLst>
          </p:nvPr>
        </p:nvCxnSpPr>
        <p:spPr bwMode="gray">
          <a:xfrm>
            <a:off x="3525838" y="5257800"/>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8BF3E520-BA80-0987-DBF3-187D1CCDE8B5}"/>
              </a:ext>
            </a:extLst>
          </p:cNvPr>
          <p:cNvCxnSpPr/>
          <p:nvPr>
            <p:custDataLst>
              <p:tags r:id="rId36"/>
            </p:custDataLst>
          </p:nvPr>
        </p:nvCxnSpPr>
        <p:spPr bwMode="gray">
          <a:xfrm>
            <a:off x="1489075" y="5257800"/>
            <a:ext cx="188913"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C22C793-05F1-F4FD-A843-77D362E6447D}"/>
              </a:ext>
            </a:extLst>
          </p:cNvPr>
          <p:cNvCxnSpPr/>
          <p:nvPr>
            <p:custDataLst>
              <p:tags r:id="rId37"/>
            </p:custDataLst>
          </p:nvPr>
        </p:nvCxnSpPr>
        <p:spPr bwMode="gray">
          <a:xfrm>
            <a:off x="1677988" y="5257800"/>
            <a:ext cx="185738"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CA8C7F1A-F9A4-B593-8BA1-D83E447B80AE}"/>
              </a:ext>
            </a:extLst>
          </p:cNvPr>
          <p:cNvCxnSpPr/>
          <p:nvPr>
            <p:custDataLst>
              <p:tags r:id="rId38"/>
            </p:custDataLst>
          </p:nvPr>
        </p:nvCxnSpPr>
        <p:spPr bwMode="gray">
          <a:xfrm flipV="1">
            <a:off x="1863725" y="5189538"/>
            <a:ext cx="0" cy="80963"/>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C2E49962-3405-73DA-2470-39D722936F62}"/>
              </a:ext>
            </a:extLst>
          </p:cNvPr>
          <p:cNvCxnSpPr/>
          <p:nvPr>
            <p:custDataLst>
              <p:tags r:id="rId39"/>
            </p:custDataLst>
          </p:nvPr>
        </p:nvCxnSpPr>
        <p:spPr bwMode="gray">
          <a:xfrm>
            <a:off x="1863725" y="5202238"/>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58B0387F-607A-D53A-56BF-054AF94A271D}"/>
              </a:ext>
            </a:extLst>
          </p:cNvPr>
          <p:cNvCxnSpPr/>
          <p:nvPr>
            <p:custDataLst>
              <p:tags r:id="rId40"/>
            </p:custDataLst>
          </p:nvPr>
        </p:nvCxnSpPr>
        <p:spPr bwMode="gray">
          <a:xfrm flipV="1">
            <a:off x="2047875" y="4749800"/>
            <a:ext cx="0" cy="465138"/>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581BB556-150A-06D5-73E7-076A6E4A225F}"/>
              </a:ext>
            </a:extLst>
          </p:cNvPr>
          <p:cNvCxnSpPr/>
          <p:nvPr>
            <p:custDataLst>
              <p:tags r:id="rId41"/>
            </p:custDataLst>
          </p:nvPr>
        </p:nvCxnSpPr>
        <p:spPr bwMode="gray">
          <a:xfrm>
            <a:off x="2047875" y="4762500"/>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76506F93-ED92-B0F6-832D-D1B151E9A581}"/>
              </a:ext>
            </a:extLst>
          </p:cNvPr>
          <p:cNvCxnSpPr/>
          <p:nvPr>
            <p:custDataLst>
              <p:tags r:id="rId42"/>
            </p:custDataLst>
          </p:nvPr>
        </p:nvCxnSpPr>
        <p:spPr bwMode="gray">
          <a:xfrm flipV="1">
            <a:off x="2232025" y="3925888"/>
            <a:ext cx="0" cy="849313"/>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6B52412-0840-18DB-35C2-CCE85446C323}"/>
              </a:ext>
            </a:extLst>
          </p:cNvPr>
          <p:cNvCxnSpPr/>
          <p:nvPr>
            <p:custDataLst>
              <p:tags r:id="rId43"/>
            </p:custDataLst>
          </p:nvPr>
        </p:nvCxnSpPr>
        <p:spPr bwMode="gray">
          <a:xfrm>
            <a:off x="2786063" y="2387600"/>
            <a:ext cx="0" cy="112395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EABB15F-C5DF-9389-8C76-7418E8D3FEF0}"/>
              </a:ext>
            </a:extLst>
          </p:cNvPr>
          <p:cNvCxnSpPr/>
          <p:nvPr>
            <p:custDataLst>
              <p:tags r:id="rId44"/>
            </p:custDataLst>
          </p:nvPr>
        </p:nvCxnSpPr>
        <p:spPr bwMode="gray">
          <a:xfrm flipV="1">
            <a:off x="2417763" y="2771775"/>
            <a:ext cx="0" cy="1179513"/>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C8AF529-C22A-687E-CF9A-6E78A1B97493}"/>
              </a:ext>
            </a:extLst>
          </p:cNvPr>
          <p:cNvCxnSpPr/>
          <p:nvPr>
            <p:custDataLst>
              <p:tags r:id="rId45"/>
            </p:custDataLst>
          </p:nvPr>
        </p:nvCxnSpPr>
        <p:spPr bwMode="gray">
          <a:xfrm>
            <a:off x="2417763" y="2784475"/>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61A0A3A9-E8FB-EC1A-04EA-8F9813EAA8B0}"/>
              </a:ext>
            </a:extLst>
          </p:cNvPr>
          <p:cNvCxnSpPr/>
          <p:nvPr>
            <p:custDataLst>
              <p:tags r:id="rId46"/>
            </p:custDataLst>
          </p:nvPr>
        </p:nvCxnSpPr>
        <p:spPr bwMode="gray">
          <a:xfrm flipV="1">
            <a:off x="2601913" y="2387600"/>
            <a:ext cx="0" cy="409575"/>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1904FE8-A293-B685-68E6-52C137CD8D3C}"/>
              </a:ext>
            </a:extLst>
          </p:cNvPr>
          <p:cNvCxnSpPr/>
          <p:nvPr>
            <p:custDataLst>
              <p:tags r:id="rId47"/>
            </p:custDataLst>
          </p:nvPr>
        </p:nvCxnSpPr>
        <p:spPr bwMode="gray">
          <a:xfrm>
            <a:off x="3709988" y="5257800"/>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ACE38C12-149F-F906-BB15-7595DBA9D514}"/>
              </a:ext>
            </a:extLst>
          </p:cNvPr>
          <p:cNvCxnSpPr/>
          <p:nvPr>
            <p:custDataLst>
              <p:tags r:id="rId48"/>
            </p:custDataLst>
          </p:nvPr>
        </p:nvCxnSpPr>
        <p:spPr bwMode="gray">
          <a:xfrm>
            <a:off x="2601913" y="2400300"/>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124C927-0C1B-FBEB-952A-D210057A7FFB}"/>
              </a:ext>
            </a:extLst>
          </p:cNvPr>
          <p:cNvCxnSpPr/>
          <p:nvPr>
            <p:custDataLst>
              <p:tags r:id="rId49"/>
            </p:custDataLst>
          </p:nvPr>
        </p:nvCxnSpPr>
        <p:spPr bwMode="gray">
          <a:xfrm>
            <a:off x="4448175" y="5257800"/>
            <a:ext cx="185738"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49CD999A-6B3E-F398-E25C-848A85ADD0EF}"/>
              </a:ext>
            </a:extLst>
          </p:cNvPr>
          <p:cNvCxnSpPr/>
          <p:nvPr>
            <p:custDataLst>
              <p:tags r:id="rId50"/>
            </p:custDataLst>
          </p:nvPr>
        </p:nvCxnSpPr>
        <p:spPr bwMode="gray">
          <a:xfrm>
            <a:off x="2786063" y="3498850"/>
            <a:ext cx="185738"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2EA9F328-E67D-CE97-7EA5-F09E9E09B904}"/>
              </a:ext>
            </a:extLst>
          </p:cNvPr>
          <p:cNvCxnSpPr/>
          <p:nvPr>
            <p:custDataLst>
              <p:tags r:id="rId51"/>
            </p:custDataLst>
          </p:nvPr>
        </p:nvCxnSpPr>
        <p:spPr bwMode="gray">
          <a:xfrm>
            <a:off x="2971800" y="3486150"/>
            <a:ext cx="0" cy="68580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21290A53-C2A3-23FE-49A4-407A6681F748}"/>
              </a:ext>
            </a:extLst>
          </p:cNvPr>
          <p:cNvCxnSpPr/>
          <p:nvPr>
            <p:custDataLst>
              <p:tags r:id="rId52"/>
            </p:custDataLst>
          </p:nvPr>
        </p:nvCxnSpPr>
        <p:spPr bwMode="gray">
          <a:xfrm>
            <a:off x="3340100" y="4914900"/>
            <a:ext cx="0" cy="246063"/>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7A91D25-730E-E975-512F-CEA3E43DD088}"/>
              </a:ext>
            </a:extLst>
          </p:cNvPr>
          <p:cNvCxnSpPr/>
          <p:nvPr>
            <p:custDataLst>
              <p:tags r:id="rId53"/>
            </p:custDataLst>
          </p:nvPr>
        </p:nvCxnSpPr>
        <p:spPr bwMode="gray">
          <a:xfrm>
            <a:off x="3155950" y="4927600"/>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B8689387-FEC0-A521-3B5B-FA1830F2D2C1}"/>
              </a:ext>
            </a:extLst>
          </p:cNvPr>
          <p:cNvCxnSpPr/>
          <p:nvPr>
            <p:custDataLst>
              <p:tags r:id="rId54"/>
            </p:custDataLst>
          </p:nvPr>
        </p:nvCxnSpPr>
        <p:spPr bwMode="gray">
          <a:xfrm>
            <a:off x="2971800" y="4159250"/>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064B66CF-8F49-D462-1BC2-03F491E1414C}"/>
              </a:ext>
            </a:extLst>
          </p:cNvPr>
          <p:cNvCxnSpPr/>
          <p:nvPr>
            <p:custDataLst>
              <p:tags r:id="rId55"/>
            </p:custDataLst>
          </p:nvPr>
        </p:nvCxnSpPr>
        <p:spPr bwMode="gray">
          <a:xfrm>
            <a:off x="3525838" y="5135563"/>
            <a:ext cx="0" cy="134938"/>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C2AD15B8-3DB8-89A6-14CB-90125ADCB596}"/>
              </a:ext>
            </a:extLst>
          </p:cNvPr>
          <p:cNvCxnSpPr/>
          <p:nvPr>
            <p:custDataLst>
              <p:tags r:id="rId56"/>
            </p:custDataLst>
          </p:nvPr>
        </p:nvCxnSpPr>
        <p:spPr bwMode="gray">
          <a:xfrm>
            <a:off x="3155950" y="4146550"/>
            <a:ext cx="0" cy="79375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48BE02F2-DACC-70BC-EF0B-6503DADFD24E}"/>
              </a:ext>
            </a:extLst>
          </p:cNvPr>
          <p:cNvCxnSpPr/>
          <p:nvPr>
            <p:custDataLst>
              <p:tags r:id="rId57"/>
            </p:custDataLst>
          </p:nvPr>
        </p:nvCxnSpPr>
        <p:spPr bwMode="gray">
          <a:xfrm>
            <a:off x="3340100" y="5148263"/>
            <a:ext cx="185738"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73EBBDD0-31A0-3CE9-4B4A-A07E3EB152A2}"/>
              </a:ext>
            </a:extLst>
          </p:cNvPr>
          <p:cNvCxnSpPr/>
          <p:nvPr>
            <p:custDataLst>
              <p:tags r:id="rId58"/>
            </p:custDataLst>
          </p:nvPr>
        </p:nvCxnSpPr>
        <p:spPr bwMode="gray">
          <a:xfrm>
            <a:off x="4264025" y="5257800"/>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B0F4D474-EEAE-FAC7-3BA2-6DE2928DEB87}"/>
              </a:ext>
            </a:extLst>
          </p:cNvPr>
          <p:cNvCxnSpPr/>
          <p:nvPr>
            <p:custDataLst>
              <p:tags r:id="rId59"/>
            </p:custDataLst>
          </p:nvPr>
        </p:nvCxnSpPr>
        <p:spPr bwMode="gray">
          <a:xfrm>
            <a:off x="4633913" y="5257800"/>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3983812-51F8-1249-DD22-9E253A4B6952}"/>
              </a:ext>
            </a:extLst>
          </p:cNvPr>
          <p:cNvCxnSpPr/>
          <p:nvPr>
            <p:custDataLst>
              <p:tags r:id="rId60"/>
            </p:custDataLst>
          </p:nvPr>
        </p:nvCxnSpPr>
        <p:spPr bwMode="gray">
          <a:xfrm>
            <a:off x="4818063" y="5257800"/>
            <a:ext cx="184150"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F4A70C6-7541-0925-445A-A58BC45575FC}"/>
              </a:ext>
            </a:extLst>
          </p:cNvPr>
          <p:cNvCxnSpPr/>
          <p:nvPr>
            <p:custDataLst>
              <p:tags r:id="rId61"/>
            </p:custDataLst>
          </p:nvPr>
        </p:nvCxnSpPr>
        <p:spPr bwMode="gray">
          <a:xfrm>
            <a:off x="5002213" y="5257800"/>
            <a:ext cx="185738"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49C08B00-3DA5-AA5C-FD00-CE3E3F1B0BCE}"/>
              </a:ext>
            </a:extLst>
          </p:cNvPr>
          <p:cNvCxnSpPr/>
          <p:nvPr>
            <p:custDataLst>
              <p:tags r:id="rId62"/>
            </p:custDataLst>
          </p:nvPr>
        </p:nvCxnSpPr>
        <p:spPr bwMode="gray">
          <a:xfrm>
            <a:off x="5187950" y="5257800"/>
            <a:ext cx="188913" cy="0"/>
          </a:xfrm>
          <a:prstGeom prst="line">
            <a:avLst/>
          </a:prstGeom>
          <a:ln w="25400" cap="flat"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3F4C7519-F644-3BD5-5247-2D050B20AC64}"/>
              </a:ext>
            </a:extLst>
          </p:cNvPr>
          <p:cNvCxnSpPr>
            <a:cxnSpLocks/>
          </p:cNvCxnSpPr>
          <p:nvPr/>
        </p:nvCxnSpPr>
        <p:spPr>
          <a:xfrm>
            <a:off x="1066800" y="5257800"/>
            <a:ext cx="4876800"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69F6D28-21E7-DD9D-6C55-B9D00DF6A05C}"/>
              </a:ext>
            </a:extLst>
          </p:cNvPr>
          <p:cNvSpPr txBox="1">
            <a:spLocks/>
          </p:cNvSpPr>
          <p:nvPr/>
        </p:nvSpPr>
        <p:spPr>
          <a:xfrm>
            <a:off x="1143000" y="5334000"/>
            <a:ext cx="496931"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4,000</a:t>
            </a:r>
          </a:p>
        </p:txBody>
      </p:sp>
      <p:sp>
        <p:nvSpPr>
          <p:cNvPr id="69" name="TextBox 68">
            <a:extLst>
              <a:ext uri="{FF2B5EF4-FFF2-40B4-BE49-F238E27FC236}">
                <a16:creationId xmlns:a16="http://schemas.microsoft.com/office/drawing/2014/main" id="{DAD7FE58-D5D2-2CE3-404B-611C7EAB2ECD}"/>
              </a:ext>
            </a:extLst>
          </p:cNvPr>
          <p:cNvSpPr txBox="1"/>
          <p:nvPr/>
        </p:nvSpPr>
        <p:spPr>
          <a:xfrm>
            <a:off x="533400" y="5791200"/>
            <a:ext cx="5388864"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a:t>Total installed cost </a:t>
            </a:r>
            <a:r>
              <a:rPr lang="en-US"/>
              <a:t>($/kW)</a:t>
            </a:r>
          </a:p>
        </p:txBody>
      </p:sp>
      <p:sp>
        <p:nvSpPr>
          <p:cNvPr id="70" name="TextBox 69">
            <a:extLst>
              <a:ext uri="{FF2B5EF4-FFF2-40B4-BE49-F238E27FC236}">
                <a16:creationId xmlns:a16="http://schemas.microsoft.com/office/drawing/2014/main" id="{76B2C0A1-C61B-377E-49B5-9949DC77C106}"/>
              </a:ext>
            </a:extLst>
          </p:cNvPr>
          <p:cNvSpPr txBox="1">
            <a:spLocks/>
          </p:cNvSpPr>
          <p:nvPr/>
        </p:nvSpPr>
        <p:spPr>
          <a:xfrm>
            <a:off x="5446669" y="5334000"/>
            <a:ext cx="496931"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14,000</a:t>
            </a:r>
          </a:p>
        </p:txBody>
      </p:sp>
      <p:sp>
        <p:nvSpPr>
          <p:cNvPr id="71" name="TextBox 70">
            <a:extLst>
              <a:ext uri="{FF2B5EF4-FFF2-40B4-BE49-F238E27FC236}">
                <a16:creationId xmlns:a16="http://schemas.microsoft.com/office/drawing/2014/main" id="{7956F890-59AB-D63F-667A-829876795933}"/>
              </a:ext>
            </a:extLst>
          </p:cNvPr>
          <p:cNvSpPr txBox="1">
            <a:spLocks/>
          </p:cNvSpPr>
          <p:nvPr/>
        </p:nvSpPr>
        <p:spPr>
          <a:xfrm>
            <a:off x="2003734" y="5334000"/>
            <a:ext cx="496931"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6,000</a:t>
            </a:r>
          </a:p>
        </p:txBody>
      </p:sp>
      <p:sp>
        <p:nvSpPr>
          <p:cNvPr id="72" name="TextBox 71">
            <a:extLst>
              <a:ext uri="{FF2B5EF4-FFF2-40B4-BE49-F238E27FC236}">
                <a16:creationId xmlns:a16="http://schemas.microsoft.com/office/drawing/2014/main" id="{822C028D-5FC2-3E48-9F2C-E40F448FFA5A}"/>
              </a:ext>
            </a:extLst>
          </p:cNvPr>
          <p:cNvSpPr txBox="1">
            <a:spLocks/>
          </p:cNvSpPr>
          <p:nvPr/>
        </p:nvSpPr>
        <p:spPr>
          <a:xfrm>
            <a:off x="2864468" y="5334000"/>
            <a:ext cx="496931"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8,000</a:t>
            </a:r>
          </a:p>
        </p:txBody>
      </p:sp>
      <p:sp>
        <p:nvSpPr>
          <p:cNvPr id="73" name="TextBox 72">
            <a:extLst>
              <a:ext uri="{FF2B5EF4-FFF2-40B4-BE49-F238E27FC236}">
                <a16:creationId xmlns:a16="http://schemas.microsoft.com/office/drawing/2014/main" id="{1D265F27-684B-651C-A6C3-52186659CDD0}"/>
              </a:ext>
            </a:extLst>
          </p:cNvPr>
          <p:cNvSpPr txBox="1">
            <a:spLocks/>
          </p:cNvSpPr>
          <p:nvPr/>
        </p:nvSpPr>
        <p:spPr>
          <a:xfrm>
            <a:off x="3725202" y="5334000"/>
            <a:ext cx="496931"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10,000</a:t>
            </a:r>
          </a:p>
        </p:txBody>
      </p:sp>
      <p:sp>
        <p:nvSpPr>
          <p:cNvPr id="74" name="TextBox 73">
            <a:extLst>
              <a:ext uri="{FF2B5EF4-FFF2-40B4-BE49-F238E27FC236}">
                <a16:creationId xmlns:a16="http://schemas.microsoft.com/office/drawing/2014/main" id="{5BF156EC-3B14-21EB-7D8C-7BA841BB8E02}"/>
              </a:ext>
            </a:extLst>
          </p:cNvPr>
          <p:cNvSpPr txBox="1">
            <a:spLocks/>
          </p:cNvSpPr>
          <p:nvPr/>
        </p:nvSpPr>
        <p:spPr>
          <a:xfrm>
            <a:off x="4585936" y="5334000"/>
            <a:ext cx="496931"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a:t>12,000</a:t>
            </a:r>
          </a:p>
        </p:txBody>
      </p:sp>
      <p:sp>
        <p:nvSpPr>
          <p:cNvPr id="75" name="Text Placeholder 4">
            <a:extLst>
              <a:ext uri="{FF2B5EF4-FFF2-40B4-BE49-F238E27FC236}">
                <a16:creationId xmlns:a16="http://schemas.microsoft.com/office/drawing/2014/main" id="{D36062FF-3C28-BBBC-7FFC-E294A595E9F0}"/>
              </a:ext>
            </a:extLst>
          </p:cNvPr>
          <p:cNvSpPr>
            <a:spLocks noGrp="1"/>
          </p:cNvSpPr>
          <p:nvPr/>
        </p:nvSpPr>
        <p:spPr bwMode="gray">
          <a:xfrm>
            <a:off x="565150" y="236220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29EA4AE8-7542-4E67-A531-76A8C87BCC60}" type="datetime'''''''''''''30''''''''''''''''''''''''''0'''''''''">
              <a:rPr lang="en-US" altLang="en-US" sz="1400" smtClean="0">
                <a:effectLst/>
                <a:cs typeface="+mn-cs"/>
              </a:rPr>
              <a:pPr algn="r">
                <a:spcBef>
                  <a:spcPct val="0"/>
                </a:spcBef>
                <a:spcAft>
                  <a:spcPct val="0"/>
                </a:spcAft>
              </a:pPr>
              <a:t>300</a:t>
            </a:fld>
            <a:endParaRPr lang="en-US" sz="1400">
              <a:cs typeface="+mn-cs"/>
            </a:endParaRPr>
          </a:p>
        </p:txBody>
      </p:sp>
      <p:sp>
        <p:nvSpPr>
          <p:cNvPr id="76" name="Text Placeholder 4">
            <a:extLst>
              <a:ext uri="{FF2B5EF4-FFF2-40B4-BE49-F238E27FC236}">
                <a16:creationId xmlns:a16="http://schemas.microsoft.com/office/drawing/2014/main" id="{EBDB1BA5-FBA6-77AE-329C-A5084DA11875}"/>
              </a:ext>
            </a:extLst>
          </p:cNvPr>
          <p:cNvSpPr>
            <a:spLocks noGrp="1"/>
          </p:cNvSpPr>
          <p:nvPr/>
        </p:nvSpPr>
        <p:spPr bwMode="gray">
          <a:xfrm>
            <a:off x="762000" y="5029200"/>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C0BDEAD8-C035-4AC9-A48A-0B97890EF13D}" type="datetime'''''0'''''''''''''''''''">
              <a:rPr lang="en-US" altLang="en-US" sz="1400" smtClean="0">
                <a:effectLst/>
                <a:cs typeface="+mn-cs"/>
              </a:rPr>
              <a:pPr algn="r">
                <a:spcBef>
                  <a:spcPct val="0"/>
                </a:spcBef>
                <a:spcAft>
                  <a:spcPct val="0"/>
                </a:spcAft>
              </a:pPr>
              <a:t>0</a:t>
            </a:fld>
            <a:endParaRPr lang="en-US" sz="1400">
              <a:cs typeface="+mn-cs"/>
            </a:endParaRPr>
          </a:p>
        </p:txBody>
      </p:sp>
      <p:sp>
        <p:nvSpPr>
          <p:cNvPr id="77" name="Text Placeholder 4">
            <a:extLst>
              <a:ext uri="{FF2B5EF4-FFF2-40B4-BE49-F238E27FC236}">
                <a16:creationId xmlns:a16="http://schemas.microsoft.com/office/drawing/2014/main" id="{C546EA7F-AB75-079A-0155-02BC739DB40E}"/>
              </a:ext>
            </a:extLst>
          </p:cNvPr>
          <p:cNvSpPr>
            <a:spLocks noGrp="1"/>
          </p:cNvSpPr>
          <p:nvPr/>
        </p:nvSpPr>
        <p:spPr bwMode="gray">
          <a:xfrm>
            <a:off x="565150" y="369570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01B8E907-7583-4F95-A847-77FFB43ABE81}" type="datetime'''''1''''''''''''''''''''''''''''''''''''5''''0'''''''''''''''">
              <a:rPr lang="en-US" altLang="en-US" sz="1400" smtClean="0">
                <a:effectLst/>
                <a:cs typeface="+mn-cs"/>
              </a:rPr>
              <a:pPr algn="r">
                <a:spcBef>
                  <a:spcPct val="0"/>
                </a:spcBef>
                <a:spcAft>
                  <a:spcPct val="0"/>
                </a:spcAft>
              </a:pPr>
              <a:t>150</a:t>
            </a:fld>
            <a:endParaRPr lang="en-US" sz="1400">
              <a:cs typeface="+mn-cs"/>
            </a:endParaRPr>
          </a:p>
        </p:txBody>
      </p:sp>
      <p:sp>
        <p:nvSpPr>
          <p:cNvPr id="78" name="Text Placeholder 4">
            <a:extLst>
              <a:ext uri="{FF2B5EF4-FFF2-40B4-BE49-F238E27FC236}">
                <a16:creationId xmlns:a16="http://schemas.microsoft.com/office/drawing/2014/main" id="{18B4E2C8-FB7F-5A55-4957-96BE1954D7B9}"/>
              </a:ext>
            </a:extLst>
          </p:cNvPr>
          <p:cNvSpPr>
            <a:spLocks noGrp="1"/>
          </p:cNvSpPr>
          <p:nvPr/>
        </p:nvSpPr>
        <p:spPr bwMode="gray">
          <a:xfrm>
            <a:off x="663575" y="4584700"/>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72BC94AD-881B-4A24-9EBC-7EF68A553609}" type="datetime'''''''''''''''''''''''''''''''''5''''''''''''''''''''''0'">
              <a:rPr lang="en-US" altLang="en-US" sz="1400" smtClean="0">
                <a:effectLst/>
                <a:cs typeface="+mn-cs"/>
              </a:rPr>
              <a:pPr algn="r">
                <a:spcBef>
                  <a:spcPct val="0"/>
                </a:spcBef>
                <a:spcAft>
                  <a:spcPct val="0"/>
                </a:spcAft>
              </a:pPr>
              <a:t>50</a:t>
            </a:fld>
            <a:endParaRPr lang="en-US" sz="1400">
              <a:cs typeface="+mn-cs"/>
            </a:endParaRPr>
          </a:p>
        </p:txBody>
      </p:sp>
      <p:sp>
        <p:nvSpPr>
          <p:cNvPr id="79" name="Text Placeholder 4">
            <a:extLst>
              <a:ext uri="{FF2B5EF4-FFF2-40B4-BE49-F238E27FC236}">
                <a16:creationId xmlns:a16="http://schemas.microsoft.com/office/drawing/2014/main" id="{C412B5DE-9C6B-7709-ED56-69D539B81D61}"/>
              </a:ext>
            </a:extLst>
          </p:cNvPr>
          <p:cNvSpPr>
            <a:spLocks noGrp="1"/>
          </p:cNvSpPr>
          <p:nvPr/>
        </p:nvSpPr>
        <p:spPr bwMode="gray">
          <a:xfrm>
            <a:off x="565150" y="414020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71BBCADF-6344-40CC-8DB6-DEC980DC0521}" type="datetime'''''''''''''''''1''0''''''0'''''''''''''''''">
              <a:rPr lang="en-US" altLang="en-US" sz="1400" smtClean="0">
                <a:effectLst/>
                <a:cs typeface="+mn-cs"/>
              </a:rPr>
              <a:pPr algn="r">
                <a:spcBef>
                  <a:spcPct val="0"/>
                </a:spcBef>
                <a:spcAft>
                  <a:spcPct val="0"/>
                </a:spcAft>
              </a:pPr>
              <a:t>100</a:t>
            </a:fld>
            <a:endParaRPr lang="en-US" sz="1400">
              <a:cs typeface="+mn-cs"/>
            </a:endParaRPr>
          </a:p>
        </p:txBody>
      </p:sp>
      <p:sp>
        <p:nvSpPr>
          <p:cNvPr id="80" name="Text Placeholder 4">
            <a:extLst>
              <a:ext uri="{FF2B5EF4-FFF2-40B4-BE49-F238E27FC236}">
                <a16:creationId xmlns:a16="http://schemas.microsoft.com/office/drawing/2014/main" id="{8F1D5BE0-B4B8-CBD3-4820-D26B3B1D30D5}"/>
              </a:ext>
            </a:extLst>
          </p:cNvPr>
          <p:cNvSpPr>
            <a:spLocks noGrp="1"/>
          </p:cNvSpPr>
          <p:nvPr/>
        </p:nvSpPr>
        <p:spPr bwMode="gray">
          <a:xfrm>
            <a:off x="565150" y="325120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C30408D8-2438-417F-B5B9-8FD7E535980C}" type="datetime'20''''0'''''''''''''''''''''''''''''''''''''''''''''''''''''''">
              <a:rPr lang="en-US" altLang="en-US" sz="1400" smtClean="0">
                <a:effectLst/>
                <a:cs typeface="+mn-cs"/>
              </a:rPr>
              <a:pPr algn="r">
                <a:spcBef>
                  <a:spcPct val="0"/>
                </a:spcBef>
                <a:spcAft>
                  <a:spcPct val="0"/>
                </a:spcAft>
              </a:pPr>
              <a:t>200</a:t>
            </a:fld>
            <a:endParaRPr lang="en-US" sz="1400">
              <a:cs typeface="+mn-cs"/>
            </a:endParaRPr>
          </a:p>
        </p:txBody>
      </p:sp>
      <p:sp>
        <p:nvSpPr>
          <p:cNvPr id="81" name="Text Placeholder 4">
            <a:extLst>
              <a:ext uri="{FF2B5EF4-FFF2-40B4-BE49-F238E27FC236}">
                <a16:creationId xmlns:a16="http://schemas.microsoft.com/office/drawing/2014/main" id="{2671B4AD-D18E-5055-5E03-52D8D33526E7}"/>
              </a:ext>
            </a:extLst>
          </p:cNvPr>
          <p:cNvSpPr>
            <a:spLocks noGrp="1"/>
          </p:cNvSpPr>
          <p:nvPr/>
        </p:nvSpPr>
        <p:spPr bwMode="gray">
          <a:xfrm>
            <a:off x="565150" y="280670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spcBef>
                <a:spcPct val="0"/>
              </a:spcBef>
              <a:spcAft>
                <a:spcPct val="0"/>
              </a:spcAft>
            </a:pPr>
            <a:fld id="{9BD29161-01AD-4934-B73A-BF3BB29C5257}" type="datetime'''''''''''''''''''''''2''5''0'''''''''">
              <a:rPr lang="en-US" altLang="en-US" sz="1400" smtClean="0">
                <a:effectLst/>
                <a:cs typeface="+mn-cs"/>
              </a:rPr>
              <a:pPr algn="r">
                <a:spcBef>
                  <a:spcPct val="0"/>
                </a:spcBef>
                <a:spcAft>
                  <a:spcPct val="0"/>
                </a:spcAft>
              </a:pPr>
              <a:t>250</a:t>
            </a:fld>
            <a:endParaRPr lang="en-US" sz="1400">
              <a:cs typeface="+mn-cs"/>
            </a:endParaRPr>
          </a:p>
        </p:txBody>
      </p:sp>
      <p:cxnSp>
        <p:nvCxnSpPr>
          <p:cNvPr id="82" name="Straight Connector 81">
            <a:extLst>
              <a:ext uri="{FF2B5EF4-FFF2-40B4-BE49-F238E27FC236}">
                <a16:creationId xmlns:a16="http://schemas.microsoft.com/office/drawing/2014/main" id="{48EE207C-EECB-333F-5CB1-EDE8B7A658E2}"/>
              </a:ext>
            </a:extLst>
          </p:cNvPr>
          <p:cNvCxnSpPr>
            <a:cxnSpLocks/>
          </p:cNvCxnSpPr>
          <p:nvPr/>
        </p:nvCxnSpPr>
        <p:spPr>
          <a:xfrm>
            <a:off x="1143000" y="2362200"/>
            <a:ext cx="0" cy="297180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82970AA0-5B34-2AD8-03DD-9AB2F7753F56}"/>
              </a:ext>
            </a:extLst>
          </p:cNvPr>
          <p:cNvSpPr txBox="1"/>
          <p:nvPr/>
        </p:nvSpPr>
        <p:spPr>
          <a:xfrm>
            <a:off x="554735" y="1798641"/>
            <a:ext cx="5552369"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Probability distribution of cost of advanced nuclear</a:t>
            </a:r>
          </a:p>
        </p:txBody>
      </p:sp>
      <p:cxnSp>
        <p:nvCxnSpPr>
          <p:cNvPr id="84" name="Straight Connector 83">
            <a:extLst>
              <a:ext uri="{FF2B5EF4-FFF2-40B4-BE49-F238E27FC236}">
                <a16:creationId xmlns:a16="http://schemas.microsoft.com/office/drawing/2014/main" id="{50253C84-71C7-EB2C-CC9B-5A9A84947816}"/>
              </a:ext>
            </a:extLst>
          </p:cNvPr>
          <p:cNvCxnSpPr>
            <a:cxnSpLocks/>
          </p:cNvCxnSpPr>
          <p:nvPr/>
        </p:nvCxnSpPr>
        <p:spPr>
          <a:xfrm>
            <a:off x="2689009" y="2298701"/>
            <a:ext cx="0" cy="297180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BDB534D-AD70-9CD1-676D-52825C302C20}"/>
              </a:ext>
            </a:extLst>
          </p:cNvPr>
          <p:cNvCxnSpPr>
            <a:cxnSpLocks/>
          </p:cNvCxnSpPr>
          <p:nvPr/>
        </p:nvCxnSpPr>
        <p:spPr>
          <a:xfrm>
            <a:off x="2667000" y="2286000"/>
            <a:ext cx="0" cy="2971800"/>
          </a:xfrm>
          <a:prstGeom prst="line">
            <a:avLst/>
          </a:prstGeom>
          <a:ln w="190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53DBD932-9CC5-7EF4-B1C3-D48403E876A6}"/>
              </a:ext>
            </a:extLst>
          </p:cNvPr>
          <p:cNvGrpSpPr/>
          <p:nvPr/>
        </p:nvGrpSpPr>
        <p:grpSpPr>
          <a:xfrm>
            <a:off x="4585083" y="2427166"/>
            <a:ext cx="1510917" cy="215444"/>
            <a:chOff x="5187950" y="2427166"/>
            <a:chExt cx="1510917" cy="215444"/>
          </a:xfrm>
        </p:grpSpPr>
        <p:sp>
          <p:nvSpPr>
            <p:cNvPr id="87" name="Rectangle 86">
              <a:extLst>
                <a:ext uri="{FF2B5EF4-FFF2-40B4-BE49-F238E27FC236}">
                  <a16:creationId xmlns:a16="http://schemas.microsoft.com/office/drawing/2014/main" id="{2F7A1673-ECA3-B379-9D9B-2C1A69887785}"/>
                </a:ext>
              </a:extLst>
            </p:cNvPr>
            <p:cNvSpPr/>
            <p:nvPr/>
          </p:nvSpPr>
          <p:spPr>
            <a:xfrm>
              <a:off x="5187950" y="2468562"/>
              <a:ext cx="184150" cy="135182"/>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8" name="TextBox 87">
              <a:extLst>
                <a:ext uri="{FF2B5EF4-FFF2-40B4-BE49-F238E27FC236}">
                  <a16:creationId xmlns:a16="http://schemas.microsoft.com/office/drawing/2014/main" id="{B402569B-2215-410F-9732-6902A75F409D}"/>
                </a:ext>
              </a:extLst>
            </p:cNvPr>
            <p:cNvSpPr txBox="1"/>
            <p:nvPr/>
          </p:nvSpPr>
          <p:spPr>
            <a:xfrm>
              <a:off x="5478285" y="2427166"/>
              <a:ext cx="1220582"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Large reactor</a:t>
              </a:r>
            </a:p>
          </p:txBody>
        </p:sp>
      </p:grpSp>
      <p:grpSp>
        <p:nvGrpSpPr>
          <p:cNvPr id="89" name="Group 88">
            <a:extLst>
              <a:ext uri="{FF2B5EF4-FFF2-40B4-BE49-F238E27FC236}">
                <a16:creationId xmlns:a16="http://schemas.microsoft.com/office/drawing/2014/main" id="{F8A29100-C01C-9EC5-6DF9-65E7D2180811}"/>
              </a:ext>
            </a:extLst>
          </p:cNvPr>
          <p:cNvGrpSpPr/>
          <p:nvPr/>
        </p:nvGrpSpPr>
        <p:grpSpPr>
          <a:xfrm>
            <a:off x="4588258" y="2186046"/>
            <a:ext cx="1507742" cy="215444"/>
            <a:chOff x="5191125" y="2186046"/>
            <a:chExt cx="1507742" cy="215444"/>
          </a:xfrm>
        </p:grpSpPr>
        <p:cxnSp>
          <p:nvCxnSpPr>
            <p:cNvPr id="90" name="Straight Connector 89">
              <a:extLst>
                <a:ext uri="{FF2B5EF4-FFF2-40B4-BE49-F238E27FC236}">
                  <a16:creationId xmlns:a16="http://schemas.microsoft.com/office/drawing/2014/main" id="{7E9B5F4E-CA9B-72B8-C54F-26C34CC15F03}"/>
                </a:ext>
              </a:extLst>
            </p:cNvPr>
            <p:cNvCxnSpPr/>
            <p:nvPr/>
          </p:nvCxnSpPr>
          <p:spPr>
            <a:xfrm>
              <a:off x="5191125" y="2286000"/>
              <a:ext cx="185738" cy="0"/>
            </a:xfrm>
            <a:prstGeom prst="line">
              <a:avLst/>
            </a:prstGeom>
            <a:ln w="28575"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9959E201-0F13-B910-ABB2-FCB88B7570F9}"/>
                </a:ext>
              </a:extLst>
            </p:cNvPr>
            <p:cNvSpPr txBox="1"/>
            <p:nvPr/>
          </p:nvSpPr>
          <p:spPr>
            <a:xfrm>
              <a:off x="5478285" y="2186046"/>
              <a:ext cx="1220582"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SMR</a:t>
              </a:r>
            </a:p>
          </p:txBody>
        </p:sp>
      </p:grpSp>
      <p:cxnSp>
        <p:nvCxnSpPr>
          <p:cNvPr id="92" name="Straight Connector 91">
            <a:extLst>
              <a:ext uri="{FF2B5EF4-FFF2-40B4-BE49-F238E27FC236}">
                <a16:creationId xmlns:a16="http://schemas.microsoft.com/office/drawing/2014/main" id="{AF0DD762-EFFD-D000-4F89-E9F6CC28410F}"/>
              </a:ext>
            </a:extLst>
          </p:cNvPr>
          <p:cNvCxnSpPr>
            <a:cxnSpLocks/>
          </p:cNvCxnSpPr>
          <p:nvPr/>
        </p:nvCxnSpPr>
        <p:spPr>
          <a:xfrm>
            <a:off x="553494" y="2044862"/>
            <a:ext cx="5657850"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971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B9F0B-687E-A60F-4A1E-316677EFF143}"/>
              </a:ext>
            </a:extLst>
          </p:cNvPr>
          <p:cNvSpPr>
            <a:spLocks noGrp="1"/>
          </p:cNvSpPr>
          <p:nvPr>
            <p:ph type="title"/>
          </p:nvPr>
        </p:nvSpPr>
        <p:spPr/>
        <p:txBody>
          <a:bodyPr/>
          <a:lstStyle/>
          <a:p>
            <a:r>
              <a:rPr lang="en-US" sz="2400" b="1">
                <a:effectLst/>
                <a:latin typeface="Arial" panose="020B0604020202020204" pitchFamily="34" charset="0"/>
                <a:ea typeface="Times New Roman" panose="02020603050405020304" pitchFamily="18" charset="0"/>
                <a:cs typeface="Times New Roman" panose="02020603050405020304" pitchFamily="18" charset="0"/>
              </a:rPr>
              <a:t>Demonstration programs are underway to demonstrate the technological viability of novel nuclear technologies</a:t>
            </a:r>
            <a:endParaRPr lang="en-US"/>
          </a:p>
        </p:txBody>
      </p:sp>
      <p:sp>
        <p:nvSpPr>
          <p:cNvPr id="4" name="TextBox 3">
            <a:extLst>
              <a:ext uri="{FF2B5EF4-FFF2-40B4-BE49-F238E27FC236}">
                <a16:creationId xmlns:a16="http://schemas.microsoft.com/office/drawing/2014/main" id="{2FC46C59-CE86-458E-F1F2-51069859FAF0}"/>
              </a:ext>
            </a:extLst>
          </p:cNvPr>
          <p:cNvSpPr txBox="1"/>
          <p:nvPr/>
        </p:nvSpPr>
        <p:spPr>
          <a:xfrm>
            <a:off x="554735" y="1763428"/>
            <a:ext cx="1828800" cy="548640"/>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1"/>
                </a:solidFill>
              </a:rPr>
              <a:t>Program</a:t>
            </a:r>
          </a:p>
        </p:txBody>
      </p:sp>
      <p:sp>
        <p:nvSpPr>
          <p:cNvPr id="5" name="TextBox 4">
            <a:extLst>
              <a:ext uri="{FF2B5EF4-FFF2-40B4-BE49-F238E27FC236}">
                <a16:creationId xmlns:a16="http://schemas.microsoft.com/office/drawing/2014/main" id="{C778F380-EE30-7CB5-AF1A-9E05F9D9A651}"/>
              </a:ext>
            </a:extLst>
          </p:cNvPr>
          <p:cNvSpPr txBox="1"/>
          <p:nvPr/>
        </p:nvSpPr>
        <p:spPr>
          <a:xfrm>
            <a:off x="554736" y="4296893"/>
            <a:ext cx="182880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Carbon Free Power Project (CFPP)</a:t>
            </a:r>
          </a:p>
        </p:txBody>
      </p:sp>
      <p:sp>
        <p:nvSpPr>
          <p:cNvPr id="6" name="TextBox 5">
            <a:extLst>
              <a:ext uri="{FF2B5EF4-FFF2-40B4-BE49-F238E27FC236}">
                <a16:creationId xmlns:a16="http://schemas.microsoft.com/office/drawing/2014/main" id="{67CF442D-7AA3-F2F3-D44D-59C0A6EB0AE6}"/>
              </a:ext>
            </a:extLst>
          </p:cNvPr>
          <p:cNvSpPr txBox="1"/>
          <p:nvPr/>
        </p:nvSpPr>
        <p:spPr>
          <a:xfrm>
            <a:off x="554736" y="2425036"/>
            <a:ext cx="182880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b="1"/>
              <a:t>Advanced Reactor Demonstration Program (ARDP)</a:t>
            </a:r>
          </a:p>
        </p:txBody>
      </p:sp>
      <p:sp>
        <p:nvSpPr>
          <p:cNvPr id="7" name="TextBox 6">
            <a:extLst>
              <a:ext uri="{FF2B5EF4-FFF2-40B4-BE49-F238E27FC236}">
                <a16:creationId xmlns:a16="http://schemas.microsoft.com/office/drawing/2014/main" id="{BEF07593-4947-9493-BE11-B2A5A2D92AFC}"/>
              </a:ext>
            </a:extLst>
          </p:cNvPr>
          <p:cNvSpPr txBox="1"/>
          <p:nvPr/>
        </p:nvSpPr>
        <p:spPr>
          <a:xfrm>
            <a:off x="554736" y="3360964"/>
            <a:ext cx="182880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ARDP</a:t>
            </a:r>
          </a:p>
        </p:txBody>
      </p:sp>
      <p:sp>
        <p:nvSpPr>
          <p:cNvPr id="8" name="TextBox 7">
            <a:extLst>
              <a:ext uri="{FF2B5EF4-FFF2-40B4-BE49-F238E27FC236}">
                <a16:creationId xmlns:a16="http://schemas.microsoft.com/office/drawing/2014/main" id="{485BA65C-619F-B441-2ADB-42186A34CD00}"/>
              </a:ext>
            </a:extLst>
          </p:cNvPr>
          <p:cNvSpPr txBox="1"/>
          <p:nvPr/>
        </p:nvSpPr>
        <p:spPr>
          <a:xfrm>
            <a:off x="8734207" y="1763428"/>
            <a:ext cx="1280160" cy="548640"/>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1"/>
                </a:solidFill>
              </a:rPr>
              <a:t>DOE cost-share</a:t>
            </a:r>
          </a:p>
        </p:txBody>
      </p:sp>
      <p:sp>
        <p:nvSpPr>
          <p:cNvPr id="9" name="TextBox 8">
            <a:extLst>
              <a:ext uri="{FF2B5EF4-FFF2-40B4-BE49-F238E27FC236}">
                <a16:creationId xmlns:a16="http://schemas.microsoft.com/office/drawing/2014/main" id="{115B83F4-6746-6739-AEF3-80F14122E099}"/>
              </a:ext>
            </a:extLst>
          </p:cNvPr>
          <p:cNvSpPr txBox="1"/>
          <p:nvPr/>
        </p:nvSpPr>
        <p:spPr>
          <a:xfrm>
            <a:off x="8734207" y="4296893"/>
            <a:ext cx="128016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$1.4B</a:t>
            </a:r>
          </a:p>
        </p:txBody>
      </p:sp>
      <p:sp>
        <p:nvSpPr>
          <p:cNvPr id="10" name="TextBox 9">
            <a:extLst>
              <a:ext uri="{FF2B5EF4-FFF2-40B4-BE49-F238E27FC236}">
                <a16:creationId xmlns:a16="http://schemas.microsoft.com/office/drawing/2014/main" id="{122D8DF6-14FB-C7B8-1478-5580B75F4621}"/>
              </a:ext>
            </a:extLst>
          </p:cNvPr>
          <p:cNvSpPr txBox="1"/>
          <p:nvPr/>
        </p:nvSpPr>
        <p:spPr>
          <a:xfrm>
            <a:off x="8734207" y="2425036"/>
            <a:ext cx="128016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$2.0B</a:t>
            </a:r>
          </a:p>
        </p:txBody>
      </p:sp>
      <p:sp>
        <p:nvSpPr>
          <p:cNvPr id="11" name="TextBox 10">
            <a:extLst>
              <a:ext uri="{FF2B5EF4-FFF2-40B4-BE49-F238E27FC236}">
                <a16:creationId xmlns:a16="http://schemas.microsoft.com/office/drawing/2014/main" id="{062E6680-8A85-CC8C-2C6B-0431CF2D5BCC}"/>
              </a:ext>
            </a:extLst>
          </p:cNvPr>
          <p:cNvSpPr txBox="1"/>
          <p:nvPr/>
        </p:nvSpPr>
        <p:spPr>
          <a:xfrm>
            <a:off x="8734207" y="3360964"/>
            <a:ext cx="128016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$1.2B</a:t>
            </a:r>
          </a:p>
        </p:txBody>
      </p:sp>
      <p:sp>
        <p:nvSpPr>
          <p:cNvPr id="12" name="TextBox 11">
            <a:extLst>
              <a:ext uri="{FF2B5EF4-FFF2-40B4-BE49-F238E27FC236}">
                <a16:creationId xmlns:a16="http://schemas.microsoft.com/office/drawing/2014/main" id="{9933C1FA-4584-4906-5062-8CC57FA69FFD}"/>
              </a:ext>
            </a:extLst>
          </p:cNvPr>
          <p:cNvSpPr txBox="1"/>
          <p:nvPr/>
        </p:nvSpPr>
        <p:spPr>
          <a:xfrm>
            <a:off x="5553859" y="1763428"/>
            <a:ext cx="1554480" cy="548640"/>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1"/>
                </a:solidFill>
              </a:rPr>
              <a:t>Years of award</a:t>
            </a:r>
          </a:p>
        </p:txBody>
      </p:sp>
      <p:sp>
        <p:nvSpPr>
          <p:cNvPr id="13" name="TextBox 12">
            <a:extLst>
              <a:ext uri="{FF2B5EF4-FFF2-40B4-BE49-F238E27FC236}">
                <a16:creationId xmlns:a16="http://schemas.microsoft.com/office/drawing/2014/main" id="{AECEE9C2-61E4-0307-1D1A-07935FCE6E69}"/>
              </a:ext>
            </a:extLst>
          </p:cNvPr>
          <p:cNvSpPr txBox="1"/>
          <p:nvPr/>
        </p:nvSpPr>
        <p:spPr>
          <a:xfrm>
            <a:off x="5553859" y="4296893"/>
            <a:ext cx="155448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2020-2030</a:t>
            </a:r>
          </a:p>
        </p:txBody>
      </p:sp>
      <p:sp>
        <p:nvSpPr>
          <p:cNvPr id="14" name="TextBox 13">
            <a:extLst>
              <a:ext uri="{FF2B5EF4-FFF2-40B4-BE49-F238E27FC236}">
                <a16:creationId xmlns:a16="http://schemas.microsoft.com/office/drawing/2014/main" id="{4E3E9306-07AE-EFB2-7151-ECCBE38D4DD7}"/>
              </a:ext>
            </a:extLst>
          </p:cNvPr>
          <p:cNvSpPr txBox="1"/>
          <p:nvPr/>
        </p:nvSpPr>
        <p:spPr>
          <a:xfrm>
            <a:off x="5553859" y="2425036"/>
            <a:ext cx="155448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2021-2028</a:t>
            </a:r>
          </a:p>
        </p:txBody>
      </p:sp>
      <p:sp>
        <p:nvSpPr>
          <p:cNvPr id="15" name="TextBox 14">
            <a:extLst>
              <a:ext uri="{FF2B5EF4-FFF2-40B4-BE49-F238E27FC236}">
                <a16:creationId xmlns:a16="http://schemas.microsoft.com/office/drawing/2014/main" id="{F25ACEC2-C114-099F-3341-73BCD9D135B2}"/>
              </a:ext>
            </a:extLst>
          </p:cNvPr>
          <p:cNvSpPr txBox="1"/>
          <p:nvPr/>
        </p:nvSpPr>
        <p:spPr>
          <a:xfrm>
            <a:off x="5553859" y="3360964"/>
            <a:ext cx="155448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2021-2027</a:t>
            </a:r>
          </a:p>
        </p:txBody>
      </p:sp>
      <p:sp>
        <p:nvSpPr>
          <p:cNvPr id="16" name="TextBox 15">
            <a:extLst>
              <a:ext uri="{FF2B5EF4-FFF2-40B4-BE49-F238E27FC236}">
                <a16:creationId xmlns:a16="http://schemas.microsoft.com/office/drawing/2014/main" id="{DE1FFECB-2452-B193-DDAF-193FF3BF7A01}"/>
              </a:ext>
            </a:extLst>
          </p:cNvPr>
          <p:cNvSpPr txBox="1"/>
          <p:nvPr/>
        </p:nvSpPr>
        <p:spPr>
          <a:xfrm>
            <a:off x="10187218" y="1763400"/>
            <a:ext cx="1280160" cy="548640"/>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1"/>
                </a:solidFill>
              </a:rPr>
              <a:t>DOE cost-share (%)</a:t>
            </a:r>
          </a:p>
        </p:txBody>
      </p:sp>
      <p:sp>
        <p:nvSpPr>
          <p:cNvPr id="17" name="TextBox 16">
            <a:extLst>
              <a:ext uri="{FF2B5EF4-FFF2-40B4-BE49-F238E27FC236}">
                <a16:creationId xmlns:a16="http://schemas.microsoft.com/office/drawing/2014/main" id="{67E9BDB2-E713-38C5-40BA-0BB55FD45ADC}"/>
              </a:ext>
            </a:extLst>
          </p:cNvPr>
          <p:cNvSpPr txBox="1"/>
          <p:nvPr/>
        </p:nvSpPr>
        <p:spPr>
          <a:xfrm>
            <a:off x="10187218" y="4296893"/>
            <a:ext cx="128016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28%</a:t>
            </a:r>
          </a:p>
        </p:txBody>
      </p:sp>
      <p:sp>
        <p:nvSpPr>
          <p:cNvPr id="18" name="TextBox 17">
            <a:extLst>
              <a:ext uri="{FF2B5EF4-FFF2-40B4-BE49-F238E27FC236}">
                <a16:creationId xmlns:a16="http://schemas.microsoft.com/office/drawing/2014/main" id="{0D48A081-C035-A912-F7DA-C5FD5F6FDC6A}"/>
              </a:ext>
            </a:extLst>
          </p:cNvPr>
          <p:cNvSpPr txBox="1"/>
          <p:nvPr/>
        </p:nvSpPr>
        <p:spPr>
          <a:xfrm>
            <a:off x="10187218" y="2425018"/>
            <a:ext cx="128016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50%</a:t>
            </a:r>
          </a:p>
        </p:txBody>
      </p:sp>
      <p:sp>
        <p:nvSpPr>
          <p:cNvPr id="19" name="TextBox 18">
            <a:extLst>
              <a:ext uri="{FF2B5EF4-FFF2-40B4-BE49-F238E27FC236}">
                <a16:creationId xmlns:a16="http://schemas.microsoft.com/office/drawing/2014/main" id="{0EA589F0-1FAE-1908-5D40-C70829780750}"/>
              </a:ext>
            </a:extLst>
          </p:cNvPr>
          <p:cNvSpPr txBox="1"/>
          <p:nvPr/>
        </p:nvSpPr>
        <p:spPr>
          <a:xfrm>
            <a:off x="10187218" y="3360956"/>
            <a:ext cx="128016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50%</a:t>
            </a:r>
          </a:p>
        </p:txBody>
      </p:sp>
      <p:sp>
        <p:nvSpPr>
          <p:cNvPr id="20" name="TextBox 19">
            <a:extLst>
              <a:ext uri="{FF2B5EF4-FFF2-40B4-BE49-F238E27FC236}">
                <a16:creationId xmlns:a16="http://schemas.microsoft.com/office/drawing/2014/main" id="{F9885230-7688-E936-BDA8-77D5704929BD}"/>
              </a:ext>
            </a:extLst>
          </p:cNvPr>
          <p:cNvSpPr txBox="1"/>
          <p:nvPr/>
        </p:nvSpPr>
        <p:spPr>
          <a:xfrm>
            <a:off x="7281193" y="1763401"/>
            <a:ext cx="1280160" cy="548640"/>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1"/>
                </a:solidFill>
              </a:rPr>
              <a:t>Awardee cost-share</a:t>
            </a:r>
          </a:p>
        </p:txBody>
      </p:sp>
      <p:sp>
        <p:nvSpPr>
          <p:cNvPr id="21" name="TextBox 20">
            <a:extLst>
              <a:ext uri="{FF2B5EF4-FFF2-40B4-BE49-F238E27FC236}">
                <a16:creationId xmlns:a16="http://schemas.microsoft.com/office/drawing/2014/main" id="{60462B9A-8C2A-B1F3-F572-7B47E2D700E8}"/>
              </a:ext>
            </a:extLst>
          </p:cNvPr>
          <p:cNvSpPr txBox="1"/>
          <p:nvPr/>
        </p:nvSpPr>
        <p:spPr>
          <a:xfrm>
            <a:off x="7281193" y="4296893"/>
            <a:ext cx="128016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$3.6B</a:t>
            </a:r>
          </a:p>
        </p:txBody>
      </p:sp>
      <p:sp>
        <p:nvSpPr>
          <p:cNvPr id="22" name="TextBox 21">
            <a:extLst>
              <a:ext uri="{FF2B5EF4-FFF2-40B4-BE49-F238E27FC236}">
                <a16:creationId xmlns:a16="http://schemas.microsoft.com/office/drawing/2014/main" id="{4BB7FD7A-7897-B584-8247-89D72C5F8131}"/>
              </a:ext>
            </a:extLst>
          </p:cNvPr>
          <p:cNvSpPr txBox="1"/>
          <p:nvPr/>
        </p:nvSpPr>
        <p:spPr>
          <a:xfrm>
            <a:off x="7281193" y="2425018"/>
            <a:ext cx="128016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$2.0B</a:t>
            </a:r>
          </a:p>
        </p:txBody>
      </p:sp>
      <p:sp>
        <p:nvSpPr>
          <p:cNvPr id="23" name="TextBox 22">
            <a:extLst>
              <a:ext uri="{FF2B5EF4-FFF2-40B4-BE49-F238E27FC236}">
                <a16:creationId xmlns:a16="http://schemas.microsoft.com/office/drawing/2014/main" id="{95188BB8-9097-32F3-A49A-D12871F9E07F}"/>
              </a:ext>
            </a:extLst>
          </p:cNvPr>
          <p:cNvSpPr txBox="1"/>
          <p:nvPr/>
        </p:nvSpPr>
        <p:spPr>
          <a:xfrm>
            <a:off x="7281193" y="3360955"/>
            <a:ext cx="128016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$1.2B</a:t>
            </a:r>
          </a:p>
        </p:txBody>
      </p:sp>
      <p:cxnSp>
        <p:nvCxnSpPr>
          <p:cNvPr id="24" name="LineSeparatorDefault 37">
            <a:extLst>
              <a:ext uri="{FF2B5EF4-FFF2-40B4-BE49-F238E27FC236}">
                <a16:creationId xmlns:a16="http://schemas.microsoft.com/office/drawing/2014/main" id="{D80DAADB-2B78-93D4-B369-299BC54583E4}"/>
              </a:ext>
            </a:extLst>
          </p:cNvPr>
          <p:cNvCxnSpPr>
            <a:cxnSpLocks/>
          </p:cNvCxnSpPr>
          <p:nvPr>
            <p:custDataLst>
              <p:tags r:id="rId1"/>
            </p:custDataLst>
          </p:nvPr>
        </p:nvCxnSpPr>
        <p:spPr>
          <a:xfrm>
            <a:off x="554735" y="3304480"/>
            <a:ext cx="11020739"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LineSeparatorStrong 41">
            <a:extLst>
              <a:ext uri="{FF2B5EF4-FFF2-40B4-BE49-F238E27FC236}">
                <a16:creationId xmlns:a16="http://schemas.microsoft.com/office/drawing/2014/main" id="{5E0694B5-03C0-27D1-2FFE-DE4C743A4B2E}"/>
              </a:ext>
            </a:extLst>
          </p:cNvPr>
          <p:cNvCxnSpPr>
            <a:cxnSpLocks/>
          </p:cNvCxnSpPr>
          <p:nvPr>
            <p:custDataLst>
              <p:tags r:id="rId2"/>
            </p:custDataLst>
          </p:nvPr>
        </p:nvCxnSpPr>
        <p:spPr>
          <a:xfrm>
            <a:off x="554735" y="5173306"/>
            <a:ext cx="1101852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LineSeparatorStrong 41">
            <a:extLst>
              <a:ext uri="{FF2B5EF4-FFF2-40B4-BE49-F238E27FC236}">
                <a16:creationId xmlns:a16="http://schemas.microsoft.com/office/drawing/2014/main" id="{A8EDD7F6-8361-F92D-1413-7B6A0601ACF9}"/>
              </a:ext>
            </a:extLst>
          </p:cNvPr>
          <p:cNvCxnSpPr>
            <a:cxnSpLocks/>
          </p:cNvCxnSpPr>
          <p:nvPr>
            <p:custDataLst>
              <p:tags r:id="rId3"/>
            </p:custDataLst>
          </p:nvPr>
        </p:nvCxnSpPr>
        <p:spPr>
          <a:xfrm>
            <a:off x="554735" y="2368552"/>
            <a:ext cx="11018520" cy="0"/>
          </a:xfrm>
          <a:prstGeom prst="straightConnector1">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5B1C259-A46F-8265-2E22-19F5B98DE0BA}"/>
              </a:ext>
            </a:extLst>
          </p:cNvPr>
          <p:cNvSpPr txBox="1"/>
          <p:nvPr/>
        </p:nvSpPr>
        <p:spPr>
          <a:xfrm>
            <a:off x="2556391" y="1763428"/>
            <a:ext cx="1188720" cy="548640"/>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1"/>
                </a:solidFill>
              </a:rPr>
              <a:t>Reactor developer</a:t>
            </a:r>
          </a:p>
        </p:txBody>
      </p:sp>
      <p:sp>
        <p:nvSpPr>
          <p:cNvPr id="28" name="TextBox 27">
            <a:extLst>
              <a:ext uri="{FF2B5EF4-FFF2-40B4-BE49-F238E27FC236}">
                <a16:creationId xmlns:a16="http://schemas.microsoft.com/office/drawing/2014/main" id="{1A31DAF0-6FF2-7A66-F850-BBCFF514CEE4}"/>
              </a:ext>
            </a:extLst>
          </p:cNvPr>
          <p:cNvSpPr txBox="1"/>
          <p:nvPr/>
        </p:nvSpPr>
        <p:spPr>
          <a:xfrm>
            <a:off x="2556391" y="4296893"/>
            <a:ext cx="118872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err="1"/>
              <a:t>NuScale</a:t>
            </a:r>
            <a:endParaRPr lang="en-US"/>
          </a:p>
        </p:txBody>
      </p:sp>
      <p:sp>
        <p:nvSpPr>
          <p:cNvPr id="29" name="TextBox 28">
            <a:extLst>
              <a:ext uri="{FF2B5EF4-FFF2-40B4-BE49-F238E27FC236}">
                <a16:creationId xmlns:a16="http://schemas.microsoft.com/office/drawing/2014/main" id="{C1A8D44D-8224-295D-F536-427E34D8C87E}"/>
              </a:ext>
            </a:extLst>
          </p:cNvPr>
          <p:cNvSpPr txBox="1"/>
          <p:nvPr/>
        </p:nvSpPr>
        <p:spPr>
          <a:xfrm>
            <a:off x="2556391" y="2425036"/>
            <a:ext cx="118872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err="1"/>
              <a:t>TerraPower</a:t>
            </a:r>
            <a:endParaRPr lang="en-US"/>
          </a:p>
        </p:txBody>
      </p:sp>
      <p:sp>
        <p:nvSpPr>
          <p:cNvPr id="30" name="TextBox 29">
            <a:extLst>
              <a:ext uri="{FF2B5EF4-FFF2-40B4-BE49-F238E27FC236}">
                <a16:creationId xmlns:a16="http://schemas.microsoft.com/office/drawing/2014/main" id="{738089E2-036C-0E30-FA97-7730C7338867}"/>
              </a:ext>
            </a:extLst>
          </p:cNvPr>
          <p:cNvSpPr txBox="1"/>
          <p:nvPr/>
        </p:nvSpPr>
        <p:spPr>
          <a:xfrm>
            <a:off x="2556391" y="3360964"/>
            <a:ext cx="118872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X-energy</a:t>
            </a:r>
          </a:p>
        </p:txBody>
      </p:sp>
      <p:sp>
        <p:nvSpPr>
          <p:cNvPr id="31" name="TextBox 30">
            <a:extLst>
              <a:ext uri="{FF2B5EF4-FFF2-40B4-BE49-F238E27FC236}">
                <a16:creationId xmlns:a16="http://schemas.microsoft.com/office/drawing/2014/main" id="{AFF565FC-36F9-B8A6-39B4-CBB96C7C4B26}"/>
              </a:ext>
            </a:extLst>
          </p:cNvPr>
          <p:cNvSpPr txBox="1"/>
          <p:nvPr/>
        </p:nvSpPr>
        <p:spPr>
          <a:xfrm>
            <a:off x="3917965" y="1763428"/>
            <a:ext cx="1463040" cy="548640"/>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1"/>
                </a:solidFill>
              </a:rPr>
              <a:t>Reactor type</a:t>
            </a:r>
          </a:p>
        </p:txBody>
      </p:sp>
      <p:sp>
        <p:nvSpPr>
          <p:cNvPr id="32" name="TextBox 31">
            <a:extLst>
              <a:ext uri="{FF2B5EF4-FFF2-40B4-BE49-F238E27FC236}">
                <a16:creationId xmlns:a16="http://schemas.microsoft.com/office/drawing/2014/main" id="{03D0BD37-A7A0-CC98-03C8-62E37424871D}"/>
              </a:ext>
            </a:extLst>
          </p:cNvPr>
          <p:cNvSpPr txBox="1"/>
          <p:nvPr/>
        </p:nvSpPr>
        <p:spPr>
          <a:xfrm>
            <a:off x="3917965" y="4296893"/>
            <a:ext cx="146304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Light water reactor</a:t>
            </a:r>
          </a:p>
        </p:txBody>
      </p:sp>
      <p:sp>
        <p:nvSpPr>
          <p:cNvPr id="33" name="TextBox 32">
            <a:extLst>
              <a:ext uri="{FF2B5EF4-FFF2-40B4-BE49-F238E27FC236}">
                <a16:creationId xmlns:a16="http://schemas.microsoft.com/office/drawing/2014/main" id="{ACBC694D-63BE-4F63-A608-DB5A1DE25A0F}"/>
              </a:ext>
            </a:extLst>
          </p:cNvPr>
          <p:cNvSpPr txBox="1"/>
          <p:nvPr/>
        </p:nvSpPr>
        <p:spPr>
          <a:xfrm>
            <a:off x="3917965" y="2425036"/>
            <a:ext cx="146304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Sodium fast reactor</a:t>
            </a:r>
          </a:p>
        </p:txBody>
      </p:sp>
      <p:sp>
        <p:nvSpPr>
          <p:cNvPr id="34" name="TextBox 33">
            <a:extLst>
              <a:ext uri="{FF2B5EF4-FFF2-40B4-BE49-F238E27FC236}">
                <a16:creationId xmlns:a16="http://schemas.microsoft.com/office/drawing/2014/main" id="{C6A122AB-79BE-9EE9-265E-950C920ACEA3}"/>
              </a:ext>
            </a:extLst>
          </p:cNvPr>
          <p:cNvSpPr txBox="1"/>
          <p:nvPr/>
        </p:nvSpPr>
        <p:spPr>
          <a:xfrm>
            <a:off x="3917965" y="3360964"/>
            <a:ext cx="1463040" cy="8229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High temperature gas reactor</a:t>
            </a:r>
          </a:p>
        </p:txBody>
      </p:sp>
      <p:cxnSp>
        <p:nvCxnSpPr>
          <p:cNvPr id="35" name="LineSeparatorDefault 37">
            <a:extLst>
              <a:ext uri="{FF2B5EF4-FFF2-40B4-BE49-F238E27FC236}">
                <a16:creationId xmlns:a16="http://schemas.microsoft.com/office/drawing/2014/main" id="{6964530C-A7F5-2FCD-41DA-05FEB2419D85}"/>
              </a:ext>
            </a:extLst>
          </p:cNvPr>
          <p:cNvCxnSpPr>
            <a:cxnSpLocks/>
          </p:cNvCxnSpPr>
          <p:nvPr>
            <p:custDataLst>
              <p:tags r:id="rId4"/>
            </p:custDataLst>
          </p:nvPr>
        </p:nvCxnSpPr>
        <p:spPr>
          <a:xfrm>
            <a:off x="554735" y="4240409"/>
            <a:ext cx="11020739"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61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Break</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rPr>
              <a:t>Return: 10:25 AM</a:t>
            </a:r>
          </a:p>
          <a:p>
            <a:pPr algn="l"/>
            <a:r>
              <a:rPr lang="en-US" altLang="en-US" sz="2000" b="1" i="1">
                <a:solidFill>
                  <a:schemeClr val="bg1"/>
                </a:solidFill>
              </a:rPr>
              <a:t>				</a:t>
            </a:r>
            <a:endParaRPr lang="en-US" altLang="en-US" sz="2000" b="1">
              <a:solidFill>
                <a:schemeClr val="bg1"/>
              </a:solidFill>
            </a:endParaRPr>
          </a:p>
        </p:txBody>
      </p:sp>
    </p:spTree>
    <p:extLst>
      <p:ext uri="{BB962C8B-B14F-4D97-AF65-F5344CB8AC3E}">
        <p14:creationId xmlns:p14="http://schemas.microsoft.com/office/powerpoint/2010/main" val="70925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Briefing on the National Academies of Science Advanced Reactor Report</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a:solidFill>
                <a:schemeClr val="bg1"/>
              </a:solidFill>
              <a:cs typeface="Calibri"/>
            </a:endParaRPr>
          </a:p>
          <a:p>
            <a:pPr algn="l"/>
            <a:endParaRPr lang="en-US" altLang="en-US" sz="2000" b="1">
              <a:solidFill>
                <a:schemeClr val="bg1"/>
              </a:solidFill>
              <a:cs typeface="Calibri"/>
            </a:endParaRPr>
          </a:p>
          <a:p>
            <a:pPr algn="l"/>
            <a:r>
              <a:rPr lang="en-US" altLang="en-US" b="1">
                <a:solidFill>
                  <a:schemeClr val="bg1"/>
                </a:solidFill>
                <a:cs typeface="Calibri"/>
              </a:rPr>
              <a:t>Dr. Michael Ford</a:t>
            </a:r>
            <a:endParaRPr lang="en-US">
              <a:solidFill>
                <a:schemeClr val="bg1"/>
              </a:solidFill>
            </a:endParaRPr>
          </a:p>
          <a:p>
            <a:pPr algn="l"/>
            <a:endParaRPr lang="en-US" altLang="en-US" b="1">
              <a:solidFill>
                <a:schemeClr val="bg1"/>
              </a:solidFill>
              <a:cs typeface="Calibri"/>
            </a:endParaRPr>
          </a:p>
          <a:p>
            <a:pPr algn="l"/>
            <a:r>
              <a:rPr lang="en-US" altLang="en-US" sz="2000" b="1" i="1">
                <a:solidFill>
                  <a:schemeClr val="bg1"/>
                </a:solidFill>
              </a:rPr>
              <a:t>				</a:t>
            </a:r>
            <a:endParaRPr lang="en-US" altLang="en-US" sz="2000" b="1">
              <a:solidFill>
                <a:schemeClr val="bg1"/>
              </a:solidFill>
            </a:endParaRPr>
          </a:p>
        </p:txBody>
      </p:sp>
    </p:spTree>
    <p:extLst>
      <p:ext uri="{BB962C8B-B14F-4D97-AF65-F5344CB8AC3E}">
        <p14:creationId xmlns:p14="http://schemas.microsoft.com/office/powerpoint/2010/main" val="1148897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background pattern&#10;&#10;Description automatically generated">
            <a:extLst>
              <a:ext uri="{FF2B5EF4-FFF2-40B4-BE49-F238E27FC236}">
                <a16:creationId xmlns:a16="http://schemas.microsoft.com/office/drawing/2014/main" id="{D6F82098-49C4-96B5-8CAD-89B4C488CF0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0098" b="30098"/>
          <a:stretch>
            <a:fillRect/>
          </a:stretch>
        </p:blipFill>
        <p:spPr/>
      </p:pic>
      <p:sp>
        <p:nvSpPr>
          <p:cNvPr id="5" name="Text Placeholder 4"/>
          <p:cNvSpPr>
            <a:spLocks noGrp="1"/>
          </p:cNvSpPr>
          <p:nvPr>
            <p:ph type="body" sz="quarter" idx="10"/>
          </p:nvPr>
        </p:nvSpPr>
        <p:spPr>
          <a:xfrm>
            <a:off x="0" y="2258008"/>
            <a:ext cx="7737229" cy="4599991"/>
          </a:xfrm>
        </p:spPr>
        <p:txBody>
          <a:bodyPr/>
          <a:lstStyle/>
          <a:p>
            <a:r>
              <a:rPr lang="en-US"/>
              <a:t>Laying the Foundation for New and Advanced Nuclear Reactors in the United States</a:t>
            </a:r>
          </a:p>
        </p:txBody>
      </p:sp>
      <p:sp>
        <p:nvSpPr>
          <p:cNvPr id="4" name="Subtitle 3"/>
          <p:cNvSpPr>
            <a:spLocks noGrp="1"/>
          </p:cNvSpPr>
          <p:nvPr>
            <p:ph type="subTitle" idx="1"/>
          </p:nvPr>
        </p:nvSpPr>
        <p:spPr>
          <a:xfrm>
            <a:off x="526338" y="4482091"/>
            <a:ext cx="6461760" cy="927433"/>
          </a:xfrm>
        </p:spPr>
        <p:txBody>
          <a:bodyPr/>
          <a:lstStyle/>
          <a:p>
            <a:r>
              <a:rPr lang="en-US" sz="1700"/>
              <a:t>Committee Chair: Richard A. Meserve, Covington &amp; Burling LLP</a:t>
            </a:r>
          </a:p>
          <a:p>
            <a:r>
              <a:rPr lang="en-US"/>
              <a:t>Study Director: Kasia Kornecki, Board on Energy and Environmental Systems</a:t>
            </a:r>
          </a:p>
          <a:p>
            <a:r>
              <a:rPr lang="en-US"/>
              <a:t>Briefing Lead: Michael J. Ford, ALD for Engineering, PPPL</a:t>
            </a:r>
          </a:p>
        </p:txBody>
      </p:sp>
      <p:sp>
        <p:nvSpPr>
          <p:cNvPr id="7" name="Text Placeholder 6"/>
          <p:cNvSpPr>
            <a:spLocks noGrp="1"/>
          </p:cNvSpPr>
          <p:nvPr>
            <p:ph type="body" sz="quarter" idx="12"/>
          </p:nvPr>
        </p:nvSpPr>
        <p:spPr>
          <a:xfrm>
            <a:off x="7995920" y="6515586"/>
            <a:ext cx="3222413" cy="156133"/>
          </a:xfrm>
        </p:spPr>
        <p:txBody>
          <a:bodyPr/>
          <a:lstStyle/>
          <a:p>
            <a:r>
              <a:rPr lang="en-US"/>
              <a:t>Consensus Report Briefing</a:t>
            </a:r>
          </a:p>
        </p:txBody>
      </p:sp>
      <p:pic>
        <p:nvPicPr>
          <p:cNvPr id="11" name="Picture 10"/>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3"/>
            <a:ext cx="3200400" cy="896788"/>
          </a:xfrm>
          <a:prstGeom prst="rect">
            <a:avLst/>
          </a:prstGeom>
        </p:spPr>
      </p:pic>
      <p:pic>
        <p:nvPicPr>
          <p:cNvPr id="2" name="Picture 1" descr="Shape&#10;&#10;Description automatically generated with medium confidence">
            <a:extLst>
              <a:ext uri="{FF2B5EF4-FFF2-40B4-BE49-F238E27FC236}">
                <a16:creationId xmlns:a16="http://schemas.microsoft.com/office/drawing/2014/main" id="{B4687B1B-6563-751C-90B7-540081B8178F}"/>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92609" y="5739896"/>
            <a:ext cx="1905826" cy="952913"/>
          </a:xfrm>
          <a:prstGeom prst="rect">
            <a:avLst/>
          </a:prstGeom>
        </p:spPr>
      </p:pic>
    </p:spTree>
    <p:extLst>
      <p:ext uri="{BB962C8B-B14F-4D97-AF65-F5344CB8AC3E}">
        <p14:creationId xmlns:p14="http://schemas.microsoft.com/office/powerpoint/2010/main" val="3108403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857" b="13857"/>
          <a:stretch/>
        </p:blipFill>
        <p:spPr/>
      </p:pic>
      <p:sp>
        <p:nvSpPr>
          <p:cNvPr id="3" name="Text Placeholder 2"/>
          <p:cNvSpPr>
            <a:spLocks noGrp="1"/>
          </p:cNvSpPr>
          <p:nvPr>
            <p:ph type="body" sz="quarter" idx="14"/>
          </p:nvPr>
        </p:nvSpPr>
        <p:spPr/>
        <p:txBody>
          <a:bodyPr/>
          <a:lstStyle/>
          <a:p>
            <a:endParaRPr lang="en-US"/>
          </a:p>
          <a:p>
            <a:pPr>
              <a:spcBef>
                <a:spcPts val="1800"/>
              </a:spcBef>
            </a:pPr>
            <a:r>
              <a:rPr lang="en-US" b="1"/>
              <a:t>What will it take for new and advanced nuclear reactors to play a role in a net-zero emissions future? </a:t>
            </a:r>
            <a:endParaRPr lang="en-US" sz="280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pic>
        <p:nvPicPr>
          <p:cNvPr id="4" name="Picture 3" descr="Text&#10;&#10;Description automatically generated">
            <a:extLst>
              <a:ext uri="{FF2B5EF4-FFF2-40B4-BE49-F238E27FC236}">
                <a16:creationId xmlns:a16="http://schemas.microsoft.com/office/drawing/2014/main" id="{92A519CB-F91E-6F1C-9A0C-3F8A038CD16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
        <p:nvSpPr>
          <p:cNvPr id="6" name="Rectangle 5">
            <a:extLst>
              <a:ext uri="{FF2B5EF4-FFF2-40B4-BE49-F238E27FC236}">
                <a16:creationId xmlns:a16="http://schemas.microsoft.com/office/drawing/2014/main" id="{FE3F3198-0894-B08D-C606-075EC5C8ADAB}"/>
              </a:ext>
            </a:extLst>
          </p:cNvPr>
          <p:cNvSpPr/>
          <p:nvPr/>
        </p:nvSpPr>
        <p:spPr>
          <a:xfrm>
            <a:off x="11593015" y="3329354"/>
            <a:ext cx="596900" cy="3528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1051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8E27E-D564-AD9C-A6C9-C969147BFB2B}"/>
              </a:ext>
            </a:extLst>
          </p:cNvPr>
          <p:cNvSpPr/>
          <p:nvPr/>
        </p:nvSpPr>
        <p:spPr>
          <a:xfrm>
            <a:off x="321486" y="5824255"/>
            <a:ext cx="2467535" cy="1000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CD29E2DE-3202-9FF4-73C5-E5E429BD10C4}"/>
              </a:ext>
            </a:extLst>
          </p:cNvPr>
          <p:cNvSpPr>
            <a:spLocks noGrp="1"/>
          </p:cNvSpPr>
          <p:nvPr>
            <p:ph type="title"/>
          </p:nvPr>
        </p:nvSpPr>
        <p:spPr/>
        <p:txBody>
          <a:bodyPr/>
          <a:lstStyle/>
          <a:p>
            <a:r>
              <a:rPr lang="en-US"/>
              <a:t>The Current State of Nuclear Power in the U.S. </a:t>
            </a:r>
          </a:p>
        </p:txBody>
      </p:sp>
      <p:pic>
        <p:nvPicPr>
          <p:cNvPr id="2054" name="Picture 6" descr="Nuclear power plants in the U.S.">
            <a:extLst>
              <a:ext uri="{FF2B5EF4-FFF2-40B4-BE49-F238E27FC236}">
                <a16:creationId xmlns:a16="http://schemas.microsoft.com/office/drawing/2014/main" id="{FD9CB73E-E6AC-EE9C-FA28-54610E4B433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b="2412"/>
          <a:stretch/>
        </p:blipFill>
        <p:spPr bwMode="auto">
          <a:xfrm>
            <a:off x="1107812" y="969823"/>
            <a:ext cx="9976376" cy="55825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4C3DAA8-6A6D-A416-F11C-0CFCA79AF1D3}"/>
              </a:ext>
            </a:extLst>
          </p:cNvPr>
          <p:cNvGrpSpPr/>
          <p:nvPr/>
        </p:nvGrpSpPr>
        <p:grpSpPr>
          <a:xfrm>
            <a:off x="1107811" y="978167"/>
            <a:ext cx="5482769" cy="1851472"/>
            <a:chOff x="6338155" y="902763"/>
            <a:chExt cx="5482769" cy="1851472"/>
          </a:xfrm>
        </p:grpSpPr>
        <p:sp>
          <p:nvSpPr>
            <p:cNvPr id="3" name="Rectangle 2">
              <a:extLst>
                <a:ext uri="{FF2B5EF4-FFF2-40B4-BE49-F238E27FC236}">
                  <a16:creationId xmlns:a16="http://schemas.microsoft.com/office/drawing/2014/main" id="{64A824F5-1BB7-32F5-692F-EBB55871A3B5}"/>
                </a:ext>
              </a:extLst>
            </p:cNvPr>
            <p:cNvSpPr/>
            <p:nvPr/>
          </p:nvSpPr>
          <p:spPr>
            <a:xfrm>
              <a:off x="6338155" y="902763"/>
              <a:ext cx="5482769" cy="1851472"/>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D22F2B4E-C4F8-7F43-76FD-48F87347136E}"/>
                </a:ext>
              </a:extLst>
            </p:cNvPr>
            <p:cNvSpPr txBox="1"/>
            <p:nvPr/>
          </p:nvSpPr>
          <p:spPr>
            <a:xfrm>
              <a:off x="6348260" y="1278337"/>
              <a:ext cx="2146742" cy="113877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rial"/>
                  <a:ea typeface="+mn-ea"/>
                  <a:cs typeface="+mn-cs"/>
                </a:rPr>
                <a:t>18.2%</a:t>
              </a:r>
              <a:endParaRPr kumimoji="0" lang="en-US" sz="1400" b="1"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U.S. electricity</a:t>
              </a:r>
            </a:p>
          </p:txBody>
        </p:sp>
        <p:sp>
          <p:nvSpPr>
            <p:cNvPr id="7" name="TextBox 6">
              <a:extLst>
                <a:ext uri="{FF2B5EF4-FFF2-40B4-BE49-F238E27FC236}">
                  <a16:creationId xmlns:a16="http://schemas.microsoft.com/office/drawing/2014/main" id="{4E0BE154-D15A-6946-3207-D59AD6CCCC8B}"/>
                </a:ext>
              </a:extLst>
            </p:cNvPr>
            <p:cNvSpPr txBox="1"/>
            <p:nvPr/>
          </p:nvSpPr>
          <p:spPr>
            <a:xfrm>
              <a:off x="8443665" y="1314510"/>
              <a:ext cx="3351602"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Nuclear power plants are the largest source of low-carbon electricity in the United States. They supply 18.2% of total U.S. electricity and half of total low-carbon electricity.</a:t>
              </a:r>
            </a:p>
          </p:txBody>
        </p:sp>
      </p:grpSp>
      <p:grpSp>
        <p:nvGrpSpPr>
          <p:cNvPr id="11" name="Group 10">
            <a:extLst>
              <a:ext uri="{FF2B5EF4-FFF2-40B4-BE49-F238E27FC236}">
                <a16:creationId xmlns:a16="http://schemas.microsoft.com/office/drawing/2014/main" id="{B20FEA80-8317-8B50-A8BD-FBB63B3255BC}"/>
              </a:ext>
            </a:extLst>
          </p:cNvPr>
          <p:cNvGrpSpPr/>
          <p:nvPr/>
        </p:nvGrpSpPr>
        <p:grpSpPr>
          <a:xfrm>
            <a:off x="5853844" y="2826841"/>
            <a:ext cx="5230344" cy="1851472"/>
            <a:chOff x="6338156" y="902763"/>
            <a:chExt cx="5230344" cy="1851472"/>
          </a:xfrm>
        </p:grpSpPr>
        <p:sp>
          <p:nvSpPr>
            <p:cNvPr id="13" name="Rectangle 12">
              <a:extLst>
                <a:ext uri="{FF2B5EF4-FFF2-40B4-BE49-F238E27FC236}">
                  <a16:creationId xmlns:a16="http://schemas.microsoft.com/office/drawing/2014/main" id="{671E8E82-6E7D-36CE-2503-20D33EA55FFB}"/>
                </a:ext>
              </a:extLst>
            </p:cNvPr>
            <p:cNvSpPr/>
            <p:nvPr/>
          </p:nvSpPr>
          <p:spPr>
            <a:xfrm>
              <a:off x="6338156" y="902763"/>
              <a:ext cx="5230344" cy="1851472"/>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1797B4D5-DA03-2A2D-0686-587318F4D561}"/>
                </a:ext>
              </a:extLst>
            </p:cNvPr>
            <p:cNvSpPr txBox="1"/>
            <p:nvPr/>
          </p:nvSpPr>
          <p:spPr>
            <a:xfrm>
              <a:off x="6759120" y="1266414"/>
              <a:ext cx="1309974" cy="113877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rial"/>
                  <a:ea typeface="+mn-ea"/>
                  <a:cs typeface="+mn-cs"/>
                </a:rPr>
                <a:t>92</a:t>
              </a:r>
              <a:endParaRPr kumimoji="0" lang="en-US" sz="1400" b="1"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Power Plants</a:t>
              </a:r>
            </a:p>
          </p:txBody>
        </p:sp>
        <p:sp>
          <p:nvSpPr>
            <p:cNvPr id="15" name="TextBox 14">
              <a:extLst>
                <a:ext uri="{FF2B5EF4-FFF2-40B4-BE49-F238E27FC236}">
                  <a16:creationId xmlns:a16="http://schemas.microsoft.com/office/drawing/2014/main" id="{FED3584E-CB45-8B56-7F29-83A025DFF1DB}"/>
                </a:ext>
              </a:extLst>
            </p:cNvPr>
            <p:cNvSpPr txBox="1"/>
            <p:nvPr/>
          </p:nvSpPr>
          <p:spPr>
            <a:xfrm>
              <a:off x="8158945" y="1459167"/>
              <a:ext cx="335160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There are 92 nuclear power plants in the United States (442 across the globe). </a:t>
              </a:r>
            </a:p>
          </p:txBody>
        </p:sp>
      </p:grpSp>
      <p:grpSp>
        <p:nvGrpSpPr>
          <p:cNvPr id="16" name="Group 15">
            <a:extLst>
              <a:ext uri="{FF2B5EF4-FFF2-40B4-BE49-F238E27FC236}">
                <a16:creationId xmlns:a16="http://schemas.microsoft.com/office/drawing/2014/main" id="{038611AB-A935-544A-2BE4-BD798069456E}"/>
              </a:ext>
            </a:extLst>
          </p:cNvPr>
          <p:cNvGrpSpPr/>
          <p:nvPr/>
        </p:nvGrpSpPr>
        <p:grpSpPr>
          <a:xfrm>
            <a:off x="1107812" y="4676044"/>
            <a:ext cx="5482768" cy="1851472"/>
            <a:chOff x="6338156" y="902763"/>
            <a:chExt cx="5230344" cy="1851472"/>
          </a:xfrm>
        </p:grpSpPr>
        <p:sp>
          <p:nvSpPr>
            <p:cNvPr id="17" name="Rectangle 16">
              <a:extLst>
                <a:ext uri="{FF2B5EF4-FFF2-40B4-BE49-F238E27FC236}">
                  <a16:creationId xmlns:a16="http://schemas.microsoft.com/office/drawing/2014/main" id="{813CE960-E38F-908D-569A-01AC142470DC}"/>
                </a:ext>
              </a:extLst>
            </p:cNvPr>
            <p:cNvSpPr/>
            <p:nvPr/>
          </p:nvSpPr>
          <p:spPr>
            <a:xfrm>
              <a:off x="6338156" y="902763"/>
              <a:ext cx="5230344" cy="1851472"/>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3641B8D4-6160-ACEC-8F8D-2AFC99F755AA}"/>
                </a:ext>
              </a:extLst>
            </p:cNvPr>
            <p:cNvSpPr txBox="1"/>
            <p:nvPr/>
          </p:nvSpPr>
          <p:spPr>
            <a:xfrm>
              <a:off x="6987856" y="1265876"/>
              <a:ext cx="954107" cy="113877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rial"/>
                  <a:ea typeface="+mn-ea"/>
                  <a:cs typeface="+mn-cs"/>
                </a:rPr>
                <a:t>40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Years</a:t>
              </a:r>
            </a:p>
          </p:txBody>
        </p:sp>
        <p:sp>
          <p:nvSpPr>
            <p:cNvPr id="19" name="TextBox 18">
              <a:extLst>
                <a:ext uri="{FF2B5EF4-FFF2-40B4-BE49-F238E27FC236}">
                  <a16:creationId xmlns:a16="http://schemas.microsoft.com/office/drawing/2014/main" id="{36A29FDC-1173-9AB8-4268-44F85B995686}"/>
                </a:ext>
              </a:extLst>
            </p:cNvPr>
            <p:cNvSpPr txBox="1"/>
            <p:nvPr/>
          </p:nvSpPr>
          <p:spPr>
            <a:xfrm>
              <a:off x="8038217" y="1505901"/>
              <a:ext cx="335160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The initial license lifetime of a nuclear power plant in the United States. </a:t>
              </a:r>
            </a:p>
          </p:txBody>
        </p:sp>
      </p:grpSp>
      <p:sp>
        <p:nvSpPr>
          <p:cNvPr id="5" name="Slide Number Placeholder 1">
            <a:extLst>
              <a:ext uri="{FF2B5EF4-FFF2-40B4-BE49-F238E27FC236}">
                <a16:creationId xmlns:a16="http://schemas.microsoft.com/office/drawing/2014/main" id="{8BDEE4AD-00DE-8201-5983-92771F0AEA16}"/>
              </a:ext>
            </a:extLst>
          </p:cNvPr>
          <p:cNvSpPr>
            <a:spLocks noGrp="1"/>
          </p:cNvSpPr>
          <p:nvPr>
            <p:ph type="sldNum" sz="quarter" idx="12"/>
          </p:nvPr>
        </p:nvSpPr>
        <p:spPr>
          <a:xfrm>
            <a:off x="10815321" y="6441450"/>
            <a:ext cx="401319" cy="1949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744648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23F3-B528-EDCC-7E46-F14D52A7A990}"/>
              </a:ext>
            </a:extLst>
          </p:cNvPr>
          <p:cNvSpPr>
            <a:spLocks noGrp="1"/>
          </p:cNvSpPr>
          <p:nvPr>
            <p:ph type="title"/>
          </p:nvPr>
        </p:nvSpPr>
        <p:spPr>
          <a:xfrm>
            <a:off x="707007" y="436881"/>
            <a:ext cx="9602485" cy="858676"/>
          </a:xfrm>
        </p:spPr>
        <p:txBody>
          <a:bodyPr/>
          <a:lstStyle/>
          <a:p>
            <a:r>
              <a:rPr lang="en-US"/>
              <a:t>U.S. Demand for Electricity Projected to Grow</a:t>
            </a:r>
          </a:p>
        </p:txBody>
      </p:sp>
      <p:sp>
        <p:nvSpPr>
          <p:cNvPr id="3" name="Slide Number Placeholder 2">
            <a:extLst>
              <a:ext uri="{FF2B5EF4-FFF2-40B4-BE49-F238E27FC236}">
                <a16:creationId xmlns:a16="http://schemas.microsoft.com/office/drawing/2014/main" id="{9D440E96-663B-00A5-1242-4F7F29BFE96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pic>
        <p:nvPicPr>
          <p:cNvPr id="4" name="Picture 3" descr="Text&#10;&#10;Description automatically generated">
            <a:extLst>
              <a:ext uri="{FF2B5EF4-FFF2-40B4-BE49-F238E27FC236}">
                <a16:creationId xmlns:a16="http://schemas.microsoft.com/office/drawing/2014/main" id="{C4C0E423-47CC-4370-3E19-3B02E33ECD07}"/>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grpSp>
        <p:nvGrpSpPr>
          <p:cNvPr id="17" name="Group 16">
            <a:extLst>
              <a:ext uri="{FF2B5EF4-FFF2-40B4-BE49-F238E27FC236}">
                <a16:creationId xmlns:a16="http://schemas.microsoft.com/office/drawing/2014/main" id="{45A965D1-6A2A-5759-AB6F-D70CB2FD94C2}"/>
              </a:ext>
            </a:extLst>
          </p:cNvPr>
          <p:cNvGrpSpPr/>
          <p:nvPr/>
        </p:nvGrpSpPr>
        <p:grpSpPr>
          <a:xfrm>
            <a:off x="1413495" y="1295557"/>
            <a:ext cx="9602485" cy="4619508"/>
            <a:chOff x="1065007" y="1415136"/>
            <a:chExt cx="9602485" cy="4619508"/>
          </a:xfrm>
        </p:grpSpPr>
        <p:grpSp>
          <p:nvGrpSpPr>
            <p:cNvPr id="13" name="Group 12">
              <a:extLst>
                <a:ext uri="{FF2B5EF4-FFF2-40B4-BE49-F238E27FC236}">
                  <a16:creationId xmlns:a16="http://schemas.microsoft.com/office/drawing/2014/main" id="{77CDBCC9-0E90-58E5-F4C3-4D14F297841D}"/>
                </a:ext>
              </a:extLst>
            </p:cNvPr>
            <p:cNvGrpSpPr/>
            <p:nvPr/>
          </p:nvGrpSpPr>
          <p:grpSpPr>
            <a:xfrm>
              <a:off x="1065007" y="1415136"/>
              <a:ext cx="9602485" cy="4619508"/>
              <a:chOff x="0" y="415071"/>
              <a:chExt cx="12192000" cy="5739153"/>
            </a:xfrm>
          </p:grpSpPr>
          <p:pic>
            <p:nvPicPr>
              <p:cNvPr id="10" name="Picture 9">
                <a:extLst>
                  <a:ext uri="{FF2B5EF4-FFF2-40B4-BE49-F238E27FC236}">
                    <a16:creationId xmlns:a16="http://schemas.microsoft.com/office/drawing/2014/main" id="{0EA56B79-5A41-A4CB-DF11-990DC7338EA7}"/>
                  </a:ext>
                </a:extLst>
              </p:cNvPr>
              <p:cNvPicPr>
                <a:picLocks noChangeAspect="1"/>
              </p:cNvPicPr>
              <p:nvPr/>
            </p:nvPicPr>
            <p:blipFill rotWithShape="1">
              <a:blip r:embed="rId4"/>
              <a:srcRect b="4626"/>
              <a:stretch/>
            </p:blipFill>
            <p:spPr>
              <a:xfrm>
                <a:off x="0" y="425976"/>
                <a:ext cx="12192000" cy="5728248"/>
              </a:xfrm>
              <a:prstGeom prst="rect">
                <a:avLst/>
              </a:prstGeom>
            </p:spPr>
          </p:pic>
          <p:pic>
            <p:nvPicPr>
              <p:cNvPr id="12" name="Picture 11">
                <a:extLst>
                  <a:ext uri="{FF2B5EF4-FFF2-40B4-BE49-F238E27FC236}">
                    <a16:creationId xmlns:a16="http://schemas.microsoft.com/office/drawing/2014/main" id="{F1EA31C7-B1CF-6E6E-FC8D-7862ABF723C5}"/>
                  </a:ext>
                </a:extLst>
              </p:cNvPr>
              <p:cNvPicPr>
                <a:picLocks noChangeAspect="1"/>
              </p:cNvPicPr>
              <p:nvPr/>
            </p:nvPicPr>
            <p:blipFill rotWithShape="1">
              <a:blip r:embed="rId4"/>
              <a:srcRect l="56985" r="15044" b="4626"/>
              <a:stretch/>
            </p:blipFill>
            <p:spPr>
              <a:xfrm>
                <a:off x="3916480" y="415071"/>
                <a:ext cx="3410174" cy="5728248"/>
              </a:xfrm>
              <a:prstGeom prst="rect">
                <a:avLst/>
              </a:prstGeom>
            </p:spPr>
          </p:pic>
          <p:pic>
            <p:nvPicPr>
              <p:cNvPr id="11" name="Picture 10">
                <a:extLst>
                  <a:ext uri="{FF2B5EF4-FFF2-40B4-BE49-F238E27FC236}">
                    <a16:creationId xmlns:a16="http://schemas.microsoft.com/office/drawing/2014/main" id="{55BF687F-AD8B-A04B-2205-F625A3C6FE92}"/>
                  </a:ext>
                </a:extLst>
              </p:cNvPr>
              <p:cNvPicPr>
                <a:picLocks noChangeAspect="1"/>
              </p:cNvPicPr>
              <p:nvPr/>
            </p:nvPicPr>
            <p:blipFill rotWithShape="1">
              <a:blip r:embed="rId4"/>
              <a:srcRect l="31221" r="43897" b="4626"/>
              <a:stretch/>
            </p:blipFill>
            <p:spPr>
              <a:xfrm>
                <a:off x="6908114" y="415071"/>
                <a:ext cx="3033657" cy="5728247"/>
              </a:xfrm>
              <a:prstGeom prst="rect">
                <a:avLst/>
              </a:prstGeom>
            </p:spPr>
          </p:pic>
        </p:grpSp>
        <p:sp>
          <p:nvSpPr>
            <p:cNvPr id="14" name="TextBox 13">
              <a:extLst>
                <a:ext uri="{FF2B5EF4-FFF2-40B4-BE49-F238E27FC236}">
                  <a16:creationId xmlns:a16="http://schemas.microsoft.com/office/drawing/2014/main" id="{3B8B4871-6879-5642-063C-82F914698E5B}"/>
                </a:ext>
              </a:extLst>
            </p:cNvPr>
            <p:cNvSpPr txBox="1"/>
            <p:nvPr/>
          </p:nvSpPr>
          <p:spPr>
            <a:xfrm>
              <a:off x="1882807" y="1508779"/>
              <a:ext cx="1965938" cy="523220"/>
            </a:xfrm>
            <a:prstGeom prst="rect">
              <a:avLst/>
            </a:prstGeom>
            <a:solidFill>
              <a:schemeClr val="bg1"/>
            </a:solidFill>
            <a:ln w="28575">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mn-cs"/>
                </a:rPr>
                <a:t>Annual Energy Outlook</a:t>
              </a:r>
            </a:p>
          </p:txBody>
        </p:sp>
        <p:sp>
          <p:nvSpPr>
            <p:cNvPr id="15" name="TextBox 14">
              <a:extLst>
                <a:ext uri="{FF2B5EF4-FFF2-40B4-BE49-F238E27FC236}">
                  <a16:creationId xmlns:a16="http://schemas.microsoft.com/office/drawing/2014/main" id="{7F28933C-D69B-8569-7FDF-2CFCBAC23BB4}"/>
                </a:ext>
              </a:extLst>
            </p:cNvPr>
            <p:cNvSpPr txBox="1"/>
            <p:nvPr/>
          </p:nvSpPr>
          <p:spPr>
            <a:xfrm>
              <a:off x="4312519" y="1508779"/>
              <a:ext cx="1965938" cy="523220"/>
            </a:xfrm>
            <a:prstGeom prst="rect">
              <a:avLst/>
            </a:prstGeom>
            <a:solidFill>
              <a:schemeClr val="bg1"/>
            </a:solidFill>
            <a:ln w="28575">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mn-cs"/>
                </a:rPr>
                <a:t>NREL 100% by 2035 Study</a:t>
              </a:r>
            </a:p>
          </p:txBody>
        </p:sp>
        <p:sp>
          <p:nvSpPr>
            <p:cNvPr id="16" name="TextBox 15">
              <a:extLst>
                <a:ext uri="{FF2B5EF4-FFF2-40B4-BE49-F238E27FC236}">
                  <a16:creationId xmlns:a16="http://schemas.microsoft.com/office/drawing/2014/main" id="{CD9A6BA3-4574-50CF-6CF3-86E6A3CDCA76}"/>
                </a:ext>
              </a:extLst>
            </p:cNvPr>
            <p:cNvSpPr txBox="1"/>
            <p:nvPr/>
          </p:nvSpPr>
          <p:spPr>
            <a:xfrm>
              <a:off x="6738696" y="1508779"/>
              <a:ext cx="1965938" cy="523220"/>
            </a:xfrm>
            <a:prstGeom prst="rect">
              <a:avLst/>
            </a:prstGeom>
            <a:solidFill>
              <a:schemeClr val="bg1"/>
            </a:solidFill>
            <a:ln w="28575">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mn-cs"/>
                </a:rPr>
                <a:t>White House Long-term Strategy</a:t>
              </a:r>
            </a:p>
          </p:txBody>
        </p:sp>
      </p:grpSp>
    </p:spTree>
    <p:extLst>
      <p:ext uri="{BB962C8B-B14F-4D97-AF65-F5344CB8AC3E}">
        <p14:creationId xmlns:p14="http://schemas.microsoft.com/office/powerpoint/2010/main" val="374049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the Study</a:t>
            </a:r>
          </a:p>
        </p:txBody>
      </p:sp>
      <p:sp>
        <p:nvSpPr>
          <p:cNvPr id="3" name="Content Placeholder 2"/>
          <p:cNvSpPr>
            <a:spLocks noGrp="1"/>
          </p:cNvSpPr>
          <p:nvPr>
            <p:ph idx="1"/>
          </p:nvPr>
        </p:nvSpPr>
        <p:spPr>
          <a:xfrm>
            <a:off x="662939" y="1433669"/>
            <a:ext cx="9985008" cy="5105243"/>
          </a:xfrm>
        </p:spPr>
        <p:txBody>
          <a:bodyPr/>
          <a:lstStyle/>
          <a:p>
            <a:pPr marL="0" indent="0">
              <a:spcBef>
                <a:spcPts val="1800"/>
              </a:spcBef>
              <a:buNone/>
            </a:pPr>
            <a:r>
              <a:rPr lang="en-US" sz="1800" b="1" i="1">
                <a:solidFill>
                  <a:schemeClr val="accent1"/>
                </a:solidFill>
              </a:rPr>
              <a:t>Origin</a:t>
            </a:r>
            <a:r>
              <a:rPr lang="en-US" sz="1800">
                <a:solidFill>
                  <a:schemeClr val="accent1"/>
                </a:solidFill>
              </a:rPr>
              <a:t>: </a:t>
            </a:r>
            <a:r>
              <a:rPr lang="en-US" sz="1800"/>
              <a:t>Congressional interest, interest within the National Academy of Engineering, discussions between the Board on Energy and Environmental Systems and the Nuclear and Radiation Studies Board</a:t>
            </a:r>
          </a:p>
          <a:p>
            <a:pPr marL="0" indent="0">
              <a:spcBef>
                <a:spcPts val="0"/>
              </a:spcBef>
              <a:buNone/>
            </a:pPr>
            <a:endParaRPr lang="en-US" sz="1800"/>
          </a:p>
          <a:p>
            <a:pPr marL="0" indent="0">
              <a:lnSpc>
                <a:spcPct val="100000"/>
              </a:lnSpc>
              <a:spcBef>
                <a:spcPts val="0"/>
              </a:spcBef>
              <a:buNone/>
            </a:pPr>
            <a:r>
              <a:rPr lang="en-US" sz="1800" b="1" i="1">
                <a:solidFill>
                  <a:schemeClr val="accent1"/>
                </a:solidFill>
              </a:rPr>
              <a:t>Sponsors</a:t>
            </a:r>
            <a:r>
              <a:rPr lang="en-US" sz="1800">
                <a:solidFill>
                  <a:schemeClr val="accent1"/>
                </a:solidFill>
              </a:rPr>
              <a:t>: </a:t>
            </a:r>
          </a:p>
          <a:p>
            <a:pPr>
              <a:lnSpc>
                <a:spcPct val="100000"/>
              </a:lnSpc>
              <a:spcBef>
                <a:spcPts val="0"/>
              </a:spcBef>
            </a:pPr>
            <a:r>
              <a:rPr lang="en-US" sz="1800">
                <a:solidFill>
                  <a:schemeClr val="accent1"/>
                </a:solidFill>
              </a:rPr>
              <a:t>A </a:t>
            </a:r>
            <a:r>
              <a:rPr lang="en-US" sz="1800"/>
              <a:t>philanthropic donation to the National Academy of Engineering by Dr. James J. Truchard</a:t>
            </a:r>
          </a:p>
          <a:p>
            <a:pPr>
              <a:lnSpc>
                <a:spcPct val="100000"/>
              </a:lnSpc>
              <a:spcBef>
                <a:spcPts val="0"/>
              </a:spcBef>
            </a:pPr>
            <a:r>
              <a:rPr lang="en-US" sz="1800"/>
              <a:t>DOE’s Office of Nuclear Energy </a:t>
            </a:r>
          </a:p>
          <a:p>
            <a:pPr marL="0" indent="0">
              <a:spcBef>
                <a:spcPts val="1800"/>
              </a:spcBef>
              <a:buNone/>
            </a:pPr>
            <a:r>
              <a:rPr lang="en-US" sz="1800" b="1" i="1">
                <a:solidFill>
                  <a:schemeClr val="accent1"/>
                </a:solidFill>
              </a:rPr>
              <a:t>Framing Questions: </a:t>
            </a:r>
            <a:r>
              <a:rPr lang="en-US" sz="1800"/>
              <a:t>What would it take for new nuclear technologies to be an option in an increasingly decarbonized and continually decarbonizing energy system? What are the opportunities and barriers?</a:t>
            </a:r>
          </a:p>
          <a:p>
            <a:pPr marL="0" indent="0">
              <a:spcBef>
                <a:spcPts val="1800"/>
              </a:spcBef>
              <a:buNone/>
            </a:pPr>
            <a:r>
              <a:rPr lang="en-US" sz="1800" b="1" i="1">
                <a:solidFill>
                  <a:schemeClr val="accent1"/>
                </a:solidFill>
              </a:rPr>
              <a:t>Outputs</a:t>
            </a:r>
            <a:r>
              <a:rPr lang="en-US" sz="1800">
                <a:solidFill>
                  <a:schemeClr val="accent1"/>
                </a:solidFill>
              </a:rPr>
              <a:t>: </a:t>
            </a:r>
            <a:r>
              <a:rPr lang="en-US" sz="1800"/>
              <a:t>A workshop proceedings (2022), a consensus report (2023), a follow-on workshop (TBD)</a:t>
            </a:r>
            <a:br>
              <a:rPr lang="en-US" sz="1800"/>
            </a:br>
            <a:r>
              <a:rPr lang="en-US" sz="1800" b="1"/>
              <a:t> </a:t>
            </a:r>
          </a:p>
          <a:p>
            <a:pPr marL="0" indent="0" algn="ctr">
              <a:spcBef>
                <a:spcPts val="1800"/>
              </a:spcBef>
              <a:buNone/>
            </a:pPr>
            <a:r>
              <a:rPr lang="en-US" sz="1800" b="1" i="1">
                <a:solidFill>
                  <a:schemeClr val="accent1"/>
                </a:solidFill>
              </a:rPr>
              <a:t>This briefing shares the results of the committee’s report. </a:t>
            </a:r>
            <a:br>
              <a:rPr lang="en-US" sz="1800" b="1" i="1">
                <a:solidFill>
                  <a:schemeClr val="accent1"/>
                </a:solidFill>
              </a:rPr>
            </a:br>
            <a:endParaRPr lang="en-US" sz="1800" b="1" i="1">
              <a:solidFill>
                <a:schemeClr val="accent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pic>
        <p:nvPicPr>
          <p:cNvPr id="4" name="Picture 3" descr="Text&#10;&#10;Description automatically generated">
            <a:extLst>
              <a:ext uri="{FF2B5EF4-FFF2-40B4-BE49-F238E27FC236}">
                <a16:creationId xmlns:a16="http://schemas.microsoft.com/office/drawing/2014/main" id="{0E7F2AF7-54A9-C7DE-82D7-957156F08F77}"/>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Tree>
    <p:extLst>
      <p:ext uri="{BB962C8B-B14F-4D97-AF65-F5344CB8AC3E}">
        <p14:creationId xmlns:p14="http://schemas.microsoft.com/office/powerpoint/2010/main" val="80381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Opening Remarks</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rPr>
              <a:t>Assistant Secretary for Nuclear Energy, Dr. Katy Huff</a:t>
            </a:r>
            <a:endParaRPr lang="en-US" altLang="en-US" b="1">
              <a:solidFill>
                <a:schemeClr val="bg1"/>
              </a:solidFill>
              <a:cs typeface="Calibri"/>
            </a:endParaRPr>
          </a:p>
          <a:p>
            <a:pPr algn="l"/>
            <a:r>
              <a:rPr lang="en-US" altLang="en-US" b="1">
                <a:solidFill>
                  <a:schemeClr val="bg1"/>
                </a:solidFill>
              </a:rPr>
              <a:t>The Honorable William D. Magwood, IV, Chair</a:t>
            </a:r>
            <a:endParaRPr lang="en-US" altLang="en-US" b="1">
              <a:solidFill>
                <a:schemeClr val="bg1"/>
              </a:solidFill>
              <a:cs typeface="Calibri"/>
            </a:endParaRPr>
          </a:p>
          <a:p>
            <a:pPr algn="l"/>
            <a:endParaRPr lang="en-US" altLang="en-US" b="1">
              <a:solidFill>
                <a:schemeClr val="bg1"/>
              </a:solidFill>
            </a:endParaRPr>
          </a:p>
          <a:p>
            <a:pPr algn="l"/>
            <a:r>
              <a:rPr lang="en-US" altLang="en-US" sz="2000" b="1" i="1">
                <a:solidFill>
                  <a:schemeClr val="bg1"/>
                </a:solidFill>
              </a:rPr>
              <a:t>				</a:t>
            </a:r>
            <a:endParaRPr lang="en-US" altLang="en-US" sz="2000" b="1">
              <a:solidFill>
                <a:schemeClr val="bg1"/>
              </a:solidFill>
            </a:endParaRPr>
          </a:p>
        </p:txBody>
      </p:sp>
    </p:spTree>
    <p:extLst>
      <p:ext uri="{BB962C8B-B14F-4D97-AF65-F5344CB8AC3E}">
        <p14:creationId xmlns:p14="http://schemas.microsoft.com/office/powerpoint/2010/main" val="857124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35F2-42B1-A8A7-4EB9-361E82D29711}"/>
              </a:ext>
            </a:extLst>
          </p:cNvPr>
          <p:cNvSpPr>
            <a:spLocks noGrp="1"/>
          </p:cNvSpPr>
          <p:nvPr>
            <p:ph type="title"/>
          </p:nvPr>
        </p:nvSpPr>
        <p:spPr/>
        <p:txBody>
          <a:bodyPr/>
          <a:lstStyle/>
          <a:p>
            <a:r>
              <a:rPr lang="en-US"/>
              <a:t>About the Study – Scope</a:t>
            </a:r>
          </a:p>
        </p:txBody>
      </p:sp>
      <p:sp>
        <p:nvSpPr>
          <p:cNvPr id="7" name="Content Placeholder 6">
            <a:extLst>
              <a:ext uri="{FF2B5EF4-FFF2-40B4-BE49-F238E27FC236}">
                <a16:creationId xmlns:a16="http://schemas.microsoft.com/office/drawing/2014/main" id="{333267CD-D999-1A07-E3D8-C88862EB61C6}"/>
              </a:ext>
            </a:extLst>
          </p:cNvPr>
          <p:cNvSpPr>
            <a:spLocks noGrp="1"/>
          </p:cNvSpPr>
          <p:nvPr>
            <p:ph idx="1"/>
          </p:nvPr>
        </p:nvSpPr>
        <p:spPr>
          <a:xfrm>
            <a:off x="662940" y="1235497"/>
            <a:ext cx="4815840" cy="4661919"/>
          </a:xfrm>
        </p:spPr>
        <p:txBody>
          <a:bodyPr vert="horz" lIns="0" tIns="0" rIns="0" bIns="0" rtlCol="0" anchor="t">
            <a:noAutofit/>
          </a:bodyPr>
          <a:lstStyle/>
          <a:p>
            <a:pPr marL="0" indent="0" algn="ctr">
              <a:buNone/>
            </a:pPr>
            <a:r>
              <a:rPr lang="en-US" b="1"/>
              <a:t>What </a:t>
            </a:r>
            <a:r>
              <a:rPr lang="en-US" b="1">
                <a:solidFill>
                  <a:schemeClr val="accent6">
                    <a:lumMod val="25000"/>
                  </a:schemeClr>
                </a:solidFill>
              </a:rPr>
              <a:t>IS</a:t>
            </a:r>
            <a:r>
              <a:rPr lang="en-US" b="1"/>
              <a:t> in scope</a:t>
            </a:r>
          </a:p>
          <a:p>
            <a:pPr marL="0" indent="0">
              <a:buNone/>
            </a:pPr>
            <a:endParaRPr lang="en-US"/>
          </a:p>
          <a:p>
            <a:pPr marL="0" indent="0">
              <a:buNone/>
            </a:pPr>
            <a:r>
              <a:rPr lang="en-US"/>
              <a:t>Identifying opportunities and barriers to advanced nuclear reactor commercialization in the United States over the next 30 years as part of a decarbonization strategy. Topics include:</a:t>
            </a:r>
            <a:br>
              <a:rPr lang="en-US"/>
            </a:br>
            <a:endParaRPr lang="en-US"/>
          </a:p>
          <a:p>
            <a:r>
              <a:rPr lang="en-US"/>
              <a:t>Research, development, and demonstration</a:t>
            </a:r>
          </a:p>
          <a:p>
            <a:r>
              <a:rPr lang="en-US"/>
              <a:t>Manufacturing, construction, and operational characteristics</a:t>
            </a:r>
          </a:p>
          <a:p>
            <a:r>
              <a:rPr lang="en-US"/>
              <a:t>Economic, regulatory, societal, and business challenges</a:t>
            </a:r>
          </a:p>
          <a:p>
            <a:r>
              <a:rPr lang="en-US"/>
              <a:t>Applications outside the electricity sector</a:t>
            </a:r>
          </a:p>
          <a:p>
            <a:r>
              <a:rPr lang="en-US"/>
              <a:t>Role of the U.S. government</a:t>
            </a:r>
          </a:p>
          <a:p>
            <a:r>
              <a:rPr lang="en-US"/>
              <a:t>National security and nonproliferation</a:t>
            </a:r>
          </a:p>
          <a:p>
            <a:r>
              <a:rPr lang="en-US"/>
              <a:t>Future workforce and educational needs</a:t>
            </a:r>
          </a:p>
        </p:txBody>
      </p:sp>
      <p:sp>
        <p:nvSpPr>
          <p:cNvPr id="3" name="Slide Number Placeholder 2">
            <a:extLst>
              <a:ext uri="{FF2B5EF4-FFF2-40B4-BE49-F238E27FC236}">
                <a16:creationId xmlns:a16="http://schemas.microsoft.com/office/drawing/2014/main" id="{8AA11B4C-9279-8DBC-3E2F-43F40C6248F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
        <p:nvSpPr>
          <p:cNvPr id="8" name="Content Placeholder 7">
            <a:extLst>
              <a:ext uri="{FF2B5EF4-FFF2-40B4-BE49-F238E27FC236}">
                <a16:creationId xmlns:a16="http://schemas.microsoft.com/office/drawing/2014/main" id="{EB246663-D489-1E38-C886-60EEFA16B3BB}"/>
              </a:ext>
            </a:extLst>
          </p:cNvPr>
          <p:cNvSpPr>
            <a:spLocks noGrp="1"/>
          </p:cNvSpPr>
          <p:nvPr>
            <p:ph idx="13"/>
          </p:nvPr>
        </p:nvSpPr>
        <p:spPr>
          <a:xfrm>
            <a:off x="6214976" y="1235497"/>
            <a:ext cx="4815840" cy="4661919"/>
          </a:xfrm>
        </p:spPr>
        <p:txBody>
          <a:bodyPr vert="horz" lIns="0" tIns="0" rIns="0" bIns="0" rtlCol="0" anchor="t">
            <a:noAutofit/>
          </a:bodyPr>
          <a:lstStyle/>
          <a:p>
            <a:pPr marL="0" indent="0" algn="ctr">
              <a:buNone/>
            </a:pPr>
            <a:r>
              <a:rPr lang="en-US" b="1"/>
              <a:t>What is </a:t>
            </a:r>
            <a:r>
              <a:rPr lang="en-US" b="1">
                <a:solidFill>
                  <a:srgbClr val="FF0000"/>
                </a:solidFill>
              </a:rPr>
              <a:t>NOT</a:t>
            </a:r>
            <a:r>
              <a:rPr lang="en-US" b="1"/>
              <a:t> in scope</a:t>
            </a:r>
          </a:p>
          <a:p>
            <a:pPr marL="0" indent="0">
              <a:buNone/>
            </a:pPr>
            <a:endParaRPr lang="en-US">
              <a:cs typeface="Arial"/>
            </a:endParaRPr>
          </a:p>
          <a:p>
            <a:pPr marL="0" indent="0">
              <a:buNone/>
            </a:pPr>
            <a:endParaRPr lang="en-US" b="1"/>
          </a:p>
        </p:txBody>
      </p:sp>
      <p:pic>
        <p:nvPicPr>
          <p:cNvPr id="10" name="Picture 9">
            <a:extLst>
              <a:ext uri="{FF2B5EF4-FFF2-40B4-BE49-F238E27FC236}">
                <a16:creationId xmlns:a16="http://schemas.microsoft.com/office/drawing/2014/main" id="{6DF4E74F-6A74-4700-BD01-81635F509565}"/>
              </a:ext>
            </a:extLst>
          </p:cNvPr>
          <p:cNvPicPr>
            <a:picLocks noChangeAspect="1"/>
          </p:cNvPicPr>
          <p:nvPr/>
        </p:nvPicPr>
        <p:blipFill>
          <a:blip r:embed="rId3"/>
          <a:stretch>
            <a:fillRect/>
          </a:stretch>
        </p:blipFill>
        <p:spPr>
          <a:xfrm>
            <a:off x="6806370" y="1709904"/>
            <a:ext cx="3578422" cy="4504381"/>
          </a:xfrm>
          <a:prstGeom prst="rect">
            <a:avLst/>
          </a:prstGeom>
        </p:spPr>
      </p:pic>
      <p:sp>
        <p:nvSpPr>
          <p:cNvPr id="11" name="TextBox 10">
            <a:extLst>
              <a:ext uri="{FF2B5EF4-FFF2-40B4-BE49-F238E27FC236}">
                <a16:creationId xmlns:a16="http://schemas.microsoft.com/office/drawing/2014/main" id="{216A994A-1BEB-408E-4650-2652D341993C}"/>
              </a:ext>
            </a:extLst>
          </p:cNvPr>
          <p:cNvSpPr txBox="1"/>
          <p:nvPr/>
        </p:nvSpPr>
        <p:spPr>
          <a:xfrm>
            <a:off x="6806370" y="5437775"/>
            <a:ext cx="3578422" cy="769376"/>
          </a:xfrm>
          <a:prstGeom prst="rect">
            <a:avLst/>
          </a:prstGeom>
          <a:solidFill>
            <a:srgbClr val="225071"/>
          </a:solidFill>
          <a:ln>
            <a:noFill/>
          </a:ln>
        </p:spPr>
        <p:txBody>
          <a:bodyPr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Read the </a:t>
            </a:r>
            <a:r>
              <a:rPr kumimoji="0" lang="en-US" sz="1800" b="1" i="0" u="none" strike="noStrike" kern="1200" cap="none" spc="0" normalizeH="0" baseline="0" noProof="0">
                <a:ln>
                  <a:noFill/>
                </a:ln>
                <a:solidFill>
                  <a:prstClr val="white"/>
                </a:solidFill>
                <a:effectLst/>
                <a:uLnTx/>
                <a:uFillTx/>
                <a:latin typeface="Arial"/>
                <a:ea typeface="+mn-ea"/>
                <a:cs typeface="+mn-cs"/>
              </a:rPr>
              <a:t>companion report</a:t>
            </a:r>
            <a:r>
              <a:rPr kumimoji="0" lang="en-US" sz="1800" b="0" i="0" u="none" strike="noStrike" kern="1200" cap="none" spc="0" normalizeH="0" baseline="0" noProof="0">
                <a:ln>
                  <a:noFill/>
                </a:ln>
                <a:solidFill>
                  <a:prstClr val="white"/>
                </a:solidFill>
                <a:effectLst/>
                <a:uLnTx/>
                <a:uFillTx/>
                <a:latin typeface="Arial"/>
                <a:ea typeface="+mn-ea"/>
                <a:cs typeface="+mn-cs"/>
              </a:rPr>
              <a:t>: </a:t>
            </a:r>
            <a:br>
              <a:rPr kumimoji="0" lang="en-US" sz="1400" b="0" i="0" u="none" strike="noStrike" kern="1200" cap="none" spc="0" normalizeH="0" baseline="0" noProof="0">
                <a:ln>
                  <a:noFill/>
                </a:ln>
                <a:solidFill>
                  <a:prstClr val="white"/>
                </a:solidFill>
                <a:effectLst/>
                <a:uLnTx/>
                <a:uFillTx/>
                <a:latin typeface="Arial"/>
                <a:ea typeface="+mn-ea"/>
                <a:cs typeface="+mn-cs"/>
              </a:rPr>
            </a:br>
            <a:r>
              <a:rPr kumimoji="0" lang="en-US" sz="1400" b="0" i="0" u="none" strike="noStrike" kern="1200" cap="none" spc="0" normalizeH="0" baseline="0" noProof="0">
                <a:ln>
                  <a:noFill/>
                </a:ln>
                <a:solidFill>
                  <a:prstClr val="white"/>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https://nap.nationalacademies.org/26500</a:t>
            </a: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pic>
        <p:nvPicPr>
          <p:cNvPr id="4" name="Picture 3" descr="Text&#10;&#10;Description automatically generated">
            <a:extLst>
              <a:ext uri="{FF2B5EF4-FFF2-40B4-BE49-F238E27FC236}">
                <a16:creationId xmlns:a16="http://schemas.microsoft.com/office/drawing/2014/main" id="{C59C47E2-5827-6826-C9F6-0BE1BBAA9D95}"/>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Tree>
    <p:extLst>
      <p:ext uri="{BB962C8B-B14F-4D97-AF65-F5344CB8AC3E}">
        <p14:creationId xmlns:p14="http://schemas.microsoft.com/office/powerpoint/2010/main" val="1488944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E406B-B717-8E80-8B70-FCCF8FA2607A}"/>
              </a:ext>
            </a:extLst>
          </p:cNvPr>
          <p:cNvPicPr>
            <a:picLocks noChangeAspect="1"/>
          </p:cNvPicPr>
          <p:nvPr/>
        </p:nvPicPr>
        <p:blipFill>
          <a:blip r:embed="rId3"/>
          <a:stretch>
            <a:fillRect/>
          </a:stretch>
        </p:blipFill>
        <p:spPr>
          <a:xfrm>
            <a:off x="0" y="1883949"/>
            <a:ext cx="12192000" cy="4132100"/>
          </a:xfrm>
          <a:prstGeom prst="rect">
            <a:avLst/>
          </a:prstGeom>
        </p:spPr>
      </p:pic>
      <p:sp>
        <p:nvSpPr>
          <p:cNvPr id="2" name="Title 1">
            <a:extLst>
              <a:ext uri="{FF2B5EF4-FFF2-40B4-BE49-F238E27FC236}">
                <a16:creationId xmlns:a16="http://schemas.microsoft.com/office/drawing/2014/main" id="{A4B679CD-081D-FF52-F1D3-61717B5F18E5}"/>
              </a:ext>
            </a:extLst>
          </p:cNvPr>
          <p:cNvSpPr>
            <a:spLocks noGrp="1"/>
          </p:cNvSpPr>
          <p:nvPr>
            <p:ph type="title"/>
          </p:nvPr>
        </p:nvSpPr>
        <p:spPr>
          <a:xfrm>
            <a:off x="662940" y="436881"/>
            <a:ext cx="10021102" cy="858676"/>
          </a:xfrm>
        </p:spPr>
        <p:txBody>
          <a:bodyPr/>
          <a:lstStyle/>
          <a:p>
            <a:r>
              <a:rPr lang="en-US"/>
              <a:t>The Evolving Electricity System: </a:t>
            </a:r>
            <a:br>
              <a:rPr lang="en-US"/>
            </a:br>
            <a:r>
              <a:rPr lang="en-US"/>
              <a:t>Different Opportunities and Challenges Every Decade</a:t>
            </a:r>
          </a:p>
        </p:txBody>
      </p:sp>
      <p:sp>
        <p:nvSpPr>
          <p:cNvPr id="3" name="Slide Number Placeholder 2">
            <a:extLst>
              <a:ext uri="{FF2B5EF4-FFF2-40B4-BE49-F238E27FC236}">
                <a16:creationId xmlns:a16="http://schemas.microsoft.com/office/drawing/2014/main" id="{3965F526-AEA4-47DE-A516-30633F7582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
        <p:nvSpPr>
          <p:cNvPr id="4" name="TextBox 3">
            <a:extLst>
              <a:ext uri="{FF2B5EF4-FFF2-40B4-BE49-F238E27FC236}">
                <a16:creationId xmlns:a16="http://schemas.microsoft.com/office/drawing/2014/main" id="{61D1CFBA-C2AC-F445-72BC-FB5875460219}"/>
              </a:ext>
            </a:extLst>
          </p:cNvPr>
          <p:cNvSpPr txBox="1"/>
          <p:nvPr/>
        </p:nvSpPr>
        <p:spPr>
          <a:xfrm>
            <a:off x="2521643" y="1683894"/>
            <a:ext cx="748955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452369"/>
                </a:solidFill>
                <a:effectLst/>
                <a:uLnTx/>
                <a:uFillTx/>
                <a:latin typeface="Arial"/>
                <a:ea typeface="+mn-ea"/>
                <a:cs typeface="+mn-cs"/>
              </a:rPr>
              <a:t>The race against climate change is both a marathon and a sprint</a:t>
            </a:r>
          </a:p>
        </p:txBody>
      </p:sp>
      <p:pic>
        <p:nvPicPr>
          <p:cNvPr id="5" name="Picture 4" descr="Text&#10;&#10;Description automatically generated">
            <a:extLst>
              <a:ext uri="{FF2B5EF4-FFF2-40B4-BE49-F238E27FC236}">
                <a16:creationId xmlns:a16="http://schemas.microsoft.com/office/drawing/2014/main" id="{18B62184-0127-4599-75BB-EC2AE365C34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Tree>
    <p:extLst>
      <p:ext uri="{BB962C8B-B14F-4D97-AF65-F5344CB8AC3E}">
        <p14:creationId xmlns:p14="http://schemas.microsoft.com/office/powerpoint/2010/main" val="2311717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Text&#10;&#10;Description automatically generated">
            <a:extLst>
              <a:ext uri="{FF2B5EF4-FFF2-40B4-BE49-F238E27FC236}">
                <a16:creationId xmlns:a16="http://schemas.microsoft.com/office/drawing/2014/main" id="{CFA0C6E1-CB42-1C06-5EB1-06A3E55C0EE7}"/>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pic>
        <p:nvPicPr>
          <p:cNvPr id="3074" name="Picture 2" descr="Modern connect for web marketing design graphic Vector Image">
            <a:extLst>
              <a:ext uri="{FF2B5EF4-FFF2-40B4-BE49-F238E27FC236}">
                <a16:creationId xmlns:a16="http://schemas.microsoft.com/office/drawing/2014/main" id="{16E237E3-55F2-17D3-D7E8-F19F00E393E7}"/>
              </a:ext>
            </a:extLst>
          </p:cNvPr>
          <p:cNvPicPr>
            <a:picLocks noChangeAspect="1" noChangeArrowheads="1"/>
          </p:cNvPicPr>
          <p:nvPr/>
        </p:nvPicPr>
        <p:blipFill rotWithShape="1">
          <a:blip r:embed="rId4">
            <a:duotone>
              <a:schemeClr val="accent2">
                <a:shade val="45000"/>
                <a:satMod val="135000"/>
              </a:schemeClr>
              <a:prstClr val="white"/>
            </a:duotone>
            <a:alphaModFix amt="20000"/>
            <a:extLst>
              <a:ext uri="{28A0092B-C50C-407E-A947-70E740481C1C}">
                <a14:useLocalDpi xmlns:a14="http://schemas.microsoft.com/office/drawing/2010/main" val="0"/>
              </a:ext>
            </a:extLst>
          </a:blip>
          <a:srcRect b="24306"/>
          <a:stretch/>
        </p:blipFill>
        <p:spPr bwMode="auto">
          <a:xfrm>
            <a:off x="-1330270" y="2191"/>
            <a:ext cx="13588903" cy="70092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EAA11AD-8D0A-C73F-A222-83E4951B80A3}"/>
              </a:ext>
            </a:extLst>
          </p:cNvPr>
          <p:cNvSpPr>
            <a:spLocks noGrp="1"/>
          </p:cNvSpPr>
          <p:nvPr>
            <p:ph type="title"/>
          </p:nvPr>
        </p:nvSpPr>
        <p:spPr/>
        <p:txBody>
          <a:bodyPr/>
          <a:lstStyle/>
          <a:p>
            <a:r>
              <a:rPr lang="en-US"/>
              <a:t>Core Variables Crucial for Commercial Success</a:t>
            </a:r>
          </a:p>
        </p:txBody>
      </p:sp>
      <p:grpSp>
        <p:nvGrpSpPr>
          <p:cNvPr id="15" name="Group 14">
            <a:extLst>
              <a:ext uri="{FF2B5EF4-FFF2-40B4-BE49-F238E27FC236}">
                <a16:creationId xmlns:a16="http://schemas.microsoft.com/office/drawing/2014/main" id="{003AAE0A-C577-22EB-8EAB-999860A4B415}"/>
              </a:ext>
            </a:extLst>
          </p:cNvPr>
          <p:cNvGrpSpPr/>
          <p:nvPr/>
        </p:nvGrpSpPr>
        <p:grpSpPr>
          <a:xfrm>
            <a:off x="1281883" y="1684676"/>
            <a:ext cx="1905000" cy="1230085"/>
            <a:chOff x="4093030" y="5540829"/>
            <a:chExt cx="1905000" cy="1230085"/>
          </a:xfrm>
          <a:solidFill>
            <a:schemeClr val="accent1"/>
          </a:solidFill>
        </p:grpSpPr>
        <p:sp>
          <p:nvSpPr>
            <p:cNvPr id="3" name="Rectangle 2">
              <a:extLst>
                <a:ext uri="{FF2B5EF4-FFF2-40B4-BE49-F238E27FC236}">
                  <a16:creationId xmlns:a16="http://schemas.microsoft.com/office/drawing/2014/main" id="{0B4B71DD-B62E-30B3-FF88-165B49B8F175}"/>
                </a:ext>
              </a:extLst>
            </p:cNvPr>
            <p:cNvSpPr/>
            <p:nvPr/>
          </p:nvSpPr>
          <p:spPr>
            <a:xfrm>
              <a:off x="4093030" y="5540829"/>
              <a:ext cx="1905000" cy="1230085"/>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77C8B4E7-F6C9-5556-0E49-BEC8A389F392}"/>
                </a:ext>
              </a:extLst>
            </p:cNvPr>
            <p:cNvSpPr txBox="1"/>
            <p:nvPr/>
          </p:nvSpPr>
          <p:spPr>
            <a:xfrm>
              <a:off x="4152760" y="6188529"/>
              <a:ext cx="1812612" cy="523220"/>
            </a:xfrm>
            <a:prstGeom prst="rect">
              <a:avLst/>
            </a:prstGeom>
            <a:grp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Reactor Technology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Research</a:t>
              </a:r>
            </a:p>
          </p:txBody>
        </p:sp>
      </p:grpSp>
      <p:grpSp>
        <p:nvGrpSpPr>
          <p:cNvPr id="16" name="Group 15">
            <a:extLst>
              <a:ext uri="{FF2B5EF4-FFF2-40B4-BE49-F238E27FC236}">
                <a16:creationId xmlns:a16="http://schemas.microsoft.com/office/drawing/2014/main" id="{770A3461-C38C-431E-46BB-9DC0D18AF6A7}"/>
              </a:ext>
            </a:extLst>
          </p:cNvPr>
          <p:cNvGrpSpPr/>
          <p:nvPr/>
        </p:nvGrpSpPr>
        <p:grpSpPr>
          <a:xfrm>
            <a:off x="3575086" y="1680160"/>
            <a:ext cx="1905000" cy="1230085"/>
            <a:chOff x="6203833" y="5540829"/>
            <a:chExt cx="1905000" cy="1230085"/>
          </a:xfrm>
          <a:solidFill>
            <a:schemeClr val="accent1"/>
          </a:solidFill>
        </p:grpSpPr>
        <p:sp>
          <p:nvSpPr>
            <p:cNvPr id="6" name="Rectangle 5">
              <a:extLst>
                <a:ext uri="{FF2B5EF4-FFF2-40B4-BE49-F238E27FC236}">
                  <a16:creationId xmlns:a16="http://schemas.microsoft.com/office/drawing/2014/main" id="{987EECC5-97AF-A4C8-62CB-AA407AA65CDE}"/>
                </a:ext>
              </a:extLst>
            </p:cNvPr>
            <p:cNvSpPr/>
            <p:nvPr/>
          </p:nvSpPr>
          <p:spPr>
            <a:xfrm>
              <a:off x="6203833"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9ED59756-F8D2-9071-D71E-335B6384BB81}"/>
                </a:ext>
              </a:extLst>
            </p:cNvPr>
            <p:cNvSpPr txBox="1"/>
            <p:nvPr/>
          </p:nvSpPr>
          <p:spPr>
            <a:xfrm>
              <a:off x="6312191" y="6183086"/>
              <a:ext cx="1688283" cy="307777"/>
            </a:xfrm>
            <a:prstGeom prst="rect">
              <a:avLst/>
            </a:prstGeom>
            <a:grp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Safety Regulations</a:t>
              </a:r>
            </a:p>
          </p:txBody>
        </p:sp>
      </p:grpSp>
      <p:grpSp>
        <p:nvGrpSpPr>
          <p:cNvPr id="17" name="Group 16">
            <a:extLst>
              <a:ext uri="{FF2B5EF4-FFF2-40B4-BE49-F238E27FC236}">
                <a16:creationId xmlns:a16="http://schemas.microsoft.com/office/drawing/2014/main" id="{937198B2-40DA-3AA1-8631-BA1D8AADEA83}"/>
              </a:ext>
            </a:extLst>
          </p:cNvPr>
          <p:cNvGrpSpPr/>
          <p:nvPr/>
        </p:nvGrpSpPr>
        <p:grpSpPr>
          <a:xfrm>
            <a:off x="8206942" y="4919011"/>
            <a:ext cx="1905000" cy="1230085"/>
            <a:chOff x="8370286" y="5540829"/>
            <a:chExt cx="1905000" cy="1230085"/>
          </a:xfrm>
          <a:solidFill>
            <a:schemeClr val="accent1"/>
          </a:solidFill>
        </p:grpSpPr>
        <p:sp>
          <p:nvSpPr>
            <p:cNvPr id="9" name="Rectangle 8">
              <a:extLst>
                <a:ext uri="{FF2B5EF4-FFF2-40B4-BE49-F238E27FC236}">
                  <a16:creationId xmlns:a16="http://schemas.microsoft.com/office/drawing/2014/main" id="{D8182EAD-C76F-4061-9E99-86C8FE43665D}"/>
                </a:ext>
              </a:extLst>
            </p:cNvPr>
            <p:cNvSpPr/>
            <p:nvPr/>
          </p:nvSpPr>
          <p:spPr>
            <a:xfrm>
              <a:off x="8370286"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5464FA0D-2E01-93B8-AE69-3BA2734C1FA5}"/>
                </a:ext>
              </a:extLst>
            </p:cNvPr>
            <p:cNvSpPr txBox="1"/>
            <p:nvPr/>
          </p:nvSpPr>
          <p:spPr>
            <a:xfrm>
              <a:off x="8713484" y="6126029"/>
              <a:ext cx="1218603" cy="523220"/>
            </a:xfrm>
            <a:prstGeom prst="rect">
              <a:avLst/>
            </a:prstGeom>
            <a:grp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International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Marketing</a:t>
              </a:r>
            </a:p>
          </p:txBody>
        </p:sp>
      </p:grpSp>
      <p:grpSp>
        <p:nvGrpSpPr>
          <p:cNvPr id="18" name="Group 17">
            <a:extLst>
              <a:ext uri="{FF2B5EF4-FFF2-40B4-BE49-F238E27FC236}">
                <a16:creationId xmlns:a16="http://schemas.microsoft.com/office/drawing/2014/main" id="{2D938E47-E3D9-B95A-6060-94229294A9EF}"/>
              </a:ext>
            </a:extLst>
          </p:cNvPr>
          <p:cNvGrpSpPr/>
          <p:nvPr/>
        </p:nvGrpSpPr>
        <p:grpSpPr>
          <a:xfrm>
            <a:off x="3590878" y="4942618"/>
            <a:ext cx="1905000" cy="1230085"/>
            <a:chOff x="1835208" y="5510986"/>
            <a:chExt cx="1905000" cy="1230085"/>
          </a:xfrm>
          <a:solidFill>
            <a:schemeClr val="accent1"/>
          </a:solidFill>
        </p:grpSpPr>
        <p:sp>
          <p:nvSpPr>
            <p:cNvPr id="12" name="Rectangle 11">
              <a:extLst>
                <a:ext uri="{FF2B5EF4-FFF2-40B4-BE49-F238E27FC236}">
                  <a16:creationId xmlns:a16="http://schemas.microsoft.com/office/drawing/2014/main" id="{CAEA4270-98DC-E129-E324-93534F4E88AD}"/>
                </a:ext>
              </a:extLst>
            </p:cNvPr>
            <p:cNvSpPr/>
            <p:nvPr/>
          </p:nvSpPr>
          <p:spPr>
            <a:xfrm>
              <a:off x="1835208" y="5510986"/>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13A8CFD7-E16E-0AA6-23A3-7FB914C817C9}"/>
                </a:ext>
              </a:extLst>
            </p:cNvPr>
            <p:cNvSpPr txBox="1"/>
            <p:nvPr/>
          </p:nvSpPr>
          <p:spPr>
            <a:xfrm>
              <a:off x="2307448" y="6246017"/>
              <a:ext cx="960519" cy="307777"/>
            </a:xfrm>
            <a:prstGeom prst="rect">
              <a:avLst/>
            </a:prstGeom>
            <a:grp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Financing</a:t>
              </a:r>
            </a:p>
          </p:txBody>
        </p:sp>
      </p:grpSp>
      <p:grpSp>
        <p:nvGrpSpPr>
          <p:cNvPr id="19" name="Group 18">
            <a:extLst>
              <a:ext uri="{FF2B5EF4-FFF2-40B4-BE49-F238E27FC236}">
                <a16:creationId xmlns:a16="http://schemas.microsoft.com/office/drawing/2014/main" id="{E3A5006F-FB1C-82C2-269A-0B1AC4F840FF}"/>
              </a:ext>
            </a:extLst>
          </p:cNvPr>
          <p:cNvGrpSpPr/>
          <p:nvPr/>
        </p:nvGrpSpPr>
        <p:grpSpPr>
          <a:xfrm>
            <a:off x="4759870" y="3384451"/>
            <a:ext cx="1905000" cy="1246465"/>
            <a:chOff x="6203833" y="5540829"/>
            <a:chExt cx="1905000" cy="1246465"/>
          </a:xfrm>
          <a:solidFill>
            <a:schemeClr val="accent1"/>
          </a:solidFill>
        </p:grpSpPr>
        <p:sp>
          <p:nvSpPr>
            <p:cNvPr id="20" name="Rectangle 19">
              <a:extLst>
                <a:ext uri="{FF2B5EF4-FFF2-40B4-BE49-F238E27FC236}">
                  <a16:creationId xmlns:a16="http://schemas.microsoft.com/office/drawing/2014/main" id="{22E688E8-0156-FC82-718E-6AA3BF8FFAC9}"/>
                </a:ext>
              </a:extLst>
            </p:cNvPr>
            <p:cNvSpPr/>
            <p:nvPr/>
          </p:nvSpPr>
          <p:spPr>
            <a:xfrm>
              <a:off x="6203833"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E95EBCA0-1B8A-2EFC-A2DB-6C430EA3507A}"/>
                </a:ext>
              </a:extLst>
            </p:cNvPr>
            <p:cNvSpPr txBox="1"/>
            <p:nvPr/>
          </p:nvSpPr>
          <p:spPr>
            <a:xfrm>
              <a:off x="6312191" y="6048630"/>
              <a:ext cx="1796642" cy="738664"/>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Federal Funding from Design to Deployment</a:t>
              </a:r>
            </a:p>
          </p:txBody>
        </p:sp>
      </p:grpSp>
      <p:grpSp>
        <p:nvGrpSpPr>
          <p:cNvPr id="27" name="Group 26">
            <a:extLst>
              <a:ext uri="{FF2B5EF4-FFF2-40B4-BE49-F238E27FC236}">
                <a16:creationId xmlns:a16="http://schemas.microsoft.com/office/drawing/2014/main" id="{3FA188D5-E326-A845-2D54-B70B9856DE64}"/>
              </a:ext>
            </a:extLst>
          </p:cNvPr>
          <p:cNvGrpSpPr/>
          <p:nvPr/>
        </p:nvGrpSpPr>
        <p:grpSpPr>
          <a:xfrm>
            <a:off x="5857254" y="1694920"/>
            <a:ext cx="1905000" cy="1230085"/>
            <a:chOff x="8370286" y="5540829"/>
            <a:chExt cx="1905000" cy="1230085"/>
          </a:xfrm>
          <a:solidFill>
            <a:schemeClr val="accent1"/>
          </a:solidFill>
        </p:grpSpPr>
        <p:sp>
          <p:nvSpPr>
            <p:cNvPr id="29" name="Rectangle 28">
              <a:extLst>
                <a:ext uri="{FF2B5EF4-FFF2-40B4-BE49-F238E27FC236}">
                  <a16:creationId xmlns:a16="http://schemas.microsoft.com/office/drawing/2014/main" id="{77AC3F57-7441-F5CC-074D-C872A0419D15}"/>
                </a:ext>
              </a:extLst>
            </p:cNvPr>
            <p:cNvSpPr/>
            <p:nvPr/>
          </p:nvSpPr>
          <p:spPr>
            <a:xfrm>
              <a:off x="8370286"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TextBox 30">
              <a:extLst>
                <a:ext uri="{FF2B5EF4-FFF2-40B4-BE49-F238E27FC236}">
                  <a16:creationId xmlns:a16="http://schemas.microsoft.com/office/drawing/2014/main" id="{7D4F65F4-A0BC-10F5-2B2E-7B2DD6F4F815}"/>
                </a:ext>
              </a:extLst>
            </p:cNvPr>
            <p:cNvSpPr txBox="1"/>
            <p:nvPr/>
          </p:nvSpPr>
          <p:spPr>
            <a:xfrm>
              <a:off x="8370286" y="6126029"/>
              <a:ext cx="1905000" cy="523220"/>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Project Management and Construction</a:t>
              </a:r>
            </a:p>
          </p:txBody>
        </p:sp>
      </p:grpSp>
      <p:grpSp>
        <p:nvGrpSpPr>
          <p:cNvPr id="38" name="Group 37">
            <a:extLst>
              <a:ext uri="{FF2B5EF4-FFF2-40B4-BE49-F238E27FC236}">
                <a16:creationId xmlns:a16="http://schemas.microsoft.com/office/drawing/2014/main" id="{05868DF8-8B95-0F7E-E5FE-48896B81DC27}"/>
              </a:ext>
            </a:extLst>
          </p:cNvPr>
          <p:cNvGrpSpPr/>
          <p:nvPr/>
        </p:nvGrpSpPr>
        <p:grpSpPr>
          <a:xfrm>
            <a:off x="5935723" y="4940231"/>
            <a:ext cx="1905000" cy="1230085"/>
            <a:chOff x="8370286" y="5540829"/>
            <a:chExt cx="1905000" cy="1230085"/>
          </a:xfrm>
          <a:solidFill>
            <a:schemeClr val="accent1"/>
          </a:solidFill>
        </p:grpSpPr>
        <p:sp>
          <p:nvSpPr>
            <p:cNvPr id="39" name="Rectangle 38">
              <a:extLst>
                <a:ext uri="{FF2B5EF4-FFF2-40B4-BE49-F238E27FC236}">
                  <a16:creationId xmlns:a16="http://schemas.microsoft.com/office/drawing/2014/main" id="{F94DAFCE-D668-922D-A62D-E98558EED450}"/>
                </a:ext>
              </a:extLst>
            </p:cNvPr>
            <p:cNvSpPr/>
            <p:nvPr/>
          </p:nvSpPr>
          <p:spPr>
            <a:xfrm>
              <a:off x="8370286"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TextBox 39">
              <a:extLst>
                <a:ext uri="{FF2B5EF4-FFF2-40B4-BE49-F238E27FC236}">
                  <a16:creationId xmlns:a16="http://schemas.microsoft.com/office/drawing/2014/main" id="{236C58E6-7732-B47C-216E-93D079AB5BB0}"/>
                </a:ext>
              </a:extLst>
            </p:cNvPr>
            <p:cNvSpPr txBox="1"/>
            <p:nvPr/>
          </p:nvSpPr>
          <p:spPr>
            <a:xfrm>
              <a:off x="8370286" y="6126029"/>
              <a:ext cx="1905000" cy="523220"/>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Security and Safeguards</a:t>
              </a:r>
            </a:p>
          </p:txBody>
        </p:sp>
      </p:grpSp>
      <p:grpSp>
        <p:nvGrpSpPr>
          <p:cNvPr id="46" name="Group 45">
            <a:extLst>
              <a:ext uri="{FF2B5EF4-FFF2-40B4-BE49-F238E27FC236}">
                <a16:creationId xmlns:a16="http://schemas.microsoft.com/office/drawing/2014/main" id="{984D6582-172F-E74F-E8D6-28E95A5AF884}"/>
              </a:ext>
            </a:extLst>
          </p:cNvPr>
          <p:cNvGrpSpPr/>
          <p:nvPr/>
        </p:nvGrpSpPr>
        <p:grpSpPr>
          <a:xfrm>
            <a:off x="7148262" y="3369093"/>
            <a:ext cx="1905000" cy="1230085"/>
            <a:chOff x="8370286" y="5540829"/>
            <a:chExt cx="1905000" cy="1230085"/>
          </a:xfrm>
          <a:solidFill>
            <a:schemeClr val="accent1"/>
          </a:solidFill>
        </p:grpSpPr>
        <p:sp>
          <p:nvSpPr>
            <p:cNvPr id="47" name="Rectangle 46">
              <a:extLst>
                <a:ext uri="{FF2B5EF4-FFF2-40B4-BE49-F238E27FC236}">
                  <a16:creationId xmlns:a16="http://schemas.microsoft.com/office/drawing/2014/main" id="{061E9C42-8839-7189-854F-67819F5640D6}"/>
                </a:ext>
              </a:extLst>
            </p:cNvPr>
            <p:cNvSpPr/>
            <p:nvPr/>
          </p:nvSpPr>
          <p:spPr>
            <a:xfrm>
              <a:off x="8370286"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Box 47">
              <a:extLst>
                <a:ext uri="{FF2B5EF4-FFF2-40B4-BE49-F238E27FC236}">
                  <a16:creationId xmlns:a16="http://schemas.microsoft.com/office/drawing/2014/main" id="{29A50309-8E0B-2ACA-C2A8-45E312ADFF62}"/>
                </a:ext>
              </a:extLst>
            </p:cNvPr>
            <p:cNvSpPr txBox="1"/>
            <p:nvPr/>
          </p:nvSpPr>
          <p:spPr>
            <a:xfrm>
              <a:off x="8370286" y="6021275"/>
              <a:ext cx="1905000" cy="738664"/>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Community Engagement and Acceptance</a:t>
              </a:r>
            </a:p>
          </p:txBody>
        </p:sp>
      </p:grpSp>
      <p:grpSp>
        <p:nvGrpSpPr>
          <p:cNvPr id="50" name="Group 49">
            <a:extLst>
              <a:ext uri="{FF2B5EF4-FFF2-40B4-BE49-F238E27FC236}">
                <a16:creationId xmlns:a16="http://schemas.microsoft.com/office/drawing/2014/main" id="{5B9AFF01-2E01-D1F5-1728-5547DA60AECE}"/>
              </a:ext>
            </a:extLst>
          </p:cNvPr>
          <p:cNvGrpSpPr/>
          <p:nvPr/>
        </p:nvGrpSpPr>
        <p:grpSpPr>
          <a:xfrm>
            <a:off x="2371478" y="3373382"/>
            <a:ext cx="1905000" cy="1230085"/>
            <a:chOff x="8370286" y="5540829"/>
            <a:chExt cx="1905000" cy="1230085"/>
          </a:xfrm>
          <a:solidFill>
            <a:schemeClr val="accent1"/>
          </a:solidFill>
        </p:grpSpPr>
        <p:sp>
          <p:nvSpPr>
            <p:cNvPr id="51" name="Rectangle 50">
              <a:extLst>
                <a:ext uri="{FF2B5EF4-FFF2-40B4-BE49-F238E27FC236}">
                  <a16:creationId xmlns:a16="http://schemas.microsoft.com/office/drawing/2014/main" id="{9E3B301C-A468-7E6A-2083-6A564365F0B1}"/>
                </a:ext>
              </a:extLst>
            </p:cNvPr>
            <p:cNvSpPr/>
            <p:nvPr/>
          </p:nvSpPr>
          <p:spPr>
            <a:xfrm>
              <a:off x="8370286"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TextBox 51">
              <a:extLst>
                <a:ext uri="{FF2B5EF4-FFF2-40B4-BE49-F238E27FC236}">
                  <a16:creationId xmlns:a16="http://schemas.microsoft.com/office/drawing/2014/main" id="{8CEAC65A-8CD8-0ED3-1EAA-7145D907580E}"/>
                </a:ext>
              </a:extLst>
            </p:cNvPr>
            <p:cNvSpPr txBox="1"/>
            <p:nvPr/>
          </p:nvSpPr>
          <p:spPr>
            <a:xfrm>
              <a:off x="8370286" y="6075705"/>
              <a:ext cx="1905000" cy="523220"/>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Alternative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Applications</a:t>
              </a:r>
            </a:p>
          </p:txBody>
        </p:sp>
      </p:grpSp>
      <p:sp>
        <p:nvSpPr>
          <p:cNvPr id="23" name="Slide Number Placeholder 1">
            <a:extLst>
              <a:ext uri="{FF2B5EF4-FFF2-40B4-BE49-F238E27FC236}">
                <a16:creationId xmlns:a16="http://schemas.microsoft.com/office/drawing/2014/main" id="{67BDE55F-DFE0-9BB7-9AC0-79A9D11305A4}"/>
              </a:ext>
            </a:extLst>
          </p:cNvPr>
          <p:cNvSpPr>
            <a:spLocks noGrp="1"/>
          </p:cNvSpPr>
          <p:nvPr>
            <p:ph type="sldNum" sz="quarter" idx="12"/>
          </p:nvPr>
        </p:nvSpPr>
        <p:spPr>
          <a:xfrm>
            <a:off x="10815321" y="6441450"/>
            <a:ext cx="401319" cy="1949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8FFD7616-CCCA-2644-5D24-D49BC377112A}"/>
              </a:ext>
            </a:extLst>
          </p:cNvPr>
          <p:cNvCxnSpPr>
            <a:cxnSpLocks/>
          </p:cNvCxnSpPr>
          <p:nvPr/>
        </p:nvCxnSpPr>
        <p:spPr>
          <a:xfrm>
            <a:off x="0" y="1182965"/>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C29B8449-8DF6-7D1D-5B63-880B372657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4340" y="1715202"/>
            <a:ext cx="657303" cy="657303"/>
          </a:xfrm>
          <a:prstGeom prst="rect">
            <a:avLst/>
          </a:prstGeom>
        </p:spPr>
      </p:pic>
      <p:pic>
        <p:nvPicPr>
          <p:cNvPr id="36" name="Graphic 35">
            <a:extLst>
              <a:ext uri="{FF2B5EF4-FFF2-40B4-BE49-F238E27FC236}">
                <a16:creationId xmlns:a16="http://schemas.microsoft.com/office/drawing/2014/main" id="{9DD52958-26AC-D39F-6D5D-7971C8B709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93654" y="1715202"/>
            <a:ext cx="715406" cy="715406"/>
          </a:xfrm>
          <a:prstGeom prst="rect">
            <a:avLst/>
          </a:prstGeom>
        </p:spPr>
      </p:pic>
      <p:pic>
        <p:nvPicPr>
          <p:cNvPr id="37" name="Graphic 36">
            <a:extLst>
              <a:ext uri="{FF2B5EF4-FFF2-40B4-BE49-F238E27FC236}">
                <a16:creationId xmlns:a16="http://schemas.microsoft.com/office/drawing/2014/main" id="{091473D8-22F1-10E5-E982-6CDCF18D21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49893" y="1766001"/>
            <a:ext cx="551280" cy="551280"/>
          </a:xfrm>
          <a:prstGeom prst="rect">
            <a:avLst/>
          </a:prstGeom>
        </p:spPr>
      </p:pic>
      <p:grpSp>
        <p:nvGrpSpPr>
          <p:cNvPr id="3077" name="Group 3076">
            <a:extLst>
              <a:ext uri="{FF2B5EF4-FFF2-40B4-BE49-F238E27FC236}">
                <a16:creationId xmlns:a16="http://schemas.microsoft.com/office/drawing/2014/main" id="{7D722CB3-3157-62F9-A78D-6C7527DAD83C}"/>
              </a:ext>
            </a:extLst>
          </p:cNvPr>
          <p:cNvGrpSpPr/>
          <p:nvPr/>
        </p:nvGrpSpPr>
        <p:grpSpPr>
          <a:xfrm>
            <a:off x="8139422" y="1693287"/>
            <a:ext cx="1905000" cy="1230085"/>
            <a:chOff x="8139422" y="1693287"/>
            <a:chExt cx="1905000" cy="1230085"/>
          </a:xfrm>
        </p:grpSpPr>
        <p:sp>
          <p:nvSpPr>
            <p:cNvPr id="43" name="Rectangle 42">
              <a:extLst>
                <a:ext uri="{FF2B5EF4-FFF2-40B4-BE49-F238E27FC236}">
                  <a16:creationId xmlns:a16="http://schemas.microsoft.com/office/drawing/2014/main" id="{28ED7110-2AD6-BD7A-D45A-9C6327D40346}"/>
                </a:ext>
              </a:extLst>
            </p:cNvPr>
            <p:cNvSpPr/>
            <p:nvPr/>
          </p:nvSpPr>
          <p:spPr>
            <a:xfrm>
              <a:off x="8139422" y="1693287"/>
              <a:ext cx="1905000" cy="1230085"/>
            </a:xfrm>
            <a:prstGeom prst="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id="{09D11322-D95D-7554-758F-F2FAD4D24E4E}"/>
                </a:ext>
              </a:extLst>
            </p:cNvPr>
            <p:cNvSpPr txBox="1"/>
            <p:nvPr/>
          </p:nvSpPr>
          <p:spPr>
            <a:xfrm>
              <a:off x="8139422" y="2431464"/>
              <a:ext cx="1905000" cy="307777"/>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Workforce</a:t>
              </a:r>
            </a:p>
          </p:txBody>
        </p:sp>
        <p:pic>
          <p:nvPicPr>
            <p:cNvPr id="61" name="Graphic 60">
              <a:extLst>
                <a:ext uri="{FF2B5EF4-FFF2-40B4-BE49-F238E27FC236}">
                  <a16:creationId xmlns:a16="http://schemas.microsoft.com/office/drawing/2014/main" id="{431CC4FB-3748-1DE2-86CE-349547C69B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89277" y="1768166"/>
              <a:ext cx="617153" cy="617153"/>
            </a:xfrm>
            <a:prstGeom prst="rect">
              <a:avLst/>
            </a:prstGeom>
          </p:spPr>
        </p:pic>
      </p:grpSp>
      <p:pic>
        <p:nvPicPr>
          <p:cNvPr id="62" name="Graphic 61">
            <a:extLst>
              <a:ext uri="{FF2B5EF4-FFF2-40B4-BE49-F238E27FC236}">
                <a16:creationId xmlns:a16="http://schemas.microsoft.com/office/drawing/2014/main" id="{CEA19158-1D41-4E45-B5DE-EF74C6A1CCA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69692" y="3397251"/>
            <a:ext cx="613752" cy="613752"/>
          </a:xfrm>
          <a:prstGeom prst="rect">
            <a:avLst/>
          </a:prstGeom>
        </p:spPr>
      </p:pic>
      <p:pic>
        <p:nvPicPr>
          <p:cNvPr id="63" name="Graphic 62">
            <a:extLst>
              <a:ext uri="{FF2B5EF4-FFF2-40B4-BE49-F238E27FC236}">
                <a16:creationId xmlns:a16="http://schemas.microsoft.com/office/drawing/2014/main" id="{954188A3-68BF-B276-0C8F-3126486B520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64181" y="3431953"/>
            <a:ext cx="462042" cy="462042"/>
          </a:xfrm>
          <a:prstGeom prst="rect">
            <a:avLst/>
          </a:prstGeom>
        </p:spPr>
      </p:pic>
      <p:pic>
        <p:nvPicPr>
          <p:cNvPr id="3072" name="Graphic 3071">
            <a:extLst>
              <a:ext uri="{FF2B5EF4-FFF2-40B4-BE49-F238E27FC236}">
                <a16:creationId xmlns:a16="http://schemas.microsoft.com/office/drawing/2014/main" id="{1FE31AB8-86FF-69F7-A5A2-850D934D18D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62254" y="3362736"/>
            <a:ext cx="640934" cy="640934"/>
          </a:xfrm>
          <a:prstGeom prst="rect">
            <a:avLst/>
          </a:prstGeom>
        </p:spPr>
      </p:pic>
      <p:pic>
        <p:nvPicPr>
          <p:cNvPr id="3073" name="Graphic 3072">
            <a:extLst>
              <a:ext uri="{FF2B5EF4-FFF2-40B4-BE49-F238E27FC236}">
                <a16:creationId xmlns:a16="http://schemas.microsoft.com/office/drawing/2014/main" id="{C99DE4C6-886A-52C4-363A-C9337AB9480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183546" y="4999139"/>
            <a:ext cx="688077" cy="688077"/>
          </a:xfrm>
          <a:prstGeom prst="rect">
            <a:avLst/>
          </a:prstGeom>
        </p:spPr>
      </p:pic>
      <p:pic>
        <p:nvPicPr>
          <p:cNvPr id="3075" name="Graphic 3074">
            <a:extLst>
              <a:ext uri="{FF2B5EF4-FFF2-40B4-BE49-F238E27FC236}">
                <a16:creationId xmlns:a16="http://schemas.microsoft.com/office/drawing/2014/main" id="{1AA11E3A-539B-42F9-939D-0D59A45D6EA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625042" y="5032053"/>
            <a:ext cx="523220" cy="523220"/>
          </a:xfrm>
          <a:prstGeom prst="rect">
            <a:avLst/>
          </a:prstGeom>
        </p:spPr>
      </p:pic>
      <p:pic>
        <p:nvPicPr>
          <p:cNvPr id="3076" name="Graphic 3075">
            <a:extLst>
              <a:ext uri="{FF2B5EF4-FFF2-40B4-BE49-F238E27FC236}">
                <a16:creationId xmlns:a16="http://schemas.microsoft.com/office/drawing/2014/main" id="{B0BDD635-C603-5C5E-BE9E-7FC1332465F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747883" y="4908036"/>
            <a:ext cx="688077" cy="688077"/>
          </a:xfrm>
          <a:prstGeom prst="rect">
            <a:avLst/>
          </a:prstGeom>
        </p:spPr>
      </p:pic>
    </p:spTree>
    <p:extLst>
      <p:ext uri="{BB962C8B-B14F-4D97-AF65-F5344CB8AC3E}">
        <p14:creationId xmlns:p14="http://schemas.microsoft.com/office/powerpoint/2010/main" val="259503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BE66905-3B0F-BE9D-49AE-893BFEB78F29}"/>
              </a:ext>
            </a:extLst>
          </p:cNvPr>
          <p:cNvGraphicFramePr>
            <a:graphicFrameLocks noGrp="1"/>
          </p:cNvGraphicFramePr>
          <p:nvPr/>
        </p:nvGraphicFramePr>
        <p:xfrm>
          <a:off x="824425" y="1271217"/>
          <a:ext cx="10543150" cy="4829974"/>
        </p:xfrm>
        <a:graphic>
          <a:graphicData uri="http://schemas.openxmlformats.org/drawingml/2006/table">
            <a:tbl>
              <a:tblPr firstRow="1" bandRow="1">
                <a:tableStyleId>{5940675A-B579-460E-94D1-54222C63F5DA}</a:tableStyleId>
              </a:tblPr>
              <a:tblGrid>
                <a:gridCol w="2480704">
                  <a:extLst>
                    <a:ext uri="{9D8B030D-6E8A-4147-A177-3AD203B41FA5}">
                      <a16:colId xmlns:a16="http://schemas.microsoft.com/office/drawing/2014/main" val="133159824"/>
                    </a:ext>
                  </a:extLst>
                </a:gridCol>
                <a:gridCol w="3289312">
                  <a:extLst>
                    <a:ext uri="{9D8B030D-6E8A-4147-A177-3AD203B41FA5}">
                      <a16:colId xmlns:a16="http://schemas.microsoft.com/office/drawing/2014/main" val="3776971203"/>
                    </a:ext>
                  </a:extLst>
                </a:gridCol>
                <a:gridCol w="4773134">
                  <a:extLst>
                    <a:ext uri="{9D8B030D-6E8A-4147-A177-3AD203B41FA5}">
                      <a16:colId xmlns:a16="http://schemas.microsoft.com/office/drawing/2014/main" val="3973352863"/>
                    </a:ext>
                  </a:extLst>
                </a:gridCol>
              </a:tblGrid>
              <a:tr h="669454">
                <a:tc>
                  <a:txBody>
                    <a:bodyPr/>
                    <a:lstStyle/>
                    <a:p>
                      <a:r>
                        <a:rPr lang="en-US" sz="1100" b="1">
                          <a:solidFill>
                            <a:schemeClr val="bg1"/>
                          </a:solidFill>
                        </a:rPr>
                        <a:t>Reactor Technology</a:t>
                      </a:r>
                    </a:p>
                  </a:txBody>
                  <a:tcPr anchor="ctr">
                    <a:solidFill>
                      <a:schemeClr val="accent1"/>
                    </a:solidFill>
                  </a:tcPr>
                </a:tc>
                <a:tc>
                  <a:txBody>
                    <a:bodyPr/>
                    <a:lstStyle/>
                    <a:p>
                      <a:r>
                        <a:rPr lang="en-US" sz="1100" b="1">
                          <a:solidFill>
                            <a:schemeClr val="bg1"/>
                          </a:solidFill>
                        </a:rPr>
                        <a:t>Technology Experience</a:t>
                      </a:r>
                    </a:p>
                  </a:txBody>
                  <a:tcPr anchor="ctr">
                    <a:solidFill>
                      <a:schemeClr val="accent1"/>
                    </a:solidFill>
                  </a:tcPr>
                </a:tc>
                <a:tc>
                  <a:txBody>
                    <a:bodyPr/>
                    <a:lstStyle/>
                    <a:p>
                      <a:r>
                        <a:rPr lang="en-US" sz="1100" b="1">
                          <a:solidFill>
                            <a:schemeClr val="bg1"/>
                          </a:solidFill>
                        </a:rPr>
                        <a:t>Technology Gaps</a:t>
                      </a:r>
                    </a:p>
                  </a:txBody>
                  <a:tcPr anchor="ctr">
                    <a:solidFill>
                      <a:schemeClr val="accent1"/>
                    </a:solidFill>
                  </a:tcPr>
                </a:tc>
                <a:extLst>
                  <a:ext uri="{0D108BD9-81ED-4DB2-BD59-A6C34878D82A}">
                    <a16:rowId xmlns:a16="http://schemas.microsoft.com/office/drawing/2014/main" val="609749524"/>
                  </a:ext>
                </a:extLst>
              </a:tr>
              <a:tr h="0">
                <a:tc>
                  <a:txBody>
                    <a:bodyPr/>
                    <a:lstStyle/>
                    <a:p>
                      <a:r>
                        <a:rPr lang="en-US" sz="1100" b="1"/>
                        <a:t>Small Modular LWR</a:t>
                      </a:r>
                    </a:p>
                  </a:txBody>
                  <a:tcPr anchor="ctr">
                    <a:solidFill>
                      <a:srgbClr val="008000">
                        <a:alpha val="30196"/>
                      </a:srgbClr>
                    </a:solidFill>
                  </a:tcPr>
                </a:tc>
                <a:tc>
                  <a:txBody>
                    <a:bodyPr/>
                    <a:lstStyle/>
                    <a:p>
                      <a:pPr marL="0" marR="0" indent="0">
                        <a:lnSpc>
                          <a:spcPct val="100000"/>
                        </a:lnSpc>
                        <a:spcBef>
                          <a:spcPts val="0"/>
                        </a:spcBef>
                        <a:spcAft>
                          <a:spcPts val="600"/>
                        </a:spcAft>
                      </a:pPr>
                      <a:r>
                        <a:rPr lang="en-US" sz="1100">
                          <a:effectLst/>
                          <a:latin typeface="+mn-lt"/>
                          <a:ea typeface="Calibri" panose="020F0502020204030204" pitchFamily="34" charset="0"/>
                          <a:cs typeface="Times New Roman" panose="02020603050405020304" pitchFamily="18" charset="0"/>
                        </a:rPr>
                        <a:t>Evolution from currently operating LWRs</a:t>
                      </a:r>
                      <a:endParaRPr lang="en-US" sz="1100">
                        <a:effectLst/>
                        <a:latin typeface="+mn-lt"/>
                        <a:ea typeface="Arial" panose="020B0604020202020204" pitchFamily="34" charset="0"/>
                        <a:cs typeface="Times New Roman" panose="02020603050405020304" pitchFamily="18" charset="0"/>
                      </a:endParaRPr>
                    </a:p>
                  </a:txBody>
                  <a:tcPr marL="68580" marR="68580" marT="0" marB="0" anchor="ctr">
                    <a:solidFill>
                      <a:srgbClr val="008000">
                        <a:alpha val="30196"/>
                      </a:srgbClr>
                    </a:solidFill>
                  </a:tcPr>
                </a:tc>
                <a:tc>
                  <a:txBody>
                    <a:bodyPr/>
                    <a:lstStyle/>
                    <a:p>
                      <a:r>
                        <a:rPr lang="en-US" sz="1100" b="0"/>
                        <a:t>Develop and qualify unique plant components</a:t>
                      </a:r>
                    </a:p>
                  </a:txBody>
                  <a:tcPr anchor="ctr">
                    <a:solidFill>
                      <a:srgbClr val="008000">
                        <a:alpha val="30196"/>
                      </a:srgbClr>
                    </a:solidFill>
                  </a:tcPr>
                </a:tc>
                <a:extLst>
                  <a:ext uri="{0D108BD9-81ED-4DB2-BD59-A6C34878D82A}">
                    <a16:rowId xmlns:a16="http://schemas.microsoft.com/office/drawing/2014/main" val="1376654434"/>
                  </a:ext>
                </a:extLst>
              </a:tr>
              <a:tr h="0">
                <a:tc>
                  <a:txBody>
                    <a:bodyPr/>
                    <a:lstStyle/>
                    <a:p>
                      <a:r>
                        <a:rPr lang="en-US" sz="1100" b="1"/>
                        <a:t>Liquid Metal Fast Reactor</a:t>
                      </a:r>
                    </a:p>
                  </a:txBody>
                  <a:tcPr anchor="ctr">
                    <a:solidFill>
                      <a:srgbClr val="99CC00">
                        <a:alpha val="30196"/>
                      </a:srgbClr>
                    </a:solidFill>
                  </a:tcPr>
                </a:tc>
                <a:tc>
                  <a:txBody>
                    <a:bodyPr/>
                    <a:lstStyle/>
                    <a:p>
                      <a:pPr marL="0" marR="0" indent="0">
                        <a:lnSpc>
                          <a:spcPct val="100000"/>
                        </a:lnSpc>
                        <a:spcBef>
                          <a:spcPts val="0"/>
                        </a:spcBef>
                        <a:spcAft>
                          <a:spcPts val="0"/>
                        </a:spcAft>
                      </a:pPr>
                      <a:r>
                        <a:rPr lang="en-US" sz="1100">
                          <a:effectLst/>
                          <a:latin typeface="+mn-lt"/>
                          <a:ea typeface="Calibri" panose="020F0502020204030204" pitchFamily="34" charset="0"/>
                          <a:cs typeface="Times New Roman" panose="02020603050405020304" pitchFamily="18" charset="0"/>
                        </a:rPr>
                        <a:t>Several small SFRs operating worldwide </a:t>
                      </a:r>
                      <a:endParaRPr lang="en-US" sz="1100">
                        <a:effectLst/>
                        <a:latin typeface="+mn-lt"/>
                        <a:ea typeface="Arial" panose="020B0604020202020204" pitchFamily="34" charset="0"/>
                        <a:cs typeface="Times New Roman" panose="02020603050405020304" pitchFamily="18" charset="0"/>
                      </a:endParaRPr>
                    </a:p>
                  </a:txBody>
                  <a:tcPr marL="68580" marR="68580" marT="0" marB="0" anchor="ctr">
                    <a:solidFill>
                      <a:srgbClr val="99CC00">
                        <a:alpha val="30196"/>
                      </a:srgbClr>
                    </a:solidFill>
                  </a:tcPr>
                </a:tc>
                <a:tc>
                  <a:txBody>
                    <a:bodyPr/>
                    <a:lstStyle/>
                    <a:p>
                      <a:r>
                        <a:rPr lang="en-US" sz="1100" b="0"/>
                        <a:t>Qualify annular metal fuel and advanced steel alloys</a:t>
                      </a:r>
                    </a:p>
                    <a:p>
                      <a:r>
                        <a:rPr lang="en-US" sz="1100" b="0"/>
                        <a:t>Perform source term experiments to reduce conservatisms </a:t>
                      </a:r>
                    </a:p>
                  </a:txBody>
                  <a:tcPr anchor="ctr">
                    <a:solidFill>
                      <a:srgbClr val="99CC00">
                        <a:alpha val="30196"/>
                      </a:srgbClr>
                    </a:solidFill>
                  </a:tcPr>
                </a:tc>
                <a:extLst>
                  <a:ext uri="{0D108BD9-81ED-4DB2-BD59-A6C34878D82A}">
                    <a16:rowId xmlns:a16="http://schemas.microsoft.com/office/drawing/2014/main" val="729243121"/>
                  </a:ext>
                </a:extLst>
              </a:tr>
              <a:tr h="0">
                <a:tc>
                  <a:txBody>
                    <a:bodyPr/>
                    <a:lstStyle/>
                    <a:p>
                      <a:r>
                        <a:rPr lang="en-US" sz="1100" b="1"/>
                        <a:t>High-Temperature Gas Reactor</a:t>
                      </a:r>
                    </a:p>
                  </a:txBody>
                  <a:tcPr anchor="ctr">
                    <a:solidFill>
                      <a:srgbClr val="99CC00">
                        <a:alpha val="30196"/>
                      </a:srgbClr>
                    </a:solidFill>
                  </a:tcPr>
                </a:tc>
                <a:tc>
                  <a:txBody>
                    <a:bodyPr/>
                    <a:lstStyle/>
                    <a:p>
                      <a:pPr marL="0" marR="0" indent="0">
                        <a:lnSpc>
                          <a:spcPct val="100000"/>
                        </a:lnSpc>
                        <a:spcBef>
                          <a:spcPts val="0"/>
                        </a:spcBef>
                        <a:spcAft>
                          <a:spcPts val="0"/>
                        </a:spcAft>
                      </a:pPr>
                      <a:r>
                        <a:rPr lang="en-US" sz="1100">
                          <a:effectLst/>
                          <a:latin typeface="+mn-lt"/>
                          <a:ea typeface="Calibri" panose="020F0502020204030204" pitchFamily="34" charset="0"/>
                          <a:cs typeface="Times New Roman" panose="02020603050405020304" pitchFamily="18" charset="0"/>
                        </a:rPr>
                        <a:t>Several small HGTRs operating worldwide </a:t>
                      </a:r>
                      <a:endParaRPr lang="en-US" sz="1100">
                        <a:effectLst/>
                        <a:latin typeface="+mn-lt"/>
                        <a:ea typeface="Arial" panose="020B0604020202020204" pitchFamily="34" charset="0"/>
                        <a:cs typeface="Times New Roman" panose="02020603050405020304" pitchFamily="18" charset="0"/>
                      </a:endParaRPr>
                    </a:p>
                  </a:txBody>
                  <a:tcPr marL="68580" marR="68580" marT="0" marB="0" anchor="ctr">
                    <a:solidFill>
                      <a:srgbClr val="99CC00">
                        <a:alpha val="30196"/>
                      </a:srgbClr>
                    </a:solidFill>
                  </a:tcPr>
                </a:tc>
                <a:tc>
                  <a:txBody>
                    <a:bodyPr/>
                    <a:lstStyle/>
                    <a:p>
                      <a:r>
                        <a:rPr lang="en-US" sz="1100" b="0"/>
                        <a:t>Qualify fuel and graphite (&lt;1100 K outlet temp designs)</a:t>
                      </a:r>
                    </a:p>
                    <a:p>
                      <a:r>
                        <a:rPr lang="en-US" sz="1100" b="0"/>
                        <a:t>Qualify materials used in heat exchanger and other components (&gt;1100 K outlet temp designs)</a:t>
                      </a:r>
                    </a:p>
                  </a:txBody>
                  <a:tcPr anchor="ctr">
                    <a:solidFill>
                      <a:srgbClr val="99CC00">
                        <a:alpha val="30196"/>
                      </a:srgbClr>
                    </a:solidFill>
                  </a:tcPr>
                </a:tc>
                <a:extLst>
                  <a:ext uri="{0D108BD9-81ED-4DB2-BD59-A6C34878D82A}">
                    <a16:rowId xmlns:a16="http://schemas.microsoft.com/office/drawing/2014/main" val="4023252287"/>
                  </a:ext>
                </a:extLst>
              </a:tr>
              <a:tr h="0">
                <a:tc>
                  <a:txBody>
                    <a:bodyPr/>
                    <a:lstStyle/>
                    <a:p>
                      <a:r>
                        <a:rPr lang="en-US" sz="1100" b="1"/>
                        <a:t>Fluoride Salt-Cooled Reactor</a:t>
                      </a:r>
                    </a:p>
                  </a:txBody>
                  <a:tcPr anchor="ctr">
                    <a:solidFill>
                      <a:schemeClr val="accent4">
                        <a:lumMod val="60000"/>
                        <a:lumOff val="40000"/>
                      </a:schemeClr>
                    </a:solidFill>
                  </a:tcPr>
                </a:tc>
                <a:tc>
                  <a:txBody>
                    <a:bodyPr/>
                    <a:lstStyle/>
                    <a:p>
                      <a:pPr marL="0" marR="0" indent="0">
                        <a:lnSpc>
                          <a:spcPct val="100000"/>
                        </a:lnSpc>
                        <a:spcBef>
                          <a:spcPts val="0"/>
                        </a:spcBef>
                        <a:spcAft>
                          <a:spcPts val="0"/>
                        </a:spcAft>
                      </a:pPr>
                      <a:r>
                        <a:rPr lang="en-US" sz="1100">
                          <a:effectLst/>
                          <a:latin typeface="+mn-lt"/>
                          <a:ea typeface="Calibri" panose="020F0502020204030204" pitchFamily="34" charset="0"/>
                          <a:cs typeface="Times New Roman" panose="02020603050405020304" pitchFamily="18" charset="0"/>
                        </a:rPr>
                        <a:t>FHR designed, reduced-scale prototype planned for demonstration</a:t>
                      </a:r>
                      <a:endParaRPr lang="en-US" sz="1100">
                        <a:effectLst/>
                        <a:latin typeface="+mn-lt"/>
                        <a:ea typeface="Arial" panose="020B060402020202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r>
                        <a:rPr lang="en-US" sz="1100" b="0"/>
                        <a:t>Demonstrate corrosion/control for </a:t>
                      </a:r>
                      <a:r>
                        <a:rPr lang="en-US" sz="1100" b="0" err="1"/>
                        <a:t>Flibe</a:t>
                      </a:r>
                      <a:r>
                        <a:rPr lang="en-US" sz="1100" b="0"/>
                        <a:t>-based salt in presence of neutron field</a:t>
                      </a:r>
                    </a:p>
                    <a:p>
                      <a:r>
                        <a:rPr lang="en-US" sz="1100" b="0"/>
                        <a:t>Demonstrate materials for strength, corrosion resistance, and irradiation stability in operation</a:t>
                      </a:r>
                    </a:p>
                    <a:p>
                      <a:r>
                        <a:rPr lang="en-US" sz="1100" b="0"/>
                        <a:t>Demonstrate tritium migration and radioactivity control</a:t>
                      </a:r>
                    </a:p>
                    <a:p>
                      <a:r>
                        <a:rPr lang="en-US" sz="1100" b="0"/>
                        <a:t>Demonstrate passive safety systems </a:t>
                      </a:r>
                    </a:p>
                  </a:txBody>
                  <a:tcPr anchor="ctr">
                    <a:solidFill>
                      <a:schemeClr val="accent4">
                        <a:lumMod val="60000"/>
                        <a:lumOff val="40000"/>
                      </a:schemeClr>
                    </a:solidFill>
                  </a:tcPr>
                </a:tc>
                <a:extLst>
                  <a:ext uri="{0D108BD9-81ED-4DB2-BD59-A6C34878D82A}">
                    <a16:rowId xmlns:a16="http://schemas.microsoft.com/office/drawing/2014/main" val="1263200552"/>
                  </a:ext>
                </a:extLst>
              </a:tr>
              <a:tr h="0">
                <a:tc>
                  <a:txBody>
                    <a:bodyPr/>
                    <a:lstStyle/>
                    <a:p>
                      <a:r>
                        <a:rPr lang="en-US" sz="1100" b="1"/>
                        <a:t>Heat-Pipe-Cooled Reactor</a:t>
                      </a:r>
                    </a:p>
                  </a:txBody>
                  <a:tcPr anchor="ctr">
                    <a:solidFill>
                      <a:schemeClr val="accent4">
                        <a:lumMod val="60000"/>
                        <a:lumOff val="40000"/>
                      </a:schemeClr>
                    </a:solidFill>
                  </a:tcPr>
                </a:tc>
                <a:tc>
                  <a:txBody>
                    <a:bodyPr/>
                    <a:lstStyle/>
                    <a:p>
                      <a:pPr marL="0" marR="0" indent="0">
                        <a:lnSpc>
                          <a:spcPct val="100000"/>
                        </a:lnSpc>
                        <a:spcBef>
                          <a:spcPts val="0"/>
                        </a:spcBef>
                        <a:spcAft>
                          <a:spcPts val="0"/>
                        </a:spcAft>
                      </a:pPr>
                      <a:r>
                        <a:rPr lang="en-US" sz="1100">
                          <a:effectLst/>
                          <a:latin typeface="+mn-lt"/>
                          <a:ea typeface="Calibri" panose="020F0502020204030204" pitchFamily="34" charset="0"/>
                          <a:cs typeface="Times New Roman" panose="02020603050405020304" pitchFamily="18" charset="0"/>
                        </a:rPr>
                        <a:t>LANL space reactor demonstrated concept at reduced power scale</a:t>
                      </a:r>
                      <a:endParaRPr lang="en-US" sz="1100">
                        <a:effectLst/>
                        <a:latin typeface="+mn-lt"/>
                        <a:ea typeface="Arial" panose="020B060402020202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r>
                        <a:rPr lang="en-US" sz="1100" b="0"/>
                        <a:t>Develop compact PCU operation and integration with heat-pipe core cooling</a:t>
                      </a:r>
                    </a:p>
                    <a:p>
                      <a:r>
                        <a:rPr lang="en-US" sz="1100" b="0"/>
                        <a:t>Develop autonomous control and instrumentation</a:t>
                      </a:r>
                    </a:p>
                    <a:p>
                      <a:r>
                        <a:rPr lang="en-US" sz="1100" b="0"/>
                        <a:t>Demonstrate passive safety systems </a:t>
                      </a:r>
                    </a:p>
                  </a:txBody>
                  <a:tcPr anchor="ctr">
                    <a:solidFill>
                      <a:schemeClr val="accent4">
                        <a:lumMod val="60000"/>
                        <a:lumOff val="40000"/>
                      </a:schemeClr>
                    </a:solidFill>
                  </a:tcPr>
                </a:tc>
                <a:extLst>
                  <a:ext uri="{0D108BD9-81ED-4DB2-BD59-A6C34878D82A}">
                    <a16:rowId xmlns:a16="http://schemas.microsoft.com/office/drawing/2014/main" val="2889354267"/>
                  </a:ext>
                </a:extLst>
              </a:tr>
              <a:tr h="0">
                <a:tc>
                  <a:txBody>
                    <a:bodyPr/>
                    <a:lstStyle/>
                    <a:p>
                      <a:r>
                        <a:rPr lang="en-US" sz="1100" b="1"/>
                        <a:t>Molten Salt-Fueled-Cooled Reactor</a:t>
                      </a:r>
                    </a:p>
                  </a:txBody>
                  <a:tcPr anchor="ctr">
                    <a:solidFill>
                      <a:srgbClr val="FF6600">
                        <a:alpha val="30196"/>
                      </a:srgbClr>
                    </a:solidFill>
                  </a:tcPr>
                </a:tc>
                <a:tc>
                  <a:txBody>
                    <a:bodyPr/>
                    <a:lstStyle/>
                    <a:p>
                      <a:pPr marL="0" marR="0" indent="0">
                        <a:lnSpc>
                          <a:spcPct val="100000"/>
                        </a:lnSpc>
                        <a:spcBef>
                          <a:spcPts val="0"/>
                        </a:spcBef>
                        <a:spcAft>
                          <a:spcPts val="0"/>
                        </a:spcAft>
                      </a:pPr>
                      <a:r>
                        <a:rPr lang="en-US" sz="1100">
                          <a:effectLst/>
                          <a:latin typeface="+mn-lt"/>
                          <a:ea typeface="Calibri" panose="020F0502020204030204" pitchFamily="34" charset="0"/>
                          <a:cs typeface="Times New Roman" panose="02020603050405020304" pitchFamily="18" charset="0"/>
                        </a:rPr>
                        <a:t>ORNL experiments operated without power conversion systems</a:t>
                      </a:r>
                      <a:endParaRPr lang="en-US" sz="1100">
                        <a:effectLst/>
                        <a:latin typeface="+mn-lt"/>
                        <a:ea typeface="Arial" panose="020B0604020202020204" pitchFamily="34" charset="0"/>
                        <a:cs typeface="Times New Roman" panose="02020603050405020304" pitchFamily="18" charset="0"/>
                      </a:endParaRPr>
                    </a:p>
                  </a:txBody>
                  <a:tcPr marL="68580" marR="68580" marT="0" marB="0" anchor="ctr">
                    <a:solidFill>
                      <a:srgbClr val="FF6600">
                        <a:alpha val="30196"/>
                      </a:srgbClr>
                    </a:solidFill>
                  </a:tcPr>
                </a:tc>
                <a:tc>
                  <a:txBody>
                    <a:bodyPr/>
                    <a:lstStyle/>
                    <a:p>
                      <a:r>
                        <a:rPr lang="en-US" sz="1100" b="0"/>
                        <a:t>Demonstrate corrosion control for salts, tritium migration and control, materials for long-term operation</a:t>
                      </a:r>
                    </a:p>
                    <a:p>
                      <a:r>
                        <a:rPr lang="en-US" sz="1100" b="0"/>
                        <a:t>Demonstrate passive safety systems</a:t>
                      </a:r>
                    </a:p>
                  </a:txBody>
                  <a:tcPr anchor="ctr">
                    <a:solidFill>
                      <a:srgbClr val="FF6600">
                        <a:alpha val="30196"/>
                      </a:srgbClr>
                    </a:solidFill>
                  </a:tcPr>
                </a:tc>
                <a:extLst>
                  <a:ext uri="{0D108BD9-81ED-4DB2-BD59-A6C34878D82A}">
                    <a16:rowId xmlns:a16="http://schemas.microsoft.com/office/drawing/2014/main" val="608680752"/>
                  </a:ext>
                </a:extLst>
              </a:tr>
              <a:tr h="0">
                <a:tc>
                  <a:txBody>
                    <a:bodyPr/>
                    <a:lstStyle/>
                    <a:p>
                      <a:r>
                        <a:rPr lang="en-US" sz="1100" b="1"/>
                        <a:t>Gas Fast Reactor</a:t>
                      </a:r>
                    </a:p>
                  </a:txBody>
                  <a:tcPr anchor="ctr">
                    <a:solidFill>
                      <a:srgbClr val="CC0000">
                        <a:alpha val="30196"/>
                      </a:srgbClr>
                    </a:solidFill>
                  </a:tcPr>
                </a:tc>
                <a:tc>
                  <a:txBody>
                    <a:bodyPr/>
                    <a:lstStyle/>
                    <a:p>
                      <a:pPr marL="0" marR="0" indent="0">
                        <a:lnSpc>
                          <a:spcPct val="100000"/>
                        </a:lnSpc>
                        <a:spcBef>
                          <a:spcPts val="0"/>
                        </a:spcBef>
                        <a:spcAft>
                          <a:spcPts val="0"/>
                        </a:spcAft>
                      </a:pPr>
                      <a:r>
                        <a:rPr lang="en-US" sz="1100">
                          <a:effectLst/>
                          <a:latin typeface="+mn-lt"/>
                          <a:ea typeface="Calibri" panose="020F0502020204030204" pitchFamily="34" charset="0"/>
                          <a:cs typeface="Times New Roman" panose="02020603050405020304" pitchFamily="18" charset="0"/>
                        </a:rPr>
                        <a:t>No reactor ever built</a:t>
                      </a:r>
                      <a:endParaRPr lang="en-US" sz="1100">
                        <a:effectLst/>
                        <a:latin typeface="+mn-lt"/>
                        <a:ea typeface="Arial" panose="020B0604020202020204" pitchFamily="34" charset="0"/>
                        <a:cs typeface="Times New Roman" panose="02020603050405020304" pitchFamily="18" charset="0"/>
                      </a:endParaRPr>
                    </a:p>
                  </a:txBody>
                  <a:tcPr marL="68580" marR="68580" marT="0" marB="0" anchor="ctr">
                    <a:solidFill>
                      <a:srgbClr val="CC0000">
                        <a:alpha val="30196"/>
                      </a:srgbClr>
                    </a:solidFill>
                  </a:tcPr>
                </a:tc>
                <a:tc>
                  <a:txBody>
                    <a:bodyPr/>
                    <a:lstStyle/>
                    <a:p>
                      <a:r>
                        <a:rPr lang="en-US" sz="1100" b="0"/>
                        <a:t>Qualify fuel, clad, and structural materials for safety and radiation damage</a:t>
                      </a:r>
                    </a:p>
                    <a:p>
                      <a:r>
                        <a:rPr lang="en-US" sz="1100" b="0"/>
                        <a:t>Demonstrate passive safety systems</a:t>
                      </a:r>
                    </a:p>
                  </a:txBody>
                  <a:tcPr anchor="ctr">
                    <a:solidFill>
                      <a:srgbClr val="CC0000">
                        <a:alpha val="30196"/>
                      </a:srgbClr>
                    </a:solidFill>
                  </a:tcPr>
                </a:tc>
                <a:extLst>
                  <a:ext uri="{0D108BD9-81ED-4DB2-BD59-A6C34878D82A}">
                    <a16:rowId xmlns:a16="http://schemas.microsoft.com/office/drawing/2014/main" val="1594576173"/>
                  </a:ext>
                </a:extLst>
              </a:tr>
            </a:tbl>
          </a:graphicData>
        </a:graphic>
      </p:graphicFrame>
      <p:sp>
        <p:nvSpPr>
          <p:cNvPr id="2" name="Arrow: Up 1">
            <a:extLst>
              <a:ext uri="{FF2B5EF4-FFF2-40B4-BE49-F238E27FC236}">
                <a16:creationId xmlns:a16="http://schemas.microsoft.com/office/drawing/2014/main" id="{303F1A3B-B32B-D4DD-D1A3-57F459E7B825}"/>
              </a:ext>
            </a:extLst>
          </p:cNvPr>
          <p:cNvSpPr/>
          <p:nvPr/>
        </p:nvSpPr>
        <p:spPr>
          <a:xfrm>
            <a:off x="163161" y="1366520"/>
            <a:ext cx="528319" cy="445516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Technological maturity</a:t>
            </a:r>
          </a:p>
        </p:txBody>
      </p:sp>
      <p:sp>
        <p:nvSpPr>
          <p:cNvPr id="3" name="Title 2">
            <a:extLst>
              <a:ext uri="{FF2B5EF4-FFF2-40B4-BE49-F238E27FC236}">
                <a16:creationId xmlns:a16="http://schemas.microsoft.com/office/drawing/2014/main" id="{CBC56CEF-7988-1FEA-7687-DC86CF28DFEC}"/>
              </a:ext>
            </a:extLst>
          </p:cNvPr>
          <p:cNvSpPr>
            <a:spLocks noGrp="1"/>
          </p:cNvSpPr>
          <p:nvPr>
            <p:ph type="title"/>
          </p:nvPr>
        </p:nvSpPr>
        <p:spPr/>
        <p:txBody>
          <a:bodyPr/>
          <a:lstStyle/>
          <a:p>
            <a:r>
              <a:rPr lang="en-US"/>
              <a:t>What Are New and Advanced Nuclear Reactors?</a:t>
            </a:r>
          </a:p>
        </p:txBody>
      </p:sp>
      <p:pic>
        <p:nvPicPr>
          <p:cNvPr id="4" name="Picture 3" descr="Text&#10;&#10;Description automatically generated">
            <a:extLst>
              <a:ext uri="{FF2B5EF4-FFF2-40B4-BE49-F238E27FC236}">
                <a16:creationId xmlns:a16="http://schemas.microsoft.com/office/drawing/2014/main" id="{6FDAB1CD-2372-C68C-E55E-EC8FB372F4AA}"/>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Tree>
    <p:extLst>
      <p:ext uri="{BB962C8B-B14F-4D97-AF65-F5344CB8AC3E}">
        <p14:creationId xmlns:p14="http://schemas.microsoft.com/office/powerpoint/2010/main" val="2071327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270D-EA03-C66B-5D3F-7F0E8EB8FBFC}"/>
              </a:ext>
            </a:extLst>
          </p:cNvPr>
          <p:cNvSpPr>
            <a:spLocks noGrp="1"/>
          </p:cNvSpPr>
          <p:nvPr>
            <p:ph type="title"/>
          </p:nvPr>
        </p:nvSpPr>
        <p:spPr/>
        <p:txBody>
          <a:bodyPr/>
          <a:lstStyle/>
          <a:p>
            <a:r>
              <a:rPr lang="en-US"/>
              <a:t>Reactor Technology R&amp;D</a:t>
            </a:r>
          </a:p>
        </p:txBody>
      </p:sp>
      <p:sp>
        <p:nvSpPr>
          <p:cNvPr id="3" name="Slide Number Placeholder 2">
            <a:extLst>
              <a:ext uri="{FF2B5EF4-FFF2-40B4-BE49-F238E27FC236}">
                <a16:creationId xmlns:a16="http://schemas.microsoft.com/office/drawing/2014/main" id="{361CEF0D-FADA-63CC-9172-C1FA22C68B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
        <p:nvSpPr>
          <p:cNvPr id="9" name="TextBox 8">
            <a:extLst>
              <a:ext uri="{FF2B5EF4-FFF2-40B4-BE49-F238E27FC236}">
                <a16:creationId xmlns:a16="http://schemas.microsoft.com/office/drawing/2014/main" id="{077C451D-7D13-F7ED-B4FC-CEBC6648EA32}"/>
              </a:ext>
            </a:extLst>
          </p:cNvPr>
          <p:cNvSpPr txBox="1"/>
          <p:nvPr/>
        </p:nvSpPr>
        <p:spPr>
          <a:xfrm rot="10800000" flipV="1">
            <a:off x="662939" y="2202334"/>
            <a:ext cx="10682837" cy="3831570"/>
          </a:xfrm>
          <a:prstGeom prst="rect">
            <a:avLst/>
          </a:prstGeom>
          <a:noFill/>
          <a:ln w="9525">
            <a:noFill/>
          </a:ln>
        </p:spPr>
        <p:txBody>
          <a:bodyPr wrap="square" lIns="274320" rIns="274320" rtlCol="0" anchor="ctr">
            <a:no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11747"/>
                </a:solidFill>
                <a:effectLst/>
                <a:uLnTx/>
                <a:uFillTx/>
                <a:latin typeface="Arial"/>
                <a:ea typeface="+mn-ea"/>
                <a:cs typeface="+mn-cs"/>
              </a:rPr>
              <a:t>RECOMMENDATION 2.2:</a:t>
            </a:r>
            <a:r>
              <a:rPr kumimoji="0" lang="en-US" sz="1600" b="0" i="0" u="none" strike="noStrike" kern="1200" cap="none" spc="0" normalizeH="0" baseline="0" noProof="0">
                <a:ln>
                  <a:noFill/>
                </a:ln>
                <a:solidFill>
                  <a:srgbClr val="211747"/>
                </a:solidFill>
                <a:effectLst/>
                <a:uLnTx/>
                <a:uFillTx/>
                <a:latin typeface="Arial"/>
                <a:ea typeface="+mn-ea"/>
                <a:cs typeface="+mn-cs"/>
              </a:rPr>
              <a:t> The Department of Energy (DOE) should initiate a research program that sets aggressive goals for </a:t>
            </a:r>
            <a:r>
              <a:rPr kumimoji="0" lang="en-US" sz="1600" b="1" i="0" u="none" strike="noStrike" kern="1200" cap="none" spc="0" normalizeH="0" baseline="0" noProof="0">
                <a:ln>
                  <a:noFill/>
                </a:ln>
                <a:solidFill>
                  <a:srgbClr val="211747"/>
                </a:solidFill>
                <a:effectLst/>
                <a:uLnTx/>
                <a:uFillTx/>
                <a:latin typeface="Arial"/>
                <a:ea typeface="+mn-ea"/>
                <a:cs typeface="+mn-cs"/>
              </a:rPr>
              <a:t>improving fuels and materials performance</a:t>
            </a:r>
            <a:r>
              <a:rPr kumimoji="0" lang="en-US" sz="1600" b="0" i="0" u="none" strike="noStrike" kern="1200" cap="none" spc="0" normalizeH="0" baseline="0" noProof="0">
                <a:ln>
                  <a:noFill/>
                </a:ln>
                <a:solidFill>
                  <a:srgbClr val="211747"/>
                </a:solidFill>
                <a:effectLst/>
                <a:uLnTx/>
                <a:uFillTx/>
                <a:latin typeface="Arial"/>
                <a:ea typeface="+mn-ea"/>
                <a:cs typeface="+mn-cs"/>
              </a:rPr>
              <a:t>. This could take the form of a strategic partnership for research and development involving DOE’s Office of Nuclear Energy and Office of Science, the U.S. Nuclear Regulatory Commission, the Electric Power Research Institute, the nuclear industry, national laboratories, and universities. The program should </a:t>
            </a:r>
            <a:r>
              <a:rPr kumimoji="0" lang="en-US" sz="1600" b="1" i="0" u="none" strike="noStrike" kern="1200" cap="none" spc="0" normalizeH="0" baseline="0" noProof="0">
                <a:ln>
                  <a:noFill/>
                </a:ln>
                <a:solidFill>
                  <a:srgbClr val="211747"/>
                </a:solidFill>
                <a:effectLst/>
                <a:uLnTx/>
                <a:uFillTx/>
                <a:latin typeface="Arial"/>
                <a:ea typeface="+mn-ea"/>
                <a:cs typeface="+mn-cs"/>
              </a:rPr>
              <a:t>incentivize the use of modern materials science, including access to modern test reactors, to decrease the time to deployment of materials with improved performance and to accelerate the qualification</a:t>
            </a:r>
            <a:r>
              <a:rPr kumimoji="0" lang="en-US" sz="1600" b="0" i="0" u="none" strike="noStrike" kern="1200" cap="none" spc="0" normalizeH="0" baseline="0" noProof="0">
                <a:ln>
                  <a:noFill/>
                </a:ln>
                <a:solidFill>
                  <a:srgbClr val="211747"/>
                </a:solidFill>
                <a:effectLst/>
                <a:uLnTx/>
                <a:uFillTx/>
                <a:latin typeface="Arial"/>
                <a:ea typeface="+mn-ea"/>
                <a:cs typeface="+mn-cs"/>
              </a:rPr>
              <a:t> (ASME Section III, Division 5 or equivalent) and understanding of life-limiting degradation processes of a limited number of high-performance structural materials, e.g., reactor core materials and cladding.	</a:t>
            </a:r>
            <a:endParaRPr kumimoji="0" lang="en-US" sz="1600" b="0" i="0" u="none" strike="noStrike" kern="1200" cap="none" spc="0" normalizeH="0" baseline="0" noProof="0">
              <a:ln>
                <a:noFill/>
              </a:ln>
              <a:solidFill>
                <a:srgbClr val="211747"/>
              </a:solidFill>
              <a:effectLst/>
              <a:uLnTx/>
              <a:uFillTx/>
              <a:latin typeface="Arial"/>
              <a:ea typeface="Times New Roman" panose="02020603050405020304" pitchFamily="18" charset="0"/>
              <a:cs typeface="+mn-cs"/>
            </a:endParaRPr>
          </a:p>
        </p:txBody>
      </p:sp>
      <p:pic>
        <p:nvPicPr>
          <p:cNvPr id="5" name="Picture 4" descr="Text&#10;&#10;Description automatically generated">
            <a:extLst>
              <a:ext uri="{FF2B5EF4-FFF2-40B4-BE49-F238E27FC236}">
                <a16:creationId xmlns:a16="http://schemas.microsoft.com/office/drawing/2014/main" id="{1F2AA4B7-4CB8-A07B-3A1F-F6B7B474E2C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
        <p:nvSpPr>
          <p:cNvPr id="10" name="Rectangle 9">
            <a:extLst>
              <a:ext uri="{FF2B5EF4-FFF2-40B4-BE49-F238E27FC236}">
                <a16:creationId xmlns:a16="http://schemas.microsoft.com/office/drawing/2014/main" id="{6A21A870-4796-9312-FAE6-1EDF2B334F66}"/>
              </a:ext>
            </a:extLst>
          </p:cNvPr>
          <p:cNvSpPr/>
          <p:nvPr/>
        </p:nvSpPr>
        <p:spPr>
          <a:xfrm>
            <a:off x="0" y="1072833"/>
            <a:ext cx="12192000" cy="1182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F96"/>
              </a:solidFill>
              <a:effectLst/>
              <a:uLnTx/>
              <a:uFillTx/>
              <a:latin typeface="Arial"/>
              <a:ea typeface="+mn-ea"/>
              <a:cs typeface="+mn-cs"/>
            </a:endParaRPr>
          </a:p>
        </p:txBody>
      </p:sp>
      <p:sp>
        <p:nvSpPr>
          <p:cNvPr id="4" name="TextBox 3">
            <a:extLst>
              <a:ext uri="{FF2B5EF4-FFF2-40B4-BE49-F238E27FC236}">
                <a16:creationId xmlns:a16="http://schemas.microsoft.com/office/drawing/2014/main" id="{D5B3009E-2B79-E57A-7F35-61C508D0B516}"/>
              </a:ext>
            </a:extLst>
          </p:cNvPr>
          <p:cNvSpPr txBox="1"/>
          <p:nvPr/>
        </p:nvSpPr>
        <p:spPr>
          <a:xfrm>
            <a:off x="1759819" y="1322810"/>
            <a:ext cx="945682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a:ea typeface="+mn-ea"/>
                <a:cs typeface="+mn-cs"/>
              </a:rPr>
              <a:t>New research and development is needed to close technical maturity gaps and enable faster demonstrations and deployments</a:t>
            </a:r>
            <a:endParaRPr kumimoji="0" lang="en-US" sz="1400" b="0" i="1" u="none" strike="noStrike" kern="1200" cap="none" spc="0" normalizeH="0" baseline="0" noProof="0">
              <a:ln>
                <a:noFill/>
              </a:ln>
              <a:solidFill>
                <a:prstClr val="white"/>
              </a:solidFill>
              <a:effectLst/>
              <a:uLnTx/>
              <a:uFillTx/>
              <a:latin typeface="Arial"/>
              <a:ea typeface="+mn-ea"/>
              <a:cs typeface="+mn-cs"/>
            </a:endParaRPr>
          </a:p>
        </p:txBody>
      </p:sp>
      <p:pic>
        <p:nvPicPr>
          <p:cNvPr id="16" name="Graphic 15">
            <a:extLst>
              <a:ext uri="{FF2B5EF4-FFF2-40B4-BE49-F238E27FC236}">
                <a16:creationId xmlns:a16="http://schemas.microsoft.com/office/drawing/2014/main" id="{4AD332C1-2C27-24C5-53E6-644742B7BE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5730" y="1223337"/>
            <a:ext cx="858676" cy="858676"/>
          </a:xfrm>
          <a:prstGeom prst="rect">
            <a:avLst/>
          </a:prstGeom>
        </p:spPr>
      </p:pic>
    </p:spTree>
    <p:extLst>
      <p:ext uri="{BB962C8B-B14F-4D97-AF65-F5344CB8AC3E}">
        <p14:creationId xmlns:p14="http://schemas.microsoft.com/office/powerpoint/2010/main" val="2837722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EA30D5-2CEF-52C7-558A-B97BEB72C1FB}"/>
              </a:ext>
            </a:extLst>
          </p:cNvPr>
          <p:cNvSpPr/>
          <p:nvPr/>
        </p:nvSpPr>
        <p:spPr>
          <a:xfrm>
            <a:off x="0" y="1277376"/>
            <a:ext cx="12192000" cy="1346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F96"/>
              </a:solidFill>
              <a:effectLst/>
              <a:uLnTx/>
              <a:uFillTx/>
              <a:latin typeface="Arial"/>
              <a:ea typeface="+mn-ea"/>
              <a:cs typeface="+mn-cs"/>
            </a:endParaRPr>
          </a:p>
        </p:txBody>
      </p:sp>
      <p:sp>
        <p:nvSpPr>
          <p:cNvPr id="2" name="Title 1">
            <a:extLst>
              <a:ext uri="{FF2B5EF4-FFF2-40B4-BE49-F238E27FC236}">
                <a16:creationId xmlns:a16="http://schemas.microsoft.com/office/drawing/2014/main" id="{C51700C1-7A21-624E-A0E9-31329CFD172A}"/>
              </a:ext>
            </a:extLst>
          </p:cNvPr>
          <p:cNvSpPr>
            <a:spLocks noGrp="1"/>
          </p:cNvSpPr>
          <p:nvPr>
            <p:ph type="title"/>
          </p:nvPr>
        </p:nvSpPr>
        <p:spPr/>
        <p:txBody>
          <a:bodyPr/>
          <a:lstStyle/>
          <a:p>
            <a:r>
              <a:rPr lang="en-US"/>
              <a:t>Financial Incentives</a:t>
            </a:r>
          </a:p>
        </p:txBody>
      </p:sp>
      <p:sp>
        <p:nvSpPr>
          <p:cNvPr id="3" name="Slide Number Placeholder 2">
            <a:extLst>
              <a:ext uri="{FF2B5EF4-FFF2-40B4-BE49-F238E27FC236}">
                <a16:creationId xmlns:a16="http://schemas.microsoft.com/office/drawing/2014/main" id="{5015EB1B-C370-3C9E-CBE8-A5F56677ED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pic>
        <p:nvPicPr>
          <p:cNvPr id="4" name="Picture 3" descr="Text&#10;&#10;Description automatically generated">
            <a:extLst>
              <a:ext uri="{FF2B5EF4-FFF2-40B4-BE49-F238E27FC236}">
                <a16:creationId xmlns:a16="http://schemas.microsoft.com/office/drawing/2014/main" id="{A55D2211-D89B-101C-018B-F84F2B056E9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
        <p:nvSpPr>
          <p:cNvPr id="9" name="TextBox 8">
            <a:extLst>
              <a:ext uri="{FF2B5EF4-FFF2-40B4-BE49-F238E27FC236}">
                <a16:creationId xmlns:a16="http://schemas.microsoft.com/office/drawing/2014/main" id="{938DC9AF-3D88-5505-C114-082C9C8C1CED}"/>
              </a:ext>
            </a:extLst>
          </p:cNvPr>
          <p:cNvSpPr txBox="1"/>
          <p:nvPr/>
        </p:nvSpPr>
        <p:spPr>
          <a:xfrm rot="10800000" flipV="1">
            <a:off x="3931694" y="2623983"/>
            <a:ext cx="7829988" cy="3339541"/>
          </a:xfrm>
          <a:prstGeom prst="rect">
            <a:avLst/>
          </a:prstGeom>
          <a:noFill/>
          <a:ln w="9525">
            <a:noFill/>
          </a:ln>
        </p:spPr>
        <p:txBody>
          <a:bodyPr wrap="square" lIns="274320" rIns="274320" rtlCol="0" anchor="ctr">
            <a:noAutofit/>
          </a:bodyPr>
          <a:lstStyle/>
          <a:p>
            <a:pPr marL="0" marR="0" lvl="0" indent="0" algn="l" defTabSz="457200" rtl="0" eaLnBrk="1" fontAlgn="auto" latinLnBrk="0" hangingPunct="1">
              <a:lnSpc>
                <a:spcPct val="15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RECOMMENDATION 4.4</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To enable a cost-competitive market environment for nuclear energy</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federal and state governments should provide appropriately tailored financial incentives </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(extending and perhaps enhancing those provided recently in the Inflation Reduction Act) that industry can use as part of a commercialization plan, consistent with the successful incentives provided to renewables. These tools may vary by state, locality, and market type. Continued evaluation of the recently passed incentives will need assessment to determine their adequacy. The scale of these incentives needs to be sufficient not only to encourage nuclear projects, but also the vendors and the supporting supply chains.</a:t>
            </a:r>
            <a:endParaRPr kumimoji="0" lang="en-US" sz="1400" b="0" i="0" u="none" strike="noStrike" kern="1200" cap="none" spc="0" normalizeH="0" baseline="0" noProof="0">
              <a:ln>
                <a:noFill/>
              </a:ln>
              <a:solidFill>
                <a:srgbClr val="211747"/>
              </a:solidFill>
              <a:effectLst/>
              <a:uLnTx/>
              <a:uFillTx/>
              <a:latin typeface="Arial"/>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797FB33-6EAC-7947-15BF-CB7D1E6DFDF0}"/>
              </a:ext>
            </a:extLst>
          </p:cNvPr>
          <p:cNvSpPr txBox="1"/>
          <p:nvPr/>
        </p:nvSpPr>
        <p:spPr>
          <a:xfrm>
            <a:off x="1949092" y="1617737"/>
            <a:ext cx="91584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a:ea typeface="+mn-ea"/>
                <a:cs typeface="+mn-cs"/>
              </a:rPr>
              <a:t>Incentives at various levels of government will be required </a:t>
            </a:r>
            <a:endParaRPr kumimoji="0" lang="en-US" sz="1400" b="0" i="1" u="none" strike="noStrike" kern="1200" cap="none" spc="0" normalizeH="0" baseline="0" noProof="0">
              <a:ln>
                <a:noFill/>
              </a:ln>
              <a:solidFill>
                <a:prstClr val="white"/>
              </a:solidFill>
              <a:effectLst/>
              <a:uLnTx/>
              <a:uFillTx/>
              <a:latin typeface="Arial"/>
              <a:ea typeface="+mn-ea"/>
              <a:cs typeface="+mn-cs"/>
            </a:endParaRPr>
          </a:p>
        </p:txBody>
      </p:sp>
      <p:pic>
        <p:nvPicPr>
          <p:cNvPr id="13" name="Graphic 12">
            <a:extLst>
              <a:ext uri="{FF2B5EF4-FFF2-40B4-BE49-F238E27FC236}">
                <a16:creationId xmlns:a16="http://schemas.microsoft.com/office/drawing/2014/main" id="{4AF732B4-A587-238E-370A-DCB629D7E4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40" y="1488856"/>
            <a:ext cx="911583" cy="911583"/>
          </a:xfrm>
          <a:prstGeom prst="rect">
            <a:avLst/>
          </a:prstGeom>
        </p:spPr>
      </p:pic>
      <p:pic>
        <p:nvPicPr>
          <p:cNvPr id="16" name="Picture 15" descr="A pen on a piece of paper&#10;&#10;Description automatically generated with medium confidence">
            <a:extLst>
              <a:ext uri="{FF2B5EF4-FFF2-40B4-BE49-F238E27FC236}">
                <a16:creationId xmlns:a16="http://schemas.microsoft.com/office/drawing/2014/main" id="{8A91A717-6149-CC20-C8DF-F986CB996F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78" r="3271"/>
          <a:stretch/>
        </p:blipFill>
        <p:spPr>
          <a:xfrm>
            <a:off x="534520" y="3129937"/>
            <a:ext cx="3397174" cy="2517802"/>
          </a:xfrm>
          <a:prstGeom prst="rect">
            <a:avLst/>
          </a:prstGeom>
        </p:spPr>
      </p:pic>
    </p:spTree>
    <p:extLst>
      <p:ext uri="{BB962C8B-B14F-4D97-AF65-F5344CB8AC3E}">
        <p14:creationId xmlns:p14="http://schemas.microsoft.com/office/powerpoint/2010/main" val="636013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0C1-7A21-624E-A0E9-31329CFD172A}"/>
              </a:ext>
            </a:extLst>
          </p:cNvPr>
          <p:cNvSpPr>
            <a:spLocks noGrp="1"/>
          </p:cNvSpPr>
          <p:nvPr>
            <p:ph type="title"/>
          </p:nvPr>
        </p:nvSpPr>
        <p:spPr>
          <a:xfrm>
            <a:off x="662940" y="436881"/>
            <a:ext cx="10742997" cy="858676"/>
          </a:xfrm>
        </p:spPr>
        <p:txBody>
          <a:bodyPr/>
          <a:lstStyle/>
          <a:p>
            <a:r>
              <a:rPr lang="en-US"/>
              <a:t>Electricity will be the Main Mission for Nuclear, but…</a:t>
            </a:r>
          </a:p>
        </p:txBody>
      </p:sp>
      <p:sp>
        <p:nvSpPr>
          <p:cNvPr id="3" name="Slide Number Placeholder 2">
            <a:extLst>
              <a:ext uri="{FF2B5EF4-FFF2-40B4-BE49-F238E27FC236}">
                <a16:creationId xmlns:a16="http://schemas.microsoft.com/office/drawing/2014/main" id="{5015EB1B-C370-3C9E-CBE8-A5F56677ED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
        <p:nvSpPr>
          <p:cNvPr id="4" name="TextBox 3">
            <a:extLst>
              <a:ext uri="{FF2B5EF4-FFF2-40B4-BE49-F238E27FC236}">
                <a16:creationId xmlns:a16="http://schemas.microsoft.com/office/drawing/2014/main" id="{133C15D2-9D0F-07B6-1847-2AE1F8DEA6B8}"/>
              </a:ext>
            </a:extLst>
          </p:cNvPr>
          <p:cNvSpPr txBox="1"/>
          <p:nvPr/>
        </p:nvSpPr>
        <p:spPr>
          <a:xfrm>
            <a:off x="5379062" y="2197443"/>
            <a:ext cx="6244390" cy="3823125"/>
          </a:xfrm>
          <a:prstGeom prst="rect">
            <a:avLst/>
          </a:prstGeom>
          <a:noFill/>
          <a:ln w="15875">
            <a:noFill/>
          </a:ln>
        </p:spPr>
        <p:txBody>
          <a:bodyPr wrap="square" lIns="182880" rIns="182880" anchor="ctr">
            <a:noAutofit/>
          </a:bodyPr>
          <a:lstStyle/>
          <a:p>
            <a:pPr marL="0" marR="0" lvl="0" indent="0" algn="l" defTabSz="457200" rtl="0" eaLnBrk="1" fontAlgn="auto" latinLnBrk="0" hangingPunct="1">
              <a:lnSpc>
                <a:spcPct val="15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RECOMMENDATION 5.1</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Industrial applications using thermal energy present an important new mission for advanced reactors. </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A key R&amp;D need is to assess system integration, operations, safety, community acceptance, market size as a function of varying levels of implicit or explicit carbon price, and regulatory risks, with hydrogen production as a top priority</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DOE, with the support of industry groups like EPRI and the nuclear vendors, should conduct a systematic analysis of system integration, operation, and safety risks to provide investors with realistic models of deployment to inform business cases, and work with potential host communities.</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a:t>
            </a:r>
            <a:endParaRPr kumimoji="0" lang="en-US" sz="1400" b="0" i="0" u="none" strike="noStrike" kern="1200" cap="none" spc="0" normalizeH="0" baseline="0" noProof="0">
              <a:ln>
                <a:noFill/>
              </a:ln>
              <a:solidFill>
                <a:srgbClr val="211747"/>
              </a:solidFill>
              <a:effectLst/>
              <a:uLnTx/>
              <a:uFillTx/>
              <a:latin typeface="Arial"/>
              <a:ea typeface="Times New Roman" panose="02020603050405020304" pitchFamily="18" charset="0"/>
              <a:cs typeface="Times New Roman" panose="02020603050405020304" pitchFamily="18" charset="0"/>
            </a:endParaRPr>
          </a:p>
        </p:txBody>
      </p:sp>
      <p:pic>
        <p:nvPicPr>
          <p:cNvPr id="2050" name="Picture 2" descr="Continuous casting machine at the metallurgical plant stock photo">
            <a:extLst>
              <a:ext uri="{FF2B5EF4-FFF2-40B4-BE49-F238E27FC236}">
                <a16:creationId xmlns:a16="http://schemas.microsoft.com/office/drawing/2014/main" id="{EBC4F8B3-DCC1-9604-BFE9-274131F4D7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79" t="11995" r="3853" b="14821"/>
          <a:stretch/>
        </p:blipFill>
        <p:spPr bwMode="auto">
          <a:xfrm>
            <a:off x="662940" y="2622328"/>
            <a:ext cx="4364400" cy="27896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35C21F83-F05A-49D5-D5DB-3BCEA4C13725}"/>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
        <p:nvSpPr>
          <p:cNvPr id="6" name="Rectangle 5">
            <a:extLst>
              <a:ext uri="{FF2B5EF4-FFF2-40B4-BE49-F238E27FC236}">
                <a16:creationId xmlns:a16="http://schemas.microsoft.com/office/drawing/2014/main" id="{A41152D8-4DE7-6BDD-E7EB-B1E0AA094FE0}"/>
              </a:ext>
            </a:extLst>
          </p:cNvPr>
          <p:cNvSpPr/>
          <p:nvPr/>
        </p:nvSpPr>
        <p:spPr>
          <a:xfrm>
            <a:off x="0" y="1181311"/>
            <a:ext cx="12192000" cy="1041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F96"/>
              </a:solidFill>
              <a:effectLst/>
              <a:uLnTx/>
              <a:uFillTx/>
              <a:latin typeface="Arial"/>
              <a:ea typeface="+mn-ea"/>
              <a:cs typeface="+mn-cs"/>
            </a:endParaRPr>
          </a:p>
        </p:txBody>
      </p:sp>
      <p:sp>
        <p:nvSpPr>
          <p:cNvPr id="10" name="TextBox 9">
            <a:extLst>
              <a:ext uri="{FF2B5EF4-FFF2-40B4-BE49-F238E27FC236}">
                <a16:creationId xmlns:a16="http://schemas.microsoft.com/office/drawing/2014/main" id="{DD0AE7CA-F727-8A9C-F49D-C30295379AE1}"/>
              </a:ext>
            </a:extLst>
          </p:cNvPr>
          <p:cNvSpPr txBox="1"/>
          <p:nvPr/>
        </p:nvSpPr>
        <p:spPr>
          <a:xfrm>
            <a:off x="1828800" y="1332101"/>
            <a:ext cx="876014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a:ea typeface="+mn-ea"/>
                <a:cs typeface="+mn-cs"/>
              </a:rPr>
              <a:t>Realistic models for non-electric deployment scenarios are needed for investors and industrial partners</a:t>
            </a:r>
            <a:endParaRPr kumimoji="0" lang="en-US" sz="1400" b="0" i="1" u="none" strike="noStrike" kern="1200" cap="none" spc="0" normalizeH="0" baseline="0" noProof="0">
              <a:ln>
                <a:noFill/>
              </a:ln>
              <a:solidFill>
                <a:prstClr val="white"/>
              </a:solidFill>
              <a:effectLst/>
              <a:uLnTx/>
              <a:uFillTx/>
              <a:latin typeface="Arial"/>
              <a:ea typeface="+mn-ea"/>
              <a:cs typeface="+mn-cs"/>
            </a:endParaRPr>
          </a:p>
        </p:txBody>
      </p:sp>
      <p:pic>
        <p:nvPicPr>
          <p:cNvPr id="12" name="Graphic 11">
            <a:extLst>
              <a:ext uri="{FF2B5EF4-FFF2-40B4-BE49-F238E27FC236}">
                <a16:creationId xmlns:a16="http://schemas.microsoft.com/office/drawing/2014/main" id="{62AE1561-4EFA-A8AF-2438-E74B939702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383" y="1272898"/>
            <a:ext cx="858677" cy="858677"/>
          </a:xfrm>
          <a:prstGeom prst="rect">
            <a:avLst/>
          </a:prstGeom>
        </p:spPr>
      </p:pic>
    </p:spTree>
    <p:extLst>
      <p:ext uri="{BB962C8B-B14F-4D97-AF65-F5344CB8AC3E}">
        <p14:creationId xmlns:p14="http://schemas.microsoft.com/office/powerpoint/2010/main" val="2814862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0C1-7A21-624E-A0E9-31329CFD172A}"/>
              </a:ext>
            </a:extLst>
          </p:cNvPr>
          <p:cNvSpPr>
            <a:spLocks noGrp="1"/>
          </p:cNvSpPr>
          <p:nvPr>
            <p:ph type="title"/>
          </p:nvPr>
        </p:nvSpPr>
        <p:spPr/>
        <p:txBody>
          <a:bodyPr/>
          <a:lstStyle/>
          <a:p>
            <a:r>
              <a:rPr lang="en-US"/>
              <a:t>Project Management and Construction</a:t>
            </a:r>
          </a:p>
        </p:txBody>
      </p:sp>
      <p:sp>
        <p:nvSpPr>
          <p:cNvPr id="3" name="Slide Number Placeholder 2">
            <a:extLst>
              <a:ext uri="{FF2B5EF4-FFF2-40B4-BE49-F238E27FC236}">
                <a16:creationId xmlns:a16="http://schemas.microsoft.com/office/drawing/2014/main" id="{5015EB1B-C370-3C9E-CBE8-A5F56677ED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pic>
        <p:nvPicPr>
          <p:cNvPr id="4" name="Picture 3" descr="Text&#10;&#10;Description automatically generated">
            <a:extLst>
              <a:ext uri="{FF2B5EF4-FFF2-40B4-BE49-F238E27FC236}">
                <a16:creationId xmlns:a16="http://schemas.microsoft.com/office/drawing/2014/main" id="{A4EB3925-5197-5670-CE21-E1F54698D0AD}"/>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grpSp>
        <p:nvGrpSpPr>
          <p:cNvPr id="6" name="Group 5">
            <a:extLst>
              <a:ext uri="{FF2B5EF4-FFF2-40B4-BE49-F238E27FC236}">
                <a16:creationId xmlns:a16="http://schemas.microsoft.com/office/drawing/2014/main" id="{37EBB8A6-A8B6-E205-15C1-F39D97954154}"/>
              </a:ext>
            </a:extLst>
          </p:cNvPr>
          <p:cNvGrpSpPr/>
          <p:nvPr/>
        </p:nvGrpSpPr>
        <p:grpSpPr>
          <a:xfrm>
            <a:off x="1061721" y="1209283"/>
            <a:ext cx="9753600" cy="4848225"/>
            <a:chOff x="1061721" y="1209283"/>
            <a:chExt cx="9753600" cy="4848225"/>
          </a:xfrm>
        </p:grpSpPr>
        <p:pic>
          <p:nvPicPr>
            <p:cNvPr id="1026" name="Picture 2" descr="infographic">
              <a:extLst>
                <a:ext uri="{FF2B5EF4-FFF2-40B4-BE49-F238E27FC236}">
                  <a16:creationId xmlns:a16="http://schemas.microsoft.com/office/drawing/2014/main" id="{C2F4E993-F29C-2501-FCCA-C572284B4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721" y="1209283"/>
              <a:ext cx="9753600" cy="4848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4792F4-DC33-7CB0-3BFC-6B3165163813}"/>
                </a:ext>
              </a:extLst>
            </p:cNvPr>
            <p:cNvSpPr txBox="1"/>
            <p:nvPr/>
          </p:nvSpPr>
          <p:spPr>
            <a:xfrm>
              <a:off x="1495313" y="1800685"/>
              <a:ext cx="2932307" cy="738664"/>
            </a:xfrm>
            <a:prstGeom prst="rect">
              <a:avLst/>
            </a:prstGeom>
            <a:solidFill>
              <a:srgbClr val="2D1D4E"/>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Historical overnight capital cost components (based on LWRs)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63847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0C1-7A21-624E-A0E9-31329CFD172A}"/>
              </a:ext>
            </a:extLst>
          </p:cNvPr>
          <p:cNvSpPr>
            <a:spLocks noGrp="1"/>
          </p:cNvSpPr>
          <p:nvPr>
            <p:ph type="title"/>
          </p:nvPr>
        </p:nvSpPr>
        <p:spPr>
          <a:xfrm>
            <a:off x="662940" y="436881"/>
            <a:ext cx="10784677" cy="858676"/>
          </a:xfrm>
        </p:spPr>
        <p:txBody>
          <a:bodyPr/>
          <a:lstStyle/>
          <a:p>
            <a:r>
              <a:rPr lang="en-US"/>
              <a:t>Investment in Advanced Construction Techniques</a:t>
            </a:r>
          </a:p>
        </p:txBody>
      </p:sp>
      <p:sp>
        <p:nvSpPr>
          <p:cNvPr id="3" name="Slide Number Placeholder 2">
            <a:extLst>
              <a:ext uri="{FF2B5EF4-FFF2-40B4-BE49-F238E27FC236}">
                <a16:creationId xmlns:a16="http://schemas.microsoft.com/office/drawing/2014/main" id="{5015EB1B-C370-3C9E-CBE8-A5F56677ED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pic>
        <p:nvPicPr>
          <p:cNvPr id="4" name="Picture 3" descr="Text&#10;&#10;Description automatically generated">
            <a:extLst>
              <a:ext uri="{FF2B5EF4-FFF2-40B4-BE49-F238E27FC236}">
                <a16:creationId xmlns:a16="http://schemas.microsoft.com/office/drawing/2014/main" id="{E35C1CBD-161D-8304-34BB-F4EEBFFBAC6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
        <p:nvSpPr>
          <p:cNvPr id="8" name="Rectangle 7">
            <a:extLst>
              <a:ext uri="{FF2B5EF4-FFF2-40B4-BE49-F238E27FC236}">
                <a16:creationId xmlns:a16="http://schemas.microsoft.com/office/drawing/2014/main" id="{5C4A62A1-A3CE-636A-B7F8-B1EA8F34F314}"/>
              </a:ext>
            </a:extLst>
          </p:cNvPr>
          <p:cNvSpPr/>
          <p:nvPr/>
        </p:nvSpPr>
        <p:spPr>
          <a:xfrm>
            <a:off x="0" y="1181311"/>
            <a:ext cx="12192000" cy="1041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F96"/>
              </a:solidFill>
              <a:effectLst/>
              <a:uLnTx/>
              <a:uFillTx/>
              <a:latin typeface="Arial"/>
              <a:ea typeface="+mn-ea"/>
              <a:cs typeface="+mn-cs"/>
            </a:endParaRPr>
          </a:p>
        </p:txBody>
      </p:sp>
      <p:sp>
        <p:nvSpPr>
          <p:cNvPr id="9" name="TextBox 8">
            <a:extLst>
              <a:ext uri="{FF2B5EF4-FFF2-40B4-BE49-F238E27FC236}">
                <a16:creationId xmlns:a16="http://schemas.microsoft.com/office/drawing/2014/main" id="{0AA4EBE2-5979-FC4E-D32C-C500BEBF6290}"/>
              </a:ext>
            </a:extLst>
          </p:cNvPr>
          <p:cNvSpPr txBox="1"/>
          <p:nvPr/>
        </p:nvSpPr>
        <p:spPr>
          <a:xfrm>
            <a:off x="1588168" y="1332101"/>
            <a:ext cx="90007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a:ea typeface="+mn-ea"/>
                <a:cs typeface="+mn-cs"/>
              </a:rPr>
              <a:t>To streamline timelines and reduce costs, site preparation and construction R&amp;D must be a priority</a:t>
            </a:r>
          </a:p>
        </p:txBody>
      </p:sp>
      <p:pic>
        <p:nvPicPr>
          <p:cNvPr id="12" name="Graphic 11">
            <a:extLst>
              <a:ext uri="{FF2B5EF4-FFF2-40B4-BE49-F238E27FC236}">
                <a16:creationId xmlns:a16="http://schemas.microsoft.com/office/drawing/2014/main" id="{FBE9CB52-9C35-F8E5-4725-882B34CED8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40" y="1332101"/>
            <a:ext cx="707886" cy="707886"/>
          </a:xfrm>
          <a:prstGeom prst="rect">
            <a:avLst/>
          </a:prstGeom>
        </p:spPr>
      </p:pic>
      <p:sp>
        <p:nvSpPr>
          <p:cNvPr id="13" name="TextBox 12">
            <a:extLst>
              <a:ext uri="{FF2B5EF4-FFF2-40B4-BE49-F238E27FC236}">
                <a16:creationId xmlns:a16="http://schemas.microsoft.com/office/drawing/2014/main" id="{20F68BDC-F450-E1BF-D6B0-F97CA6727460}"/>
              </a:ext>
            </a:extLst>
          </p:cNvPr>
          <p:cNvSpPr txBox="1"/>
          <p:nvPr/>
        </p:nvSpPr>
        <p:spPr>
          <a:xfrm>
            <a:off x="3513246" y="2210303"/>
            <a:ext cx="8182420" cy="3823125"/>
          </a:xfrm>
          <a:prstGeom prst="rect">
            <a:avLst/>
          </a:prstGeom>
          <a:noFill/>
          <a:ln w="15875">
            <a:noFill/>
          </a:ln>
        </p:spPr>
        <p:txBody>
          <a:bodyPr wrap="square" lIns="182880" rIns="182880" anchor="ctr">
            <a:noAutofit/>
          </a:bodyPr>
          <a:lstStyle/>
          <a:p>
            <a:pPr marL="0" marR="0" lvl="0" indent="0" algn="l" defTabSz="457200" rtl="0" eaLnBrk="1" fontAlgn="auto" latinLnBrk="0" hangingPunct="1">
              <a:lnSpc>
                <a:spcPct val="15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RECOMMENDATION 6.8</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While it is vital to demonstrate that advanced reactors are viable from a technical perspective, it is perhaps even more vital to ensure that the overall plant, including the on-site civil work, can be built within cost and schedule constraints. </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Since it is likely that costs for onsite development will still be a significant contributor to capital cost, and the ~$35M in DOE funding for advanced construction technologies R&amp;D is small in comparison to the hundreds of millions spent on nuclear island technology research, more should be done over an extended period to research technologies that may streamline and reduce costs for this work.</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The Department of Energy should expand its current efforts in advanced construction technology R&amp;D and make these advanced technologies broadly available, including to vendors participating in the ARDP Risk Reduction and ARC20 programs.</a:t>
            </a:r>
            <a:endParaRPr kumimoji="0" lang="en-US" sz="1400" b="0" i="0" u="none" strike="noStrike" kern="1200" cap="none" spc="0" normalizeH="0" baseline="0" noProof="0">
              <a:ln>
                <a:noFill/>
              </a:ln>
              <a:solidFill>
                <a:srgbClr val="211747"/>
              </a:solidFill>
              <a:effectLst/>
              <a:uLnTx/>
              <a:uFillTx/>
              <a:latin typeface="Arial"/>
              <a:ea typeface="Times New Roman" panose="02020603050405020304" pitchFamily="18" charset="0"/>
              <a:cs typeface="Times New Roman" panose="02020603050405020304" pitchFamily="18" charset="0"/>
            </a:endParaRPr>
          </a:p>
        </p:txBody>
      </p:sp>
      <p:pic>
        <p:nvPicPr>
          <p:cNvPr id="15" name="Picture 14" descr="A person holding a ball&#10;&#10;Description automatically generated with low confidence">
            <a:extLst>
              <a:ext uri="{FF2B5EF4-FFF2-40B4-BE49-F238E27FC236}">
                <a16:creationId xmlns:a16="http://schemas.microsoft.com/office/drawing/2014/main" id="{E563267F-FE28-FC21-115A-E68B064EC6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704" r="5432"/>
          <a:stretch/>
        </p:blipFill>
        <p:spPr>
          <a:xfrm>
            <a:off x="662940" y="2656244"/>
            <a:ext cx="2752192" cy="3064899"/>
          </a:xfrm>
          <a:prstGeom prst="rect">
            <a:avLst/>
          </a:prstGeom>
        </p:spPr>
      </p:pic>
    </p:spTree>
    <p:extLst>
      <p:ext uri="{BB962C8B-B14F-4D97-AF65-F5344CB8AC3E}">
        <p14:creationId xmlns:p14="http://schemas.microsoft.com/office/powerpoint/2010/main" val="3825011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6EA024-7B76-4CB8-2A2D-55331B89919F}"/>
              </a:ext>
            </a:extLst>
          </p:cNvPr>
          <p:cNvSpPr/>
          <p:nvPr/>
        </p:nvSpPr>
        <p:spPr>
          <a:xfrm>
            <a:off x="0" y="1181311"/>
            <a:ext cx="12192000" cy="1041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F96"/>
              </a:solidFill>
              <a:effectLst/>
              <a:uLnTx/>
              <a:uFillTx/>
              <a:latin typeface="Arial"/>
              <a:ea typeface="+mn-ea"/>
              <a:cs typeface="+mn-cs"/>
            </a:endParaRPr>
          </a:p>
        </p:txBody>
      </p:sp>
      <p:sp>
        <p:nvSpPr>
          <p:cNvPr id="14" name="TextBox 13">
            <a:extLst>
              <a:ext uri="{FF2B5EF4-FFF2-40B4-BE49-F238E27FC236}">
                <a16:creationId xmlns:a16="http://schemas.microsoft.com/office/drawing/2014/main" id="{7AEA43C2-0648-FAE4-1704-2418394178A8}"/>
              </a:ext>
            </a:extLst>
          </p:cNvPr>
          <p:cNvSpPr txBox="1"/>
          <p:nvPr/>
        </p:nvSpPr>
        <p:spPr>
          <a:xfrm>
            <a:off x="1648328" y="1332101"/>
            <a:ext cx="90007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a:ea typeface="+mn-ea"/>
                <a:cs typeface="+mn-cs"/>
              </a:rPr>
              <a:t>To make subsequent deployments possible, building and maintaining skilled labor from project to project is key</a:t>
            </a:r>
          </a:p>
        </p:txBody>
      </p:sp>
      <p:pic>
        <p:nvPicPr>
          <p:cNvPr id="15" name="Graphic 14">
            <a:extLst>
              <a:ext uri="{FF2B5EF4-FFF2-40B4-BE49-F238E27FC236}">
                <a16:creationId xmlns:a16="http://schemas.microsoft.com/office/drawing/2014/main" id="{8623BB5D-007D-F493-A3F8-E51B5072FD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40" y="1332101"/>
            <a:ext cx="707886" cy="707886"/>
          </a:xfrm>
          <a:prstGeom prst="rect">
            <a:avLst/>
          </a:prstGeom>
        </p:spPr>
      </p:pic>
      <p:sp>
        <p:nvSpPr>
          <p:cNvPr id="16" name="TextBox 15">
            <a:extLst>
              <a:ext uri="{FF2B5EF4-FFF2-40B4-BE49-F238E27FC236}">
                <a16:creationId xmlns:a16="http://schemas.microsoft.com/office/drawing/2014/main" id="{C16A53E0-76F3-2E2A-AEAB-A2EB32B54B36}"/>
              </a:ext>
            </a:extLst>
          </p:cNvPr>
          <p:cNvSpPr txBox="1"/>
          <p:nvPr/>
        </p:nvSpPr>
        <p:spPr>
          <a:xfrm>
            <a:off x="5787190" y="2291646"/>
            <a:ext cx="5968610" cy="3823125"/>
          </a:xfrm>
          <a:prstGeom prst="rect">
            <a:avLst/>
          </a:prstGeom>
          <a:noFill/>
          <a:ln w="15875">
            <a:noFill/>
          </a:ln>
        </p:spPr>
        <p:txBody>
          <a:bodyPr wrap="square" lIns="182880" rIns="182880" anchor="ctr">
            <a:noAutofit/>
          </a:bodyPr>
          <a:lstStyle/>
          <a:p>
            <a:pPr marL="0" marR="0" lvl="0" indent="0" algn="l" defTabSz="457200" rtl="0" eaLnBrk="1" fontAlgn="auto" latinLnBrk="0" hangingPunct="1">
              <a:lnSpc>
                <a:spcPct val="15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RECOMMENDATION 6.2</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Nuclear owner/operators pursuing new nuclear construction should consider establishing a consortium or joint venture to pursue the construction on behalf of the group, thereby enabling the creation and maintenance of the necessary skilled personnel to pursue projects successfully. </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Alternatively, advanced reactor developers operating within the traditional project delivery model should implement a long-term business relationship, preferably an equity partnership such as a joint venture or a consortium, with a qualified engineering, procurement, and construction (EPC) firm experienced in the nuclear industry. </a:t>
            </a:r>
            <a:endParaRPr kumimoji="0" lang="en-US" sz="1400" b="0" i="0" u="none" strike="noStrike" kern="1200" cap="none" spc="0" normalizeH="0" baseline="0" noProof="0">
              <a:ln>
                <a:noFill/>
              </a:ln>
              <a:solidFill>
                <a:srgbClr val="211747"/>
              </a:solidFill>
              <a:effectLst/>
              <a:uLnTx/>
              <a:uFillTx/>
              <a:latin typeface="Arial"/>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51700C1-7A21-624E-A0E9-31329CFD172A}"/>
              </a:ext>
            </a:extLst>
          </p:cNvPr>
          <p:cNvSpPr>
            <a:spLocks noGrp="1"/>
          </p:cNvSpPr>
          <p:nvPr>
            <p:ph type="title"/>
          </p:nvPr>
        </p:nvSpPr>
        <p:spPr/>
        <p:txBody>
          <a:bodyPr/>
          <a:lstStyle/>
          <a:p>
            <a:r>
              <a:rPr lang="en-US"/>
              <a:t>Ensuring Successful Project Management</a:t>
            </a:r>
          </a:p>
        </p:txBody>
      </p:sp>
      <p:sp>
        <p:nvSpPr>
          <p:cNvPr id="3" name="Slide Number Placeholder 2">
            <a:extLst>
              <a:ext uri="{FF2B5EF4-FFF2-40B4-BE49-F238E27FC236}">
                <a16:creationId xmlns:a16="http://schemas.microsoft.com/office/drawing/2014/main" id="{5015EB1B-C370-3C9E-CBE8-A5F56677ED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pic>
        <p:nvPicPr>
          <p:cNvPr id="8" name="Picture 7" descr="Text&#10;&#10;Description automatically generated">
            <a:extLst>
              <a:ext uri="{FF2B5EF4-FFF2-40B4-BE49-F238E27FC236}">
                <a16:creationId xmlns:a16="http://schemas.microsoft.com/office/drawing/2014/main" id="{9EFE9C69-8FD5-D961-5C79-4260DE4FE1BC}"/>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pic>
        <p:nvPicPr>
          <p:cNvPr id="18" name="Graphic 17">
            <a:extLst>
              <a:ext uri="{FF2B5EF4-FFF2-40B4-BE49-F238E27FC236}">
                <a16:creationId xmlns:a16="http://schemas.microsoft.com/office/drawing/2014/main" id="{52E278A4-4ED0-E239-BEE4-FE5FC89C0A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16920" y="1243706"/>
            <a:ext cx="793266" cy="793266"/>
          </a:xfrm>
          <a:prstGeom prst="rect">
            <a:avLst/>
          </a:prstGeom>
        </p:spPr>
      </p:pic>
      <p:pic>
        <p:nvPicPr>
          <p:cNvPr id="20" name="Picture 19" descr="A picture containing person&#10;&#10;Description automatically generated">
            <a:extLst>
              <a:ext uri="{FF2B5EF4-FFF2-40B4-BE49-F238E27FC236}">
                <a16:creationId xmlns:a16="http://schemas.microsoft.com/office/drawing/2014/main" id="{86B14072-134B-846C-8754-7E147FD2BE2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990" r="7409"/>
          <a:stretch/>
        </p:blipFill>
        <p:spPr>
          <a:xfrm>
            <a:off x="777086" y="2692773"/>
            <a:ext cx="4576967" cy="3094415"/>
          </a:xfrm>
          <a:prstGeom prst="rect">
            <a:avLst/>
          </a:prstGeom>
        </p:spPr>
      </p:pic>
    </p:spTree>
    <p:extLst>
      <p:ext uri="{BB962C8B-B14F-4D97-AF65-F5344CB8AC3E}">
        <p14:creationId xmlns:p14="http://schemas.microsoft.com/office/powerpoint/2010/main" val="264917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Office of Nuclear Energy Update</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rPr>
              <a:t>Assistant Secretary Dr. Katy Huff</a:t>
            </a:r>
            <a:endParaRPr lang="en-US" altLang="en-US" b="1">
              <a:solidFill>
                <a:schemeClr val="bg1"/>
              </a:solidFill>
              <a:cs typeface="Calibri"/>
            </a:endParaRPr>
          </a:p>
          <a:p>
            <a:pPr algn="l"/>
            <a:r>
              <a:rPr lang="en-US" altLang="en-US" sz="2000" b="1" i="1">
                <a:solidFill>
                  <a:schemeClr val="bg1"/>
                </a:solidFill>
              </a:rPr>
              <a:t>				</a:t>
            </a:r>
            <a:endParaRPr lang="en-US" altLang="en-US" sz="2000" b="1">
              <a:solidFill>
                <a:schemeClr val="bg1"/>
              </a:solidFill>
            </a:endParaRPr>
          </a:p>
        </p:txBody>
      </p:sp>
    </p:spTree>
    <p:extLst>
      <p:ext uri="{BB962C8B-B14F-4D97-AF65-F5344CB8AC3E}">
        <p14:creationId xmlns:p14="http://schemas.microsoft.com/office/powerpoint/2010/main" val="3531093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0C1-7A21-624E-A0E9-31329CFD172A}"/>
              </a:ext>
            </a:extLst>
          </p:cNvPr>
          <p:cNvSpPr>
            <a:spLocks noGrp="1"/>
          </p:cNvSpPr>
          <p:nvPr>
            <p:ph type="title"/>
          </p:nvPr>
        </p:nvSpPr>
        <p:spPr/>
        <p:txBody>
          <a:bodyPr/>
          <a:lstStyle/>
          <a:p>
            <a:r>
              <a:rPr lang="en-US"/>
              <a:t>Preparing for an Expanded Workforce</a:t>
            </a:r>
          </a:p>
        </p:txBody>
      </p:sp>
      <p:sp>
        <p:nvSpPr>
          <p:cNvPr id="3" name="Slide Number Placeholder 2">
            <a:extLst>
              <a:ext uri="{FF2B5EF4-FFF2-40B4-BE49-F238E27FC236}">
                <a16:creationId xmlns:a16="http://schemas.microsoft.com/office/drawing/2014/main" id="{5015EB1B-C370-3C9E-CBE8-A5F56677ED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
        <p:nvSpPr>
          <p:cNvPr id="5" name="TextBox 4">
            <a:extLst>
              <a:ext uri="{FF2B5EF4-FFF2-40B4-BE49-F238E27FC236}">
                <a16:creationId xmlns:a16="http://schemas.microsoft.com/office/drawing/2014/main" id="{76B17CC8-CE79-3315-BAFE-AE791F829795}"/>
              </a:ext>
            </a:extLst>
          </p:cNvPr>
          <p:cNvSpPr txBox="1"/>
          <p:nvPr/>
        </p:nvSpPr>
        <p:spPr>
          <a:xfrm>
            <a:off x="1994559" y="1332469"/>
            <a:ext cx="9222081" cy="416011"/>
          </a:xfrm>
          <a:prstGeom prst="rect">
            <a:avLst/>
          </a:prstGeom>
          <a:noFill/>
          <a:ln w="15875">
            <a:solidFill>
              <a:schemeClr val="accent1"/>
            </a:solidFill>
          </a:ln>
        </p:spPr>
        <p:txBody>
          <a:bodyPr wrap="square">
            <a:spAutoFit/>
          </a:bodyPr>
          <a:lstStyle/>
          <a:p>
            <a:pPr marL="0" marR="0" lvl="0" indent="0" algn="l" defTabSz="457200" rtl="0" eaLnBrk="1" fontAlgn="auto" latinLnBrk="0" hangingPunct="1">
              <a:lnSpc>
                <a:spcPct val="150000"/>
              </a:lnSpc>
              <a:spcBef>
                <a:spcPts val="600"/>
              </a:spcBef>
              <a:spcAft>
                <a:spcPts val="600"/>
              </a:spcAft>
              <a:buClrTx/>
              <a:buSzTx/>
              <a:buFontTx/>
              <a:buNone/>
              <a:tabLst/>
              <a:defRPr/>
            </a:pPr>
            <a:endParaRPr kumimoji="0" lang="en-US" sz="1600" b="0" i="0" u="none" strike="noStrike" kern="1200" cap="none" spc="0" normalizeH="0" baseline="0" noProof="0">
              <a:ln>
                <a:noFill/>
              </a:ln>
              <a:solidFill>
                <a:srgbClr val="211747"/>
              </a:solidFill>
              <a:effectLst/>
              <a:uLnTx/>
              <a:uFillTx/>
              <a:latin typeface="Arial"/>
              <a:ea typeface="Times New Roman" panose="02020603050405020304" pitchFamily="18" charset="0"/>
              <a:cs typeface="Times New Roman" panose="02020603050405020304" pitchFamily="18" charset="0"/>
            </a:endParaRPr>
          </a:p>
        </p:txBody>
      </p:sp>
      <p:pic>
        <p:nvPicPr>
          <p:cNvPr id="4" name="Picture 3" descr="Text&#10;&#10;Description automatically generated">
            <a:extLst>
              <a:ext uri="{FF2B5EF4-FFF2-40B4-BE49-F238E27FC236}">
                <a16:creationId xmlns:a16="http://schemas.microsoft.com/office/drawing/2014/main" id="{B0B77AB6-11FC-B2F7-4D6E-BCD92AE9B80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
        <p:nvSpPr>
          <p:cNvPr id="7" name="Rectangle 6">
            <a:extLst>
              <a:ext uri="{FF2B5EF4-FFF2-40B4-BE49-F238E27FC236}">
                <a16:creationId xmlns:a16="http://schemas.microsoft.com/office/drawing/2014/main" id="{21CB314D-79A8-3394-DF32-B37C41C17FE1}"/>
              </a:ext>
            </a:extLst>
          </p:cNvPr>
          <p:cNvSpPr/>
          <p:nvPr/>
        </p:nvSpPr>
        <p:spPr>
          <a:xfrm>
            <a:off x="0" y="1181311"/>
            <a:ext cx="12192000" cy="1041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F96"/>
              </a:solidFill>
              <a:effectLst/>
              <a:uLnTx/>
              <a:uFillTx/>
              <a:latin typeface="Arial"/>
              <a:ea typeface="+mn-ea"/>
              <a:cs typeface="+mn-cs"/>
            </a:endParaRPr>
          </a:p>
        </p:txBody>
      </p:sp>
      <p:sp>
        <p:nvSpPr>
          <p:cNvPr id="8" name="TextBox 7">
            <a:extLst>
              <a:ext uri="{FF2B5EF4-FFF2-40B4-BE49-F238E27FC236}">
                <a16:creationId xmlns:a16="http://schemas.microsoft.com/office/drawing/2014/main" id="{1B43E83F-0EEE-4EB7-DCCF-7F0DF638BC6F}"/>
              </a:ext>
            </a:extLst>
          </p:cNvPr>
          <p:cNvSpPr txBox="1"/>
          <p:nvPr/>
        </p:nvSpPr>
        <p:spPr>
          <a:xfrm>
            <a:off x="1648328" y="1332101"/>
            <a:ext cx="90007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a:ea typeface="+mn-ea"/>
                <a:cs typeface="+mn-cs"/>
              </a:rPr>
              <a:t>To prepare for an expanded workforce, identifying critical skills gaps and funding training programs is key</a:t>
            </a:r>
          </a:p>
        </p:txBody>
      </p:sp>
      <p:sp>
        <p:nvSpPr>
          <p:cNvPr id="10" name="TextBox 9">
            <a:extLst>
              <a:ext uri="{FF2B5EF4-FFF2-40B4-BE49-F238E27FC236}">
                <a16:creationId xmlns:a16="http://schemas.microsoft.com/office/drawing/2014/main" id="{7F7CE0C6-168C-417A-5B95-37D1D50CE741}"/>
              </a:ext>
            </a:extLst>
          </p:cNvPr>
          <p:cNvSpPr txBox="1"/>
          <p:nvPr/>
        </p:nvSpPr>
        <p:spPr>
          <a:xfrm>
            <a:off x="1380155" y="2190777"/>
            <a:ext cx="9431689" cy="3823125"/>
          </a:xfrm>
          <a:prstGeom prst="rect">
            <a:avLst/>
          </a:prstGeom>
          <a:noFill/>
          <a:ln w="15875">
            <a:noFill/>
          </a:ln>
        </p:spPr>
        <p:txBody>
          <a:bodyPr wrap="square" lIns="182880" rIns="182880" anchor="ctr">
            <a:noAutofit/>
          </a:bodyPr>
          <a:lstStyle/>
          <a:p>
            <a:pPr marL="0" marR="0" lvl="0" indent="0" algn="l" defTabSz="457200" rtl="0" eaLnBrk="1" fontAlgn="auto" latinLnBrk="0" hangingPunct="1">
              <a:lnSpc>
                <a:spcPct val="15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RECOMMENDATION 6.1</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In anticipation of the necessary expansion in workforce to support more widespread deployment of nuclear technologies, the </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Department of Energy should form a cross-department (whole of government) partnership to address workforce needs (spanning the workforce from technician through PhD) that is comparable to initiatives like the multi-agency National Network for Manufacturing Innovation</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The program would include the Departments of Labor, Education, Commerce, and State, and would team with labor organizations, existing construction craft training programs, industry, regulatory agencies, and other support organizations to identify gaps in critical skills and then fund training and development solutions that will close these gaps in time to support more rapid deployment. In carrying out these efforts, it will be important to take full advantage of existing efforts at universities, commercial nuclear facilities and national labs that already have well established training and workforce development infrastructure in place.</a:t>
            </a:r>
            <a:endParaRPr kumimoji="0" lang="en-US" sz="1400" b="0" i="0" u="none" strike="noStrike" kern="1200" cap="none" spc="0" normalizeH="0" baseline="0" noProof="0">
              <a:ln>
                <a:noFill/>
              </a:ln>
              <a:solidFill>
                <a:srgbClr val="211747"/>
              </a:solidFill>
              <a:effectLst/>
              <a:uLnTx/>
              <a:uFillTx/>
              <a:latin typeface="Arial"/>
              <a:ea typeface="Times New Roman" panose="02020603050405020304" pitchFamily="18" charset="0"/>
              <a:cs typeface="Times New Roman" panose="02020603050405020304" pitchFamily="18" charset="0"/>
            </a:endParaRPr>
          </a:p>
        </p:txBody>
      </p:sp>
      <p:pic>
        <p:nvPicPr>
          <p:cNvPr id="11" name="Graphic 10">
            <a:extLst>
              <a:ext uri="{FF2B5EF4-FFF2-40B4-BE49-F238E27FC236}">
                <a16:creationId xmlns:a16="http://schemas.microsoft.com/office/drawing/2014/main" id="{FC5EDD06-5B58-FEB9-8B32-026A57D81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4707" y="1344754"/>
            <a:ext cx="652162" cy="652162"/>
          </a:xfrm>
          <a:prstGeom prst="rect">
            <a:avLst/>
          </a:prstGeom>
        </p:spPr>
      </p:pic>
    </p:spTree>
    <p:extLst>
      <p:ext uri="{BB962C8B-B14F-4D97-AF65-F5344CB8AC3E}">
        <p14:creationId xmlns:p14="http://schemas.microsoft.com/office/powerpoint/2010/main" val="1357432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0C1-7A21-624E-A0E9-31329CFD172A}"/>
              </a:ext>
            </a:extLst>
          </p:cNvPr>
          <p:cNvSpPr>
            <a:spLocks noGrp="1"/>
          </p:cNvSpPr>
          <p:nvPr>
            <p:ph type="title"/>
          </p:nvPr>
        </p:nvSpPr>
        <p:spPr/>
        <p:txBody>
          <a:bodyPr/>
          <a:lstStyle/>
          <a:p>
            <a:r>
              <a:rPr lang="en-US"/>
              <a:t>Timely Updates to Regulatory Requirements</a:t>
            </a:r>
          </a:p>
        </p:txBody>
      </p:sp>
      <p:sp>
        <p:nvSpPr>
          <p:cNvPr id="3" name="Slide Number Placeholder 2">
            <a:extLst>
              <a:ext uri="{FF2B5EF4-FFF2-40B4-BE49-F238E27FC236}">
                <a16:creationId xmlns:a16="http://schemas.microsoft.com/office/drawing/2014/main" id="{5015EB1B-C370-3C9E-CBE8-A5F56677ED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pic>
        <p:nvPicPr>
          <p:cNvPr id="4" name="Picture 3" descr="Text&#10;&#10;Description automatically generated">
            <a:extLst>
              <a:ext uri="{FF2B5EF4-FFF2-40B4-BE49-F238E27FC236}">
                <a16:creationId xmlns:a16="http://schemas.microsoft.com/office/drawing/2014/main" id="{05B429A4-56C7-9D91-2F60-ABE4897D84B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
        <p:nvSpPr>
          <p:cNvPr id="7" name="Rectangle 6">
            <a:extLst>
              <a:ext uri="{FF2B5EF4-FFF2-40B4-BE49-F238E27FC236}">
                <a16:creationId xmlns:a16="http://schemas.microsoft.com/office/drawing/2014/main" id="{37D8F55A-8A96-27FE-A9F7-4906B82534BC}"/>
              </a:ext>
            </a:extLst>
          </p:cNvPr>
          <p:cNvSpPr/>
          <p:nvPr/>
        </p:nvSpPr>
        <p:spPr>
          <a:xfrm>
            <a:off x="0" y="1181311"/>
            <a:ext cx="12192000" cy="1041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F96"/>
              </a:solidFill>
              <a:effectLst/>
              <a:uLnTx/>
              <a:uFillTx/>
              <a:latin typeface="Arial"/>
              <a:ea typeface="+mn-ea"/>
              <a:cs typeface="+mn-cs"/>
            </a:endParaRPr>
          </a:p>
        </p:txBody>
      </p:sp>
      <p:sp>
        <p:nvSpPr>
          <p:cNvPr id="8" name="TextBox 7">
            <a:extLst>
              <a:ext uri="{FF2B5EF4-FFF2-40B4-BE49-F238E27FC236}">
                <a16:creationId xmlns:a16="http://schemas.microsoft.com/office/drawing/2014/main" id="{DC63C708-281B-8422-8906-C7B46750B990}"/>
              </a:ext>
            </a:extLst>
          </p:cNvPr>
          <p:cNvSpPr txBox="1"/>
          <p:nvPr/>
        </p:nvSpPr>
        <p:spPr>
          <a:xfrm>
            <a:off x="1648328" y="1470330"/>
            <a:ext cx="90007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a:ea typeface="+mn-ea"/>
                <a:cs typeface="+mn-cs"/>
              </a:rPr>
              <a:t>Adequate staffing and funding is needed to expedite rulemaking</a:t>
            </a:r>
          </a:p>
        </p:txBody>
      </p:sp>
      <p:pic>
        <p:nvPicPr>
          <p:cNvPr id="11" name="Graphic 10">
            <a:extLst>
              <a:ext uri="{FF2B5EF4-FFF2-40B4-BE49-F238E27FC236}">
                <a16:creationId xmlns:a16="http://schemas.microsoft.com/office/drawing/2014/main" id="{B8597D0F-8C72-FBD6-5693-0FD839E20E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940" y="1287175"/>
            <a:ext cx="781109" cy="781109"/>
          </a:xfrm>
          <a:prstGeom prst="rect">
            <a:avLst/>
          </a:prstGeom>
        </p:spPr>
      </p:pic>
      <p:sp>
        <p:nvSpPr>
          <p:cNvPr id="12" name="TextBox 11">
            <a:extLst>
              <a:ext uri="{FF2B5EF4-FFF2-40B4-BE49-F238E27FC236}">
                <a16:creationId xmlns:a16="http://schemas.microsoft.com/office/drawing/2014/main" id="{E9B76C2C-DAFD-19D5-8308-5770820F8787}"/>
              </a:ext>
            </a:extLst>
          </p:cNvPr>
          <p:cNvSpPr txBox="1"/>
          <p:nvPr/>
        </p:nvSpPr>
        <p:spPr>
          <a:xfrm>
            <a:off x="556658" y="2693849"/>
            <a:ext cx="6036949" cy="3460375"/>
          </a:xfrm>
          <a:prstGeom prst="rect">
            <a:avLst/>
          </a:prstGeom>
          <a:noFill/>
          <a:ln w="15875">
            <a:noFill/>
          </a:ln>
        </p:spPr>
        <p:txBody>
          <a:bodyPr wrap="square" lIns="182880" rIns="182880" anchor="ctr">
            <a:noAutofit/>
          </a:bodyPr>
          <a:lstStyle/>
          <a:p>
            <a:pPr marL="0" marR="0" lvl="0" indent="0" algn="l" defTabSz="457200" rtl="0" eaLnBrk="1" fontAlgn="auto" latinLnBrk="0" hangingPunct="1">
              <a:lnSpc>
                <a:spcPct val="15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Times New Roman" panose="02020603050405020304" pitchFamily="18" charset="0"/>
              </a:rPr>
              <a:t>RECOMMENDATION 7.1</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Times New Roman" panose="02020603050405020304" pitchFamily="18" charset="0"/>
              </a:rPr>
              <a:t>: Advanced reactors will not be commercialized if the regulatory requirements are not adjusted to accommodate their many differences from existing light water reactors. </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Times New Roman" panose="02020603050405020304" pitchFamily="18" charset="0"/>
              </a:rPr>
              <a:t>A clear definition of the regulatory requirements for a new technology must be established promptly if timely deployment is to be achieved. </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Times New Roman" panose="02020603050405020304" pitchFamily="18" charset="0"/>
              </a:rPr>
              <a:t>The NRC needs to enhance its capability to resolve the many issues with which it is and will be confronted. In recognition of the urgency for the NRC to prepare now, </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Times New Roman" panose="02020603050405020304" pitchFamily="18" charset="0"/>
              </a:rPr>
              <a:t>Congress should provide increased resources on the order of 10s of millions of dollars per year to the NRC that are not drawn from fees paid by existing licensees and applicants.</a:t>
            </a:r>
          </a:p>
          <a:p>
            <a:pPr marL="0" marR="0" lvl="0" indent="0" algn="l" defTabSz="457200" rtl="0" eaLnBrk="1" fontAlgn="auto" latinLnBrk="0" hangingPunct="1">
              <a:lnSpc>
                <a:spcPct val="150000"/>
              </a:lnSpc>
              <a:spcBef>
                <a:spcPts val="600"/>
              </a:spcBef>
              <a:spcAft>
                <a:spcPts val="600"/>
              </a:spcAft>
              <a:buClrTx/>
              <a:buSzTx/>
              <a:buFontTx/>
              <a:buNone/>
              <a:tabLst/>
              <a:defRPr/>
            </a:pPr>
            <a:endPar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B01A877-1866-41A4-4737-8915C39E7C6F}"/>
              </a:ext>
            </a:extLst>
          </p:cNvPr>
          <p:cNvSpPr txBox="1"/>
          <p:nvPr/>
        </p:nvSpPr>
        <p:spPr>
          <a:xfrm>
            <a:off x="6825718" y="2397937"/>
            <a:ext cx="4809624" cy="166821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RECOMMENDATION 7.4</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The NRC should expedite the requirements and guidance governing siting and emergency planning zones (EPZs) in order to enable vendors to determine the restrictions that will govern the deployment of their reactors. </a:t>
            </a:r>
            <a:endParaRPr kumimoji="0" lang="en-US" sz="1400" b="0" i="0" u="none" strike="noStrike" kern="1200" cap="none" spc="0" normalizeH="0" baseline="0" noProof="0">
              <a:ln>
                <a:noFill/>
              </a:ln>
              <a:solidFill>
                <a:srgbClr val="211747"/>
              </a:solidFill>
              <a:effectLst/>
              <a:uLnTx/>
              <a:uFillTx/>
              <a:latin typeface="Aria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578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34BD6B-3A31-BA68-B196-26D6EC06C6B1}"/>
              </a:ext>
            </a:extLst>
          </p:cNvPr>
          <p:cNvSpPr/>
          <p:nvPr/>
        </p:nvSpPr>
        <p:spPr>
          <a:xfrm>
            <a:off x="0" y="1181311"/>
            <a:ext cx="12192000" cy="1041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F96"/>
              </a:solidFill>
              <a:effectLst/>
              <a:uLnTx/>
              <a:uFillTx/>
              <a:latin typeface="Arial"/>
              <a:ea typeface="+mn-ea"/>
              <a:cs typeface="+mn-cs"/>
            </a:endParaRPr>
          </a:p>
        </p:txBody>
      </p:sp>
      <p:sp>
        <p:nvSpPr>
          <p:cNvPr id="8" name="TextBox 7">
            <a:extLst>
              <a:ext uri="{FF2B5EF4-FFF2-40B4-BE49-F238E27FC236}">
                <a16:creationId xmlns:a16="http://schemas.microsoft.com/office/drawing/2014/main" id="{B8093F69-1B44-957B-1391-E33B30C524A4}"/>
              </a:ext>
            </a:extLst>
          </p:cNvPr>
          <p:cNvSpPr txBox="1"/>
          <p:nvPr/>
        </p:nvSpPr>
        <p:spPr>
          <a:xfrm>
            <a:off x="1720518" y="1443762"/>
            <a:ext cx="90007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a:ea typeface="+mn-ea"/>
                <a:cs typeface="+mn-cs"/>
              </a:rPr>
              <a:t>Best practices for community engagement must be adopted.  These include:</a:t>
            </a:r>
          </a:p>
        </p:txBody>
      </p:sp>
      <p:sp>
        <p:nvSpPr>
          <p:cNvPr id="9" name="TextBox 8">
            <a:extLst>
              <a:ext uri="{FF2B5EF4-FFF2-40B4-BE49-F238E27FC236}">
                <a16:creationId xmlns:a16="http://schemas.microsoft.com/office/drawing/2014/main" id="{0BDD0A25-6C2D-8BD9-9F16-F73EF2E46B8B}"/>
              </a:ext>
            </a:extLst>
          </p:cNvPr>
          <p:cNvSpPr txBox="1"/>
          <p:nvPr/>
        </p:nvSpPr>
        <p:spPr>
          <a:xfrm>
            <a:off x="1937518" y="2053041"/>
            <a:ext cx="9431689" cy="3823125"/>
          </a:xfrm>
          <a:prstGeom prst="rect">
            <a:avLst/>
          </a:prstGeom>
          <a:noFill/>
          <a:ln w="15875">
            <a:noFill/>
          </a:ln>
        </p:spPr>
        <p:txBody>
          <a:bodyPr wrap="square" lIns="182880" rIns="182880" anchor="ctr">
            <a:noAutofit/>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An overriding commitment to </a:t>
            </a:r>
            <a:r>
              <a:rPr kumimoji="0" lang="en-US" sz="16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honesty,</a:t>
            </a: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a:t>
            </a:r>
            <a:r>
              <a:rPr kumimoji="0" lang="en-US" sz="16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transparency</a:t>
            </a: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and </a:t>
            </a:r>
            <a:r>
              <a:rPr kumimoji="0" lang="en-US" sz="16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consistency</a:t>
            </a: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of communication</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A </a:t>
            </a:r>
            <a:r>
              <a:rPr kumimoji="0" lang="en-US" sz="16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consent-based</a:t>
            </a: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participatory, and long-term process of site selection.</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The right for communities to </a:t>
            </a:r>
            <a:r>
              <a:rPr kumimoji="0" lang="en-US" sz="16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veto</a:t>
            </a: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or </a:t>
            </a:r>
            <a:r>
              <a:rPr kumimoji="0" lang="en-US" sz="16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opt</a:t>
            </a: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a:t>
            </a:r>
            <a:r>
              <a:rPr kumimoji="0" lang="en-US" sz="16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out</a:t>
            </a: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until an agreed-upon milestone.</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Some form of socially acceptable </a:t>
            </a:r>
            <a:r>
              <a:rPr kumimoji="0" lang="en-US" sz="16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compensation</a:t>
            </a: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granted for affected communities.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Partial funding for communities and public interest groups to conduct </a:t>
            </a:r>
            <a:r>
              <a:rPr kumimoji="0" lang="en-US" sz="16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independent analyses</a:t>
            </a: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Retention of </a:t>
            </a:r>
            <a:r>
              <a:rPr kumimoji="0" lang="en-US" sz="16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some control </a:t>
            </a: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over a facility, perhaps through partnerships.</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There are </a:t>
            </a:r>
            <a:r>
              <a:rPr kumimoji="0" lang="en-US" sz="16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no guarantees </a:t>
            </a:r>
            <a:r>
              <a:rPr kumimoji="0" lang="en-US" sz="16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in siting: owners should be prepared to walk away.</a:t>
            </a:r>
          </a:p>
        </p:txBody>
      </p:sp>
      <p:sp>
        <p:nvSpPr>
          <p:cNvPr id="2" name="Title 1">
            <a:extLst>
              <a:ext uri="{FF2B5EF4-FFF2-40B4-BE49-F238E27FC236}">
                <a16:creationId xmlns:a16="http://schemas.microsoft.com/office/drawing/2014/main" id="{C51700C1-7A21-624E-A0E9-31329CFD172A}"/>
              </a:ext>
            </a:extLst>
          </p:cNvPr>
          <p:cNvSpPr>
            <a:spLocks noGrp="1"/>
          </p:cNvSpPr>
          <p:nvPr>
            <p:ph type="title"/>
          </p:nvPr>
        </p:nvSpPr>
        <p:spPr/>
        <p:txBody>
          <a:bodyPr/>
          <a:lstStyle/>
          <a:p>
            <a:r>
              <a:rPr lang="en-US"/>
              <a:t>Community Engagement and Societal Acceptance</a:t>
            </a:r>
          </a:p>
        </p:txBody>
      </p:sp>
      <p:sp>
        <p:nvSpPr>
          <p:cNvPr id="3" name="Slide Number Placeholder 2">
            <a:extLst>
              <a:ext uri="{FF2B5EF4-FFF2-40B4-BE49-F238E27FC236}">
                <a16:creationId xmlns:a16="http://schemas.microsoft.com/office/drawing/2014/main" id="{5015EB1B-C370-3C9E-CBE8-A5F56677ED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pic>
        <p:nvPicPr>
          <p:cNvPr id="4" name="Picture 3" descr="Text&#10;&#10;Description automatically generated">
            <a:extLst>
              <a:ext uri="{FF2B5EF4-FFF2-40B4-BE49-F238E27FC236}">
                <a16:creationId xmlns:a16="http://schemas.microsoft.com/office/drawing/2014/main" id="{AE90F4AC-45CA-35F6-5E56-5CD2AA12C20A}"/>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pic>
        <p:nvPicPr>
          <p:cNvPr id="12" name="Graphic 11">
            <a:extLst>
              <a:ext uri="{FF2B5EF4-FFF2-40B4-BE49-F238E27FC236}">
                <a16:creationId xmlns:a16="http://schemas.microsoft.com/office/drawing/2014/main" id="{1D47BAC6-2F4D-1252-EAC7-2D9E7D3E91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774" y="1262510"/>
            <a:ext cx="869790" cy="869790"/>
          </a:xfrm>
          <a:prstGeom prst="rect">
            <a:avLst/>
          </a:prstGeom>
        </p:spPr>
      </p:pic>
    </p:spTree>
    <p:extLst>
      <p:ext uri="{BB962C8B-B14F-4D97-AF65-F5344CB8AC3E}">
        <p14:creationId xmlns:p14="http://schemas.microsoft.com/office/powerpoint/2010/main" val="3712909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0C1-7A21-624E-A0E9-31329CFD172A}"/>
              </a:ext>
            </a:extLst>
          </p:cNvPr>
          <p:cNvSpPr>
            <a:spLocks noGrp="1"/>
          </p:cNvSpPr>
          <p:nvPr>
            <p:ph type="title"/>
          </p:nvPr>
        </p:nvSpPr>
        <p:spPr/>
        <p:txBody>
          <a:bodyPr/>
          <a:lstStyle/>
          <a:p>
            <a:r>
              <a:rPr lang="en-US"/>
              <a:t>Societal Acceptance: Making Best Practices Work</a:t>
            </a:r>
          </a:p>
        </p:txBody>
      </p:sp>
      <p:sp>
        <p:nvSpPr>
          <p:cNvPr id="3" name="Slide Number Placeholder 2">
            <a:extLst>
              <a:ext uri="{FF2B5EF4-FFF2-40B4-BE49-F238E27FC236}">
                <a16:creationId xmlns:a16="http://schemas.microsoft.com/office/drawing/2014/main" id="{5015EB1B-C370-3C9E-CBE8-A5F56677ED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
        <p:nvSpPr>
          <p:cNvPr id="5" name="TextBox 4">
            <a:extLst>
              <a:ext uri="{FF2B5EF4-FFF2-40B4-BE49-F238E27FC236}">
                <a16:creationId xmlns:a16="http://schemas.microsoft.com/office/drawing/2014/main" id="{76B17CC8-CE79-3315-BAFE-AE791F829795}"/>
              </a:ext>
            </a:extLst>
          </p:cNvPr>
          <p:cNvSpPr txBox="1"/>
          <p:nvPr/>
        </p:nvSpPr>
        <p:spPr>
          <a:xfrm>
            <a:off x="1233923" y="2726226"/>
            <a:ext cx="10069062" cy="2637710"/>
          </a:xfrm>
          <a:prstGeom prst="rect">
            <a:avLst/>
          </a:prstGeom>
          <a:noFill/>
          <a:ln w="15875">
            <a:noFill/>
          </a:ln>
        </p:spPr>
        <p:txBody>
          <a:bodyPr wrap="square">
            <a:spAutoFit/>
          </a:bodyPr>
          <a:lstStyle/>
          <a:p>
            <a:pPr marL="0" marR="0" lvl="0" indent="0" algn="l" defTabSz="457200" rtl="0" eaLnBrk="1" fontAlgn="auto" latinLnBrk="0" hangingPunct="1">
              <a:lnSpc>
                <a:spcPct val="15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RECOMMENDATION 8.5</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The developers and future owners that represent the advanced nuclear industry must adopt a consent-based approach to designing, siting, and operating new facilities. The siting approach will have to be adjusted for a particular place, time, and culture. </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Following best practices will require additional time and financial resources to be allotted to successfully site and construct new nuclear power facilities, and the industry must account for these costs in their plans</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The industry should be willing to fully engage with a community, hear their concerns and needs and be ready to address them, including adjusting plans. While this would raise the likelihood of successful deployment, it is not a guarantee of success. Additionally, the industry, guided by experts in consent-based processes, should capture best siting practices in guidance documents or standards.</a:t>
            </a:r>
            <a:endParaRPr kumimoji="0" lang="en-US" sz="1400" b="0" i="0" u="none" strike="noStrike" kern="1200" cap="none" spc="0" normalizeH="0" baseline="0" noProof="0">
              <a:ln>
                <a:noFill/>
              </a:ln>
              <a:solidFill>
                <a:srgbClr val="211747"/>
              </a:solidFill>
              <a:effectLst/>
              <a:uLnTx/>
              <a:uFillTx/>
              <a:latin typeface="Arial"/>
              <a:ea typeface="Times New Roman" panose="02020603050405020304" pitchFamily="18" charset="0"/>
              <a:cs typeface="Times New Roman" panose="02020603050405020304" pitchFamily="18" charset="0"/>
            </a:endParaRPr>
          </a:p>
        </p:txBody>
      </p:sp>
      <p:pic>
        <p:nvPicPr>
          <p:cNvPr id="4" name="Picture 3" descr="Text&#10;&#10;Description automatically generated">
            <a:extLst>
              <a:ext uri="{FF2B5EF4-FFF2-40B4-BE49-F238E27FC236}">
                <a16:creationId xmlns:a16="http://schemas.microsoft.com/office/drawing/2014/main" id="{D6B711FA-9D5C-A245-56B2-B471769B2BF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
        <p:nvSpPr>
          <p:cNvPr id="6" name="Rectangle 5">
            <a:extLst>
              <a:ext uri="{FF2B5EF4-FFF2-40B4-BE49-F238E27FC236}">
                <a16:creationId xmlns:a16="http://schemas.microsoft.com/office/drawing/2014/main" id="{1C746AF7-F413-667C-7893-8E4559493678}"/>
              </a:ext>
            </a:extLst>
          </p:cNvPr>
          <p:cNvSpPr/>
          <p:nvPr/>
        </p:nvSpPr>
        <p:spPr>
          <a:xfrm>
            <a:off x="0" y="1181311"/>
            <a:ext cx="12192000" cy="1041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F96"/>
              </a:solidFill>
              <a:effectLst/>
              <a:uLnTx/>
              <a:uFillTx/>
              <a:latin typeface="Arial"/>
              <a:ea typeface="+mn-ea"/>
              <a:cs typeface="+mn-cs"/>
            </a:endParaRPr>
          </a:p>
        </p:txBody>
      </p:sp>
      <p:sp>
        <p:nvSpPr>
          <p:cNvPr id="7" name="TextBox 6">
            <a:extLst>
              <a:ext uri="{FF2B5EF4-FFF2-40B4-BE49-F238E27FC236}">
                <a16:creationId xmlns:a16="http://schemas.microsoft.com/office/drawing/2014/main" id="{CA7E94A4-C3CF-C85F-AF99-4760F9FE8D52}"/>
              </a:ext>
            </a:extLst>
          </p:cNvPr>
          <p:cNvSpPr txBox="1"/>
          <p:nvPr/>
        </p:nvSpPr>
        <p:spPr>
          <a:xfrm>
            <a:off x="1636297" y="1467144"/>
            <a:ext cx="926431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a:ea typeface="+mn-ea"/>
                <a:cs typeface="+mn-cs"/>
              </a:rPr>
              <a:t>Community engagement should be incorporated from design through operation</a:t>
            </a:r>
          </a:p>
        </p:txBody>
      </p:sp>
      <p:pic>
        <p:nvPicPr>
          <p:cNvPr id="8" name="Graphic 7">
            <a:extLst>
              <a:ext uri="{FF2B5EF4-FFF2-40B4-BE49-F238E27FC236}">
                <a16:creationId xmlns:a16="http://schemas.microsoft.com/office/drawing/2014/main" id="{8B623A3B-091C-62E1-BE9C-7D63BCFD3D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774" y="1262510"/>
            <a:ext cx="869790" cy="869790"/>
          </a:xfrm>
          <a:prstGeom prst="rect">
            <a:avLst/>
          </a:prstGeom>
        </p:spPr>
      </p:pic>
    </p:spTree>
    <p:extLst>
      <p:ext uri="{BB962C8B-B14F-4D97-AF65-F5344CB8AC3E}">
        <p14:creationId xmlns:p14="http://schemas.microsoft.com/office/powerpoint/2010/main" val="3714614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79C67F-F853-384F-75ED-C437D3FF84F6}"/>
              </a:ext>
            </a:extLst>
          </p:cNvPr>
          <p:cNvSpPr/>
          <p:nvPr/>
        </p:nvSpPr>
        <p:spPr>
          <a:xfrm>
            <a:off x="0" y="1181311"/>
            <a:ext cx="12192000" cy="1041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F96"/>
              </a:solidFill>
              <a:effectLst/>
              <a:uLnTx/>
              <a:uFillTx/>
              <a:latin typeface="Arial"/>
              <a:ea typeface="+mn-ea"/>
              <a:cs typeface="+mn-cs"/>
            </a:endParaRPr>
          </a:p>
        </p:txBody>
      </p:sp>
      <p:sp>
        <p:nvSpPr>
          <p:cNvPr id="12" name="TextBox 11">
            <a:extLst>
              <a:ext uri="{FF2B5EF4-FFF2-40B4-BE49-F238E27FC236}">
                <a16:creationId xmlns:a16="http://schemas.microsoft.com/office/drawing/2014/main" id="{9A856770-866A-3701-524F-98AE64C638C2}"/>
              </a:ext>
            </a:extLst>
          </p:cNvPr>
          <p:cNvSpPr txBox="1"/>
          <p:nvPr/>
        </p:nvSpPr>
        <p:spPr>
          <a:xfrm>
            <a:off x="1636297" y="1358859"/>
            <a:ext cx="926431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a:ea typeface="+mn-ea"/>
                <a:cs typeface="+mn-cs"/>
              </a:rPr>
              <a:t>State and private support is crucial for safeguards, international deployment, and competitiveness </a:t>
            </a:r>
          </a:p>
        </p:txBody>
      </p:sp>
      <p:sp>
        <p:nvSpPr>
          <p:cNvPr id="2" name="Title 1">
            <a:extLst>
              <a:ext uri="{FF2B5EF4-FFF2-40B4-BE49-F238E27FC236}">
                <a16:creationId xmlns:a16="http://schemas.microsoft.com/office/drawing/2014/main" id="{C51700C1-7A21-624E-A0E9-31329CFD172A}"/>
              </a:ext>
            </a:extLst>
          </p:cNvPr>
          <p:cNvSpPr>
            <a:spLocks noGrp="1"/>
          </p:cNvSpPr>
          <p:nvPr>
            <p:ph type="title"/>
          </p:nvPr>
        </p:nvSpPr>
        <p:spPr/>
        <p:txBody>
          <a:bodyPr/>
          <a:lstStyle/>
          <a:p>
            <a:r>
              <a:rPr lang="en-US"/>
              <a:t>Government Support in International Markets</a:t>
            </a:r>
          </a:p>
        </p:txBody>
      </p:sp>
      <p:sp>
        <p:nvSpPr>
          <p:cNvPr id="3" name="Slide Number Placeholder 2">
            <a:extLst>
              <a:ext uri="{FF2B5EF4-FFF2-40B4-BE49-F238E27FC236}">
                <a16:creationId xmlns:a16="http://schemas.microsoft.com/office/drawing/2014/main" id="{5015EB1B-C370-3C9E-CBE8-A5F56677ED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
        <p:nvSpPr>
          <p:cNvPr id="5" name="TextBox 4">
            <a:extLst>
              <a:ext uri="{FF2B5EF4-FFF2-40B4-BE49-F238E27FC236}">
                <a16:creationId xmlns:a16="http://schemas.microsoft.com/office/drawing/2014/main" id="{76B17CC8-CE79-3315-BAFE-AE791F829795}"/>
              </a:ext>
            </a:extLst>
          </p:cNvPr>
          <p:cNvSpPr txBox="1"/>
          <p:nvPr/>
        </p:nvSpPr>
        <p:spPr>
          <a:xfrm>
            <a:off x="590121" y="2682610"/>
            <a:ext cx="5678333" cy="2960875"/>
          </a:xfrm>
          <a:prstGeom prst="rect">
            <a:avLst/>
          </a:prstGeom>
          <a:noFill/>
          <a:ln w="15875">
            <a:noFill/>
          </a:ln>
        </p:spPr>
        <p:txBody>
          <a:bodyPr wrap="square">
            <a:spAutoFit/>
          </a:bodyPr>
          <a:lstStyle/>
          <a:p>
            <a:pPr marL="0" marR="0" lvl="0" indent="0" algn="l" defTabSz="457200" rtl="0" eaLnBrk="1" fontAlgn="auto" latinLnBrk="0" hangingPunct="1">
              <a:lnSpc>
                <a:spcPct val="15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RECOMMENDATION 9.5:</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The United States should develop a plan for </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increased and sustained long-term financial and technical support for capacity building in partner countries</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including cost requirements for using U.S. national labs and universities as training platforms. This plan should include partnering with U.S. reactor vendors to develop a safety, safeguards and security “package,” where the United States and the vendor could offer customized support to a host country for developing and implementing new safety, security and safeguards arrangements.</a:t>
            </a:r>
            <a:endParaRPr kumimoji="0" lang="en-US" sz="1400" b="0" i="0" u="none" strike="noStrike" kern="1200" cap="none" spc="0" normalizeH="0" baseline="0" noProof="0">
              <a:ln>
                <a:noFill/>
              </a:ln>
              <a:solidFill>
                <a:srgbClr val="211747"/>
              </a:solidFill>
              <a:effectLst/>
              <a:uLnTx/>
              <a:uFillTx/>
              <a:latin typeface="Arial"/>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8C69C77-4721-6471-FB9C-A21868758DA4}"/>
              </a:ext>
            </a:extLst>
          </p:cNvPr>
          <p:cNvSpPr txBox="1"/>
          <p:nvPr/>
        </p:nvSpPr>
        <p:spPr>
          <a:xfrm>
            <a:off x="6946804" y="2682610"/>
            <a:ext cx="4528108" cy="2637710"/>
          </a:xfrm>
          <a:prstGeom prst="rect">
            <a:avLst/>
          </a:prstGeom>
          <a:noFill/>
          <a:ln w="15875">
            <a:noFill/>
          </a:ln>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RECOMMENDATION 10.2:</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 </a:t>
            </a:r>
            <a:r>
              <a:rPr kumimoji="0" lang="en-US" sz="1400" b="0"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International nuclear projects by US exporters are likely to require a financing package that reflects a blending of federal grants, loans, and loan guarantees along with various forms of private equity and debt financing. </a:t>
            </a:r>
            <a:r>
              <a:rPr kumimoji="0" lang="en-US" sz="1400" b="1" i="0" u="none" strike="noStrike" kern="1200" cap="none" spc="0" normalizeH="0" baseline="0" noProof="0">
                <a:ln>
                  <a:noFill/>
                </a:ln>
                <a:solidFill>
                  <a:srgbClr val="3B3B3C"/>
                </a:solidFill>
                <a:effectLst/>
                <a:uLnTx/>
                <a:uFillTx/>
                <a:latin typeface="Arial"/>
                <a:ea typeface="Times New Roman" panose="02020603050405020304" pitchFamily="18" charset="0"/>
                <a:cs typeface="+mn-cs"/>
              </a:rPr>
              <a:t>The Executive Branch should work with the private sector to build an effective and competitive financing package for US exporters.</a:t>
            </a:r>
            <a:endParaRPr kumimoji="0" lang="en-US" sz="1400" b="1" i="0" u="none" strike="noStrike" kern="1200" cap="none" spc="0" normalizeH="0" baseline="0" noProof="0">
              <a:ln>
                <a:noFill/>
              </a:ln>
              <a:solidFill>
                <a:srgbClr val="3B3B3C"/>
              </a:solidFill>
              <a:effectLst/>
              <a:uLnTx/>
              <a:uFillTx/>
              <a:latin typeface="Arial"/>
              <a:ea typeface="+mn-ea"/>
              <a:cs typeface="+mn-cs"/>
            </a:endParaRPr>
          </a:p>
        </p:txBody>
      </p:sp>
      <p:pic>
        <p:nvPicPr>
          <p:cNvPr id="4" name="Picture 3" descr="Text&#10;&#10;Description automatically generated">
            <a:extLst>
              <a:ext uri="{FF2B5EF4-FFF2-40B4-BE49-F238E27FC236}">
                <a16:creationId xmlns:a16="http://schemas.microsoft.com/office/drawing/2014/main" id="{5F72824F-7FCA-4AFE-DD0B-09AB4A4106E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pic>
        <p:nvPicPr>
          <p:cNvPr id="14" name="Graphic 13">
            <a:extLst>
              <a:ext uri="{FF2B5EF4-FFF2-40B4-BE49-F238E27FC236}">
                <a16:creationId xmlns:a16="http://schemas.microsoft.com/office/drawing/2014/main" id="{DD4DCFFA-AA2C-6138-E245-D7618E6294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40" y="1246445"/>
            <a:ext cx="911583" cy="911583"/>
          </a:xfrm>
          <a:prstGeom prst="rect">
            <a:avLst/>
          </a:prstGeom>
        </p:spPr>
      </p:pic>
    </p:spTree>
    <p:extLst>
      <p:ext uri="{BB962C8B-B14F-4D97-AF65-F5344CB8AC3E}">
        <p14:creationId xmlns:p14="http://schemas.microsoft.com/office/powerpoint/2010/main" val="363174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1" name="Picture 2" descr="Modern connect for web marketing design graphic Vector Image">
            <a:extLst>
              <a:ext uri="{FF2B5EF4-FFF2-40B4-BE49-F238E27FC236}">
                <a16:creationId xmlns:a16="http://schemas.microsoft.com/office/drawing/2014/main" id="{D6085B10-C407-29D6-40E3-16FB57A0827E}"/>
              </a:ext>
            </a:extLst>
          </p:cNvPr>
          <p:cNvPicPr>
            <a:picLocks noChangeAspect="1" noChangeArrowheads="1"/>
          </p:cNvPicPr>
          <p:nvPr/>
        </p:nvPicPr>
        <p:blipFill rotWithShape="1">
          <a:blip r:embed="rId3">
            <a:duotone>
              <a:schemeClr val="accent2">
                <a:shade val="45000"/>
                <a:satMod val="135000"/>
              </a:schemeClr>
              <a:prstClr val="white"/>
            </a:duotone>
            <a:alphaModFix amt="20000"/>
            <a:extLst>
              <a:ext uri="{28A0092B-C50C-407E-A947-70E740481C1C}">
                <a14:useLocalDpi xmlns:a14="http://schemas.microsoft.com/office/drawing/2010/main" val="0"/>
              </a:ext>
            </a:extLst>
          </a:blip>
          <a:srcRect b="24306"/>
          <a:stretch/>
        </p:blipFill>
        <p:spPr bwMode="auto">
          <a:xfrm>
            <a:off x="-1330270" y="2191"/>
            <a:ext cx="13588903" cy="70092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4513D81C-69D4-07F8-F52C-F78192E5575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
        <p:nvSpPr>
          <p:cNvPr id="2" name="Title 1">
            <a:extLst>
              <a:ext uri="{FF2B5EF4-FFF2-40B4-BE49-F238E27FC236}">
                <a16:creationId xmlns:a16="http://schemas.microsoft.com/office/drawing/2014/main" id="{8EAA11AD-8D0A-C73F-A222-83E4951B80A3}"/>
              </a:ext>
            </a:extLst>
          </p:cNvPr>
          <p:cNvSpPr>
            <a:spLocks noGrp="1"/>
          </p:cNvSpPr>
          <p:nvPr>
            <p:ph type="title"/>
          </p:nvPr>
        </p:nvSpPr>
        <p:spPr/>
        <p:txBody>
          <a:bodyPr/>
          <a:lstStyle/>
          <a:p>
            <a:r>
              <a:rPr lang="en-US"/>
              <a:t>Sustained Effort, Robust Financial Support, and Prompt Regulatory Updates are Key</a:t>
            </a:r>
          </a:p>
        </p:txBody>
      </p:sp>
      <p:sp>
        <p:nvSpPr>
          <p:cNvPr id="3107" name="TextBox 3106">
            <a:extLst>
              <a:ext uri="{FF2B5EF4-FFF2-40B4-BE49-F238E27FC236}">
                <a16:creationId xmlns:a16="http://schemas.microsoft.com/office/drawing/2014/main" id="{59111DDA-D6B9-F2B6-4306-DCED3A918997}"/>
              </a:ext>
            </a:extLst>
          </p:cNvPr>
          <p:cNvSpPr txBox="1"/>
          <p:nvPr/>
        </p:nvSpPr>
        <p:spPr>
          <a:xfrm>
            <a:off x="7470532" y="930283"/>
            <a:ext cx="370005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Arial"/>
                <a:ea typeface="+mn-ea"/>
                <a:cs typeface="+mn-cs"/>
              </a:rPr>
              <a:t>…but </a:t>
            </a:r>
            <a:r>
              <a:rPr kumimoji="0" lang="en-US" sz="2000" b="1" i="0" u="sng" strike="noStrike" kern="1200" cap="none" spc="0" normalizeH="0" baseline="0" noProof="0">
                <a:ln>
                  <a:noFill/>
                </a:ln>
                <a:solidFill>
                  <a:srgbClr val="FF0000"/>
                </a:solidFill>
                <a:effectLst/>
                <a:uLnTx/>
                <a:uFillTx/>
                <a:latin typeface="Arial"/>
                <a:ea typeface="+mn-ea"/>
                <a:cs typeface="+mn-cs"/>
              </a:rPr>
              <a:t>every</a:t>
            </a:r>
            <a:r>
              <a:rPr kumimoji="0" lang="en-US" sz="2000" b="1" i="0" u="none" strike="noStrike" kern="1200" cap="none" spc="0" normalizeH="0" baseline="0" noProof="0">
                <a:ln>
                  <a:noFill/>
                </a:ln>
                <a:solidFill>
                  <a:srgbClr val="FF0000"/>
                </a:solidFill>
                <a:effectLst/>
                <a:uLnTx/>
                <a:uFillTx/>
                <a:latin typeface="Arial"/>
                <a:ea typeface="+mn-ea"/>
                <a:cs typeface="+mn-cs"/>
              </a:rPr>
              <a:t> variable matters!</a:t>
            </a:r>
          </a:p>
        </p:txBody>
      </p:sp>
      <p:grpSp>
        <p:nvGrpSpPr>
          <p:cNvPr id="53" name="Group 52">
            <a:extLst>
              <a:ext uri="{FF2B5EF4-FFF2-40B4-BE49-F238E27FC236}">
                <a16:creationId xmlns:a16="http://schemas.microsoft.com/office/drawing/2014/main" id="{5D63223F-8A3C-85F2-162E-00EC60583938}"/>
              </a:ext>
            </a:extLst>
          </p:cNvPr>
          <p:cNvGrpSpPr/>
          <p:nvPr/>
        </p:nvGrpSpPr>
        <p:grpSpPr>
          <a:xfrm>
            <a:off x="1435366" y="1666197"/>
            <a:ext cx="1905000" cy="1230085"/>
            <a:chOff x="4093030" y="5540829"/>
            <a:chExt cx="1905000" cy="1230085"/>
          </a:xfrm>
          <a:solidFill>
            <a:schemeClr val="accent1"/>
          </a:solidFill>
        </p:grpSpPr>
        <p:sp>
          <p:nvSpPr>
            <p:cNvPr id="54" name="Rectangle 53">
              <a:extLst>
                <a:ext uri="{FF2B5EF4-FFF2-40B4-BE49-F238E27FC236}">
                  <a16:creationId xmlns:a16="http://schemas.microsoft.com/office/drawing/2014/main" id="{23F5853F-E799-FA89-9A9A-9A987C0DA553}"/>
                </a:ext>
              </a:extLst>
            </p:cNvPr>
            <p:cNvSpPr/>
            <p:nvPr/>
          </p:nvSpPr>
          <p:spPr>
            <a:xfrm>
              <a:off x="4093030" y="5540829"/>
              <a:ext cx="1905000" cy="1230085"/>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TextBox 54">
              <a:extLst>
                <a:ext uri="{FF2B5EF4-FFF2-40B4-BE49-F238E27FC236}">
                  <a16:creationId xmlns:a16="http://schemas.microsoft.com/office/drawing/2014/main" id="{C411087B-B22D-BAB6-F46F-DF220D1B1C52}"/>
                </a:ext>
              </a:extLst>
            </p:cNvPr>
            <p:cNvSpPr txBox="1"/>
            <p:nvPr/>
          </p:nvSpPr>
          <p:spPr>
            <a:xfrm>
              <a:off x="4152760" y="6188529"/>
              <a:ext cx="1812612" cy="523220"/>
            </a:xfrm>
            <a:prstGeom prst="rect">
              <a:avLst/>
            </a:prstGeom>
            <a:grp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Reactor Technology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Research</a:t>
              </a:r>
            </a:p>
          </p:txBody>
        </p:sp>
      </p:grpSp>
      <p:grpSp>
        <p:nvGrpSpPr>
          <p:cNvPr id="56" name="Group 55">
            <a:extLst>
              <a:ext uri="{FF2B5EF4-FFF2-40B4-BE49-F238E27FC236}">
                <a16:creationId xmlns:a16="http://schemas.microsoft.com/office/drawing/2014/main" id="{128F82BE-2506-D99E-0580-652B4F1FA363}"/>
              </a:ext>
            </a:extLst>
          </p:cNvPr>
          <p:cNvGrpSpPr/>
          <p:nvPr/>
        </p:nvGrpSpPr>
        <p:grpSpPr>
          <a:xfrm>
            <a:off x="3728569" y="1661681"/>
            <a:ext cx="1905000" cy="1230085"/>
            <a:chOff x="6203833" y="5540829"/>
            <a:chExt cx="1905000" cy="1230085"/>
          </a:xfrm>
          <a:solidFill>
            <a:schemeClr val="accent1"/>
          </a:solidFill>
        </p:grpSpPr>
        <p:sp>
          <p:nvSpPr>
            <p:cNvPr id="57" name="Rectangle 56">
              <a:extLst>
                <a:ext uri="{FF2B5EF4-FFF2-40B4-BE49-F238E27FC236}">
                  <a16:creationId xmlns:a16="http://schemas.microsoft.com/office/drawing/2014/main" id="{4E76E193-CFA4-9941-4BE6-BEFC4AFEC9B9}"/>
                </a:ext>
              </a:extLst>
            </p:cNvPr>
            <p:cNvSpPr/>
            <p:nvPr/>
          </p:nvSpPr>
          <p:spPr>
            <a:xfrm>
              <a:off x="6203833"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TextBox 57">
              <a:extLst>
                <a:ext uri="{FF2B5EF4-FFF2-40B4-BE49-F238E27FC236}">
                  <a16:creationId xmlns:a16="http://schemas.microsoft.com/office/drawing/2014/main" id="{1003A442-024B-EC10-D923-EC557221FD61}"/>
                </a:ext>
              </a:extLst>
            </p:cNvPr>
            <p:cNvSpPr txBox="1"/>
            <p:nvPr/>
          </p:nvSpPr>
          <p:spPr>
            <a:xfrm>
              <a:off x="6312191" y="6183086"/>
              <a:ext cx="1688283" cy="307777"/>
            </a:xfrm>
            <a:prstGeom prst="rect">
              <a:avLst/>
            </a:prstGeom>
            <a:grp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Safety Regulations</a:t>
              </a:r>
            </a:p>
          </p:txBody>
        </p:sp>
      </p:grpSp>
      <p:grpSp>
        <p:nvGrpSpPr>
          <p:cNvPr id="59" name="Group 58">
            <a:extLst>
              <a:ext uri="{FF2B5EF4-FFF2-40B4-BE49-F238E27FC236}">
                <a16:creationId xmlns:a16="http://schemas.microsoft.com/office/drawing/2014/main" id="{21D2A3C3-8AC3-0264-2E98-F2B87B97D890}"/>
              </a:ext>
            </a:extLst>
          </p:cNvPr>
          <p:cNvGrpSpPr/>
          <p:nvPr/>
        </p:nvGrpSpPr>
        <p:grpSpPr>
          <a:xfrm>
            <a:off x="8360425" y="4900532"/>
            <a:ext cx="1905000" cy="1230085"/>
            <a:chOff x="8370286" y="5540829"/>
            <a:chExt cx="1905000" cy="1230085"/>
          </a:xfrm>
          <a:solidFill>
            <a:schemeClr val="accent1"/>
          </a:solidFill>
        </p:grpSpPr>
        <p:sp>
          <p:nvSpPr>
            <p:cNvPr id="3108" name="Rectangle 3107">
              <a:extLst>
                <a:ext uri="{FF2B5EF4-FFF2-40B4-BE49-F238E27FC236}">
                  <a16:creationId xmlns:a16="http://schemas.microsoft.com/office/drawing/2014/main" id="{3591483B-CE59-30BE-B0CF-AE1F34073DF2}"/>
                </a:ext>
              </a:extLst>
            </p:cNvPr>
            <p:cNvSpPr/>
            <p:nvPr/>
          </p:nvSpPr>
          <p:spPr>
            <a:xfrm>
              <a:off x="8370286"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09" name="TextBox 3108">
              <a:extLst>
                <a:ext uri="{FF2B5EF4-FFF2-40B4-BE49-F238E27FC236}">
                  <a16:creationId xmlns:a16="http://schemas.microsoft.com/office/drawing/2014/main" id="{EE6B7364-7774-FBCC-9EA3-7514CAEC85E2}"/>
                </a:ext>
              </a:extLst>
            </p:cNvPr>
            <p:cNvSpPr txBox="1"/>
            <p:nvPr/>
          </p:nvSpPr>
          <p:spPr>
            <a:xfrm>
              <a:off x="8713484" y="6126029"/>
              <a:ext cx="1218603" cy="523220"/>
            </a:xfrm>
            <a:prstGeom prst="rect">
              <a:avLst/>
            </a:prstGeom>
            <a:grp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International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Marketing</a:t>
              </a:r>
            </a:p>
          </p:txBody>
        </p:sp>
      </p:grpSp>
      <p:grpSp>
        <p:nvGrpSpPr>
          <p:cNvPr id="3110" name="Group 3109">
            <a:extLst>
              <a:ext uri="{FF2B5EF4-FFF2-40B4-BE49-F238E27FC236}">
                <a16:creationId xmlns:a16="http://schemas.microsoft.com/office/drawing/2014/main" id="{6B5A24F4-9E7E-B8C3-8FF4-F32F6E7ECE94}"/>
              </a:ext>
            </a:extLst>
          </p:cNvPr>
          <p:cNvGrpSpPr/>
          <p:nvPr/>
        </p:nvGrpSpPr>
        <p:grpSpPr>
          <a:xfrm>
            <a:off x="3744361" y="4924139"/>
            <a:ext cx="1905000" cy="1230085"/>
            <a:chOff x="1835208" y="5510986"/>
            <a:chExt cx="1905000" cy="1230085"/>
          </a:xfrm>
          <a:solidFill>
            <a:schemeClr val="accent1"/>
          </a:solidFill>
        </p:grpSpPr>
        <p:sp>
          <p:nvSpPr>
            <p:cNvPr id="3111" name="Rectangle 3110">
              <a:extLst>
                <a:ext uri="{FF2B5EF4-FFF2-40B4-BE49-F238E27FC236}">
                  <a16:creationId xmlns:a16="http://schemas.microsoft.com/office/drawing/2014/main" id="{C30A83F2-DA23-D635-5E19-FCD6E59CAFD9}"/>
                </a:ext>
              </a:extLst>
            </p:cNvPr>
            <p:cNvSpPr/>
            <p:nvPr/>
          </p:nvSpPr>
          <p:spPr>
            <a:xfrm>
              <a:off x="1835208" y="5510986"/>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12" name="TextBox 3111">
              <a:extLst>
                <a:ext uri="{FF2B5EF4-FFF2-40B4-BE49-F238E27FC236}">
                  <a16:creationId xmlns:a16="http://schemas.microsoft.com/office/drawing/2014/main" id="{D8DF2104-949F-5186-1E51-813D188C453E}"/>
                </a:ext>
              </a:extLst>
            </p:cNvPr>
            <p:cNvSpPr txBox="1"/>
            <p:nvPr/>
          </p:nvSpPr>
          <p:spPr>
            <a:xfrm>
              <a:off x="2307448" y="6246017"/>
              <a:ext cx="960519" cy="307777"/>
            </a:xfrm>
            <a:prstGeom prst="rect">
              <a:avLst/>
            </a:prstGeom>
            <a:grp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Financing</a:t>
              </a:r>
            </a:p>
          </p:txBody>
        </p:sp>
      </p:grpSp>
      <p:grpSp>
        <p:nvGrpSpPr>
          <p:cNvPr id="3113" name="Group 3112">
            <a:extLst>
              <a:ext uri="{FF2B5EF4-FFF2-40B4-BE49-F238E27FC236}">
                <a16:creationId xmlns:a16="http://schemas.microsoft.com/office/drawing/2014/main" id="{1704474A-9680-E647-6CEB-4577E001B38F}"/>
              </a:ext>
            </a:extLst>
          </p:cNvPr>
          <p:cNvGrpSpPr/>
          <p:nvPr/>
        </p:nvGrpSpPr>
        <p:grpSpPr>
          <a:xfrm>
            <a:off x="4913353" y="3365972"/>
            <a:ext cx="1905000" cy="1246465"/>
            <a:chOff x="6203833" y="5540829"/>
            <a:chExt cx="1905000" cy="1246465"/>
          </a:xfrm>
          <a:solidFill>
            <a:schemeClr val="accent1"/>
          </a:solidFill>
        </p:grpSpPr>
        <p:sp>
          <p:nvSpPr>
            <p:cNvPr id="3114" name="Rectangle 3113">
              <a:extLst>
                <a:ext uri="{FF2B5EF4-FFF2-40B4-BE49-F238E27FC236}">
                  <a16:creationId xmlns:a16="http://schemas.microsoft.com/office/drawing/2014/main" id="{5D428AAD-6C63-3FB5-D25C-9CA9842DDB63}"/>
                </a:ext>
              </a:extLst>
            </p:cNvPr>
            <p:cNvSpPr/>
            <p:nvPr/>
          </p:nvSpPr>
          <p:spPr>
            <a:xfrm>
              <a:off x="6203833"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15" name="TextBox 3114">
              <a:extLst>
                <a:ext uri="{FF2B5EF4-FFF2-40B4-BE49-F238E27FC236}">
                  <a16:creationId xmlns:a16="http://schemas.microsoft.com/office/drawing/2014/main" id="{D16C88F1-1FB5-FDD2-08ED-9AFCA556D23A}"/>
                </a:ext>
              </a:extLst>
            </p:cNvPr>
            <p:cNvSpPr txBox="1"/>
            <p:nvPr/>
          </p:nvSpPr>
          <p:spPr>
            <a:xfrm>
              <a:off x="6312191" y="6048630"/>
              <a:ext cx="1796642" cy="738664"/>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Federal Funding from Design to Deployment</a:t>
              </a:r>
            </a:p>
          </p:txBody>
        </p:sp>
      </p:grpSp>
      <p:grpSp>
        <p:nvGrpSpPr>
          <p:cNvPr id="3116" name="Group 3115">
            <a:extLst>
              <a:ext uri="{FF2B5EF4-FFF2-40B4-BE49-F238E27FC236}">
                <a16:creationId xmlns:a16="http://schemas.microsoft.com/office/drawing/2014/main" id="{823D97FF-B807-7A7F-8444-480000B8E7CF}"/>
              </a:ext>
            </a:extLst>
          </p:cNvPr>
          <p:cNvGrpSpPr/>
          <p:nvPr/>
        </p:nvGrpSpPr>
        <p:grpSpPr>
          <a:xfrm>
            <a:off x="6010737" y="1676441"/>
            <a:ext cx="1905000" cy="1230085"/>
            <a:chOff x="8370286" y="5540829"/>
            <a:chExt cx="1905000" cy="1230085"/>
          </a:xfrm>
          <a:solidFill>
            <a:schemeClr val="accent1"/>
          </a:solidFill>
        </p:grpSpPr>
        <p:sp>
          <p:nvSpPr>
            <p:cNvPr id="3117" name="Rectangle 3116">
              <a:extLst>
                <a:ext uri="{FF2B5EF4-FFF2-40B4-BE49-F238E27FC236}">
                  <a16:creationId xmlns:a16="http://schemas.microsoft.com/office/drawing/2014/main" id="{505FD818-ADA5-CE6C-B6AF-CAED1D4C9F40}"/>
                </a:ext>
              </a:extLst>
            </p:cNvPr>
            <p:cNvSpPr/>
            <p:nvPr/>
          </p:nvSpPr>
          <p:spPr>
            <a:xfrm>
              <a:off x="8370286"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18" name="TextBox 3117">
              <a:extLst>
                <a:ext uri="{FF2B5EF4-FFF2-40B4-BE49-F238E27FC236}">
                  <a16:creationId xmlns:a16="http://schemas.microsoft.com/office/drawing/2014/main" id="{54ED31B2-B828-4AED-16C8-C4DEA7763E56}"/>
                </a:ext>
              </a:extLst>
            </p:cNvPr>
            <p:cNvSpPr txBox="1"/>
            <p:nvPr/>
          </p:nvSpPr>
          <p:spPr>
            <a:xfrm>
              <a:off x="8370286" y="6126029"/>
              <a:ext cx="1905000" cy="523220"/>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Project Management and Construction</a:t>
              </a:r>
            </a:p>
          </p:txBody>
        </p:sp>
      </p:grpSp>
      <p:grpSp>
        <p:nvGrpSpPr>
          <p:cNvPr id="3119" name="Group 3118">
            <a:extLst>
              <a:ext uri="{FF2B5EF4-FFF2-40B4-BE49-F238E27FC236}">
                <a16:creationId xmlns:a16="http://schemas.microsoft.com/office/drawing/2014/main" id="{CB18BE41-F865-40CE-9789-8544D75B3F71}"/>
              </a:ext>
            </a:extLst>
          </p:cNvPr>
          <p:cNvGrpSpPr/>
          <p:nvPr/>
        </p:nvGrpSpPr>
        <p:grpSpPr>
          <a:xfrm>
            <a:off x="6089206" y="4921752"/>
            <a:ext cx="1905000" cy="1230085"/>
            <a:chOff x="8370286" y="5540829"/>
            <a:chExt cx="1905000" cy="1230085"/>
          </a:xfrm>
          <a:solidFill>
            <a:schemeClr val="accent1"/>
          </a:solidFill>
        </p:grpSpPr>
        <p:sp>
          <p:nvSpPr>
            <p:cNvPr id="3120" name="Rectangle 3119">
              <a:extLst>
                <a:ext uri="{FF2B5EF4-FFF2-40B4-BE49-F238E27FC236}">
                  <a16:creationId xmlns:a16="http://schemas.microsoft.com/office/drawing/2014/main" id="{B5D576A7-3B01-893B-3C5C-F5AAF06A8482}"/>
                </a:ext>
              </a:extLst>
            </p:cNvPr>
            <p:cNvSpPr/>
            <p:nvPr/>
          </p:nvSpPr>
          <p:spPr>
            <a:xfrm>
              <a:off x="8370286"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21" name="TextBox 3120">
              <a:extLst>
                <a:ext uri="{FF2B5EF4-FFF2-40B4-BE49-F238E27FC236}">
                  <a16:creationId xmlns:a16="http://schemas.microsoft.com/office/drawing/2014/main" id="{EB9ADF2E-853D-4262-9F5E-0E793899793A}"/>
                </a:ext>
              </a:extLst>
            </p:cNvPr>
            <p:cNvSpPr txBox="1"/>
            <p:nvPr/>
          </p:nvSpPr>
          <p:spPr>
            <a:xfrm>
              <a:off x="8370286" y="6126029"/>
              <a:ext cx="1905000" cy="523220"/>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Security and Safeguards</a:t>
              </a:r>
            </a:p>
          </p:txBody>
        </p:sp>
      </p:grpSp>
      <p:grpSp>
        <p:nvGrpSpPr>
          <p:cNvPr id="3122" name="Group 3121">
            <a:extLst>
              <a:ext uri="{FF2B5EF4-FFF2-40B4-BE49-F238E27FC236}">
                <a16:creationId xmlns:a16="http://schemas.microsoft.com/office/drawing/2014/main" id="{55BB1532-76E6-296E-097E-1246902FA7FD}"/>
              </a:ext>
            </a:extLst>
          </p:cNvPr>
          <p:cNvGrpSpPr/>
          <p:nvPr/>
        </p:nvGrpSpPr>
        <p:grpSpPr>
          <a:xfrm>
            <a:off x="7301745" y="3350614"/>
            <a:ext cx="1905000" cy="1230085"/>
            <a:chOff x="8370286" y="5540829"/>
            <a:chExt cx="1905000" cy="1230085"/>
          </a:xfrm>
          <a:solidFill>
            <a:schemeClr val="accent1"/>
          </a:solidFill>
        </p:grpSpPr>
        <p:sp>
          <p:nvSpPr>
            <p:cNvPr id="3123" name="Rectangle 3122">
              <a:extLst>
                <a:ext uri="{FF2B5EF4-FFF2-40B4-BE49-F238E27FC236}">
                  <a16:creationId xmlns:a16="http://schemas.microsoft.com/office/drawing/2014/main" id="{FF154A7C-5264-5D92-1908-5EBE89F461B0}"/>
                </a:ext>
              </a:extLst>
            </p:cNvPr>
            <p:cNvSpPr/>
            <p:nvPr/>
          </p:nvSpPr>
          <p:spPr>
            <a:xfrm>
              <a:off x="8370286"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24" name="TextBox 3123">
              <a:extLst>
                <a:ext uri="{FF2B5EF4-FFF2-40B4-BE49-F238E27FC236}">
                  <a16:creationId xmlns:a16="http://schemas.microsoft.com/office/drawing/2014/main" id="{CCCBB1E1-D270-E934-4B2A-330F62069CC0}"/>
                </a:ext>
              </a:extLst>
            </p:cNvPr>
            <p:cNvSpPr txBox="1"/>
            <p:nvPr/>
          </p:nvSpPr>
          <p:spPr>
            <a:xfrm>
              <a:off x="8370286" y="6021275"/>
              <a:ext cx="1905000" cy="738664"/>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Community Engagement and Acceptance</a:t>
              </a:r>
            </a:p>
          </p:txBody>
        </p:sp>
      </p:grpSp>
      <p:grpSp>
        <p:nvGrpSpPr>
          <p:cNvPr id="3125" name="Group 3124">
            <a:extLst>
              <a:ext uri="{FF2B5EF4-FFF2-40B4-BE49-F238E27FC236}">
                <a16:creationId xmlns:a16="http://schemas.microsoft.com/office/drawing/2014/main" id="{186345A9-D825-7913-9908-5E25205290DA}"/>
              </a:ext>
            </a:extLst>
          </p:cNvPr>
          <p:cNvGrpSpPr/>
          <p:nvPr/>
        </p:nvGrpSpPr>
        <p:grpSpPr>
          <a:xfrm>
            <a:off x="2524961" y="3354903"/>
            <a:ext cx="1905000" cy="1230085"/>
            <a:chOff x="8370286" y="5540829"/>
            <a:chExt cx="1905000" cy="1230085"/>
          </a:xfrm>
          <a:solidFill>
            <a:schemeClr val="accent1"/>
          </a:solidFill>
        </p:grpSpPr>
        <p:sp>
          <p:nvSpPr>
            <p:cNvPr id="3126" name="Rectangle 3125">
              <a:extLst>
                <a:ext uri="{FF2B5EF4-FFF2-40B4-BE49-F238E27FC236}">
                  <a16:creationId xmlns:a16="http://schemas.microsoft.com/office/drawing/2014/main" id="{84D9A1D2-F0FF-EDA5-AB3C-4E1280BD70F3}"/>
                </a:ext>
              </a:extLst>
            </p:cNvPr>
            <p:cNvSpPr/>
            <p:nvPr/>
          </p:nvSpPr>
          <p:spPr>
            <a:xfrm>
              <a:off x="8370286" y="5540829"/>
              <a:ext cx="1905000" cy="1230085"/>
            </a:xfrm>
            <a:prstGeom prst="rect">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27" name="TextBox 3126">
              <a:extLst>
                <a:ext uri="{FF2B5EF4-FFF2-40B4-BE49-F238E27FC236}">
                  <a16:creationId xmlns:a16="http://schemas.microsoft.com/office/drawing/2014/main" id="{C3BB65EC-BA2D-0C38-C27B-BD3D070EC4DF}"/>
                </a:ext>
              </a:extLst>
            </p:cNvPr>
            <p:cNvSpPr txBox="1"/>
            <p:nvPr/>
          </p:nvSpPr>
          <p:spPr>
            <a:xfrm>
              <a:off x="8370286" y="6075705"/>
              <a:ext cx="1905000" cy="523220"/>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Alternative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Applications</a:t>
              </a:r>
            </a:p>
          </p:txBody>
        </p:sp>
      </p:grpSp>
      <p:pic>
        <p:nvPicPr>
          <p:cNvPr id="3128" name="Graphic 3127">
            <a:extLst>
              <a:ext uri="{FF2B5EF4-FFF2-40B4-BE49-F238E27FC236}">
                <a16:creationId xmlns:a16="http://schemas.microsoft.com/office/drawing/2014/main" id="{9D293E96-FB4F-67B5-E558-6424B6A66E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7823" y="1696723"/>
            <a:ext cx="657303" cy="657303"/>
          </a:xfrm>
          <a:prstGeom prst="rect">
            <a:avLst/>
          </a:prstGeom>
        </p:spPr>
      </p:pic>
      <p:pic>
        <p:nvPicPr>
          <p:cNvPr id="3129" name="Graphic 3128">
            <a:extLst>
              <a:ext uri="{FF2B5EF4-FFF2-40B4-BE49-F238E27FC236}">
                <a16:creationId xmlns:a16="http://schemas.microsoft.com/office/drawing/2014/main" id="{AB66578D-50ED-721D-B34F-14D1C3F5BE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7137" y="1696723"/>
            <a:ext cx="715406" cy="715406"/>
          </a:xfrm>
          <a:prstGeom prst="rect">
            <a:avLst/>
          </a:prstGeom>
        </p:spPr>
      </p:pic>
      <p:pic>
        <p:nvPicPr>
          <p:cNvPr id="3130" name="Graphic 3129">
            <a:extLst>
              <a:ext uri="{FF2B5EF4-FFF2-40B4-BE49-F238E27FC236}">
                <a16:creationId xmlns:a16="http://schemas.microsoft.com/office/drawing/2014/main" id="{E82C9A61-9BD7-0B8A-CA4C-7335CBE58D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03376" y="1747522"/>
            <a:ext cx="551280" cy="551280"/>
          </a:xfrm>
          <a:prstGeom prst="rect">
            <a:avLst/>
          </a:prstGeom>
        </p:spPr>
      </p:pic>
      <p:grpSp>
        <p:nvGrpSpPr>
          <p:cNvPr id="3131" name="Group 3130">
            <a:extLst>
              <a:ext uri="{FF2B5EF4-FFF2-40B4-BE49-F238E27FC236}">
                <a16:creationId xmlns:a16="http://schemas.microsoft.com/office/drawing/2014/main" id="{F6F24873-5725-B99C-D008-CCEF2E6C803F}"/>
              </a:ext>
            </a:extLst>
          </p:cNvPr>
          <p:cNvGrpSpPr/>
          <p:nvPr/>
        </p:nvGrpSpPr>
        <p:grpSpPr>
          <a:xfrm>
            <a:off x="8292905" y="1674808"/>
            <a:ext cx="1905000" cy="1230085"/>
            <a:chOff x="8139422" y="1693287"/>
            <a:chExt cx="1905000" cy="1230085"/>
          </a:xfrm>
        </p:grpSpPr>
        <p:sp>
          <p:nvSpPr>
            <p:cNvPr id="3132" name="Rectangle 3131">
              <a:extLst>
                <a:ext uri="{FF2B5EF4-FFF2-40B4-BE49-F238E27FC236}">
                  <a16:creationId xmlns:a16="http://schemas.microsoft.com/office/drawing/2014/main" id="{AB9F93C1-6278-9622-DA89-9D36EF18CE89}"/>
                </a:ext>
              </a:extLst>
            </p:cNvPr>
            <p:cNvSpPr/>
            <p:nvPr/>
          </p:nvSpPr>
          <p:spPr>
            <a:xfrm>
              <a:off x="8139422" y="1693287"/>
              <a:ext cx="1905000" cy="1230085"/>
            </a:xfrm>
            <a:prstGeom prst="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33" name="TextBox 3132">
              <a:extLst>
                <a:ext uri="{FF2B5EF4-FFF2-40B4-BE49-F238E27FC236}">
                  <a16:creationId xmlns:a16="http://schemas.microsoft.com/office/drawing/2014/main" id="{B1B5491D-C2CC-40FD-92F6-BACD54E981BE}"/>
                </a:ext>
              </a:extLst>
            </p:cNvPr>
            <p:cNvSpPr txBox="1"/>
            <p:nvPr/>
          </p:nvSpPr>
          <p:spPr>
            <a:xfrm>
              <a:off x="8139422" y="2431464"/>
              <a:ext cx="1905000" cy="307777"/>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Workforce</a:t>
              </a:r>
            </a:p>
          </p:txBody>
        </p:sp>
        <p:pic>
          <p:nvPicPr>
            <p:cNvPr id="3134" name="Graphic 3133">
              <a:extLst>
                <a:ext uri="{FF2B5EF4-FFF2-40B4-BE49-F238E27FC236}">
                  <a16:creationId xmlns:a16="http://schemas.microsoft.com/office/drawing/2014/main" id="{865F572E-0C30-E792-D711-1B28194A8F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89277" y="1768166"/>
              <a:ext cx="617153" cy="617153"/>
            </a:xfrm>
            <a:prstGeom prst="rect">
              <a:avLst/>
            </a:prstGeom>
          </p:spPr>
        </p:pic>
      </p:grpSp>
      <p:pic>
        <p:nvPicPr>
          <p:cNvPr id="3135" name="Graphic 3134">
            <a:extLst>
              <a:ext uri="{FF2B5EF4-FFF2-40B4-BE49-F238E27FC236}">
                <a16:creationId xmlns:a16="http://schemas.microsoft.com/office/drawing/2014/main" id="{21512F74-49A7-8937-52E1-514DE90F33D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23175" y="3378772"/>
            <a:ext cx="613752" cy="613752"/>
          </a:xfrm>
          <a:prstGeom prst="rect">
            <a:avLst/>
          </a:prstGeom>
        </p:spPr>
      </p:pic>
      <p:pic>
        <p:nvPicPr>
          <p:cNvPr id="3136" name="Graphic 3135">
            <a:extLst>
              <a:ext uri="{FF2B5EF4-FFF2-40B4-BE49-F238E27FC236}">
                <a16:creationId xmlns:a16="http://schemas.microsoft.com/office/drawing/2014/main" id="{404CDA70-FF6B-6978-3E75-10A14873078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17664" y="3413474"/>
            <a:ext cx="462042" cy="462042"/>
          </a:xfrm>
          <a:prstGeom prst="rect">
            <a:avLst/>
          </a:prstGeom>
        </p:spPr>
      </p:pic>
      <p:pic>
        <p:nvPicPr>
          <p:cNvPr id="3137" name="Graphic 3136">
            <a:extLst>
              <a:ext uri="{FF2B5EF4-FFF2-40B4-BE49-F238E27FC236}">
                <a16:creationId xmlns:a16="http://schemas.microsoft.com/office/drawing/2014/main" id="{CE9C6013-372A-C50C-3385-DC8C93DE191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15737" y="3344257"/>
            <a:ext cx="640934" cy="640934"/>
          </a:xfrm>
          <a:prstGeom prst="rect">
            <a:avLst/>
          </a:prstGeom>
        </p:spPr>
      </p:pic>
      <p:pic>
        <p:nvPicPr>
          <p:cNvPr id="3138" name="Graphic 3137">
            <a:extLst>
              <a:ext uri="{FF2B5EF4-FFF2-40B4-BE49-F238E27FC236}">
                <a16:creationId xmlns:a16="http://schemas.microsoft.com/office/drawing/2014/main" id="{625E8908-3E41-6095-1890-EE72B4DFD79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337029" y="4980660"/>
            <a:ext cx="688077" cy="688077"/>
          </a:xfrm>
          <a:prstGeom prst="rect">
            <a:avLst/>
          </a:prstGeom>
        </p:spPr>
      </p:pic>
      <p:pic>
        <p:nvPicPr>
          <p:cNvPr id="3139" name="Graphic 3138">
            <a:extLst>
              <a:ext uri="{FF2B5EF4-FFF2-40B4-BE49-F238E27FC236}">
                <a16:creationId xmlns:a16="http://schemas.microsoft.com/office/drawing/2014/main" id="{73990806-1AA6-4C43-E349-788EB35AD23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778525" y="5013574"/>
            <a:ext cx="523220" cy="523220"/>
          </a:xfrm>
          <a:prstGeom prst="rect">
            <a:avLst/>
          </a:prstGeom>
        </p:spPr>
      </p:pic>
      <p:pic>
        <p:nvPicPr>
          <p:cNvPr id="3140" name="Graphic 3139">
            <a:extLst>
              <a:ext uri="{FF2B5EF4-FFF2-40B4-BE49-F238E27FC236}">
                <a16:creationId xmlns:a16="http://schemas.microsoft.com/office/drawing/2014/main" id="{520B6F09-F089-5D3D-F025-E73D9501629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901366" y="4889557"/>
            <a:ext cx="688077" cy="688077"/>
          </a:xfrm>
          <a:prstGeom prst="rect">
            <a:avLst/>
          </a:prstGeom>
        </p:spPr>
      </p:pic>
    </p:spTree>
    <p:extLst>
      <p:ext uri="{BB962C8B-B14F-4D97-AF65-F5344CB8AC3E}">
        <p14:creationId xmlns:p14="http://schemas.microsoft.com/office/powerpoint/2010/main" val="2565908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857" b="13857"/>
          <a:stretch/>
        </p:blipFill>
        <p:spPr/>
      </p:pic>
      <p:sp>
        <p:nvSpPr>
          <p:cNvPr id="3" name="Text Placeholder 2"/>
          <p:cNvSpPr>
            <a:spLocks noGrp="1"/>
          </p:cNvSpPr>
          <p:nvPr>
            <p:ph type="body" sz="quarter" idx="14"/>
          </p:nvPr>
        </p:nvSpPr>
        <p:spPr/>
        <p:txBody>
          <a:bodyPr/>
          <a:lstStyle/>
          <a:p>
            <a:pPr algn="l"/>
            <a:r>
              <a:rPr lang="en-US" sz="2400"/>
              <a:t>Given the urgent need to respond to climate change, </a:t>
            </a:r>
            <a:r>
              <a:rPr lang="en-US" sz="2400" b="1"/>
              <a:t>it is important to advance the commercialization of all low-carbon technologies</a:t>
            </a:r>
            <a:r>
              <a:rPr lang="en-US" sz="2400"/>
              <a:t>.  In order for advanced reactors to contribute significantly to a decarbonized energy system, there are many challenges that must be overcome. </a:t>
            </a:r>
          </a:p>
          <a:p>
            <a:pPr marL="0" indent="0" algn="l">
              <a:buNone/>
            </a:pPr>
            <a:endParaRPr lang="en-US" sz="2400"/>
          </a:p>
          <a:p>
            <a:pPr marL="0" indent="0" algn="l">
              <a:buNone/>
            </a:pPr>
            <a:r>
              <a:rPr lang="en-US" sz="2400"/>
              <a:t>This will require </a:t>
            </a:r>
            <a:r>
              <a:rPr lang="en-US" sz="2400" b="1"/>
              <a:t>sustained effort and robust financial support</a:t>
            </a:r>
            <a:r>
              <a:rPr lang="en-US" sz="2400"/>
              <a:t> by the Congress, federal agencies, the nuclear industry, and the financial community. </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584E9-81E4-493B-AD1D-A460B5445953}"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pic>
        <p:nvPicPr>
          <p:cNvPr id="4" name="Picture 3" descr="Text&#10;&#10;Description automatically generated">
            <a:extLst>
              <a:ext uri="{FF2B5EF4-FFF2-40B4-BE49-F238E27FC236}">
                <a16:creationId xmlns:a16="http://schemas.microsoft.com/office/drawing/2014/main" id="{9EF75B43-CED5-D928-CB10-7AF52539CC6E}"/>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643" y="6154224"/>
            <a:ext cx="1337860" cy="769376"/>
          </a:xfrm>
          <a:prstGeom prst="rect">
            <a:avLst/>
          </a:prstGeom>
        </p:spPr>
      </p:pic>
      <p:sp>
        <p:nvSpPr>
          <p:cNvPr id="6" name="Rectangle 5">
            <a:extLst>
              <a:ext uri="{FF2B5EF4-FFF2-40B4-BE49-F238E27FC236}">
                <a16:creationId xmlns:a16="http://schemas.microsoft.com/office/drawing/2014/main" id="{A2D87A5B-EF13-02B3-10F5-C8AD6F3397DB}"/>
              </a:ext>
            </a:extLst>
          </p:cNvPr>
          <p:cNvSpPr/>
          <p:nvPr/>
        </p:nvSpPr>
        <p:spPr>
          <a:xfrm>
            <a:off x="11593015" y="3329354"/>
            <a:ext cx="596900" cy="3528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22421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Briefing on the National Academies of Science Fuel Cycle  Report</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a:solidFill>
                <a:schemeClr val="bg1"/>
              </a:solidFill>
              <a:cs typeface="Calibri"/>
            </a:endParaRPr>
          </a:p>
          <a:p>
            <a:pPr algn="l"/>
            <a:endParaRPr lang="en-US" altLang="en-US" sz="2000" b="1">
              <a:solidFill>
                <a:schemeClr val="bg1"/>
              </a:solidFill>
              <a:cs typeface="Calibri"/>
            </a:endParaRPr>
          </a:p>
          <a:p>
            <a:pPr algn="l"/>
            <a:r>
              <a:rPr lang="en-US" altLang="en-US" b="1">
                <a:solidFill>
                  <a:schemeClr val="bg1"/>
                </a:solidFill>
                <a:cs typeface="Calibri"/>
              </a:rPr>
              <a:t>Paul Dickman</a:t>
            </a:r>
            <a:endParaRPr lang="en-US">
              <a:solidFill>
                <a:schemeClr val="bg1"/>
              </a:solidFill>
            </a:endParaRPr>
          </a:p>
          <a:p>
            <a:pPr algn="l"/>
            <a:endParaRPr lang="en-US" altLang="en-US" b="1">
              <a:solidFill>
                <a:schemeClr val="bg1"/>
              </a:solidFill>
              <a:cs typeface="Calibri"/>
            </a:endParaRPr>
          </a:p>
          <a:p>
            <a:pPr algn="l"/>
            <a:r>
              <a:rPr lang="en-US" altLang="en-US" sz="2000" b="1" i="1">
                <a:solidFill>
                  <a:schemeClr val="bg1"/>
                </a:solidFill>
              </a:rPr>
              <a:t>				</a:t>
            </a:r>
            <a:endParaRPr lang="en-US" altLang="en-US" sz="2000" b="1">
              <a:solidFill>
                <a:schemeClr val="bg1"/>
              </a:solidFill>
            </a:endParaRPr>
          </a:p>
        </p:txBody>
      </p:sp>
    </p:spTree>
    <p:extLst>
      <p:ext uri="{BB962C8B-B14F-4D97-AF65-F5344CB8AC3E}">
        <p14:creationId xmlns:p14="http://schemas.microsoft.com/office/powerpoint/2010/main" val="2138765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6818" b="16818"/>
          <a:stretch>
            <a:fillRect/>
          </a:stretch>
        </p:blipFill>
        <p:spPr/>
      </p:pic>
      <p:sp>
        <p:nvSpPr>
          <p:cNvPr id="5" name="Text Placeholder 4"/>
          <p:cNvSpPr>
            <a:spLocks noGrp="1"/>
          </p:cNvSpPr>
          <p:nvPr>
            <p:ph type="body" sz="quarter" idx="10"/>
          </p:nvPr>
        </p:nvSpPr>
        <p:spPr>
          <a:xfrm>
            <a:off x="0" y="1563078"/>
            <a:ext cx="7888778" cy="5294921"/>
          </a:xfrm>
        </p:spPr>
        <p:txBody>
          <a:bodyPr/>
          <a:lstStyle/>
          <a:p>
            <a:r>
              <a:rPr lang="en-US" sz="3600" b="1"/>
              <a:t>Merits and Viability of Different Nuclear Fuel Cycles and Technology Options and the Waste Aspects of Advanced Nuclear Reactors</a:t>
            </a:r>
            <a:endParaRPr lang="en-US" sz="3600"/>
          </a:p>
        </p:txBody>
      </p:sp>
      <p:sp>
        <p:nvSpPr>
          <p:cNvPr id="4" name="Subtitle 3"/>
          <p:cNvSpPr>
            <a:spLocks noGrp="1"/>
          </p:cNvSpPr>
          <p:nvPr>
            <p:ph type="subTitle" idx="1"/>
          </p:nvPr>
        </p:nvSpPr>
        <p:spPr>
          <a:xfrm>
            <a:off x="637734" y="5127193"/>
            <a:ext cx="6461760" cy="1304524"/>
          </a:xfrm>
        </p:spPr>
        <p:txBody>
          <a:bodyPr/>
          <a:lstStyle/>
          <a:p>
            <a:r>
              <a:rPr lang="en-US" sz="1500"/>
              <a:t>Janice Dunn Lee, Chair </a:t>
            </a:r>
          </a:p>
          <a:p>
            <a:r>
              <a:rPr lang="en-US" sz="1500"/>
              <a:t>Patricia A. Baisden, Vice Chair</a:t>
            </a:r>
          </a:p>
          <a:p>
            <a:r>
              <a:rPr lang="en-US" sz="1500"/>
              <a:t>Paul Dickman, Committee Member </a:t>
            </a:r>
          </a:p>
          <a:p>
            <a:r>
              <a:rPr lang="en-US" sz="1500"/>
              <a:t>Charles D. Ferguson, Study Director </a:t>
            </a:r>
          </a:p>
        </p:txBody>
      </p:sp>
      <p:sp>
        <p:nvSpPr>
          <p:cNvPr id="7" name="Text Placeholder 6"/>
          <p:cNvSpPr>
            <a:spLocks noGrp="1"/>
          </p:cNvSpPr>
          <p:nvPr>
            <p:ph type="body" sz="quarter" idx="12"/>
          </p:nvPr>
        </p:nvSpPr>
        <p:spPr>
          <a:xfrm>
            <a:off x="7995920" y="6515586"/>
            <a:ext cx="3222413" cy="156133"/>
          </a:xfrm>
        </p:spPr>
        <p:txBody>
          <a:bodyPr/>
          <a:lstStyle/>
          <a:p>
            <a:r>
              <a:rPr lang="en-US"/>
              <a:t>Consensus Study Report Briefing</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183"/>
            <a:ext cx="5221235" cy="1463043"/>
          </a:xfrm>
          <a:prstGeom prst="rect">
            <a:avLst/>
          </a:prstGeom>
        </p:spPr>
      </p:pic>
    </p:spTree>
    <p:extLst>
      <p:ext uri="{BB962C8B-B14F-4D97-AF65-F5344CB8AC3E}">
        <p14:creationId xmlns:p14="http://schemas.microsoft.com/office/powerpoint/2010/main" val="898790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2411" b="32411"/>
          <a:stretch>
            <a:fillRect/>
          </a:stretch>
        </p:blipFill>
        <p:spPr/>
      </p:pic>
      <p:sp>
        <p:nvSpPr>
          <p:cNvPr id="3" name="Text Placeholder 2"/>
          <p:cNvSpPr>
            <a:spLocks noGrp="1"/>
          </p:cNvSpPr>
          <p:nvPr>
            <p:ph type="body" sz="quarter" idx="14"/>
          </p:nvPr>
        </p:nvSpPr>
        <p:spPr/>
        <p:txBody>
          <a:bodyPr/>
          <a:lstStyle/>
          <a:p>
            <a:endParaRPr lang="en-US"/>
          </a:p>
          <a:p>
            <a:r>
              <a:rPr lang="en-US"/>
              <a:t>Statement of task:</a:t>
            </a:r>
          </a:p>
          <a:p>
            <a:r>
              <a:rPr lang="en-US" sz="3200">
                <a:solidFill>
                  <a:schemeClr val="accent2"/>
                </a:solidFill>
                <a:effectLst/>
                <a:latin typeface="Times New Roman" panose="02020603050405020304" pitchFamily="18" charset="0"/>
                <a:ea typeface="Calibri" panose="020F0502020204030204" pitchFamily="34" charset="0"/>
              </a:rPr>
              <a:t>Evaluate</a:t>
            </a:r>
            <a:r>
              <a:rPr lang="en-US" sz="3200">
                <a:effectLst/>
                <a:latin typeface="Times New Roman" panose="02020603050405020304" pitchFamily="18" charset="0"/>
                <a:ea typeface="Calibri" panose="020F0502020204030204" pitchFamily="34" charset="0"/>
              </a:rPr>
              <a:t> the merits and viability of </a:t>
            </a:r>
            <a:r>
              <a:rPr lang="en-US">
                <a:solidFill>
                  <a:schemeClr val="accent2"/>
                </a:solidFill>
                <a:latin typeface="Times New Roman" panose="02020603050405020304" pitchFamily="18" charset="0"/>
              </a:rPr>
              <a:t>different nuclear fuel cycles</a:t>
            </a:r>
            <a:r>
              <a:rPr lang="en-US" sz="3200">
                <a:effectLst/>
                <a:latin typeface="Times New Roman" panose="02020603050405020304" pitchFamily="18" charset="0"/>
                <a:ea typeface="Calibri" panose="020F0502020204030204" pitchFamily="34" charset="0"/>
              </a:rPr>
              <a:t>, including ones that may use </a:t>
            </a:r>
            <a:r>
              <a:rPr lang="en-US" sz="3200">
                <a:solidFill>
                  <a:schemeClr val="accent2"/>
                </a:solidFill>
                <a:effectLst/>
                <a:latin typeface="Times New Roman" panose="02020603050405020304" pitchFamily="18" charset="0"/>
                <a:ea typeface="Calibri" panose="020F0502020204030204" pitchFamily="34" charset="0"/>
              </a:rPr>
              <a:t>reprocessing</a:t>
            </a:r>
            <a:r>
              <a:rPr lang="en-US" sz="3200">
                <a:effectLst/>
                <a:latin typeface="Times New Roman" panose="02020603050405020304" pitchFamily="18" charset="0"/>
                <a:ea typeface="Calibri" panose="020F0502020204030204" pitchFamily="34" charset="0"/>
              </a:rPr>
              <a:t>, for both </a:t>
            </a:r>
            <a:r>
              <a:rPr lang="en-US" sz="3200">
                <a:solidFill>
                  <a:schemeClr val="accent2"/>
                </a:solidFill>
                <a:effectLst/>
                <a:latin typeface="Times New Roman" panose="02020603050405020304" pitchFamily="18" charset="0"/>
                <a:ea typeface="Calibri" panose="020F0502020204030204" pitchFamily="34" charset="0"/>
              </a:rPr>
              <a:t>existing and advanced </a:t>
            </a:r>
            <a:r>
              <a:rPr lang="en-US" sz="3200">
                <a:effectLst/>
                <a:latin typeface="Times New Roman" panose="02020603050405020304" pitchFamily="18" charset="0"/>
                <a:ea typeface="Calibri" panose="020F0502020204030204" pitchFamily="34" charset="0"/>
              </a:rPr>
              <a:t>reactor technology. </a:t>
            </a:r>
            <a:endParaRPr lang="en-US" sz="320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27349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Briefing on the Nuclear Energy Liftoff Reports</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rPr>
              <a:t>Julie Kozeracki</a:t>
            </a:r>
          </a:p>
          <a:p>
            <a:pPr algn="l"/>
            <a:r>
              <a:rPr lang="en-US" altLang="en-US" b="1">
                <a:solidFill>
                  <a:schemeClr val="bg1"/>
                </a:solidFill>
              </a:rPr>
              <a:t>Senior Advisor, Loan Programs Office</a:t>
            </a:r>
          </a:p>
          <a:p>
            <a:pPr algn="l"/>
            <a:r>
              <a:rPr lang="en-US" altLang="en-US" sz="2000" b="1" i="1">
                <a:solidFill>
                  <a:schemeClr val="bg1"/>
                </a:solidFill>
              </a:rPr>
              <a:t>				</a:t>
            </a:r>
            <a:endParaRPr lang="en-US" altLang="en-US" sz="2000" b="1">
              <a:solidFill>
                <a:schemeClr val="bg1"/>
              </a:solidFill>
            </a:endParaRPr>
          </a:p>
        </p:txBody>
      </p:sp>
    </p:spTree>
    <p:extLst>
      <p:ext uri="{BB962C8B-B14F-4D97-AF65-F5344CB8AC3E}">
        <p14:creationId xmlns:p14="http://schemas.microsoft.com/office/powerpoint/2010/main" val="3372493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the Study – Committee</a:t>
            </a:r>
          </a:p>
        </p:txBody>
      </p:sp>
      <p:grpSp>
        <p:nvGrpSpPr>
          <p:cNvPr id="4" name="Group 3"/>
          <p:cNvGrpSpPr/>
          <p:nvPr/>
        </p:nvGrpSpPr>
        <p:grpSpPr>
          <a:xfrm>
            <a:off x="1202268" y="1016671"/>
            <a:ext cx="4091185" cy="5128088"/>
            <a:chOff x="457200" y="1243182"/>
            <a:chExt cx="4091185" cy="5108036"/>
          </a:xfrm>
        </p:grpSpPr>
        <p:sp>
          <p:nvSpPr>
            <p:cNvPr id="5" name="TextBox 4"/>
            <p:cNvSpPr txBox="1"/>
            <p:nvPr/>
          </p:nvSpPr>
          <p:spPr>
            <a:xfrm>
              <a:off x="457200" y="1243182"/>
              <a:ext cx="3686715" cy="53650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Janice Dunn Lee </a:t>
              </a:r>
              <a:r>
                <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(Chair)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International Atomic Energy Agency (retired)</a:t>
              </a:r>
            </a:p>
          </p:txBody>
        </p:sp>
        <p:sp>
          <p:nvSpPr>
            <p:cNvPr id="6" name="TextBox 5"/>
            <p:cNvSpPr txBox="1"/>
            <p:nvPr/>
          </p:nvSpPr>
          <p:spPr>
            <a:xfrm>
              <a:off x="457200" y="2539955"/>
              <a:ext cx="3418243" cy="551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Rodney C. Ewing </a:t>
              </a:r>
              <a:r>
                <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(Vice Chair, NAE)</a:t>
              </a:r>
              <a:r>
                <a:rPr kumimoji="0" lang="en-US" sz="1500" b="0" i="0" u="none" strike="noStrike" kern="1200" cap="none" spc="0" normalizeH="0" baseline="30000" noProof="0">
                  <a:ln>
                    <a:noFill/>
                  </a:ln>
                  <a:solidFill>
                    <a:srgbClr val="3B3B3C"/>
                  </a:solidFill>
                  <a:effectLst/>
                  <a:uLnTx/>
                  <a:uFillTx/>
                  <a:latin typeface="Arial"/>
                  <a:ea typeface="+mn-ea"/>
                  <a:cs typeface="Times New Roman" panose="02020603050405020304" pitchFamily="18" charset="0"/>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Stanford University</a:t>
              </a:r>
            </a:p>
          </p:txBody>
        </p:sp>
        <p:sp>
          <p:nvSpPr>
            <p:cNvPr id="7" name="TextBox 6"/>
            <p:cNvSpPr txBox="1"/>
            <p:nvPr/>
          </p:nvSpPr>
          <p:spPr>
            <a:xfrm>
              <a:off x="457200" y="1891569"/>
              <a:ext cx="4091185" cy="53650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Patricia </a:t>
              </a:r>
              <a:r>
                <a:rPr kumimoji="0" lang="en-US" sz="1500" b="1" i="0" u="none" strike="noStrike" kern="1200" cap="none" spc="0" normalizeH="0" baseline="0" noProof="0" err="1">
                  <a:ln>
                    <a:noFill/>
                  </a:ln>
                  <a:solidFill>
                    <a:srgbClr val="3B3B3C"/>
                  </a:solidFill>
                  <a:effectLst/>
                  <a:uLnTx/>
                  <a:uFillTx/>
                  <a:latin typeface="Arial"/>
                  <a:ea typeface="+mn-ea"/>
                  <a:cs typeface="Times New Roman" panose="02020603050405020304" pitchFamily="18" charset="0"/>
                </a:rPr>
                <a:t>Baisden</a:t>
              </a: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 </a:t>
              </a:r>
              <a:r>
                <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(Vice Chair)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Lawrence Livermore National Laboratory (retired)</a:t>
              </a:r>
            </a:p>
          </p:txBody>
        </p:sp>
        <p:sp>
          <p:nvSpPr>
            <p:cNvPr id="8" name="TextBox 7"/>
            <p:cNvSpPr txBox="1"/>
            <p:nvPr/>
          </p:nvSpPr>
          <p:spPr>
            <a:xfrm>
              <a:off x="457200" y="3203671"/>
              <a:ext cx="2564869" cy="53650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Margaret S.Y. Chu </a:t>
              </a:r>
              <a:r>
                <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(NAE)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M.S. Chu and Associates LLC</a:t>
              </a:r>
            </a:p>
          </p:txBody>
        </p:sp>
        <p:sp>
          <p:nvSpPr>
            <p:cNvPr id="9" name="TextBox 8"/>
            <p:cNvSpPr txBox="1"/>
            <p:nvPr/>
          </p:nvSpPr>
          <p:spPr>
            <a:xfrm>
              <a:off x="457200" y="3852058"/>
              <a:ext cx="2472152" cy="53650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Paul T. </a:t>
              </a:r>
              <a:r>
                <a:rPr kumimoji="0" lang="en-US" sz="1500" b="1" i="0" u="none" strike="noStrike" kern="1200" cap="none" spc="0" normalizeH="0" baseline="0" noProof="0" err="1">
                  <a:ln>
                    <a:noFill/>
                  </a:ln>
                  <a:solidFill>
                    <a:srgbClr val="3B3B3C"/>
                  </a:solidFill>
                  <a:effectLst/>
                  <a:uLnTx/>
                  <a:uFillTx/>
                  <a:latin typeface="Arial"/>
                  <a:ea typeface="+mn-ea"/>
                  <a:cs typeface="Times New Roman" panose="02020603050405020304" pitchFamily="18" charset="0"/>
                </a:rPr>
                <a:t>Dickman</a:t>
              </a:r>
              <a:endPar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Argonne National Laboratory</a:t>
              </a:r>
            </a:p>
          </p:txBody>
        </p:sp>
        <p:sp>
          <p:nvSpPr>
            <p:cNvPr id="10" name="TextBox 9"/>
            <p:cNvSpPr txBox="1"/>
            <p:nvPr/>
          </p:nvSpPr>
          <p:spPr>
            <a:xfrm>
              <a:off x="457200" y="5166326"/>
              <a:ext cx="1936749" cy="53650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John C. Lee</a:t>
              </a:r>
              <a:r>
                <a:rPr kumimoji="0" lang="en-US" sz="1500" b="0" i="0" u="none" strike="noStrike" kern="1200" cap="none" spc="0" normalizeH="0" baseline="30000" noProof="0">
                  <a:ln>
                    <a:noFill/>
                  </a:ln>
                  <a:solidFill>
                    <a:srgbClr val="3B3B3C"/>
                  </a:solidFill>
                  <a:effectLst/>
                  <a:uLnTx/>
                  <a:uFillTx/>
                  <a:latin typeface="Arial"/>
                  <a:ea typeface="+mn-ea"/>
                  <a:cs typeface="Times New Roman" panose="02020603050405020304" pitchFamily="18" charset="0"/>
                </a:rPr>
                <a:t>2</a:t>
              </a:r>
              <a:endPar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University of Michigan</a:t>
              </a:r>
            </a:p>
          </p:txBody>
        </p:sp>
        <p:sp>
          <p:nvSpPr>
            <p:cNvPr id="11" name="TextBox 10"/>
            <p:cNvSpPr txBox="1"/>
            <p:nvPr/>
          </p:nvSpPr>
          <p:spPr>
            <a:xfrm>
              <a:off x="457200" y="5814715"/>
              <a:ext cx="2593980" cy="53650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Edwin S. Lyman</a:t>
              </a:r>
              <a:endPar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Union of Concerned Scientists</a:t>
              </a:r>
            </a:p>
          </p:txBody>
        </p:sp>
        <p:sp>
          <p:nvSpPr>
            <p:cNvPr id="12" name="TextBox 11"/>
            <p:cNvSpPr txBox="1"/>
            <p:nvPr/>
          </p:nvSpPr>
          <p:spPr>
            <a:xfrm>
              <a:off x="457200" y="4500444"/>
              <a:ext cx="1659429"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Craig S. Hansen</a:t>
              </a:r>
              <a:endPar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Cadence, Inc.</a:t>
              </a:r>
            </a:p>
          </p:txBody>
        </p:sp>
      </p:grpSp>
      <p:grpSp>
        <p:nvGrpSpPr>
          <p:cNvPr id="13" name="Group 12"/>
          <p:cNvGrpSpPr/>
          <p:nvPr/>
        </p:nvGrpSpPr>
        <p:grpSpPr>
          <a:xfrm>
            <a:off x="6196870" y="1022331"/>
            <a:ext cx="3167855" cy="5122428"/>
            <a:chOff x="5480412" y="1187846"/>
            <a:chExt cx="3167855" cy="5122428"/>
          </a:xfrm>
        </p:grpSpPr>
        <p:sp>
          <p:nvSpPr>
            <p:cNvPr id="14" name="TextBox 13"/>
            <p:cNvSpPr txBox="1"/>
            <p:nvPr/>
          </p:nvSpPr>
          <p:spPr>
            <a:xfrm>
              <a:off x="5514074" y="1187846"/>
              <a:ext cx="2525050" cy="5386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Allison M. Macfarlane</a:t>
              </a:r>
              <a:endPar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University of British Columbia</a:t>
              </a:r>
            </a:p>
          </p:txBody>
        </p:sp>
        <p:sp>
          <p:nvSpPr>
            <p:cNvPr id="15" name="TextBox 14"/>
            <p:cNvSpPr txBox="1"/>
            <p:nvPr/>
          </p:nvSpPr>
          <p:spPr>
            <a:xfrm>
              <a:off x="5514074" y="1776725"/>
              <a:ext cx="1819729"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Albert J. </a:t>
              </a:r>
              <a:r>
                <a:rPr kumimoji="0" lang="en-US" sz="1500" b="1" i="0" u="none" strike="noStrike" kern="1200" cap="none" spc="0" normalizeH="0" baseline="0" noProof="0" err="1">
                  <a:ln>
                    <a:noFill/>
                  </a:ln>
                  <a:solidFill>
                    <a:srgbClr val="3B3B3C"/>
                  </a:solidFill>
                  <a:effectLst/>
                  <a:uLnTx/>
                  <a:uFillTx/>
                  <a:latin typeface="Arial"/>
                  <a:ea typeface="+mn-ea"/>
                  <a:cs typeface="Times New Roman" panose="02020603050405020304" pitchFamily="18" charset="0"/>
                </a:rPr>
                <a:t>Machiels</a:t>
              </a:r>
              <a:endPar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EPRI (retired)</a:t>
              </a:r>
            </a:p>
          </p:txBody>
        </p:sp>
        <p:sp>
          <p:nvSpPr>
            <p:cNvPr id="16" name="TextBox 15"/>
            <p:cNvSpPr txBox="1"/>
            <p:nvPr/>
          </p:nvSpPr>
          <p:spPr>
            <a:xfrm>
              <a:off x="5480412" y="2380993"/>
              <a:ext cx="3119765" cy="75405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Christophe </a:t>
              </a:r>
              <a:r>
                <a:rPr kumimoji="0" lang="en-US" sz="1500" b="1" i="0" u="none" strike="noStrike" kern="1200" cap="none" spc="0" normalizeH="0" baseline="0" noProof="0" err="1">
                  <a:ln>
                    <a:noFill/>
                  </a:ln>
                  <a:solidFill>
                    <a:srgbClr val="3B3B3C"/>
                  </a:solidFill>
                  <a:effectLst/>
                  <a:uLnTx/>
                  <a:uFillTx/>
                  <a:latin typeface="Arial"/>
                  <a:ea typeface="+mn-ea"/>
                  <a:cs typeface="Times New Roman" panose="02020603050405020304" pitchFamily="18" charset="0"/>
                </a:rPr>
                <a:t>Poinssot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Bureau de Recherches Géologiques </a:t>
              </a:r>
              <a:br>
                <a:rPr kumimoji="0" lang="fr-FR"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br>
              <a:r>
                <a:rPr kumimoji="0" lang="fr-FR"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et Minières</a:t>
              </a:r>
              <a:endPar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endParaRPr>
            </a:p>
          </p:txBody>
        </p:sp>
        <p:sp>
          <p:nvSpPr>
            <p:cNvPr id="17" name="TextBox 16"/>
            <p:cNvSpPr txBox="1"/>
            <p:nvPr/>
          </p:nvSpPr>
          <p:spPr>
            <a:xfrm>
              <a:off x="5480412" y="3185316"/>
              <a:ext cx="2980303" cy="75405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Jeffrey D. </a:t>
              </a:r>
              <a:r>
                <a:rPr kumimoji="0" lang="en-US" sz="1500" b="1" i="0" u="none" strike="noStrike" kern="1200" cap="none" spc="0" normalizeH="0" baseline="0" noProof="0" err="1">
                  <a:ln>
                    <a:noFill/>
                  </a:ln>
                  <a:solidFill>
                    <a:srgbClr val="3B3B3C"/>
                  </a:solidFill>
                  <a:effectLst/>
                  <a:uLnTx/>
                  <a:uFillTx/>
                  <a:latin typeface="Arial"/>
                  <a:ea typeface="+mn-ea"/>
                  <a:cs typeface="Times New Roman" panose="02020603050405020304" pitchFamily="18" charset="0"/>
                </a:rPr>
                <a:t>Semancik</a:t>
              </a:r>
              <a:endPar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Connecticut Department of Energy </a:t>
              </a:r>
              <a:b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b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and Environmental Protection</a:t>
              </a:r>
            </a:p>
          </p:txBody>
        </p:sp>
        <p:sp>
          <p:nvSpPr>
            <p:cNvPr id="18" name="TextBox 17"/>
            <p:cNvSpPr txBox="1"/>
            <p:nvPr/>
          </p:nvSpPr>
          <p:spPr>
            <a:xfrm>
              <a:off x="5480412" y="3989639"/>
              <a:ext cx="3167855" cy="5386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Ken B. Sorenson</a:t>
              </a:r>
              <a:endPar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Sandia National Laboratories (retired)</a:t>
              </a:r>
            </a:p>
          </p:txBody>
        </p:sp>
        <p:sp>
          <p:nvSpPr>
            <p:cNvPr id="19" name="TextBox 18"/>
            <p:cNvSpPr txBox="1"/>
            <p:nvPr/>
          </p:nvSpPr>
          <p:spPr>
            <a:xfrm>
              <a:off x="5480412" y="4578518"/>
              <a:ext cx="2773516" cy="5386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Jasmina Vujic</a:t>
              </a:r>
              <a:r>
                <a:rPr kumimoji="0" lang="en-US" sz="1500" b="0" i="0" u="none" strike="noStrike" kern="1200" cap="none" spc="0" normalizeH="0" baseline="30000" noProof="0">
                  <a:ln>
                    <a:noFill/>
                  </a:ln>
                  <a:solidFill>
                    <a:srgbClr val="3B3B3C"/>
                  </a:solidFill>
                  <a:effectLst/>
                  <a:uLnTx/>
                  <a:uFillTx/>
                  <a:latin typeface="Arial"/>
                  <a:ea typeface="+mn-ea"/>
                  <a:cs typeface="Times New Roman" panose="02020603050405020304" pitchFamily="18" charset="0"/>
                </a:rPr>
                <a:t>2</a:t>
              </a:r>
              <a:endPar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University of California, Berkeley</a:t>
              </a:r>
            </a:p>
          </p:txBody>
        </p:sp>
        <p:sp>
          <p:nvSpPr>
            <p:cNvPr id="20" name="TextBox 19"/>
            <p:cNvSpPr txBox="1"/>
            <p:nvPr/>
          </p:nvSpPr>
          <p:spPr>
            <a:xfrm>
              <a:off x="5480412" y="5167397"/>
              <a:ext cx="1766830" cy="5386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Nathalie A. Wall</a:t>
              </a:r>
              <a:endParaRPr kumimoji="0" lang="en-US" sz="15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University of Florida</a:t>
              </a:r>
            </a:p>
          </p:txBody>
        </p:sp>
        <p:sp>
          <p:nvSpPr>
            <p:cNvPr id="21" name="TextBox 20"/>
            <p:cNvSpPr txBox="1"/>
            <p:nvPr/>
          </p:nvSpPr>
          <p:spPr>
            <a:xfrm>
              <a:off x="5480412" y="5756276"/>
              <a:ext cx="1938095"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Houston G. Wood</a:t>
              </a:r>
              <a:r>
                <a:rPr kumimoji="0" lang="en-US" sz="1500" b="0" i="0" u="none" strike="noStrike" kern="1200" cap="none" spc="0" normalizeH="0" baseline="30000" noProof="0">
                  <a:ln>
                    <a:noFill/>
                  </a:ln>
                  <a:solidFill>
                    <a:srgbClr val="3B3B3C"/>
                  </a:solidFill>
                  <a:effectLst/>
                  <a:uLnTx/>
                  <a:uFillTx/>
                  <a:latin typeface="Arial"/>
                  <a:ea typeface="+mn-ea"/>
                  <a:cs typeface="Times New Roman" panose="02020603050405020304" pitchFamily="18" charset="0"/>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mn-ea"/>
                  <a:cs typeface="Times New Roman" panose="02020603050405020304" pitchFamily="18" charset="0"/>
                </a:rPr>
                <a:t>University of Virginia</a:t>
              </a:r>
            </a:p>
          </p:txBody>
        </p:sp>
      </p:grpSp>
      <p:sp>
        <p:nvSpPr>
          <p:cNvPr id="22" name="TextBox 21"/>
          <p:cNvSpPr txBox="1"/>
          <p:nvPr/>
        </p:nvSpPr>
        <p:spPr>
          <a:xfrm>
            <a:off x="6439884" y="6400412"/>
            <a:ext cx="463139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a:ln>
                  <a:noFill/>
                </a:ln>
                <a:solidFill>
                  <a:srgbClr val="3B3B3C"/>
                </a:solidFill>
                <a:effectLst/>
                <a:uLnTx/>
                <a:uFillTx/>
                <a:latin typeface="Arial"/>
                <a:ea typeface="+mn-ea"/>
                <a:cs typeface="+mn-cs"/>
              </a:rPr>
              <a:t>1</a:t>
            </a:r>
            <a:r>
              <a:rPr kumimoji="0" lang="en-US" sz="1200" b="0" i="0" u="none" strike="noStrike" kern="1200" cap="none" spc="0" normalizeH="0" baseline="0" noProof="0">
                <a:ln>
                  <a:noFill/>
                </a:ln>
                <a:solidFill>
                  <a:srgbClr val="3B3B3C"/>
                </a:solidFill>
                <a:effectLst/>
                <a:uLnTx/>
                <a:uFillTx/>
                <a:latin typeface="Arial"/>
                <a:ea typeface="+mn-ea"/>
                <a:cs typeface="+mn-cs"/>
              </a:rPr>
              <a:t> Until July 2022; </a:t>
            </a:r>
            <a:r>
              <a:rPr kumimoji="0" lang="en-US" sz="1200" b="0" i="0" u="none" strike="noStrike" kern="1200" cap="none" spc="0" normalizeH="0" baseline="30000" noProof="0">
                <a:ln>
                  <a:noFill/>
                </a:ln>
                <a:solidFill>
                  <a:srgbClr val="3B3B3C"/>
                </a:solidFill>
                <a:effectLst/>
                <a:uLnTx/>
                <a:uFillTx/>
                <a:latin typeface="Arial"/>
                <a:ea typeface="+mn-ea"/>
                <a:cs typeface="+mn-cs"/>
              </a:rPr>
              <a:t>2</a:t>
            </a:r>
            <a:r>
              <a:rPr kumimoji="0" lang="en-US" sz="1200" b="0" i="0" u="none" strike="noStrike" kern="1200" cap="none" spc="0" normalizeH="0" baseline="0" noProof="0">
                <a:ln>
                  <a:noFill/>
                </a:ln>
                <a:solidFill>
                  <a:srgbClr val="3B3B3C"/>
                </a:solidFill>
                <a:effectLst/>
                <a:uLnTx/>
                <a:uFillTx/>
                <a:latin typeface="Arial"/>
                <a:ea typeface="+mn-ea"/>
                <a:cs typeface="+mn-cs"/>
              </a:rPr>
              <a:t> Until September 2022; </a:t>
            </a:r>
            <a:r>
              <a:rPr kumimoji="0" lang="en-US" sz="1200" b="0" i="0" u="none" strike="noStrike" kern="1200" cap="none" spc="0" normalizeH="0" baseline="30000" noProof="0">
                <a:ln>
                  <a:noFill/>
                </a:ln>
                <a:solidFill>
                  <a:srgbClr val="3B3B3C"/>
                </a:solidFill>
                <a:effectLst/>
                <a:uLnTx/>
                <a:uFillTx/>
                <a:latin typeface="Arial"/>
                <a:ea typeface="+mn-ea"/>
                <a:cs typeface="+mn-cs"/>
              </a:rPr>
              <a:t>3</a:t>
            </a:r>
            <a:r>
              <a:rPr kumimoji="0" lang="en-US" sz="1200" b="0" i="0" u="none" strike="noStrike" kern="1200" cap="none" spc="0" normalizeH="0" baseline="0" noProof="0">
                <a:ln>
                  <a:noFill/>
                </a:ln>
                <a:solidFill>
                  <a:srgbClr val="3B3B3C"/>
                </a:solidFill>
                <a:effectLst/>
                <a:uLnTx/>
                <a:uFillTx/>
                <a:latin typeface="Arial"/>
                <a:ea typeface="+mn-ea"/>
                <a:cs typeface="+mn-cs"/>
              </a:rPr>
              <a:t> Until September 2021</a:t>
            </a:r>
          </a:p>
        </p:txBody>
      </p:sp>
      <p:pic>
        <p:nvPicPr>
          <p:cNvPr id="1026" name="Picture 2" descr="File:International Atomic Energy Agency Logo.svg - Wikimedi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796" y="1057375"/>
            <a:ext cx="36895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wrence Livermore National Laboratory (LLNL) - Livermor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851" y="1765979"/>
            <a:ext cx="914400" cy="3520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anford University Logo, symbol, meaning, history,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851" y="2330749"/>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rgaret S.Y. Ch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851" y="3076462"/>
            <a:ext cx="914400" cy="3378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ile:Argonnelablogo.PN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596" y="3725173"/>
            <a:ext cx="914400" cy="31967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gos – Brand &amp; Visual Identit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554" y="4981813"/>
            <a:ext cx="457200" cy="4854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Union of Concerned Scientis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851" y="5635424"/>
            <a:ext cx="914400" cy="48006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UBC Logo - University of British Columbia | University logo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1619" y="105672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EPRI names Mansoor as new CE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28739" y="1625511"/>
            <a:ext cx="822960" cy="53439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onnecticut Department of Energy &amp; Environmental Protection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65899" y="3143408"/>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Sandia National Laboratories Logo PNG Transparent &amp; SVG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28739" y="3703982"/>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University of California, Berkeley - Wikipe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65899" y="4428402"/>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University of Florida Logo and symbol, meaning, history, PNG ..."/>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52539" y="4981016"/>
            <a:ext cx="9753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University of Virginia Logo, history, meaning, symbol, 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83019" y="5570889"/>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6"/>
          <a:stretch>
            <a:fillRect/>
          </a:stretch>
        </p:blipFill>
        <p:spPr>
          <a:xfrm>
            <a:off x="9391579" y="2371177"/>
            <a:ext cx="1097280" cy="381484"/>
          </a:xfrm>
          <a:prstGeom prst="rect">
            <a:avLst/>
          </a:prstGeom>
        </p:spPr>
      </p:pic>
      <p:sp>
        <p:nvSpPr>
          <p:cNvPr id="23" name="Slide Number Placeholder 2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3510889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Information Gathering</a:t>
            </a:r>
          </a:p>
        </p:txBody>
      </p:sp>
      <p:sp>
        <p:nvSpPr>
          <p:cNvPr id="3" name="Content Placeholder 2"/>
          <p:cNvSpPr>
            <a:spLocks noGrp="1"/>
          </p:cNvSpPr>
          <p:nvPr>
            <p:ph idx="1"/>
          </p:nvPr>
        </p:nvSpPr>
        <p:spPr>
          <a:xfrm>
            <a:off x="662940" y="1295557"/>
            <a:ext cx="9691024" cy="4514117"/>
          </a:xfrm>
        </p:spPr>
        <p:txBody>
          <a:bodyPr/>
          <a:lstStyle/>
          <a:p>
            <a:r>
              <a:rPr lang="en-US" sz="1800"/>
              <a:t>The committee held </a:t>
            </a:r>
            <a:r>
              <a:rPr lang="en-US" sz="1800">
                <a:solidFill>
                  <a:schemeClr val="accent2"/>
                </a:solidFill>
              </a:rPr>
              <a:t>12 public information-gathering </a:t>
            </a:r>
            <a:r>
              <a:rPr lang="en-US" sz="1800"/>
              <a:t>sessions between September 2020 and December 2021, hearing from over </a:t>
            </a:r>
            <a:r>
              <a:rPr lang="en-US" sz="1800">
                <a:solidFill>
                  <a:schemeClr val="accent2"/>
                </a:solidFill>
              </a:rPr>
              <a:t>80 speakers from academia, government, and industry</a:t>
            </a:r>
            <a:r>
              <a:rPr lang="en-US" sz="1800"/>
              <a:t>.</a:t>
            </a:r>
          </a:p>
          <a:p>
            <a:r>
              <a:rPr lang="en-US" sz="1800"/>
              <a:t>Presentations covered the following topics: </a:t>
            </a:r>
          </a:p>
          <a:p>
            <a:pPr lvl="1"/>
            <a:r>
              <a:rPr lang="en-US" sz="1400"/>
              <a:t>DOE and Congressional perspective on the report tasking </a:t>
            </a:r>
          </a:p>
          <a:p>
            <a:pPr lvl="1"/>
            <a:r>
              <a:rPr lang="en-US" sz="1400"/>
              <a:t>Reactor and fuel cycle plans of advanced reactor developers </a:t>
            </a:r>
          </a:p>
          <a:p>
            <a:pPr lvl="1"/>
            <a:r>
              <a:rPr lang="en-US" sz="1400"/>
              <a:t>Advanced fuel fabrication, including HALEU needs and availability</a:t>
            </a:r>
          </a:p>
          <a:p>
            <a:pPr lvl="1"/>
            <a:r>
              <a:rPr lang="en-US" sz="1400"/>
              <a:t>Nonproliferation, safeguards, security, and material accounting/attractiveness for advanced fuel cycles and reactors </a:t>
            </a:r>
          </a:p>
          <a:p>
            <a:pPr lvl="1"/>
            <a:r>
              <a:rPr lang="en-US" sz="1400"/>
              <a:t>Waste generation from advanced reactors and waste management/disposal considerations for advanced fuel cycles</a:t>
            </a:r>
          </a:p>
          <a:p>
            <a:pPr lvl="1"/>
            <a:r>
              <a:rPr lang="en-US" sz="1400"/>
              <a:t>Fuel cycle and versatile test reactor programs at INL and ANL, trends in fuel cycle workforce</a:t>
            </a:r>
          </a:p>
          <a:p>
            <a:pPr lvl="1"/>
            <a:r>
              <a:rPr lang="en-US" sz="1400"/>
              <a:t>French perspective on reprocessing and waste management </a:t>
            </a:r>
          </a:p>
          <a:p>
            <a:pPr lvl="1"/>
            <a:r>
              <a:rPr lang="en-US" sz="1400"/>
              <a:t>U.S. R&amp;D on reprocessing technologies </a:t>
            </a:r>
          </a:p>
          <a:p>
            <a:pPr lvl="1"/>
            <a:r>
              <a:rPr lang="en-US" sz="1400"/>
              <a:t>International advanced reactor and fuel cycle programs (Gen-IV Forum, Russia, France, Canada, China)</a:t>
            </a:r>
          </a:p>
          <a:p>
            <a:pPr lvl="1"/>
            <a:r>
              <a:rPr lang="en-US" sz="1400"/>
              <a:t>Utility perspective on advanced nuclear reactors and fuel cycles </a:t>
            </a:r>
          </a:p>
          <a:p>
            <a:pPr lvl="1"/>
            <a:endParaRPr lang="en-US"/>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2481342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411" b="32411"/>
          <a:stretch>
            <a:fillRect/>
          </a:stretch>
        </p:blipFill>
        <p:spPr/>
      </p:pic>
      <p:sp>
        <p:nvSpPr>
          <p:cNvPr id="10" name="Text Placeholder 9"/>
          <p:cNvSpPr>
            <a:spLocks noGrp="1"/>
          </p:cNvSpPr>
          <p:nvPr>
            <p:ph type="body" sz="quarter" idx="14"/>
          </p:nvPr>
        </p:nvSpPr>
        <p:spPr>
          <a:solidFill>
            <a:schemeClr val="tx2"/>
          </a:solidFill>
        </p:spPr>
        <p:txBody>
          <a:bodyPr/>
          <a:lstStyle/>
          <a:p>
            <a:r>
              <a:rPr lang="en-US" sz="3400" b="1">
                <a:solidFill>
                  <a:schemeClr val="bg1"/>
                </a:solidFill>
              </a:rPr>
              <a:t>Report Overview and</a:t>
            </a:r>
          </a:p>
          <a:p>
            <a:r>
              <a:rPr lang="en-US" sz="3400" b="1">
                <a:solidFill>
                  <a:schemeClr val="bg1"/>
                </a:solidFill>
              </a:rPr>
              <a:t>Select Findings and Recommendations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326829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36724" y="2251818"/>
            <a:ext cx="10367172" cy="2243748"/>
            <a:chOff x="436724" y="2085666"/>
            <a:chExt cx="10367172" cy="2243748"/>
          </a:xfrm>
        </p:grpSpPr>
        <p:grpSp>
          <p:nvGrpSpPr>
            <p:cNvPr id="3" name="Group 2"/>
            <p:cNvGrpSpPr/>
            <p:nvPr/>
          </p:nvGrpSpPr>
          <p:grpSpPr>
            <a:xfrm>
              <a:off x="436724" y="2085666"/>
              <a:ext cx="10367172" cy="2243748"/>
              <a:chOff x="179310" y="2570657"/>
              <a:chExt cx="10367172" cy="2243748"/>
            </a:xfrm>
          </p:grpSpPr>
          <p:pic>
            <p:nvPicPr>
              <p:cNvPr id="21" name="Picture 20"/>
              <p:cNvPicPr>
                <a:picLocks noChangeAspect="1"/>
              </p:cNvPicPr>
              <p:nvPr/>
            </p:nvPicPr>
            <p:blipFill rotWithShape="1">
              <a:blip r:embed="rId2"/>
              <a:srcRect t="25116" r="31114"/>
              <a:stretch/>
            </p:blipFill>
            <p:spPr>
              <a:xfrm>
                <a:off x="179310" y="2572706"/>
                <a:ext cx="6298890" cy="2241699"/>
              </a:xfrm>
              <a:prstGeom prst="rect">
                <a:avLst/>
              </a:prstGeom>
            </p:spPr>
          </p:pic>
          <p:pic>
            <p:nvPicPr>
              <p:cNvPr id="22" name="Picture 21"/>
              <p:cNvPicPr>
                <a:picLocks noChangeAspect="1"/>
              </p:cNvPicPr>
              <p:nvPr/>
            </p:nvPicPr>
            <p:blipFill rotWithShape="1">
              <a:blip r:embed="rId2"/>
              <a:srcRect l="68886" t="25046" r="13528" b="2"/>
              <a:stretch/>
            </p:blipFill>
            <p:spPr>
              <a:xfrm>
                <a:off x="6478201" y="2570657"/>
                <a:ext cx="1608083" cy="2243748"/>
              </a:xfrm>
              <a:prstGeom prst="rect">
                <a:avLst/>
              </a:prstGeom>
            </p:spPr>
          </p:pic>
          <p:pic>
            <p:nvPicPr>
              <p:cNvPr id="23" name="Picture 22"/>
              <p:cNvPicPr>
                <a:picLocks noChangeAspect="1"/>
              </p:cNvPicPr>
              <p:nvPr/>
            </p:nvPicPr>
            <p:blipFill rotWithShape="1">
              <a:blip r:embed="rId2"/>
              <a:srcRect l="73095" t="25303" r="-1"/>
              <a:stretch/>
            </p:blipFill>
            <p:spPr>
              <a:xfrm>
                <a:off x="8086284" y="2578315"/>
                <a:ext cx="2460198" cy="2236090"/>
              </a:xfrm>
              <a:prstGeom prst="rect">
                <a:avLst/>
              </a:prstGeom>
            </p:spPr>
          </p:pic>
        </p:grpSp>
        <p:sp>
          <p:nvSpPr>
            <p:cNvPr id="24" name="TextBox 23"/>
            <p:cNvSpPr txBox="1"/>
            <p:nvPr/>
          </p:nvSpPr>
          <p:spPr>
            <a:xfrm>
              <a:off x="7067855" y="2865120"/>
              <a:ext cx="1029449" cy="269304"/>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srgbClr val="3B3B3C"/>
                  </a:solidFill>
                  <a:effectLst/>
                  <a:uLnTx/>
                  <a:uFillTx/>
                  <a:latin typeface="Arial"/>
                  <a:ea typeface="+mn-ea"/>
                  <a:cs typeface="+mn-cs"/>
                </a:rPr>
                <a:t>Wet storage</a:t>
              </a:r>
            </a:p>
          </p:txBody>
        </p:sp>
        <p:sp>
          <p:nvSpPr>
            <p:cNvPr id="25" name="TextBox 24"/>
            <p:cNvSpPr txBox="1"/>
            <p:nvPr/>
          </p:nvSpPr>
          <p:spPr>
            <a:xfrm>
              <a:off x="8286838" y="2865119"/>
              <a:ext cx="1003801" cy="269304"/>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srgbClr val="3B3B3C"/>
                  </a:solidFill>
                  <a:effectLst/>
                  <a:uLnTx/>
                  <a:uFillTx/>
                  <a:latin typeface="Arial"/>
                  <a:ea typeface="+mn-ea"/>
                  <a:cs typeface="+mn-cs"/>
                </a:rPr>
                <a:t>Dry storage</a:t>
              </a:r>
            </a:p>
          </p:txBody>
        </p:sp>
      </p:grpSp>
      <p:sp>
        <p:nvSpPr>
          <p:cNvPr id="2" name="Title 1"/>
          <p:cNvSpPr>
            <a:spLocks noGrp="1"/>
          </p:cNvSpPr>
          <p:nvPr>
            <p:ph type="title"/>
          </p:nvPr>
        </p:nvSpPr>
        <p:spPr>
          <a:xfrm>
            <a:off x="662940" y="436881"/>
            <a:ext cx="10061887" cy="858676"/>
          </a:xfrm>
        </p:spPr>
        <p:txBody>
          <a:bodyPr/>
          <a:lstStyle/>
          <a:p>
            <a:r>
              <a:rPr lang="en-US"/>
              <a:t>Where are we now? </a:t>
            </a:r>
            <a:br>
              <a:rPr lang="en-US"/>
            </a:br>
            <a:r>
              <a:rPr lang="en-US" sz="2400"/>
              <a:t>Status of Fuel Cycle for Light Water Reactors (LWRs) in the United States </a:t>
            </a:r>
          </a:p>
        </p:txBody>
      </p:sp>
      <p:sp>
        <p:nvSpPr>
          <p:cNvPr id="16" name="TextBox 15"/>
          <p:cNvSpPr txBox="1"/>
          <p:nvPr/>
        </p:nvSpPr>
        <p:spPr>
          <a:xfrm>
            <a:off x="7383490" y="5376480"/>
            <a:ext cx="275763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148C2"/>
                </a:solidFill>
                <a:effectLst/>
                <a:uLnTx/>
                <a:uFillTx/>
                <a:latin typeface="Arial"/>
                <a:ea typeface="+mn-ea"/>
                <a:cs typeface="+mn-cs"/>
              </a:rPr>
              <a:t>Dry storage is default endpoint for managing spent nuclear fuel</a:t>
            </a:r>
          </a:p>
        </p:txBody>
      </p:sp>
      <p:grpSp>
        <p:nvGrpSpPr>
          <p:cNvPr id="11" name="Group 10"/>
          <p:cNvGrpSpPr/>
          <p:nvPr/>
        </p:nvGrpSpPr>
        <p:grpSpPr>
          <a:xfrm>
            <a:off x="9076776" y="2380924"/>
            <a:ext cx="1727120" cy="2133888"/>
            <a:chOff x="8348672" y="2761673"/>
            <a:chExt cx="1727120" cy="2133888"/>
          </a:xfrm>
        </p:grpSpPr>
        <p:sp>
          <p:nvSpPr>
            <p:cNvPr id="9" name="Rectangle 8"/>
            <p:cNvSpPr/>
            <p:nvPr/>
          </p:nvSpPr>
          <p:spPr>
            <a:xfrm>
              <a:off x="8766182" y="2761673"/>
              <a:ext cx="1309610" cy="2133888"/>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8348672" y="4257041"/>
              <a:ext cx="417509" cy="63852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7" name="Group 26"/>
          <p:cNvGrpSpPr/>
          <p:nvPr/>
        </p:nvGrpSpPr>
        <p:grpSpPr>
          <a:xfrm>
            <a:off x="510629" y="2361678"/>
            <a:ext cx="3713919" cy="2133888"/>
            <a:chOff x="510629" y="2195526"/>
            <a:chExt cx="3713919" cy="2133888"/>
          </a:xfrm>
        </p:grpSpPr>
        <p:sp>
          <p:nvSpPr>
            <p:cNvPr id="7" name="Rectangle 6"/>
            <p:cNvSpPr/>
            <p:nvPr/>
          </p:nvSpPr>
          <p:spPr>
            <a:xfrm>
              <a:off x="1659777" y="2195526"/>
              <a:ext cx="837572" cy="2133888"/>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2497349" y="3688006"/>
              <a:ext cx="417509" cy="641408"/>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52A19DD9-984B-4F81-B322-7B15EA8EA3BE}"/>
                </a:ext>
              </a:extLst>
            </p:cNvPr>
            <p:cNvGrpSpPr/>
            <p:nvPr/>
          </p:nvGrpSpPr>
          <p:grpSpPr>
            <a:xfrm>
              <a:off x="2497349" y="2195526"/>
              <a:ext cx="1727199" cy="2133888"/>
              <a:chOff x="2997199" y="2761673"/>
              <a:chExt cx="1727199" cy="2133888"/>
            </a:xfrm>
          </p:grpSpPr>
          <p:sp>
            <p:nvSpPr>
              <p:cNvPr id="5" name="Rectangle 4"/>
              <p:cNvSpPr/>
              <p:nvPr/>
            </p:nvSpPr>
            <p:spPr>
              <a:xfrm>
                <a:off x="2997199" y="2761673"/>
                <a:ext cx="1727199" cy="1489593"/>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p:cNvSpPr/>
              <p:nvPr/>
            </p:nvSpPr>
            <p:spPr>
              <a:xfrm>
                <a:off x="3414708" y="4254153"/>
                <a:ext cx="1309690" cy="641408"/>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9" name="Rectangle 18"/>
            <p:cNvSpPr/>
            <p:nvPr/>
          </p:nvSpPr>
          <p:spPr>
            <a:xfrm>
              <a:off x="1348201" y="2195526"/>
              <a:ext cx="311576" cy="1489594"/>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B98FCF0D-A167-4B4C-953A-AC382F8B2A37}"/>
                </a:ext>
              </a:extLst>
            </p:cNvPr>
            <p:cNvGrpSpPr/>
            <p:nvPr/>
          </p:nvGrpSpPr>
          <p:grpSpPr>
            <a:xfrm>
              <a:off x="510629" y="2298973"/>
              <a:ext cx="1134227" cy="2030440"/>
              <a:chOff x="1010479" y="2865120"/>
              <a:chExt cx="1134227" cy="2030440"/>
            </a:xfrm>
          </p:grpSpPr>
          <p:sp>
            <p:nvSpPr>
              <p:cNvPr id="17" name="Rectangle 16"/>
              <p:cNvSpPr/>
              <p:nvPr/>
            </p:nvSpPr>
            <p:spPr>
              <a:xfrm>
                <a:off x="1010479" y="2865120"/>
                <a:ext cx="822651" cy="20304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p:cNvSpPr/>
              <p:nvPr/>
            </p:nvSpPr>
            <p:spPr>
              <a:xfrm>
                <a:off x="1833130" y="4253729"/>
                <a:ext cx="311576" cy="6418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cxnSp>
        <p:nvCxnSpPr>
          <p:cNvPr id="4" name="Straight Arrow Connector 3"/>
          <p:cNvCxnSpPr/>
          <p:nvPr/>
        </p:nvCxnSpPr>
        <p:spPr>
          <a:xfrm flipV="1">
            <a:off x="8762309" y="4607059"/>
            <a:ext cx="0" cy="73152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048310" y="1873282"/>
            <a:ext cx="9144000" cy="2276067"/>
            <a:chOff x="1048310" y="1873282"/>
            <a:chExt cx="9144000" cy="2276067"/>
          </a:xfrm>
        </p:grpSpPr>
        <p:pic>
          <p:nvPicPr>
            <p:cNvPr id="28" name="Picture 27"/>
            <p:cNvPicPr>
              <a:picLocks noChangeAspect="1"/>
            </p:cNvPicPr>
            <p:nvPr/>
          </p:nvPicPr>
          <p:blipFill rotWithShape="1">
            <a:blip r:embed="rId2"/>
            <a:srcRect b="83931"/>
            <a:stretch/>
          </p:blipFill>
          <p:spPr>
            <a:xfrm>
              <a:off x="1048310" y="1873282"/>
              <a:ext cx="9144000" cy="481035"/>
            </a:xfrm>
            <a:prstGeom prst="rect">
              <a:avLst/>
            </a:prstGeom>
          </p:spPr>
        </p:pic>
        <p:sp>
          <p:nvSpPr>
            <p:cNvPr id="29" name="Rectangle 28"/>
            <p:cNvSpPr/>
            <p:nvPr/>
          </p:nvSpPr>
          <p:spPr>
            <a:xfrm>
              <a:off x="8314395" y="3851271"/>
              <a:ext cx="172326" cy="298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30" name="TextBox 29">
            <a:extLst>
              <a:ext uri="{FF2B5EF4-FFF2-40B4-BE49-F238E27FC236}">
                <a16:creationId xmlns:a16="http://schemas.microsoft.com/office/drawing/2014/main" id="{29CE2AFD-607A-4C81-8DAD-2E60DE89492B}"/>
              </a:ext>
            </a:extLst>
          </p:cNvPr>
          <p:cNvSpPr txBox="1"/>
          <p:nvPr/>
        </p:nvSpPr>
        <p:spPr>
          <a:xfrm>
            <a:off x="3092535" y="2029039"/>
            <a:ext cx="5464829" cy="338554"/>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B3B3C"/>
                </a:solidFill>
                <a:effectLst/>
                <a:uLnTx/>
                <a:uFillTx/>
                <a:latin typeface="Arial"/>
                <a:ea typeface="+mn-ea"/>
                <a:cs typeface="+mn-cs"/>
              </a:rPr>
              <a:t>Once-through fuel cycle for LWRs with LEU-based fuel</a:t>
            </a:r>
          </a:p>
        </p:txBody>
      </p:sp>
      <p:sp>
        <p:nvSpPr>
          <p:cNvPr id="32" name="Rectangle 31"/>
          <p:cNvSpPr/>
          <p:nvPr/>
        </p:nvSpPr>
        <p:spPr>
          <a:xfrm>
            <a:off x="441716" y="5149061"/>
            <a:ext cx="2105018" cy="400109"/>
          </a:xfrm>
          <a:prstGeom prst="rect">
            <a:avLst/>
          </a:prstGeom>
          <a:solidFill>
            <a:schemeClr val="bg1">
              <a:lumMod val="85000"/>
              <a:alpha val="7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50000"/>
                  </a:prstClr>
                </a:solidFill>
                <a:effectLst/>
                <a:uLnTx/>
                <a:uFillTx/>
                <a:latin typeface="Arial"/>
                <a:ea typeface="+mn-ea"/>
                <a:cs typeface="+mn-cs"/>
              </a:rPr>
              <a:t>no domestic capacity</a:t>
            </a:r>
          </a:p>
        </p:txBody>
      </p:sp>
      <p:sp>
        <p:nvSpPr>
          <p:cNvPr id="33" name="Rectangle 32"/>
          <p:cNvSpPr/>
          <p:nvPr/>
        </p:nvSpPr>
        <p:spPr>
          <a:xfrm>
            <a:off x="441716" y="5596517"/>
            <a:ext cx="2522527" cy="380770"/>
          </a:xfrm>
          <a:prstGeom prst="rect">
            <a:avLst/>
          </a:prstGeom>
          <a:solidFill>
            <a:schemeClr val="bg1">
              <a:alpha val="7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65000"/>
                  </a:prstClr>
                </a:solidFill>
                <a:effectLst/>
                <a:uLnTx/>
                <a:uFillTx/>
                <a:latin typeface="Arial"/>
                <a:ea typeface="+mn-ea"/>
                <a:cs typeface="+mn-cs"/>
              </a:rPr>
              <a:t>partial domestic capacity</a:t>
            </a:r>
          </a:p>
        </p:txBody>
      </p:sp>
      <p:sp>
        <p:nvSpPr>
          <p:cNvPr id="13" name="Slide Number Placeholder 1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4088763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t="3222"/>
          <a:stretch/>
        </p:blipFill>
        <p:spPr>
          <a:xfrm>
            <a:off x="249054" y="1342904"/>
            <a:ext cx="8112776" cy="4572000"/>
          </a:xfrm>
          <a:prstGeom prst="rect">
            <a:avLst/>
          </a:prstGeom>
        </p:spPr>
      </p:pic>
      <p:sp>
        <p:nvSpPr>
          <p:cNvPr id="2" name="Title 1"/>
          <p:cNvSpPr>
            <a:spLocks noGrp="1"/>
          </p:cNvSpPr>
          <p:nvPr>
            <p:ph type="title"/>
          </p:nvPr>
        </p:nvSpPr>
        <p:spPr/>
        <p:txBody>
          <a:bodyPr/>
          <a:lstStyle/>
          <a:p>
            <a:r>
              <a:rPr lang="en-US"/>
              <a:t>Where could we go? </a:t>
            </a:r>
            <a:br>
              <a:rPr lang="en-US"/>
            </a:br>
            <a:r>
              <a:rPr lang="en-US" sz="2400"/>
              <a:t>Fuel cycle option with reprocessing for existing LWRs</a:t>
            </a:r>
          </a:p>
        </p:txBody>
      </p:sp>
      <p:sp>
        <p:nvSpPr>
          <p:cNvPr id="12" name="Rectangle 11"/>
          <p:cNvSpPr/>
          <p:nvPr/>
        </p:nvSpPr>
        <p:spPr>
          <a:xfrm>
            <a:off x="441716" y="5149061"/>
            <a:ext cx="2105018" cy="400109"/>
          </a:xfrm>
          <a:prstGeom prst="rect">
            <a:avLst/>
          </a:prstGeom>
          <a:solidFill>
            <a:schemeClr val="bg1">
              <a:lumMod val="85000"/>
              <a:alpha val="7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50000"/>
                  </a:prstClr>
                </a:solidFill>
                <a:effectLst/>
                <a:uLnTx/>
                <a:uFillTx/>
                <a:latin typeface="Arial"/>
                <a:ea typeface="+mn-ea"/>
                <a:cs typeface="+mn-cs"/>
              </a:rPr>
              <a:t>no domestic capacity</a:t>
            </a:r>
          </a:p>
        </p:txBody>
      </p:sp>
      <p:sp>
        <p:nvSpPr>
          <p:cNvPr id="13" name="Rectangle 12"/>
          <p:cNvSpPr/>
          <p:nvPr/>
        </p:nvSpPr>
        <p:spPr>
          <a:xfrm>
            <a:off x="441716" y="5596517"/>
            <a:ext cx="2522527" cy="380770"/>
          </a:xfrm>
          <a:prstGeom prst="rect">
            <a:avLst/>
          </a:prstGeom>
          <a:solidFill>
            <a:schemeClr val="bg1">
              <a:alpha val="7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65000"/>
                  </a:prstClr>
                </a:solidFill>
                <a:effectLst/>
                <a:uLnTx/>
                <a:uFillTx/>
                <a:latin typeface="Arial"/>
                <a:ea typeface="+mn-ea"/>
                <a:cs typeface="+mn-cs"/>
              </a:rPr>
              <a:t>partial domestic capacity</a:t>
            </a:r>
          </a:p>
        </p:txBody>
      </p:sp>
      <p:sp>
        <p:nvSpPr>
          <p:cNvPr id="19" name="Rectangle 18"/>
          <p:cNvSpPr/>
          <p:nvPr/>
        </p:nvSpPr>
        <p:spPr>
          <a:xfrm>
            <a:off x="8361830" y="2225811"/>
            <a:ext cx="3309158"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148C2"/>
                </a:solidFill>
                <a:effectLst/>
                <a:uLnTx/>
                <a:uFillTx/>
                <a:latin typeface="Arial"/>
                <a:ea typeface="+mn-ea"/>
                <a:cs typeface="+mn-cs"/>
              </a:rPr>
              <a:t>From Finding 2:</a:t>
            </a:r>
            <a:r>
              <a:rPr kumimoji="0" lang="en-US" sz="1800" b="0" i="1" u="none" strike="noStrike" kern="1200" cap="none" spc="0" normalizeH="0" baseline="0" noProof="0">
                <a:ln>
                  <a:noFill/>
                </a:ln>
                <a:solidFill>
                  <a:srgbClr val="4148C2"/>
                </a:solidFill>
                <a:effectLst/>
                <a:uLnTx/>
                <a:uFillTx/>
                <a:latin typeface="Arial"/>
                <a:ea typeface="+mn-ea"/>
                <a:cs typeface="+mn-cs"/>
              </a:rPr>
              <a:t> </a:t>
            </a:r>
            <a:br>
              <a:rPr kumimoji="0" lang="en-US" sz="1800" b="0" i="1" u="none" strike="noStrike" kern="1200" cap="none" spc="0" normalizeH="0" baseline="0" noProof="0">
                <a:ln>
                  <a:noFill/>
                </a:ln>
                <a:solidFill>
                  <a:srgbClr val="4148C2"/>
                </a:solidFill>
                <a:effectLst/>
                <a:uLnTx/>
                <a:uFillTx/>
                <a:latin typeface="Arial"/>
                <a:ea typeface="+mn-ea"/>
                <a:cs typeface="+mn-cs"/>
              </a:rPr>
            </a:br>
            <a:r>
              <a:rPr kumimoji="0" lang="en-US" sz="1800" b="0" i="0" u="none" strike="noStrike" kern="1200" cap="none" spc="0" normalizeH="0" baseline="0" noProof="0">
                <a:ln>
                  <a:noFill/>
                </a:ln>
                <a:solidFill>
                  <a:srgbClr val="3B3B3C"/>
                </a:solidFill>
                <a:effectLst/>
                <a:uLnTx/>
                <a:uFillTx/>
                <a:latin typeface="Arial"/>
                <a:ea typeface="+mn-ea"/>
                <a:cs typeface="+mn-cs"/>
              </a:rPr>
              <a:t>Mono-recycling fuel cycle with existing LWRs as LWR-MOX (mixed oxide) fuel would add cost to power generation with no significant benefits, given the projected abundant supply of natural U and relatively low cost of U enrichment for the foreseeable future.</a:t>
            </a:r>
          </a:p>
        </p:txBody>
      </p:sp>
      <p:grpSp>
        <p:nvGrpSpPr>
          <p:cNvPr id="4" name="Group 3"/>
          <p:cNvGrpSpPr/>
          <p:nvPr/>
        </p:nvGrpSpPr>
        <p:grpSpPr>
          <a:xfrm>
            <a:off x="249054" y="1808214"/>
            <a:ext cx="7957128" cy="4098733"/>
            <a:chOff x="316430" y="1684621"/>
            <a:chExt cx="7957128" cy="4098733"/>
          </a:xfrm>
        </p:grpSpPr>
        <p:sp>
          <p:nvSpPr>
            <p:cNvPr id="10" name="Rectangle 9"/>
            <p:cNvSpPr/>
            <p:nvPr/>
          </p:nvSpPr>
          <p:spPr>
            <a:xfrm>
              <a:off x="7063748" y="2043852"/>
              <a:ext cx="1209810" cy="3007982"/>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4708012" y="3064932"/>
              <a:ext cx="2355736" cy="199107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p:cNvSpPr/>
            <p:nvPr/>
          </p:nvSpPr>
          <p:spPr>
            <a:xfrm>
              <a:off x="4708119" y="5051834"/>
              <a:ext cx="989008" cy="73152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15"/>
            <p:cNvSpPr/>
            <p:nvPr/>
          </p:nvSpPr>
          <p:spPr>
            <a:xfrm>
              <a:off x="5602275" y="2043852"/>
              <a:ext cx="577517" cy="487095"/>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p:cNvSpPr/>
            <p:nvPr/>
          </p:nvSpPr>
          <p:spPr>
            <a:xfrm>
              <a:off x="1498564" y="1684621"/>
              <a:ext cx="670937" cy="162590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p:cNvSpPr/>
            <p:nvPr/>
          </p:nvSpPr>
          <p:spPr>
            <a:xfrm>
              <a:off x="2168180" y="2792035"/>
              <a:ext cx="312897" cy="518492"/>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p:cNvSpPr/>
            <p:nvPr/>
          </p:nvSpPr>
          <p:spPr>
            <a:xfrm>
              <a:off x="316430" y="1684621"/>
              <a:ext cx="809366" cy="162590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Rectangle 21"/>
            <p:cNvSpPr/>
            <p:nvPr/>
          </p:nvSpPr>
          <p:spPr>
            <a:xfrm>
              <a:off x="1138396" y="1684621"/>
              <a:ext cx="366039" cy="110452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Rectangle 22"/>
            <p:cNvSpPr/>
            <p:nvPr/>
          </p:nvSpPr>
          <p:spPr>
            <a:xfrm>
              <a:off x="1125796" y="2791611"/>
              <a:ext cx="361454" cy="51891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Rectangle 23"/>
            <p:cNvSpPr/>
            <p:nvPr/>
          </p:nvSpPr>
          <p:spPr>
            <a:xfrm>
              <a:off x="2172866" y="1684621"/>
              <a:ext cx="1308666" cy="108555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Rectangle 24"/>
            <p:cNvSpPr/>
            <p:nvPr/>
          </p:nvSpPr>
          <p:spPr>
            <a:xfrm>
              <a:off x="2473126" y="2757158"/>
              <a:ext cx="1098441" cy="55336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25">
            <a:extLst>
              <a:ext uri="{FF2B5EF4-FFF2-40B4-BE49-F238E27FC236}">
                <a16:creationId xmlns:a16="http://schemas.microsoft.com/office/drawing/2014/main" id="{03540BB1-0449-4171-AE0C-5BC9266E324A}"/>
              </a:ext>
            </a:extLst>
          </p:cNvPr>
          <p:cNvSpPr/>
          <p:nvPr/>
        </p:nvSpPr>
        <p:spPr>
          <a:xfrm>
            <a:off x="5727407" y="5242296"/>
            <a:ext cx="5538670" cy="1200329"/>
          </a:xfrm>
          <a:prstGeom prst="rect">
            <a:avLst/>
          </a:prstGeom>
          <a:solidFill>
            <a:schemeClr val="accent2">
              <a:lumMod val="20000"/>
              <a:lumOff val="80000"/>
            </a:schemeClr>
          </a:solidFill>
          <a:ln w="19050">
            <a:solidFill>
              <a:schemeClr val="accent2"/>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B3B3C"/>
                </a:solidFill>
                <a:effectLst/>
                <a:uLnTx/>
                <a:uFillTx/>
                <a:latin typeface="Arial"/>
                <a:ea typeface="+mn-ea"/>
                <a:cs typeface="+mn-cs"/>
              </a:rPr>
              <a:t>Spent LWR-MOX fuel: </a:t>
            </a:r>
            <a:r>
              <a:rPr kumimoji="0" lang="en-US" sz="1800" b="0" i="0" u="none" strike="noStrike" kern="1200" cap="none" spc="0" normalizeH="0" baseline="0" noProof="0">
                <a:ln>
                  <a:noFill/>
                </a:ln>
                <a:solidFill>
                  <a:srgbClr val="3B3B3C"/>
                </a:solidFill>
                <a:effectLst/>
                <a:uLnTx/>
                <a:uFillTx/>
                <a:latin typeface="Arial"/>
                <a:ea typeface="+mn-ea"/>
                <a:cs typeface="+mn-cs"/>
              </a:rPr>
              <a:t>higher fissile inventory and minor actinides than spent UOX, giving rise to higher decay heat, potential for criticality, and radiation source term</a:t>
            </a:r>
          </a:p>
        </p:txBody>
      </p:sp>
      <p:sp>
        <p:nvSpPr>
          <p:cNvPr id="27" name="Rectangle: Rounded Corners 4">
            <a:extLst>
              <a:ext uri="{FF2B5EF4-FFF2-40B4-BE49-F238E27FC236}">
                <a16:creationId xmlns:a16="http://schemas.microsoft.com/office/drawing/2014/main" id="{51A56EDA-1DD9-4FFB-BA96-977A22F460FC}"/>
              </a:ext>
            </a:extLst>
          </p:cNvPr>
          <p:cNvSpPr/>
          <p:nvPr/>
        </p:nvSpPr>
        <p:spPr>
          <a:xfrm>
            <a:off x="4651498" y="3434120"/>
            <a:ext cx="2344874" cy="17149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00111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advanced reactor designs did the committee consider? </a:t>
            </a:r>
          </a:p>
        </p:txBody>
      </p:sp>
      <p:sp>
        <p:nvSpPr>
          <p:cNvPr id="9" name="TextBox 8"/>
          <p:cNvSpPr txBox="1"/>
          <p:nvPr/>
        </p:nvSpPr>
        <p:spPr>
          <a:xfrm>
            <a:off x="662940" y="1633571"/>
            <a:ext cx="5937558" cy="4339650"/>
          </a:xfrm>
          <a:prstGeom prst="rect">
            <a:avLst/>
          </a:prstGeom>
          <a:noFill/>
        </p:spPr>
        <p:txBody>
          <a:bodyPr wrap="square" numCol="1" rtlCol="0">
            <a:spAutoFit/>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mn-ea"/>
                <a:cs typeface="+mn-cs"/>
              </a:rPr>
              <a:t>Small Modular Light Water Reactor (LWR-SMR)</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mn-ea"/>
                <a:cs typeface="+mn-cs"/>
              </a:rPr>
              <a:t>Liquid-metal-cooled Fast Reactor (LMFR)</a:t>
            </a:r>
          </a:p>
          <a:p>
            <a:pPr marL="742950" marR="0" lvl="1"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mn-ea"/>
                <a:cs typeface="+mn-cs"/>
              </a:rPr>
              <a:t>Sodium-cooled Fast Reactor (SFR)</a:t>
            </a:r>
          </a:p>
          <a:p>
            <a:pPr marL="742950" marR="0" lvl="1"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mn-ea"/>
                <a:cs typeface="+mn-cs"/>
              </a:rPr>
              <a:t>Lead-cooled Fast reactor (LFR)</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mn-ea"/>
                <a:cs typeface="+mn-cs"/>
              </a:rPr>
              <a:t>High-Temperature Reactor (HTR)</a:t>
            </a:r>
          </a:p>
          <a:p>
            <a:pPr marL="742950" marR="0" lvl="1"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mn-ea"/>
                <a:cs typeface="+mn-cs"/>
              </a:rPr>
              <a:t>Gas-cooled High Temperature Reactor (HTGR)</a:t>
            </a:r>
          </a:p>
          <a:p>
            <a:pPr marL="742950" marR="0" lvl="1"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mn-ea"/>
                <a:cs typeface="+mn-cs"/>
              </a:rPr>
              <a:t>Fluoride salt-cooled High Temperature Reactor (FHR)</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mn-ea"/>
                <a:cs typeface="+mn-cs"/>
              </a:rPr>
              <a:t>Gas-Cooled Fast Reactor (GFR)</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mn-ea"/>
                <a:cs typeface="+mn-cs"/>
              </a:rPr>
              <a:t>Molten Salt Fueled Reactor (MSR) – MS fueled and cooled</a:t>
            </a:r>
          </a:p>
          <a:p>
            <a:pPr marL="742950" marR="0" lvl="1"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mn-ea"/>
                <a:cs typeface="+mn-cs"/>
              </a:rPr>
              <a:t>Fluoride based (F-MSR)</a:t>
            </a:r>
          </a:p>
          <a:p>
            <a:pPr marL="742950" marR="0" lvl="1"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Arial"/>
                <a:ea typeface="+mn-ea"/>
                <a:cs typeface="+mn-cs"/>
              </a:rPr>
              <a:t>Chloride-based (Cl-MSR)</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563" t="4297" r="3795" b="4592"/>
          <a:stretch/>
        </p:blipFill>
        <p:spPr>
          <a:xfrm>
            <a:off x="7037823" y="1038675"/>
            <a:ext cx="4297680" cy="5529443"/>
          </a:xfrm>
          <a:prstGeom prst="rect">
            <a:avLst/>
          </a:prstGeom>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74554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advanced reactor designs did the committee consider? </a:t>
            </a:r>
          </a:p>
        </p:txBody>
      </p:sp>
      <p:graphicFrame>
        <p:nvGraphicFramePr>
          <p:cNvPr id="8" name="Table 7"/>
          <p:cNvGraphicFramePr>
            <a:graphicFrameLocks noGrp="1"/>
          </p:cNvGraphicFramePr>
          <p:nvPr/>
        </p:nvGraphicFramePr>
        <p:xfrm>
          <a:off x="483476" y="1386191"/>
          <a:ext cx="10831696" cy="4694752"/>
        </p:xfrm>
        <a:graphic>
          <a:graphicData uri="http://schemas.openxmlformats.org/drawingml/2006/table">
            <a:tbl>
              <a:tblPr firstRow="1" bandRow="1">
                <a:tableStyleId>{69012ECD-51FC-41F1-AA8D-1B2483CD663E}</a:tableStyleId>
              </a:tblPr>
              <a:tblGrid>
                <a:gridCol w="1114295">
                  <a:extLst>
                    <a:ext uri="{9D8B030D-6E8A-4147-A177-3AD203B41FA5}">
                      <a16:colId xmlns:a16="http://schemas.microsoft.com/office/drawing/2014/main" val="508414082"/>
                    </a:ext>
                  </a:extLst>
                </a:gridCol>
                <a:gridCol w="1439896">
                  <a:extLst>
                    <a:ext uri="{9D8B030D-6E8A-4147-A177-3AD203B41FA5}">
                      <a16:colId xmlns:a16="http://schemas.microsoft.com/office/drawing/2014/main" val="1377245176"/>
                    </a:ext>
                  </a:extLst>
                </a:gridCol>
                <a:gridCol w="2002863">
                  <a:extLst>
                    <a:ext uri="{9D8B030D-6E8A-4147-A177-3AD203B41FA5}">
                      <a16:colId xmlns:a16="http://schemas.microsoft.com/office/drawing/2014/main" val="3706776391"/>
                    </a:ext>
                  </a:extLst>
                </a:gridCol>
                <a:gridCol w="2022421">
                  <a:extLst>
                    <a:ext uri="{9D8B030D-6E8A-4147-A177-3AD203B41FA5}">
                      <a16:colId xmlns:a16="http://schemas.microsoft.com/office/drawing/2014/main" val="1876312709"/>
                    </a:ext>
                  </a:extLst>
                </a:gridCol>
                <a:gridCol w="1776249">
                  <a:extLst>
                    <a:ext uri="{9D8B030D-6E8A-4147-A177-3AD203B41FA5}">
                      <a16:colId xmlns:a16="http://schemas.microsoft.com/office/drawing/2014/main" val="1816340421"/>
                    </a:ext>
                  </a:extLst>
                </a:gridCol>
                <a:gridCol w="2475972">
                  <a:extLst>
                    <a:ext uri="{9D8B030D-6E8A-4147-A177-3AD203B41FA5}">
                      <a16:colId xmlns:a16="http://schemas.microsoft.com/office/drawing/2014/main" val="3111728626"/>
                    </a:ext>
                  </a:extLst>
                </a:gridCol>
              </a:tblGrid>
              <a:tr h="424504">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pPr algn="l"/>
                      <a:r>
                        <a:rPr lang="en-US" sz="1400"/>
                        <a:t>LWR-SMR</a:t>
                      </a:r>
                    </a:p>
                  </a:txBody>
                  <a:tcPr anchor="ctr">
                    <a:lnL w="12700" cap="flat" cmpd="sng" algn="ctr">
                      <a:solidFill>
                        <a:schemeClr val="tx1"/>
                      </a:solidFill>
                      <a:prstDash val="solid"/>
                      <a:round/>
                      <a:headEnd type="none" w="med" len="med"/>
                      <a:tailEnd type="none" w="med" len="med"/>
                    </a:lnL>
                  </a:tcPr>
                </a:tc>
                <a:tc>
                  <a:txBody>
                    <a:bodyPr/>
                    <a:lstStyle/>
                    <a:p>
                      <a:r>
                        <a:rPr lang="en-US" sz="1400"/>
                        <a:t>LMFR</a:t>
                      </a:r>
                    </a:p>
                  </a:txBody>
                  <a:tcPr anchor="ctr"/>
                </a:tc>
                <a:tc>
                  <a:txBody>
                    <a:bodyPr/>
                    <a:lstStyle/>
                    <a:p>
                      <a:r>
                        <a:rPr lang="en-US" sz="1400"/>
                        <a:t>HTR</a:t>
                      </a:r>
                    </a:p>
                  </a:txBody>
                  <a:tcPr anchor="ctr"/>
                </a:tc>
                <a:tc>
                  <a:txBody>
                    <a:bodyPr/>
                    <a:lstStyle/>
                    <a:p>
                      <a:r>
                        <a:rPr lang="en-US" sz="1400"/>
                        <a:t>GFR</a:t>
                      </a:r>
                    </a:p>
                  </a:txBody>
                  <a:tcPr anchor="ctr"/>
                </a:tc>
                <a:tc>
                  <a:txBody>
                    <a:bodyPr/>
                    <a:lstStyle/>
                    <a:p>
                      <a:r>
                        <a:rPr lang="en-US" sz="1400"/>
                        <a:t>F or Cl</a:t>
                      </a:r>
                      <a:r>
                        <a:rPr lang="en-US" sz="1400" baseline="0"/>
                        <a:t> – MSR </a:t>
                      </a:r>
                      <a:endParaRPr lang="en-US" sz="1400"/>
                    </a:p>
                  </a:txBody>
                  <a:tcPr anchor="ctr"/>
                </a:tc>
                <a:extLst>
                  <a:ext uri="{0D108BD9-81ED-4DB2-BD59-A6C34878D82A}">
                    <a16:rowId xmlns:a16="http://schemas.microsoft.com/office/drawing/2014/main" val="298607321"/>
                  </a:ext>
                </a:extLst>
              </a:tr>
              <a:tr h="0">
                <a:tc>
                  <a:txBody>
                    <a:bodyPr/>
                    <a:lstStyle/>
                    <a:p>
                      <a:r>
                        <a:rPr lang="en-US" sz="1400"/>
                        <a:t>Coolant</a:t>
                      </a:r>
                    </a:p>
                  </a:txBody>
                  <a:tcPr anchor="ctr">
                    <a:lnR w="12700" cap="flat" cmpd="sng" algn="ctr">
                      <a:solidFill>
                        <a:schemeClr val="tx1"/>
                      </a:solidFill>
                      <a:prstDash val="solid"/>
                      <a:round/>
                      <a:headEnd type="none" w="med" len="med"/>
                      <a:tailEnd type="none" w="med" len="med"/>
                    </a:lnR>
                  </a:tcPr>
                </a:tc>
                <a:tc>
                  <a:txBody>
                    <a:bodyPr/>
                    <a:lstStyle/>
                    <a:p>
                      <a:r>
                        <a:rPr lang="en-US" sz="1400"/>
                        <a:t>Light water</a:t>
                      </a:r>
                    </a:p>
                  </a:txBody>
                  <a:tcPr anchor="ctr">
                    <a:lnL w="12700" cap="flat" cmpd="sng" algn="ctr">
                      <a:solidFill>
                        <a:schemeClr val="tx1"/>
                      </a:solidFill>
                      <a:prstDash val="solid"/>
                      <a:round/>
                      <a:headEnd type="none" w="med" len="med"/>
                      <a:tailEnd type="none" w="med" len="med"/>
                    </a:lnL>
                    <a:noFill/>
                  </a:tcPr>
                </a:tc>
                <a:tc>
                  <a:txBody>
                    <a:bodyPr/>
                    <a:lstStyle/>
                    <a:p>
                      <a:r>
                        <a:rPr lang="en-US" sz="1400"/>
                        <a:t>Liq. Na or </a:t>
                      </a:r>
                      <a:r>
                        <a:rPr lang="en-US" sz="1400" err="1"/>
                        <a:t>Pb</a:t>
                      </a:r>
                      <a:endParaRPr lang="en-US" sz="1400"/>
                    </a:p>
                  </a:txBody>
                  <a:tcPr anchor="ctr">
                    <a:noFill/>
                  </a:tcPr>
                </a:tc>
                <a:tc>
                  <a:txBody>
                    <a:bodyPr/>
                    <a:lstStyle/>
                    <a:p>
                      <a:r>
                        <a:rPr lang="en-US" sz="1400"/>
                        <a:t>Helium;</a:t>
                      </a:r>
                      <a:r>
                        <a:rPr lang="en-US" sz="1400" baseline="0"/>
                        <a:t> </a:t>
                      </a:r>
                      <a:r>
                        <a:rPr lang="en-US" sz="1400" err="1"/>
                        <a:t>FLiBe</a:t>
                      </a:r>
                      <a:r>
                        <a:rPr lang="en-US" sz="1400" baseline="0"/>
                        <a:t> molten salt</a:t>
                      </a:r>
                      <a:endParaRPr lang="en-US" sz="1400"/>
                    </a:p>
                  </a:txBody>
                  <a:tcPr anchor="ctr">
                    <a:noFill/>
                  </a:tcPr>
                </a:tc>
                <a:tc>
                  <a:txBody>
                    <a:bodyPr/>
                    <a:lstStyle/>
                    <a:p>
                      <a:r>
                        <a:rPr lang="en-US" sz="1400"/>
                        <a:t>Helium</a:t>
                      </a:r>
                    </a:p>
                  </a:txBody>
                  <a:tcPr anchor="ctr">
                    <a:noFill/>
                  </a:tcPr>
                </a:tc>
                <a:tc>
                  <a:txBody>
                    <a:bodyPr/>
                    <a:lstStyle/>
                    <a:p>
                      <a:r>
                        <a:rPr lang="en-US" sz="1400"/>
                        <a:t>NaF-BeF</a:t>
                      </a:r>
                      <a:r>
                        <a:rPr lang="en-US" sz="1400" baseline="-25000"/>
                        <a:t>2</a:t>
                      </a:r>
                      <a:r>
                        <a:rPr lang="en-US" sz="1400" baseline="0"/>
                        <a:t>; </a:t>
                      </a:r>
                      <a:r>
                        <a:rPr lang="en-US" sz="1400" baseline="30000"/>
                        <a:t>7</a:t>
                      </a:r>
                      <a:r>
                        <a:rPr lang="en-US" sz="1400" baseline="0"/>
                        <a:t>LiF-BeF</a:t>
                      </a:r>
                      <a:r>
                        <a:rPr lang="en-US" sz="1400" baseline="-25000"/>
                        <a:t>2</a:t>
                      </a:r>
                      <a:r>
                        <a:rPr lang="en-US" sz="1400" baseline="0"/>
                        <a:t>; Cl salt (</a:t>
                      </a:r>
                      <a:r>
                        <a:rPr lang="en-US" sz="1400" baseline="30000"/>
                        <a:t>37</a:t>
                      </a:r>
                      <a:r>
                        <a:rPr lang="en-US" sz="1400" baseline="0"/>
                        <a:t>Cl), MgCl</a:t>
                      </a:r>
                      <a:r>
                        <a:rPr lang="en-US" sz="1400" baseline="-25000"/>
                        <a:t>2</a:t>
                      </a:r>
                      <a:r>
                        <a:rPr lang="en-US" sz="1400" baseline="0"/>
                        <a:t>/</a:t>
                      </a:r>
                      <a:r>
                        <a:rPr lang="en-US" sz="1400" baseline="0" err="1"/>
                        <a:t>NaCl</a:t>
                      </a:r>
                      <a:r>
                        <a:rPr lang="en-US" sz="1400" baseline="0"/>
                        <a:t> (</a:t>
                      </a:r>
                      <a:r>
                        <a:rPr lang="en-US" sz="1400" baseline="30000"/>
                        <a:t>37</a:t>
                      </a:r>
                      <a:r>
                        <a:rPr lang="en-US" sz="1400" baseline="0"/>
                        <a:t>Cl)</a:t>
                      </a:r>
                    </a:p>
                  </a:txBody>
                  <a:tcPr anchor="ctr">
                    <a:noFill/>
                  </a:tcPr>
                </a:tc>
                <a:extLst>
                  <a:ext uri="{0D108BD9-81ED-4DB2-BD59-A6C34878D82A}">
                    <a16:rowId xmlns:a16="http://schemas.microsoft.com/office/drawing/2014/main" val="1325794444"/>
                  </a:ext>
                </a:extLst>
              </a:tr>
              <a:tr h="0">
                <a:tc>
                  <a:txBody>
                    <a:bodyPr/>
                    <a:lstStyle/>
                    <a:p>
                      <a:r>
                        <a:rPr lang="en-US" sz="1400"/>
                        <a:t>Fuel Type</a:t>
                      </a:r>
                    </a:p>
                  </a:txBody>
                  <a:tcPr anchor="ctr">
                    <a:lnR w="12700" cap="flat" cmpd="sng" algn="ctr">
                      <a:solidFill>
                        <a:schemeClr val="tx1"/>
                      </a:solidFill>
                      <a:prstDash val="solid"/>
                      <a:round/>
                      <a:headEnd type="none" w="med" len="med"/>
                      <a:tailEnd type="none" w="med" len="med"/>
                    </a:lnR>
                  </a:tcPr>
                </a:tc>
                <a:tc>
                  <a:txBody>
                    <a:bodyPr/>
                    <a:lstStyle/>
                    <a:p>
                      <a:r>
                        <a:rPr lang="en-US" sz="1400"/>
                        <a:t>U-oxide, </a:t>
                      </a:r>
                      <a:r>
                        <a:rPr lang="en-US" sz="1400" err="1"/>
                        <a:t>Zr</a:t>
                      </a:r>
                      <a:r>
                        <a:rPr lang="en-US" sz="1400"/>
                        <a:t> clad</a:t>
                      </a:r>
                    </a:p>
                  </a:txBody>
                  <a:tcPr anchor="ctr">
                    <a:lnL w="12700" cap="flat" cmpd="sng" algn="ctr">
                      <a:solidFill>
                        <a:schemeClr val="tx1"/>
                      </a:solidFill>
                      <a:prstDash val="solid"/>
                      <a:round/>
                      <a:headEnd type="none" w="med" len="med"/>
                      <a:tailEnd type="none" w="med" len="med"/>
                    </a:lnL>
                    <a:noFill/>
                  </a:tcPr>
                </a:tc>
                <a:tc>
                  <a:txBody>
                    <a:bodyPr/>
                    <a:lstStyle/>
                    <a:p>
                      <a:r>
                        <a:rPr lang="en-US" sz="1400"/>
                        <a:t>U-metal</a:t>
                      </a:r>
                      <a:r>
                        <a:rPr lang="en-US" sz="1400" baseline="0"/>
                        <a:t> alloy/Steel clad; UN (</a:t>
                      </a:r>
                      <a:r>
                        <a:rPr lang="en-US" sz="1400" baseline="30000"/>
                        <a:t>15</a:t>
                      </a:r>
                      <a:r>
                        <a:rPr lang="en-US" sz="1400" baseline="0"/>
                        <a:t>N)/Steel clad</a:t>
                      </a:r>
                      <a:endParaRPr lang="en-US" sz="1400"/>
                    </a:p>
                  </a:txBody>
                  <a:tcPr anchor="ctr">
                    <a:noFill/>
                  </a:tcPr>
                </a:tc>
                <a:tc>
                  <a:txBody>
                    <a:bodyPr/>
                    <a:lstStyle/>
                    <a:p>
                      <a:r>
                        <a:rPr lang="en-US" sz="1400"/>
                        <a:t>UCO TRISO pebble</a:t>
                      </a:r>
                    </a:p>
                  </a:txBody>
                  <a:tcPr anchor="ctr">
                    <a:noFill/>
                  </a:tcPr>
                </a:tc>
                <a:tc>
                  <a:txBody>
                    <a:bodyPr/>
                    <a:lstStyle/>
                    <a:p>
                      <a:r>
                        <a:rPr lang="en-US" sz="1400"/>
                        <a:t>UC/</a:t>
                      </a:r>
                      <a:r>
                        <a:rPr lang="en-US" sz="1400" err="1"/>
                        <a:t>SiC</a:t>
                      </a:r>
                      <a:r>
                        <a:rPr lang="en-US" sz="1400"/>
                        <a:t> clad</a:t>
                      </a:r>
                    </a:p>
                  </a:txBody>
                  <a:tcPr anchor="ctr">
                    <a:noFill/>
                  </a:tcPr>
                </a:tc>
                <a:tc>
                  <a:txBody>
                    <a:bodyPr/>
                    <a:lstStyle/>
                    <a:p>
                      <a:r>
                        <a:rPr lang="en-US" sz="1400"/>
                        <a:t>Liq.</a:t>
                      </a:r>
                      <a:r>
                        <a:rPr lang="en-US" sz="1400" baseline="0"/>
                        <a:t> U or </a:t>
                      </a:r>
                      <a:r>
                        <a:rPr lang="en-US" sz="1400" baseline="0" err="1"/>
                        <a:t>Th</a:t>
                      </a:r>
                      <a:r>
                        <a:rPr lang="en-US" sz="1400" baseline="0"/>
                        <a:t> fluoride; liq. U or Pu chloride; </a:t>
                      </a:r>
                      <a:r>
                        <a:rPr lang="en-US" sz="1400" baseline="0" err="1"/>
                        <a:t>Moltex</a:t>
                      </a:r>
                      <a:r>
                        <a:rPr lang="en-US" sz="1400" baseline="0"/>
                        <a:t> static fuel pins</a:t>
                      </a:r>
                      <a:endParaRPr lang="en-US" sz="1400"/>
                    </a:p>
                  </a:txBody>
                  <a:tcPr anchor="ctr">
                    <a:noFill/>
                  </a:tcPr>
                </a:tc>
                <a:extLst>
                  <a:ext uri="{0D108BD9-81ED-4DB2-BD59-A6C34878D82A}">
                    <a16:rowId xmlns:a16="http://schemas.microsoft.com/office/drawing/2014/main" val="3991828298"/>
                  </a:ext>
                </a:extLst>
              </a:tr>
              <a:tr h="0">
                <a:tc>
                  <a:txBody>
                    <a:bodyPr/>
                    <a:lstStyle/>
                    <a:p>
                      <a:r>
                        <a:rPr lang="en-US" sz="1400"/>
                        <a:t>Enrichment</a:t>
                      </a:r>
                    </a:p>
                  </a:txBody>
                  <a:tcPr anchor="ctr">
                    <a:lnR w="12700" cap="flat" cmpd="sng" algn="ctr">
                      <a:solidFill>
                        <a:schemeClr val="tx1"/>
                      </a:solidFill>
                      <a:prstDash val="solid"/>
                      <a:round/>
                      <a:headEnd type="none" w="med" len="med"/>
                      <a:tailEnd type="none" w="med" len="med"/>
                    </a:lnR>
                  </a:tcPr>
                </a:tc>
                <a:tc>
                  <a:txBody>
                    <a:bodyPr/>
                    <a:lstStyle/>
                    <a:p>
                      <a:r>
                        <a:rPr lang="en-US" sz="1400"/>
                        <a:t>LEU</a:t>
                      </a:r>
                    </a:p>
                  </a:txBody>
                  <a:tcPr anchor="ctr">
                    <a:lnL w="12700" cap="flat" cmpd="sng" algn="ctr">
                      <a:solidFill>
                        <a:schemeClr val="tx1"/>
                      </a:solidFill>
                      <a:prstDash val="solid"/>
                      <a:round/>
                      <a:headEnd type="none" w="med" len="med"/>
                      <a:tailEnd type="none" w="med" len="med"/>
                    </a:lnL>
                    <a:noFill/>
                  </a:tcPr>
                </a:tc>
                <a:tc>
                  <a:txBody>
                    <a:bodyPr/>
                    <a:lstStyle/>
                    <a:p>
                      <a:r>
                        <a:rPr lang="en-US" sz="1400"/>
                        <a:t>HALEU</a:t>
                      </a:r>
                    </a:p>
                  </a:txBody>
                  <a:tcPr anchor="ctr">
                    <a:noFill/>
                  </a:tcPr>
                </a:tc>
                <a:tc>
                  <a:txBody>
                    <a:bodyPr/>
                    <a:lstStyle/>
                    <a:p>
                      <a:r>
                        <a:rPr lang="en-US" sz="1400"/>
                        <a:t>HALEU</a:t>
                      </a:r>
                    </a:p>
                  </a:txBody>
                  <a:tcPr anchor="ctr">
                    <a:noFill/>
                  </a:tcPr>
                </a:tc>
                <a:tc>
                  <a:txBody>
                    <a:bodyPr/>
                    <a:lstStyle/>
                    <a:p>
                      <a:r>
                        <a:rPr lang="en-US" sz="1400"/>
                        <a:t>HALEU</a:t>
                      </a:r>
                    </a:p>
                  </a:txBody>
                  <a:tcPr anchor="ctr">
                    <a:noFill/>
                  </a:tcPr>
                </a:tc>
                <a:tc>
                  <a:txBody>
                    <a:bodyPr/>
                    <a:lstStyle/>
                    <a:p>
                      <a:r>
                        <a:rPr lang="en-US" sz="1400"/>
                        <a:t>LEU, DU,</a:t>
                      </a:r>
                      <a:r>
                        <a:rPr lang="en-US" sz="1400" baseline="0"/>
                        <a:t> or HALEU</a:t>
                      </a:r>
                      <a:endParaRPr lang="en-US" sz="1400"/>
                    </a:p>
                  </a:txBody>
                  <a:tcPr anchor="ctr">
                    <a:noFill/>
                  </a:tcPr>
                </a:tc>
                <a:extLst>
                  <a:ext uri="{0D108BD9-81ED-4DB2-BD59-A6C34878D82A}">
                    <a16:rowId xmlns:a16="http://schemas.microsoft.com/office/drawing/2014/main" val="3906219017"/>
                  </a:ext>
                </a:extLst>
              </a:tr>
              <a:tr h="0">
                <a:tc>
                  <a:txBody>
                    <a:bodyPr/>
                    <a:lstStyle/>
                    <a:p>
                      <a:r>
                        <a:rPr lang="en-US" sz="1400"/>
                        <a:t>Spectrum</a:t>
                      </a:r>
                    </a:p>
                  </a:txBody>
                  <a:tcPr anchor="ctr">
                    <a:lnR w="12700" cap="flat" cmpd="sng" algn="ctr">
                      <a:solidFill>
                        <a:schemeClr val="tx1"/>
                      </a:solidFill>
                      <a:prstDash val="solid"/>
                      <a:round/>
                      <a:headEnd type="none" w="med" len="med"/>
                      <a:tailEnd type="none" w="med" len="med"/>
                    </a:lnR>
                  </a:tcPr>
                </a:tc>
                <a:tc>
                  <a:txBody>
                    <a:bodyPr/>
                    <a:lstStyle/>
                    <a:p>
                      <a:r>
                        <a:rPr lang="en-US" sz="1400"/>
                        <a:t>Thermal</a:t>
                      </a:r>
                    </a:p>
                  </a:txBody>
                  <a:tcPr anchor="ctr">
                    <a:lnL w="12700" cap="flat" cmpd="sng" algn="ctr">
                      <a:solidFill>
                        <a:schemeClr val="tx1"/>
                      </a:solidFill>
                      <a:prstDash val="solid"/>
                      <a:round/>
                      <a:headEnd type="none" w="med" len="med"/>
                      <a:tailEnd type="none" w="med" len="med"/>
                    </a:lnL>
                    <a:noFill/>
                  </a:tcPr>
                </a:tc>
                <a:tc>
                  <a:txBody>
                    <a:bodyPr/>
                    <a:lstStyle/>
                    <a:p>
                      <a:r>
                        <a:rPr lang="en-US" sz="1400"/>
                        <a:t>Fast</a:t>
                      </a:r>
                    </a:p>
                  </a:txBody>
                  <a:tcPr anchor="ctr">
                    <a:noFill/>
                  </a:tcPr>
                </a:tc>
                <a:tc>
                  <a:txBody>
                    <a:bodyPr/>
                    <a:lstStyle/>
                    <a:p>
                      <a:r>
                        <a:rPr lang="en-US" sz="1400"/>
                        <a:t>Thermal</a:t>
                      </a:r>
                    </a:p>
                  </a:txBody>
                  <a:tcPr anchor="ctr">
                    <a:noFill/>
                  </a:tcPr>
                </a:tc>
                <a:tc>
                  <a:txBody>
                    <a:bodyPr/>
                    <a:lstStyle/>
                    <a:p>
                      <a:r>
                        <a:rPr lang="en-US" sz="1400"/>
                        <a:t>Fast</a:t>
                      </a:r>
                    </a:p>
                  </a:txBody>
                  <a:tcPr anchor="ctr">
                    <a:noFill/>
                  </a:tcPr>
                </a:tc>
                <a:tc>
                  <a:txBody>
                    <a:bodyPr/>
                    <a:lstStyle/>
                    <a:p>
                      <a:r>
                        <a:rPr lang="en-US" sz="1400"/>
                        <a:t>Thermal</a:t>
                      </a:r>
                      <a:r>
                        <a:rPr lang="en-US" sz="1400" baseline="0"/>
                        <a:t> or Fast</a:t>
                      </a:r>
                      <a:endParaRPr lang="en-US" sz="1400"/>
                    </a:p>
                  </a:txBody>
                  <a:tcPr anchor="ctr">
                    <a:noFill/>
                  </a:tcPr>
                </a:tc>
                <a:extLst>
                  <a:ext uri="{0D108BD9-81ED-4DB2-BD59-A6C34878D82A}">
                    <a16:rowId xmlns:a16="http://schemas.microsoft.com/office/drawing/2014/main" val="414296563"/>
                  </a:ext>
                </a:extLst>
              </a:tr>
              <a:tr h="521208">
                <a:tc>
                  <a:txBody>
                    <a:bodyPr/>
                    <a:lstStyle/>
                    <a:p>
                      <a:r>
                        <a:rPr lang="en-US" sz="1400"/>
                        <a:t>Proposed FC</a:t>
                      </a:r>
                    </a:p>
                  </a:txBody>
                  <a:tcPr anchor="ctr">
                    <a:lnR w="12700" cap="flat" cmpd="sng" algn="ctr">
                      <a:solidFill>
                        <a:schemeClr val="tx1"/>
                      </a:solidFill>
                      <a:prstDash val="solid"/>
                      <a:round/>
                      <a:headEnd type="none" w="med" len="med"/>
                      <a:tailEnd type="none" w="med" len="med"/>
                    </a:lnR>
                  </a:tcPr>
                </a:tc>
                <a:tc>
                  <a:txBody>
                    <a:bodyPr/>
                    <a:lstStyle/>
                    <a:p>
                      <a:r>
                        <a:rPr lang="en-US" sz="1400"/>
                        <a:t>OTC</a:t>
                      </a:r>
                    </a:p>
                  </a:txBody>
                  <a:tcPr anchor="ctr">
                    <a:lnL w="12700" cap="flat" cmpd="sng" algn="ctr">
                      <a:solidFill>
                        <a:schemeClr val="tx1"/>
                      </a:solidFill>
                      <a:prstDash val="solid"/>
                      <a:round/>
                      <a:headEnd type="none" w="med" len="med"/>
                      <a:tailEnd type="none" w="med" len="med"/>
                    </a:lnL>
                    <a:noFill/>
                  </a:tcPr>
                </a:tc>
                <a:tc>
                  <a:txBody>
                    <a:bodyPr/>
                    <a:lstStyle/>
                    <a:p>
                      <a:r>
                        <a:rPr lang="en-US" sz="1400"/>
                        <a:t>OTC* </a:t>
                      </a:r>
                      <a:r>
                        <a:rPr lang="en-US" sz="1400">
                          <a:sym typeface="Wingdings" panose="05000000000000000000" pitchFamily="2" charset="2"/>
                        </a:rPr>
                        <a:t> CFC</a:t>
                      </a:r>
                      <a:endParaRPr lang="en-US" sz="1400"/>
                    </a:p>
                  </a:txBody>
                  <a:tcPr anchor="ctr">
                    <a:noFill/>
                  </a:tcPr>
                </a:tc>
                <a:tc>
                  <a:txBody>
                    <a:bodyPr/>
                    <a:lstStyle/>
                    <a:p>
                      <a:r>
                        <a:rPr lang="en-US" sz="1400"/>
                        <a:t>OTC*</a:t>
                      </a:r>
                    </a:p>
                  </a:txBody>
                  <a:tcPr anchor="ctr">
                    <a:noFill/>
                  </a:tcPr>
                </a:tc>
                <a:tc>
                  <a:txBody>
                    <a:bodyPr/>
                    <a:lstStyle/>
                    <a:p>
                      <a:r>
                        <a:rPr lang="en-US" sz="1400"/>
                        <a:t>OTC* </a:t>
                      </a:r>
                      <a:r>
                        <a:rPr lang="en-US" sz="1400">
                          <a:sym typeface="Wingdings" panose="05000000000000000000" pitchFamily="2" charset="2"/>
                        </a:rPr>
                        <a:t> CFC</a:t>
                      </a:r>
                      <a:endParaRPr lang="en-US" sz="1400"/>
                    </a:p>
                  </a:txBody>
                  <a:tcPr anchor="ctr">
                    <a:noFill/>
                  </a:tcPr>
                </a:tc>
                <a:tc>
                  <a:txBody>
                    <a:bodyPr/>
                    <a:lstStyle/>
                    <a:p>
                      <a:r>
                        <a:rPr lang="en-US" sz="1400"/>
                        <a:t>OTC*</a:t>
                      </a:r>
                      <a:r>
                        <a:rPr lang="en-US" sz="1400" baseline="0"/>
                        <a:t> </a:t>
                      </a:r>
                      <a:r>
                        <a:rPr lang="en-US" sz="1400" baseline="0">
                          <a:sym typeface="Wingdings" panose="05000000000000000000" pitchFamily="2" charset="2"/>
                        </a:rPr>
                        <a:t> modified OTC  CFC</a:t>
                      </a:r>
                      <a:endParaRPr lang="en-US" sz="1400"/>
                    </a:p>
                  </a:txBody>
                  <a:tcPr anchor="ctr">
                    <a:noFill/>
                  </a:tcPr>
                </a:tc>
                <a:extLst>
                  <a:ext uri="{0D108BD9-81ED-4DB2-BD59-A6C34878D82A}">
                    <a16:rowId xmlns:a16="http://schemas.microsoft.com/office/drawing/2014/main" val="1270023870"/>
                  </a:ext>
                </a:extLst>
              </a:tr>
              <a:tr h="521208">
                <a:tc>
                  <a:txBody>
                    <a:bodyPr/>
                    <a:lstStyle/>
                    <a:p>
                      <a:r>
                        <a:rPr lang="en-US" sz="1400"/>
                        <a:t>Waste</a:t>
                      </a:r>
                    </a:p>
                  </a:txBody>
                  <a:tcPr anchor="ctr">
                    <a:lnR w="12700" cap="flat" cmpd="sng" algn="ctr">
                      <a:solidFill>
                        <a:schemeClr val="tx1"/>
                      </a:solidFill>
                      <a:prstDash val="solid"/>
                      <a:round/>
                      <a:headEnd type="none" w="med" len="med"/>
                      <a:tailEnd type="none" w="med" len="med"/>
                    </a:lnR>
                  </a:tcPr>
                </a:tc>
                <a:tc>
                  <a:txBody>
                    <a:bodyPr/>
                    <a:lstStyle/>
                    <a:p>
                      <a:r>
                        <a:rPr lang="en-US" sz="1400"/>
                        <a:t>LWR spent U-oxide</a:t>
                      </a:r>
                      <a:r>
                        <a:rPr lang="en-US" sz="1400" baseline="0"/>
                        <a:t> assemblies</a:t>
                      </a:r>
                      <a:endParaRPr lang="en-US" sz="1400"/>
                    </a:p>
                  </a:txBody>
                  <a:tcPr anchor="ctr">
                    <a:lnL w="12700" cap="flat" cmpd="sng" algn="ctr">
                      <a:solidFill>
                        <a:schemeClr val="tx1"/>
                      </a:solidFill>
                      <a:prstDash val="solid"/>
                      <a:round/>
                      <a:headEnd type="none" w="med" len="med"/>
                      <a:tailEnd type="none" w="med" len="med"/>
                    </a:lnL>
                    <a:noFill/>
                  </a:tcPr>
                </a:tc>
                <a:tc>
                  <a:txBody>
                    <a:bodyPr/>
                    <a:lstStyle/>
                    <a:p>
                      <a:r>
                        <a:rPr lang="en-US" sz="1400" err="1"/>
                        <a:t>Irrad</a:t>
                      </a:r>
                      <a:r>
                        <a:rPr lang="en-US" sz="1400"/>
                        <a:t>. Na or </a:t>
                      </a:r>
                      <a:r>
                        <a:rPr lang="en-US" sz="1400" err="1"/>
                        <a:t>Pb</a:t>
                      </a:r>
                      <a:r>
                        <a:rPr lang="en-US" sz="1400"/>
                        <a:t>; U metal or UN spent fuel with FP &amp;</a:t>
                      </a:r>
                      <a:r>
                        <a:rPr lang="en-US" sz="1400" baseline="0"/>
                        <a:t> residual MA</a:t>
                      </a:r>
                      <a:endParaRPr lang="en-US" sz="1400"/>
                    </a:p>
                  </a:txBody>
                  <a:tcPr anchor="ctr">
                    <a:noFill/>
                  </a:tcPr>
                </a:tc>
                <a:tc>
                  <a:txBody>
                    <a:bodyPr/>
                    <a:lstStyle/>
                    <a:p>
                      <a:r>
                        <a:rPr lang="en-US" sz="1400"/>
                        <a:t>Spent TRISO with FP and MA, dust, F salt; tritium</a:t>
                      </a:r>
                    </a:p>
                  </a:txBody>
                  <a:tcPr anchor="ctr">
                    <a:noFill/>
                  </a:tcPr>
                </a:tc>
                <a:tc>
                  <a:txBody>
                    <a:bodyPr/>
                    <a:lstStyle/>
                    <a:p>
                      <a:r>
                        <a:rPr lang="en-US" sz="1400"/>
                        <a:t>Spent UC/</a:t>
                      </a:r>
                      <a:r>
                        <a:rPr lang="en-US" sz="1400" err="1"/>
                        <a:t>SiC</a:t>
                      </a:r>
                      <a:r>
                        <a:rPr lang="en-US" sz="1400"/>
                        <a:t> clad fuel; recycle with residual MA and FP to waste</a:t>
                      </a:r>
                    </a:p>
                  </a:txBody>
                  <a:tcPr anchor="ctr">
                    <a:noFill/>
                  </a:tcPr>
                </a:tc>
                <a:tc>
                  <a:txBody>
                    <a:bodyPr/>
                    <a:lstStyle/>
                    <a:p>
                      <a:r>
                        <a:rPr lang="en-US" sz="1400"/>
                        <a:t>FP noble gas off-gas, F- or Cl-fuel salt with FP &amp; residual</a:t>
                      </a:r>
                      <a:r>
                        <a:rPr lang="en-US" sz="1400" baseline="0"/>
                        <a:t> MA, tritium, graphite</a:t>
                      </a:r>
                      <a:endParaRPr lang="en-US" sz="1400"/>
                    </a:p>
                  </a:txBody>
                  <a:tcPr anchor="ctr">
                    <a:noFill/>
                  </a:tcPr>
                </a:tc>
                <a:extLst>
                  <a:ext uri="{0D108BD9-81ED-4DB2-BD59-A6C34878D82A}">
                    <a16:rowId xmlns:a16="http://schemas.microsoft.com/office/drawing/2014/main" val="1159873398"/>
                  </a:ext>
                </a:extLst>
              </a:tr>
              <a:tr h="521208">
                <a:tc>
                  <a:txBody>
                    <a:bodyPr/>
                    <a:lstStyle/>
                    <a:p>
                      <a:r>
                        <a:rPr lang="en-US" sz="1400"/>
                        <a:t>Example(s)</a:t>
                      </a:r>
                    </a:p>
                  </a:txBody>
                  <a:tcPr anchor="ctr">
                    <a:lnR w="12700" cap="flat" cmpd="sng" algn="ctr">
                      <a:solidFill>
                        <a:schemeClr val="tx1"/>
                      </a:solidFill>
                      <a:prstDash val="solid"/>
                      <a:round/>
                      <a:headEnd type="none" w="med" len="med"/>
                      <a:tailEnd type="none" w="med" len="med"/>
                    </a:lnR>
                  </a:tcPr>
                </a:tc>
                <a:tc>
                  <a:txBody>
                    <a:bodyPr/>
                    <a:lstStyle/>
                    <a:p>
                      <a:r>
                        <a:rPr lang="en-US" sz="1400" err="1"/>
                        <a:t>NuScale</a:t>
                      </a:r>
                      <a:r>
                        <a:rPr lang="en-US" sz="1400"/>
                        <a:t>; GE-H; BWXT</a:t>
                      </a:r>
                    </a:p>
                  </a:txBody>
                  <a:tcPr anchor="ctr">
                    <a:lnL w="12700" cap="flat" cmpd="sng" algn="ctr">
                      <a:solidFill>
                        <a:schemeClr val="tx1"/>
                      </a:solidFill>
                      <a:prstDash val="solid"/>
                      <a:round/>
                      <a:headEnd type="none" w="med" len="med"/>
                      <a:tailEnd type="none" w="med" len="med"/>
                    </a:lnL>
                    <a:noFill/>
                  </a:tcPr>
                </a:tc>
                <a:tc>
                  <a:txBody>
                    <a:bodyPr/>
                    <a:lstStyle/>
                    <a:p>
                      <a:r>
                        <a:rPr lang="en-US" sz="1400" err="1"/>
                        <a:t>Natrium</a:t>
                      </a:r>
                      <a:r>
                        <a:rPr lang="en-US" sz="1400"/>
                        <a:t>-SFR; ARC-100; </a:t>
                      </a:r>
                      <a:r>
                        <a:rPr lang="en-US" sz="1400" err="1"/>
                        <a:t>LeadCold</a:t>
                      </a:r>
                      <a:r>
                        <a:rPr lang="en-US" sz="1400"/>
                        <a:t> Sealer 55; Westinghouse LFR</a:t>
                      </a:r>
                    </a:p>
                  </a:txBody>
                  <a:tcPr anchor="ctr">
                    <a:noFill/>
                  </a:tcPr>
                </a:tc>
                <a:tc>
                  <a:txBody>
                    <a:bodyPr/>
                    <a:lstStyle/>
                    <a:p>
                      <a:r>
                        <a:rPr lang="en-US" sz="1400"/>
                        <a:t>X-energy Xe-100; </a:t>
                      </a:r>
                      <a:r>
                        <a:rPr lang="en-US" sz="1400" err="1"/>
                        <a:t>Framatome</a:t>
                      </a:r>
                      <a:r>
                        <a:rPr lang="en-US" sz="1400"/>
                        <a:t> SC-HTGR; Kairos KP-X-FHR</a:t>
                      </a:r>
                    </a:p>
                  </a:txBody>
                  <a:tcPr anchor="ctr">
                    <a:noFill/>
                  </a:tcPr>
                </a:tc>
                <a:tc>
                  <a:txBody>
                    <a:bodyPr/>
                    <a:lstStyle/>
                    <a:p>
                      <a:r>
                        <a:rPr lang="en-US" sz="1400"/>
                        <a:t>General</a:t>
                      </a:r>
                      <a:r>
                        <a:rPr lang="en-US" sz="1400" baseline="0"/>
                        <a:t> Atomics EM</a:t>
                      </a:r>
                      <a:r>
                        <a:rPr lang="en-US" sz="1400" baseline="30000"/>
                        <a:t>2</a:t>
                      </a:r>
                    </a:p>
                  </a:txBody>
                  <a:tcPr anchor="ctr">
                    <a:noFill/>
                  </a:tcPr>
                </a:tc>
                <a:tc>
                  <a:txBody>
                    <a:bodyPr/>
                    <a:lstStyle/>
                    <a:p>
                      <a:r>
                        <a:rPr lang="en-US" sz="1400"/>
                        <a:t>Terrestrial Energy IMSR-400</a:t>
                      </a:r>
                      <a:r>
                        <a:rPr lang="en-US" sz="1400" baseline="0"/>
                        <a:t>; </a:t>
                      </a:r>
                      <a:r>
                        <a:rPr lang="en-US" sz="1400" baseline="0" err="1"/>
                        <a:t>ThorCon</a:t>
                      </a:r>
                      <a:r>
                        <a:rPr lang="en-US" sz="1400" baseline="0"/>
                        <a:t>; </a:t>
                      </a:r>
                      <a:r>
                        <a:rPr lang="en-US" sz="1400" baseline="0" err="1"/>
                        <a:t>Flibe</a:t>
                      </a:r>
                      <a:r>
                        <a:rPr lang="en-US" sz="1400" baseline="0"/>
                        <a:t> Energy; </a:t>
                      </a:r>
                      <a:r>
                        <a:rPr lang="en-US" sz="1400" baseline="0" err="1"/>
                        <a:t>TerraPower</a:t>
                      </a:r>
                      <a:r>
                        <a:rPr lang="en-US" sz="1400" baseline="0"/>
                        <a:t> MCFR; </a:t>
                      </a:r>
                      <a:r>
                        <a:rPr lang="en-US" sz="1400" baseline="0" err="1"/>
                        <a:t>Moltex</a:t>
                      </a:r>
                      <a:r>
                        <a:rPr lang="en-US" sz="1400" baseline="0"/>
                        <a:t> Stable Salt </a:t>
                      </a:r>
                      <a:r>
                        <a:rPr lang="en-US" sz="1400" baseline="0" err="1"/>
                        <a:t>Wasteburner</a:t>
                      </a:r>
                      <a:endParaRPr lang="en-US" sz="1400"/>
                    </a:p>
                  </a:txBody>
                  <a:tcPr anchor="ctr">
                    <a:noFill/>
                  </a:tcPr>
                </a:tc>
                <a:extLst>
                  <a:ext uri="{0D108BD9-81ED-4DB2-BD59-A6C34878D82A}">
                    <a16:rowId xmlns:a16="http://schemas.microsoft.com/office/drawing/2014/main" val="875607810"/>
                  </a:ext>
                </a:extLst>
              </a:tr>
            </a:tbl>
          </a:graphicData>
        </a:graphic>
      </p:graphicFrame>
      <p:grpSp>
        <p:nvGrpSpPr>
          <p:cNvPr id="9" name="Group 8"/>
          <p:cNvGrpSpPr/>
          <p:nvPr/>
        </p:nvGrpSpPr>
        <p:grpSpPr>
          <a:xfrm>
            <a:off x="578860" y="6137050"/>
            <a:ext cx="6199582" cy="276999"/>
            <a:chOff x="662940" y="6158070"/>
            <a:chExt cx="6199582" cy="276999"/>
          </a:xfrm>
        </p:grpSpPr>
        <p:sp>
          <p:nvSpPr>
            <p:cNvPr id="11" name="TextBox 10"/>
            <p:cNvSpPr txBox="1"/>
            <p:nvPr/>
          </p:nvSpPr>
          <p:spPr>
            <a:xfrm>
              <a:off x="662940" y="6158070"/>
              <a:ext cx="619958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B3B3C"/>
                  </a:solidFill>
                  <a:effectLst/>
                  <a:uLnTx/>
                  <a:uFillTx/>
                  <a:latin typeface="Arial"/>
                  <a:ea typeface="+mn-ea"/>
                  <a:cs typeface="+mn-cs"/>
                </a:rPr>
                <a:t>OTC = Once-through cycle; * = increased burnup;       = different from baseline fuel cycle</a:t>
              </a:r>
              <a:endParaRPr kumimoji="0" lang="en-US" sz="1200" b="0" i="0" u="none" strike="noStrike" kern="1200" cap="none" spc="0" normalizeH="0" baseline="0" noProof="0">
                <a:ln>
                  <a:noFill/>
                </a:ln>
                <a:solidFill>
                  <a:srgbClr val="3B3B3C"/>
                </a:solidFill>
                <a:effectLst/>
                <a:highlight>
                  <a:srgbClr val="FFFF00"/>
                </a:highlight>
                <a:uLnTx/>
                <a:uFillTx/>
                <a:latin typeface="Arial"/>
                <a:ea typeface="+mn-ea"/>
                <a:cs typeface="+mn-cs"/>
              </a:endParaRPr>
            </a:p>
          </p:txBody>
        </p:sp>
        <p:sp>
          <p:nvSpPr>
            <p:cNvPr id="14" name="Rectangle 13"/>
            <p:cNvSpPr/>
            <p:nvPr/>
          </p:nvSpPr>
          <p:spPr>
            <a:xfrm>
              <a:off x="4157611" y="6197346"/>
              <a:ext cx="222069" cy="2043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 name="Rectangle 3"/>
          <p:cNvSpPr/>
          <p:nvPr/>
        </p:nvSpPr>
        <p:spPr>
          <a:xfrm>
            <a:off x="483476" y="3678621"/>
            <a:ext cx="10831696" cy="504496"/>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p:cNvSpPr/>
          <p:nvPr/>
        </p:nvSpPr>
        <p:spPr>
          <a:xfrm>
            <a:off x="483476" y="3075948"/>
            <a:ext cx="10831696" cy="273050"/>
          </a:xfrm>
          <a:prstGeom prst="rect">
            <a:avLst/>
          </a:prstGeom>
          <a:solidFill>
            <a:schemeClr val="accent3">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Rounded Corners 4">
            <a:extLst>
              <a:ext uri="{FF2B5EF4-FFF2-40B4-BE49-F238E27FC236}">
                <a16:creationId xmlns:a16="http://schemas.microsoft.com/office/drawing/2014/main" id="{51A56EDA-1DD9-4FFB-BA96-977A22F460FC}"/>
              </a:ext>
            </a:extLst>
          </p:cNvPr>
          <p:cNvSpPr/>
          <p:nvPr/>
        </p:nvSpPr>
        <p:spPr>
          <a:xfrm>
            <a:off x="1498395" y="1351664"/>
            <a:ext cx="1549605" cy="47292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p:cNvSpPr txBox="1"/>
          <p:nvPr/>
        </p:nvSpPr>
        <p:spPr>
          <a:xfrm rot="19822798">
            <a:off x="1468328" y="2146896"/>
            <a:ext cx="1609736" cy="430887"/>
          </a:xfrm>
          <a:prstGeom prst="rect">
            <a:avLst/>
          </a:prstGeom>
          <a:solidFill>
            <a:schemeClr val="bg1">
              <a:alpha val="7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0000"/>
                </a:solidFill>
                <a:effectLst/>
                <a:uLnTx/>
                <a:uFillTx/>
                <a:latin typeface="Arial"/>
                <a:ea typeface="+mn-ea"/>
                <a:cs typeface="+mn-cs"/>
              </a:rPr>
              <a:t>BASELINE</a:t>
            </a:r>
          </a:p>
        </p:txBody>
      </p:sp>
      <p:sp>
        <p:nvSpPr>
          <p:cNvPr id="15" name="Arrow: Right 15">
            <a:extLst>
              <a:ext uri="{FF2B5EF4-FFF2-40B4-BE49-F238E27FC236}">
                <a16:creationId xmlns:a16="http://schemas.microsoft.com/office/drawing/2014/main" id="{A60C51D3-20EC-401C-BBD5-9B29CAD10726}"/>
              </a:ext>
            </a:extLst>
          </p:cNvPr>
          <p:cNvSpPr/>
          <p:nvPr/>
        </p:nvSpPr>
        <p:spPr>
          <a:xfrm>
            <a:off x="0" y="3786117"/>
            <a:ext cx="488633" cy="242888"/>
          </a:xfrm>
          <a:prstGeom prst="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6" name="Arrow: Right 17">
            <a:extLst>
              <a:ext uri="{FF2B5EF4-FFF2-40B4-BE49-F238E27FC236}">
                <a16:creationId xmlns:a16="http://schemas.microsoft.com/office/drawing/2014/main" id="{235354E1-0877-46D7-8F0E-938D625FFE72}"/>
              </a:ext>
            </a:extLst>
          </p:cNvPr>
          <p:cNvSpPr/>
          <p:nvPr/>
        </p:nvSpPr>
        <p:spPr>
          <a:xfrm rot="10800000">
            <a:off x="11315172" y="3073204"/>
            <a:ext cx="488633" cy="242888"/>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8423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2" grpId="0" animBg="1"/>
      <p:bldP spid="3" grpId="0" animBg="1"/>
      <p:bldP spid="15"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38B424-6D18-40F3-912C-B1AF263B65AB}"/>
              </a:ext>
            </a:extLst>
          </p:cNvPr>
          <p:cNvSpPr/>
          <p:nvPr/>
        </p:nvSpPr>
        <p:spPr>
          <a:xfrm>
            <a:off x="662940" y="1628452"/>
            <a:ext cx="10666323" cy="2477601"/>
          </a:xfrm>
          <a:prstGeom prst="rect">
            <a:avLst/>
          </a:prstGeom>
          <a:solidFill>
            <a:schemeClr val="accent2">
              <a:lumMod val="20000"/>
              <a:lumOff val="80000"/>
            </a:schemeClr>
          </a:solidFill>
          <a:ln w="19050">
            <a:solidFill>
              <a:schemeClr val="accent2"/>
            </a:solidFill>
          </a:ln>
        </p:spPr>
        <p:txBody>
          <a:bodyPr wrap="square">
            <a:spAutoFit/>
          </a:bodyPr>
          <a:lstStyle/>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There is a wide range of advanced reactor designs – with different coolants (water, liquid metal, gas, molten salts), fuel types (</a:t>
            </a:r>
            <a:r>
              <a:rPr kumimoji="0" lang="en-US" sz="2000" b="0" i="0" u="none" strike="noStrike" kern="1200" cap="none" spc="0" normalizeH="0" baseline="30000" noProof="0">
                <a:ln>
                  <a:noFill/>
                </a:ln>
                <a:solidFill>
                  <a:srgbClr val="3B3B3C"/>
                </a:solidFill>
                <a:effectLst/>
                <a:uLnTx/>
                <a:uFillTx/>
                <a:latin typeface="Arial"/>
                <a:ea typeface="+mn-ea"/>
                <a:cs typeface="+mn-cs"/>
              </a:rPr>
              <a:t>235</a:t>
            </a:r>
            <a:r>
              <a:rPr kumimoji="0" lang="en-US" sz="2000" b="0" i="0" u="none" strike="noStrike" kern="1200" cap="none" spc="0" normalizeH="0" baseline="0" noProof="0">
                <a:ln>
                  <a:noFill/>
                </a:ln>
                <a:solidFill>
                  <a:srgbClr val="3B3B3C"/>
                </a:solidFill>
                <a:effectLst/>
                <a:uLnTx/>
                <a:uFillTx/>
                <a:latin typeface="Arial"/>
                <a:ea typeface="+mn-ea"/>
                <a:cs typeface="+mn-cs"/>
              </a:rPr>
              <a:t>U, </a:t>
            </a:r>
            <a:r>
              <a:rPr kumimoji="0" lang="en-US" sz="2000" b="0" i="0" u="none" strike="noStrike" kern="1200" cap="none" spc="0" normalizeH="0" baseline="30000" noProof="0">
                <a:ln>
                  <a:noFill/>
                </a:ln>
                <a:solidFill>
                  <a:srgbClr val="3B3B3C"/>
                </a:solidFill>
                <a:effectLst/>
                <a:uLnTx/>
                <a:uFillTx/>
                <a:latin typeface="Arial"/>
                <a:ea typeface="+mn-ea"/>
                <a:cs typeface="+mn-cs"/>
              </a:rPr>
              <a:t>239</a:t>
            </a:r>
            <a:r>
              <a:rPr kumimoji="0" lang="en-US" sz="2000" b="0" i="0" u="none" strike="noStrike" kern="1200" cap="none" spc="0" normalizeH="0" baseline="0" noProof="0">
                <a:ln>
                  <a:noFill/>
                </a:ln>
                <a:solidFill>
                  <a:srgbClr val="3B3B3C"/>
                </a:solidFill>
                <a:effectLst/>
                <a:uLnTx/>
                <a:uFillTx/>
                <a:latin typeface="Arial"/>
                <a:ea typeface="+mn-ea"/>
                <a:cs typeface="+mn-cs"/>
              </a:rPr>
              <a:t>Pu, </a:t>
            </a:r>
            <a:r>
              <a:rPr kumimoji="0" lang="en-US" sz="2000" b="0" i="0" u="none" strike="noStrike" kern="1200" cap="none" spc="0" normalizeH="0" baseline="30000" noProof="0">
                <a:ln>
                  <a:noFill/>
                </a:ln>
                <a:solidFill>
                  <a:srgbClr val="3B3B3C"/>
                </a:solidFill>
                <a:effectLst/>
                <a:uLnTx/>
                <a:uFillTx/>
                <a:latin typeface="Arial"/>
                <a:ea typeface="+mn-ea"/>
                <a:cs typeface="+mn-cs"/>
              </a:rPr>
              <a:t>233</a:t>
            </a:r>
            <a:r>
              <a:rPr kumimoji="0" lang="en-US" sz="2000" b="0" i="0" u="none" strike="noStrike" kern="1200" cap="none" spc="0" normalizeH="0" baseline="0" noProof="0">
                <a:ln>
                  <a:noFill/>
                </a:ln>
                <a:solidFill>
                  <a:srgbClr val="3B3B3C"/>
                </a:solidFill>
                <a:effectLst/>
                <a:uLnTx/>
                <a:uFillTx/>
                <a:latin typeface="Arial"/>
                <a:ea typeface="+mn-ea"/>
                <a:cs typeface="+mn-cs"/>
              </a:rPr>
              <a:t>U(Th)), fuel forms (U metal, metal alloy, UN, UC, TRISO, liquid fuel salts), fuel enrichment (most require HALEU), and neutron spectrum initiating the fission reaction (thermal, fast). </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Should these reactors be commercially deployed, the resulting spent fuel and associated waste streams will </a:t>
            </a:r>
            <a:r>
              <a:rPr kumimoji="0" lang="en-US" sz="2000" b="1" i="1" u="none" strike="noStrike" kern="1200" cap="none" spc="0" normalizeH="0" baseline="0" noProof="0">
                <a:ln>
                  <a:noFill/>
                </a:ln>
                <a:solidFill>
                  <a:srgbClr val="3B3B3C"/>
                </a:solidFill>
                <a:effectLst/>
                <a:uLnTx/>
                <a:uFillTx/>
                <a:latin typeface="Arial"/>
                <a:ea typeface="+mn-ea"/>
                <a:cs typeface="+mn-cs"/>
              </a:rPr>
              <a:t>vary considerably from the current standard spent LWR LEU-oxide fuel assemblies. </a:t>
            </a:r>
          </a:p>
        </p:txBody>
      </p:sp>
      <p:sp>
        <p:nvSpPr>
          <p:cNvPr id="2" name="Title 1"/>
          <p:cNvSpPr>
            <a:spLocks noGrp="1"/>
          </p:cNvSpPr>
          <p:nvPr>
            <p:ph type="title"/>
          </p:nvPr>
        </p:nvSpPr>
        <p:spPr/>
        <p:txBody>
          <a:bodyPr/>
          <a:lstStyle/>
          <a:p>
            <a:r>
              <a:rPr lang="en-US"/>
              <a:t>What we learned: Important Observations for Advanced Reactors</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3080534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starting point for advanced reactors </a:t>
            </a:r>
            <a:endParaRPr lang="en-US" sz="2400"/>
          </a:p>
        </p:txBody>
      </p:sp>
      <p:sp>
        <p:nvSpPr>
          <p:cNvPr id="15" name="TextBox 14">
            <a:extLst>
              <a:ext uri="{FF2B5EF4-FFF2-40B4-BE49-F238E27FC236}">
                <a16:creationId xmlns:a16="http://schemas.microsoft.com/office/drawing/2014/main" id="{43D535AD-44C8-4201-AA51-E17F12D5C224}"/>
              </a:ext>
            </a:extLst>
          </p:cNvPr>
          <p:cNvSpPr txBox="1"/>
          <p:nvPr/>
        </p:nvSpPr>
        <p:spPr>
          <a:xfrm>
            <a:off x="662938" y="1295557"/>
            <a:ext cx="9878937" cy="1107996"/>
          </a:xfrm>
          <a:prstGeom prst="rect">
            <a:avLst/>
          </a:prstGeom>
          <a:solidFill>
            <a:schemeClr val="bg1"/>
          </a:solidFill>
          <a:ln>
            <a:noFill/>
          </a:ln>
        </p:spPr>
        <p:txBody>
          <a:bodyPr wrap="square" tIns="91440" bIns="914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Finding 1. </a:t>
            </a:r>
            <a:r>
              <a:rPr kumimoji="0" lang="en-US" sz="2000" b="0" i="0" u="none" strike="noStrike" kern="1200" cap="none" spc="0" normalizeH="0" baseline="0" noProof="0">
                <a:ln>
                  <a:noFill/>
                </a:ln>
                <a:solidFill>
                  <a:srgbClr val="3B3B3C"/>
                </a:solidFill>
                <a:effectLst/>
                <a:uLnTx/>
                <a:uFillTx/>
                <a:latin typeface="Arial"/>
                <a:ea typeface="+mn-ea"/>
                <a:cs typeface="+mn-cs"/>
              </a:rPr>
              <a:t>To enable commercial success of advanced reactors,</a:t>
            </a:r>
            <a:r>
              <a:rPr kumimoji="0" lang="en-US" sz="2000" b="0" i="0" u="none" strike="noStrike" kern="1200" cap="none" spc="0" normalizeH="0" baseline="0" noProof="0">
                <a:ln>
                  <a:noFill/>
                </a:ln>
                <a:solidFill>
                  <a:srgbClr val="4148C2"/>
                </a:solidFill>
                <a:effectLst/>
                <a:uLnTx/>
                <a:uFillTx/>
                <a:latin typeface="Arial"/>
                <a:ea typeface="+mn-ea"/>
                <a:cs typeface="+mn-cs"/>
              </a:rPr>
              <a:t> </a:t>
            </a:r>
            <a:r>
              <a:rPr kumimoji="0" lang="en-US" sz="2000" b="0" i="0" u="none" strike="noStrike" kern="1200" cap="none" spc="0" normalizeH="0" baseline="0" noProof="0">
                <a:ln>
                  <a:noFill/>
                </a:ln>
                <a:solidFill>
                  <a:srgbClr val="3B3B3C"/>
                </a:solidFill>
                <a:effectLst/>
                <a:uLnTx/>
                <a:uFillTx/>
                <a:latin typeface="Arial"/>
                <a:ea typeface="+mn-ea"/>
                <a:cs typeface="+mn-cs"/>
              </a:rPr>
              <a:t>no matter what fuel cycle option the U.S. chooses (once-through or closed fuel cycle), a </a:t>
            </a:r>
            <a:r>
              <a:rPr kumimoji="0" lang="en-US" sz="2000" b="0" i="0" u="none" strike="noStrike" kern="1200" cap="none" spc="0" normalizeH="0" baseline="0" noProof="0">
                <a:ln>
                  <a:noFill/>
                </a:ln>
                <a:solidFill>
                  <a:srgbClr val="4148C2"/>
                </a:solidFill>
                <a:effectLst/>
                <a:uLnTx/>
                <a:uFillTx/>
                <a:latin typeface="Arial"/>
                <a:ea typeface="+mn-ea"/>
                <a:cs typeface="+mn-cs"/>
              </a:rPr>
              <a:t>long-term vision with significant and sustained financial commitment is required</a:t>
            </a:r>
          </a:p>
        </p:txBody>
      </p:sp>
      <p:sp>
        <p:nvSpPr>
          <p:cNvPr id="18" name="TextBox 17">
            <a:extLst>
              <a:ext uri="{FF2B5EF4-FFF2-40B4-BE49-F238E27FC236}">
                <a16:creationId xmlns:a16="http://schemas.microsoft.com/office/drawing/2014/main" id="{B93E0387-986D-425C-8BEC-0D64D4F9761F}"/>
              </a:ext>
            </a:extLst>
          </p:cNvPr>
          <p:cNvSpPr txBox="1"/>
          <p:nvPr/>
        </p:nvSpPr>
        <p:spPr>
          <a:xfrm>
            <a:off x="662939" y="2693300"/>
            <a:ext cx="9878936" cy="1785104"/>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Finding 5. </a:t>
            </a:r>
            <a:r>
              <a:rPr kumimoji="0" lang="en-US" sz="2000" b="0" i="0" u="none" strike="noStrike" kern="1200" cap="none" spc="0" normalizeH="0" baseline="0" noProof="0">
                <a:ln>
                  <a:noFill/>
                </a:ln>
                <a:solidFill>
                  <a:srgbClr val="4148C2"/>
                </a:solidFill>
                <a:effectLst/>
                <a:uLnTx/>
                <a:uFillTx/>
                <a:latin typeface="Arial"/>
                <a:ea typeface="+mn-ea"/>
                <a:cs typeface="+mn-cs"/>
              </a:rPr>
              <a:t>Small modular LWRs using LEU oxide fuels are the most mature reactor technology </a:t>
            </a:r>
            <a:r>
              <a:rPr kumimoji="0" lang="en-US" sz="2000" b="0" i="0" u="none" strike="noStrike" kern="1200" cap="none" spc="0" normalizeH="0" baseline="0" noProof="0">
                <a:ln>
                  <a:noFill/>
                </a:ln>
                <a:solidFill>
                  <a:srgbClr val="3B3B3C"/>
                </a:solidFill>
                <a:effectLst/>
                <a:uLnTx/>
                <a:uFillTx/>
                <a:latin typeface="Arial"/>
                <a:ea typeface="+mn-ea"/>
                <a:cs typeface="+mn-cs"/>
              </a:rPr>
              <a:t>that could be licensed, constructed, and connected to the grid in the next decade.  </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Leverage existing LWR technology and fuel cycle infrastructure</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Benefit from long-term government/industry financial support </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082422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a:t>Non-LWR advanced reactors &amp; fuel cycle development – </a:t>
            </a:r>
            <a:endParaRPr lang="en-US" sz="2400"/>
          </a:p>
        </p:txBody>
      </p:sp>
      <p:sp>
        <p:nvSpPr>
          <p:cNvPr id="7" name="TextBox 6"/>
          <p:cNvSpPr txBox="1"/>
          <p:nvPr/>
        </p:nvSpPr>
        <p:spPr>
          <a:xfrm>
            <a:off x="662940" y="3751873"/>
            <a:ext cx="9920977" cy="2092881"/>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B. </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Congress and DOE should </a:t>
            </a:r>
            <a:r>
              <a:rPr kumimoji="0" lang="en-US" sz="2000" b="0" i="0" u="none" strike="noStrike" kern="1200" cap="none" spc="0" normalizeH="0" baseline="0" noProof="0">
                <a:ln>
                  <a:noFill/>
                </a:ln>
                <a:solidFill>
                  <a:srgbClr val="4148C2"/>
                </a:solidFill>
                <a:effectLst/>
                <a:uLnTx/>
                <a:uFillTx/>
                <a:latin typeface="Arial"/>
                <a:ea typeface="+mn-ea"/>
                <a:cs typeface="+mn-cs"/>
              </a:rPr>
              <a:t>provide or assure access to materials testing and fuel qualification</a:t>
            </a:r>
            <a:r>
              <a:rPr kumimoji="0" lang="en-US" sz="2000" b="0" i="0" u="none" strike="noStrike" kern="1200" cap="none" spc="0" normalizeH="0" baseline="0" noProof="0">
                <a:ln>
                  <a:noFill/>
                </a:ln>
                <a:solidFill>
                  <a:srgbClr val="3B3B3C"/>
                </a:solidFill>
                <a:effectLst/>
                <a:uLnTx/>
                <a:uFillTx/>
                <a:latin typeface="Arial"/>
                <a:ea typeface="+mn-ea"/>
                <a:cs typeface="+mn-cs"/>
              </a:rPr>
              <a:t> capabilities. </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A </a:t>
            </a:r>
            <a:r>
              <a:rPr kumimoji="0" lang="en-US" sz="2000" b="0" i="0" u="none" strike="noStrike" kern="1200" cap="none" spc="0" normalizeH="0" baseline="0" noProof="0">
                <a:ln>
                  <a:noFill/>
                </a:ln>
                <a:solidFill>
                  <a:srgbClr val="4148C2"/>
                </a:solidFill>
                <a:effectLst/>
                <a:uLnTx/>
                <a:uFillTx/>
                <a:latin typeface="Arial"/>
                <a:ea typeface="+mn-ea"/>
                <a:cs typeface="+mn-cs"/>
              </a:rPr>
              <a:t>coordinated plan between DOE-NE, DOE-SC, and domestic and international user communities</a:t>
            </a:r>
            <a:r>
              <a:rPr kumimoji="0" lang="en-US" sz="2000" b="0" i="0" u="none" strike="noStrike" kern="1200" cap="none" spc="0" normalizeH="0" baseline="0" noProof="0">
                <a:ln>
                  <a:noFill/>
                </a:ln>
                <a:solidFill>
                  <a:srgbClr val="3B3B3C"/>
                </a:solidFill>
                <a:effectLst/>
                <a:uLnTx/>
                <a:uFillTx/>
                <a:latin typeface="Arial"/>
                <a:ea typeface="+mn-ea"/>
                <a:cs typeface="+mn-cs"/>
              </a:rPr>
              <a:t> should be developed and implemented to meet short- and long-term needs. </a:t>
            </a:r>
          </a:p>
        </p:txBody>
      </p:sp>
      <p:sp>
        <p:nvSpPr>
          <p:cNvPr id="11" name="TextBox 10">
            <a:extLst>
              <a:ext uri="{FF2B5EF4-FFF2-40B4-BE49-F238E27FC236}">
                <a16:creationId xmlns:a16="http://schemas.microsoft.com/office/drawing/2014/main" id="{2914DAB2-ECCD-4A8F-AB16-8DA2C329EBA3}"/>
              </a:ext>
            </a:extLst>
          </p:cNvPr>
          <p:cNvSpPr txBox="1"/>
          <p:nvPr/>
        </p:nvSpPr>
        <p:spPr>
          <a:xfrm>
            <a:off x="662940" y="1295557"/>
            <a:ext cx="9994549" cy="2169825"/>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Finding 4. </a:t>
            </a:r>
            <a:r>
              <a:rPr kumimoji="0" lang="en-US" sz="2000" b="0" i="0" u="none" strike="noStrike" kern="1200" cap="none" spc="0" normalizeH="0" baseline="0" noProof="0">
                <a:ln>
                  <a:noFill/>
                </a:ln>
                <a:solidFill>
                  <a:srgbClr val="3B3B3C"/>
                </a:solidFill>
                <a:effectLst/>
                <a:uLnTx/>
                <a:uFillTx/>
                <a:latin typeface="Arial"/>
                <a:ea typeface="+mn-ea"/>
                <a:cs typeface="+mn-cs"/>
              </a:rPr>
              <a:t>Challenges facing, especially non-light water-cooled advanced reactors, for commercial deployment by 2050: </a:t>
            </a:r>
          </a:p>
          <a:p>
            <a:pPr marL="457200" marR="0" lvl="0" indent="-457200" algn="l" defTabSz="457200" rtl="0" eaLnBrk="1" fontAlgn="auto" latinLnBrk="0" hangingPunct="1">
              <a:lnSpc>
                <a:spcPct val="100000"/>
              </a:lnSpc>
              <a:spcBef>
                <a:spcPts val="0"/>
              </a:spcBef>
              <a:spcAft>
                <a:spcPts val="600"/>
              </a:spcAft>
              <a:buClrTx/>
              <a:buSzTx/>
              <a:buFontTx/>
              <a:buAutoNum type="arabicParenBoth"/>
              <a:tabLst/>
              <a:defRPr/>
            </a:pPr>
            <a:r>
              <a:rPr kumimoji="0" lang="en-US" sz="2000" b="0" i="0" u="none" strike="noStrike" kern="1200" cap="none" spc="0" normalizeH="0" baseline="0" noProof="0">
                <a:ln>
                  <a:noFill/>
                </a:ln>
                <a:solidFill>
                  <a:srgbClr val="4148C2"/>
                </a:solidFill>
                <a:effectLst/>
                <a:uLnTx/>
                <a:uFillTx/>
                <a:latin typeface="Arial"/>
                <a:ea typeface="+mn-ea"/>
                <a:cs typeface="+mn-cs"/>
              </a:rPr>
              <a:t>little or no operating experience </a:t>
            </a:r>
            <a:r>
              <a:rPr kumimoji="0" lang="en-US" sz="2000" b="0" i="0" u="none" strike="noStrike" kern="1200" cap="none" spc="0" normalizeH="0" baseline="0" noProof="0">
                <a:ln>
                  <a:noFill/>
                </a:ln>
                <a:solidFill>
                  <a:srgbClr val="3B3B3C"/>
                </a:solidFill>
                <a:effectLst/>
                <a:uLnTx/>
                <a:uFillTx/>
                <a:latin typeface="Arial"/>
                <a:ea typeface="+mn-ea"/>
                <a:cs typeface="+mn-cs"/>
              </a:rPr>
              <a:t>at engineering scale</a:t>
            </a:r>
          </a:p>
          <a:p>
            <a:pPr marL="457200" marR="0" lvl="0" indent="-457200" algn="l" defTabSz="457200" rtl="0" eaLnBrk="1" fontAlgn="auto" latinLnBrk="0" hangingPunct="1">
              <a:lnSpc>
                <a:spcPct val="100000"/>
              </a:lnSpc>
              <a:spcBef>
                <a:spcPts val="0"/>
              </a:spcBef>
              <a:spcAft>
                <a:spcPts val="600"/>
              </a:spcAft>
              <a:buClrTx/>
              <a:buSzTx/>
              <a:buFontTx/>
              <a:buAutoNum type="arabicParenBoth"/>
              <a:tabLst/>
              <a:defRPr/>
            </a:pPr>
            <a:r>
              <a:rPr kumimoji="0" lang="en-US" sz="2000" b="0" i="0" u="none" strike="noStrike" kern="1200" cap="none" spc="0" normalizeH="0" baseline="0" noProof="0">
                <a:ln>
                  <a:noFill/>
                </a:ln>
                <a:solidFill>
                  <a:srgbClr val="4148C2"/>
                </a:solidFill>
                <a:effectLst/>
                <a:uLnTx/>
                <a:uFillTx/>
                <a:latin typeface="Arial"/>
                <a:ea typeface="+mn-ea"/>
                <a:cs typeface="+mn-cs"/>
              </a:rPr>
              <a:t>lack of adequate capabilities to develop, test, and qualify </a:t>
            </a:r>
            <a:r>
              <a:rPr kumimoji="0" lang="en-US" sz="2000" b="0" i="0" u="none" strike="noStrike" kern="1200" cap="none" spc="0" normalizeH="0" baseline="0" noProof="0">
                <a:ln>
                  <a:noFill/>
                </a:ln>
                <a:solidFill>
                  <a:srgbClr val="3B3B3C"/>
                </a:solidFill>
                <a:effectLst/>
                <a:uLnTx/>
                <a:uFillTx/>
                <a:latin typeface="Arial"/>
                <a:ea typeface="+mn-ea"/>
                <a:cs typeface="+mn-cs"/>
              </a:rPr>
              <a:t>advanced fuels and materials </a:t>
            </a:r>
          </a:p>
          <a:p>
            <a:pPr marL="457200" marR="0" lvl="0" indent="-457200" algn="l" defTabSz="457200" rtl="0" eaLnBrk="1" fontAlgn="auto" latinLnBrk="0" hangingPunct="1">
              <a:lnSpc>
                <a:spcPct val="100000"/>
              </a:lnSpc>
              <a:spcBef>
                <a:spcPts val="0"/>
              </a:spcBef>
              <a:spcAft>
                <a:spcPts val="600"/>
              </a:spcAft>
              <a:buClrTx/>
              <a:buSzTx/>
              <a:buFontTx/>
              <a:buAutoNum type="arabicParenBoth"/>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unknowns related to </a:t>
            </a:r>
            <a:r>
              <a:rPr kumimoji="0" lang="en-US" sz="2000" b="0" i="0" u="none" strike="noStrike" kern="1200" cap="none" spc="0" normalizeH="0" baseline="0" noProof="0">
                <a:ln>
                  <a:noFill/>
                </a:ln>
                <a:solidFill>
                  <a:srgbClr val="4148C2"/>
                </a:solidFill>
                <a:effectLst/>
                <a:uLnTx/>
                <a:uFillTx/>
                <a:latin typeface="Arial"/>
                <a:ea typeface="+mn-ea"/>
                <a:cs typeface="+mn-cs"/>
              </a:rPr>
              <a:t>regulatory processes and time required </a:t>
            </a:r>
            <a:r>
              <a:rPr kumimoji="0" lang="en-US" sz="2000" b="0" i="0" u="none" strike="noStrike" kern="1200" cap="none" spc="0" normalizeH="0" baseline="0" noProof="0">
                <a:ln>
                  <a:noFill/>
                </a:ln>
                <a:solidFill>
                  <a:srgbClr val="3B3B3C"/>
                </a:solidFill>
                <a:effectLst/>
                <a:uLnTx/>
                <a:uFillTx/>
                <a:latin typeface="Arial"/>
                <a:ea typeface="+mn-ea"/>
                <a:cs typeface="+mn-cs"/>
              </a:rPr>
              <a:t>for licensing approval</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385098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7301D37-C67B-4449-8B94-64E812B4A6D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7"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47301D37-C67B-4449-8B94-64E812B4A6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ubtitle 5">
            <a:extLst>
              <a:ext uri="{FF2B5EF4-FFF2-40B4-BE49-F238E27FC236}">
                <a16:creationId xmlns:a16="http://schemas.microsoft.com/office/drawing/2014/main" id="{932602E8-4426-4714-883E-24B6C29C15F6}"/>
              </a:ext>
            </a:extLst>
          </p:cNvPr>
          <p:cNvSpPr>
            <a:spLocks noGrp="1"/>
          </p:cNvSpPr>
          <p:nvPr>
            <p:ph type="subTitle" idx="1"/>
          </p:nvPr>
        </p:nvSpPr>
        <p:spPr>
          <a:xfrm>
            <a:off x="546547" y="4993320"/>
            <a:ext cx="10141773" cy="369332"/>
          </a:xfrm>
        </p:spPr>
        <p:txBody>
          <a:bodyPr/>
          <a:lstStyle/>
          <a:p>
            <a:r>
              <a:rPr lang="en-US" sz="2400" b="1"/>
              <a:t>Advanced Nuclear</a:t>
            </a:r>
            <a:r>
              <a:rPr lang="en-US" sz="2400"/>
              <a:t> | June 2023</a:t>
            </a:r>
          </a:p>
        </p:txBody>
      </p:sp>
      <p:sp>
        <p:nvSpPr>
          <p:cNvPr id="5" name="Title 4">
            <a:extLst>
              <a:ext uri="{FF2B5EF4-FFF2-40B4-BE49-F238E27FC236}">
                <a16:creationId xmlns:a16="http://schemas.microsoft.com/office/drawing/2014/main" id="{2A4DA46F-E8FE-42C0-9139-1E92BF89C45E}"/>
              </a:ext>
            </a:extLst>
          </p:cNvPr>
          <p:cNvSpPr>
            <a:spLocks noGrp="1"/>
          </p:cNvSpPr>
          <p:nvPr>
            <p:ph type="title"/>
          </p:nvPr>
        </p:nvSpPr>
        <p:spPr/>
        <p:txBody>
          <a:bodyPr vert="horz">
            <a:normAutofit/>
          </a:bodyPr>
          <a:lstStyle/>
          <a:p>
            <a:r>
              <a:rPr lang="en-US"/>
              <a:t>Pathways to Commercial Liftoff</a:t>
            </a:r>
          </a:p>
        </p:txBody>
      </p:sp>
    </p:spTree>
    <p:extLst>
      <p:ext uri="{BB962C8B-B14F-4D97-AF65-F5344CB8AC3E}">
        <p14:creationId xmlns:p14="http://schemas.microsoft.com/office/powerpoint/2010/main" val="378243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a:t>Support for advanced reactor &amp; fuel cycle development</a:t>
            </a:r>
            <a:endParaRPr lang="en-US" sz="2400"/>
          </a:p>
        </p:txBody>
      </p:sp>
      <p:sp>
        <p:nvSpPr>
          <p:cNvPr id="5" name="TextBox 4"/>
          <p:cNvSpPr txBox="1"/>
          <p:nvPr/>
        </p:nvSpPr>
        <p:spPr>
          <a:xfrm>
            <a:off x="662940" y="2895059"/>
            <a:ext cx="10511338" cy="34009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A. </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A “</a:t>
            </a:r>
            <a:r>
              <a:rPr kumimoji="0" lang="en-US" sz="2000" b="0" i="0" u="none" strike="noStrike" kern="1200" cap="none" spc="0" normalizeH="0" baseline="0" noProof="0">
                <a:ln>
                  <a:noFill/>
                </a:ln>
                <a:solidFill>
                  <a:srgbClr val="4148C2"/>
                </a:solidFill>
                <a:effectLst/>
                <a:uLnTx/>
                <a:uFillTx/>
                <a:latin typeface="Arial"/>
                <a:ea typeface="+mn-ea"/>
                <a:cs typeface="+mn-cs"/>
              </a:rPr>
              <a:t>few promising designs</a:t>
            </a:r>
            <a:r>
              <a:rPr kumimoji="0" lang="en-US" sz="2000" b="1" i="1" u="none" strike="noStrike" kern="1200" cap="none" spc="0" normalizeH="0" baseline="0" noProof="0">
                <a:ln>
                  <a:noFill/>
                </a:ln>
                <a:solidFill>
                  <a:srgbClr val="3B3B3C"/>
                </a:solidFill>
                <a:effectLst/>
                <a:uLnTx/>
                <a:uFillTx/>
                <a:latin typeface="Arial"/>
                <a:ea typeface="+mn-ea"/>
                <a:cs typeface="+mn-cs"/>
              </a:rPr>
              <a:t>” </a:t>
            </a:r>
            <a:r>
              <a:rPr kumimoji="0" lang="en-US" sz="2000" b="0" i="0" u="none" strike="noStrike" kern="1200" cap="none" spc="0" normalizeH="0" baseline="0" noProof="0">
                <a:ln>
                  <a:noFill/>
                </a:ln>
                <a:solidFill>
                  <a:srgbClr val="3B3B3C"/>
                </a:solidFill>
                <a:effectLst/>
                <a:uLnTx/>
                <a:uFillTx/>
                <a:latin typeface="Arial"/>
                <a:ea typeface="+mn-ea"/>
                <a:cs typeface="+mn-cs"/>
              </a:rPr>
              <a:t>that can meet NEICA goals and potentially be deployed by 2050 should go forward under cost-sharing arrangements between government and industry. </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148C2"/>
                </a:solidFill>
                <a:effectLst/>
                <a:uLnTx/>
                <a:uFillTx/>
                <a:latin typeface="Arial"/>
                <a:ea typeface="+mn-ea"/>
                <a:cs typeface="+mn-cs"/>
              </a:rPr>
              <a:t>With limited budgets, deciding which designs to support will be difficult.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Selection and support should be:</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guided by data from ARDP and DOE R&amp;D programs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148C2"/>
                </a:solidFill>
                <a:effectLst/>
                <a:uLnTx/>
                <a:uFillTx/>
                <a:latin typeface="Arial"/>
                <a:ea typeface="+mn-ea"/>
                <a:cs typeface="+mn-cs"/>
              </a:rPr>
              <a:t>determined by clear, science-based criteria that encompass the entire fuel cycle</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148C2"/>
                </a:solidFill>
                <a:effectLst/>
                <a:uLnTx/>
                <a:uFillTx/>
                <a:latin typeface="Arial"/>
                <a:ea typeface="+mn-ea"/>
                <a:cs typeface="+mn-cs"/>
              </a:rPr>
              <a:t>based on reliable cost estimates </a:t>
            </a:r>
            <a:r>
              <a:rPr kumimoji="0" lang="en-US" sz="2000" b="0" i="0" u="none" strike="noStrike" kern="1200" cap="none" spc="0" normalizeH="0" baseline="0" noProof="0">
                <a:ln>
                  <a:noFill/>
                </a:ln>
                <a:solidFill>
                  <a:srgbClr val="3B3B3C"/>
                </a:solidFill>
                <a:effectLst/>
                <a:uLnTx/>
                <a:uFillTx/>
                <a:latin typeface="Arial"/>
                <a:ea typeface="+mn-ea"/>
                <a:cs typeface="+mn-cs"/>
              </a:rPr>
              <a:t>for necessary manufacturing base and supply chain infrastructure. </a:t>
            </a:r>
          </a:p>
        </p:txBody>
      </p:sp>
      <p:sp>
        <p:nvSpPr>
          <p:cNvPr id="17" name="TextBox 16">
            <a:extLst>
              <a:ext uri="{FF2B5EF4-FFF2-40B4-BE49-F238E27FC236}">
                <a16:creationId xmlns:a16="http://schemas.microsoft.com/office/drawing/2014/main" id="{EF16329D-6D16-4446-9BD5-D581A781DBE8}"/>
              </a:ext>
            </a:extLst>
          </p:cNvPr>
          <p:cNvSpPr txBox="1"/>
          <p:nvPr/>
        </p:nvSpPr>
        <p:spPr>
          <a:xfrm>
            <a:off x="662940" y="1289256"/>
            <a:ext cx="10131183" cy="1400383"/>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Finding 3.</a:t>
            </a:r>
            <a:endParaRPr kumimoji="0" lang="en-US" sz="2000" b="0" i="0" u="none" strike="noStrike" kern="1200" cap="none" spc="0" normalizeH="0" baseline="0" noProof="0">
              <a:ln>
                <a:noFill/>
              </a:ln>
              <a:solidFill>
                <a:srgbClr val="3B3B3C"/>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148C2"/>
                </a:solidFill>
                <a:effectLst/>
                <a:uLnTx/>
                <a:uFillTx/>
                <a:latin typeface="Arial"/>
                <a:ea typeface="+mn-ea"/>
                <a:cs typeface="+mn-cs"/>
              </a:rPr>
              <a:t>Government support to help bring advanced reactors to commercial deployment will take substantial financial and technical resources. </a:t>
            </a:r>
            <a:r>
              <a:rPr kumimoji="0" lang="en-US" sz="2000" b="0" i="0" u="none" strike="noStrike" kern="1200" cap="none" spc="0" normalizeH="0" baseline="0" noProof="0">
                <a:ln>
                  <a:noFill/>
                </a:ln>
                <a:solidFill>
                  <a:srgbClr val="3B3B3C"/>
                </a:solidFill>
                <a:effectLst/>
                <a:uLnTx/>
                <a:uFillTx/>
                <a:latin typeface="Arial"/>
                <a:ea typeface="+mn-ea"/>
                <a:cs typeface="+mn-cs"/>
              </a:rPr>
              <a:t>Consistent and full funding of ARDP through completion will be key to helping DOE in its decision making process.</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282764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2411" b="32411"/>
          <a:stretch>
            <a:fillRect/>
          </a:stretch>
        </p:blipFill>
        <p:spPr/>
      </p:pic>
      <p:sp>
        <p:nvSpPr>
          <p:cNvPr id="3" name="Text Placeholder 2"/>
          <p:cNvSpPr>
            <a:spLocks noGrp="1"/>
          </p:cNvSpPr>
          <p:nvPr>
            <p:ph type="body" sz="quarter" idx="14"/>
          </p:nvPr>
        </p:nvSpPr>
        <p:spPr>
          <a:xfrm>
            <a:off x="1004807" y="250162"/>
            <a:ext cx="10182386" cy="3911935"/>
          </a:xfrm>
        </p:spPr>
        <p:txBody>
          <a:bodyPr/>
          <a:lstStyle/>
          <a:p>
            <a:pPr>
              <a:spcAft>
                <a:spcPts val="1200"/>
              </a:spcAft>
            </a:pPr>
            <a:r>
              <a:rPr lang="en-US"/>
              <a:t>What about the fuel cycle?</a:t>
            </a:r>
          </a:p>
          <a:p>
            <a:r>
              <a:rPr lang="en-US" sz="2600"/>
              <a:t>Advanced reactor developers are focusing on reactor designs and front-end fuel cycle components needed to support technology demonstration. </a:t>
            </a:r>
          </a:p>
        </p:txBody>
      </p:sp>
      <p:sp>
        <p:nvSpPr>
          <p:cNvPr id="4" name="TextBox 3">
            <a:extLst>
              <a:ext uri="{FF2B5EF4-FFF2-40B4-BE49-F238E27FC236}">
                <a16:creationId xmlns:a16="http://schemas.microsoft.com/office/drawing/2014/main" id="{783C334B-A387-43F0-88D8-B67F01CAFBF1}"/>
              </a:ext>
            </a:extLst>
          </p:cNvPr>
          <p:cNvSpPr txBox="1"/>
          <p:nvPr/>
        </p:nvSpPr>
        <p:spPr>
          <a:xfrm>
            <a:off x="3437259" y="4311823"/>
            <a:ext cx="5317481" cy="1200329"/>
          </a:xfrm>
          <a:prstGeom prst="rect">
            <a:avLst/>
          </a:prstGeom>
          <a:solidFill>
            <a:schemeClr val="accent2">
              <a:lumMod val="20000"/>
              <a:lumOff val="80000"/>
            </a:schemeClr>
          </a:solidFill>
          <a:ln w="19050">
            <a:solidFill>
              <a:schemeClr val="accent2"/>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11747"/>
                </a:solidFill>
                <a:effectLst/>
                <a:uLnTx/>
                <a:uFillTx/>
                <a:latin typeface="Arial"/>
                <a:ea typeface="+mn-ea"/>
                <a:cs typeface="+mn-cs"/>
              </a:rPr>
              <a:t>enrichment: 5% &lt; HALEU &lt; 20% </a:t>
            </a:r>
            <a:r>
              <a:rPr kumimoji="0" lang="en-US" sz="2400" b="0" i="0" u="none" strike="noStrike" kern="1200" cap="none" spc="0" normalizeH="0" baseline="30000" noProof="0">
                <a:ln>
                  <a:noFill/>
                </a:ln>
                <a:solidFill>
                  <a:srgbClr val="211747"/>
                </a:solidFill>
                <a:effectLst/>
                <a:uLnTx/>
                <a:uFillTx/>
                <a:latin typeface="Arial"/>
                <a:ea typeface="+mn-ea"/>
                <a:cs typeface="+mn-cs"/>
              </a:rPr>
              <a:t>235</a:t>
            </a:r>
            <a:r>
              <a:rPr kumimoji="0" lang="en-US" sz="2400" b="0" i="0" u="none" strike="noStrike" kern="1200" cap="none" spc="0" normalizeH="0" baseline="0" noProof="0">
                <a:ln>
                  <a:noFill/>
                </a:ln>
                <a:solidFill>
                  <a:srgbClr val="211747"/>
                </a:solidFill>
                <a:effectLst/>
                <a:uLnTx/>
                <a:uFillTx/>
                <a:latin typeface="Arial"/>
                <a:ea typeface="+mn-ea"/>
                <a:cs typeface="+mn-cs"/>
              </a:rPr>
              <a:t>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11747"/>
                </a:solidFill>
                <a:effectLst/>
                <a:uLnTx/>
                <a:uFillTx/>
                <a:latin typeface="Arial"/>
                <a:ea typeface="+mn-ea"/>
                <a:cs typeface="+mn-cs"/>
              </a:rPr>
              <a:t>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11747"/>
                </a:solidFill>
                <a:effectLst/>
                <a:uLnTx/>
                <a:uFillTx/>
                <a:latin typeface="Arial"/>
                <a:ea typeface="+mn-ea"/>
                <a:cs typeface="+mn-cs"/>
              </a:rPr>
              <a:t>fuel fabrication using HALEU </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9681972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533669"/>
            <a:ext cx="9602485" cy="502102"/>
          </a:xfrm>
        </p:spPr>
        <p:txBody>
          <a:bodyPr/>
          <a:lstStyle/>
          <a:p>
            <a:r>
              <a:rPr lang="en-US" sz="3200"/>
              <a:t>Front-end fuel cycle considerations – HALEU supply</a:t>
            </a:r>
            <a:br>
              <a:rPr lang="en-US"/>
            </a:br>
            <a:endParaRPr lang="en-US" sz="2400"/>
          </a:p>
        </p:txBody>
      </p:sp>
      <p:sp>
        <p:nvSpPr>
          <p:cNvPr id="8" name="TextBox 7"/>
          <p:cNvSpPr txBox="1"/>
          <p:nvPr/>
        </p:nvSpPr>
        <p:spPr>
          <a:xfrm>
            <a:off x="662940" y="1295557"/>
            <a:ext cx="9903041" cy="209288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Finding 7.</a:t>
            </a:r>
            <a:r>
              <a:rPr kumimoji="0" lang="en-US" sz="2000" b="0" i="0" u="none" strike="noStrike" kern="1200" cap="none" spc="0" normalizeH="0" baseline="0" noProof="0">
                <a:ln>
                  <a:noFill/>
                </a:ln>
                <a:solidFill>
                  <a:srgbClr val="3B3B3C"/>
                </a:solidFill>
                <a:effectLst/>
                <a:uLnTx/>
                <a:uFillTx/>
                <a:latin typeface="Arial"/>
                <a:ea typeface="+mn-ea"/>
                <a:cs typeface="+mn-cs"/>
              </a:rPr>
              <a:t> </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There is </a:t>
            </a:r>
            <a:r>
              <a:rPr kumimoji="0" lang="en-US" sz="2000" b="0" i="0" u="none" strike="noStrike" kern="1200" cap="none" spc="0" normalizeH="0" baseline="0" noProof="0">
                <a:ln>
                  <a:noFill/>
                </a:ln>
                <a:solidFill>
                  <a:srgbClr val="4148C2"/>
                </a:solidFill>
                <a:effectLst/>
                <a:uLnTx/>
                <a:uFillTx/>
                <a:latin typeface="Arial"/>
                <a:ea typeface="+mn-ea"/>
                <a:cs typeface="+mn-cs"/>
              </a:rPr>
              <a:t>no current domestic capacity to supply HALEU</a:t>
            </a:r>
            <a:r>
              <a:rPr kumimoji="0" lang="en-US" sz="2000" b="0" i="0" u="none" strike="noStrike" kern="1200" cap="none" spc="0" normalizeH="0" baseline="0" noProof="0">
                <a:ln>
                  <a:noFill/>
                </a:ln>
                <a:solidFill>
                  <a:srgbClr val="3B3B3C"/>
                </a:solidFill>
                <a:effectLst/>
                <a:uLnTx/>
                <a:uFillTx/>
                <a:latin typeface="Arial"/>
                <a:ea typeface="+mn-ea"/>
                <a:cs typeface="+mn-cs"/>
              </a:rPr>
              <a:t> to meet the projected needs for U.S.-based advanced reactors.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Reliance on foreign sources of HALEU (e.g., Russia) could have </a:t>
            </a:r>
            <a:r>
              <a:rPr kumimoji="0" lang="en-US" sz="2000" b="0" i="0" u="none" strike="noStrike" kern="1200" cap="none" spc="0" normalizeH="0" baseline="0" noProof="0">
                <a:ln>
                  <a:noFill/>
                </a:ln>
                <a:solidFill>
                  <a:srgbClr val="4148C2"/>
                </a:solidFill>
                <a:effectLst/>
                <a:uLnTx/>
                <a:uFillTx/>
                <a:latin typeface="Arial"/>
                <a:ea typeface="+mn-ea"/>
                <a:cs typeface="+mn-cs"/>
              </a:rPr>
              <a:t>serious</a:t>
            </a:r>
            <a:r>
              <a:rPr kumimoji="0" lang="en-US" sz="2000" b="0" i="0" u="none" strike="noStrike" kern="1200" cap="none" spc="0" normalizeH="0" baseline="0" noProof="0">
                <a:ln>
                  <a:noFill/>
                </a:ln>
                <a:solidFill>
                  <a:srgbClr val="3B3B3C"/>
                </a:solidFill>
                <a:effectLst/>
                <a:uLnTx/>
                <a:uFillTx/>
                <a:latin typeface="Arial"/>
                <a:ea typeface="+mn-ea"/>
                <a:cs typeface="+mn-cs"/>
              </a:rPr>
              <a:t> </a:t>
            </a:r>
            <a:r>
              <a:rPr kumimoji="0" lang="en-US" sz="2000" b="0" i="0" u="none" strike="noStrike" kern="1200" cap="none" spc="0" normalizeH="0" baseline="0" noProof="0">
                <a:ln>
                  <a:noFill/>
                </a:ln>
                <a:solidFill>
                  <a:srgbClr val="4148C2"/>
                </a:solidFill>
                <a:effectLst/>
                <a:uLnTx/>
                <a:uFillTx/>
                <a:latin typeface="Arial"/>
                <a:ea typeface="+mn-ea"/>
                <a:cs typeface="+mn-cs"/>
              </a:rPr>
              <a:t>energy and national security implications</a:t>
            </a:r>
            <a:r>
              <a:rPr kumimoji="0" lang="en-US" sz="2000" b="0" i="0" u="none" strike="noStrike" kern="1200" cap="none" spc="0" normalizeH="0" baseline="0" noProof="0">
                <a:ln>
                  <a:noFill/>
                </a:ln>
                <a:solidFill>
                  <a:srgbClr val="3B3B3C"/>
                </a:solidFill>
                <a:effectLst/>
                <a:uLnTx/>
                <a:uFillTx/>
                <a:latin typeface="Arial"/>
                <a:ea typeface="+mn-ea"/>
                <a:cs typeface="+mn-cs"/>
              </a:rPr>
              <a:t> if advanced reactors using HALEU are adopted widely. </a:t>
            </a:r>
          </a:p>
        </p:txBody>
      </p:sp>
      <p:sp>
        <p:nvSpPr>
          <p:cNvPr id="11" name="TextBox 10"/>
          <p:cNvSpPr txBox="1"/>
          <p:nvPr/>
        </p:nvSpPr>
        <p:spPr>
          <a:xfrm>
            <a:off x="662940" y="3648224"/>
            <a:ext cx="9903041" cy="224676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C. </a:t>
            </a:r>
            <a:r>
              <a:rPr kumimoji="0" lang="en-US" sz="2000" b="0" i="0" u="none" strike="noStrike" kern="1200" cap="none" spc="0" normalizeH="0" baseline="0" noProof="0">
                <a:ln>
                  <a:noFill/>
                </a:ln>
                <a:solidFill>
                  <a:srgbClr val="3B3B3C"/>
                </a:solidFill>
                <a:effectLst/>
                <a:uLnTx/>
                <a:uFillTx/>
                <a:latin typeface="Arial"/>
                <a:ea typeface="+mn-ea"/>
                <a:cs typeface="+mn-cs"/>
              </a:rPr>
              <a:t>DOE should develop a plan and associated schedule to make clear to developers the </a:t>
            </a:r>
            <a:r>
              <a:rPr kumimoji="0" lang="en-US" sz="2000" b="0" i="0" u="none" strike="noStrike" kern="1200" cap="none" spc="0" normalizeH="0" baseline="0" noProof="0">
                <a:ln>
                  <a:noFill/>
                </a:ln>
                <a:solidFill>
                  <a:srgbClr val="4148C2"/>
                </a:solidFill>
                <a:effectLst/>
                <a:uLnTx/>
                <a:uFillTx/>
                <a:latin typeface="Arial"/>
                <a:ea typeface="+mn-ea"/>
                <a:cs typeface="+mn-cs"/>
              </a:rPr>
              <a:t>timing and level of federal support available for domestic HALEU production</a:t>
            </a:r>
            <a:r>
              <a:rPr kumimoji="0" lang="en-US" sz="2000" b="0" i="0" u="none" strike="noStrike" kern="1200" cap="none" spc="0" normalizeH="0" baseline="0" noProof="0">
                <a:ln>
                  <a:noFill/>
                </a:ln>
                <a:solidFill>
                  <a:srgbClr val="3B3B3C"/>
                </a:solidFill>
                <a:effectLst/>
                <a:uLnTx/>
                <a:uFillTx/>
                <a:latin typeface="Arial"/>
                <a:ea typeface="+mn-ea"/>
                <a:cs typeface="+mn-cs"/>
              </a:rPr>
              <a: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DOE contingency plans may include: </a:t>
            </a:r>
          </a:p>
          <a:p>
            <a:pPr marL="457200" marR="0" lvl="0" indent="-457200" algn="l" defTabSz="457200" rtl="0" eaLnBrk="1" fontAlgn="auto" latinLnBrk="0" hangingPunct="1">
              <a:lnSpc>
                <a:spcPct val="100000"/>
              </a:lnSpc>
              <a:spcBef>
                <a:spcPts val="0"/>
              </a:spcBef>
              <a:spcAft>
                <a:spcPts val="600"/>
              </a:spcAft>
              <a:buClrTx/>
              <a:buSzTx/>
              <a:buFontTx/>
              <a:buAutoNum type="arabicParenBoth"/>
              <a:tabLst/>
              <a:defRPr/>
            </a:pPr>
            <a:r>
              <a:rPr kumimoji="0" lang="en-US" sz="2000" b="0" i="0" u="none" strike="noStrike" kern="1200" cap="none" spc="0" normalizeH="0" baseline="0" noProof="0">
                <a:ln>
                  <a:noFill/>
                </a:ln>
                <a:solidFill>
                  <a:srgbClr val="4148C2"/>
                </a:solidFill>
                <a:effectLst/>
                <a:uLnTx/>
                <a:uFillTx/>
                <a:latin typeface="Arial"/>
                <a:ea typeface="+mn-ea"/>
                <a:cs typeface="+mn-cs"/>
              </a:rPr>
              <a:t>delaying development &amp; deployment </a:t>
            </a:r>
            <a:r>
              <a:rPr kumimoji="0" lang="en-US" sz="2000" b="0" i="0" u="none" strike="noStrike" kern="1200" cap="none" spc="0" normalizeH="0" baseline="0" noProof="0">
                <a:ln>
                  <a:noFill/>
                </a:ln>
                <a:solidFill>
                  <a:srgbClr val="3B3B3C"/>
                </a:solidFill>
                <a:effectLst/>
                <a:uLnTx/>
                <a:uFillTx/>
                <a:latin typeface="Arial"/>
                <a:ea typeface="+mn-ea"/>
                <a:cs typeface="+mn-cs"/>
              </a:rPr>
              <a:t>of some advanced reactors requiring HALEU </a:t>
            </a:r>
          </a:p>
          <a:p>
            <a:pPr marL="457200" marR="0" lvl="0" indent="-457200" algn="l" defTabSz="457200" rtl="0" eaLnBrk="1" fontAlgn="auto" latinLnBrk="0" hangingPunct="1">
              <a:lnSpc>
                <a:spcPct val="100000"/>
              </a:lnSpc>
              <a:spcBef>
                <a:spcPts val="0"/>
              </a:spcBef>
              <a:spcAft>
                <a:spcPts val="1200"/>
              </a:spcAft>
              <a:buClrTx/>
              <a:buSzTx/>
              <a:buFontTx/>
              <a:buAutoNum type="arabicParenBoth"/>
              <a:tabLst/>
              <a:defRPr/>
            </a:pPr>
            <a:r>
              <a:rPr kumimoji="0" lang="en-US" sz="2000" b="0" i="0" u="none" strike="noStrike" kern="1200" cap="none" spc="0" normalizeH="0" baseline="0" noProof="0">
                <a:ln>
                  <a:noFill/>
                </a:ln>
                <a:solidFill>
                  <a:srgbClr val="4148C2"/>
                </a:solidFill>
                <a:effectLst/>
                <a:uLnTx/>
                <a:uFillTx/>
                <a:latin typeface="Arial"/>
                <a:ea typeface="+mn-ea"/>
                <a:cs typeface="+mn-cs"/>
              </a:rPr>
              <a:t>releasing stockpiles of HEU </a:t>
            </a:r>
            <a:r>
              <a:rPr kumimoji="0" lang="en-US" sz="2000" b="0" i="0" u="none" strike="noStrike" kern="1200" cap="none" spc="0" normalizeH="0" baseline="0" noProof="0">
                <a:ln>
                  <a:noFill/>
                </a:ln>
                <a:solidFill>
                  <a:srgbClr val="3B3B3C"/>
                </a:solidFill>
                <a:effectLst/>
                <a:uLnTx/>
                <a:uFillTx/>
                <a:latin typeface="Arial"/>
                <a:ea typeface="+mn-ea"/>
                <a:cs typeface="+mn-cs"/>
              </a:rPr>
              <a:t>for down blending until domestic HALEU available</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3354775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2411" b="32411"/>
          <a:stretch>
            <a:fillRect/>
          </a:stretch>
        </p:blipFill>
        <p:spPr/>
      </p:pic>
      <p:sp>
        <p:nvSpPr>
          <p:cNvPr id="3" name="Text Placeholder 2"/>
          <p:cNvSpPr>
            <a:spLocks noGrp="1"/>
          </p:cNvSpPr>
          <p:nvPr>
            <p:ph type="body" sz="quarter" idx="14"/>
          </p:nvPr>
        </p:nvSpPr>
        <p:spPr>
          <a:xfrm>
            <a:off x="1004807" y="926026"/>
            <a:ext cx="10182386" cy="5205241"/>
          </a:xfrm>
        </p:spPr>
        <p:txBody>
          <a:bodyPr/>
          <a:lstStyle/>
          <a:p>
            <a:pPr>
              <a:lnSpc>
                <a:spcPct val="100000"/>
              </a:lnSpc>
              <a:spcAft>
                <a:spcPts val="1200"/>
              </a:spcAft>
            </a:pPr>
            <a:r>
              <a:rPr lang="en-US"/>
              <a:t>What about the back-end of the fuel cycle?</a:t>
            </a:r>
          </a:p>
          <a:p>
            <a:pPr>
              <a:lnSpc>
                <a:spcPct val="100000"/>
              </a:lnSpc>
              <a:spcAft>
                <a:spcPts val="1200"/>
              </a:spcAft>
            </a:pPr>
            <a:r>
              <a:rPr lang="en-US" sz="2600"/>
              <a:t>Most advanced reactor developers are not focusing </a:t>
            </a:r>
            <a:br>
              <a:rPr lang="en-US" sz="2600"/>
            </a:br>
            <a:r>
              <a:rPr lang="en-US" sz="2600"/>
              <a:t>on the back end of the fuel cycle. </a:t>
            </a:r>
          </a:p>
          <a:p>
            <a:pPr>
              <a:lnSpc>
                <a:spcPct val="100000"/>
              </a:lnSpc>
              <a:spcAft>
                <a:spcPts val="600"/>
              </a:spcAft>
            </a:pPr>
            <a:r>
              <a:rPr lang="en-US" sz="2600"/>
              <a:t>They are opting initially for a once-through fuel cycle but leave open the possibility of closing the fuel cycle in the distant future.</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101729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74EE73F7-E13D-4F30-BF32-DFF61789FC9F}"/>
              </a:ext>
            </a:extLst>
          </p:cNvPr>
          <p:cNvGrpSpPr>
            <a:grpSpLocks noChangeAspect="1"/>
          </p:cNvGrpSpPr>
          <p:nvPr/>
        </p:nvGrpSpPr>
        <p:grpSpPr>
          <a:xfrm>
            <a:off x="541827" y="3984450"/>
            <a:ext cx="9784080" cy="2117552"/>
            <a:chOff x="436724" y="2085666"/>
            <a:chExt cx="10367172" cy="2243748"/>
          </a:xfrm>
        </p:grpSpPr>
        <p:grpSp>
          <p:nvGrpSpPr>
            <p:cNvPr id="78" name="Group 77">
              <a:extLst>
                <a:ext uri="{FF2B5EF4-FFF2-40B4-BE49-F238E27FC236}">
                  <a16:creationId xmlns:a16="http://schemas.microsoft.com/office/drawing/2014/main" id="{0C1433EA-588B-42E9-A2BA-2D8B1A6343AD}"/>
                </a:ext>
              </a:extLst>
            </p:cNvPr>
            <p:cNvGrpSpPr/>
            <p:nvPr/>
          </p:nvGrpSpPr>
          <p:grpSpPr>
            <a:xfrm>
              <a:off x="436724" y="2085666"/>
              <a:ext cx="10367172" cy="2243748"/>
              <a:chOff x="179310" y="2570657"/>
              <a:chExt cx="10367172" cy="2243748"/>
            </a:xfrm>
          </p:grpSpPr>
          <p:pic>
            <p:nvPicPr>
              <p:cNvPr id="81" name="Picture 80">
                <a:extLst>
                  <a:ext uri="{FF2B5EF4-FFF2-40B4-BE49-F238E27FC236}">
                    <a16:creationId xmlns:a16="http://schemas.microsoft.com/office/drawing/2014/main" id="{3D53E9DC-990A-4F12-AB7A-A72E9475191B}"/>
                  </a:ext>
                </a:extLst>
              </p:cNvPr>
              <p:cNvPicPr>
                <a:picLocks noChangeAspect="1"/>
              </p:cNvPicPr>
              <p:nvPr/>
            </p:nvPicPr>
            <p:blipFill rotWithShape="1">
              <a:blip r:embed="rId2"/>
              <a:srcRect t="25116" r="31114"/>
              <a:stretch/>
            </p:blipFill>
            <p:spPr>
              <a:xfrm>
                <a:off x="179310" y="2572706"/>
                <a:ext cx="6298890" cy="2241699"/>
              </a:xfrm>
              <a:prstGeom prst="rect">
                <a:avLst/>
              </a:prstGeom>
            </p:spPr>
          </p:pic>
          <p:pic>
            <p:nvPicPr>
              <p:cNvPr id="82" name="Picture 81">
                <a:extLst>
                  <a:ext uri="{FF2B5EF4-FFF2-40B4-BE49-F238E27FC236}">
                    <a16:creationId xmlns:a16="http://schemas.microsoft.com/office/drawing/2014/main" id="{D2C10A2C-5AB9-4617-B2CC-A61007102147}"/>
                  </a:ext>
                </a:extLst>
              </p:cNvPr>
              <p:cNvPicPr>
                <a:picLocks noChangeAspect="1"/>
              </p:cNvPicPr>
              <p:nvPr/>
            </p:nvPicPr>
            <p:blipFill rotWithShape="1">
              <a:blip r:embed="rId2"/>
              <a:srcRect l="68886" t="25046" r="13528" b="2"/>
              <a:stretch/>
            </p:blipFill>
            <p:spPr>
              <a:xfrm>
                <a:off x="6478201" y="2570657"/>
                <a:ext cx="1608083" cy="2243748"/>
              </a:xfrm>
              <a:prstGeom prst="rect">
                <a:avLst/>
              </a:prstGeom>
            </p:spPr>
          </p:pic>
          <p:pic>
            <p:nvPicPr>
              <p:cNvPr id="83" name="Picture 82">
                <a:extLst>
                  <a:ext uri="{FF2B5EF4-FFF2-40B4-BE49-F238E27FC236}">
                    <a16:creationId xmlns:a16="http://schemas.microsoft.com/office/drawing/2014/main" id="{797555F0-5584-47E9-9422-39118DD0939D}"/>
                  </a:ext>
                </a:extLst>
              </p:cNvPr>
              <p:cNvPicPr>
                <a:picLocks noChangeAspect="1"/>
              </p:cNvPicPr>
              <p:nvPr/>
            </p:nvPicPr>
            <p:blipFill rotWithShape="1">
              <a:blip r:embed="rId2"/>
              <a:srcRect l="73095" t="25303" r="-1"/>
              <a:stretch/>
            </p:blipFill>
            <p:spPr>
              <a:xfrm>
                <a:off x="8086284" y="2578315"/>
                <a:ext cx="2460198" cy="2236090"/>
              </a:xfrm>
              <a:prstGeom prst="rect">
                <a:avLst/>
              </a:prstGeom>
            </p:spPr>
          </p:pic>
        </p:grpSp>
        <p:sp>
          <p:nvSpPr>
            <p:cNvPr id="79" name="TextBox 78">
              <a:extLst>
                <a:ext uri="{FF2B5EF4-FFF2-40B4-BE49-F238E27FC236}">
                  <a16:creationId xmlns:a16="http://schemas.microsoft.com/office/drawing/2014/main" id="{287F2106-A23E-4FC7-9009-AD168229F1C8}"/>
                </a:ext>
              </a:extLst>
            </p:cNvPr>
            <p:cNvSpPr txBox="1"/>
            <p:nvPr/>
          </p:nvSpPr>
          <p:spPr>
            <a:xfrm>
              <a:off x="7067855" y="2865120"/>
              <a:ext cx="1029449" cy="269304"/>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srgbClr val="3B3B3C"/>
                  </a:solidFill>
                  <a:effectLst/>
                  <a:uLnTx/>
                  <a:uFillTx/>
                  <a:latin typeface="Arial"/>
                  <a:ea typeface="+mn-ea"/>
                  <a:cs typeface="+mn-cs"/>
                </a:rPr>
                <a:t>Wet storage</a:t>
              </a:r>
            </a:p>
          </p:txBody>
        </p:sp>
        <p:sp>
          <p:nvSpPr>
            <p:cNvPr id="80" name="TextBox 79">
              <a:extLst>
                <a:ext uri="{FF2B5EF4-FFF2-40B4-BE49-F238E27FC236}">
                  <a16:creationId xmlns:a16="http://schemas.microsoft.com/office/drawing/2014/main" id="{8D4B920A-6C9C-4ABE-B411-CA6E3A6DFF74}"/>
                </a:ext>
              </a:extLst>
            </p:cNvPr>
            <p:cNvSpPr txBox="1"/>
            <p:nvPr/>
          </p:nvSpPr>
          <p:spPr>
            <a:xfrm>
              <a:off x="8286838" y="2865119"/>
              <a:ext cx="1003801" cy="269304"/>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srgbClr val="3B3B3C"/>
                  </a:solidFill>
                  <a:effectLst/>
                  <a:uLnTx/>
                  <a:uFillTx/>
                  <a:latin typeface="Arial"/>
                  <a:ea typeface="+mn-ea"/>
                  <a:cs typeface="+mn-cs"/>
                </a:rPr>
                <a:t>Dry storage</a:t>
              </a:r>
            </a:p>
          </p:txBody>
        </p:sp>
      </p:grpSp>
      <p:sp>
        <p:nvSpPr>
          <p:cNvPr id="26" name="Rectangle 25"/>
          <p:cNvSpPr/>
          <p:nvPr/>
        </p:nvSpPr>
        <p:spPr>
          <a:xfrm>
            <a:off x="8398173" y="6319498"/>
            <a:ext cx="2522527" cy="365760"/>
          </a:xfrm>
          <a:prstGeom prst="rect">
            <a:avLst/>
          </a:prstGeom>
          <a:solidFill>
            <a:schemeClr val="bg1">
              <a:alpha val="7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65000"/>
                  </a:prstClr>
                </a:solidFill>
                <a:effectLst/>
                <a:uLnTx/>
                <a:uFillTx/>
                <a:latin typeface="Arial"/>
                <a:ea typeface="+mn-ea"/>
                <a:cs typeface="+mn-cs"/>
              </a:rPr>
              <a:t>partial domestic capacity</a:t>
            </a:r>
          </a:p>
        </p:txBody>
      </p:sp>
      <p:sp>
        <p:nvSpPr>
          <p:cNvPr id="27" name="Rectangle 26"/>
          <p:cNvSpPr/>
          <p:nvPr/>
        </p:nvSpPr>
        <p:spPr>
          <a:xfrm>
            <a:off x="6143774" y="6319498"/>
            <a:ext cx="2105018" cy="365760"/>
          </a:xfrm>
          <a:prstGeom prst="rect">
            <a:avLst/>
          </a:prstGeom>
          <a:solidFill>
            <a:schemeClr val="bg1">
              <a:lumMod val="85000"/>
              <a:alpha val="7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50000"/>
                  </a:prstClr>
                </a:solidFill>
                <a:effectLst/>
                <a:uLnTx/>
                <a:uFillTx/>
                <a:latin typeface="Arial"/>
                <a:ea typeface="+mn-ea"/>
                <a:cs typeface="+mn-cs"/>
              </a:rPr>
              <a:t>no domestic capacity</a:t>
            </a:r>
          </a:p>
        </p:txBody>
      </p:sp>
      <p:grpSp>
        <p:nvGrpSpPr>
          <p:cNvPr id="39" name="Group 38">
            <a:extLst>
              <a:ext uri="{FF2B5EF4-FFF2-40B4-BE49-F238E27FC236}">
                <a16:creationId xmlns:a16="http://schemas.microsoft.com/office/drawing/2014/main" id="{C980CF60-EFAB-4FEF-B269-D3E3D8EF1D05}"/>
              </a:ext>
            </a:extLst>
          </p:cNvPr>
          <p:cNvGrpSpPr/>
          <p:nvPr/>
        </p:nvGrpSpPr>
        <p:grpSpPr>
          <a:xfrm>
            <a:off x="1422570" y="2185112"/>
            <a:ext cx="1042695" cy="1485429"/>
            <a:chOff x="1010479" y="2865120"/>
            <a:chExt cx="1205164" cy="2030440"/>
          </a:xfrm>
        </p:grpSpPr>
        <p:sp>
          <p:nvSpPr>
            <p:cNvPr id="40" name="Rectangle 39">
              <a:extLst>
                <a:ext uri="{FF2B5EF4-FFF2-40B4-BE49-F238E27FC236}">
                  <a16:creationId xmlns:a16="http://schemas.microsoft.com/office/drawing/2014/main" id="{86EED2A8-85ED-493D-A6E3-47FCDF9E118F}"/>
                </a:ext>
              </a:extLst>
            </p:cNvPr>
            <p:cNvSpPr/>
            <p:nvPr/>
          </p:nvSpPr>
          <p:spPr>
            <a:xfrm>
              <a:off x="1010479" y="2865120"/>
              <a:ext cx="822651" cy="20304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9A52BE07-8428-42AA-9E04-40BB5D801B98}"/>
                </a:ext>
              </a:extLst>
            </p:cNvPr>
            <p:cNvSpPr/>
            <p:nvPr/>
          </p:nvSpPr>
          <p:spPr>
            <a:xfrm>
              <a:off x="1800244" y="4154538"/>
              <a:ext cx="415399" cy="74102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2" name="Title 1">
            <a:extLst>
              <a:ext uri="{FF2B5EF4-FFF2-40B4-BE49-F238E27FC236}">
                <a16:creationId xmlns:a16="http://schemas.microsoft.com/office/drawing/2014/main" id="{C9061A4A-A94F-4F16-A8D8-B921EA245983}"/>
              </a:ext>
            </a:extLst>
          </p:cNvPr>
          <p:cNvSpPr txBox="1">
            <a:spLocks/>
          </p:cNvSpPr>
          <p:nvPr/>
        </p:nvSpPr>
        <p:spPr>
          <a:xfrm>
            <a:off x="662940" y="590811"/>
            <a:ext cx="9944100" cy="450937"/>
          </a:xfrm>
          <a:prstGeom prst="rect">
            <a:avLst/>
          </a:prstGeom>
        </p:spPr>
        <p:txBody>
          <a:bodyPr/>
          <a:lstStyle>
            <a:lvl1pPr algn="l" defTabSz="914377"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211747"/>
                </a:solidFill>
                <a:effectLst/>
                <a:uLnTx/>
                <a:uFillTx/>
                <a:latin typeface="Georgia"/>
                <a:ea typeface="+mj-ea"/>
                <a:cs typeface="+mj-cs"/>
              </a:rPr>
              <a:t>Fuel Cycle Options for Advanced Reactors – Once-through with HALEU</a:t>
            </a:r>
          </a:p>
        </p:txBody>
      </p:sp>
      <p:grpSp>
        <p:nvGrpSpPr>
          <p:cNvPr id="43" name="Group 42"/>
          <p:cNvGrpSpPr>
            <a:grpSpLocks noChangeAspect="1"/>
          </p:cNvGrpSpPr>
          <p:nvPr/>
        </p:nvGrpSpPr>
        <p:grpSpPr>
          <a:xfrm>
            <a:off x="541827" y="1609266"/>
            <a:ext cx="9784080" cy="2117552"/>
            <a:chOff x="436724" y="2085666"/>
            <a:chExt cx="10367172" cy="2243748"/>
          </a:xfrm>
        </p:grpSpPr>
        <p:grpSp>
          <p:nvGrpSpPr>
            <p:cNvPr id="44" name="Group 43"/>
            <p:cNvGrpSpPr/>
            <p:nvPr/>
          </p:nvGrpSpPr>
          <p:grpSpPr>
            <a:xfrm>
              <a:off x="436724" y="2085666"/>
              <a:ext cx="10367172" cy="2243748"/>
              <a:chOff x="179310" y="2570657"/>
              <a:chExt cx="10367172" cy="2243748"/>
            </a:xfrm>
          </p:grpSpPr>
          <p:pic>
            <p:nvPicPr>
              <p:cNvPr id="47" name="Picture 46"/>
              <p:cNvPicPr>
                <a:picLocks noChangeAspect="1"/>
              </p:cNvPicPr>
              <p:nvPr/>
            </p:nvPicPr>
            <p:blipFill rotWithShape="1">
              <a:blip r:embed="rId2"/>
              <a:srcRect t="25116" r="31114"/>
              <a:stretch/>
            </p:blipFill>
            <p:spPr>
              <a:xfrm>
                <a:off x="179310" y="2572706"/>
                <a:ext cx="6298890" cy="2241699"/>
              </a:xfrm>
              <a:prstGeom prst="rect">
                <a:avLst/>
              </a:prstGeom>
            </p:spPr>
          </p:pic>
          <p:pic>
            <p:nvPicPr>
              <p:cNvPr id="48" name="Picture 47"/>
              <p:cNvPicPr>
                <a:picLocks noChangeAspect="1"/>
              </p:cNvPicPr>
              <p:nvPr/>
            </p:nvPicPr>
            <p:blipFill rotWithShape="1">
              <a:blip r:embed="rId2"/>
              <a:srcRect l="68886" t="25046" r="13528" b="2"/>
              <a:stretch/>
            </p:blipFill>
            <p:spPr>
              <a:xfrm>
                <a:off x="6478201" y="2570657"/>
                <a:ext cx="1608083" cy="2243748"/>
              </a:xfrm>
              <a:prstGeom prst="rect">
                <a:avLst/>
              </a:prstGeom>
            </p:spPr>
          </p:pic>
          <p:pic>
            <p:nvPicPr>
              <p:cNvPr id="49" name="Picture 48"/>
              <p:cNvPicPr>
                <a:picLocks noChangeAspect="1"/>
              </p:cNvPicPr>
              <p:nvPr/>
            </p:nvPicPr>
            <p:blipFill rotWithShape="1">
              <a:blip r:embed="rId2"/>
              <a:srcRect l="73095" t="25303" r="-1"/>
              <a:stretch/>
            </p:blipFill>
            <p:spPr>
              <a:xfrm>
                <a:off x="8086284" y="2578315"/>
                <a:ext cx="2460198" cy="2236090"/>
              </a:xfrm>
              <a:prstGeom prst="rect">
                <a:avLst/>
              </a:prstGeom>
            </p:spPr>
          </p:pic>
        </p:grpSp>
        <p:sp>
          <p:nvSpPr>
            <p:cNvPr id="45" name="TextBox 44"/>
            <p:cNvSpPr txBox="1"/>
            <p:nvPr/>
          </p:nvSpPr>
          <p:spPr>
            <a:xfrm>
              <a:off x="7067855" y="2865120"/>
              <a:ext cx="1029449" cy="269304"/>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srgbClr val="3B3B3C"/>
                  </a:solidFill>
                  <a:effectLst/>
                  <a:uLnTx/>
                  <a:uFillTx/>
                  <a:latin typeface="Arial"/>
                  <a:ea typeface="+mn-ea"/>
                  <a:cs typeface="+mn-cs"/>
                </a:rPr>
                <a:t>Wet storage</a:t>
              </a:r>
            </a:p>
          </p:txBody>
        </p:sp>
        <p:sp>
          <p:nvSpPr>
            <p:cNvPr id="46" name="TextBox 45"/>
            <p:cNvSpPr txBox="1"/>
            <p:nvPr/>
          </p:nvSpPr>
          <p:spPr>
            <a:xfrm>
              <a:off x="8286838" y="2865119"/>
              <a:ext cx="1003801" cy="269304"/>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srgbClr val="3B3B3C"/>
                  </a:solidFill>
                  <a:effectLst/>
                  <a:uLnTx/>
                  <a:uFillTx/>
                  <a:latin typeface="Arial"/>
                  <a:ea typeface="+mn-ea"/>
                  <a:cs typeface="+mn-cs"/>
                </a:rPr>
                <a:t>Dry storage</a:t>
              </a:r>
            </a:p>
          </p:txBody>
        </p:sp>
      </p:grpSp>
      <p:grpSp>
        <p:nvGrpSpPr>
          <p:cNvPr id="50" name="Group 49"/>
          <p:cNvGrpSpPr/>
          <p:nvPr/>
        </p:nvGrpSpPr>
        <p:grpSpPr>
          <a:xfrm>
            <a:off x="8685478" y="1790917"/>
            <a:ext cx="1515426" cy="1918931"/>
            <a:chOff x="8348672" y="2761673"/>
            <a:chExt cx="1727120" cy="1918931"/>
          </a:xfrm>
        </p:grpSpPr>
        <p:sp>
          <p:nvSpPr>
            <p:cNvPr id="51" name="Rectangle 50"/>
            <p:cNvSpPr/>
            <p:nvPr/>
          </p:nvSpPr>
          <p:spPr>
            <a:xfrm>
              <a:off x="8794472" y="2761673"/>
              <a:ext cx="1281320" cy="1918931"/>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Rectangle 51"/>
            <p:cNvSpPr/>
            <p:nvPr/>
          </p:nvSpPr>
          <p:spPr>
            <a:xfrm>
              <a:off x="8348672" y="4257041"/>
              <a:ext cx="445800" cy="423563"/>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3" name="Group 52"/>
          <p:cNvGrpSpPr/>
          <p:nvPr/>
        </p:nvGrpSpPr>
        <p:grpSpPr>
          <a:xfrm>
            <a:off x="669357" y="1655399"/>
            <a:ext cx="3495259" cy="2054449"/>
            <a:chOff x="564254" y="2131799"/>
            <a:chExt cx="3495259" cy="2054449"/>
          </a:xfrm>
        </p:grpSpPr>
        <p:sp>
          <p:nvSpPr>
            <p:cNvPr id="54" name="Rectangle 53"/>
            <p:cNvSpPr/>
            <p:nvPr/>
          </p:nvSpPr>
          <p:spPr>
            <a:xfrm>
              <a:off x="1616791" y="2165919"/>
              <a:ext cx="803583" cy="202032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Rectangle 54"/>
            <p:cNvSpPr/>
            <p:nvPr/>
          </p:nvSpPr>
          <p:spPr>
            <a:xfrm>
              <a:off x="2412613" y="3594314"/>
              <a:ext cx="330947" cy="588287"/>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56" name="Group 55">
              <a:extLst>
                <a:ext uri="{FF2B5EF4-FFF2-40B4-BE49-F238E27FC236}">
                  <a16:creationId xmlns:a16="http://schemas.microsoft.com/office/drawing/2014/main" id="{52A19DD9-984B-4F81-B322-7B15EA8EA3BE}"/>
                </a:ext>
              </a:extLst>
            </p:cNvPr>
            <p:cNvGrpSpPr/>
            <p:nvPr/>
          </p:nvGrpSpPr>
          <p:grpSpPr>
            <a:xfrm>
              <a:off x="2423779" y="2185016"/>
              <a:ext cx="1635734" cy="1987337"/>
              <a:chOff x="2923629" y="2751163"/>
              <a:chExt cx="1635734" cy="1987337"/>
            </a:xfrm>
          </p:grpSpPr>
          <p:sp>
            <p:nvSpPr>
              <p:cNvPr id="61" name="Rectangle 60"/>
              <p:cNvSpPr/>
              <p:nvPr/>
            </p:nvSpPr>
            <p:spPr>
              <a:xfrm>
                <a:off x="2923629" y="2751163"/>
                <a:ext cx="1469358" cy="140018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Rectangle 61"/>
              <p:cNvSpPr/>
              <p:nvPr/>
            </p:nvSpPr>
            <p:spPr>
              <a:xfrm>
                <a:off x="3246814" y="4143345"/>
                <a:ext cx="1312549" cy="595155"/>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7" name="Rectangle 56"/>
            <p:cNvSpPr/>
            <p:nvPr/>
          </p:nvSpPr>
          <p:spPr>
            <a:xfrm>
              <a:off x="1222134" y="2167432"/>
              <a:ext cx="400550" cy="1456311"/>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58" name="Group 57">
              <a:extLst>
                <a:ext uri="{FF2B5EF4-FFF2-40B4-BE49-F238E27FC236}">
                  <a16:creationId xmlns:a16="http://schemas.microsoft.com/office/drawing/2014/main" id="{B98FCF0D-A167-4B4C-953A-AC382F8B2A37}"/>
                </a:ext>
              </a:extLst>
            </p:cNvPr>
            <p:cNvGrpSpPr/>
            <p:nvPr/>
          </p:nvGrpSpPr>
          <p:grpSpPr>
            <a:xfrm>
              <a:off x="564254" y="2131799"/>
              <a:ext cx="1039414" cy="2050400"/>
              <a:chOff x="1064104" y="2697946"/>
              <a:chExt cx="1039414" cy="2050400"/>
            </a:xfrm>
          </p:grpSpPr>
          <p:sp>
            <p:nvSpPr>
              <p:cNvPr id="59" name="Rectangle 58"/>
              <p:cNvSpPr/>
              <p:nvPr/>
            </p:nvSpPr>
            <p:spPr>
              <a:xfrm>
                <a:off x="1064104" y="2697946"/>
                <a:ext cx="639738" cy="18872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Rectangle 59"/>
              <p:cNvSpPr/>
              <p:nvPr/>
            </p:nvSpPr>
            <p:spPr>
              <a:xfrm>
                <a:off x="1707737" y="4198678"/>
                <a:ext cx="395781" cy="54966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63" name="Group 62"/>
          <p:cNvGrpSpPr/>
          <p:nvPr/>
        </p:nvGrpSpPr>
        <p:grpSpPr>
          <a:xfrm>
            <a:off x="1190922" y="1230277"/>
            <a:ext cx="8778240" cy="2233501"/>
            <a:chOff x="1085819" y="1872829"/>
            <a:chExt cx="8778240" cy="2233501"/>
          </a:xfrm>
        </p:grpSpPr>
        <p:pic>
          <p:nvPicPr>
            <p:cNvPr id="64" name="Picture 63"/>
            <p:cNvPicPr>
              <a:picLocks noChangeAspect="1"/>
            </p:cNvPicPr>
            <p:nvPr/>
          </p:nvPicPr>
          <p:blipFill rotWithShape="1">
            <a:blip r:embed="rId2"/>
            <a:srcRect b="83931"/>
            <a:stretch/>
          </p:blipFill>
          <p:spPr>
            <a:xfrm>
              <a:off x="1085819" y="1872829"/>
              <a:ext cx="8778240" cy="461795"/>
            </a:xfrm>
            <a:prstGeom prst="rect">
              <a:avLst/>
            </a:prstGeom>
          </p:spPr>
        </p:pic>
        <p:sp>
          <p:nvSpPr>
            <p:cNvPr id="65" name="Rectangle 64"/>
            <p:cNvSpPr/>
            <p:nvPr/>
          </p:nvSpPr>
          <p:spPr>
            <a:xfrm>
              <a:off x="7866477" y="3808252"/>
              <a:ext cx="172326" cy="298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66" name="TextBox 65">
            <a:extLst>
              <a:ext uri="{FF2B5EF4-FFF2-40B4-BE49-F238E27FC236}">
                <a16:creationId xmlns:a16="http://schemas.microsoft.com/office/drawing/2014/main" id="{4A53593C-11B0-44ED-A5D5-C9BF4ACB4BFF}"/>
              </a:ext>
            </a:extLst>
          </p:cNvPr>
          <p:cNvSpPr txBox="1"/>
          <p:nvPr/>
        </p:nvSpPr>
        <p:spPr>
          <a:xfrm>
            <a:off x="3220649" y="1347462"/>
            <a:ext cx="5464829" cy="338554"/>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B3B3C"/>
                </a:solidFill>
                <a:effectLst/>
                <a:uLnTx/>
                <a:uFillTx/>
                <a:latin typeface="Arial"/>
                <a:ea typeface="+mn-ea"/>
                <a:cs typeface="+mn-cs"/>
              </a:rPr>
              <a:t>Once-through fuel cycle for LWRs with LEU-based fuel</a:t>
            </a:r>
          </a:p>
        </p:txBody>
      </p:sp>
      <p:grpSp>
        <p:nvGrpSpPr>
          <p:cNvPr id="2" name="Group 1"/>
          <p:cNvGrpSpPr/>
          <p:nvPr/>
        </p:nvGrpSpPr>
        <p:grpSpPr>
          <a:xfrm>
            <a:off x="662940" y="3794891"/>
            <a:ext cx="9532088" cy="2443745"/>
            <a:chOff x="662940" y="3658257"/>
            <a:chExt cx="9532088" cy="2443745"/>
          </a:xfrm>
        </p:grpSpPr>
        <p:grpSp>
          <p:nvGrpSpPr>
            <p:cNvPr id="10" name="Group 9"/>
            <p:cNvGrpSpPr/>
            <p:nvPr/>
          </p:nvGrpSpPr>
          <p:grpSpPr>
            <a:xfrm>
              <a:off x="662940" y="3658257"/>
              <a:ext cx="8912894" cy="2443745"/>
              <a:chOff x="-297806" y="1076076"/>
              <a:chExt cx="8912894" cy="2443745"/>
            </a:xfrm>
          </p:grpSpPr>
          <p:grpSp>
            <p:nvGrpSpPr>
              <p:cNvPr id="19" name="Group 18"/>
              <p:cNvGrpSpPr/>
              <p:nvPr/>
            </p:nvGrpSpPr>
            <p:grpSpPr>
              <a:xfrm>
                <a:off x="761147" y="1076076"/>
                <a:ext cx="7853941" cy="2372582"/>
                <a:chOff x="761147" y="1389871"/>
                <a:chExt cx="7853941" cy="2372582"/>
              </a:xfrm>
            </p:grpSpPr>
            <p:sp>
              <p:nvSpPr>
                <p:cNvPr id="3" name="TextBox 2"/>
                <p:cNvSpPr txBox="1"/>
                <p:nvPr/>
              </p:nvSpPr>
              <p:spPr>
                <a:xfrm>
                  <a:off x="1555142" y="1389871"/>
                  <a:ext cx="705994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B3B3C"/>
                      </a:solidFill>
                      <a:effectLst/>
                      <a:uLnTx/>
                      <a:uFillTx/>
                      <a:latin typeface="Arial"/>
                      <a:ea typeface="+mn-ea"/>
                      <a:cs typeface="+mn-cs"/>
                    </a:rPr>
                    <a:t>Once-through fuel cycle for advanced reactors with HALEU-based fuel </a:t>
                  </a:r>
                </a:p>
              </p:txBody>
            </p:sp>
            <p:sp>
              <p:nvSpPr>
                <p:cNvPr id="5" name="TextBox 4"/>
                <p:cNvSpPr txBox="1"/>
                <p:nvPr/>
              </p:nvSpPr>
              <p:spPr>
                <a:xfrm>
                  <a:off x="2669633" y="3305251"/>
                  <a:ext cx="567556" cy="365760"/>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C"/>
                      </a:solidFill>
                      <a:effectLst/>
                      <a:uLnTx/>
                      <a:uFillTx/>
                      <a:latin typeface="Arial"/>
                      <a:ea typeface="+mn-ea"/>
                      <a:cs typeface="+mn-cs"/>
                    </a:rPr>
                    <a:t>5 - &lt;20% </a:t>
                  </a:r>
                  <a:br>
                    <a:rPr kumimoji="0" lang="en-US" sz="1000" b="0" i="0" u="none" strike="noStrike" kern="1200" cap="none" spc="0" normalizeH="0" baseline="0" noProof="0">
                      <a:ln>
                        <a:noFill/>
                      </a:ln>
                      <a:solidFill>
                        <a:srgbClr val="3B3B3C"/>
                      </a:solidFill>
                      <a:effectLst/>
                      <a:uLnTx/>
                      <a:uFillTx/>
                      <a:latin typeface="Arial"/>
                      <a:ea typeface="+mn-ea"/>
                      <a:cs typeface="+mn-cs"/>
                    </a:rPr>
                  </a:br>
                  <a:r>
                    <a:rPr kumimoji="0" lang="en-US" sz="1000" b="0" i="0" u="none" strike="noStrike" kern="1200" cap="none" spc="0" normalizeH="0" baseline="30000" noProof="0">
                      <a:ln>
                        <a:noFill/>
                      </a:ln>
                      <a:solidFill>
                        <a:srgbClr val="3B3B3C"/>
                      </a:solidFill>
                      <a:effectLst/>
                      <a:uLnTx/>
                      <a:uFillTx/>
                      <a:latin typeface="Arial"/>
                      <a:ea typeface="+mn-ea"/>
                      <a:cs typeface="+mn-cs"/>
                    </a:rPr>
                    <a:t>235</a:t>
                  </a:r>
                  <a:r>
                    <a:rPr kumimoji="0" lang="en-US" sz="1000" b="0" i="0" u="none" strike="noStrike" kern="1200" cap="none" spc="0" normalizeH="0" baseline="0" noProof="0">
                      <a:ln>
                        <a:noFill/>
                      </a:ln>
                      <a:solidFill>
                        <a:srgbClr val="3B3B3C"/>
                      </a:solidFill>
                      <a:effectLst/>
                      <a:uLnTx/>
                      <a:uFillTx/>
                      <a:latin typeface="Arial"/>
                      <a:ea typeface="+mn-ea"/>
                      <a:cs typeface="+mn-cs"/>
                    </a:rPr>
                    <a:t>UOx</a:t>
                  </a:r>
                </a:p>
              </p:txBody>
            </p:sp>
            <p:sp>
              <p:nvSpPr>
                <p:cNvPr id="15" name="TextBox 14"/>
                <p:cNvSpPr txBox="1"/>
                <p:nvPr/>
              </p:nvSpPr>
              <p:spPr>
                <a:xfrm>
                  <a:off x="4014953" y="3305253"/>
                  <a:ext cx="620111" cy="457200"/>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C"/>
                      </a:solidFill>
                      <a:effectLst/>
                      <a:uLnTx/>
                      <a:uFillTx/>
                      <a:latin typeface="Arial"/>
                      <a:ea typeface="+mn-ea"/>
                      <a:cs typeface="+mn-cs"/>
                    </a:rPr>
                    <a:t>HALEU-</a:t>
                  </a:r>
                  <a:br>
                    <a:rPr kumimoji="0" lang="en-US" sz="1000" b="0" i="0" u="none" strike="noStrike" kern="1200" cap="none" spc="0" normalizeH="0" baseline="0" noProof="0">
                      <a:ln>
                        <a:noFill/>
                      </a:ln>
                      <a:solidFill>
                        <a:srgbClr val="3B3B3C"/>
                      </a:solidFill>
                      <a:effectLst/>
                      <a:uLnTx/>
                      <a:uFillTx/>
                      <a:latin typeface="Arial"/>
                      <a:ea typeface="+mn-ea"/>
                      <a:cs typeface="+mn-cs"/>
                    </a:rPr>
                  </a:br>
                  <a:r>
                    <a:rPr kumimoji="0" lang="en-US" sz="1000" b="0" i="0" u="none" strike="noStrike" kern="1200" cap="none" spc="0" normalizeH="0" baseline="0" noProof="0">
                      <a:ln>
                        <a:noFill/>
                      </a:ln>
                      <a:solidFill>
                        <a:srgbClr val="3B3B3C"/>
                      </a:solidFill>
                      <a:effectLst/>
                      <a:uLnTx/>
                      <a:uFillTx/>
                      <a:latin typeface="Arial"/>
                      <a:ea typeface="+mn-ea"/>
                      <a:cs typeface="+mn-cs"/>
                    </a:rPr>
                    <a:t>based fuel</a:t>
                  </a:r>
                </a:p>
              </p:txBody>
            </p:sp>
            <p:sp>
              <p:nvSpPr>
                <p:cNvPr id="16" name="TextBox 15"/>
                <p:cNvSpPr txBox="1"/>
                <p:nvPr/>
              </p:nvSpPr>
              <p:spPr>
                <a:xfrm>
                  <a:off x="4556543" y="3059301"/>
                  <a:ext cx="960120" cy="457200"/>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C"/>
                      </a:solidFill>
                      <a:effectLst/>
                      <a:uLnTx/>
                      <a:uFillTx/>
                      <a:latin typeface="Arial"/>
                      <a:ea typeface="+mn-ea"/>
                      <a:cs typeface="+mn-cs"/>
                    </a:rPr>
                    <a:t>Advanced Reactor</a:t>
                  </a:r>
                </a:p>
              </p:txBody>
            </p:sp>
            <p:sp>
              <p:nvSpPr>
                <p:cNvPr id="17" name="TextBox 16"/>
                <p:cNvSpPr txBox="1"/>
                <p:nvPr/>
              </p:nvSpPr>
              <p:spPr>
                <a:xfrm>
                  <a:off x="5575590" y="3336783"/>
                  <a:ext cx="394287" cy="307777"/>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C"/>
                      </a:solidFill>
                      <a:effectLst/>
                      <a:uLnTx/>
                      <a:uFillTx/>
                      <a:latin typeface="Arial"/>
                      <a:ea typeface="+mn-ea"/>
                      <a:cs typeface="+mn-cs"/>
                    </a:rPr>
                    <a:t>Spent fuel</a:t>
                  </a:r>
                </a:p>
              </p:txBody>
            </p:sp>
            <p:sp>
              <p:nvSpPr>
                <p:cNvPr id="18" name="TextBox 17"/>
                <p:cNvSpPr txBox="1"/>
                <p:nvPr/>
              </p:nvSpPr>
              <p:spPr>
                <a:xfrm>
                  <a:off x="6558158" y="3318293"/>
                  <a:ext cx="394287" cy="307777"/>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C"/>
                      </a:solidFill>
                      <a:effectLst/>
                      <a:uLnTx/>
                      <a:uFillTx/>
                      <a:latin typeface="Arial"/>
                      <a:ea typeface="+mn-ea"/>
                      <a:cs typeface="+mn-cs"/>
                    </a:rPr>
                    <a:t>Spent fuel</a:t>
                  </a:r>
                </a:p>
              </p:txBody>
            </p:sp>
            <p:sp>
              <p:nvSpPr>
                <p:cNvPr id="11" name="Rectangle 10"/>
                <p:cNvSpPr/>
                <p:nvPr/>
              </p:nvSpPr>
              <p:spPr>
                <a:xfrm>
                  <a:off x="761147" y="1728425"/>
                  <a:ext cx="4764549" cy="2031747"/>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2" name="Rectangle 21"/>
              <p:cNvSpPr/>
              <p:nvPr/>
            </p:nvSpPr>
            <p:spPr>
              <a:xfrm>
                <a:off x="-297806" y="1782358"/>
                <a:ext cx="664297" cy="173746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Rectangle 23"/>
              <p:cNvSpPr/>
              <p:nvPr/>
            </p:nvSpPr>
            <p:spPr>
              <a:xfrm>
                <a:off x="441173" y="1433879"/>
                <a:ext cx="319973" cy="1429947"/>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Rectangle 24"/>
              <p:cNvSpPr/>
              <p:nvPr/>
            </p:nvSpPr>
            <p:spPr>
              <a:xfrm>
                <a:off x="352244" y="2823687"/>
                <a:ext cx="343824" cy="46166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84" name="Rectangle 83"/>
            <p:cNvSpPr/>
            <p:nvPr/>
          </p:nvSpPr>
          <p:spPr>
            <a:xfrm>
              <a:off x="9079771" y="4231641"/>
              <a:ext cx="1115257" cy="179691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Rectangle 84"/>
            <p:cNvSpPr/>
            <p:nvPr/>
          </p:nvSpPr>
          <p:spPr>
            <a:xfrm>
              <a:off x="8701462" y="5506364"/>
              <a:ext cx="375174" cy="522194"/>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E8076CBB-5698-45CC-A345-141A13D35D75}"/>
                </a:ext>
              </a:extLst>
            </p:cNvPr>
            <p:cNvSpPr/>
            <p:nvPr/>
          </p:nvSpPr>
          <p:spPr>
            <a:xfrm>
              <a:off x="6470895" y="4231641"/>
              <a:ext cx="2214583" cy="179691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E8076CBB-5698-45CC-A345-141A13D35D75}"/>
                </a:ext>
              </a:extLst>
            </p:cNvPr>
            <p:cNvSpPr/>
            <p:nvPr/>
          </p:nvSpPr>
          <p:spPr>
            <a:xfrm>
              <a:off x="8685478" y="4231641"/>
              <a:ext cx="391158" cy="128244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564645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591864"/>
            <a:ext cx="9602485" cy="858676"/>
          </a:xfrm>
        </p:spPr>
        <p:txBody>
          <a:bodyPr/>
          <a:lstStyle/>
          <a:p>
            <a:r>
              <a:rPr lang="en-US"/>
              <a:t>Fuel cycle development for advanced reactors – the bottom line!</a:t>
            </a:r>
            <a:br>
              <a:rPr lang="en-US"/>
            </a:br>
            <a:br>
              <a:rPr lang="en-US"/>
            </a:br>
            <a:endParaRPr lang="en-US" sz="2400" b="1"/>
          </a:p>
        </p:txBody>
      </p:sp>
      <p:sp>
        <p:nvSpPr>
          <p:cNvPr id="8" name="TextBox 7"/>
          <p:cNvSpPr txBox="1"/>
          <p:nvPr/>
        </p:nvSpPr>
        <p:spPr>
          <a:xfrm>
            <a:off x="662940" y="1934441"/>
            <a:ext cx="10089144" cy="2246769"/>
          </a:xfrm>
          <a:prstGeom prst="rect">
            <a:avLst/>
          </a:prstGeom>
          <a:no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D. </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148C2"/>
                </a:solidFill>
                <a:effectLst/>
                <a:uLnTx/>
                <a:uFillTx/>
                <a:latin typeface="Arial"/>
                <a:ea typeface="+mn-ea"/>
                <a:cs typeface="+mn-cs"/>
              </a:rPr>
              <a:t>Current U.S. policy</a:t>
            </a:r>
            <a:r>
              <a:rPr kumimoji="0" lang="en-US" sz="2000" b="0" i="0" u="none" strike="noStrike" kern="1200" cap="none" spc="0" normalizeH="0" baseline="0" noProof="0">
                <a:ln>
                  <a:noFill/>
                </a:ln>
                <a:solidFill>
                  <a:srgbClr val="3B3B3C"/>
                </a:solidFill>
                <a:effectLst/>
                <a:uLnTx/>
                <a:uFillTx/>
                <a:latin typeface="Arial"/>
                <a:ea typeface="+mn-ea"/>
                <a:cs typeface="+mn-cs"/>
              </a:rPr>
              <a:t> of a once-through fuel cycle with direct disposal of commercial SNF in a geologic repository </a:t>
            </a:r>
            <a:r>
              <a:rPr kumimoji="0" lang="en-US" sz="2000" b="0" i="0" u="none" strike="noStrike" kern="1200" cap="none" spc="0" normalizeH="0" baseline="0" noProof="0">
                <a:ln>
                  <a:noFill/>
                </a:ln>
                <a:solidFill>
                  <a:srgbClr val="4148C2"/>
                </a:solidFill>
                <a:effectLst/>
                <a:uLnTx/>
                <a:uFillTx/>
                <a:latin typeface="Arial"/>
                <a:ea typeface="+mn-ea"/>
                <a:cs typeface="+mn-cs"/>
              </a:rPr>
              <a:t>should continue</a:t>
            </a:r>
            <a:r>
              <a:rPr kumimoji="0" lang="en-US" sz="2000" b="0" i="0" u="none" strike="noStrike" kern="1200" cap="none" spc="0" normalizeH="0" baseline="0" noProof="0">
                <a:ln>
                  <a:noFill/>
                </a:ln>
                <a:solidFill>
                  <a:srgbClr val="3B3B3C"/>
                </a:solidFill>
                <a:effectLst/>
                <a:uLnTx/>
                <a:uFillTx/>
                <a:latin typeface="Arial"/>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DOE should develop and implement a </a:t>
            </a:r>
            <a:r>
              <a:rPr kumimoji="0" lang="en-US" sz="2000" b="0" i="0" u="none" strike="noStrike" kern="1200" cap="none" spc="0" normalizeH="0" baseline="0" noProof="0">
                <a:ln>
                  <a:noFill/>
                </a:ln>
                <a:solidFill>
                  <a:srgbClr val="4148C2"/>
                </a:solidFill>
                <a:effectLst/>
                <a:uLnTx/>
                <a:uFillTx/>
                <a:latin typeface="Arial"/>
                <a:ea typeface="+mn-ea"/>
                <a:cs typeface="+mn-cs"/>
              </a:rPr>
              <a:t>phased, long-range R&amp;D program on advanced separations and transmutations</a:t>
            </a:r>
            <a:r>
              <a:rPr kumimoji="0" lang="en-US" sz="2000" b="0" i="0" u="none" strike="noStrike" kern="1200" cap="none" spc="0" normalizeH="0" baseline="0" noProof="0">
                <a:ln>
                  <a:noFill/>
                </a:ln>
                <a:solidFill>
                  <a:srgbClr val="3B3B3C"/>
                </a:solidFill>
                <a:effectLst/>
                <a:uLnTx/>
                <a:uFillTx/>
                <a:latin typeface="Arial"/>
                <a:ea typeface="+mn-ea"/>
                <a:cs typeface="+mn-cs"/>
              </a:rPr>
              <a:t> technologies so as not to preclude these options in the future. </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816796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411" b="32411"/>
          <a:stretch>
            <a:fillRect/>
          </a:stretch>
        </p:blipFill>
        <p:spPr/>
      </p:pic>
      <p:sp>
        <p:nvSpPr>
          <p:cNvPr id="3" name="Text Placeholder 2"/>
          <p:cNvSpPr>
            <a:spLocks noGrp="1"/>
          </p:cNvSpPr>
          <p:nvPr>
            <p:ph type="body" sz="quarter" idx="14"/>
          </p:nvPr>
        </p:nvSpPr>
        <p:spPr/>
        <p:txBody>
          <a:bodyPr/>
          <a:lstStyle/>
          <a:p>
            <a:endParaRPr lang="en-US"/>
          </a:p>
          <a:p>
            <a:endParaRPr lang="en-US"/>
          </a:p>
          <a:p>
            <a:r>
              <a:rPr lang="en-US"/>
              <a:t>What are the waste management and disposal options for advanced reactors? </a:t>
            </a:r>
          </a:p>
          <a:p>
            <a:endParaRPr lang="en-US"/>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8131977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D63E-38F8-3E37-131E-22A7962863F5}"/>
              </a:ext>
            </a:extLst>
          </p:cNvPr>
          <p:cNvSpPr>
            <a:spLocks noGrp="1"/>
          </p:cNvSpPr>
          <p:nvPr>
            <p:ph type="title"/>
          </p:nvPr>
        </p:nvSpPr>
        <p:spPr/>
        <p:txBody>
          <a:bodyPr/>
          <a:lstStyle/>
          <a:p>
            <a:r>
              <a:rPr lang="en-US"/>
              <a:t>Current Regulatory and Technical Structure for Spent Fuel Management Based on Large LWRs</a:t>
            </a:r>
          </a:p>
        </p:txBody>
      </p:sp>
      <p:sp>
        <p:nvSpPr>
          <p:cNvPr id="3" name="Content Placeholder 2">
            <a:extLst>
              <a:ext uri="{FF2B5EF4-FFF2-40B4-BE49-F238E27FC236}">
                <a16:creationId xmlns:a16="http://schemas.microsoft.com/office/drawing/2014/main" id="{AFA91C7B-A3CD-1036-82D8-F6C88740CCD6}"/>
              </a:ext>
            </a:extLst>
          </p:cNvPr>
          <p:cNvSpPr>
            <a:spLocks noGrp="1"/>
          </p:cNvSpPr>
          <p:nvPr>
            <p:ph idx="1"/>
          </p:nvPr>
        </p:nvSpPr>
        <p:spPr>
          <a:xfrm>
            <a:off x="662940" y="1820429"/>
            <a:ext cx="9973529" cy="3981281"/>
          </a:xfrm>
        </p:spPr>
        <p:txBody>
          <a:bodyPr/>
          <a:lstStyle/>
          <a:p>
            <a:r>
              <a:rPr lang="en-US" sz="2000"/>
              <a:t>The NWPA defines the governance structure and process for the eventual acceptance and disposal of SNF and HLW by DOE.</a:t>
            </a:r>
          </a:p>
          <a:p>
            <a:r>
              <a:rPr lang="en-US" sz="2000"/>
              <a:t>The vast majority of SNF from large light water reactors meeting the “Standard Fuel” definition under DOE’s Standard Contract (10CFR961, Appendix E).  </a:t>
            </a:r>
          </a:p>
          <a:p>
            <a:r>
              <a:rPr lang="en-US" sz="2000"/>
              <a:t>Existing non-standard fuel represents only a small fraction of SNF inventory. </a:t>
            </a:r>
          </a:p>
          <a:p>
            <a:r>
              <a:rPr lang="en-US" sz="2000"/>
              <a:t>DOE’s Amended Standard Contract for New Reactors struck Appendix E provisions for Non-Standard Fuel.</a:t>
            </a:r>
          </a:p>
          <a:p>
            <a:r>
              <a:rPr lang="en-US" sz="2000"/>
              <a:t>Most advanced reactors produce non-standard spent fuel for which there is no current path for acceptance by DOE.</a:t>
            </a:r>
          </a:p>
          <a:p>
            <a:pPr marL="0" indent="0">
              <a:buNone/>
            </a:pPr>
            <a:endParaRPr lang="en-US" sz="200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273888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What is the status of spent nuclear fuel in the U.S.?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 y="1001267"/>
            <a:ext cx="5943600" cy="4635183"/>
          </a:xfrm>
          <a:prstGeom prst="rect">
            <a:avLst/>
          </a:prstGeom>
        </p:spPr>
      </p:pic>
      <p:sp>
        <p:nvSpPr>
          <p:cNvPr id="2" name="Rectangle 1"/>
          <p:cNvSpPr/>
          <p:nvPr/>
        </p:nvSpPr>
        <p:spPr>
          <a:xfrm>
            <a:off x="662940" y="5677616"/>
            <a:ext cx="5622246"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3B3C"/>
                </a:solidFill>
                <a:effectLst/>
                <a:uLnTx/>
                <a:uFillTx/>
                <a:latin typeface="Arial"/>
                <a:ea typeface="Calibri" panose="020F0502020204030204" pitchFamily="34" charset="0"/>
                <a:cs typeface="+mn-cs"/>
              </a:rPr>
              <a:t>Stored commercial spent nuclear fuel (SNF) sites, showing ranges in </a:t>
            </a:r>
            <a:r>
              <a:rPr kumimoji="0" lang="en-US" sz="1400" b="0" i="0" u="none" strike="noStrike" kern="1200" cap="none" spc="0" normalizeH="0" baseline="0" noProof="0" err="1">
                <a:ln>
                  <a:noFill/>
                </a:ln>
                <a:solidFill>
                  <a:srgbClr val="3B3B3C"/>
                </a:solidFill>
                <a:effectLst/>
                <a:uLnTx/>
                <a:uFillTx/>
                <a:latin typeface="Arial"/>
                <a:ea typeface="Calibri" panose="020F0502020204030204" pitchFamily="34" charset="0"/>
                <a:cs typeface="+mn-cs"/>
              </a:rPr>
              <a:t>tonnes</a:t>
            </a:r>
            <a:r>
              <a:rPr kumimoji="0" lang="en-US" sz="1400" b="0" i="0" u="none" strike="noStrike" kern="1200" cap="none" spc="0" normalizeH="0" baseline="0" noProof="0">
                <a:ln>
                  <a:noFill/>
                </a:ln>
                <a:solidFill>
                  <a:srgbClr val="3B3B3C"/>
                </a:solidFill>
                <a:effectLst/>
                <a:uLnTx/>
                <a:uFillTx/>
                <a:latin typeface="Arial"/>
                <a:ea typeface="Calibri" panose="020F0502020204030204" pitchFamily="34" charset="0"/>
                <a:cs typeface="+mn-cs"/>
              </a:rPr>
              <a:t> of SNF for each state. Adapted from GAO-21-603. </a:t>
            </a:r>
            <a:endParaRPr kumimoji="0" lang="en-US" sz="1400" b="0" i="0" u="none" strike="noStrike" kern="1200" cap="none" spc="0" normalizeH="0" baseline="0" noProof="0">
              <a:ln>
                <a:noFill/>
              </a:ln>
              <a:solidFill>
                <a:srgbClr val="3B3B3C"/>
              </a:solidFill>
              <a:effectLst/>
              <a:uLnTx/>
              <a:uFillTx/>
              <a:latin typeface="Arial"/>
              <a:ea typeface="+mn-ea"/>
              <a:cs typeface="+mn-cs"/>
            </a:endParaRPr>
          </a:p>
        </p:txBody>
      </p:sp>
      <p:sp>
        <p:nvSpPr>
          <p:cNvPr id="3" name="Rectangle 2"/>
          <p:cNvSpPr/>
          <p:nvPr/>
        </p:nvSpPr>
        <p:spPr>
          <a:xfrm>
            <a:off x="6800193" y="1295557"/>
            <a:ext cx="4393325"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3B3B3C"/>
                </a:solidFill>
                <a:effectLst/>
                <a:uLnTx/>
                <a:uFillTx/>
                <a:latin typeface="Arial"/>
                <a:ea typeface="+mn-ea"/>
                <a:cs typeface="+mn-cs"/>
              </a:rPr>
              <a:t>From Finding 11:</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B3B3C"/>
                </a:solidFill>
                <a:effectLst/>
                <a:uLnTx/>
                <a:uFillTx/>
                <a:latin typeface="Arial"/>
                <a:ea typeface="+mn-ea"/>
                <a:cs typeface="+mn-cs"/>
              </a:rPr>
              <a:t>40 years since enactment of the Nuclear Waste Policy Act of 1982, there is </a:t>
            </a:r>
            <a:r>
              <a:rPr kumimoji="0" lang="en-US" sz="1800" b="0" i="0" u="none" strike="noStrike" kern="1200" cap="none" spc="0" normalizeH="0" baseline="0" noProof="0">
                <a:ln>
                  <a:noFill/>
                </a:ln>
                <a:solidFill>
                  <a:srgbClr val="4148C2"/>
                </a:solidFill>
                <a:effectLst/>
                <a:uLnTx/>
                <a:uFillTx/>
                <a:latin typeface="Arial"/>
                <a:ea typeface="+mn-ea"/>
                <a:cs typeface="+mn-cs"/>
              </a:rPr>
              <a:t>no clear path forward </a:t>
            </a:r>
            <a:r>
              <a:rPr kumimoji="0" lang="en-US" sz="1800" b="0" i="0" u="none" strike="noStrike" kern="1200" cap="none" spc="0" normalizeH="0" baseline="0" noProof="0">
                <a:ln>
                  <a:noFill/>
                </a:ln>
                <a:solidFill>
                  <a:srgbClr val="3B3B3C"/>
                </a:solidFill>
                <a:effectLst/>
                <a:uLnTx/>
                <a:uFillTx/>
                <a:latin typeface="Arial"/>
                <a:ea typeface="+mn-ea"/>
                <a:cs typeface="+mn-cs"/>
              </a:rPr>
              <a:t>for siting, licensing, and constructing a geologic repository to dispose highly radioactive waste, mainly commercial spent nuclear fuel.</a:t>
            </a:r>
          </a:p>
        </p:txBody>
      </p:sp>
      <p:sp>
        <p:nvSpPr>
          <p:cNvPr id="4" name="Rectangle 3"/>
          <p:cNvSpPr/>
          <p:nvPr/>
        </p:nvSpPr>
        <p:spPr>
          <a:xfrm>
            <a:off x="6800193" y="3751249"/>
            <a:ext cx="4393325" cy="258532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3B3B3C"/>
                </a:solidFill>
                <a:effectLst/>
                <a:uLnTx/>
                <a:uFillTx/>
                <a:latin typeface="Arial"/>
                <a:ea typeface="+mn-ea"/>
                <a:cs typeface="+mn-cs"/>
              </a:rPr>
              <a:t>From Finding 12: </a:t>
            </a:r>
            <a:endParaRPr kumimoji="0" lang="en-US" sz="1800" b="0" i="0" u="none" strike="noStrike" kern="1200" cap="none" spc="0" normalizeH="0" baseline="0" noProof="0">
              <a:ln>
                <a:noFill/>
              </a:ln>
              <a:solidFill>
                <a:srgbClr val="3B3B3C"/>
              </a:solidFill>
              <a:effectLst/>
              <a:uLnTx/>
              <a:uFillTx/>
              <a:latin typeface="Arial"/>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B3B3C"/>
                </a:solidFill>
                <a:effectLst/>
                <a:uLnTx/>
                <a:uFillTx/>
                <a:latin typeface="Arial"/>
                <a:ea typeface="+mn-ea"/>
                <a:cs typeface="+mn-cs"/>
              </a:rPr>
              <a:t>Without a final geologic disposal strategy, expanding nuclear power with advanced reactors will </a:t>
            </a:r>
            <a:r>
              <a:rPr kumimoji="0" lang="en-US" sz="1800" b="0" i="0" u="none" strike="noStrike" kern="1200" cap="none" spc="0" normalizeH="0" baseline="0" noProof="0">
                <a:ln>
                  <a:noFill/>
                </a:ln>
                <a:solidFill>
                  <a:srgbClr val="4148C2"/>
                </a:solidFill>
                <a:effectLst/>
                <a:uLnTx/>
                <a:uFillTx/>
                <a:latin typeface="Arial"/>
                <a:ea typeface="+mn-ea"/>
                <a:cs typeface="+mn-cs"/>
              </a:rPr>
              <a:t>add to the amount of SNF and associated waste </a:t>
            </a:r>
            <a:r>
              <a:rPr kumimoji="0" lang="en-US" sz="1800" b="0" i="0" u="none" strike="noStrike" kern="1200" cap="none" spc="0" normalizeH="0" baseline="0" noProof="0">
                <a:ln>
                  <a:noFill/>
                </a:ln>
                <a:solidFill>
                  <a:srgbClr val="3B3B3C"/>
                </a:solidFill>
                <a:effectLst/>
                <a:uLnTx/>
                <a:uFillTx/>
                <a:latin typeface="Arial"/>
                <a:ea typeface="+mn-ea"/>
                <a:cs typeface="+mn-cs"/>
              </a:rPr>
              <a:t>requiring disposal and will </a:t>
            </a:r>
            <a:r>
              <a:rPr kumimoji="0" lang="en-US" sz="1800" b="0" i="0" u="none" strike="noStrike" kern="1200" cap="none" spc="0" normalizeH="0" baseline="0" noProof="0">
                <a:ln>
                  <a:noFill/>
                </a:ln>
                <a:solidFill>
                  <a:srgbClr val="4148C2"/>
                </a:solidFill>
                <a:effectLst/>
                <a:uLnTx/>
                <a:uFillTx/>
                <a:latin typeface="Arial"/>
                <a:ea typeface="+mn-ea"/>
                <a:cs typeface="+mn-cs"/>
              </a:rPr>
              <a:t>increase the complexity of this challenge </a:t>
            </a:r>
            <a:r>
              <a:rPr kumimoji="0" lang="en-US" sz="1800" b="0" i="0" u="none" strike="noStrike" kern="1200" cap="none" spc="0" normalizeH="0" baseline="0" noProof="0">
                <a:ln>
                  <a:noFill/>
                </a:ln>
                <a:solidFill>
                  <a:srgbClr val="3B3B3C"/>
                </a:solidFill>
                <a:effectLst/>
                <a:uLnTx/>
                <a:uFillTx/>
                <a:latin typeface="Arial"/>
                <a:ea typeface="+mn-ea"/>
                <a:cs typeface="+mn-cs"/>
              </a:rPr>
              <a:t>because new types of fuels and waste streams will need to be disposed of.</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7183242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Tackling the nuclear waste challenge</a:t>
            </a:r>
            <a:endParaRPr lang="en-US" sz="2400"/>
          </a:p>
        </p:txBody>
      </p:sp>
      <p:sp>
        <p:nvSpPr>
          <p:cNvPr id="6" name="TextBox 5"/>
          <p:cNvSpPr txBox="1"/>
          <p:nvPr/>
        </p:nvSpPr>
        <p:spPr>
          <a:xfrm>
            <a:off x="662940" y="1295557"/>
            <a:ext cx="10047889" cy="463203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G. </a:t>
            </a:r>
            <a:r>
              <a:rPr kumimoji="0" lang="en-US" sz="2000" b="0" i="0" u="none" strike="noStrike" kern="1200" cap="none" spc="0" normalizeH="0" baseline="0" noProof="0">
                <a:ln>
                  <a:noFill/>
                </a:ln>
                <a:solidFill>
                  <a:srgbClr val="3B3B3C"/>
                </a:solidFill>
                <a:effectLst/>
                <a:uLnTx/>
                <a:uFillTx/>
                <a:latin typeface="Arial"/>
                <a:ea typeface="+mn-ea"/>
                <a:cs typeface="+mn-cs"/>
              </a:rPr>
              <a:t>Congress should establish a</a:t>
            </a:r>
            <a:r>
              <a:rPr kumimoji="0" lang="en-US" sz="2000" b="0" i="0" u="none" strike="noStrike" kern="1200" cap="none" spc="0" normalizeH="0" baseline="0" noProof="0">
                <a:ln>
                  <a:noFill/>
                </a:ln>
                <a:solidFill>
                  <a:srgbClr val="4148C2"/>
                </a:solidFill>
                <a:effectLst/>
                <a:uLnTx/>
                <a:uFillTx/>
                <a:latin typeface="Arial"/>
                <a:ea typeface="+mn-ea"/>
                <a:cs typeface="+mn-cs"/>
              </a:rPr>
              <a:t> single-mission entity responsible for the management and disposal of nuclear wastes</a:t>
            </a:r>
            <a:r>
              <a:rPr kumimoji="0" lang="en-US" sz="2000" b="0" i="0" u="none" strike="noStrike" kern="1200" cap="none" spc="0" normalizeH="0" baseline="0" noProof="0">
                <a:ln>
                  <a:noFill/>
                </a:ln>
                <a:solidFill>
                  <a:srgbClr val="3B3B3C"/>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This entity should: </a:t>
            </a:r>
          </a:p>
          <a:p>
            <a:pPr marL="457200" marR="0" lvl="0" indent="-457200" algn="l" defTabSz="457200" rtl="0" eaLnBrk="1" fontAlgn="auto" latinLnBrk="0" hangingPunct="1">
              <a:lnSpc>
                <a:spcPct val="100000"/>
              </a:lnSpc>
              <a:spcBef>
                <a:spcPts val="0"/>
              </a:spcBef>
              <a:spcAft>
                <a:spcPts val="600"/>
              </a:spcAft>
              <a:buClrTx/>
              <a:buSzTx/>
              <a:buFontTx/>
              <a:buAutoNum type="arabicParenBoth"/>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be responsible for </a:t>
            </a:r>
            <a:r>
              <a:rPr kumimoji="0" lang="en-US" sz="2000" b="0" i="0" u="none" strike="noStrike" kern="1200" cap="none" spc="0" normalizeH="0" baseline="0" noProof="0">
                <a:ln>
                  <a:noFill/>
                </a:ln>
                <a:solidFill>
                  <a:srgbClr val="4148C2"/>
                </a:solidFill>
                <a:effectLst/>
                <a:uLnTx/>
                <a:uFillTx/>
                <a:latin typeface="Arial"/>
                <a:ea typeface="+mn-ea"/>
                <a:cs typeface="+mn-cs"/>
              </a:rPr>
              <a:t>cradle-to-grave management and disposal </a:t>
            </a:r>
            <a:r>
              <a:rPr kumimoji="0" lang="en-US" sz="2000" b="0" i="0" u="none" strike="noStrike" kern="1200" cap="none" spc="0" normalizeH="0" baseline="0" noProof="0">
                <a:ln>
                  <a:noFill/>
                </a:ln>
                <a:solidFill>
                  <a:srgbClr val="3B3B3C"/>
                </a:solidFill>
                <a:effectLst/>
                <a:uLnTx/>
                <a:uFillTx/>
                <a:latin typeface="Arial"/>
                <a:ea typeface="+mn-ea"/>
                <a:cs typeface="+mn-cs"/>
              </a:rPr>
              <a:t>of nuclear wastes, with continuity of leadership and funding  </a:t>
            </a:r>
          </a:p>
          <a:p>
            <a:pPr marL="457200" marR="0" lvl="0" indent="-457200" algn="l" defTabSz="457200" rtl="0" eaLnBrk="1" fontAlgn="auto" latinLnBrk="0" hangingPunct="1">
              <a:lnSpc>
                <a:spcPct val="100000"/>
              </a:lnSpc>
              <a:spcBef>
                <a:spcPts val="0"/>
              </a:spcBef>
              <a:spcAft>
                <a:spcPts val="600"/>
              </a:spcAft>
              <a:buClrTx/>
              <a:buSzTx/>
              <a:buFontTx/>
              <a:buAutoNum type="arabicParenBoth"/>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be funded by users of nuclear-generated electricity, with </a:t>
            </a:r>
            <a:r>
              <a:rPr kumimoji="0" lang="en-US" sz="2000" b="0" i="0" u="none" strike="noStrike" kern="1200" cap="none" spc="0" normalizeH="0" baseline="0" noProof="0">
                <a:ln>
                  <a:noFill/>
                </a:ln>
                <a:solidFill>
                  <a:srgbClr val="4148C2"/>
                </a:solidFill>
                <a:effectLst/>
                <a:uLnTx/>
                <a:uFillTx/>
                <a:latin typeface="Arial"/>
                <a:ea typeface="+mn-ea"/>
                <a:cs typeface="+mn-cs"/>
              </a:rPr>
              <a:t>funds collected in an escrow account and not subject to annual appropriations</a:t>
            </a:r>
          </a:p>
          <a:p>
            <a:pPr marL="457200" marR="0" lvl="0" indent="-457200" algn="l" defTabSz="457200" rtl="0" eaLnBrk="1" fontAlgn="auto" latinLnBrk="0" hangingPunct="1">
              <a:lnSpc>
                <a:spcPct val="100000"/>
              </a:lnSpc>
              <a:spcBef>
                <a:spcPts val="600"/>
              </a:spcBef>
              <a:spcAft>
                <a:spcPts val="600"/>
              </a:spcAft>
              <a:buClrTx/>
              <a:buSzTx/>
              <a:buFontTx/>
              <a:buAutoNum type="arabicParenBoth"/>
              <a:tabLst/>
              <a:defRPr/>
            </a:pPr>
            <a:r>
              <a:rPr kumimoji="0" lang="en-US" sz="2000" b="0" i="0" u="none" strike="noStrike" kern="1200" cap="none" spc="0" normalizeH="0" baseline="0" noProof="0">
                <a:ln>
                  <a:noFill/>
                </a:ln>
                <a:solidFill>
                  <a:srgbClr val="4148C2"/>
                </a:solidFill>
                <a:effectLst/>
                <a:uLnTx/>
                <a:uFillTx/>
                <a:latin typeface="Arial"/>
                <a:ea typeface="+mn-ea"/>
                <a:cs typeface="+mn-cs"/>
              </a:rPr>
              <a:t>initiate the process of site selection for a geologic repository </a:t>
            </a:r>
            <a:r>
              <a:rPr kumimoji="0" lang="en-US" sz="2000" b="0" i="0" u="none" strike="noStrike" kern="1200" cap="none" spc="0" normalizeH="0" baseline="0" noProof="0">
                <a:ln>
                  <a:noFill/>
                </a:ln>
                <a:solidFill>
                  <a:srgbClr val="3B3B3C"/>
                </a:solidFill>
                <a:effectLst/>
                <a:uLnTx/>
                <a:uFillTx/>
                <a:latin typeface="Arial"/>
                <a:ea typeface="+mn-ea"/>
                <a:cs typeface="+mn-cs"/>
              </a:rPr>
              <a:t>using appropriate technical criteria and acceptable public engagement methods (e.g., consent-based siting)</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Congress should </a:t>
            </a:r>
            <a:r>
              <a:rPr kumimoji="0" lang="en-US" sz="2000" b="0" i="0" u="none" strike="noStrike" kern="1200" cap="none" spc="0" normalizeH="0" baseline="0" noProof="0">
                <a:ln>
                  <a:noFill/>
                </a:ln>
                <a:solidFill>
                  <a:srgbClr val="4148C2"/>
                </a:solidFill>
                <a:effectLst/>
                <a:uLnTx/>
                <a:uFillTx/>
                <a:latin typeface="Arial"/>
                <a:ea typeface="+mn-ea"/>
                <a:cs typeface="+mn-cs"/>
              </a:rPr>
              <a:t>make a decision on what to do with Yucca Mountain</a:t>
            </a:r>
            <a:r>
              <a:rPr kumimoji="0" lang="en-US" sz="2000" b="0" i="0" u="none" strike="noStrike" kern="1200" cap="none" spc="0" normalizeH="0" baseline="0" noProof="0">
                <a:ln>
                  <a:noFill/>
                </a:ln>
                <a:solidFill>
                  <a:srgbClr val="3B3B3C"/>
                </a:solidFill>
                <a:effectLst/>
                <a:uLnTx/>
                <a:uFillTx/>
                <a:latin typeface="Arial"/>
                <a:ea typeface="+mn-ea"/>
                <a:cs typeface="+mn-cs"/>
              </a:rPr>
              <a:t>, which could include keeping it as a possible site for consideration, depending on the plans of the new entity.</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53186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284E12-C606-7337-C35D-86B720EA0A3A}"/>
              </a:ext>
            </a:extLst>
          </p:cNvPr>
          <p:cNvSpPr>
            <a:spLocks noGrp="1"/>
          </p:cNvSpPr>
          <p:nvPr>
            <p:ph type="title"/>
          </p:nvPr>
        </p:nvSpPr>
        <p:spPr/>
        <p:txBody>
          <a:bodyPr/>
          <a:lstStyle/>
          <a:p>
            <a:r>
              <a:rPr lang="en-US" sz="2400" b="1" spc="0">
                <a:ln w="6350" cap="flat">
                  <a:noFill/>
                  <a:miter lim="800000"/>
                </a:ln>
                <a:solidFill>
                  <a:schemeClr val="accent1"/>
                </a:solidFill>
              </a:rPr>
              <a:t>Liftoff reports are a cross-DOE effort to create a shared fact base for answering key investor and stakeholder questions</a:t>
            </a:r>
            <a:endParaRPr lang="en-US"/>
          </a:p>
        </p:txBody>
      </p:sp>
      <p:pic>
        <p:nvPicPr>
          <p:cNvPr id="6" name="Picture 5">
            <a:extLst>
              <a:ext uri="{FF2B5EF4-FFF2-40B4-BE49-F238E27FC236}">
                <a16:creationId xmlns:a16="http://schemas.microsoft.com/office/drawing/2014/main" id="{15CAAB47-AF93-DC50-E720-D8CD41E04520}"/>
              </a:ext>
            </a:extLst>
          </p:cNvPr>
          <p:cNvPicPr>
            <a:picLocks noChangeAspect="1"/>
          </p:cNvPicPr>
          <p:nvPr/>
        </p:nvPicPr>
        <p:blipFill rotWithShape="1">
          <a:blip r:embed="rId3"/>
          <a:srcRect l="63371" t="18577" r="6966" b="13258"/>
          <a:stretch/>
        </p:blipFill>
        <p:spPr>
          <a:xfrm>
            <a:off x="554736" y="1533982"/>
            <a:ext cx="3616504" cy="4674741"/>
          </a:xfrm>
          <a:prstGeom prst="rect">
            <a:avLst/>
          </a:prstGeom>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CD0CF507-0455-AA99-BC67-87E5F7E30581}"/>
              </a:ext>
            </a:extLst>
          </p:cNvPr>
          <p:cNvSpPr txBox="1"/>
          <p:nvPr/>
        </p:nvSpPr>
        <p:spPr>
          <a:xfrm>
            <a:off x="4518060" y="1512783"/>
            <a:ext cx="7119204" cy="4695940"/>
          </a:xfrm>
          <a:prstGeom prst="rect">
            <a:avLst/>
          </a:prstGeom>
          <a:noFill/>
          <a:ln w="6350">
            <a:noFill/>
            <a:miter lim="800000"/>
          </a:ln>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What is advanced nuclear and its value proposition? </a:t>
            </a:r>
            <a:r>
              <a:rPr kumimoji="0" lang="en-US" sz="1800" b="0" i="0" u="none" strike="noStrike" kern="1200" cap="none" spc="0" normalizeH="0" baseline="0" noProof="0">
                <a:ln>
                  <a:noFill/>
                </a:ln>
                <a:solidFill>
                  <a:srgbClr val="000000"/>
                </a:solidFill>
                <a:effectLst/>
                <a:uLnTx/>
                <a:uFillTx/>
                <a:latin typeface="Arial"/>
                <a:ea typeface="+mn-ea"/>
                <a:cs typeface="+mn-cs"/>
              </a:rPr>
              <a:t>Report covers Gen III+ and IV across large reactors, SMRs, and microreactors; nuclear provides competitive value as a clean firm resource for a resilient decarbonized grid</a:t>
            </a: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Do we need new nuclear for net zero when renewables are so cheap? </a:t>
            </a:r>
            <a:r>
              <a:rPr kumimoji="0" lang="en-US" sz="1800" i="0" u="none" strike="noStrike" kern="1200" cap="none" spc="0" normalizeH="0" baseline="0" noProof="0">
                <a:ln>
                  <a:noFill/>
                </a:ln>
                <a:solidFill>
                  <a:srgbClr val="000000"/>
                </a:solidFill>
                <a:effectLst/>
                <a:uLnTx/>
                <a:uFillTx/>
                <a:latin typeface="Arial"/>
                <a:ea typeface="+mn-ea"/>
                <a:cs typeface="+mn-cs"/>
              </a:rPr>
              <a:t>Yes, </a:t>
            </a:r>
            <a:r>
              <a:rPr lang="en-US">
                <a:solidFill>
                  <a:srgbClr val="000000"/>
                </a:solidFill>
                <a:latin typeface="Arial"/>
              </a:rPr>
              <a:t>likely</a:t>
            </a:r>
            <a:r>
              <a:rPr kumimoji="0" lang="en-US" sz="1800" b="0" i="0" u="none" strike="noStrike" kern="1200" cap="none" spc="0" normalizeH="0" baseline="0" noProof="0">
                <a:ln>
                  <a:noFill/>
                </a:ln>
                <a:solidFill>
                  <a:srgbClr val="000000"/>
                </a:solidFill>
                <a:effectLst/>
                <a:uLnTx/>
                <a:uFillTx/>
                <a:latin typeface="Arial"/>
                <a:ea typeface="+mn-ea"/>
                <a:cs typeface="+mn-cs"/>
              </a:rPr>
              <a:t> 200 GW of new nuclear in the US by 2050, especially given renewables buildout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Why will it be different than recent over-budget builds? </a:t>
            </a:r>
            <a:r>
              <a:rPr kumimoji="0" lang="en-US" sz="1800" b="0" i="0" u="none" strike="noStrike" kern="1200" cap="none" spc="0" normalizeH="0" baseline="0" noProof="0">
                <a:ln>
                  <a:noFill/>
                </a:ln>
                <a:solidFill>
                  <a:srgbClr val="000000"/>
                </a:solidFill>
                <a:effectLst/>
                <a:uLnTx/>
                <a:uFillTx/>
                <a:latin typeface="Arial"/>
                <a:ea typeface="+mn-ea"/>
                <a:cs typeface="+mn-cs"/>
              </a:rPr>
              <a:t>SMRs may avoid historical cost and constructability challenges; Vogtle provides important lessons on rigorous pre-construction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a:ea typeface="+mn-ea"/>
                <a:cs typeface="+mn-cs"/>
              </a:rPr>
              <a:t>Report was a collaboration between the Loan Programs Office, the Office of Clean Energy Demonstrations, the Office of Technology Transitions, and the Office of Nuclear Energy</a:t>
            </a:r>
          </a:p>
        </p:txBody>
      </p:sp>
    </p:spTree>
    <p:extLst>
      <p:ext uri="{BB962C8B-B14F-4D97-AF65-F5344CB8AC3E}">
        <p14:creationId xmlns:p14="http://schemas.microsoft.com/office/powerpoint/2010/main" val="3106027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Can advanced reactors “solve the waste problem”?</a:t>
            </a:r>
            <a:endParaRPr lang="en-US" sz="2400"/>
          </a:p>
        </p:txBody>
      </p:sp>
      <p:sp>
        <p:nvSpPr>
          <p:cNvPr id="9" name="TextBox 8"/>
          <p:cNvSpPr txBox="1"/>
          <p:nvPr/>
        </p:nvSpPr>
        <p:spPr>
          <a:xfrm>
            <a:off x="662941" y="2721754"/>
            <a:ext cx="9984039" cy="70788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Finding 14. </a:t>
            </a:r>
            <a:r>
              <a:rPr kumimoji="0" lang="en-US" sz="2000" b="0" i="0" u="none" strike="noStrike" kern="1200" cap="none" spc="0" normalizeH="0" baseline="0" noProof="0">
                <a:ln>
                  <a:noFill/>
                </a:ln>
                <a:solidFill>
                  <a:srgbClr val="3B3B3C"/>
                </a:solidFill>
                <a:effectLst/>
                <a:uLnTx/>
                <a:uFillTx/>
                <a:latin typeface="Arial"/>
                <a:ea typeface="+mn-ea"/>
                <a:cs typeface="+mn-cs"/>
              </a:rPr>
              <a:t>Reducing the ~86,000 </a:t>
            </a:r>
            <a:r>
              <a:rPr kumimoji="0" lang="en-US" sz="2000" b="0" i="0" u="none" strike="noStrike" kern="1200" cap="none" spc="0" normalizeH="0" baseline="0" noProof="0" err="1">
                <a:ln>
                  <a:noFill/>
                </a:ln>
                <a:solidFill>
                  <a:srgbClr val="3B3B3C"/>
                </a:solidFill>
                <a:effectLst/>
                <a:uLnTx/>
                <a:uFillTx/>
                <a:latin typeface="Arial"/>
                <a:ea typeface="+mn-ea"/>
                <a:cs typeface="+mn-cs"/>
              </a:rPr>
              <a:t>tonnes</a:t>
            </a:r>
            <a:r>
              <a:rPr kumimoji="0" lang="en-US" sz="2000" b="0" i="0" u="none" strike="noStrike" kern="1200" cap="none" spc="0" normalizeH="0" baseline="0" noProof="0">
                <a:ln>
                  <a:noFill/>
                </a:ln>
                <a:solidFill>
                  <a:srgbClr val="3B3B3C"/>
                </a:solidFill>
                <a:effectLst/>
                <a:uLnTx/>
                <a:uFillTx/>
                <a:latin typeface="Arial"/>
                <a:ea typeface="+mn-ea"/>
                <a:cs typeface="+mn-cs"/>
              </a:rPr>
              <a:t> of legacy SNF using advanced reactors is </a:t>
            </a:r>
            <a:r>
              <a:rPr kumimoji="0" lang="en-US" sz="2000" b="0" i="0" u="none" strike="noStrike" kern="1200" cap="none" spc="0" normalizeH="0" baseline="0" noProof="0">
                <a:ln>
                  <a:noFill/>
                </a:ln>
                <a:solidFill>
                  <a:srgbClr val="4148C2"/>
                </a:solidFill>
                <a:effectLst/>
                <a:uLnTx/>
                <a:uFillTx/>
                <a:latin typeface="Arial"/>
                <a:ea typeface="+mn-ea"/>
                <a:cs typeface="+mn-cs"/>
              </a:rPr>
              <a:t>not practicable to achieve </a:t>
            </a:r>
            <a:r>
              <a:rPr kumimoji="0" lang="en-US" sz="2000" b="0" i="0" u="none" strike="noStrike" kern="1200" cap="none" spc="0" normalizeH="0" baseline="0" noProof="0">
                <a:ln>
                  <a:noFill/>
                </a:ln>
                <a:solidFill>
                  <a:srgbClr val="3B3B3C"/>
                </a:solidFill>
                <a:effectLst/>
                <a:uLnTx/>
                <a:uFillTx/>
                <a:latin typeface="Arial"/>
                <a:ea typeface="+mn-ea"/>
                <a:cs typeface="+mn-cs"/>
              </a:rPr>
              <a:t>in the near future.</a:t>
            </a:r>
          </a:p>
        </p:txBody>
      </p:sp>
      <p:sp>
        <p:nvSpPr>
          <p:cNvPr id="12" name="TextBox 11"/>
          <p:cNvSpPr txBox="1"/>
          <p:nvPr/>
        </p:nvSpPr>
        <p:spPr>
          <a:xfrm>
            <a:off x="662940" y="3840174"/>
            <a:ext cx="9984039" cy="101566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J. </a:t>
            </a:r>
            <a:r>
              <a:rPr kumimoji="0" lang="en-US" sz="2000" b="0" i="0" u="none" strike="noStrike" kern="1200" cap="none" spc="0" normalizeH="0" baseline="0" noProof="0">
                <a:ln>
                  <a:noFill/>
                </a:ln>
                <a:solidFill>
                  <a:srgbClr val="3B3B3C"/>
                </a:solidFill>
                <a:effectLst/>
                <a:uLnTx/>
                <a:uFillTx/>
                <a:latin typeface="Arial"/>
                <a:ea typeface="+mn-ea"/>
                <a:cs typeface="+mn-cs"/>
              </a:rPr>
              <a:t>The immediate-future focus of the U.S. nuclear waste management and disposal program should be to </a:t>
            </a:r>
            <a:r>
              <a:rPr kumimoji="0" lang="en-US" sz="2000" b="0" i="0" u="none" strike="noStrike" kern="1200" cap="none" spc="0" normalizeH="0" baseline="0" noProof="0">
                <a:ln>
                  <a:noFill/>
                </a:ln>
                <a:solidFill>
                  <a:srgbClr val="4148C2"/>
                </a:solidFill>
                <a:effectLst/>
                <a:uLnTx/>
                <a:uFillTx/>
                <a:latin typeface="Arial"/>
                <a:ea typeface="+mn-ea"/>
                <a:cs typeface="+mn-cs"/>
              </a:rPr>
              <a:t>plan for geologic disposal of existing spent nuclear fuel.</a:t>
            </a:r>
          </a:p>
        </p:txBody>
      </p:sp>
      <p:sp>
        <p:nvSpPr>
          <p:cNvPr id="3" name="Rectangle 2"/>
          <p:cNvSpPr/>
          <p:nvPr/>
        </p:nvSpPr>
        <p:spPr>
          <a:xfrm>
            <a:off x="662941" y="1295557"/>
            <a:ext cx="9984039"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Finding 12. </a:t>
            </a:r>
            <a:r>
              <a:rPr kumimoji="0" lang="en-US" sz="2000" b="0" i="0" u="none" strike="noStrike" kern="1200" cap="none" spc="0" normalizeH="0" baseline="0" noProof="0">
                <a:ln>
                  <a:noFill/>
                </a:ln>
                <a:solidFill>
                  <a:srgbClr val="3B3B3C"/>
                </a:solidFill>
                <a:effectLst/>
                <a:uLnTx/>
                <a:uFillTx/>
                <a:latin typeface="Arial"/>
                <a:ea typeface="+mn-ea"/>
                <a:cs typeface="+mn-cs"/>
              </a:rPr>
              <a:t>The advanced reactor developers focus on the reactors themselves, with </a:t>
            </a:r>
            <a:r>
              <a:rPr kumimoji="0" lang="en-US" sz="2000" b="0" i="0" u="none" strike="noStrike" kern="1200" cap="none" spc="0" normalizeH="0" baseline="0" noProof="0">
                <a:ln>
                  <a:noFill/>
                </a:ln>
                <a:solidFill>
                  <a:srgbClr val="4148C2"/>
                </a:solidFill>
                <a:effectLst/>
                <a:uLnTx/>
                <a:uFillTx/>
                <a:latin typeface="Arial"/>
                <a:ea typeface="+mn-ea"/>
                <a:cs typeface="+mn-cs"/>
              </a:rPr>
              <a:t>little or no attention to nuclear waste management or disposal </a:t>
            </a:r>
            <a:r>
              <a:rPr kumimoji="0" lang="en-US" sz="2000" b="0" i="0" u="none" strike="noStrike" kern="1200" cap="none" spc="0" normalizeH="0" baseline="0" noProof="0">
                <a:ln>
                  <a:noFill/>
                </a:ln>
                <a:solidFill>
                  <a:srgbClr val="3B3B3C"/>
                </a:solidFill>
                <a:effectLst/>
                <a:uLnTx/>
                <a:uFillTx/>
                <a:latin typeface="Arial"/>
                <a:ea typeface="+mn-ea"/>
                <a:cs typeface="+mn-cs"/>
              </a:rPr>
              <a:t>because there is </a:t>
            </a:r>
            <a:br>
              <a:rPr kumimoji="0" lang="en-US" sz="2000" b="0" i="0" u="none" strike="noStrike" kern="1200" cap="none" spc="0" normalizeH="0" baseline="0" noProof="0">
                <a:ln>
                  <a:noFill/>
                </a:ln>
                <a:solidFill>
                  <a:srgbClr val="3B3B3C"/>
                </a:solidFill>
                <a:effectLst/>
                <a:uLnTx/>
                <a:uFillTx/>
                <a:latin typeface="Arial"/>
                <a:ea typeface="+mn-ea"/>
                <a:cs typeface="+mn-cs"/>
              </a:rPr>
            </a:br>
            <a:r>
              <a:rPr kumimoji="0" lang="en-US" sz="2000" b="0" i="0" u="none" strike="noStrike" kern="1200" cap="none" spc="0" normalizeH="0" baseline="0" noProof="0">
                <a:ln>
                  <a:noFill/>
                </a:ln>
                <a:solidFill>
                  <a:srgbClr val="4148C2"/>
                </a:solidFill>
                <a:effectLst/>
                <a:uLnTx/>
                <a:uFillTx/>
                <a:latin typeface="Arial"/>
                <a:ea typeface="+mn-ea"/>
                <a:cs typeface="+mn-cs"/>
              </a:rPr>
              <a:t>no incentive for them to do so</a:t>
            </a:r>
            <a:r>
              <a:rPr kumimoji="0" lang="en-US" sz="2000" b="0" i="0" u="none" strike="noStrike" kern="1200" cap="none" spc="0" normalizeH="0" baseline="0" noProof="0">
                <a:ln>
                  <a:noFill/>
                </a:ln>
                <a:solidFill>
                  <a:srgbClr val="3B3B3C"/>
                </a:solidFill>
                <a:effectLst/>
                <a:uLnTx/>
                <a:uFillTx/>
                <a:latin typeface="Arial"/>
                <a:ea typeface="+mn-ea"/>
                <a:cs typeface="+mn-cs"/>
              </a:rPr>
              <a:t>.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4717542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436880"/>
            <a:ext cx="10467515" cy="865145"/>
          </a:xfrm>
        </p:spPr>
        <p:txBody>
          <a:bodyPr/>
          <a:lstStyle/>
          <a:p>
            <a:r>
              <a:rPr lang="en-US"/>
              <a:t>Fuel cycle development for advanced reactors</a:t>
            </a:r>
            <a:br>
              <a:rPr lang="en-US"/>
            </a:br>
            <a:r>
              <a:rPr lang="en-US" sz="2400" b="1"/>
              <a:t>Back-end fuel cycle considerations</a:t>
            </a:r>
            <a:endParaRPr lang="en-US" sz="2400"/>
          </a:p>
        </p:txBody>
      </p:sp>
      <p:sp>
        <p:nvSpPr>
          <p:cNvPr id="7" name="TextBox 6"/>
          <p:cNvSpPr txBox="1"/>
          <p:nvPr/>
        </p:nvSpPr>
        <p:spPr>
          <a:xfrm>
            <a:off x="583005" y="1567711"/>
            <a:ext cx="10080044" cy="101566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Finding 9. </a:t>
            </a:r>
            <a:r>
              <a:rPr kumimoji="0" lang="en-US" sz="2000" b="0" i="0" u="none" strike="noStrike" kern="1200" cap="none" spc="0" normalizeH="0" baseline="0" noProof="0">
                <a:ln>
                  <a:noFill/>
                </a:ln>
                <a:solidFill>
                  <a:srgbClr val="3B3B3C"/>
                </a:solidFill>
                <a:effectLst/>
                <a:uLnTx/>
                <a:uFillTx/>
                <a:latin typeface="Arial"/>
                <a:ea typeface="+mn-ea"/>
                <a:cs typeface="+mn-cs"/>
              </a:rPr>
              <a:t>Reprocessing and recycling of spent nuclear fuel introduce </a:t>
            </a:r>
            <a:r>
              <a:rPr kumimoji="0" lang="en-US" sz="2000" b="0" i="0" u="none" strike="noStrike" kern="1200" cap="none" spc="0" normalizeH="0" baseline="0" noProof="0">
                <a:ln>
                  <a:noFill/>
                </a:ln>
                <a:solidFill>
                  <a:srgbClr val="4148C2"/>
                </a:solidFill>
                <a:effectLst/>
                <a:uLnTx/>
                <a:uFillTx/>
                <a:latin typeface="Arial"/>
                <a:ea typeface="+mn-ea"/>
                <a:cs typeface="+mn-cs"/>
              </a:rPr>
              <a:t>additional safety and environmental considerations</a:t>
            </a:r>
            <a:r>
              <a:rPr kumimoji="0" lang="en-US" sz="2000" b="0" i="0" u="none" strike="noStrike" kern="1200" cap="none" spc="0" normalizeH="0" baseline="0" noProof="0">
                <a:ln>
                  <a:noFill/>
                </a:ln>
                <a:solidFill>
                  <a:srgbClr val="3B3B3C"/>
                </a:solidFill>
                <a:effectLst/>
                <a:uLnTx/>
                <a:uFillTx/>
                <a:latin typeface="Arial"/>
                <a:ea typeface="+mn-ea"/>
                <a:cs typeface="+mn-cs"/>
              </a:rPr>
              <a:t> over the management of open cycle LWR oxide fuels.</a:t>
            </a:r>
          </a:p>
        </p:txBody>
      </p:sp>
      <p:sp>
        <p:nvSpPr>
          <p:cNvPr id="5" name="Rectangle 4"/>
          <p:cNvSpPr/>
          <p:nvPr/>
        </p:nvSpPr>
        <p:spPr>
          <a:xfrm>
            <a:off x="662940" y="2728808"/>
            <a:ext cx="9986060" cy="1554272"/>
          </a:xfrm>
          <a:prstGeom prst="rect">
            <a:avLst/>
          </a:prstGeom>
          <a:solidFill>
            <a:schemeClr val="accent2">
              <a:lumMod val="20000"/>
              <a:lumOff val="80000"/>
            </a:schemeClr>
          </a:solidFill>
          <a:ln w="19050">
            <a:solidFill>
              <a:schemeClr val="accent2"/>
            </a:solidFill>
          </a:ln>
        </p:spPr>
        <p:txBody>
          <a:bodyPr wrap="square">
            <a:spAutoFit/>
          </a:bodyPr>
          <a:lstStyle/>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Options for advanced reprocessing and recycling are at various stages of development and will be challenging to implement on an industrial scale.</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Even a fully closed fuel cycle with recycle and transmutation operated over decades will still require a geologic repository for disposal of fission products. </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973292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types of waste do advanced reactors generate?</a:t>
            </a:r>
          </a:p>
        </p:txBody>
      </p:sp>
      <p:sp>
        <p:nvSpPr>
          <p:cNvPr id="3" name="Content Placeholder 2"/>
          <p:cNvSpPr>
            <a:spLocks noGrp="1"/>
          </p:cNvSpPr>
          <p:nvPr>
            <p:ph idx="1"/>
          </p:nvPr>
        </p:nvSpPr>
        <p:spPr>
          <a:xfrm>
            <a:off x="662940" y="1295557"/>
            <a:ext cx="10134370" cy="4968608"/>
          </a:xfrm>
        </p:spPr>
        <p:txBody>
          <a:bodyPr/>
          <a:lstStyle/>
          <a:p>
            <a:pPr marL="0" indent="0">
              <a:buNone/>
            </a:pPr>
            <a:r>
              <a:rPr lang="en-US" sz="1700" b="1" i="1"/>
              <a:t>From Finding 13:</a:t>
            </a:r>
            <a:r>
              <a:rPr lang="en-US" sz="1700" b="1"/>
              <a:t> </a:t>
            </a:r>
            <a:r>
              <a:rPr lang="en-US" sz="1700"/>
              <a:t>Proposed advanced reactor technologies will initially use a once-through fuel cycle, but with fuels of </a:t>
            </a:r>
            <a:r>
              <a:rPr lang="en-US" sz="1700">
                <a:solidFill>
                  <a:schemeClr val="accent2"/>
                </a:solidFill>
              </a:rPr>
              <a:t>higher uranium enrichment and/or burnup</a:t>
            </a:r>
            <a:r>
              <a:rPr lang="en-US" sz="1700"/>
              <a:t>, and </a:t>
            </a:r>
            <a:r>
              <a:rPr lang="en-US" sz="1700">
                <a:solidFill>
                  <a:schemeClr val="accent2"/>
                </a:solidFill>
              </a:rPr>
              <a:t>new types of fuel materials and designs</a:t>
            </a:r>
            <a:r>
              <a:rPr lang="en-US" sz="1700"/>
              <a:t>. Compared to uranium oxide spent fuel, these new fuel types may result in changes of: </a:t>
            </a:r>
          </a:p>
          <a:p>
            <a:pPr marL="400050" indent="-400050">
              <a:spcBef>
                <a:spcPts val="200"/>
              </a:spcBef>
              <a:buFont typeface="+mj-lt"/>
              <a:buAutoNum type="arabicParenR"/>
            </a:pPr>
            <a:r>
              <a:rPr lang="en-US" sz="1700"/>
              <a:t>the amounts (either in mass or volume), chemical compositions, and radionuclide inventories, </a:t>
            </a:r>
          </a:p>
          <a:p>
            <a:pPr marL="400050" indent="-400050">
              <a:spcBef>
                <a:spcPts val="200"/>
              </a:spcBef>
              <a:buFont typeface="+mj-lt"/>
              <a:buAutoNum type="arabicParenR"/>
            </a:pPr>
            <a:r>
              <a:rPr lang="en-US" sz="1700"/>
              <a:t>the thermal power of fuel assemblies, and </a:t>
            </a:r>
          </a:p>
          <a:p>
            <a:pPr marL="400050" indent="-400050">
              <a:spcBef>
                <a:spcPts val="200"/>
              </a:spcBef>
              <a:buFont typeface="+mj-lt"/>
              <a:buAutoNum type="arabicParenR"/>
            </a:pPr>
            <a:r>
              <a:rPr lang="en-US" sz="1700"/>
              <a:t>the durability of the spent fuel in a disposal environment.</a:t>
            </a:r>
          </a:p>
          <a:p>
            <a:pPr marL="0" indent="0">
              <a:spcBef>
                <a:spcPts val="200"/>
              </a:spcBef>
              <a:buNone/>
            </a:pPr>
            <a:endParaRPr lang="en-US" sz="1700" b="1"/>
          </a:p>
          <a:p>
            <a:pPr marL="0" indent="0">
              <a:buNone/>
            </a:pPr>
            <a:r>
              <a:rPr lang="en-US" sz="1700" b="1" i="1"/>
              <a:t>From Finding 15: </a:t>
            </a:r>
            <a:r>
              <a:rPr lang="en-US" sz="1700"/>
              <a:t>Most of the advanced reactor types proposed would generate </a:t>
            </a:r>
            <a:r>
              <a:rPr lang="en-US" sz="1700">
                <a:solidFill>
                  <a:schemeClr val="accent2"/>
                </a:solidFill>
              </a:rPr>
              <a:t>waste streams for which there is little experience or mature technical ability to manage</a:t>
            </a:r>
            <a:r>
              <a:rPr lang="en-US" sz="1700"/>
              <a:t>. All additional waste treatment options would entail additional costs not encountered in the management and disposal of spent light water reactor (LWR) fuel. Examples include:</a:t>
            </a:r>
          </a:p>
          <a:p>
            <a:pPr>
              <a:spcBef>
                <a:spcPts val="200"/>
              </a:spcBef>
            </a:pPr>
            <a:r>
              <a:rPr lang="en-US" sz="1700"/>
              <a:t>Large volumes of spent TRISO fuel from high-temperature gas reactors</a:t>
            </a:r>
          </a:p>
          <a:p>
            <a:pPr>
              <a:spcBef>
                <a:spcPts val="200"/>
              </a:spcBef>
            </a:pPr>
            <a:r>
              <a:rPr lang="en-US" sz="1700"/>
              <a:t>Radioactive dust from pebble bed reactors </a:t>
            </a:r>
          </a:p>
          <a:p>
            <a:pPr>
              <a:spcBef>
                <a:spcPts val="200"/>
              </a:spcBef>
            </a:pPr>
            <a:r>
              <a:rPr lang="en-US" sz="1700"/>
              <a:t>Irradiated sodium waste and sodium-bonded spent fuel from sodium-cooled fast reactors</a:t>
            </a:r>
          </a:p>
          <a:p>
            <a:pPr>
              <a:spcBef>
                <a:spcPts val="200"/>
              </a:spcBef>
            </a:pPr>
            <a:r>
              <a:rPr lang="en-US" sz="1700"/>
              <a:t>Radioactive off-gases and spent fuel salt waste from molten salt reactors </a:t>
            </a:r>
          </a:p>
          <a:p>
            <a:pPr>
              <a:spcBef>
                <a:spcPts val="200"/>
              </a:spcBef>
            </a:pPr>
            <a:r>
              <a:rPr lang="en-US" sz="1700"/>
              <a:t>Large quantities of irradiated graphite waste from moderators or reflectors in several reactor designs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6929041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Disposing Wastes from Advanced Reactors</a:t>
            </a:r>
            <a:endParaRPr lang="en-US" sz="2400"/>
          </a:p>
        </p:txBody>
      </p:sp>
      <p:sp>
        <p:nvSpPr>
          <p:cNvPr id="9" name="TextBox 8"/>
          <p:cNvSpPr txBox="1"/>
          <p:nvPr/>
        </p:nvSpPr>
        <p:spPr>
          <a:xfrm>
            <a:off x="662940" y="1295557"/>
            <a:ext cx="9710972" cy="224676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I. </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DOE, NRC, and EPA should develop regulations and </a:t>
            </a:r>
            <a:r>
              <a:rPr kumimoji="0" lang="en-US" sz="2000" b="0" i="0" u="none" strike="noStrike" kern="1200" cap="none" spc="0" normalizeH="0" baseline="0" noProof="0">
                <a:ln>
                  <a:noFill/>
                </a:ln>
                <a:solidFill>
                  <a:srgbClr val="4148C2"/>
                </a:solidFill>
                <a:effectLst/>
                <a:uLnTx/>
                <a:uFillTx/>
                <a:latin typeface="Arial"/>
                <a:ea typeface="+mn-ea"/>
                <a:cs typeface="+mn-cs"/>
              </a:rPr>
              <a:t>standards for a generic repository</a:t>
            </a:r>
            <a:r>
              <a:rPr kumimoji="0" lang="en-US" sz="2000" b="1" i="1" u="none" strike="noStrike" kern="1200" cap="none" spc="0" normalizeH="0" baseline="0" noProof="0">
                <a:ln>
                  <a:noFill/>
                </a:ln>
                <a:solidFill>
                  <a:srgbClr val="3B3B3C"/>
                </a:solidFill>
                <a:effectLst/>
                <a:uLnTx/>
                <a:uFillTx/>
                <a:latin typeface="Arial"/>
                <a:ea typeface="+mn-ea"/>
                <a:cs typeface="+mn-cs"/>
              </a:rPr>
              <a:t> </a:t>
            </a:r>
            <a:r>
              <a:rPr kumimoji="0" lang="en-US" sz="2000" b="0" i="0" u="none" strike="noStrike" kern="1200" cap="none" spc="0" normalizeH="0" baseline="0" noProof="0">
                <a:ln>
                  <a:noFill/>
                </a:ln>
                <a:solidFill>
                  <a:srgbClr val="3B3B3C"/>
                </a:solidFill>
                <a:effectLst/>
                <a:uLnTx/>
                <a:uFillTx/>
                <a:latin typeface="Arial"/>
                <a:ea typeface="+mn-ea"/>
                <a:cs typeface="+mn-cs"/>
              </a:rPr>
              <a:t>and new types of spent fuel and waste forms to support geologic disposal of fuel types from advanced reactors. </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Advanced reactor developers need to </a:t>
            </a:r>
            <a:r>
              <a:rPr kumimoji="0" lang="en-US" sz="2000" b="0" i="0" u="none" strike="noStrike" kern="1200" cap="none" spc="0" normalizeH="0" baseline="0" noProof="0">
                <a:ln>
                  <a:noFill/>
                </a:ln>
                <a:solidFill>
                  <a:srgbClr val="4148C2"/>
                </a:solidFill>
                <a:effectLst/>
                <a:uLnTx/>
                <a:uFillTx/>
                <a:latin typeface="Arial"/>
                <a:ea typeface="+mn-ea"/>
                <a:cs typeface="+mn-cs"/>
              </a:rPr>
              <a:t>anticipate the impact of new fuel types on their performance in a geologic repository</a:t>
            </a:r>
            <a:r>
              <a:rPr kumimoji="0" lang="en-US" sz="2000" b="0" i="0" u="none" strike="noStrike" kern="1200" cap="none" spc="0" normalizeH="0" baseline="0" noProof="0">
                <a:ln>
                  <a:noFill/>
                </a:ln>
                <a:solidFill>
                  <a:srgbClr val="3B3B3C"/>
                </a:solidFill>
                <a:effectLst/>
                <a:uLnTx/>
                <a:uFillTx/>
                <a:latin typeface="Arial"/>
                <a:ea typeface="+mn-ea"/>
                <a:cs typeface="+mn-cs"/>
              </a:rPr>
              <a:t>. </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48872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Storage &amp; Transportation of Advanced Reactor Waste</a:t>
            </a:r>
            <a:endParaRPr lang="en-US" sz="2400"/>
          </a:p>
        </p:txBody>
      </p:sp>
      <p:sp>
        <p:nvSpPr>
          <p:cNvPr id="7" name="TextBox 6"/>
          <p:cNvSpPr txBox="1"/>
          <p:nvPr/>
        </p:nvSpPr>
        <p:spPr>
          <a:xfrm>
            <a:off x="662940" y="1295557"/>
            <a:ext cx="9910468" cy="255454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K. </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DOE should require advanced reactor developers receiving its funding to </a:t>
            </a:r>
            <a:r>
              <a:rPr kumimoji="0" lang="en-US" sz="2000" b="0" i="0" u="none" strike="noStrike" kern="1200" cap="none" spc="0" normalizeH="0" baseline="0" noProof="0">
                <a:ln>
                  <a:noFill/>
                </a:ln>
                <a:solidFill>
                  <a:srgbClr val="4148C2"/>
                </a:solidFill>
                <a:effectLst/>
                <a:uLnTx/>
                <a:uFillTx/>
                <a:latin typeface="Arial"/>
                <a:ea typeface="+mn-ea"/>
                <a:cs typeface="+mn-cs"/>
              </a:rPr>
              <a:t>develop fresh and spent fuel storage &amp; transportation systems</a:t>
            </a:r>
            <a:r>
              <a:rPr kumimoji="0" lang="en-US" sz="2000" b="0" i="0" u="none" strike="noStrike" kern="1200" cap="none" spc="0" normalizeH="0" baseline="0" noProof="0">
                <a:ln>
                  <a:noFill/>
                </a:ln>
                <a:solidFill>
                  <a:srgbClr val="3B3B3C"/>
                </a:solidFill>
                <a:effectLst/>
                <a:uLnTx/>
                <a:uFillTx/>
                <a:latin typeface="Arial"/>
                <a:ea typeface="+mn-ea"/>
                <a:cs typeface="+mn-cs"/>
              </a:rPr>
              <a:t> to mitigate disconnects in the back-end of the fuel cycle.</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DOE should continue its collaboration with industry (e.g., via EPRI’s Extended Storage Collaboration Program) </a:t>
            </a:r>
            <a:r>
              <a:rPr kumimoji="0" lang="en-US" sz="2000" b="0" i="0" u="none" strike="noStrike" kern="1200" cap="none" spc="0" normalizeH="0" baseline="0" noProof="0">
                <a:ln>
                  <a:noFill/>
                </a:ln>
                <a:solidFill>
                  <a:srgbClr val="4148C2"/>
                </a:solidFill>
                <a:effectLst/>
                <a:uLnTx/>
                <a:uFillTx/>
                <a:latin typeface="Arial"/>
                <a:ea typeface="+mn-ea"/>
                <a:cs typeface="+mn-cs"/>
              </a:rPr>
              <a:t>to identify and address long-term storage packaging issues. </a:t>
            </a:r>
          </a:p>
        </p:txBody>
      </p:sp>
      <p:sp>
        <p:nvSpPr>
          <p:cNvPr id="10" name="TextBox 9"/>
          <p:cNvSpPr txBox="1"/>
          <p:nvPr/>
        </p:nvSpPr>
        <p:spPr>
          <a:xfrm>
            <a:off x="662940" y="4179587"/>
            <a:ext cx="9984040" cy="116955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L. </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DOE should support the necessary criticality, thermal, and shielding </a:t>
            </a:r>
            <a:r>
              <a:rPr kumimoji="0" lang="en-US" sz="2000" b="0" i="0" u="none" strike="noStrike" kern="1200" cap="none" spc="0" normalizeH="0" baseline="0" noProof="0">
                <a:ln>
                  <a:noFill/>
                </a:ln>
                <a:solidFill>
                  <a:srgbClr val="4148C2"/>
                </a:solidFill>
                <a:effectLst/>
                <a:uLnTx/>
                <a:uFillTx/>
                <a:latin typeface="Arial"/>
                <a:ea typeface="+mn-ea"/>
                <a:cs typeface="+mn-cs"/>
              </a:rPr>
              <a:t>assessments of storage &amp; transportation systems to integrate HALEU</a:t>
            </a:r>
            <a:r>
              <a:rPr kumimoji="0" lang="en-US" sz="2000" b="0" i="0" u="none" strike="noStrike" kern="1200" cap="none" spc="0" normalizeH="0" baseline="0" noProof="0">
                <a:ln>
                  <a:noFill/>
                </a:ln>
                <a:solidFill>
                  <a:srgbClr val="3B3B3C"/>
                </a:solidFill>
                <a:effectLst/>
                <a:uLnTx/>
                <a:uFillTx/>
                <a:latin typeface="Arial"/>
                <a:ea typeface="+mn-ea"/>
                <a:cs typeface="+mn-cs"/>
              </a:rPr>
              <a:t> into advanced fuel cycles.</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6529958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411" b="32411"/>
          <a:stretch>
            <a:fillRect/>
          </a:stretch>
        </p:blipFill>
        <p:spPr/>
      </p:pic>
      <p:sp>
        <p:nvSpPr>
          <p:cNvPr id="3" name="Text Placeholder 2"/>
          <p:cNvSpPr>
            <a:spLocks noGrp="1"/>
          </p:cNvSpPr>
          <p:nvPr>
            <p:ph type="body" sz="quarter" idx="14"/>
          </p:nvPr>
        </p:nvSpPr>
        <p:spPr/>
        <p:txBody>
          <a:bodyPr/>
          <a:lstStyle/>
          <a:p>
            <a:endParaRPr lang="en-US"/>
          </a:p>
          <a:p>
            <a:endParaRPr lang="en-US"/>
          </a:p>
          <a:p>
            <a:r>
              <a:rPr lang="en-US"/>
              <a:t>What are the nonproliferation implications and security risks for advanced fuel cycles? </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27712754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features of advanced fuel cycles differ from the baseline LWR once-through cycle with UOX fuel?</a:t>
            </a:r>
          </a:p>
        </p:txBody>
      </p:sp>
      <p:sp>
        <p:nvSpPr>
          <p:cNvPr id="5" name="Content Placeholder 4"/>
          <p:cNvSpPr>
            <a:spLocks noGrp="1"/>
          </p:cNvSpPr>
          <p:nvPr>
            <p:ph idx="1"/>
          </p:nvPr>
        </p:nvSpPr>
        <p:spPr>
          <a:xfrm>
            <a:off x="662940" y="1696535"/>
            <a:ext cx="10060478" cy="3400982"/>
          </a:xfrm>
        </p:spPr>
        <p:txBody>
          <a:bodyPr/>
          <a:lstStyle/>
          <a:p>
            <a:pPr marL="0" indent="0">
              <a:spcBef>
                <a:spcPts val="1200"/>
              </a:spcBef>
              <a:buNone/>
            </a:pPr>
            <a:r>
              <a:rPr lang="en-US" sz="2000"/>
              <a:t>The committee considered nonproliferation implications and security risks of the following:  </a:t>
            </a:r>
          </a:p>
          <a:p>
            <a:pPr lvl="1">
              <a:spcBef>
                <a:spcPts val="1200"/>
              </a:spcBef>
            </a:pPr>
            <a:r>
              <a:rPr lang="en-US" sz="2000"/>
              <a:t>Once-through fast reactors using HALEU </a:t>
            </a:r>
          </a:p>
          <a:p>
            <a:pPr lvl="1">
              <a:spcBef>
                <a:spcPts val="1200"/>
              </a:spcBef>
            </a:pPr>
            <a:r>
              <a:rPr lang="en-US" sz="2000"/>
              <a:t>Pebble-bed reactors using HALEU </a:t>
            </a:r>
          </a:p>
          <a:p>
            <a:pPr lvl="1">
              <a:spcBef>
                <a:spcPts val="1200"/>
              </a:spcBef>
            </a:pPr>
            <a:r>
              <a:rPr lang="en-US" sz="2000"/>
              <a:t>“Once-through” molten salt-fueled reactors using LEU </a:t>
            </a:r>
          </a:p>
          <a:p>
            <a:pPr lvl="1">
              <a:spcBef>
                <a:spcPts val="1200"/>
              </a:spcBef>
            </a:pPr>
            <a:r>
              <a:rPr lang="en-US" sz="2000"/>
              <a:t>Nonproliferation and Security Implications of the Use of HALEU </a:t>
            </a:r>
          </a:p>
          <a:p>
            <a:pPr lvl="1">
              <a:spcBef>
                <a:spcPts val="1200"/>
              </a:spcBef>
            </a:pPr>
            <a:r>
              <a:rPr lang="en-US" sz="2000"/>
              <a:t>Proliferation and Security Risks of Fuel Cycles Using Reprocessing and Recycling</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19751249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436881"/>
            <a:ext cx="9886348" cy="858676"/>
          </a:xfrm>
        </p:spPr>
        <p:txBody>
          <a:bodyPr/>
          <a:lstStyle/>
          <a:p>
            <a:r>
              <a:rPr lang="en-US" sz="3000"/>
              <a:t>Nonproliferation Implications and Security Risks: HALEU</a:t>
            </a:r>
            <a:endParaRPr lang="en-US" sz="2400"/>
          </a:p>
        </p:txBody>
      </p:sp>
      <p:sp>
        <p:nvSpPr>
          <p:cNvPr id="8" name="TextBox 7"/>
          <p:cNvSpPr txBox="1"/>
          <p:nvPr/>
        </p:nvSpPr>
        <p:spPr>
          <a:xfrm>
            <a:off x="662940" y="1295557"/>
            <a:ext cx="10005060" cy="101566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Finding 19. </a:t>
            </a:r>
            <a:r>
              <a:rPr kumimoji="0" lang="en-US" sz="2000" b="0" i="0" u="none" strike="noStrike" kern="1200" cap="none" spc="0" normalizeH="0" baseline="0" noProof="0">
                <a:ln>
                  <a:noFill/>
                </a:ln>
                <a:solidFill>
                  <a:srgbClr val="3B3B3C"/>
                </a:solidFill>
                <a:effectLst/>
                <a:uLnTx/>
                <a:uFillTx/>
                <a:latin typeface="Arial"/>
                <a:ea typeface="+mn-ea"/>
                <a:cs typeface="+mn-cs"/>
              </a:rPr>
              <a:t>Expanding the global use of HALEU would </a:t>
            </a:r>
            <a:r>
              <a:rPr kumimoji="0" lang="en-US" sz="2000" b="0" i="0" u="none" strike="noStrike" kern="1200" cap="none" spc="0" normalizeH="0" baseline="0" noProof="0">
                <a:ln>
                  <a:noFill/>
                </a:ln>
                <a:solidFill>
                  <a:srgbClr val="4148C2"/>
                </a:solidFill>
                <a:effectLst/>
                <a:uLnTx/>
                <a:uFillTx/>
                <a:latin typeface="Arial"/>
                <a:ea typeface="+mn-ea"/>
                <a:cs typeface="+mn-cs"/>
              </a:rPr>
              <a:t>potentially exacerbate proliferation and security risks </a:t>
            </a:r>
            <a:r>
              <a:rPr kumimoji="0" lang="en-US" sz="2000" b="0" i="0" u="none" strike="noStrike" kern="1200" cap="none" spc="0" normalizeH="0" baseline="0" noProof="0">
                <a:ln>
                  <a:noFill/>
                </a:ln>
                <a:solidFill>
                  <a:srgbClr val="3B3B3C"/>
                </a:solidFill>
                <a:effectLst/>
                <a:uLnTx/>
                <a:uFillTx/>
                <a:latin typeface="Arial"/>
                <a:ea typeface="+mn-ea"/>
                <a:cs typeface="+mn-cs"/>
              </a:rPr>
              <a:t>because of the potentially greater attractiveness of this material compared to LEU. </a:t>
            </a:r>
          </a:p>
        </p:txBody>
      </p:sp>
      <p:sp>
        <p:nvSpPr>
          <p:cNvPr id="11" name="TextBox 10"/>
          <p:cNvSpPr txBox="1"/>
          <p:nvPr/>
        </p:nvSpPr>
        <p:spPr>
          <a:xfrm>
            <a:off x="662940" y="2766266"/>
            <a:ext cx="9886347" cy="193899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M. </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NNSA and DOE-NE should </a:t>
            </a:r>
            <a:r>
              <a:rPr kumimoji="0" lang="en-US" sz="2000" b="0" i="0" u="none" strike="noStrike" kern="1200" cap="none" spc="0" normalizeH="0" baseline="0" noProof="0">
                <a:ln>
                  <a:noFill/>
                </a:ln>
                <a:solidFill>
                  <a:srgbClr val="4148C2"/>
                </a:solidFill>
                <a:effectLst/>
                <a:uLnTx/>
                <a:uFillTx/>
                <a:latin typeface="Arial"/>
                <a:ea typeface="+mn-ea"/>
                <a:cs typeface="+mn-cs"/>
              </a:rPr>
              <a:t>assess proliferation and security risks associated with expanded global use of HALEU</a:t>
            </a:r>
            <a:r>
              <a:rPr kumimoji="0" lang="en-US" sz="2000" b="0" i="0" u="none" strike="noStrike" kern="1200" cap="none" spc="0" normalizeH="0" baseline="0" noProof="0">
                <a:ln>
                  <a:noFill/>
                </a:ln>
                <a:solidFill>
                  <a:srgbClr val="3B3B3C"/>
                </a:solidFill>
                <a:effectLst/>
                <a:uLnTx/>
                <a:uFillTx/>
                <a:latin typeface="Arial"/>
                <a:ea typeface="+mn-ea"/>
                <a:cs typeface="+mn-cs"/>
              </a:rPr>
              <a:t>. </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The U.S. government, with the IAEA, should </a:t>
            </a:r>
            <a:r>
              <a:rPr kumimoji="0" lang="en-US" sz="2000" b="0" i="0" u="none" strike="noStrike" kern="1200" cap="none" spc="0" normalizeH="0" baseline="0" noProof="0">
                <a:ln>
                  <a:noFill/>
                </a:ln>
                <a:solidFill>
                  <a:srgbClr val="4148C2"/>
                </a:solidFill>
                <a:effectLst/>
                <a:uLnTx/>
                <a:uFillTx/>
                <a:latin typeface="Arial"/>
                <a:ea typeface="+mn-ea"/>
                <a:cs typeface="+mn-cs"/>
              </a:rPr>
              <a:t>foster international efforts to examine and address these risks</a:t>
            </a:r>
            <a:r>
              <a:rPr kumimoji="0" lang="en-US" sz="2000" b="0" i="0" u="none" strike="noStrike" kern="1200" cap="none" spc="0" normalizeH="0" baseline="0" noProof="0">
                <a:ln>
                  <a:noFill/>
                </a:ln>
                <a:solidFill>
                  <a:srgbClr val="3B3B3C"/>
                </a:solidFill>
                <a:effectLst/>
                <a:uLnTx/>
                <a:uFillTx/>
                <a:latin typeface="Arial"/>
                <a:ea typeface="+mn-ea"/>
                <a:cs typeface="+mn-cs"/>
              </a:rPr>
              <a:t>.  </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23967392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Safeguards and Security for Advanced Fuel Cycles</a:t>
            </a:r>
            <a:br>
              <a:rPr lang="en-US"/>
            </a:br>
            <a:endParaRPr lang="en-US" sz="2400"/>
          </a:p>
        </p:txBody>
      </p:sp>
      <p:sp>
        <p:nvSpPr>
          <p:cNvPr id="6" name="TextBox 5"/>
          <p:cNvSpPr txBox="1"/>
          <p:nvPr/>
        </p:nvSpPr>
        <p:spPr>
          <a:xfrm>
            <a:off x="662939" y="1295557"/>
            <a:ext cx="9602485" cy="193899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Finding 20. </a:t>
            </a:r>
            <a:r>
              <a:rPr kumimoji="0" lang="en-US" sz="2000" b="0" i="0" u="none" strike="noStrike" kern="1200" cap="none" spc="0" normalizeH="0" baseline="0" noProof="0">
                <a:ln>
                  <a:noFill/>
                </a:ln>
                <a:solidFill>
                  <a:srgbClr val="3B3B3C"/>
                </a:solidFill>
                <a:effectLst/>
                <a:uLnTx/>
                <a:uFillTx/>
                <a:latin typeface="Arial"/>
                <a:ea typeface="+mn-ea"/>
                <a:cs typeface="+mn-cs"/>
              </a:rPr>
              <a:t>All advanced fuel cycles will require </a:t>
            </a:r>
            <a:r>
              <a:rPr kumimoji="0" lang="en-US" sz="2000" b="0" i="0" u="none" strike="noStrike" kern="1200" cap="none" spc="0" normalizeH="0" baseline="0" noProof="0">
                <a:ln>
                  <a:noFill/>
                </a:ln>
                <a:solidFill>
                  <a:srgbClr val="4148C2"/>
                </a:solidFill>
                <a:effectLst/>
                <a:uLnTx/>
                <a:uFillTx/>
                <a:latin typeface="Arial"/>
                <a:ea typeface="+mn-ea"/>
                <a:cs typeface="+mn-cs"/>
              </a:rPr>
              <a:t>rigorous safeguards and security measures</a:t>
            </a:r>
            <a:r>
              <a:rPr kumimoji="0" lang="en-US" sz="2000" b="0" i="0" u="none" strike="noStrike" kern="1200" cap="none" spc="0" normalizeH="0" baseline="0" noProof="0">
                <a:ln>
                  <a:noFill/>
                </a:ln>
                <a:solidFill>
                  <a:srgbClr val="3B3B3C"/>
                </a:solidFill>
                <a:effectLst/>
                <a:uLnTx/>
                <a:uFillTx/>
                <a:latin typeface="Arial"/>
                <a:ea typeface="+mn-ea"/>
                <a:cs typeface="+mn-cs"/>
              </a:rPr>
              <a:t>, with special attention paid to: </a:t>
            </a:r>
          </a:p>
          <a:p>
            <a:pPr marL="457200" marR="0" lvl="0" indent="-457200" algn="l" defTabSz="457200" rtl="0" eaLnBrk="1" fontAlgn="auto" latinLnBrk="0" hangingPunct="1">
              <a:lnSpc>
                <a:spcPct val="100000"/>
              </a:lnSpc>
              <a:spcBef>
                <a:spcPts val="0"/>
              </a:spcBef>
              <a:spcAft>
                <a:spcPts val="1200"/>
              </a:spcAft>
              <a:buClrTx/>
              <a:buSzTx/>
              <a:buFontTx/>
              <a:buAutoNum type="arabicParenBoth"/>
              <a:tabLst/>
              <a:defRPr/>
            </a:pPr>
            <a:r>
              <a:rPr kumimoji="0" lang="en-US" sz="2000" b="0" i="0" u="none" strike="noStrike" kern="1200" cap="none" spc="0" normalizeH="0" baseline="0" noProof="0">
                <a:ln>
                  <a:noFill/>
                </a:ln>
                <a:solidFill>
                  <a:srgbClr val="4148C2"/>
                </a:solidFill>
                <a:effectLst/>
                <a:uLnTx/>
                <a:uFillTx/>
                <a:latin typeface="Arial"/>
                <a:ea typeface="+mn-ea"/>
                <a:cs typeface="+mn-cs"/>
              </a:rPr>
              <a:t>Material accountancy</a:t>
            </a:r>
            <a:r>
              <a:rPr kumimoji="0" lang="en-US" sz="2000" b="0" i="0" u="none" strike="noStrike" kern="1200" cap="none" spc="0" normalizeH="0" baseline="0" noProof="0">
                <a:ln>
                  <a:noFill/>
                </a:ln>
                <a:solidFill>
                  <a:srgbClr val="3B3B3C"/>
                </a:solidFill>
                <a:effectLst/>
                <a:uLnTx/>
                <a:uFillTx/>
                <a:latin typeface="Arial"/>
                <a:ea typeface="+mn-ea"/>
                <a:cs typeface="+mn-cs"/>
              </a:rPr>
              <a:t> for molten salt and pebble bed technologies </a:t>
            </a:r>
          </a:p>
          <a:p>
            <a:pPr marL="457200" marR="0" lvl="0" indent="-457200" algn="l" defTabSz="457200" rtl="0" eaLnBrk="1" fontAlgn="auto" latinLnBrk="0" hangingPunct="1">
              <a:lnSpc>
                <a:spcPct val="100000"/>
              </a:lnSpc>
              <a:spcBef>
                <a:spcPts val="0"/>
              </a:spcBef>
              <a:spcAft>
                <a:spcPts val="1200"/>
              </a:spcAft>
              <a:buClrTx/>
              <a:buSzTx/>
              <a:buFontTx/>
              <a:buAutoNum type="arabicParenBoth"/>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Fuel cycles involving </a:t>
            </a:r>
            <a:r>
              <a:rPr kumimoji="0" lang="en-US" sz="2000" b="0" i="0" u="none" strike="noStrike" kern="1200" cap="none" spc="0" normalizeH="0" baseline="0" noProof="0">
                <a:ln>
                  <a:noFill/>
                </a:ln>
                <a:solidFill>
                  <a:srgbClr val="4148C2"/>
                </a:solidFill>
                <a:effectLst/>
                <a:uLnTx/>
                <a:uFillTx/>
                <a:latin typeface="Arial"/>
                <a:ea typeface="+mn-ea"/>
                <a:cs typeface="+mn-cs"/>
              </a:rPr>
              <a:t>reprocessing and separation of fissile material </a:t>
            </a:r>
            <a:r>
              <a:rPr kumimoji="0" lang="en-US" sz="2000" b="0" i="0" u="none" strike="noStrike" kern="1200" cap="none" spc="0" normalizeH="0" baseline="0" noProof="0">
                <a:ln>
                  <a:noFill/>
                </a:ln>
                <a:solidFill>
                  <a:srgbClr val="3B3B3C"/>
                </a:solidFill>
                <a:effectLst/>
                <a:uLnTx/>
                <a:uFillTx/>
                <a:latin typeface="Arial"/>
                <a:ea typeface="+mn-ea"/>
                <a:cs typeface="+mn-cs"/>
              </a:rPr>
              <a:t>that could be weapons-usable. </a:t>
            </a:r>
          </a:p>
        </p:txBody>
      </p:sp>
      <p:sp>
        <p:nvSpPr>
          <p:cNvPr id="8" name="Rectangle 7"/>
          <p:cNvSpPr/>
          <p:nvPr/>
        </p:nvSpPr>
        <p:spPr>
          <a:xfrm>
            <a:off x="662939" y="4996570"/>
            <a:ext cx="9521584"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O. </a:t>
            </a:r>
            <a:r>
              <a:rPr kumimoji="0" lang="en-US" sz="2000" b="0" i="0" u="none" strike="noStrike" kern="1200" cap="none" spc="0" normalizeH="0" baseline="0" noProof="0">
                <a:ln>
                  <a:noFill/>
                </a:ln>
                <a:solidFill>
                  <a:srgbClr val="3B3B3C"/>
                </a:solidFill>
                <a:effectLst/>
                <a:uLnTx/>
                <a:uFillTx/>
                <a:latin typeface="Arial"/>
                <a:ea typeface="+mn-ea"/>
                <a:cs typeface="+mn-cs"/>
              </a:rPr>
              <a:t>The NRC should initiate</a:t>
            </a:r>
            <a:r>
              <a:rPr kumimoji="0" lang="en-US" sz="2000" b="0" i="0" u="none" strike="noStrike" kern="1200" cap="none" spc="0" normalizeH="0" baseline="0" noProof="0">
                <a:ln>
                  <a:noFill/>
                </a:ln>
                <a:solidFill>
                  <a:srgbClr val="4148C2"/>
                </a:solidFill>
                <a:effectLst/>
                <a:uLnTx/>
                <a:uFillTx/>
                <a:latin typeface="Arial"/>
                <a:ea typeface="+mn-ea"/>
                <a:cs typeface="+mn-cs"/>
              </a:rPr>
              <a:t> rulemaking to address security and material accounting for HALEU </a:t>
            </a:r>
            <a:r>
              <a:rPr kumimoji="0" lang="en-US" sz="2000" b="0" i="0" u="none" strike="noStrike" kern="1200" cap="none" spc="0" normalizeH="0" baseline="0" noProof="0">
                <a:ln>
                  <a:noFill/>
                </a:ln>
                <a:solidFill>
                  <a:srgbClr val="3B3B3C"/>
                </a:solidFill>
                <a:effectLst/>
                <a:uLnTx/>
                <a:uFillTx/>
                <a:latin typeface="Arial"/>
                <a:ea typeface="+mn-ea"/>
                <a:cs typeface="+mn-cs"/>
              </a:rPr>
              <a:t>and other attractive nuclear materials in advanced fuel cycles. </a:t>
            </a:r>
          </a:p>
        </p:txBody>
      </p:sp>
      <p:sp>
        <p:nvSpPr>
          <p:cNvPr id="9" name="Rectangle 8"/>
          <p:cNvSpPr/>
          <p:nvPr/>
        </p:nvSpPr>
        <p:spPr>
          <a:xfrm>
            <a:off x="662939" y="3901319"/>
            <a:ext cx="9521585"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3B3B3C"/>
                </a:solidFill>
                <a:effectLst/>
                <a:uLnTx/>
                <a:uFillTx/>
                <a:latin typeface="Arial"/>
                <a:ea typeface="+mn-ea"/>
                <a:cs typeface="+mn-cs"/>
              </a:rPr>
              <a:t>From Recommendation N. </a:t>
            </a:r>
            <a:r>
              <a:rPr kumimoji="0" lang="en-US" sz="2000" b="0" i="0" u="none" strike="noStrike" kern="1200" cap="none" spc="0" normalizeH="0" baseline="0" noProof="0">
                <a:ln>
                  <a:noFill/>
                </a:ln>
                <a:solidFill>
                  <a:srgbClr val="3B3B3C"/>
                </a:solidFill>
                <a:effectLst/>
                <a:uLnTx/>
                <a:uFillTx/>
                <a:latin typeface="Arial"/>
                <a:ea typeface="+mn-ea"/>
                <a:cs typeface="+mn-cs"/>
              </a:rPr>
              <a:t>The U.S. government should </a:t>
            </a:r>
            <a:r>
              <a:rPr kumimoji="0" lang="en-US" sz="2000" b="0" i="0" u="none" strike="noStrike" kern="1200" cap="none" spc="0" normalizeH="0" baseline="0" noProof="0">
                <a:ln>
                  <a:noFill/>
                </a:ln>
                <a:solidFill>
                  <a:srgbClr val="4148C2"/>
                </a:solidFill>
                <a:effectLst/>
                <a:uLnTx/>
                <a:uFillTx/>
                <a:latin typeface="Arial"/>
                <a:ea typeface="+mn-ea"/>
                <a:cs typeface="+mn-cs"/>
              </a:rPr>
              <a:t>authorize IAEA access through the eligible facility list </a:t>
            </a:r>
            <a:r>
              <a:rPr kumimoji="0" lang="en-US" sz="2000" b="0" i="0" u="none" strike="noStrike" kern="1200" cap="none" spc="0" normalizeH="0" baseline="0" noProof="0">
                <a:ln>
                  <a:noFill/>
                </a:ln>
                <a:solidFill>
                  <a:srgbClr val="3B3B3C"/>
                </a:solidFill>
                <a:effectLst/>
                <a:uLnTx/>
                <a:uFillTx/>
                <a:latin typeface="Arial"/>
                <a:ea typeface="+mn-ea"/>
                <a:cs typeface="+mn-cs"/>
              </a:rPr>
              <a:t>to advanced reactor systems for which IAEA does not currently have safeguards experience.</a:t>
            </a:r>
          </a:p>
        </p:txBody>
      </p:sp>
      <p:sp>
        <p:nvSpPr>
          <p:cNvPr id="7" name="Rectangle 6"/>
          <p:cNvSpPr/>
          <p:nvPr/>
        </p:nvSpPr>
        <p:spPr>
          <a:xfrm>
            <a:off x="1934219" y="3304002"/>
            <a:ext cx="6979023" cy="400110"/>
          </a:xfrm>
          <a:prstGeom prst="rect">
            <a:avLst/>
          </a:prstGeom>
          <a:solidFill>
            <a:schemeClr val="accent2">
              <a:lumMod val="20000"/>
              <a:lumOff val="80000"/>
            </a:schemeClr>
          </a:solidFill>
          <a:ln w="19050">
            <a:solidFill>
              <a:schemeClr val="accent2"/>
            </a:solidFill>
          </a:ln>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3B3B3C"/>
                </a:solidFill>
                <a:effectLst/>
                <a:uLnTx/>
                <a:uFillTx/>
                <a:latin typeface="Arial"/>
                <a:ea typeface="+mn-ea"/>
                <a:cs typeface="+mn-cs"/>
              </a:rPr>
              <a:t>These should be considered as challenges, but not barriers. </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42093451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411" b="32411"/>
          <a:stretch>
            <a:fillRect/>
          </a:stretch>
        </p:blipFill>
        <p:spPr/>
      </p:pic>
      <p:sp>
        <p:nvSpPr>
          <p:cNvPr id="10" name="Text Placeholder 9"/>
          <p:cNvSpPr>
            <a:spLocks noGrp="1"/>
          </p:cNvSpPr>
          <p:nvPr>
            <p:ph type="body" sz="quarter" idx="14"/>
          </p:nvPr>
        </p:nvSpPr>
        <p:spPr>
          <a:solidFill>
            <a:schemeClr val="tx2"/>
          </a:solidFill>
        </p:spPr>
        <p:txBody>
          <a:bodyPr/>
          <a:lstStyle/>
          <a:p>
            <a:r>
              <a:rPr lang="en-US" sz="3400" b="1">
                <a:solidFill>
                  <a:schemeClr val="bg1"/>
                </a:solidFill>
              </a:rPr>
              <a:t>Summary Conclusions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268415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23A8A-F4DB-1A04-5110-BEFCC91C0C06}"/>
              </a:ext>
            </a:extLst>
          </p:cNvPr>
          <p:cNvSpPr>
            <a:spLocks noGrp="1"/>
          </p:cNvSpPr>
          <p:nvPr>
            <p:ph type="title"/>
          </p:nvPr>
        </p:nvSpPr>
        <p:spPr/>
        <p:txBody>
          <a:bodyPr/>
          <a:lstStyle/>
          <a:p>
            <a:r>
              <a:rPr lang="en-US" sz="2400" b="1">
                <a:effectLst/>
                <a:latin typeface="Arial" panose="020B0604020202020204" pitchFamily="34" charset="0"/>
                <a:ea typeface="Times New Roman" panose="02020603050405020304" pitchFamily="18" charset="0"/>
                <a:cs typeface="Times New Roman" panose="02020603050405020304" pitchFamily="18" charset="0"/>
              </a:rPr>
              <a:t>Advanced nuclear includes five major technology types across two generations</a:t>
            </a:r>
            <a:endParaRPr lang="en-US"/>
          </a:p>
        </p:txBody>
      </p:sp>
      <p:cxnSp>
        <p:nvCxnSpPr>
          <p:cNvPr id="4" name="LineBasicStrong 22">
            <a:extLst>
              <a:ext uri="{FF2B5EF4-FFF2-40B4-BE49-F238E27FC236}">
                <a16:creationId xmlns:a16="http://schemas.microsoft.com/office/drawing/2014/main" id="{1AEF2CBC-DCFE-DE18-23A3-0FB9BDDE7DF1}"/>
              </a:ext>
            </a:extLst>
          </p:cNvPr>
          <p:cNvCxnSpPr>
            <a:cxnSpLocks/>
          </p:cNvCxnSpPr>
          <p:nvPr>
            <p:custDataLst>
              <p:tags r:id="rId1"/>
            </p:custDataLst>
          </p:nvPr>
        </p:nvCxnSpPr>
        <p:spPr>
          <a:xfrm>
            <a:off x="554736" y="3756684"/>
            <a:ext cx="11165196"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B6881D-B3A8-6F44-2D0C-4FA3F276632D}"/>
              </a:ext>
            </a:extLst>
          </p:cNvPr>
          <p:cNvSpPr txBox="1">
            <a:spLocks/>
          </p:cNvSpPr>
          <p:nvPr/>
        </p:nvSpPr>
        <p:spPr>
          <a:xfrm>
            <a:off x="2224753" y="1408986"/>
            <a:ext cx="3143504" cy="457200"/>
          </a:xfrm>
          <a:prstGeom prst="rect">
            <a:avLst/>
          </a:prstGeom>
          <a:noFill/>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Gen III+</a:t>
            </a:r>
          </a:p>
        </p:txBody>
      </p:sp>
      <p:sp>
        <p:nvSpPr>
          <p:cNvPr id="6" name="TextBox 5">
            <a:extLst>
              <a:ext uri="{FF2B5EF4-FFF2-40B4-BE49-F238E27FC236}">
                <a16:creationId xmlns:a16="http://schemas.microsoft.com/office/drawing/2014/main" id="{B90CFFB8-2499-3B34-79F2-E833FD76D97A}"/>
              </a:ext>
            </a:extLst>
          </p:cNvPr>
          <p:cNvSpPr txBox="1">
            <a:spLocks/>
          </p:cNvSpPr>
          <p:nvPr/>
        </p:nvSpPr>
        <p:spPr>
          <a:xfrm>
            <a:off x="5674999" y="1408986"/>
            <a:ext cx="6044933" cy="457200"/>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2"/>
                </a:solidFill>
                <a:cs typeface="+mn-cs"/>
              </a:rPr>
              <a:t>Gen IV</a:t>
            </a:r>
          </a:p>
        </p:txBody>
      </p:sp>
      <p:sp>
        <p:nvSpPr>
          <p:cNvPr id="7" name="TextBox 6">
            <a:extLst>
              <a:ext uri="{FF2B5EF4-FFF2-40B4-BE49-F238E27FC236}">
                <a16:creationId xmlns:a16="http://schemas.microsoft.com/office/drawing/2014/main" id="{D69CF9C2-CC5E-4A99-4F89-34FFF9D0F847}"/>
              </a:ext>
            </a:extLst>
          </p:cNvPr>
          <p:cNvSpPr txBox="1">
            <a:spLocks/>
          </p:cNvSpPr>
          <p:nvPr/>
        </p:nvSpPr>
        <p:spPr>
          <a:xfrm>
            <a:off x="2224753" y="2066694"/>
            <a:ext cx="1396461" cy="457200"/>
          </a:xfrm>
          <a:prstGeom prst="rect">
            <a:avLst/>
          </a:prstGeom>
          <a:noFill/>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cs typeface="+mn-cs"/>
              </a:rPr>
              <a:t>Large Light Water</a:t>
            </a:r>
          </a:p>
        </p:txBody>
      </p:sp>
      <p:sp>
        <p:nvSpPr>
          <p:cNvPr id="8" name="TextBox 7">
            <a:extLst>
              <a:ext uri="{FF2B5EF4-FFF2-40B4-BE49-F238E27FC236}">
                <a16:creationId xmlns:a16="http://schemas.microsoft.com/office/drawing/2014/main" id="{81409A6C-7467-CCC8-C1EF-3D4BFF56CDFB}"/>
              </a:ext>
            </a:extLst>
          </p:cNvPr>
          <p:cNvSpPr txBox="1">
            <a:spLocks/>
          </p:cNvSpPr>
          <p:nvPr/>
        </p:nvSpPr>
        <p:spPr>
          <a:xfrm>
            <a:off x="3927956" y="2066694"/>
            <a:ext cx="1440301" cy="457200"/>
          </a:xfrm>
          <a:prstGeom prst="rect">
            <a:avLst/>
          </a:prstGeom>
          <a:noFill/>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cs typeface="+mn-cs"/>
              </a:rPr>
              <a:t>Light Water SMRs</a:t>
            </a:r>
          </a:p>
        </p:txBody>
      </p:sp>
      <p:sp>
        <p:nvSpPr>
          <p:cNvPr id="9" name="TextBox 8">
            <a:extLst>
              <a:ext uri="{FF2B5EF4-FFF2-40B4-BE49-F238E27FC236}">
                <a16:creationId xmlns:a16="http://schemas.microsoft.com/office/drawing/2014/main" id="{7A02D8E5-BFEE-DB26-F657-DF2C3354110D}"/>
              </a:ext>
            </a:extLst>
          </p:cNvPr>
          <p:cNvSpPr txBox="1">
            <a:spLocks/>
          </p:cNvSpPr>
          <p:nvPr/>
        </p:nvSpPr>
        <p:spPr>
          <a:xfrm>
            <a:off x="7778786" y="2066694"/>
            <a:ext cx="1837273" cy="4572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cs typeface="+mn-cs"/>
              </a:rPr>
              <a:t>Metal/Salt Cooled</a:t>
            </a:r>
          </a:p>
        </p:txBody>
      </p:sp>
      <p:sp>
        <p:nvSpPr>
          <p:cNvPr id="10" name="TextBox 9">
            <a:extLst>
              <a:ext uri="{FF2B5EF4-FFF2-40B4-BE49-F238E27FC236}">
                <a16:creationId xmlns:a16="http://schemas.microsoft.com/office/drawing/2014/main" id="{BAD7DB18-02A6-6B91-DA8B-A2C679FAF7A0}"/>
              </a:ext>
            </a:extLst>
          </p:cNvPr>
          <p:cNvSpPr txBox="1">
            <a:spLocks/>
          </p:cNvSpPr>
          <p:nvPr/>
        </p:nvSpPr>
        <p:spPr>
          <a:xfrm>
            <a:off x="5674999" y="2066694"/>
            <a:ext cx="1797045" cy="4572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cs typeface="+mn-cs"/>
              </a:rPr>
              <a:t>High Temperature Gas Reactors</a:t>
            </a:r>
          </a:p>
        </p:txBody>
      </p:sp>
      <p:cxnSp>
        <p:nvCxnSpPr>
          <p:cNvPr id="11" name="LineBasicStrong 22">
            <a:extLst>
              <a:ext uri="{FF2B5EF4-FFF2-40B4-BE49-F238E27FC236}">
                <a16:creationId xmlns:a16="http://schemas.microsoft.com/office/drawing/2014/main" id="{181246A5-42F7-2A01-1E35-FAC8870A7386}"/>
              </a:ext>
            </a:extLst>
          </p:cNvPr>
          <p:cNvCxnSpPr>
            <a:cxnSpLocks/>
          </p:cNvCxnSpPr>
          <p:nvPr>
            <p:custDataLst>
              <p:tags r:id="rId2"/>
            </p:custDataLst>
          </p:nvPr>
        </p:nvCxnSpPr>
        <p:spPr>
          <a:xfrm>
            <a:off x="554736" y="2624148"/>
            <a:ext cx="11165196"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00DC43-12BC-3CB7-F39C-EE9DA5E3F4BB}"/>
              </a:ext>
            </a:extLst>
          </p:cNvPr>
          <p:cNvSpPr txBox="1">
            <a:spLocks/>
          </p:cNvSpPr>
          <p:nvPr/>
        </p:nvSpPr>
        <p:spPr>
          <a:xfrm>
            <a:off x="554736" y="2682052"/>
            <a:ext cx="1363275" cy="3657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b="1" i="0" u="none" strike="noStrike" kern="1200" cap="none" spc="0" normalizeH="0" baseline="0" noProof="0">
                <a:ln>
                  <a:noFill/>
                </a:ln>
                <a:solidFill>
                  <a:srgbClr val="000000"/>
                </a:solidFill>
                <a:effectLst/>
                <a:uLnTx/>
                <a:uFillTx/>
                <a:latin typeface="Arial"/>
                <a:ea typeface="+mn-ea"/>
                <a:cs typeface="Arial" panose="020B0604020202020204" pitchFamily="34" charset="0"/>
              </a:rPr>
              <a:t>Power output</a:t>
            </a:r>
          </a:p>
        </p:txBody>
      </p:sp>
      <p:sp>
        <p:nvSpPr>
          <p:cNvPr id="13" name="TextBox 12">
            <a:extLst>
              <a:ext uri="{FF2B5EF4-FFF2-40B4-BE49-F238E27FC236}">
                <a16:creationId xmlns:a16="http://schemas.microsoft.com/office/drawing/2014/main" id="{84806517-ECBF-AF71-2977-AA6ECCFCDFEE}"/>
              </a:ext>
            </a:extLst>
          </p:cNvPr>
          <p:cNvSpPr txBox="1">
            <a:spLocks/>
          </p:cNvSpPr>
          <p:nvPr/>
        </p:nvSpPr>
        <p:spPr>
          <a:xfrm>
            <a:off x="2224753" y="2724402"/>
            <a:ext cx="1396461" cy="365760"/>
          </a:xfrm>
          <a:prstGeom prst="rect">
            <a:avLst/>
          </a:prstGeom>
          <a:noFill/>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~1+ GW</a:t>
            </a:r>
          </a:p>
        </p:txBody>
      </p:sp>
      <p:sp>
        <p:nvSpPr>
          <p:cNvPr id="14" name="TextBox 13">
            <a:extLst>
              <a:ext uri="{FF2B5EF4-FFF2-40B4-BE49-F238E27FC236}">
                <a16:creationId xmlns:a16="http://schemas.microsoft.com/office/drawing/2014/main" id="{5500C2C8-F926-3BE0-AB53-51B8B91E61B6}"/>
              </a:ext>
            </a:extLst>
          </p:cNvPr>
          <p:cNvSpPr txBox="1">
            <a:spLocks/>
          </p:cNvSpPr>
          <p:nvPr/>
        </p:nvSpPr>
        <p:spPr>
          <a:xfrm>
            <a:off x="3927956" y="2724402"/>
            <a:ext cx="1440301" cy="365760"/>
          </a:xfrm>
          <a:prstGeom prst="rect">
            <a:avLst/>
          </a:prstGeom>
          <a:noFill/>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~70–300 MW</a:t>
            </a:r>
          </a:p>
        </p:txBody>
      </p:sp>
      <p:sp>
        <p:nvSpPr>
          <p:cNvPr id="15" name="TextBox 14">
            <a:extLst>
              <a:ext uri="{FF2B5EF4-FFF2-40B4-BE49-F238E27FC236}">
                <a16:creationId xmlns:a16="http://schemas.microsoft.com/office/drawing/2014/main" id="{562CC530-E13F-B3C6-0BDC-3F191818C44A}"/>
              </a:ext>
            </a:extLst>
          </p:cNvPr>
          <p:cNvSpPr txBox="1">
            <a:spLocks/>
          </p:cNvSpPr>
          <p:nvPr/>
        </p:nvSpPr>
        <p:spPr>
          <a:xfrm>
            <a:off x="7778786" y="2724402"/>
            <a:ext cx="1837273" cy="365760"/>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~200–800 MW</a:t>
            </a:r>
          </a:p>
        </p:txBody>
      </p:sp>
      <p:sp>
        <p:nvSpPr>
          <p:cNvPr id="16" name="TextBox 15">
            <a:extLst>
              <a:ext uri="{FF2B5EF4-FFF2-40B4-BE49-F238E27FC236}">
                <a16:creationId xmlns:a16="http://schemas.microsoft.com/office/drawing/2014/main" id="{EF8B8758-FF31-296F-309D-022D42180C30}"/>
              </a:ext>
            </a:extLst>
          </p:cNvPr>
          <p:cNvSpPr txBox="1">
            <a:spLocks/>
          </p:cNvSpPr>
          <p:nvPr/>
        </p:nvSpPr>
        <p:spPr>
          <a:xfrm>
            <a:off x="5674999" y="2724402"/>
            <a:ext cx="1797045" cy="365760"/>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~80–270 MW</a:t>
            </a:r>
          </a:p>
        </p:txBody>
      </p:sp>
      <p:sp>
        <p:nvSpPr>
          <p:cNvPr id="17" name="TextBox 16">
            <a:extLst>
              <a:ext uri="{FF2B5EF4-FFF2-40B4-BE49-F238E27FC236}">
                <a16:creationId xmlns:a16="http://schemas.microsoft.com/office/drawing/2014/main" id="{8824AA95-1031-11FA-7AA7-0F5D5CFFD029}"/>
              </a:ext>
            </a:extLst>
          </p:cNvPr>
          <p:cNvSpPr txBox="1">
            <a:spLocks/>
          </p:cNvSpPr>
          <p:nvPr/>
        </p:nvSpPr>
        <p:spPr>
          <a:xfrm>
            <a:off x="9922801" y="2724402"/>
            <a:ext cx="1797131" cy="365760"/>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~1–50 MW</a:t>
            </a:r>
          </a:p>
        </p:txBody>
      </p:sp>
      <p:sp>
        <p:nvSpPr>
          <p:cNvPr id="18" name="TextBox 17">
            <a:extLst>
              <a:ext uri="{FF2B5EF4-FFF2-40B4-BE49-F238E27FC236}">
                <a16:creationId xmlns:a16="http://schemas.microsoft.com/office/drawing/2014/main" id="{CAD70F96-5B3D-BF84-99BF-12911AF07683}"/>
              </a:ext>
            </a:extLst>
          </p:cNvPr>
          <p:cNvSpPr txBox="1">
            <a:spLocks/>
          </p:cNvSpPr>
          <p:nvPr/>
        </p:nvSpPr>
        <p:spPr>
          <a:xfrm>
            <a:off x="554736" y="3772238"/>
            <a:ext cx="1363275" cy="3657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Coolant</a:t>
            </a:r>
          </a:p>
        </p:txBody>
      </p:sp>
      <p:sp>
        <p:nvSpPr>
          <p:cNvPr id="19" name="TextBox 18">
            <a:extLst>
              <a:ext uri="{FF2B5EF4-FFF2-40B4-BE49-F238E27FC236}">
                <a16:creationId xmlns:a16="http://schemas.microsoft.com/office/drawing/2014/main" id="{566D84F6-2D32-992B-494C-B3F0DF8CFA54}"/>
              </a:ext>
            </a:extLst>
          </p:cNvPr>
          <p:cNvSpPr txBox="1">
            <a:spLocks/>
          </p:cNvSpPr>
          <p:nvPr/>
        </p:nvSpPr>
        <p:spPr>
          <a:xfrm>
            <a:off x="2224753" y="3856938"/>
            <a:ext cx="1396461" cy="365760"/>
          </a:xfrm>
          <a:prstGeom prst="rect">
            <a:avLst/>
          </a:prstGeom>
          <a:noFill/>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Water</a:t>
            </a:r>
          </a:p>
        </p:txBody>
      </p:sp>
      <p:sp>
        <p:nvSpPr>
          <p:cNvPr id="20" name="TextBox 19">
            <a:extLst>
              <a:ext uri="{FF2B5EF4-FFF2-40B4-BE49-F238E27FC236}">
                <a16:creationId xmlns:a16="http://schemas.microsoft.com/office/drawing/2014/main" id="{F33E4501-77AF-115A-EE34-16A1D1F41FE6}"/>
              </a:ext>
            </a:extLst>
          </p:cNvPr>
          <p:cNvSpPr txBox="1">
            <a:spLocks/>
          </p:cNvSpPr>
          <p:nvPr/>
        </p:nvSpPr>
        <p:spPr>
          <a:xfrm>
            <a:off x="3927956" y="3856938"/>
            <a:ext cx="1440301" cy="365760"/>
          </a:xfrm>
          <a:prstGeom prst="rect">
            <a:avLst/>
          </a:prstGeom>
          <a:noFill/>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Water</a:t>
            </a:r>
          </a:p>
        </p:txBody>
      </p:sp>
      <p:sp>
        <p:nvSpPr>
          <p:cNvPr id="21" name="TextBox 20">
            <a:extLst>
              <a:ext uri="{FF2B5EF4-FFF2-40B4-BE49-F238E27FC236}">
                <a16:creationId xmlns:a16="http://schemas.microsoft.com/office/drawing/2014/main" id="{1A12921D-FF06-1A83-FDDC-778BB2C64863}"/>
              </a:ext>
            </a:extLst>
          </p:cNvPr>
          <p:cNvSpPr txBox="1">
            <a:spLocks/>
          </p:cNvSpPr>
          <p:nvPr/>
        </p:nvSpPr>
        <p:spPr>
          <a:xfrm>
            <a:off x="7778786" y="3856938"/>
            <a:ext cx="1837273" cy="365760"/>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Metal or salt</a:t>
            </a:r>
          </a:p>
        </p:txBody>
      </p:sp>
      <p:sp>
        <p:nvSpPr>
          <p:cNvPr id="22" name="TextBox 21">
            <a:extLst>
              <a:ext uri="{FF2B5EF4-FFF2-40B4-BE49-F238E27FC236}">
                <a16:creationId xmlns:a16="http://schemas.microsoft.com/office/drawing/2014/main" id="{6551D4E2-757B-E27B-FC96-3025CF2CA084}"/>
              </a:ext>
            </a:extLst>
          </p:cNvPr>
          <p:cNvSpPr txBox="1">
            <a:spLocks/>
          </p:cNvSpPr>
          <p:nvPr/>
        </p:nvSpPr>
        <p:spPr>
          <a:xfrm>
            <a:off x="5674999" y="3856938"/>
            <a:ext cx="1797045" cy="365760"/>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Gas, e.g., helium</a:t>
            </a:r>
          </a:p>
        </p:txBody>
      </p:sp>
      <p:sp>
        <p:nvSpPr>
          <p:cNvPr id="23" name="TextBox 22">
            <a:extLst>
              <a:ext uri="{FF2B5EF4-FFF2-40B4-BE49-F238E27FC236}">
                <a16:creationId xmlns:a16="http://schemas.microsoft.com/office/drawing/2014/main" id="{AE6B2217-59DB-6DA9-DCB8-8A15B6CD18D6}"/>
              </a:ext>
            </a:extLst>
          </p:cNvPr>
          <p:cNvSpPr txBox="1">
            <a:spLocks/>
          </p:cNvSpPr>
          <p:nvPr/>
        </p:nvSpPr>
        <p:spPr>
          <a:xfrm>
            <a:off x="9922801" y="3856938"/>
            <a:ext cx="1797131" cy="365760"/>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Various</a:t>
            </a:r>
          </a:p>
        </p:txBody>
      </p:sp>
      <p:sp>
        <p:nvSpPr>
          <p:cNvPr id="24" name="TextBox 23">
            <a:extLst>
              <a:ext uri="{FF2B5EF4-FFF2-40B4-BE49-F238E27FC236}">
                <a16:creationId xmlns:a16="http://schemas.microsoft.com/office/drawing/2014/main" id="{862B4E15-57A8-D6B9-3E4B-4A98449A1AE0}"/>
              </a:ext>
            </a:extLst>
          </p:cNvPr>
          <p:cNvSpPr txBox="1">
            <a:spLocks/>
          </p:cNvSpPr>
          <p:nvPr/>
        </p:nvSpPr>
        <p:spPr>
          <a:xfrm>
            <a:off x="9922801" y="2066694"/>
            <a:ext cx="1797131" cy="4572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cs typeface="+mn-cs"/>
              </a:rPr>
              <a:t>Micro</a:t>
            </a:r>
          </a:p>
        </p:txBody>
      </p:sp>
      <p:cxnSp>
        <p:nvCxnSpPr>
          <p:cNvPr id="25" name="LineBasicStrong 22">
            <a:extLst>
              <a:ext uri="{FF2B5EF4-FFF2-40B4-BE49-F238E27FC236}">
                <a16:creationId xmlns:a16="http://schemas.microsoft.com/office/drawing/2014/main" id="{EC36815B-4C5A-97C8-DDE1-C5FAAC710431}"/>
              </a:ext>
            </a:extLst>
          </p:cNvPr>
          <p:cNvCxnSpPr>
            <a:cxnSpLocks/>
          </p:cNvCxnSpPr>
          <p:nvPr>
            <p:custDataLst>
              <p:tags r:id="rId3"/>
            </p:custDataLst>
          </p:nvPr>
        </p:nvCxnSpPr>
        <p:spPr>
          <a:xfrm>
            <a:off x="5674999" y="1955853"/>
            <a:ext cx="6044933" cy="0"/>
          </a:xfrm>
          <a:prstGeom prst="straightConnector1">
            <a:avLst/>
          </a:prstGeom>
          <a:ln w="190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LineBasicStrong 22">
            <a:extLst>
              <a:ext uri="{FF2B5EF4-FFF2-40B4-BE49-F238E27FC236}">
                <a16:creationId xmlns:a16="http://schemas.microsoft.com/office/drawing/2014/main" id="{23E8D557-3AC9-86F2-82D0-9A42C7578E5F}"/>
              </a:ext>
            </a:extLst>
          </p:cNvPr>
          <p:cNvCxnSpPr>
            <a:cxnSpLocks/>
          </p:cNvCxnSpPr>
          <p:nvPr>
            <p:custDataLst>
              <p:tags r:id="rId4"/>
            </p:custDataLst>
          </p:nvPr>
        </p:nvCxnSpPr>
        <p:spPr>
          <a:xfrm>
            <a:off x="2224753" y="1955853"/>
            <a:ext cx="3143504" cy="0"/>
          </a:xfrm>
          <a:prstGeom prst="straightConnector1">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C35890-E34F-2ED6-E1C5-57BE7BD16DF2}"/>
              </a:ext>
            </a:extLst>
          </p:cNvPr>
          <p:cNvSpPr txBox="1">
            <a:spLocks/>
          </p:cNvSpPr>
          <p:nvPr/>
        </p:nvSpPr>
        <p:spPr>
          <a:xfrm>
            <a:off x="554736" y="4426099"/>
            <a:ext cx="1363275" cy="1005840"/>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None/>
              <a:tabLst/>
              <a:defRPr/>
            </a:pPr>
            <a:r>
              <a:rPr lang="en-US" b="1">
                <a:solidFill>
                  <a:srgbClr val="000000"/>
                </a:solidFill>
                <a:latin typeface="Arial"/>
              </a:rPr>
              <a:t>Select programs (reactor developer)</a:t>
            </a:r>
            <a:endParaRPr kumimoji="0" lang="en-US"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8" name="LineBasicStrong 22">
            <a:extLst>
              <a:ext uri="{FF2B5EF4-FFF2-40B4-BE49-F238E27FC236}">
                <a16:creationId xmlns:a16="http://schemas.microsoft.com/office/drawing/2014/main" id="{2720EC1F-55D5-5555-1AD9-5942B4A4D4AF}"/>
              </a:ext>
            </a:extLst>
          </p:cNvPr>
          <p:cNvCxnSpPr>
            <a:cxnSpLocks/>
          </p:cNvCxnSpPr>
          <p:nvPr>
            <p:custDataLst>
              <p:tags r:id="rId5"/>
            </p:custDataLst>
          </p:nvPr>
        </p:nvCxnSpPr>
        <p:spPr>
          <a:xfrm>
            <a:off x="554736" y="4322953"/>
            <a:ext cx="11165196"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86767B4-F9D2-52EC-1293-05DA0ABB4934}"/>
              </a:ext>
            </a:extLst>
          </p:cNvPr>
          <p:cNvSpPr txBox="1">
            <a:spLocks/>
          </p:cNvSpPr>
          <p:nvPr/>
        </p:nvSpPr>
        <p:spPr>
          <a:xfrm>
            <a:off x="2224753" y="4423208"/>
            <a:ext cx="1509849" cy="1005840"/>
          </a:xfrm>
          <a:prstGeom prst="rect">
            <a:avLst/>
          </a:prstGeom>
          <a:no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a:t>LPO loan guarantees for Vogtle Units 3 and 4 (Westinghouse)</a:t>
            </a:r>
          </a:p>
        </p:txBody>
      </p:sp>
      <p:sp>
        <p:nvSpPr>
          <p:cNvPr id="30" name="TextBox 29">
            <a:extLst>
              <a:ext uri="{FF2B5EF4-FFF2-40B4-BE49-F238E27FC236}">
                <a16:creationId xmlns:a16="http://schemas.microsoft.com/office/drawing/2014/main" id="{0138E884-F346-9310-F3B6-8CA8C8D60E75}"/>
              </a:ext>
            </a:extLst>
          </p:cNvPr>
          <p:cNvSpPr txBox="1">
            <a:spLocks/>
          </p:cNvSpPr>
          <p:nvPr/>
        </p:nvSpPr>
        <p:spPr>
          <a:xfrm>
            <a:off x="3927956" y="4423208"/>
            <a:ext cx="1396461" cy="1005840"/>
          </a:xfrm>
          <a:prstGeom prst="rect">
            <a:avLst/>
          </a:prstGeom>
          <a:no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Carbon Free Power Project (</a:t>
            </a:r>
            <a:r>
              <a:rPr lang="en-US" err="1"/>
              <a:t>NuScale</a:t>
            </a:r>
            <a:r>
              <a:rPr lang="en-US"/>
              <a:t>)</a:t>
            </a:r>
          </a:p>
        </p:txBody>
      </p:sp>
      <p:sp>
        <p:nvSpPr>
          <p:cNvPr id="31" name="TextBox 30">
            <a:extLst>
              <a:ext uri="{FF2B5EF4-FFF2-40B4-BE49-F238E27FC236}">
                <a16:creationId xmlns:a16="http://schemas.microsoft.com/office/drawing/2014/main" id="{72BF7D76-D3BB-853E-6A31-1EBC5800EE07}"/>
              </a:ext>
            </a:extLst>
          </p:cNvPr>
          <p:cNvSpPr txBox="1">
            <a:spLocks/>
          </p:cNvSpPr>
          <p:nvPr/>
        </p:nvSpPr>
        <p:spPr>
          <a:xfrm>
            <a:off x="5677174" y="4423208"/>
            <a:ext cx="1396461" cy="100584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Advanced Reactor Demo. Program	    (X-energy)</a:t>
            </a:r>
          </a:p>
        </p:txBody>
      </p:sp>
      <p:sp>
        <p:nvSpPr>
          <p:cNvPr id="32" name="TextBox 31">
            <a:extLst>
              <a:ext uri="{FF2B5EF4-FFF2-40B4-BE49-F238E27FC236}">
                <a16:creationId xmlns:a16="http://schemas.microsoft.com/office/drawing/2014/main" id="{5CD44AB3-1D7E-9C25-B226-75A019B56324}"/>
              </a:ext>
            </a:extLst>
          </p:cNvPr>
          <p:cNvSpPr txBox="1">
            <a:spLocks/>
          </p:cNvSpPr>
          <p:nvPr/>
        </p:nvSpPr>
        <p:spPr>
          <a:xfrm>
            <a:off x="7781797" y="4423208"/>
            <a:ext cx="1396461" cy="100584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Advanced Reactor Demo. Program (</a:t>
            </a:r>
            <a:r>
              <a:rPr lang="en-US" err="1"/>
              <a:t>TerraPower</a:t>
            </a:r>
            <a:r>
              <a:rPr lang="en-US"/>
              <a:t>)</a:t>
            </a:r>
          </a:p>
        </p:txBody>
      </p:sp>
      <p:sp>
        <p:nvSpPr>
          <p:cNvPr id="33" name="TextBox 32">
            <a:extLst>
              <a:ext uri="{FF2B5EF4-FFF2-40B4-BE49-F238E27FC236}">
                <a16:creationId xmlns:a16="http://schemas.microsoft.com/office/drawing/2014/main" id="{01F7150A-C8D3-7AA4-D309-55B5ED02A834}"/>
              </a:ext>
            </a:extLst>
          </p:cNvPr>
          <p:cNvSpPr txBox="1">
            <a:spLocks/>
          </p:cNvSpPr>
          <p:nvPr/>
        </p:nvSpPr>
        <p:spPr>
          <a:xfrm>
            <a:off x="9922801" y="4423208"/>
            <a:ext cx="1396461" cy="100584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DOD Project Pele (BWXT), Eielson Air Force Base RFP (TBD)</a:t>
            </a:r>
          </a:p>
        </p:txBody>
      </p:sp>
      <p:cxnSp>
        <p:nvCxnSpPr>
          <p:cNvPr id="34" name="LineBasicStrong 22">
            <a:extLst>
              <a:ext uri="{FF2B5EF4-FFF2-40B4-BE49-F238E27FC236}">
                <a16:creationId xmlns:a16="http://schemas.microsoft.com/office/drawing/2014/main" id="{F491E455-4E04-7A93-EA60-0E8B3564D7AE}"/>
              </a:ext>
            </a:extLst>
          </p:cNvPr>
          <p:cNvCxnSpPr>
            <a:cxnSpLocks/>
          </p:cNvCxnSpPr>
          <p:nvPr>
            <p:custDataLst>
              <p:tags r:id="rId6"/>
            </p:custDataLst>
          </p:nvPr>
        </p:nvCxnSpPr>
        <p:spPr>
          <a:xfrm>
            <a:off x="554736" y="3169241"/>
            <a:ext cx="11165196"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2BBE82F-A4F2-81FF-8A88-06F3DC1119BC}"/>
              </a:ext>
            </a:extLst>
          </p:cNvPr>
          <p:cNvSpPr txBox="1">
            <a:spLocks/>
          </p:cNvSpPr>
          <p:nvPr/>
        </p:nvSpPr>
        <p:spPr>
          <a:xfrm>
            <a:off x="554736" y="3227145"/>
            <a:ext cx="1363275" cy="36576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b="1" i="0" u="none" strike="noStrike" kern="1200" cap="none" spc="0" normalizeH="0" baseline="0" noProof="0">
                <a:ln>
                  <a:noFill/>
                </a:ln>
                <a:solidFill>
                  <a:srgbClr val="000000"/>
                </a:solidFill>
                <a:effectLst/>
                <a:uLnTx/>
                <a:uFillTx/>
                <a:latin typeface="Arial"/>
                <a:ea typeface="+mn-ea"/>
                <a:cs typeface="Arial" panose="020B0604020202020204" pitchFamily="34" charset="0"/>
              </a:rPr>
              <a:t>Typical fuel</a:t>
            </a:r>
          </a:p>
        </p:txBody>
      </p:sp>
      <p:sp>
        <p:nvSpPr>
          <p:cNvPr id="36" name="TextBox 35">
            <a:extLst>
              <a:ext uri="{FF2B5EF4-FFF2-40B4-BE49-F238E27FC236}">
                <a16:creationId xmlns:a16="http://schemas.microsoft.com/office/drawing/2014/main" id="{701AD4E1-2761-4539-0BAB-B74BF0EC0FA9}"/>
              </a:ext>
            </a:extLst>
          </p:cNvPr>
          <p:cNvSpPr txBox="1">
            <a:spLocks/>
          </p:cNvSpPr>
          <p:nvPr/>
        </p:nvSpPr>
        <p:spPr>
          <a:xfrm>
            <a:off x="2224753" y="3290670"/>
            <a:ext cx="1396461" cy="365760"/>
          </a:xfrm>
          <a:prstGeom prst="rect">
            <a:avLst/>
          </a:prstGeom>
          <a:noFill/>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a:t>LEU</a:t>
            </a:r>
          </a:p>
        </p:txBody>
      </p:sp>
      <p:sp>
        <p:nvSpPr>
          <p:cNvPr id="37" name="TextBox 36">
            <a:extLst>
              <a:ext uri="{FF2B5EF4-FFF2-40B4-BE49-F238E27FC236}">
                <a16:creationId xmlns:a16="http://schemas.microsoft.com/office/drawing/2014/main" id="{E67EDB6E-7AD7-4BB0-09DB-FAE0685B2071}"/>
              </a:ext>
            </a:extLst>
          </p:cNvPr>
          <p:cNvSpPr txBox="1">
            <a:spLocks/>
          </p:cNvSpPr>
          <p:nvPr/>
        </p:nvSpPr>
        <p:spPr>
          <a:xfrm>
            <a:off x="3927956" y="3290670"/>
            <a:ext cx="1440301" cy="365760"/>
          </a:xfrm>
          <a:prstGeom prst="rect">
            <a:avLst/>
          </a:prstGeom>
          <a:noFill/>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LEU</a:t>
            </a:r>
          </a:p>
        </p:txBody>
      </p:sp>
      <p:sp>
        <p:nvSpPr>
          <p:cNvPr id="38" name="TextBox 37">
            <a:extLst>
              <a:ext uri="{FF2B5EF4-FFF2-40B4-BE49-F238E27FC236}">
                <a16:creationId xmlns:a16="http://schemas.microsoft.com/office/drawing/2014/main" id="{BF81F63E-C819-B1C9-D22E-CAA47D1F6A0D}"/>
              </a:ext>
            </a:extLst>
          </p:cNvPr>
          <p:cNvSpPr txBox="1">
            <a:spLocks/>
          </p:cNvSpPr>
          <p:nvPr/>
        </p:nvSpPr>
        <p:spPr>
          <a:xfrm>
            <a:off x="7778786" y="3290670"/>
            <a:ext cx="1837273" cy="365760"/>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a:t>HALEU</a:t>
            </a:r>
          </a:p>
        </p:txBody>
      </p:sp>
      <p:sp>
        <p:nvSpPr>
          <p:cNvPr id="39" name="TextBox 38">
            <a:extLst>
              <a:ext uri="{FF2B5EF4-FFF2-40B4-BE49-F238E27FC236}">
                <a16:creationId xmlns:a16="http://schemas.microsoft.com/office/drawing/2014/main" id="{305C394D-42CC-CFE3-1726-2A5B34FD9670}"/>
              </a:ext>
            </a:extLst>
          </p:cNvPr>
          <p:cNvSpPr txBox="1">
            <a:spLocks/>
          </p:cNvSpPr>
          <p:nvPr/>
        </p:nvSpPr>
        <p:spPr>
          <a:xfrm>
            <a:off x="5674999" y="3290670"/>
            <a:ext cx="1797045" cy="365760"/>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HALEU</a:t>
            </a:r>
          </a:p>
        </p:txBody>
      </p:sp>
      <p:sp>
        <p:nvSpPr>
          <p:cNvPr id="40" name="TextBox 39">
            <a:extLst>
              <a:ext uri="{FF2B5EF4-FFF2-40B4-BE49-F238E27FC236}">
                <a16:creationId xmlns:a16="http://schemas.microsoft.com/office/drawing/2014/main" id="{49F00A7B-4B74-E72E-36DE-2F332FACCC61}"/>
              </a:ext>
            </a:extLst>
          </p:cNvPr>
          <p:cNvSpPr txBox="1">
            <a:spLocks/>
          </p:cNvSpPr>
          <p:nvPr/>
        </p:nvSpPr>
        <p:spPr>
          <a:xfrm>
            <a:off x="9922801" y="3290670"/>
            <a:ext cx="1797131" cy="365760"/>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HALEU</a:t>
            </a:r>
          </a:p>
        </p:txBody>
      </p:sp>
    </p:spTree>
    <p:extLst>
      <p:ext uri="{BB962C8B-B14F-4D97-AF65-F5344CB8AC3E}">
        <p14:creationId xmlns:p14="http://schemas.microsoft.com/office/powerpoint/2010/main" val="26811054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2411" b="32411"/>
          <a:stretch>
            <a:fillRect/>
          </a:stretch>
        </p:blipFill>
        <p:spPr/>
      </p:pic>
      <p:sp>
        <p:nvSpPr>
          <p:cNvPr id="3" name="Text Placeholder 2"/>
          <p:cNvSpPr>
            <a:spLocks noGrp="1"/>
          </p:cNvSpPr>
          <p:nvPr>
            <p:ph type="body" sz="quarter" idx="14"/>
          </p:nvPr>
        </p:nvSpPr>
        <p:spPr/>
        <p:txBody>
          <a:bodyPr/>
          <a:lstStyle/>
          <a:p>
            <a:r>
              <a:rPr lang="en-US"/>
              <a:t>Conclusions</a:t>
            </a:r>
          </a:p>
          <a:p>
            <a:pPr>
              <a:spcBef>
                <a:spcPts val="1200"/>
              </a:spcBef>
            </a:pPr>
            <a:r>
              <a:rPr lang="en-US" sz="1800">
                <a:solidFill>
                  <a:schemeClr val="accent1"/>
                </a:solidFill>
              </a:rPr>
              <a:t>The vast array of advanced reactor and fuel cycle concepts, if realized, would significantly diversify reactor and fuel cycle technologies used in the U.S. </a:t>
            </a:r>
          </a:p>
          <a:p>
            <a:pPr>
              <a:spcBef>
                <a:spcPts val="1200"/>
              </a:spcBef>
            </a:pPr>
            <a:r>
              <a:rPr lang="en-US" sz="1800">
                <a:solidFill>
                  <a:schemeClr val="accent1"/>
                </a:solidFill>
              </a:rPr>
              <a:t>Tradeoffs are necessary when assessing potential merits and viabilities of different reactors and their associated fuel cycles. Not one advanced technology can concurrently provide for all the potential benefits relevant to the scope of this study. </a:t>
            </a:r>
          </a:p>
          <a:p>
            <a:pPr>
              <a:spcBef>
                <a:spcPts val="1200"/>
              </a:spcBef>
            </a:pPr>
            <a:r>
              <a:rPr lang="en-US" sz="1800">
                <a:solidFill>
                  <a:schemeClr val="accent1"/>
                </a:solidFill>
              </a:rPr>
              <a:t>The U.S. government and industry going forward will have to decide which features or attributes of advanced reactors and fuel cycles best align with the U.S. energy needs without increasing proliferation risks, having an adverse impact on the environment, or imposing an unacceptable economic burden on current and future generations.</a:t>
            </a:r>
            <a:endParaRPr lang="en-US" sz="180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22510668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br>
              <a:rPr lang="en-US"/>
            </a:br>
            <a:br>
              <a:rPr lang="en-US"/>
            </a:br>
            <a:r>
              <a:rPr lang="en-US"/>
              <a:t>Any questions?</a:t>
            </a: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939" r="17939"/>
          <a:stretch>
            <a:fillRect/>
          </a:stretch>
        </p:blipFill>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687C33-47E0-407C-B61F-DB8DDD78F4C7}"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67" b="0" i="0" u="none" strike="noStrike" kern="1200" cap="none" spc="0" normalizeH="0" baseline="0" noProof="0">
              <a:ln>
                <a:noFill/>
              </a:ln>
              <a:solidFill>
                <a:srgbClr val="7F7F7F"/>
              </a:solidFill>
              <a:effectLst/>
              <a:uLnTx/>
              <a:uFillTx/>
              <a:latin typeface="Arial"/>
              <a:ea typeface="+mn-ea"/>
              <a:cs typeface="+mn-cs"/>
            </a:endParaRPr>
          </a:p>
        </p:txBody>
      </p:sp>
    </p:spTree>
    <p:extLst>
      <p:ext uri="{BB962C8B-B14F-4D97-AF65-F5344CB8AC3E}">
        <p14:creationId xmlns:p14="http://schemas.microsoft.com/office/powerpoint/2010/main" val="21789799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Break</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rPr>
              <a:t>Return: 11:40 AM</a:t>
            </a:r>
          </a:p>
          <a:p>
            <a:pPr algn="l"/>
            <a:r>
              <a:rPr lang="en-US" altLang="en-US" sz="2000" b="1" i="1">
                <a:solidFill>
                  <a:schemeClr val="bg1"/>
                </a:solidFill>
              </a:rPr>
              <a:t>				</a:t>
            </a:r>
            <a:endParaRPr lang="en-US" altLang="en-US" sz="2000" b="1">
              <a:solidFill>
                <a:schemeClr val="bg1"/>
              </a:solidFill>
            </a:endParaRPr>
          </a:p>
        </p:txBody>
      </p:sp>
    </p:spTree>
    <p:extLst>
      <p:ext uri="{BB962C8B-B14F-4D97-AF65-F5344CB8AC3E}">
        <p14:creationId xmlns:p14="http://schemas.microsoft.com/office/powerpoint/2010/main" val="22908470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 Infrastructure</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cs typeface="Calibri"/>
              </a:rPr>
              <a:t>Dr. Kemal </a:t>
            </a:r>
            <a:r>
              <a:rPr lang="en-US" altLang="en-US" b="1" err="1">
                <a:solidFill>
                  <a:schemeClr val="bg1"/>
                </a:solidFill>
                <a:cs typeface="Calibri"/>
              </a:rPr>
              <a:t>Pasamehmetoglu</a:t>
            </a:r>
            <a:endParaRPr lang="en-US" altLang="en-US" b="1" err="1">
              <a:solidFill>
                <a:schemeClr val="bg1"/>
              </a:solidFill>
            </a:endParaRPr>
          </a:p>
          <a:p>
            <a:pPr algn="l"/>
            <a:r>
              <a:rPr lang="en-US" altLang="en-US" b="1">
                <a:solidFill>
                  <a:schemeClr val="bg1"/>
                </a:solidFill>
              </a:rPr>
              <a:t>NEAC Subcommittee updates and discussion</a:t>
            </a:r>
            <a:r>
              <a:rPr lang="en-US" altLang="en-US" sz="2000" b="1" i="1">
                <a:solidFill>
                  <a:schemeClr val="bg1"/>
                </a:solidFill>
              </a:rPr>
              <a:t>		</a:t>
            </a:r>
            <a:endParaRPr lang="en-US" altLang="en-US" sz="2000" b="1">
              <a:solidFill>
                <a:schemeClr val="bg1"/>
              </a:solidFill>
              <a:cs typeface="Calibri"/>
            </a:endParaRPr>
          </a:p>
        </p:txBody>
      </p:sp>
    </p:spTree>
    <p:extLst>
      <p:ext uri="{BB962C8B-B14F-4D97-AF65-F5344CB8AC3E}">
        <p14:creationId xmlns:p14="http://schemas.microsoft.com/office/powerpoint/2010/main" val="20039344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58E-BFF0-31D7-7AF0-B06E8CFA7E4E}"/>
              </a:ext>
            </a:extLst>
          </p:cNvPr>
          <p:cNvSpPr>
            <a:spLocks noGrp="1"/>
          </p:cNvSpPr>
          <p:nvPr>
            <p:ph type="title"/>
          </p:nvPr>
        </p:nvSpPr>
        <p:spPr/>
        <p:txBody>
          <a:bodyPr/>
          <a:lstStyle/>
          <a:p>
            <a:r>
              <a:rPr lang="en-US"/>
              <a:t>Overview of the scope and progress of the Infrastructure subcommittee</a:t>
            </a:r>
          </a:p>
        </p:txBody>
      </p:sp>
      <p:sp>
        <p:nvSpPr>
          <p:cNvPr id="3" name="Content Placeholder 2">
            <a:extLst>
              <a:ext uri="{FF2B5EF4-FFF2-40B4-BE49-F238E27FC236}">
                <a16:creationId xmlns:a16="http://schemas.microsoft.com/office/drawing/2014/main" id="{B905F302-2560-2185-10EC-E32876ABCF9F}"/>
              </a:ext>
            </a:extLst>
          </p:cNvPr>
          <p:cNvSpPr>
            <a:spLocks noGrp="1"/>
          </p:cNvSpPr>
          <p:nvPr>
            <p:ph idx="1"/>
          </p:nvPr>
        </p:nvSpPr>
        <p:spPr/>
        <p:txBody>
          <a:bodyPr/>
          <a:lstStyle/>
          <a:p>
            <a:r>
              <a:rPr lang="en-US" sz="2000"/>
              <a:t>Committee </a:t>
            </a:r>
            <a:r>
              <a:rPr lang="en-US" sz="2000" b="1"/>
              <a:t>had the mandate of understanding the infrastructure investment </a:t>
            </a:r>
            <a:r>
              <a:rPr lang="en-US" sz="2000"/>
              <a:t>needed to support the expansion of &lt;200 GW of capacity by 2050. </a:t>
            </a:r>
            <a:r>
              <a:rPr lang="en-US" sz="2000" b="1"/>
              <a:t>The scope of this can be broad</a:t>
            </a:r>
          </a:p>
          <a:p>
            <a:pPr lvl="1"/>
            <a:r>
              <a:rPr lang="en-US" sz="2000"/>
              <a:t>Workforce development</a:t>
            </a:r>
          </a:p>
          <a:p>
            <a:pPr lvl="1"/>
            <a:r>
              <a:rPr lang="en-US" sz="2000"/>
              <a:t>Continuing innovation</a:t>
            </a:r>
          </a:p>
          <a:p>
            <a:pPr lvl="1"/>
            <a:r>
              <a:rPr lang="en-US" sz="2000"/>
              <a:t>Demonstration of advanced concepts</a:t>
            </a:r>
          </a:p>
          <a:p>
            <a:pPr lvl="1"/>
            <a:r>
              <a:rPr lang="en-US" sz="2000"/>
              <a:t>Large-scale commercialization</a:t>
            </a:r>
          </a:p>
          <a:p>
            <a:r>
              <a:rPr lang="en-US" sz="2000"/>
              <a:t>The committee </a:t>
            </a:r>
            <a:r>
              <a:rPr lang="en-US" sz="2000" b="1"/>
              <a:t>also met with numerous DOE presenters</a:t>
            </a:r>
            <a:r>
              <a:rPr lang="en-US" sz="2000"/>
              <a:t> to understand current challenges in the Infrastructure space:</a:t>
            </a:r>
          </a:p>
          <a:p>
            <a:pPr lvl="1"/>
            <a:r>
              <a:rPr lang="en-US" sz="2000"/>
              <a:t>Alice </a:t>
            </a:r>
            <a:r>
              <a:rPr lang="en-US" sz="2000" err="1"/>
              <a:t>Caponiti</a:t>
            </a:r>
            <a:r>
              <a:rPr lang="en-US" sz="2000"/>
              <a:t>, Deputy Assistant Secretary (NE-5, Reactors)</a:t>
            </a:r>
          </a:p>
          <a:p>
            <a:pPr lvl="1"/>
            <a:r>
              <a:rPr lang="en-US" sz="2000"/>
              <a:t>Patrick Edgerton, Director, Office of Budget and Planning, NE</a:t>
            </a:r>
          </a:p>
          <a:p>
            <a:pPr lvl="1"/>
            <a:r>
              <a:rPr lang="en-US" sz="2000"/>
              <a:t>Julie </a:t>
            </a:r>
            <a:r>
              <a:rPr lang="en-US" sz="2000" err="1"/>
              <a:t>Kozeracki</a:t>
            </a:r>
            <a:r>
              <a:rPr lang="en-US" sz="2000"/>
              <a:t> and Christopher </a:t>
            </a:r>
            <a:r>
              <a:rPr lang="en-US" sz="2000" err="1"/>
              <a:t>Vlahoplus</a:t>
            </a:r>
            <a:r>
              <a:rPr lang="en-US" sz="2000"/>
              <a:t>, DOE Loan Programs Office</a:t>
            </a:r>
            <a:endParaRPr lang="en-US" sz="1600"/>
          </a:p>
          <a:p>
            <a:r>
              <a:rPr lang="en-US" sz="2000" b="1"/>
              <a:t>As a result, we have prepared a set of recommendations </a:t>
            </a:r>
            <a:r>
              <a:rPr lang="en-US" sz="2000"/>
              <a:t>to maintain scope in a way that is useful for NE</a:t>
            </a:r>
          </a:p>
        </p:txBody>
      </p:sp>
      <p:sp>
        <p:nvSpPr>
          <p:cNvPr id="4" name="Slide Number Placeholder 3">
            <a:extLst>
              <a:ext uri="{FF2B5EF4-FFF2-40B4-BE49-F238E27FC236}">
                <a16:creationId xmlns:a16="http://schemas.microsoft.com/office/drawing/2014/main" id="{AD91375A-CA17-BC66-AADD-7CE7A8289C1F}"/>
              </a:ext>
            </a:extLst>
          </p:cNvPr>
          <p:cNvSpPr>
            <a:spLocks noGrp="1"/>
          </p:cNvSpPr>
          <p:nvPr>
            <p:ph type="sldNum" sz="quarter" idx="10"/>
          </p:nvPr>
        </p:nvSpPr>
        <p:spPr/>
        <p:txBody>
          <a:bodyPr/>
          <a:lstStyle/>
          <a:p>
            <a:pPr>
              <a:defRPr/>
            </a:pPr>
            <a:fld id="{37926BA8-E0F8-42A8-A83C-EBAA1A1E8FCD}" type="slidenum">
              <a:rPr lang="en-US" smtClean="0"/>
              <a:pPr>
                <a:defRPr/>
              </a:pPr>
              <a:t>84</a:t>
            </a:fld>
            <a:endParaRPr lang="en-US"/>
          </a:p>
        </p:txBody>
      </p:sp>
    </p:spTree>
    <p:extLst>
      <p:ext uri="{BB962C8B-B14F-4D97-AF65-F5344CB8AC3E}">
        <p14:creationId xmlns:p14="http://schemas.microsoft.com/office/powerpoint/2010/main" val="806260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58E-BFF0-31D7-7AF0-B06E8CFA7E4E}"/>
              </a:ext>
            </a:extLst>
          </p:cNvPr>
          <p:cNvSpPr>
            <a:spLocks noGrp="1"/>
          </p:cNvSpPr>
          <p:nvPr>
            <p:ph type="title"/>
          </p:nvPr>
        </p:nvSpPr>
        <p:spPr/>
        <p:txBody>
          <a:bodyPr/>
          <a:lstStyle/>
          <a:p>
            <a:r>
              <a:rPr lang="en-US"/>
              <a:t>Summary of recommendations</a:t>
            </a:r>
          </a:p>
        </p:txBody>
      </p:sp>
      <p:sp>
        <p:nvSpPr>
          <p:cNvPr id="4" name="Slide Number Placeholder 3">
            <a:extLst>
              <a:ext uri="{FF2B5EF4-FFF2-40B4-BE49-F238E27FC236}">
                <a16:creationId xmlns:a16="http://schemas.microsoft.com/office/drawing/2014/main" id="{AD91375A-CA17-BC66-AADD-7CE7A8289C1F}"/>
              </a:ext>
            </a:extLst>
          </p:cNvPr>
          <p:cNvSpPr>
            <a:spLocks noGrp="1"/>
          </p:cNvSpPr>
          <p:nvPr>
            <p:ph type="sldNum" sz="quarter" idx="10"/>
          </p:nvPr>
        </p:nvSpPr>
        <p:spPr/>
        <p:txBody>
          <a:bodyPr/>
          <a:lstStyle/>
          <a:p>
            <a:pPr>
              <a:defRPr/>
            </a:pPr>
            <a:fld id="{37926BA8-E0F8-42A8-A83C-EBAA1A1E8FCD}" type="slidenum">
              <a:rPr lang="en-US" smtClean="0"/>
              <a:pPr>
                <a:defRPr/>
              </a:pPr>
              <a:t>85</a:t>
            </a:fld>
            <a:endParaRPr lang="en-US"/>
          </a:p>
        </p:txBody>
      </p:sp>
      <p:pic>
        <p:nvPicPr>
          <p:cNvPr id="16" name="Graphic 15" descr="Globe outline">
            <a:extLst>
              <a:ext uri="{FF2B5EF4-FFF2-40B4-BE49-F238E27FC236}">
                <a16:creationId xmlns:a16="http://schemas.microsoft.com/office/drawing/2014/main" id="{A981A531-727C-3579-A067-3D893F9384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2727" y="1573383"/>
            <a:ext cx="731520" cy="731520"/>
          </a:xfrm>
          <a:prstGeom prst="rect">
            <a:avLst/>
          </a:prstGeom>
        </p:spPr>
      </p:pic>
      <p:pic>
        <p:nvPicPr>
          <p:cNvPr id="17" name="Graphic 16" descr="Atom outline">
            <a:extLst>
              <a:ext uri="{FF2B5EF4-FFF2-40B4-BE49-F238E27FC236}">
                <a16:creationId xmlns:a16="http://schemas.microsoft.com/office/drawing/2014/main" id="{6B95F17E-B49C-36A9-791C-527A97AFFF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22699" y="2535219"/>
            <a:ext cx="731520" cy="731520"/>
          </a:xfrm>
          <a:prstGeom prst="rect">
            <a:avLst/>
          </a:prstGeom>
        </p:spPr>
      </p:pic>
      <p:sp>
        <p:nvSpPr>
          <p:cNvPr id="18" name="Content Placeholder 2">
            <a:extLst>
              <a:ext uri="{FF2B5EF4-FFF2-40B4-BE49-F238E27FC236}">
                <a16:creationId xmlns:a16="http://schemas.microsoft.com/office/drawing/2014/main" id="{755E3A32-CFB9-0EB6-D2FD-B9841BA78A57}"/>
              </a:ext>
            </a:extLst>
          </p:cNvPr>
          <p:cNvSpPr txBox="1">
            <a:spLocks/>
          </p:cNvSpPr>
          <p:nvPr/>
        </p:nvSpPr>
        <p:spPr bwMode="auto">
          <a:xfrm>
            <a:off x="970535" y="1855043"/>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5"/>
                </a:solidFill>
              </a:rPr>
              <a:t>Mission Need</a:t>
            </a:r>
            <a:endParaRPr lang="en-US" sz="2000" b="1">
              <a:solidFill>
                <a:schemeClr val="accent5"/>
              </a:solidFill>
            </a:endParaRPr>
          </a:p>
        </p:txBody>
      </p:sp>
      <p:sp>
        <p:nvSpPr>
          <p:cNvPr id="19" name="Content Placeholder 2">
            <a:extLst>
              <a:ext uri="{FF2B5EF4-FFF2-40B4-BE49-F238E27FC236}">
                <a16:creationId xmlns:a16="http://schemas.microsoft.com/office/drawing/2014/main" id="{2EBB7E2F-4945-5FD5-56E5-51E9BF27A5B8}"/>
              </a:ext>
            </a:extLst>
          </p:cNvPr>
          <p:cNvSpPr txBox="1">
            <a:spLocks/>
          </p:cNvSpPr>
          <p:nvPr/>
        </p:nvSpPr>
        <p:spPr bwMode="auto">
          <a:xfrm>
            <a:off x="970535" y="2713145"/>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5"/>
                </a:solidFill>
              </a:rPr>
              <a:t>Focused Deployment Strategy</a:t>
            </a:r>
            <a:endParaRPr lang="en-US" sz="2000" b="1">
              <a:solidFill>
                <a:schemeClr val="accent5"/>
              </a:solidFill>
            </a:endParaRPr>
          </a:p>
        </p:txBody>
      </p:sp>
      <p:pic>
        <p:nvPicPr>
          <p:cNvPr id="20" name="Graphic 19" descr="Badge with solid fill">
            <a:extLst>
              <a:ext uri="{FF2B5EF4-FFF2-40B4-BE49-F238E27FC236}">
                <a16:creationId xmlns:a16="http://schemas.microsoft.com/office/drawing/2014/main" id="{98AC52C4-099B-D7AB-8100-0336FE86A1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6697" y="2697050"/>
            <a:ext cx="477369" cy="477369"/>
          </a:xfrm>
          <a:prstGeom prst="rect">
            <a:avLst/>
          </a:prstGeom>
        </p:spPr>
      </p:pic>
      <p:pic>
        <p:nvPicPr>
          <p:cNvPr id="21" name="Graphic 20" descr="Badge 1 with solid fill">
            <a:extLst>
              <a:ext uri="{FF2B5EF4-FFF2-40B4-BE49-F238E27FC236}">
                <a16:creationId xmlns:a16="http://schemas.microsoft.com/office/drawing/2014/main" id="{273DE902-969D-9513-4682-CF222B85B5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6697" y="1800785"/>
            <a:ext cx="477369" cy="477369"/>
          </a:xfrm>
          <a:prstGeom prst="rect">
            <a:avLst/>
          </a:prstGeom>
        </p:spPr>
      </p:pic>
      <p:sp>
        <p:nvSpPr>
          <p:cNvPr id="22" name="Content Placeholder 2">
            <a:extLst>
              <a:ext uri="{FF2B5EF4-FFF2-40B4-BE49-F238E27FC236}">
                <a16:creationId xmlns:a16="http://schemas.microsoft.com/office/drawing/2014/main" id="{23C4551A-4BC1-ACEB-01F6-26F7C160A2D2}"/>
              </a:ext>
            </a:extLst>
          </p:cNvPr>
          <p:cNvSpPr txBox="1">
            <a:spLocks/>
          </p:cNvSpPr>
          <p:nvPr/>
        </p:nvSpPr>
        <p:spPr bwMode="auto">
          <a:xfrm>
            <a:off x="970535" y="3619605"/>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5"/>
                </a:solidFill>
              </a:rPr>
              <a:t>Demo projects (short-term)</a:t>
            </a:r>
            <a:endParaRPr lang="en-US" sz="2000" b="1">
              <a:solidFill>
                <a:schemeClr val="accent5"/>
              </a:solidFill>
            </a:endParaRPr>
          </a:p>
        </p:txBody>
      </p:sp>
      <p:sp>
        <p:nvSpPr>
          <p:cNvPr id="23" name="Content Placeholder 2">
            <a:extLst>
              <a:ext uri="{FF2B5EF4-FFF2-40B4-BE49-F238E27FC236}">
                <a16:creationId xmlns:a16="http://schemas.microsoft.com/office/drawing/2014/main" id="{ADB8885E-86DB-AF85-8801-E7AF8A36E01C}"/>
              </a:ext>
            </a:extLst>
          </p:cNvPr>
          <p:cNvSpPr txBox="1">
            <a:spLocks/>
          </p:cNvSpPr>
          <p:nvPr/>
        </p:nvSpPr>
        <p:spPr bwMode="auto">
          <a:xfrm>
            <a:off x="970535" y="4354651"/>
            <a:ext cx="457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5"/>
                </a:solidFill>
              </a:rPr>
              <a:t>Materials, Construction, Workforce (medium &amp; long-term)</a:t>
            </a:r>
            <a:endParaRPr lang="en-US" sz="2000" b="1">
              <a:solidFill>
                <a:schemeClr val="accent5"/>
              </a:solidFill>
            </a:endParaRPr>
          </a:p>
        </p:txBody>
      </p:sp>
      <p:pic>
        <p:nvPicPr>
          <p:cNvPr id="24" name="Graphic 23" descr="Badge 3 with solid fill">
            <a:extLst>
              <a:ext uri="{FF2B5EF4-FFF2-40B4-BE49-F238E27FC236}">
                <a16:creationId xmlns:a16="http://schemas.microsoft.com/office/drawing/2014/main" id="{C64CCDB4-F2A2-056E-F4B3-E336EFDE9B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6697" y="3593315"/>
            <a:ext cx="475488" cy="475488"/>
          </a:xfrm>
          <a:prstGeom prst="rect">
            <a:avLst/>
          </a:prstGeom>
        </p:spPr>
      </p:pic>
      <p:pic>
        <p:nvPicPr>
          <p:cNvPr id="25" name="Graphic 24" descr="Badge 4 with solid fill">
            <a:extLst>
              <a:ext uri="{FF2B5EF4-FFF2-40B4-BE49-F238E27FC236}">
                <a16:creationId xmlns:a16="http://schemas.microsoft.com/office/drawing/2014/main" id="{1DC6930F-ABE0-36D4-C661-FBF5CCB188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6697" y="4487699"/>
            <a:ext cx="475488" cy="475488"/>
          </a:xfrm>
          <a:prstGeom prst="rect">
            <a:avLst/>
          </a:prstGeom>
        </p:spPr>
      </p:pic>
      <p:pic>
        <p:nvPicPr>
          <p:cNvPr id="26" name="Graphic 25" descr="Badge 5 with solid fill">
            <a:extLst>
              <a:ext uri="{FF2B5EF4-FFF2-40B4-BE49-F238E27FC236}">
                <a16:creationId xmlns:a16="http://schemas.microsoft.com/office/drawing/2014/main" id="{B5458DAD-3362-382C-3FBD-B574A87342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6697" y="5382084"/>
            <a:ext cx="475488" cy="475488"/>
          </a:xfrm>
          <a:prstGeom prst="rect">
            <a:avLst/>
          </a:prstGeom>
        </p:spPr>
      </p:pic>
      <p:sp>
        <p:nvSpPr>
          <p:cNvPr id="27" name="Content Placeholder 2">
            <a:extLst>
              <a:ext uri="{FF2B5EF4-FFF2-40B4-BE49-F238E27FC236}">
                <a16:creationId xmlns:a16="http://schemas.microsoft.com/office/drawing/2014/main" id="{01E89A7E-D96F-1620-3AF0-16C85FC2D049}"/>
              </a:ext>
            </a:extLst>
          </p:cNvPr>
          <p:cNvSpPr txBox="1">
            <a:spLocks/>
          </p:cNvSpPr>
          <p:nvPr/>
        </p:nvSpPr>
        <p:spPr bwMode="auto">
          <a:xfrm>
            <a:off x="970535" y="5295074"/>
            <a:ext cx="457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5"/>
                </a:solidFill>
              </a:rPr>
              <a:t>Timescale strategies (medium &amp; long-term)</a:t>
            </a:r>
            <a:endParaRPr lang="en-US" sz="2000" b="1">
              <a:solidFill>
                <a:schemeClr val="accent5"/>
              </a:solidFill>
            </a:endParaRPr>
          </a:p>
        </p:txBody>
      </p:sp>
      <p:pic>
        <p:nvPicPr>
          <p:cNvPr id="28" name="Graphic 27" descr="List outline">
            <a:extLst>
              <a:ext uri="{FF2B5EF4-FFF2-40B4-BE49-F238E27FC236}">
                <a16:creationId xmlns:a16="http://schemas.microsoft.com/office/drawing/2014/main" id="{372E8112-A9D4-B72C-6109-529DB97E3D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36860" y="3404131"/>
            <a:ext cx="731520" cy="731520"/>
          </a:xfrm>
          <a:prstGeom prst="rect">
            <a:avLst/>
          </a:prstGeom>
        </p:spPr>
      </p:pic>
      <p:pic>
        <p:nvPicPr>
          <p:cNvPr id="29" name="Graphic 28" descr="Daily calendar outline">
            <a:extLst>
              <a:ext uri="{FF2B5EF4-FFF2-40B4-BE49-F238E27FC236}">
                <a16:creationId xmlns:a16="http://schemas.microsoft.com/office/drawing/2014/main" id="{99E3F9A5-F306-CFEA-98BD-C3EE5D53935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289229" y="5205487"/>
            <a:ext cx="731520" cy="731520"/>
          </a:xfrm>
          <a:prstGeom prst="rect">
            <a:avLst/>
          </a:prstGeom>
        </p:spPr>
      </p:pic>
      <p:pic>
        <p:nvPicPr>
          <p:cNvPr id="30" name="Graphic 29" descr="Crane outline">
            <a:extLst>
              <a:ext uri="{FF2B5EF4-FFF2-40B4-BE49-F238E27FC236}">
                <a16:creationId xmlns:a16="http://schemas.microsoft.com/office/drawing/2014/main" id="{FE91CE60-C1CF-E5EA-B7C9-E1C2BCBD6C9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320707" y="4328628"/>
            <a:ext cx="731520" cy="731520"/>
          </a:xfrm>
          <a:prstGeom prst="rect">
            <a:avLst/>
          </a:prstGeom>
        </p:spPr>
      </p:pic>
      <p:sp>
        <p:nvSpPr>
          <p:cNvPr id="33" name="Content Placeholder 2">
            <a:extLst>
              <a:ext uri="{FF2B5EF4-FFF2-40B4-BE49-F238E27FC236}">
                <a16:creationId xmlns:a16="http://schemas.microsoft.com/office/drawing/2014/main" id="{80D51801-C3DB-9E88-75AB-20BB80091488}"/>
              </a:ext>
            </a:extLst>
          </p:cNvPr>
          <p:cNvSpPr txBox="1">
            <a:spLocks/>
          </p:cNvSpPr>
          <p:nvPr/>
        </p:nvSpPr>
        <p:spPr bwMode="auto">
          <a:xfrm>
            <a:off x="6768681" y="1819509"/>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5"/>
                </a:solidFill>
              </a:rPr>
              <a:t>HALEU prioritization</a:t>
            </a:r>
            <a:endParaRPr lang="en-US" sz="2000" b="1">
              <a:solidFill>
                <a:schemeClr val="accent5"/>
              </a:solidFill>
            </a:endParaRPr>
          </a:p>
        </p:txBody>
      </p:sp>
      <p:sp>
        <p:nvSpPr>
          <p:cNvPr id="34" name="Content Placeholder 2">
            <a:extLst>
              <a:ext uri="{FF2B5EF4-FFF2-40B4-BE49-F238E27FC236}">
                <a16:creationId xmlns:a16="http://schemas.microsoft.com/office/drawing/2014/main" id="{3D4080C1-9171-43E5-F196-F08E21CFDB34}"/>
              </a:ext>
            </a:extLst>
          </p:cNvPr>
          <p:cNvSpPr txBox="1">
            <a:spLocks/>
          </p:cNvSpPr>
          <p:nvPr/>
        </p:nvSpPr>
        <p:spPr bwMode="auto">
          <a:xfrm>
            <a:off x="6727415" y="2534236"/>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5"/>
                </a:solidFill>
              </a:rPr>
              <a:t>Reprocessing and recycling</a:t>
            </a:r>
            <a:endParaRPr lang="en-US" sz="2000" b="1">
              <a:solidFill>
                <a:schemeClr val="accent5"/>
              </a:solidFill>
            </a:endParaRPr>
          </a:p>
        </p:txBody>
      </p:sp>
      <p:pic>
        <p:nvPicPr>
          <p:cNvPr id="35" name="Graphic 34" descr="Badge 6 with solid fill">
            <a:extLst>
              <a:ext uri="{FF2B5EF4-FFF2-40B4-BE49-F238E27FC236}">
                <a16:creationId xmlns:a16="http://schemas.microsoft.com/office/drawing/2014/main" id="{AC4119C8-4F84-27D0-F967-1667CDEFC43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51927" y="1800785"/>
            <a:ext cx="475488" cy="475488"/>
          </a:xfrm>
          <a:prstGeom prst="rect">
            <a:avLst/>
          </a:prstGeom>
        </p:spPr>
      </p:pic>
      <p:pic>
        <p:nvPicPr>
          <p:cNvPr id="36" name="Graphic 35" descr="Badge 7 with solid fill">
            <a:extLst>
              <a:ext uri="{FF2B5EF4-FFF2-40B4-BE49-F238E27FC236}">
                <a16:creationId xmlns:a16="http://schemas.microsoft.com/office/drawing/2014/main" id="{73C2A093-A0B9-DBAF-0918-B1387291A17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251927" y="2517330"/>
            <a:ext cx="475488" cy="475488"/>
          </a:xfrm>
          <a:prstGeom prst="rect">
            <a:avLst/>
          </a:prstGeom>
        </p:spPr>
      </p:pic>
      <p:pic>
        <p:nvPicPr>
          <p:cNvPr id="37" name="Graphic 36" descr="Recycle outline">
            <a:extLst>
              <a:ext uri="{FF2B5EF4-FFF2-40B4-BE49-F238E27FC236}">
                <a16:creationId xmlns:a16="http://schemas.microsoft.com/office/drawing/2014/main" id="{129F5B80-3C74-86BC-0F02-D3250C4743F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855705" y="2286528"/>
            <a:ext cx="731520" cy="731520"/>
          </a:xfrm>
          <a:prstGeom prst="rect">
            <a:avLst/>
          </a:prstGeom>
        </p:spPr>
      </p:pic>
      <p:pic>
        <p:nvPicPr>
          <p:cNvPr id="38" name="Graphic 37" descr="Gauge outline">
            <a:extLst>
              <a:ext uri="{FF2B5EF4-FFF2-40B4-BE49-F238E27FC236}">
                <a16:creationId xmlns:a16="http://schemas.microsoft.com/office/drawing/2014/main" id="{68C667DE-24AD-A65B-C598-C7E096D50A5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855705" y="1565862"/>
            <a:ext cx="731520" cy="731520"/>
          </a:xfrm>
          <a:prstGeom prst="rect">
            <a:avLst/>
          </a:prstGeom>
        </p:spPr>
      </p:pic>
      <p:sp>
        <p:nvSpPr>
          <p:cNvPr id="39" name="Content Placeholder 2">
            <a:extLst>
              <a:ext uri="{FF2B5EF4-FFF2-40B4-BE49-F238E27FC236}">
                <a16:creationId xmlns:a16="http://schemas.microsoft.com/office/drawing/2014/main" id="{10E9CFEF-7485-2DC9-49CF-DEC5ECA842E8}"/>
              </a:ext>
            </a:extLst>
          </p:cNvPr>
          <p:cNvSpPr txBox="1">
            <a:spLocks/>
          </p:cNvSpPr>
          <p:nvPr/>
        </p:nvSpPr>
        <p:spPr bwMode="auto">
          <a:xfrm>
            <a:off x="6768681" y="3265203"/>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5"/>
                </a:solidFill>
              </a:rPr>
              <a:t>User Facility Models</a:t>
            </a:r>
            <a:endParaRPr lang="en-US" sz="2000" b="1">
              <a:solidFill>
                <a:schemeClr val="accent5"/>
              </a:solidFill>
            </a:endParaRPr>
          </a:p>
        </p:txBody>
      </p:sp>
      <p:sp>
        <p:nvSpPr>
          <p:cNvPr id="40" name="Content Placeholder 2">
            <a:extLst>
              <a:ext uri="{FF2B5EF4-FFF2-40B4-BE49-F238E27FC236}">
                <a16:creationId xmlns:a16="http://schemas.microsoft.com/office/drawing/2014/main" id="{F59E350A-F45D-1046-36E1-049D76E7016A}"/>
              </a:ext>
            </a:extLst>
          </p:cNvPr>
          <p:cNvSpPr txBox="1">
            <a:spLocks/>
          </p:cNvSpPr>
          <p:nvPr/>
        </p:nvSpPr>
        <p:spPr bwMode="auto">
          <a:xfrm>
            <a:off x="6837605" y="3990806"/>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5"/>
                </a:solidFill>
              </a:rPr>
              <a:t>Capability Metrics</a:t>
            </a:r>
            <a:endParaRPr lang="en-US" sz="2000" b="1">
              <a:solidFill>
                <a:schemeClr val="accent5"/>
              </a:solidFill>
            </a:endParaRPr>
          </a:p>
        </p:txBody>
      </p:sp>
      <p:pic>
        <p:nvPicPr>
          <p:cNvPr id="41" name="Graphic 40" descr="Radar Chart outline">
            <a:extLst>
              <a:ext uri="{FF2B5EF4-FFF2-40B4-BE49-F238E27FC236}">
                <a16:creationId xmlns:a16="http://schemas.microsoft.com/office/drawing/2014/main" id="{6C0E3738-AFAB-E311-7D9B-807BD529BDB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855705" y="3727860"/>
            <a:ext cx="731520" cy="731520"/>
          </a:xfrm>
          <a:prstGeom prst="rect">
            <a:avLst/>
          </a:prstGeom>
        </p:spPr>
      </p:pic>
      <p:pic>
        <p:nvPicPr>
          <p:cNvPr id="42" name="Graphic 41" descr="Badge 9 with solid fill">
            <a:extLst>
              <a:ext uri="{FF2B5EF4-FFF2-40B4-BE49-F238E27FC236}">
                <a16:creationId xmlns:a16="http://schemas.microsoft.com/office/drawing/2014/main" id="{9382BD04-5E18-5D24-A75C-CED4B4395B99}"/>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251927" y="3950420"/>
            <a:ext cx="475488" cy="475488"/>
          </a:xfrm>
          <a:prstGeom prst="rect">
            <a:avLst/>
          </a:prstGeom>
        </p:spPr>
      </p:pic>
      <p:pic>
        <p:nvPicPr>
          <p:cNvPr id="43" name="Graphic 42" descr="Badge 8 with solid fill">
            <a:extLst>
              <a:ext uri="{FF2B5EF4-FFF2-40B4-BE49-F238E27FC236}">
                <a16:creationId xmlns:a16="http://schemas.microsoft.com/office/drawing/2014/main" id="{56D09CBB-F2DF-BF18-3916-418D8DF6E87D}"/>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6251927" y="3233875"/>
            <a:ext cx="475488" cy="475488"/>
          </a:xfrm>
          <a:prstGeom prst="rect">
            <a:avLst/>
          </a:prstGeom>
        </p:spPr>
      </p:pic>
      <p:pic>
        <p:nvPicPr>
          <p:cNvPr id="44" name="Graphic 43" descr="Schoolhouse outline">
            <a:extLst>
              <a:ext uri="{FF2B5EF4-FFF2-40B4-BE49-F238E27FC236}">
                <a16:creationId xmlns:a16="http://schemas.microsoft.com/office/drawing/2014/main" id="{83209D65-EF3A-D4A6-4C33-6A377A03C86F}"/>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0855705" y="3007194"/>
            <a:ext cx="731520" cy="731520"/>
          </a:xfrm>
          <a:prstGeom prst="rect">
            <a:avLst/>
          </a:prstGeom>
        </p:spPr>
      </p:pic>
      <p:sp>
        <p:nvSpPr>
          <p:cNvPr id="45" name="Content Placeholder 2">
            <a:extLst>
              <a:ext uri="{FF2B5EF4-FFF2-40B4-BE49-F238E27FC236}">
                <a16:creationId xmlns:a16="http://schemas.microsoft.com/office/drawing/2014/main" id="{1BD47761-2800-C668-C06E-2F2FEE8957FA}"/>
              </a:ext>
            </a:extLst>
          </p:cNvPr>
          <p:cNvSpPr txBox="1">
            <a:spLocks/>
          </p:cNvSpPr>
          <p:nvPr/>
        </p:nvSpPr>
        <p:spPr bwMode="auto">
          <a:xfrm>
            <a:off x="6837605" y="468114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5"/>
                </a:solidFill>
              </a:rPr>
              <a:t>Advanced Reactors Input</a:t>
            </a:r>
            <a:endParaRPr lang="en-US" sz="2000" b="1">
              <a:solidFill>
                <a:schemeClr val="accent5"/>
              </a:solidFill>
            </a:endParaRPr>
          </a:p>
        </p:txBody>
      </p:sp>
      <p:sp>
        <p:nvSpPr>
          <p:cNvPr id="46" name="Content Placeholder 2">
            <a:extLst>
              <a:ext uri="{FF2B5EF4-FFF2-40B4-BE49-F238E27FC236}">
                <a16:creationId xmlns:a16="http://schemas.microsoft.com/office/drawing/2014/main" id="{F69983F1-D457-3E05-D28B-45AC0F6E3A67}"/>
              </a:ext>
            </a:extLst>
          </p:cNvPr>
          <p:cNvSpPr txBox="1">
            <a:spLocks/>
          </p:cNvSpPr>
          <p:nvPr/>
        </p:nvSpPr>
        <p:spPr bwMode="auto">
          <a:xfrm>
            <a:off x="6818253" y="5402062"/>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accent5"/>
                </a:solidFill>
              </a:rPr>
              <a:t>Commercial deployment R&amp;D</a:t>
            </a:r>
            <a:endParaRPr lang="en-US" sz="2000" b="1">
              <a:solidFill>
                <a:schemeClr val="accent5"/>
              </a:solidFill>
            </a:endParaRPr>
          </a:p>
        </p:txBody>
      </p:sp>
      <p:pic>
        <p:nvPicPr>
          <p:cNvPr id="47" name="Graphic 46" descr="Badge 10 with solid fill">
            <a:extLst>
              <a:ext uri="{FF2B5EF4-FFF2-40B4-BE49-F238E27FC236}">
                <a16:creationId xmlns:a16="http://schemas.microsoft.com/office/drawing/2014/main" id="{49555D00-CA6D-2969-9E91-F9BD142F93F9}"/>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251927" y="4666965"/>
            <a:ext cx="475488" cy="475488"/>
          </a:xfrm>
          <a:prstGeom prst="rect">
            <a:avLst/>
          </a:prstGeom>
        </p:spPr>
      </p:pic>
      <p:pic>
        <p:nvPicPr>
          <p:cNvPr id="48" name="Graphic 47" descr="Desk outline">
            <a:extLst>
              <a:ext uri="{FF2B5EF4-FFF2-40B4-BE49-F238E27FC236}">
                <a16:creationId xmlns:a16="http://schemas.microsoft.com/office/drawing/2014/main" id="{1A7C4BCA-EE01-C73D-14FE-9F64F759EAE4}"/>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855705" y="5169191"/>
            <a:ext cx="731520" cy="731520"/>
          </a:xfrm>
          <a:prstGeom prst="rect">
            <a:avLst/>
          </a:prstGeom>
        </p:spPr>
      </p:pic>
      <p:pic>
        <p:nvPicPr>
          <p:cNvPr id="49" name="Graphic 48" descr="Megaphone outline">
            <a:extLst>
              <a:ext uri="{FF2B5EF4-FFF2-40B4-BE49-F238E27FC236}">
                <a16:creationId xmlns:a16="http://schemas.microsoft.com/office/drawing/2014/main" id="{634F98F4-B68C-1D3A-03E1-211FDC2D9CFF}"/>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10855705" y="4448526"/>
            <a:ext cx="731520" cy="731520"/>
          </a:xfrm>
          <a:prstGeom prst="rect">
            <a:avLst/>
          </a:prstGeom>
        </p:spPr>
      </p:pic>
      <p:grpSp>
        <p:nvGrpSpPr>
          <p:cNvPr id="57" name="Group 56">
            <a:extLst>
              <a:ext uri="{FF2B5EF4-FFF2-40B4-BE49-F238E27FC236}">
                <a16:creationId xmlns:a16="http://schemas.microsoft.com/office/drawing/2014/main" id="{0C592D2B-C3F3-1511-A6EB-912CDC289D0A}"/>
              </a:ext>
            </a:extLst>
          </p:cNvPr>
          <p:cNvGrpSpPr/>
          <p:nvPr/>
        </p:nvGrpSpPr>
        <p:grpSpPr>
          <a:xfrm>
            <a:off x="6251927" y="5383509"/>
            <a:ext cx="863102" cy="475488"/>
            <a:chOff x="6311778" y="5633733"/>
            <a:chExt cx="863102" cy="475488"/>
          </a:xfrm>
        </p:grpSpPr>
        <p:grpSp>
          <p:nvGrpSpPr>
            <p:cNvPr id="50" name="Group 49">
              <a:extLst>
                <a:ext uri="{FF2B5EF4-FFF2-40B4-BE49-F238E27FC236}">
                  <a16:creationId xmlns:a16="http://schemas.microsoft.com/office/drawing/2014/main" id="{DB9941C4-3DB9-23B7-2502-451D7D369031}"/>
                </a:ext>
              </a:extLst>
            </p:cNvPr>
            <p:cNvGrpSpPr/>
            <p:nvPr/>
          </p:nvGrpSpPr>
          <p:grpSpPr>
            <a:xfrm>
              <a:off x="6311778" y="5633733"/>
              <a:ext cx="475488" cy="475488"/>
              <a:chOff x="5777395" y="2757761"/>
              <a:chExt cx="475488" cy="475488"/>
            </a:xfrm>
          </p:grpSpPr>
          <p:pic>
            <p:nvPicPr>
              <p:cNvPr id="51" name="Graphic 50" descr="Badge 9 with solid fill">
                <a:extLst>
                  <a:ext uri="{FF2B5EF4-FFF2-40B4-BE49-F238E27FC236}">
                    <a16:creationId xmlns:a16="http://schemas.microsoft.com/office/drawing/2014/main" id="{904BCD50-06C2-134D-F175-760236BD850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777395" y="2757761"/>
                <a:ext cx="475488" cy="475488"/>
              </a:xfrm>
              <a:prstGeom prst="rect">
                <a:avLst/>
              </a:prstGeom>
            </p:spPr>
          </p:pic>
          <p:sp>
            <p:nvSpPr>
              <p:cNvPr id="52" name="Rectangle 51">
                <a:extLst>
                  <a:ext uri="{FF2B5EF4-FFF2-40B4-BE49-F238E27FC236}">
                    <a16:creationId xmlns:a16="http://schemas.microsoft.com/office/drawing/2014/main" id="{6FC0A6FB-953F-57BE-B985-DA687C88F57B}"/>
                  </a:ext>
                </a:extLst>
              </p:cNvPr>
              <p:cNvSpPr/>
              <p:nvPr/>
            </p:nvSpPr>
            <p:spPr>
              <a:xfrm>
                <a:off x="5914525" y="2870056"/>
                <a:ext cx="201227" cy="2508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53" name="TextBox 52">
              <a:extLst>
                <a:ext uri="{FF2B5EF4-FFF2-40B4-BE49-F238E27FC236}">
                  <a16:creationId xmlns:a16="http://schemas.microsoft.com/office/drawing/2014/main" id="{DA139851-13EF-CC77-D45B-F627A94A3FBC}"/>
                </a:ext>
              </a:extLst>
            </p:cNvPr>
            <p:cNvSpPr txBox="1"/>
            <p:nvPr/>
          </p:nvSpPr>
          <p:spPr>
            <a:xfrm>
              <a:off x="6336454" y="5686664"/>
              <a:ext cx="83842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11</a:t>
              </a:r>
            </a:p>
          </p:txBody>
        </p:sp>
      </p:grpSp>
    </p:spTree>
    <p:extLst>
      <p:ext uri="{BB962C8B-B14F-4D97-AF65-F5344CB8AC3E}">
        <p14:creationId xmlns:p14="http://schemas.microsoft.com/office/powerpoint/2010/main" val="13323170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58E-BFF0-31D7-7AF0-B06E8CFA7E4E}"/>
              </a:ext>
            </a:extLst>
          </p:cNvPr>
          <p:cNvSpPr>
            <a:spLocks noGrp="1"/>
          </p:cNvSpPr>
          <p:nvPr>
            <p:ph type="title"/>
          </p:nvPr>
        </p:nvSpPr>
        <p:spPr/>
        <p:txBody>
          <a:bodyPr/>
          <a:lstStyle/>
          <a:p>
            <a:r>
              <a:rPr lang="en-US"/>
              <a:t>Detailed recommendations: General (1-2)</a:t>
            </a:r>
          </a:p>
        </p:txBody>
      </p:sp>
      <p:sp>
        <p:nvSpPr>
          <p:cNvPr id="4" name="Slide Number Placeholder 3">
            <a:extLst>
              <a:ext uri="{FF2B5EF4-FFF2-40B4-BE49-F238E27FC236}">
                <a16:creationId xmlns:a16="http://schemas.microsoft.com/office/drawing/2014/main" id="{AD91375A-CA17-BC66-AADD-7CE7A8289C1F}"/>
              </a:ext>
            </a:extLst>
          </p:cNvPr>
          <p:cNvSpPr>
            <a:spLocks noGrp="1"/>
          </p:cNvSpPr>
          <p:nvPr>
            <p:ph type="sldNum" sz="quarter" idx="10"/>
          </p:nvPr>
        </p:nvSpPr>
        <p:spPr/>
        <p:txBody>
          <a:bodyPr/>
          <a:lstStyle/>
          <a:p>
            <a:pPr>
              <a:defRPr/>
            </a:pPr>
            <a:fld id="{37926BA8-E0F8-42A8-A83C-EBAA1A1E8FCD}" type="slidenum">
              <a:rPr lang="en-US" smtClean="0"/>
              <a:pPr>
                <a:defRPr/>
              </a:pPr>
              <a:t>86</a:t>
            </a:fld>
            <a:endParaRPr lang="en-US"/>
          </a:p>
        </p:txBody>
      </p:sp>
      <p:sp>
        <p:nvSpPr>
          <p:cNvPr id="5" name="Content Placeholder 2">
            <a:extLst>
              <a:ext uri="{FF2B5EF4-FFF2-40B4-BE49-F238E27FC236}">
                <a16:creationId xmlns:a16="http://schemas.microsoft.com/office/drawing/2014/main" id="{56D0DF78-BB94-A10A-55D3-7F089FE4142D}"/>
              </a:ext>
            </a:extLst>
          </p:cNvPr>
          <p:cNvSpPr txBox="1">
            <a:spLocks/>
          </p:cNvSpPr>
          <p:nvPr/>
        </p:nvSpPr>
        <p:spPr bwMode="auto">
          <a:xfrm>
            <a:off x="1013014" y="3345307"/>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a:t>NE should </a:t>
            </a:r>
            <a:r>
              <a:rPr lang="en-US" sz="2000" b="1"/>
              <a:t>develop an effective narrative around the need for and benefits of nuclear energy given the worldwide efforts to decarbonize</a:t>
            </a:r>
            <a:r>
              <a:rPr lang="en-US" sz="2000"/>
              <a:t>. </a:t>
            </a:r>
          </a:p>
          <a:p>
            <a:pPr marL="0" indent="0">
              <a:buNone/>
            </a:pPr>
            <a:r>
              <a:rPr lang="en-US" sz="2000"/>
              <a:t>The narrative should acknowledge the needs associated with combating climate change in the near term but also sustain those efforts beyond 2050 with continuous improvements</a:t>
            </a:r>
            <a:endParaRPr lang="en-US" sz="1800"/>
          </a:p>
        </p:txBody>
      </p:sp>
      <p:sp>
        <p:nvSpPr>
          <p:cNvPr id="6" name="Content Placeholder 2">
            <a:extLst>
              <a:ext uri="{FF2B5EF4-FFF2-40B4-BE49-F238E27FC236}">
                <a16:creationId xmlns:a16="http://schemas.microsoft.com/office/drawing/2014/main" id="{7234A854-19E3-9845-FABF-8B8E5055A6F9}"/>
              </a:ext>
            </a:extLst>
          </p:cNvPr>
          <p:cNvSpPr txBox="1">
            <a:spLocks/>
          </p:cNvSpPr>
          <p:nvPr/>
        </p:nvSpPr>
        <p:spPr bwMode="auto">
          <a:xfrm>
            <a:off x="6252883" y="3325903"/>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a:t>NE </a:t>
            </a:r>
            <a:r>
              <a:rPr lang="en-US" sz="2000" b="1"/>
              <a:t>develop an infrastructure strategy that is focused on achieving established priorities</a:t>
            </a:r>
            <a:r>
              <a:rPr lang="en-US" sz="2000"/>
              <a:t>, the most important of which is accelerating commercial deployment of existing reactor technology in the near term and advanced reactor technology in the long term.  </a:t>
            </a:r>
          </a:p>
          <a:p>
            <a:pPr marL="0" indent="0">
              <a:buNone/>
            </a:pPr>
            <a:r>
              <a:rPr lang="en-US" sz="2000"/>
              <a:t>The strategy should include a clear indication on the goals, timelines, and expected benefits.</a:t>
            </a:r>
            <a:endParaRPr lang="en-US" sz="1800"/>
          </a:p>
        </p:txBody>
      </p:sp>
      <p:pic>
        <p:nvPicPr>
          <p:cNvPr id="7" name="Graphic 6" descr="Globe outline">
            <a:extLst>
              <a:ext uri="{FF2B5EF4-FFF2-40B4-BE49-F238E27FC236}">
                <a16:creationId xmlns:a16="http://schemas.microsoft.com/office/drawing/2014/main" id="{C7355088-4D74-3851-4E39-67A19BED58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72493" y="1515493"/>
            <a:ext cx="1129553" cy="1129553"/>
          </a:xfrm>
          <a:prstGeom prst="rect">
            <a:avLst/>
          </a:prstGeom>
        </p:spPr>
      </p:pic>
      <p:pic>
        <p:nvPicPr>
          <p:cNvPr id="8" name="Graphic 7" descr="Atom outline">
            <a:extLst>
              <a:ext uri="{FF2B5EF4-FFF2-40B4-BE49-F238E27FC236}">
                <a16:creationId xmlns:a16="http://schemas.microsoft.com/office/drawing/2014/main" id="{B8CA4FC8-FDA9-BED9-F080-3AF73A3EF0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7905" y="1525195"/>
            <a:ext cx="1129553" cy="1129553"/>
          </a:xfrm>
          <a:prstGeom prst="rect">
            <a:avLst/>
          </a:prstGeom>
        </p:spPr>
      </p:pic>
      <p:sp>
        <p:nvSpPr>
          <p:cNvPr id="9" name="Content Placeholder 2">
            <a:extLst>
              <a:ext uri="{FF2B5EF4-FFF2-40B4-BE49-F238E27FC236}">
                <a16:creationId xmlns:a16="http://schemas.microsoft.com/office/drawing/2014/main" id="{2B7CD02F-593B-5132-38C1-12F5120D25B3}"/>
              </a:ext>
            </a:extLst>
          </p:cNvPr>
          <p:cNvSpPr txBox="1">
            <a:spLocks/>
          </p:cNvSpPr>
          <p:nvPr/>
        </p:nvSpPr>
        <p:spPr bwMode="auto">
          <a:xfrm>
            <a:off x="1013014" y="2803021"/>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u="sng">
                <a:solidFill>
                  <a:schemeClr val="accent5"/>
                </a:solidFill>
              </a:rPr>
              <a:t>Mission Need:</a:t>
            </a:r>
            <a:endParaRPr lang="en-US" sz="2000" b="1" u="sng">
              <a:solidFill>
                <a:schemeClr val="accent5"/>
              </a:solidFill>
            </a:endParaRPr>
          </a:p>
        </p:txBody>
      </p:sp>
      <p:sp>
        <p:nvSpPr>
          <p:cNvPr id="10" name="Content Placeholder 2">
            <a:extLst>
              <a:ext uri="{FF2B5EF4-FFF2-40B4-BE49-F238E27FC236}">
                <a16:creationId xmlns:a16="http://schemas.microsoft.com/office/drawing/2014/main" id="{CCB2571C-45C7-4241-E40F-6FC9E2D62F67}"/>
              </a:ext>
            </a:extLst>
          </p:cNvPr>
          <p:cNvSpPr txBox="1">
            <a:spLocks/>
          </p:cNvSpPr>
          <p:nvPr/>
        </p:nvSpPr>
        <p:spPr bwMode="auto">
          <a:xfrm>
            <a:off x="6252883" y="2803021"/>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u="sng">
                <a:solidFill>
                  <a:schemeClr val="accent5"/>
                </a:solidFill>
              </a:rPr>
              <a:t>Focused Deployment Strategy:</a:t>
            </a:r>
            <a:endParaRPr lang="en-US" sz="2000" b="1" u="sng">
              <a:solidFill>
                <a:schemeClr val="accent5"/>
              </a:solidFill>
            </a:endParaRPr>
          </a:p>
        </p:txBody>
      </p:sp>
      <p:pic>
        <p:nvPicPr>
          <p:cNvPr id="12" name="Graphic 11" descr="Badge with solid fill">
            <a:extLst>
              <a:ext uri="{FF2B5EF4-FFF2-40B4-BE49-F238E27FC236}">
                <a16:creationId xmlns:a16="http://schemas.microsoft.com/office/drawing/2014/main" id="{8A297E3D-1055-F7B2-4B19-7053F3A9DD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57315" y="2788950"/>
            <a:ext cx="477369" cy="477369"/>
          </a:xfrm>
          <a:prstGeom prst="rect">
            <a:avLst/>
          </a:prstGeom>
        </p:spPr>
      </p:pic>
      <p:pic>
        <p:nvPicPr>
          <p:cNvPr id="16" name="Graphic 15" descr="Badge 1 with solid fill">
            <a:extLst>
              <a:ext uri="{FF2B5EF4-FFF2-40B4-BE49-F238E27FC236}">
                <a16:creationId xmlns:a16="http://schemas.microsoft.com/office/drawing/2014/main" id="{B75C37EA-2B77-141A-12F6-B8B6DCF21D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9515" y="2788950"/>
            <a:ext cx="477369" cy="477369"/>
          </a:xfrm>
          <a:prstGeom prst="rect">
            <a:avLst/>
          </a:prstGeom>
        </p:spPr>
      </p:pic>
    </p:spTree>
    <p:extLst>
      <p:ext uri="{BB962C8B-B14F-4D97-AF65-F5344CB8AC3E}">
        <p14:creationId xmlns:p14="http://schemas.microsoft.com/office/powerpoint/2010/main" val="799128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58E-BFF0-31D7-7AF0-B06E8CFA7E4E}"/>
              </a:ext>
            </a:extLst>
          </p:cNvPr>
          <p:cNvSpPr>
            <a:spLocks noGrp="1"/>
          </p:cNvSpPr>
          <p:nvPr>
            <p:ph type="title"/>
          </p:nvPr>
        </p:nvSpPr>
        <p:spPr/>
        <p:txBody>
          <a:bodyPr/>
          <a:lstStyle/>
          <a:p>
            <a:r>
              <a:rPr lang="en-US"/>
              <a:t>Detailed recommendations: Short, medium and long-term (3-5)</a:t>
            </a:r>
          </a:p>
        </p:txBody>
      </p:sp>
      <p:sp>
        <p:nvSpPr>
          <p:cNvPr id="4" name="Slide Number Placeholder 3">
            <a:extLst>
              <a:ext uri="{FF2B5EF4-FFF2-40B4-BE49-F238E27FC236}">
                <a16:creationId xmlns:a16="http://schemas.microsoft.com/office/drawing/2014/main" id="{AD91375A-CA17-BC66-AADD-7CE7A8289C1F}"/>
              </a:ext>
            </a:extLst>
          </p:cNvPr>
          <p:cNvSpPr>
            <a:spLocks noGrp="1"/>
          </p:cNvSpPr>
          <p:nvPr>
            <p:ph type="sldNum" sz="quarter" idx="10"/>
          </p:nvPr>
        </p:nvSpPr>
        <p:spPr/>
        <p:txBody>
          <a:bodyPr/>
          <a:lstStyle/>
          <a:p>
            <a:pPr>
              <a:defRPr/>
            </a:pPr>
            <a:fld id="{37926BA8-E0F8-42A8-A83C-EBAA1A1E8FCD}" type="slidenum">
              <a:rPr lang="en-US" smtClean="0"/>
              <a:pPr>
                <a:defRPr/>
              </a:pPr>
              <a:t>87</a:t>
            </a:fld>
            <a:endParaRPr lang="en-US"/>
          </a:p>
        </p:txBody>
      </p:sp>
      <p:sp>
        <p:nvSpPr>
          <p:cNvPr id="5" name="Content Placeholder 2">
            <a:extLst>
              <a:ext uri="{FF2B5EF4-FFF2-40B4-BE49-F238E27FC236}">
                <a16:creationId xmlns:a16="http://schemas.microsoft.com/office/drawing/2014/main" id="{06FD2DE0-28EF-739C-CCF7-AD419E9B8AAB}"/>
              </a:ext>
            </a:extLst>
          </p:cNvPr>
          <p:cNvSpPr txBox="1">
            <a:spLocks/>
          </p:cNvSpPr>
          <p:nvPr/>
        </p:nvSpPr>
        <p:spPr bwMode="auto">
          <a:xfrm>
            <a:off x="1041582" y="3267445"/>
            <a:ext cx="3008570"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t>Highest priority focus in the near term is </a:t>
            </a:r>
            <a:r>
              <a:rPr lang="en-US" sz="1800" b="1"/>
              <a:t>moving forward expeditiously on getting more nuclear capability into commercial operation through demo projects utilizing </a:t>
            </a:r>
            <a:r>
              <a:rPr lang="en-US" sz="1800"/>
              <a:t>existing technology.  Longer term these issues tie to integration into industrial use cases, which may require new facilities for systems testing. </a:t>
            </a:r>
            <a:endParaRPr lang="en-US" sz="1600"/>
          </a:p>
        </p:txBody>
      </p:sp>
      <p:sp>
        <p:nvSpPr>
          <p:cNvPr id="6" name="Content Placeholder 2">
            <a:extLst>
              <a:ext uri="{FF2B5EF4-FFF2-40B4-BE49-F238E27FC236}">
                <a16:creationId xmlns:a16="http://schemas.microsoft.com/office/drawing/2014/main" id="{E19216D7-EFF6-ABA3-4A14-777B0D3CA045}"/>
              </a:ext>
            </a:extLst>
          </p:cNvPr>
          <p:cNvSpPr txBox="1">
            <a:spLocks/>
          </p:cNvSpPr>
          <p:nvPr/>
        </p:nvSpPr>
        <p:spPr bwMode="auto">
          <a:xfrm>
            <a:off x="4798275" y="3556571"/>
            <a:ext cx="3591124"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t>The recent report from National Academy of Engineering and the DOE Liftoff report recommended a </a:t>
            </a:r>
            <a:r>
              <a:rPr lang="en-US" sz="1800" b="1"/>
              <a:t>focus on materials development, construction technology R&amp;D and workforce development</a:t>
            </a:r>
            <a:r>
              <a:rPr lang="en-US" sz="1800"/>
              <a:t>. </a:t>
            </a:r>
          </a:p>
          <a:p>
            <a:pPr marL="0" indent="0">
              <a:buNone/>
            </a:pPr>
            <a:r>
              <a:rPr lang="en-US" sz="1800"/>
              <a:t>Infrastructure is needed to support materials and construction R&amp;D and certainly university training infrastructure to build workforce could be an area of emphasis.  </a:t>
            </a:r>
            <a:endParaRPr lang="en-US" sz="1600"/>
          </a:p>
        </p:txBody>
      </p:sp>
      <p:sp>
        <p:nvSpPr>
          <p:cNvPr id="9" name="Content Placeholder 2">
            <a:extLst>
              <a:ext uri="{FF2B5EF4-FFF2-40B4-BE49-F238E27FC236}">
                <a16:creationId xmlns:a16="http://schemas.microsoft.com/office/drawing/2014/main" id="{164E4156-B382-2B08-F5B4-BFEB69EE5C53}"/>
              </a:ext>
            </a:extLst>
          </p:cNvPr>
          <p:cNvSpPr txBox="1">
            <a:spLocks/>
          </p:cNvSpPr>
          <p:nvPr/>
        </p:nvSpPr>
        <p:spPr bwMode="auto">
          <a:xfrm>
            <a:off x="1053358" y="2419770"/>
            <a:ext cx="3594846"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u="sng">
                <a:solidFill>
                  <a:schemeClr val="accent5"/>
                </a:solidFill>
              </a:rPr>
              <a:t>Demo projects (short-term):</a:t>
            </a:r>
            <a:endParaRPr lang="en-US" sz="2000" b="1" u="sng">
              <a:solidFill>
                <a:schemeClr val="accent5"/>
              </a:solidFill>
            </a:endParaRPr>
          </a:p>
        </p:txBody>
      </p:sp>
      <p:sp>
        <p:nvSpPr>
          <p:cNvPr id="10" name="Content Placeholder 2">
            <a:extLst>
              <a:ext uri="{FF2B5EF4-FFF2-40B4-BE49-F238E27FC236}">
                <a16:creationId xmlns:a16="http://schemas.microsoft.com/office/drawing/2014/main" id="{0870AF80-D4F9-4392-33BB-081650C82046}"/>
              </a:ext>
            </a:extLst>
          </p:cNvPr>
          <p:cNvSpPr txBox="1">
            <a:spLocks/>
          </p:cNvSpPr>
          <p:nvPr/>
        </p:nvSpPr>
        <p:spPr bwMode="auto">
          <a:xfrm>
            <a:off x="4786498" y="2433841"/>
            <a:ext cx="332769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u="sng">
                <a:solidFill>
                  <a:schemeClr val="accent5"/>
                </a:solidFill>
              </a:rPr>
              <a:t>Materials, Construction, Workforce (medium &amp; long-term)</a:t>
            </a:r>
            <a:endParaRPr lang="en-US" sz="2000" b="1" u="sng">
              <a:solidFill>
                <a:schemeClr val="accent5"/>
              </a:solidFill>
            </a:endParaRPr>
          </a:p>
        </p:txBody>
      </p:sp>
      <p:pic>
        <p:nvPicPr>
          <p:cNvPr id="14" name="Graphic 13" descr="Badge 3 with solid fill">
            <a:extLst>
              <a:ext uri="{FF2B5EF4-FFF2-40B4-BE49-F238E27FC236}">
                <a16:creationId xmlns:a16="http://schemas.microsoft.com/office/drawing/2014/main" id="{FC84A189-0DAF-A4F1-E59F-A751FA9CBC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25" y="2401613"/>
            <a:ext cx="475488" cy="475488"/>
          </a:xfrm>
          <a:prstGeom prst="rect">
            <a:avLst/>
          </a:prstGeom>
        </p:spPr>
      </p:pic>
      <p:pic>
        <p:nvPicPr>
          <p:cNvPr id="16" name="Graphic 15" descr="Badge 4 with solid fill">
            <a:extLst>
              <a:ext uri="{FF2B5EF4-FFF2-40B4-BE49-F238E27FC236}">
                <a16:creationId xmlns:a16="http://schemas.microsoft.com/office/drawing/2014/main" id="{C506C395-99BB-A344-F744-F631143A1E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6804" y="2412026"/>
            <a:ext cx="475488" cy="475488"/>
          </a:xfrm>
          <a:prstGeom prst="rect">
            <a:avLst/>
          </a:prstGeom>
        </p:spPr>
      </p:pic>
      <p:pic>
        <p:nvPicPr>
          <p:cNvPr id="18" name="Graphic 17" descr="Badge 5 with solid fill">
            <a:extLst>
              <a:ext uri="{FF2B5EF4-FFF2-40B4-BE49-F238E27FC236}">
                <a16:creationId xmlns:a16="http://schemas.microsoft.com/office/drawing/2014/main" id="{53EDF0D8-05FD-1C47-880C-EB85B891D2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5967" y="2412026"/>
            <a:ext cx="475488" cy="475488"/>
          </a:xfrm>
          <a:prstGeom prst="rect">
            <a:avLst/>
          </a:prstGeom>
        </p:spPr>
      </p:pic>
      <p:sp>
        <p:nvSpPr>
          <p:cNvPr id="19" name="Content Placeholder 2">
            <a:extLst>
              <a:ext uri="{FF2B5EF4-FFF2-40B4-BE49-F238E27FC236}">
                <a16:creationId xmlns:a16="http://schemas.microsoft.com/office/drawing/2014/main" id="{79E72ED0-8006-0081-0FA8-48A77BBB2164}"/>
              </a:ext>
            </a:extLst>
          </p:cNvPr>
          <p:cNvSpPr txBox="1">
            <a:spLocks/>
          </p:cNvSpPr>
          <p:nvPr/>
        </p:nvSpPr>
        <p:spPr bwMode="auto">
          <a:xfrm>
            <a:off x="8622376" y="3267445"/>
            <a:ext cx="2927474"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t>NE should focus on strategies (including project management tools) to </a:t>
            </a:r>
            <a:r>
              <a:rPr lang="en-US" sz="1800" b="1"/>
              <a:t>shorten the timescales for nuclear projects </a:t>
            </a:r>
            <a:r>
              <a:rPr lang="en-US" sz="1800"/>
              <a:t>and a new science-based paradigm for material qualification and licensing process.</a:t>
            </a:r>
            <a:endParaRPr lang="en-US" sz="1600"/>
          </a:p>
        </p:txBody>
      </p:sp>
      <p:sp>
        <p:nvSpPr>
          <p:cNvPr id="20" name="Content Placeholder 2">
            <a:extLst>
              <a:ext uri="{FF2B5EF4-FFF2-40B4-BE49-F238E27FC236}">
                <a16:creationId xmlns:a16="http://schemas.microsoft.com/office/drawing/2014/main" id="{6EC7CD8B-B8C6-A05C-7070-BFF402CB8BBE}"/>
              </a:ext>
            </a:extLst>
          </p:cNvPr>
          <p:cNvSpPr txBox="1">
            <a:spLocks/>
          </p:cNvSpPr>
          <p:nvPr/>
        </p:nvSpPr>
        <p:spPr bwMode="auto">
          <a:xfrm>
            <a:off x="8622375" y="2433841"/>
            <a:ext cx="332769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u="sng">
                <a:solidFill>
                  <a:schemeClr val="accent5"/>
                </a:solidFill>
              </a:rPr>
              <a:t>Timescale strategies (medium &amp; long-term)</a:t>
            </a:r>
            <a:endParaRPr lang="en-US" sz="2000" b="1" u="sng">
              <a:solidFill>
                <a:schemeClr val="accent5"/>
              </a:solidFill>
            </a:endParaRPr>
          </a:p>
        </p:txBody>
      </p:sp>
      <p:pic>
        <p:nvPicPr>
          <p:cNvPr id="22" name="Graphic 21" descr="List outline">
            <a:extLst>
              <a:ext uri="{FF2B5EF4-FFF2-40B4-BE49-F238E27FC236}">
                <a16:creationId xmlns:a16="http://schemas.microsoft.com/office/drawing/2014/main" id="{47FD82AE-21D5-C305-7B84-0D1DFA888F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94424" y="1475276"/>
            <a:ext cx="914400" cy="914400"/>
          </a:xfrm>
          <a:prstGeom prst="rect">
            <a:avLst/>
          </a:prstGeom>
        </p:spPr>
      </p:pic>
      <p:pic>
        <p:nvPicPr>
          <p:cNvPr id="24" name="Graphic 23" descr="Daily calendar outline">
            <a:extLst>
              <a:ext uri="{FF2B5EF4-FFF2-40B4-BE49-F238E27FC236}">
                <a16:creationId xmlns:a16="http://schemas.microsoft.com/office/drawing/2014/main" id="{E7F1C3B7-1066-365B-3052-327C675347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28913" y="1489347"/>
            <a:ext cx="914400" cy="914400"/>
          </a:xfrm>
          <a:prstGeom prst="rect">
            <a:avLst/>
          </a:prstGeom>
        </p:spPr>
      </p:pic>
      <p:pic>
        <p:nvPicPr>
          <p:cNvPr id="26" name="Graphic 25" descr="Crane outline">
            <a:extLst>
              <a:ext uri="{FF2B5EF4-FFF2-40B4-BE49-F238E27FC236}">
                <a16:creationId xmlns:a16="http://schemas.microsoft.com/office/drawing/2014/main" id="{5D1B1C3B-AB58-DAB5-9A07-A9212B8EA2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1668" y="1478684"/>
            <a:ext cx="914400" cy="914400"/>
          </a:xfrm>
          <a:prstGeom prst="rect">
            <a:avLst/>
          </a:prstGeom>
        </p:spPr>
      </p:pic>
    </p:spTree>
    <p:extLst>
      <p:ext uri="{BB962C8B-B14F-4D97-AF65-F5344CB8AC3E}">
        <p14:creationId xmlns:p14="http://schemas.microsoft.com/office/powerpoint/2010/main" val="28959292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58E-BFF0-31D7-7AF0-B06E8CFA7E4E}"/>
              </a:ext>
            </a:extLst>
          </p:cNvPr>
          <p:cNvSpPr>
            <a:spLocks noGrp="1"/>
          </p:cNvSpPr>
          <p:nvPr>
            <p:ph type="title"/>
          </p:nvPr>
        </p:nvSpPr>
        <p:spPr/>
        <p:txBody>
          <a:bodyPr/>
          <a:lstStyle/>
          <a:p>
            <a:r>
              <a:rPr lang="en-US"/>
              <a:t>Detailed recommendations: Supply chain for advanced reactors (6-7)</a:t>
            </a:r>
          </a:p>
        </p:txBody>
      </p:sp>
      <p:sp>
        <p:nvSpPr>
          <p:cNvPr id="4" name="Slide Number Placeholder 3">
            <a:extLst>
              <a:ext uri="{FF2B5EF4-FFF2-40B4-BE49-F238E27FC236}">
                <a16:creationId xmlns:a16="http://schemas.microsoft.com/office/drawing/2014/main" id="{AD91375A-CA17-BC66-AADD-7CE7A8289C1F}"/>
              </a:ext>
            </a:extLst>
          </p:cNvPr>
          <p:cNvSpPr>
            <a:spLocks noGrp="1"/>
          </p:cNvSpPr>
          <p:nvPr>
            <p:ph type="sldNum" sz="quarter" idx="10"/>
          </p:nvPr>
        </p:nvSpPr>
        <p:spPr/>
        <p:txBody>
          <a:bodyPr/>
          <a:lstStyle/>
          <a:p>
            <a:pPr>
              <a:defRPr/>
            </a:pPr>
            <a:fld id="{37926BA8-E0F8-42A8-A83C-EBAA1A1E8FCD}" type="slidenum">
              <a:rPr lang="en-US" smtClean="0"/>
              <a:pPr>
                <a:defRPr/>
              </a:pPr>
              <a:t>88</a:t>
            </a:fld>
            <a:endParaRPr lang="en-US"/>
          </a:p>
        </p:txBody>
      </p:sp>
      <p:sp>
        <p:nvSpPr>
          <p:cNvPr id="5" name="Content Placeholder 2">
            <a:extLst>
              <a:ext uri="{FF2B5EF4-FFF2-40B4-BE49-F238E27FC236}">
                <a16:creationId xmlns:a16="http://schemas.microsoft.com/office/drawing/2014/main" id="{71AFD0B5-4DB7-8493-775A-313A96D039F9}"/>
              </a:ext>
            </a:extLst>
          </p:cNvPr>
          <p:cNvSpPr txBox="1">
            <a:spLocks/>
          </p:cNvSpPr>
          <p:nvPr/>
        </p:nvSpPr>
        <p:spPr bwMode="auto">
          <a:xfrm>
            <a:off x="1013014" y="3345307"/>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t>NE should prioritize implementation of the infrastructure necessary for </a:t>
            </a:r>
            <a:r>
              <a:rPr lang="en-US" sz="1800" b="1"/>
              <a:t>commercialization of High Assay Low Enrichment Uranium (HALEU) </a:t>
            </a:r>
            <a:r>
              <a:rPr lang="en-US" sz="1800"/>
              <a:t>advanced reactors</a:t>
            </a:r>
          </a:p>
          <a:p>
            <a:pPr marL="0" indent="0">
              <a:buNone/>
            </a:pPr>
            <a:r>
              <a:rPr lang="en-US" sz="1800"/>
              <a:t>There needs to be a longer term focus, to focus on the commercialization of nuclear technologies, on solving this problem, and </a:t>
            </a:r>
            <a:r>
              <a:rPr lang="en-US" sz="1800" b="1"/>
              <a:t>stimulating production in the absence of specific orders with a recognition</a:t>
            </a:r>
            <a:r>
              <a:rPr lang="en-US" sz="1800"/>
              <a:t> that there will be demand for the product once larger scale production is a reality</a:t>
            </a:r>
          </a:p>
        </p:txBody>
      </p:sp>
      <p:sp>
        <p:nvSpPr>
          <p:cNvPr id="6" name="Content Placeholder 2">
            <a:extLst>
              <a:ext uri="{FF2B5EF4-FFF2-40B4-BE49-F238E27FC236}">
                <a16:creationId xmlns:a16="http://schemas.microsoft.com/office/drawing/2014/main" id="{D3303DFD-F32B-8312-40A6-AEACF2EC3CB0}"/>
              </a:ext>
            </a:extLst>
          </p:cNvPr>
          <p:cNvSpPr txBox="1">
            <a:spLocks/>
          </p:cNvSpPr>
          <p:nvPr/>
        </p:nvSpPr>
        <p:spPr bwMode="auto">
          <a:xfrm>
            <a:off x="6252883" y="3325903"/>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t>Assuming nuclear energy production transitions to HALEU fuel, reprocessing and recycling </a:t>
            </a:r>
            <a:r>
              <a:rPr lang="en-US" sz="1800" b="1"/>
              <a:t>will need to be seriously considered</a:t>
            </a:r>
            <a:r>
              <a:rPr lang="en-US" sz="1800"/>
              <a:t>.  </a:t>
            </a:r>
          </a:p>
          <a:p>
            <a:pPr marL="0" indent="0">
              <a:buNone/>
            </a:pPr>
            <a:r>
              <a:rPr lang="en-US" sz="1800"/>
              <a:t>Reprocessing HALEU fuel should follow along with addressing the </a:t>
            </a:r>
            <a:r>
              <a:rPr lang="en-US" sz="1800" b="1"/>
              <a:t>large-scale supply issue </a:t>
            </a:r>
            <a:r>
              <a:rPr lang="en-US" sz="1800"/>
              <a:t>to ensure we address uranium utilization and supply reliability </a:t>
            </a:r>
          </a:p>
          <a:p>
            <a:pPr marL="0" indent="0">
              <a:buNone/>
            </a:pPr>
            <a:r>
              <a:rPr lang="en-US" sz="1800"/>
              <a:t>Incorporating recycling into advanced reactor deployment </a:t>
            </a:r>
            <a:r>
              <a:rPr lang="en-US" sz="1800" b="1"/>
              <a:t>would take 15-20 years</a:t>
            </a:r>
            <a:r>
              <a:rPr lang="en-US" sz="1800"/>
              <a:t>; thus, the foundations must be established today</a:t>
            </a:r>
            <a:endParaRPr lang="en-US" sz="1600"/>
          </a:p>
        </p:txBody>
      </p:sp>
      <p:sp>
        <p:nvSpPr>
          <p:cNvPr id="9" name="Content Placeholder 2">
            <a:extLst>
              <a:ext uri="{FF2B5EF4-FFF2-40B4-BE49-F238E27FC236}">
                <a16:creationId xmlns:a16="http://schemas.microsoft.com/office/drawing/2014/main" id="{5E0D645F-C87D-7663-8BDC-AA8DC4676DC2}"/>
              </a:ext>
            </a:extLst>
          </p:cNvPr>
          <p:cNvSpPr txBox="1">
            <a:spLocks/>
          </p:cNvSpPr>
          <p:nvPr/>
        </p:nvSpPr>
        <p:spPr bwMode="auto">
          <a:xfrm>
            <a:off x="1013014" y="2803021"/>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u="sng">
                <a:solidFill>
                  <a:schemeClr val="accent5"/>
                </a:solidFill>
              </a:rPr>
              <a:t>HALEU Prioritization:</a:t>
            </a:r>
            <a:endParaRPr lang="en-US" sz="2000" b="1" u="sng">
              <a:solidFill>
                <a:schemeClr val="accent5"/>
              </a:solidFill>
            </a:endParaRPr>
          </a:p>
        </p:txBody>
      </p:sp>
      <p:sp>
        <p:nvSpPr>
          <p:cNvPr id="10" name="Content Placeholder 2">
            <a:extLst>
              <a:ext uri="{FF2B5EF4-FFF2-40B4-BE49-F238E27FC236}">
                <a16:creationId xmlns:a16="http://schemas.microsoft.com/office/drawing/2014/main" id="{CF95471D-3DEE-3185-5FFF-07857B3FAC33}"/>
              </a:ext>
            </a:extLst>
          </p:cNvPr>
          <p:cNvSpPr txBox="1">
            <a:spLocks/>
          </p:cNvSpPr>
          <p:nvPr/>
        </p:nvSpPr>
        <p:spPr bwMode="auto">
          <a:xfrm>
            <a:off x="6226906" y="2803021"/>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u="sng">
                <a:solidFill>
                  <a:schemeClr val="accent5"/>
                </a:solidFill>
              </a:rPr>
              <a:t>Reprocessing and Recycling:</a:t>
            </a:r>
            <a:endParaRPr lang="en-US" sz="2000" b="1" u="sng">
              <a:solidFill>
                <a:schemeClr val="accent5"/>
              </a:solidFill>
            </a:endParaRPr>
          </a:p>
        </p:txBody>
      </p:sp>
      <p:pic>
        <p:nvPicPr>
          <p:cNvPr id="14" name="Graphic 13" descr="Badge 6 with solid fill">
            <a:extLst>
              <a:ext uri="{FF2B5EF4-FFF2-40B4-BE49-F238E27FC236}">
                <a16:creationId xmlns:a16="http://schemas.microsoft.com/office/drawing/2014/main" id="{A4A76CF7-C225-34D2-6187-99F382E320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456" y="2776279"/>
            <a:ext cx="475488" cy="475488"/>
          </a:xfrm>
          <a:prstGeom prst="rect">
            <a:avLst/>
          </a:prstGeom>
        </p:spPr>
      </p:pic>
      <p:pic>
        <p:nvPicPr>
          <p:cNvPr id="16" name="Graphic 15" descr="Badge 7 with solid fill">
            <a:extLst>
              <a:ext uri="{FF2B5EF4-FFF2-40B4-BE49-F238E27FC236}">
                <a16:creationId xmlns:a16="http://schemas.microsoft.com/office/drawing/2014/main" id="{8AACEF57-A4AF-83A7-3D67-02C915161F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8256" y="2776279"/>
            <a:ext cx="475488" cy="475488"/>
          </a:xfrm>
          <a:prstGeom prst="rect">
            <a:avLst/>
          </a:prstGeom>
        </p:spPr>
      </p:pic>
      <p:pic>
        <p:nvPicPr>
          <p:cNvPr id="18" name="Graphic 17" descr="Recycle outline">
            <a:extLst>
              <a:ext uri="{FF2B5EF4-FFF2-40B4-BE49-F238E27FC236}">
                <a16:creationId xmlns:a16="http://schemas.microsoft.com/office/drawing/2014/main" id="{E6866F1B-8907-521E-0A0A-B982C6A2E7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58217" y="1692862"/>
            <a:ext cx="914400" cy="914400"/>
          </a:xfrm>
          <a:prstGeom prst="rect">
            <a:avLst/>
          </a:prstGeom>
        </p:spPr>
      </p:pic>
      <p:pic>
        <p:nvPicPr>
          <p:cNvPr id="20" name="Graphic 19" descr="Gauge outline">
            <a:extLst>
              <a:ext uri="{FF2B5EF4-FFF2-40B4-BE49-F238E27FC236}">
                <a16:creationId xmlns:a16="http://schemas.microsoft.com/office/drawing/2014/main" id="{62A169BB-2590-D1C3-1929-A60D7677B6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26924" y="1692862"/>
            <a:ext cx="914400" cy="914400"/>
          </a:xfrm>
          <a:prstGeom prst="rect">
            <a:avLst/>
          </a:prstGeom>
        </p:spPr>
      </p:pic>
    </p:spTree>
    <p:extLst>
      <p:ext uri="{BB962C8B-B14F-4D97-AF65-F5344CB8AC3E}">
        <p14:creationId xmlns:p14="http://schemas.microsoft.com/office/powerpoint/2010/main" val="36434107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58E-BFF0-31D7-7AF0-B06E8CFA7E4E}"/>
              </a:ext>
            </a:extLst>
          </p:cNvPr>
          <p:cNvSpPr>
            <a:spLocks noGrp="1"/>
          </p:cNvSpPr>
          <p:nvPr>
            <p:ph type="title"/>
          </p:nvPr>
        </p:nvSpPr>
        <p:spPr/>
        <p:txBody>
          <a:bodyPr>
            <a:normAutofit fontScale="90000"/>
          </a:bodyPr>
          <a:lstStyle/>
          <a:p>
            <a:r>
              <a:rPr lang="en-US"/>
              <a:t>Detailed recommendations: Physical and intellectual infrastructure (8-9)</a:t>
            </a:r>
          </a:p>
        </p:txBody>
      </p:sp>
      <p:sp>
        <p:nvSpPr>
          <p:cNvPr id="4" name="Slide Number Placeholder 3">
            <a:extLst>
              <a:ext uri="{FF2B5EF4-FFF2-40B4-BE49-F238E27FC236}">
                <a16:creationId xmlns:a16="http://schemas.microsoft.com/office/drawing/2014/main" id="{AD91375A-CA17-BC66-AADD-7CE7A8289C1F}"/>
              </a:ext>
            </a:extLst>
          </p:cNvPr>
          <p:cNvSpPr>
            <a:spLocks noGrp="1"/>
          </p:cNvSpPr>
          <p:nvPr>
            <p:ph type="sldNum" sz="quarter" idx="10"/>
          </p:nvPr>
        </p:nvSpPr>
        <p:spPr/>
        <p:txBody>
          <a:bodyPr/>
          <a:lstStyle/>
          <a:p>
            <a:pPr>
              <a:defRPr/>
            </a:pPr>
            <a:fld id="{37926BA8-E0F8-42A8-A83C-EBAA1A1E8FCD}" type="slidenum">
              <a:rPr lang="en-US" smtClean="0"/>
              <a:pPr>
                <a:defRPr/>
              </a:pPr>
              <a:t>89</a:t>
            </a:fld>
            <a:endParaRPr lang="en-US"/>
          </a:p>
        </p:txBody>
      </p:sp>
      <p:sp>
        <p:nvSpPr>
          <p:cNvPr id="5" name="Content Placeholder 2">
            <a:extLst>
              <a:ext uri="{FF2B5EF4-FFF2-40B4-BE49-F238E27FC236}">
                <a16:creationId xmlns:a16="http://schemas.microsoft.com/office/drawing/2014/main" id="{E6391C65-9309-2A6B-CE7A-400FC59152A9}"/>
              </a:ext>
            </a:extLst>
          </p:cNvPr>
          <p:cNvSpPr txBox="1">
            <a:spLocks/>
          </p:cNvSpPr>
          <p:nvPr/>
        </p:nvSpPr>
        <p:spPr bwMode="auto">
          <a:xfrm>
            <a:off x="1013014" y="3345307"/>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t>Establish tight coordination between the </a:t>
            </a:r>
            <a:r>
              <a:rPr lang="en-US" sz="1800" b="1"/>
              <a:t>university infrastructure and national laboratory physical infrastructure programs </a:t>
            </a:r>
            <a:r>
              <a:rPr lang="en-US" sz="1800"/>
              <a:t>with adequate access models (user facility models) to an integrated set of capabilities.  </a:t>
            </a:r>
          </a:p>
          <a:p>
            <a:pPr marL="0" indent="0">
              <a:buNone/>
            </a:pPr>
            <a:r>
              <a:rPr lang="en-US" sz="1800"/>
              <a:t>It appears this is successfully being done by Nuclear Science User Facility, which can be expanded as the capabilities at the universities grow with additional investments</a:t>
            </a:r>
          </a:p>
        </p:txBody>
      </p:sp>
      <p:sp>
        <p:nvSpPr>
          <p:cNvPr id="6" name="Content Placeholder 2">
            <a:extLst>
              <a:ext uri="{FF2B5EF4-FFF2-40B4-BE49-F238E27FC236}">
                <a16:creationId xmlns:a16="http://schemas.microsoft.com/office/drawing/2014/main" id="{DF43F04A-2D1C-EE29-C761-65CD689F4CE5}"/>
              </a:ext>
            </a:extLst>
          </p:cNvPr>
          <p:cNvSpPr txBox="1">
            <a:spLocks/>
          </p:cNvSpPr>
          <p:nvPr/>
        </p:nvSpPr>
        <p:spPr bwMode="auto">
          <a:xfrm>
            <a:off x="6252883" y="3325903"/>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t>Develop a metric to </a:t>
            </a:r>
            <a:r>
              <a:rPr lang="en-US" sz="1800" b="1"/>
              <a:t>measure how well the different pieces of the existing infrastructure is being used </a:t>
            </a:r>
            <a:r>
              <a:rPr lang="en-US" sz="1800"/>
              <a:t>to support the national priorities and evaluate if there are some savings there by repurposing or shutting down facilities with little or no interest to free up funding for other priorities.  </a:t>
            </a:r>
          </a:p>
          <a:p>
            <a:pPr marL="0" indent="0">
              <a:buNone/>
            </a:pPr>
            <a:r>
              <a:rPr lang="en-US" sz="1800"/>
              <a:t>Determination of the </a:t>
            </a:r>
            <a:r>
              <a:rPr lang="en-US" sz="1800" b="1"/>
              <a:t>most important capabilities that MUST be preserved </a:t>
            </a:r>
            <a:r>
              <a:rPr lang="en-US" sz="1800"/>
              <a:t>to support the nuclear energy strategy with quantitative analysis of benefits would be very informative</a:t>
            </a:r>
            <a:endParaRPr lang="en-US" sz="1600"/>
          </a:p>
        </p:txBody>
      </p:sp>
      <p:sp>
        <p:nvSpPr>
          <p:cNvPr id="7" name="Content Placeholder 2">
            <a:extLst>
              <a:ext uri="{FF2B5EF4-FFF2-40B4-BE49-F238E27FC236}">
                <a16:creationId xmlns:a16="http://schemas.microsoft.com/office/drawing/2014/main" id="{D8DCD3EC-5D35-10CB-4C5B-2D6BF922759D}"/>
              </a:ext>
            </a:extLst>
          </p:cNvPr>
          <p:cNvSpPr txBox="1">
            <a:spLocks/>
          </p:cNvSpPr>
          <p:nvPr/>
        </p:nvSpPr>
        <p:spPr bwMode="auto">
          <a:xfrm>
            <a:off x="1013014" y="2803021"/>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u="sng">
                <a:solidFill>
                  <a:schemeClr val="accent5"/>
                </a:solidFill>
              </a:rPr>
              <a:t>User Facility Models:</a:t>
            </a:r>
            <a:endParaRPr lang="en-US" sz="2000" b="1" u="sng">
              <a:solidFill>
                <a:schemeClr val="accent5"/>
              </a:solidFill>
            </a:endParaRPr>
          </a:p>
        </p:txBody>
      </p:sp>
      <p:sp>
        <p:nvSpPr>
          <p:cNvPr id="8" name="Content Placeholder 2">
            <a:extLst>
              <a:ext uri="{FF2B5EF4-FFF2-40B4-BE49-F238E27FC236}">
                <a16:creationId xmlns:a16="http://schemas.microsoft.com/office/drawing/2014/main" id="{7F7CD2BD-1526-D23E-14A0-176947D1BE57}"/>
              </a:ext>
            </a:extLst>
          </p:cNvPr>
          <p:cNvSpPr txBox="1">
            <a:spLocks/>
          </p:cNvSpPr>
          <p:nvPr/>
        </p:nvSpPr>
        <p:spPr bwMode="auto">
          <a:xfrm>
            <a:off x="6252883" y="2803021"/>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u="sng">
                <a:solidFill>
                  <a:schemeClr val="accent5"/>
                </a:solidFill>
              </a:rPr>
              <a:t>Capability Metrics:</a:t>
            </a:r>
            <a:endParaRPr lang="en-US" sz="2000" b="1" u="sng">
              <a:solidFill>
                <a:schemeClr val="accent5"/>
              </a:solidFill>
            </a:endParaRPr>
          </a:p>
        </p:txBody>
      </p:sp>
      <p:pic>
        <p:nvPicPr>
          <p:cNvPr id="14" name="Graphic 13" descr="Radar Chart outline">
            <a:extLst>
              <a:ext uri="{FF2B5EF4-FFF2-40B4-BE49-F238E27FC236}">
                <a16:creationId xmlns:a16="http://schemas.microsoft.com/office/drawing/2014/main" id="{CC316E5A-1792-DDDE-E3ED-0F845A2405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3399" y="1664504"/>
            <a:ext cx="914400" cy="914400"/>
          </a:xfrm>
          <a:prstGeom prst="rect">
            <a:avLst/>
          </a:prstGeom>
        </p:spPr>
      </p:pic>
      <p:pic>
        <p:nvPicPr>
          <p:cNvPr id="16" name="Graphic 15" descr="Badge 9 with solid fill">
            <a:extLst>
              <a:ext uri="{FF2B5EF4-FFF2-40B4-BE49-F238E27FC236}">
                <a16:creationId xmlns:a16="http://schemas.microsoft.com/office/drawing/2014/main" id="{1091F37F-3179-73F6-D177-CFF2BAD44C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7395" y="2757761"/>
            <a:ext cx="475488" cy="475488"/>
          </a:xfrm>
          <a:prstGeom prst="rect">
            <a:avLst/>
          </a:prstGeom>
        </p:spPr>
      </p:pic>
      <p:pic>
        <p:nvPicPr>
          <p:cNvPr id="18" name="Graphic 17" descr="Badge 8 with solid fill">
            <a:extLst>
              <a:ext uri="{FF2B5EF4-FFF2-40B4-BE49-F238E27FC236}">
                <a16:creationId xmlns:a16="http://schemas.microsoft.com/office/drawing/2014/main" id="{4D66E0FA-71E8-9BBF-2EA4-7104E2901D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0456" y="2757761"/>
            <a:ext cx="475488" cy="475488"/>
          </a:xfrm>
          <a:prstGeom prst="rect">
            <a:avLst/>
          </a:prstGeom>
        </p:spPr>
      </p:pic>
      <p:pic>
        <p:nvPicPr>
          <p:cNvPr id="20" name="Graphic 19" descr="Schoolhouse outline">
            <a:extLst>
              <a:ext uri="{FF2B5EF4-FFF2-40B4-BE49-F238E27FC236}">
                <a16:creationId xmlns:a16="http://schemas.microsoft.com/office/drawing/2014/main" id="{5029F916-48AE-1B5F-C8A4-61193EE364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56330" y="1664504"/>
            <a:ext cx="914400" cy="914400"/>
          </a:xfrm>
          <a:prstGeom prst="rect">
            <a:avLst/>
          </a:prstGeom>
        </p:spPr>
      </p:pic>
    </p:spTree>
    <p:extLst>
      <p:ext uri="{BB962C8B-B14F-4D97-AF65-F5344CB8AC3E}">
        <p14:creationId xmlns:p14="http://schemas.microsoft.com/office/powerpoint/2010/main" val="40562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DE96E-CE74-75B4-BC9E-5130DEE61620}"/>
              </a:ext>
            </a:extLst>
          </p:cNvPr>
          <p:cNvSpPr>
            <a:spLocks noGrp="1"/>
          </p:cNvSpPr>
          <p:nvPr>
            <p:ph type="title"/>
          </p:nvPr>
        </p:nvSpPr>
        <p:spPr/>
        <p:txBody>
          <a:bodyPr/>
          <a:lstStyle/>
          <a:p>
            <a:r>
              <a:rPr lang="en-US"/>
              <a:t>Achieving net-zero in the U.S. by 2050 would require ~550–770 GW of additional clean, firm capacity</a:t>
            </a:r>
          </a:p>
        </p:txBody>
      </p:sp>
      <p:graphicFrame>
        <p:nvGraphicFramePr>
          <p:cNvPr id="4" name="Chart 3">
            <a:extLst>
              <a:ext uri="{FF2B5EF4-FFF2-40B4-BE49-F238E27FC236}">
                <a16:creationId xmlns:a16="http://schemas.microsoft.com/office/drawing/2014/main" id="{0C360EA5-59AD-A92A-CD96-C1C612AA66F3}"/>
              </a:ext>
            </a:extLst>
          </p:cNvPr>
          <p:cNvGraphicFramePr/>
          <p:nvPr>
            <p:custDataLst>
              <p:tags r:id="rId1"/>
            </p:custDataLst>
            <p:extLst>
              <p:ext uri="{D42A27DB-BD31-4B8C-83A1-F6EECF244321}">
                <p14:modId xmlns:p14="http://schemas.microsoft.com/office/powerpoint/2010/main" val="230371371"/>
              </p:ext>
            </p:extLst>
          </p:nvPr>
        </p:nvGraphicFramePr>
        <p:xfrm>
          <a:off x="471488" y="2932301"/>
          <a:ext cx="4240212" cy="2569975"/>
        </p:xfrm>
        <a:graphic>
          <a:graphicData uri="http://schemas.openxmlformats.org/drawingml/2006/chart">
            <c:chart xmlns:c="http://schemas.openxmlformats.org/drawingml/2006/chart" xmlns:r="http://schemas.openxmlformats.org/officeDocument/2006/relationships" r:id="rId30"/>
          </a:graphicData>
        </a:graphic>
      </p:graphicFrame>
      <p:sp>
        <p:nvSpPr>
          <p:cNvPr id="5" name="Text Placeholder 4">
            <a:extLst>
              <a:ext uri="{FF2B5EF4-FFF2-40B4-BE49-F238E27FC236}">
                <a16:creationId xmlns:a16="http://schemas.microsoft.com/office/drawing/2014/main" id="{8D43FB24-C00F-5295-5682-3D5FE008D214}"/>
              </a:ext>
            </a:extLst>
          </p:cNvPr>
          <p:cNvSpPr>
            <a:spLocks noGrp="1"/>
          </p:cNvSpPr>
          <p:nvPr>
            <p:custDataLst>
              <p:tags r:id="rId2"/>
            </p:custDataLst>
          </p:nvPr>
        </p:nvSpPr>
        <p:spPr bwMode="gray">
          <a:xfrm>
            <a:off x="1327150" y="4028475"/>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47FAC7ED-1846-4B2F-9A17-959A534D10A5}" type="datetime'1'''''''''',''''''2''''''7''''''''''8'">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1,278</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Text Placeholder 4">
            <a:extLst>
              <a:ext uri="{FF2B5EF4-FFF2-40B4-BE49-F238E27FC236}">
                <a16:creationId xmlns:a16="http://schemas.microsoft.com/office/drawing/2014/main" id="{96ACE908-589F-E764-837F-E6BABB21E76D}"/>
              </a:ext>
            </a:extLst>
          </p:cNvPr>
          <p:cNvSpPr>
            <a:spLocks noGrp="1"/>
          </p:cNvSpPr>
          <p:nvPr>
            <p:custDataLst>
              <p:tags r:id="rId3"/>
            </p:custDataLst>
          </p:nvPr>
        </p:nvSpPr>
        <p:spPr bwMode="auto">
          <a:xfrm>
            <a:off x="1370013" y="54784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575BAB71-73EF-461D-9AC3-0982EA79D5FF}" type="datetime'''2''''0''2''''1'''''''''''''''''''''''''''''''''''''''''''''">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2021</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Text Placeholder 4">
            <a:extLst>
              <a:ext uri="{FF2B5EF4-FFF2-40B4-BE49-F238E27FC236}">
                <a16:creationId xmlns:a16="http://schemas.microsoft.com/office/drawing/2014/main" id="{489A4396-2FFC-E502-CCD3-E3E2328863F0}"/>
              </a:ext>
            </a:extLst>
          </p:cNvPr>
          <p:cNvSpPr>
            <a:spLocks noGrp="1"/>
          </p:cNvSpPr>
          <p:nvPr>
            <p:custDataLst>
              <p:tags r:id="rId4"/>
            </p:custDataLst>
          </p:nvPr>
        </p:nvSpPr>
        <p:spPr bwMode="auto">
          <a:xfrm>
            <a:off x="3406775" y="54784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95E3E172-72F2-4E72-8921-9FC8209E83F6}" type="datetime'''2''''''''0''''''''''5''''''''''''0'''">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2050</a:t>
            </a:fld>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Text Placeholder 4">
            <a:extLst>
              <a:ext uri="{FF2B5EF4-FFF2-40B4-BE49-F238E27FC236}">
                <a16:creationId xmlns:a16="http://schemas.microsoft.com/office/drawing/2014/main" id="{FCBF049A-7BC3-CEC1-E829-549104E4197F}"/>
              </a:ext>
            </a:extLst>
          </p:cNvPr>
          <p:cNvSpPr>
            <a:spLocks noGrp="1"/>
          </p:cNvSpPr>
          <p:nvPr>
            <p:custDataLst>
              <p:tags r:id="rId5"/>
            </p:custDataLst>
          </p:nvPr>
        </p:nvSpPr>
        <p:spPr bwMode="gray">
          <a:xfrm>
            <a:off x="3363913" y="2776923"/>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705D81ED-0EDD-4D59-9C21-15CDA7E1C650}" type="datetime'''2'',''''''6''''''''''6''''''''''''''''''9'''''''">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2,669</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Rectangle 8">
            <a:extLst>
              <a:ext uri="{FF2B5EF4-FFF2-40B4-BE49-F238E27FC236}">
                <a16:creationId xmlns:a16="http://schemas.microsoft.com/office/drawing/2014/main" id="{E5DEF83F-CD6A-CA3E-6E74-E0408ECF7CDE}"/>
              </a:ext>
            </a:extLst>
          </p:cNvPr>
          <p:cNvSpPr/>
          <p:nvPr>
            <p:custDataLst>
              <p:tags r:id="rId6"/>
            </p:custDataLst>
          </p:nvPr>
        </p:nvSpPr>
        <p:spPr bwMode="auto">
          <a:xfrm>
            <a:off x="9775177" y="3486120"/>
            <a:ext cx="165100" cy="165100"/>
          </a:xfrm>
          <a:prstGeom prst="rect">
            <a:avLst/>
          </a:prstGeom>
          <a:solidFill>
            <a:schemeClr val="accent4"/>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905AEE2B-CFB6-751D-BBE3-E65BDE01F78D}"/>
              </a:ext>
            </a:extLst>
          </p:cNvPr>
          <p:cNvSpPr/>
          <p:nvPr>
            <p:custDataLst>
              <p:tags r:id="rId7"/>
            </p:custDataLst>
          </p:nvPr>
        </p:nvSpPr>
        <p:spPr bwMode="auto">
          <a:xfrm>
            <a:off x="9775177" y="5070565"/>
            <a:ext cx="165100" cy="165100"/>
          </a:xfrm>
          <a:prstGeom prst="rect">
            <a:avLst/>
          </a:prstGeom>
          <a:solidFill>
            <a:schemeClr val="accent1"/>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91D52A15-24B8-D631-B094-30160A7F1C67}"/>
              </a:ext>
            </a:extLst>
          </p:cNvPr>
          <p:cNvSpPr/>
          <p:nvPr>
            <p:custDataLst>
              <p:tags r:id="rId8"/>
            </p:custDataLst>
          </p:nvPr>
        </p:nvSpPr>
        <p:spPr bwMode="auto">
          <a:xfrm>
            <a:off x="9775177" y="4610070"/>
            <a:ext cx="165100" cy="165100"/>
          </a:xfrm>
          <a:prstGeom prst="rect">
            <a:avLst/>
          </a:prstGeom>
          <a:solidFill>
            <a:schemeClr val="accent2"/>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Arial"/>
              <a:ea typeface="+mn-ea"/>
              <a:cs typeface="+mn-cs"/>
            </a:endParaRPr>
          </a:p>
        </p:txBody>
      </p:sp>
      <p:sp>
        <p:nvSpPr>
          <p:cNvPr id="12" name="Text Placeholder 4">
            <a:extLst>
              <a:ext uri="{FF2B5EF4-FFF2-40B4-BE49-F238E27FC236}">
                <a16:creationId xmlns:a16="http://schemas.microsoft.com/office/drawing/2014/main" id="{D28CB227-6514-8546-8EEB-94AF654D3BC9}"/>
              </a:ext>
            </a:extLst>
          </p:cNvPr>
          <p:cNvSpPr>
            <a:spLocks noGrp="1"/>
          </p:cNvSpPr>
          <p:nvPr>
            <p:custDataLst>
              <p:tags r:id="rId9"/>
            </p:custDataLst>
          </p:nvPr>
        </p:nvSpPr>
        <p:spPr bwMode="auto">
          <a:xfrm>
            <a:off x="9991077" y="5061834"/>
            <a:ext cx="7350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F694F6E2-3D4C-495A-B0A7-2C2219300AF8}" type="datetime'''''''C''l''''''e''''''a''''n,'' ''''f''''''i''''''rm'''''''">
              <a:rPr kumimoji="0" lang="en-US" altLang="en-US" sz="12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Clean, firm</a:t>
            </a:fld>
            <a:endPar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3" name="Text Placeholder 4">
            <a:extLst>
              <a:ext uri="{FF2B5EF4-FFF2-40B4-BE49-F238E27FC236}">
                <a16:creationId xmlns:a16="http://schemas.microsoft.com/office/drawing/2014/main" id="{49327B3B-6D34-10C8-92BB-5B408AC6AE8A}"/>
              </a:ext>
            </a:extLst>
          </p:cNvPr>
          <p:cNvSpPr>
            <a:spLocks noGrp="1"/>
          </p:cNvSpPr>
          <p:nvPr>
            <p:custDataLst>
              <p:tags r:id="rId10"/>
            </p:custDataLst>
          </p:nvPr>
        </p:nvSpPr>
        <p:spPr bwMode="auto">
          <a:xfrm>
            <a:off x="9991077" y="3477389"/>
            <a:ext cx="804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Variable</a:t>
            </a:r>
            <a:endPar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4" name="Text Placeholder 4">
            <a:extLst>
              <a:ext uri="{FF2B5EF4-FFF2-40B4-BE49-F238E27FC236}">
                <a16:creationId xmlns:a16="http://schemas.microsoft.com/office/drawing/2014/main" id="{1E09D1CE-8FDB-C747-0BBF-838795FBC4F8}"/>
              </a:ext>
            </a:extLst>
          </p:cNvPr>
          <p:cNvSpPr>
            <a:spLocks noGrp="1"/>
          </p:cNvSpPr>
          <p:nvPr>
            <p:custDataLst>
              <p:tags r:id="rId11"/>
            </p:custDataLst>
          </p:nvPr>
        </p:nvSpPr>
        <p:spPr bwMode="auto">
          <a:xfrm>
            <a:off x="9991077" y="4601339"/>
            <a:ext cx="10302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05BD38FA-964C-4EB4-93BC-87E465F5AFFC}" type="datetime'''N''''''''on''-''''c''''l''e''''''an, f''i''r''''''''''''m'''">
              <a:rPr kumimoji="0" lang="en-US" altLang="en-US" sz="12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Non-clean, firm</a:t>
            </a:fld>
            <a:endPar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aphicFrame>
        <p:nvGraphicFramePr>
          <p:cNvPr id="15" name="Chart 14">
            <a:extLst>
              <a:ext uri="{FF2B5EF4-FFF2-40B4-BE49-F238E27FC236}">
                <a16:creationId xmlns:a16="http://schemas.microsoft.com/office/drawing/2014/main" id="{6D36548B-9C45-A038-E0DE-C5B39B189EFA}"/>
              </a:ext>
            </a:extLst>
          </p:cNvPr>
          <p:cNvGraphicFramePr/>
          <p:nvPr>
            <p:custDataLst>
              <p:tags r:id="rId12"/>
            </p:custDataLst>
            <p:extLst>
              <p:ext uri="{D42A27DB-BD31-4B8C-83A1-F6EECF244321}">
                <p14:modId xmlns:p14="http://schemas.microsoft.com/office/powerpoint/2010/main" val="3792140244"/>
              </p:ext>
            </p:extLst>
          </p:nvPr>
        </p:nvGraphicFramePr>
        <p:xfrm>
          <a:off x="5154613" y="1844556"/>
          <a:ext cx="4240212" cy="3657720"/>
        </p:xfrm>
        <a:graphic>
          <a:graphicData uri="http://schemas.openxmlformats.org/drawingml/2006/chart">
            <c:chart xmlns:c="http://schemas.openxmlformats.org/drawingml/2006/chart" xmlns:r="http://schemas.openxmlformats.org/officeDocument/2006/relationships" r:id="rId31"/>
          </a:graphicData>
        </a:graphic>
      </p:graphicFrame>
      <p:sp>
        <p:nvSpPr>
          <p:cNvPr id="16" name="Text Placeholder 4">
            <a:extLst>
              <a:ext uri="{FF2B5EF4-FFF2-40B4-BE49-F238E27FC236}">
                <a16:creationId xmlns:a16="http://schemas.microsoft.com/office/drawing/2014/main" id="{0D65ABA2-07AE-7EAD-9D10-3EDAEF6EFDCB}"/>
              </a:ext>
            </a:extLst>
          </p:cNvPr>
          <p:cNvSpPr>
            <a:spLocks noGrp="1"/>
          </p:cNvSpPr>
          <p:nvPr>
            <p:custDataLst>
              <p:tags r:id="rId13"/>
            </p:custDataLst>
          </p:nvPr>
        </p:nvSpPr>
        <p:spPr bwMode="gray">
          <a:xfrm>
            <a:off x="6083300" y="5203818"/>
            <a:ext cx="346075" cy="212725"/>
          </a:xfrm>
          <a:prstGeom prst="rect">
            <a:avLst/>
          </a:prstGeom>
          <a:no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E51266A3-F726-4046-AA42-12F4B5503A30}" type="datetime'''''2''0''''''''''''''6'''''''''''''''''''''''">
              <a:rPr lang="en-US" altLang="en-US" sz="1400" smtClean="0">
                <a:solidFill>
                  <a:schemeClr val="tx2"/>
                </a:solidFill>
                <a:effectLst/>
                <a:cs typeface="+mn-cs"/>
              </a:rPr>
              <a:pPr algn="ctr">
                <a:spcBef>
                  <a:spcPct val="0"/>
                </a:spcBef>
                <a:spcAft>
                  <a:spcPct val="0"/>
                </a:spcAft>
              </a:pPr>
              <a:t>206</a:t>
            </a:fld>
            <a:endParaRPr lang="en-US" sz="1400">
              <a:solidFill>
                <a:schemeClr val="tx2"/>
              </a:solidFill>
              <a:cs typeface="+mn-cs"/>
            </a:endParaRPr>
          </a:p>
        </p:txBody>
      </p:sp>
      <p:sp>
        <p:nvSpPr>
          <p:cNvPr id="17" name="Text Placeholder 4">
            <a:extLst>
              <a:ext uri="{FF2B5EF4-FFF2-40B4-BE49-F238E27FC236}">
                <a16:creationId xmlns:a16="http://schemas.microsoft.com/office/drawing/2014/main" id="{DEBA4095-FF2F-FF3E-43C7-C5F4F68B94DD}"/>
              </a:ext>
            </a:extLst>
          </p:cNvPr>
          <p:cNvSpPr>
            <a:spLocks noGrp="1"/>
          </p:cNvSpPr>
          <p:nvPr>
            <p:custDataLst>
              <p:tags r:id="rId14"/>
            </p:custDataLst>
          </p:nvPr>
        </p:nvSpPr>
        <p:spPr bwMode="gray">
          <a:xfrm>
            <a:off x="6083300" y="4246245"/>
            <a:ext cx="346075" cy="212725"/>
          </a:xfrm>
          <a:prstGeom prst="rect">
            <a:avLst/>
          </a:prstGeom>
          <a:no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AA4582C1-5893-4A22-8400-C76ECD8DE64A}" type="datetime'2''0''''''''''''''''''''''''''''''5'''''''">
              <a:rPr lang="en-US" altLang="en-US" sz="1400" smtClean="0">
                <a:effectLst/>
                <a:cs typeface="+mn-cs"/>
              </a:rPr>
              <a:pPr algn="ctr">
                <a:spcBef>
                  <a:spcPct val="0"/>
                </a:spcBef>
                <a:spcAft>
                  <a:spcPct val="0"/>
                </a:spcAft>
              </a:pPr>
              <a:t>205</a:t>
            </a:fld>
            <a:endParaRPr lang="en-US" sz="1400">
              <a:cs typeface="+mn-cs"/>
            </a:endParaRPr>
          </a:p>
        </p:txBody>
      </p:sp>
      <p:sp>
        <p:nvSpPr>
          <p:cNvPr id="18" name="Text Placeholder 4">
            <a:extLst>
              <a:ext uri="{FF2B5EF4-FFF2-40B4-BE49-F238E27FC236}">
                <a16:creationId xmlns:a16="http://schemas.microsoft.com/office/drawing/2014/main" id="{1124A02E-E274-769C-B95B-FC81DF27A86B}"/>
              </a:ext>
            </a:extLst>
          </p:cNvPr>
          <p:cNvSpPr>
            <a:spLocks noGrp="1"/>
          </p:cNvSpPr>
          <p:nvPr>
            <p:custDataLst>
              <p:tags r:id="rId15"/>
            </p:custDataLst>
          </p:nvPr>
        </p:nvSpPr>
        <p:spPr bwMode="auto">
          <a:xfrm>
            <a:off x="6053138" y="55086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2021</a:t>
            </a:r>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9" name="Text Placeholder 4">
            <a:extLst>
              <a:ext uri="{FF2B5EF4-FFF2-40B4-BE49-F238E27FC236}">
                <a16:creationId xmlns:a16="http://schemas.microsoft.com/office/drawing/2014/main" id="{C26082F5-E688-360F-CB4A-C9A7F3602C93}"/>
              </a:ext>
            </a:extLst>
          </p:cNvPr>
          <p:cNvSpPr>
            <a:spLocks noGrp="1"/>
          </p:cNvSpPr>
          <p:nvPr>
            <p:custDataLst>
              <p:tags r:id="rId16"/>
            </p:custDataLst>
          </p:nvPr>
        </p:nvSpPr>
        <p:spPr bwMode="auto">
          <a:xfrm>
            <a:off x="8089900" y="55086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2050</a:t>
            </a:r>
            <a:endPar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 name="Text Placeholder 4">
            <a:extLst>
              <a:ext uri="{FF2B5EF4-FFF2-40B4-BE49-F238E27FC236}">
                <a16:creationId xmlns:a16="http://schemas.microsoft.com/office/drawing/2014/main" id="{7D9FEFEC-7752-6179-5BE9-243906C30E66}"/>
              </a:ext>
            </a:extLst>
          </p:cNvPr>
          <p:cNvSpPr>
            <a:spLocks noGrp="1"/>
          </p:cNvSpPr>
          <p:nvPr>
            <p:custDataLst>
              <p:tags r:id="rId17"/>
            </p:custDataLst>
          </p:nvPr>
        </p:nvSpPr>
        <p:spPr bwMode="gray">
          <a:xfrm>
            <a:off x="6010275" y="4038100"/>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272698DD-4639-4288-A0C2-49420E5FD134}" type="datetime'''''''''''''1'''',''''''''''2''''''''7''''''8'''''''''''''''''">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1,278</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1" name="Text Placeholder 4">
            <a:extLst>
              <a:ext uri="{FF2B5EF4-FFF2-40B4-BE49-F238E27FC236}">
                <a16:creationId xmlns:a16="http://schemas.microsoft.com/office/drawing/2014/main" id="{F832A2DB-6786-9D6B-40C7-628483AFC3CD}"/>
              </a:ext>
            </a:extLst>
          </p:cNvPr>
          <p:cNvSpPr>
            <a:spLocks noGrp="1"/>
          </p:cNvSpPr>
          <p:nvPr>
            <p:custDataLst>
              <p:tags r:id="rId18"/>
            </p:custDataLst>
          </p:nvPr>
        </p:nvSpPr>
        <p:spPr bwMode="gray">
          <a:xfrm>
            <a:off x="8047039" y="1717716"/>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F1F63439-563E-4569-A072-D99D61FDB732}" type="datetime'''''''''''''''''''''''''''''''''3,''''''8''''''''''78'">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3,878</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ACET">
            <a:extLst>
              <a:ext uri="{FF2B5EF4-FFF2-40B4-BE49-F238E27FC236}">
                <a16:creationId xmlns:a16="http://schemas.microsoft.com/office/drawing/2014/main" id="{340D41AA-2CD2-72FB-378B-8CB014207661}"/>
              </a:ext>
            </a:extLst>
          </p:cNvPr>
          <p:cNvSpPr txBox="1">
            <a:spLocks/>
          </p:cNvSpPr>
          <p:nvPr>
            <p:custDataLst>
              <p:tags r:id="rId19"/>
            </p:custDataLst>
          </p:nvPr>
        </p:nvSpPr>
        <p:spPr>
          <a:xfrm>
            <a:off x="554735" y="1411763"/>
            <a:ext cx="4156965" cy="215900"/>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Capacity in </a:t>
            </a:r>
            <a:r>
              <a:rPr lang="en-US" sz="1400" b="1">
                <a:solidFill>
                  <a:srgbClr val="000000"/>
                </a:solidFill>
                <a:latin typeface="Arial"/>
              </a:rPr>
              <a:t>lower</a:t>
            </a: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 renewables case, </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GW</a:t>
            </a:r>
          </a:p>
        </p:txBody>
      </p:sp>
      <p:sp>
        <p:nvSpPr>
          <p:cNvPr id="23" name="ACET">
            <a:extLst>
              <a:ext uri="{FF2B5EF4-FFF2-40B4-BE49-F238E27FC236}">
                <a16:creationId xmlns:a16="http://schemas.microsoft.com/office/drawing/2014/main" id="{323D8216-0A95-1137-90FA-46687DE50DBC}"/>
              </a:ext>
            </a:extLst>
          </p:cNvPr>
          <p:cNvSpPr txBox="1">
            <a:spLocks/>
          </p:cNvSpPr>
          <p:nvPr>
            <p:custDataLst>
              <p:tags r:id="rId20"/>
            </p:custDataLst>
          </p:nvPr>
        </p:nvSpPr>
        <p:spPr>
          <a:xfrm>
            <a:off x="5237861" y="1411763"/>
            <a:ext cx="4240212" cy="215900"/>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Capacity in higher renewables case, </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GW</a:t>
            </a:r>
          </a:p>
        </p:txBody>
      </p:sp>
      <p:sp>
        <p:nvSpPr>
          <p:cNvPr id="24" name="TrackerNumBlue 18">
            <a:extLst>
              <a:ext uri="{FF2B5EF4-FFF2-40B4-BE49-F238E27FC236}">
                <a16:creationId xmlns:a16="http://schemas.microsoft.com/office/drawing/2014/main" id="{7CDB1403-8FE3-48C9-8B5E-D4F717A7FDC7}"/>
              </a:ext>
            </a:extLst>
          </p:cNvPr>
          <p:cNvSpPr/>
          <p:nvPr>
            <p:custDataLst>
              <p:tags r:id="rId21"/>
            </p:custDataLst>
          </p:nvPr>
        </p:nvSpPr>
        <p:spPr>
          <a:xfrm>
            <a:off x="4439522" y="4864145"/>
            <a:ext cx="544354"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37%</a:t>
            </a:r>
          </a:p>
        </p:txBody>
      </p:sp>
      <p:sp>
        <p:nvSpPr>
          <p:cNvPr id="25" name="TrackerNumBlue 18">
            <a:extLst>
              <a:ext uri="{FF2B5EF4-FFF2-40B4-BE49-F238E27FC236}">
                <a16:creationId xmlns:a16="http://schemas.microsoft.com/office/drawing/2014/main" id="{CA4567EF-44C8-4B6E-0C3B-C9192AF46E97}"/>
              </a:ext>
            </a:extLst>
          </p:cNvPr>
          <p:cNvSpPr/>
          <p:nvPr>
            <p:custDataLst>
              <p:tags r:id="rId22"/>
            </p:custDataLst>
          </p:nvPr>
        </p:nvSpPr>
        <p:spPr>
          <a:xfrm>
            <a:off x="4439522" y="4200555"/>
            <a:ext cx="544354" cy="27934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19%</a:t>
            </a:r>
          </a:p>
        </p:txBody>
      </p:sp>
      <p:sp>
        <p:nvSpPr>
          <p:cNvPr id="26" name="TrackerNumBlue 18">
            <a:extLst>
              <a:ext uri="{FF2B5EF4-FFF2-40B4-BE49-F238E27FC236}">
                <a16:creationId xmlns:a16="http://schemas.microsoft.com/office/drawing/2014/main" id="{91E28EED-F5C8-4666-74A7-74AB2C672899}"/>
              </a:ext>
            </a:extLst>
          </p:cNvPr>
          <p:cNvSpPr/>
          <p:nvPr>
            <p:custDataLst>
              <p:tags r:id="rId23"/>
            </p:custDataLst>
          </p:nvPr>
        </p:nvSpPr>
        <p:spPr>
          <a:xfrm>
            <a:off x="4439522" y="3478488"/>
            <a:ext cx="544354" cy="279340"/>
          </a:xfrm>
          <a:prstGeom prst="ellipse">
            <a:avLst/>
          </a:prstGeom>
          <a:solidFill>
            <a:schemeClr val="accent4"/>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44%</a:t>
            </a:r>
          </a:p>
        </p:txBody>
      </p:sp>
      <p:sp>
        <p:nvSpPr>
          <p:cNvPr id="27" name="TrackerNumBlue 18">
            <a:extLst>
              <a:ext uri="{FF2B5EF4-FFF2-40B4-BE49-F238E27FC236}">
                <a16:creationId xmlns:a16="http://schemas.microsoft.com/office/drawing/2014/main" id="{F03C89FF-E21D-B20D-4293-CCA0807FE908}"/>
              </a:ext>
            </a:extLst>
          </p:cNvPr>
          <p:cNvSpPr/>
          <p:nvPr>
            <p:custDataLst>
              <p:tags r:id="rId24"/>
            </p:custDataLst>
          </p:nvPr>
        </p:nvSpPr>
        <p:spPr>
          <a:xfrm>
            <a:off x="9122648" y="5013445"/>
            <a:ext cx="544354"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19%</a:t>
            </a:r>
          </a:p>
        </p:txBody>
      </p:sp>
      <p:sp>
        <p:nvSpPr>
          <p:cNvPr id="28" name="TrackerNumBlue 18">
            <a:extLst>
              <a:ext uri="{FF2B5EF4-FFF2-40B4-BE49-F238E27FC236}">
                <a16:creationId xmlns:a16="http://schemas.microsoft.com/office/drawing/2014/main" id="{82548B36-D3AF-86DE-F1CF-3B2479D1DAB5}"/>
              </a:ext>
            </a:extLst>
          </p:cNvPr>
          <p:cNvSpPr/>
          <p:nvPr>
            <p:custDataLst>
              <p:tags r:id="rId25"/>
            </p:custDataLst>
          </p:nvPr>
        </p:nvSpPr>
        <p:spPr>
          <a:xfrm>
            <a:off x="9122648" y="4552950"/>
            <a:ext cx="544354" cy="27934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14%</a:t>
            </a:r>
          </a:p>
        </p:txBody>
      </p:sp>
      <p:sp>
        <p:nvSpPr>
          <p:cNvPr id="29" name="TrackerNumBlue 18">
            <a:extLst>
              <a:ext uri="{FF2B5EF4-FFF2-40B4-BE49-F238E27FC236}">
                <a16:creationId xmlns:a16="http://schemas.microsoft.com/office/drawing/2014/main" id="{1556177F-93AF-B4C6-A935-4AAE7F85E96F}"/>
              </a:ext>
            </a:extLst>
          </p:cNvPr>
          <p:cNvSpPr/>
          <p:nvPr>
            <p:custDataLst>
              <p:tags r:id="rId26"/>
            </p:custDataLst>
          </p:nvPr>
        </p:nvSpPr>
        <p:spPr>
          <a:xfrm>
            <a:off x="9122648" y="3429000"/>
            <a:ext cx="544354" cy="279340"/>
          </a:xfrm>
          <a:prstGeom prst="ellipse">
            <a:avLst/>
          </a:prstGeom>
          <a:solidFill>
            <a:schemeClr val="accent4"/>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67%</a:t>
            </a:r>
          </a:p>
        </p:txBody>
      </p:sp>
      <p:sp>
        <p:nvSpPr>
          <p:cNvPr id="30" name="TextBox 29">
            <a:extLst>
              <a:ext uri="{FF2B5EF4-FFF2-40B4-BE49-F238E27FC236}">
                <a16:creationId xmlns:a16="http://schemas.microsoft.com/office/drawing/2014/main" id="{E3A5D057-D87B-FDA4-B961-6CA83475E4B7}"/>
              </a:ext>
            </a:extLst>
          </p:cNvPr>
          <p:cNvSpPr txBox="1">
            <a:spLocks/>
          </p:cNvSpPr>
          <p:nvPr/>
        </p:nvSpPr>
        <p:spPr>
          <a:xfrm>
            <a:off x="554735" y="5862525"/>
            <a:ext cx="4240212" cy="457200"/>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2400" b="1" i="0" u="none" strike="noStrike" kern="1200" cap="none" spc="0" normalizeH="0" baseline="0" noProof="0">
                <a:ln>
                  <a:noFill/>
                </a:ln>
                <a:solidFill>
                  <a:schemeClr val="accent1"/>
                </a:solidFill>
                <a:effectLst/>
                <a:uLnTx/>
                <a:uFillTx/>
                <a:latin typeface="Arial"/>
                <a:ea typeface="+mn-ea"/>
                <a:cs typeface="Arial" panose="020B0604020202020204" pitchFamily="34" charset="0"/>
              </a:rPr>
              <a:t>~5x clean, firm (</a:t>
            </a:r>
            <a:r>
              <a:rPr lang="en-US" sz="2400" b="1">
                <a:solidFill>
                  <a:schemeClr val="accent1"/>
                </a:solidFill>
                <a:latin typeface="Arial"/>
              </a:rPr>
              <a:t>~770 GW)</a:t>
            </a:r>
          </a:p>
        </p:txBody>
      </p:sp>
      <p:cxnSp>
        <p:nvCxnSpPr>
          <p:cNvPr id="31" name="LineBasicDefault 6">
            <a:extLst>
              <a:ext uri="{FF2B5EF4-FFF2-40B4-BE49-F238E27FC236}">
                <a16:creationId xmlns:a16="http://schemas.microsoft.com/office/drawing/2014/main" id="{FAB9D5B4-BF56-4AC1-56D0-280723DA76F1}"/>
              </a:ext>
            </a:extLst>
          </p:cNvPr>
          <p:cNvCxnSpPr>
            <a:cxnSpLocks/>
          </p:cNvCxnSpPr>
          <p:nvPr>
            <p:custDataLst>
              <p:tags r:id="rId27"/>
            </p:custDataLst>
          </p:nvPr>
        </p:nvCxnSpPr>
        <p:spPr>
          <a:xfrm>
            <a:off x="554735" y="1627663"/>
            <a:ext cx="424021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LineBasicDefault 6">
            <a:extLst>
              <a:ext uri="{FF2B5EF4-FFF2-40B4-BE49-F238E27FC236}">
                <a16:creationId xmlns:a16="http://schemas.microsoft.com/office/drawing/2014/main" id="{4A3B825F-987D-7D1C-A146-F644D6315E56}"/>
              </a:ext>
            </a:extLst>
          </p:cNvPr>
          <p:cNvCxnSpPr>
            <a:cxnSpLocks/>
          </p:cNvCxnSpPr>
          <p:nvPr>
            <p:custDataLst>
              <p:tags r:id="rId28"/>
            </p:custDataLst>
          </p:nvPr>
        </p:nvCxnSpPr>
        <p:spPr>
          <a:xfrm>
            <a:off x="5237861" y="1627663"/>
            <a:ext cx="424021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B79A347-EA11-74A7-E946-CE65E8549216}"/>
              </a:ext>
            </a:extLst>
          </p:cNvPr>
          <p:cNvSpPr txBox="1">
            <a:spLocks/>
          </p:cNvSpPr>
          <p:nvPr/>
        </p:nvSpPr>
        <p:spPr>
          <a:xfrm>
            <a:off x="5246918" y="5862525"/>
            <a:ext cx="4242816" cy="457200"/>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2400" b="1" i="0" u="none" strike="noStrike" kern="1200" cap="none" spc="0" normalizeH="0" baseline="0" noProof="0">
                <a:ln>
                  <a:noFill/>
                </a:ln>
                <a:solidFill>
                  <a:schemeClr val="accent1"/>
                </a:solidFill>
                <a:effectLst/>
                <a:uLnTx/>
                <a:uFillTx/>
                <a:latin typeface="Arial"/>
                <a:ea typeface="+mn-ea"/>
                <a:cs typeface="Arial" panose="020B0604020202020204" pitchFamily="34" charset="0"/>
              </a:rPr>
              <a:t>~3.5x clean, firm (</a:t>
            </a:r>
            <a:r>
              <a:rPr lang="en-US" sz="2400" b="1">
                <a:solidFill>
                  <a:schemeClr val="accent1"/>
                </a:solidFill>
                <a:latin typeface="Arial"/>
              </a:rPr>
              <a:t>~550 GW)</a:t>
            </a:r>
          </a:p>
        </p:txBody>
      </p:sp>
      <p:cxnSp>
        <p:nvCxnSpPr>
          <p:cNvPr id="34" name="Straight Connector 33">
            <a:extLst>
              <a:ext uri="{FF2B5EF4-FFF2-40B4-BE49-F238E27FC236}">
                <a16:creationId xmlns:a16="http://schemas.microsoft.com/office/drawing/2014/main" id="{734A1520-92D7-203D-C364-126CEB491304}"/>
              </a:ext>
            </a:extLst>
          </p:cNvPr>
          <p:cNvCxnSpPr>
            <a:cxnSpLocks/>
          </p:cNvCxnSpPr>
          <p:nvPr/>
        </p:nvCxnSpPr>
        <p:spPr>
          <a:xfrm flipV="1">
            <a:off x="2295525" y="4540250"/>
            <a:ext cx="588962" cy="695415"/>
          </a:xfrm>
          <a:prstGeom prst="line">
            <a:avLst/>
          </a:prstGeom>
          <a:ln w="6350" cap="flat">
            <a:solidFill>
              <a:schemeClr val="accent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D30AAB-A3DF-C039-C5A0-4ADB2EEF8227}"/>
              </a:ext>
            </a:extLst>
          </p:cNvPr>
          <p:cNvCxnSpPr>
            <a:cxnSpLocks/>
          </p:cNvCxnSpPr>
          <p:nvPr/>
        </p:nvCxnSpPr>
        <p:spPr>
          <a:xfrm flipV="1">
            <a:off x="6980940" y="4752975"/>
            <a:ext cx="588260" cy="482690"/>
          </a:xfrm>
          <a:prstGeom prst="line">
            <a:avLst/>
          </a:prstGeom>
          <a:ln w="6350" cap="flat">
            <a:solidFill>
              <a:schemeClr val="accent1"/>
            </a:solidFill>
            <a:prstDash val="dash"/>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6250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58E-BFF0-31D7-7AF0-B06E8CFA7E4E}"/>
              </a:ext>
            </a:extLst>
          </p:cNvPr>
          <p:cNvSpPr>
            <a:spLocks noGrp="1"/>
          </p:cNvSpPr>
          <p:nvPr>
            <p:ph type="title"/>
          </p:nvPr>
        </p:nvSpPr>
        <p:spPr/>
        <p:txBody>
          <a:bodyPr/>
          <a:lstStyle/>
          <a:p>
            <a:r>
              <a:rPr lang="en-US"/>
              <a:t>Detailed recommendations: Advanced reactors and R&amp;D (10-11)</a:t>
            </a:r>
          </a:p>
        </p:txBody>
      </p:sp>
      <p:sp>
        <p:nvSpPr>
          <p:cNvPr id="4" name="Slide Number Placeholder 3">
            <a:extLst>
              <a:ext uri="{FF2B5EF4-FFF2-40B4-BE49-F238E27FC236}">
                <a16:creationId xmlns:a16="http://schemas.microsoft.com/office/drawing/2014/main" id="{AD91375A-CA17-BC66-AADD-7CE7A8289C1F}"/>
              </a:ext>
            </a:extLst>
          </p:cNvPr>
          <p:cNvSpPr>
            <a:spLocks noGrp="1"/>
          </p:cNvSpPr>
          <p:nvPr>
            <p:ph type="sldNum" sz="quarter" idx="10"/>
          </p:nvPr>
        </p:nvSpPr>
        <p:spPr/>
        <p:txBody>
          <a:bodyPr/>
          <a:lstStyle/>
          <a:p>
            <a:pPr>
              <a:defRPr/>
            </a:pPr>
            <a:fld id="{37926BA8-E0F8-42A8-A83C-EBAA1A1E8FCD}" type="slidenum">
              <a:rPr lang="en-US" smtClean="0"/>
              <a:pPr>
                <a:defRPr/>
              </a:pPr>
              <a:t>90</a:t>
            </a:fld>
            <a:endParaRPr lang="en-US"/>
          </a:p>
        </p:txBody>
      </p:sp>
      <p:sp>
        <p:nvSpPr>
          <p:cNvPr id="5" name="Content Placeholder 2">
            <a:extLst>
              <a:ext uri="{FF2B5EF4-FFF2-40B4-BE49-F238E27FC236}">
                <a16:creationId xmlns:a16="http://schemas.microsoft.com/office/drawing/2014/main" id="{1C1EE986-8ADD-52A3-9962-7679BBCEFDF5}"/>
              </a:ext>
            </a:extLst>
          </p:cNvPr>
          <p:cNvSpPr txBox="1">
            <a:spLocks/>
          </p:cNvSpPr>
          <p:nvPr/>
        </p:nvSpPr>
        <p:spPr bwMode="auto">
          <a:xfrm>
            <a:off x="1013014" y="3345307"/>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t>NE should obtain clearer input from industry through a workshop between NE and the Working Groups, or some other form of face-to-face interaction that results in </a:t>
            </a:r>
            <a:r>
              <a:rPr lang="en-US" sz="1800" b="1"/>
              <a:t>meaningful prioritization of the Working Group feedback</a:t>
            </a:r>
          </a:p>
          <a:p>
            <a:pPr marL="0" indent="0">
              <a:buNone/>
            </a:pPr>
            <a:r>
              <a:rPr lang="en-US" sz="1800"/>
              <a:t>NE should facilitate a mechanism for receiving that </a:t>
            </a:r>
            <a:r>
              <a:rPr lang="en-US" sz="1800" b="1"/>
              <a:t>clarified feedback given the Subcommittee’s </a:t>
            </a:r>
            <a:r>
              <a:rPr lang="en-US" sz="1800"/>
              <a:t>impression that additional interaction with and information from the industry would be beneficial in accomplishing other of our recommendations</a:t>
            </a:r>
          </a:p>
        </p:txBody>
      </p:sp>
      <p:sp>
        <p:nvSpPr>
          <p:cNvPr id="6" name="Content Placeholder 2">
            <a:extLst>
              <a:ext uri="{FF2B5EF4-FFF2-40B4-BE49-F238E27FC236}">
                <a16:creationId xmlns:a16="http://schemas.microsoft.com/office/drawing/2014/main" id="{59C9AA9B-2004-B4C2-AAFC-2DBD6C5F521C}"/>
              </a:ext>
            </a:extLst>
          </p:cNvPr>
          <p:cNvSpPr txBox="1">
            <a:spLocks/>
          </p:cNvSpPr>
          <p:nvPr/>
        </p:nvSpPr>
        <p:spPr bwMode="auto">
          <a:xfrm>
            <a:off x="6252883" y="3325903"/>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t>NE should establish R&amp;D priorities specifically with respect to infrastructure with an emphasis on R&amp;D that </a:t>
            </a:r>
            <a:r>
              <a:rPr lang="en-US" sz="1800" b="1"/>
              <a:t>accelerates the bridge to commercial deploymen</a:t>
            </a:r>
            <a:r>
              <a:rPr lang="en-US" sz="1800"/>
              <a:t>t. There should also be a definitive tie between the R&amp;D programs to the ARDP and other demo programs</a:t>
            </a:r>
          </a:p>
          <a:p>
            <a:pPr marL="0" indent="0">
              <a:buNone/>
            </a:pPr>
            <a:r>
              <a:rPr lang="en-US" sz="1800"/>
              <a:t>The area where NE has more direct control over investment strategies and priorities is on the R&amp;D infrastructure</a:t>
            </a:r>
            <a:endParaRPr lang="en-US" sz="1600"/>
          </a:p>
        </p:txBody>
      </p:sp>
      <p:sp>
        <p:nvSpPr>
          <p:cNvPr id="7" name="Content Placeholder 2">
            <a:extLst>
              <a:ext uri="{FF2B5EF4-FFF2-40B4-BE49-F238E27FC236}">
                <a16:creationId xmlns:a16="http://schemas.microsoft.com/office/drawing/2014/main" id="{1B46FE77-0D5A-C7EB-EF39-349D6D787318}"/>
              </a:ext>
            </a:extLst>
          </p:cNvPr>
          <p:cNvSpPr txBox="1">
            <a:spLocks/>
          </p:cNvSpPr>
          <p:nvPr/>
        </p:nvSpPr>
        <p:spPr bwMode="auto">
          <a:xfrm>
            <a:off x="1013014" y="2803021"/>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u="sng">
                <a:solidFill>
                  <a:schemeClr val="accent5"/>
                </a:solidFill>
              </a:rPr>
              <a:t>Advanced Reactors Input:</a:t>
            </a:r>
            <a:endParaRPr lang="en-US" sz="2000" b="1" u="sng">
              <a:solidFill>
                <a:schemeClr val="accent5"/>
              </a:solidFill>
            </a:endParaRPr>
          </a:p>
        </p:txBody>
      </p:sp>
      <p:sp>
        <p:nvSpPr>
          <p:cNvPr id="8" name="Content Placeholder 2">
            <a:extLst>
              <a:ext uri="{FF2B5EF4-FFF2-40B4-BE49-F238E27FC236}">
                <a16:creationId xmlns:a16="http://schemas.microsoft.com/office/drawing/2014/main" id="{9D375659-D9DA-1955-DB92-DF0B89EBDEDB}"/>
              </a:ext>
            </a:extLst>
          </p:cNvPr>
          <p:cNvSpPr txBox="1">
            <a:spLocks/>
          </p:cNvSpPr>
          <p:nvPr/>
        </p:nvSpPr>
        <p:spPr bwMode="auto">
          <a:xfrm>
            <a:off x="6252883" y="2803021"/>
            <a:ext cx="4715433" cy="12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u="sng">
                <a:solidFill>
                  <a:schemeClr val="accent5"/>
                </a:solidFill>
              </a:rPr>
              <a:t>Commercial deployment R&amp;D:</a:t>
            </a:r>
            <a:endParaRPr lang="en-US" sz="2000" b="1" u="sng">
              <a:solidFill>
                <a:schemeClr val="accent5"/>
              </a:solidFill>
            </a:endParaRPr>
          </a:p>
        </p:txBody>
      </p:sp>
      <p:pic>
        <p:nvPicPr>
          <p:cNvPr id="14" name="Graphic 13" descr="Badge 10 with solid fill">
            <a:extLst>
              <a:ext uri="{FF2B5EF4-FFF2-40B4-BE49-F238E27FC236}">
                <a16:creationId xmlns:a16="http://schemas.microsoft.com/office/drawing/2014/main" id="{B96CB94E-D04B-33E9-CBC5-F9409E4227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474" y="2803021"/>
            <a:ext cx="475488" cy="475488"/>
          </a:xfrm>
          <a:prstGeom prst="rect">
            <a:avLst/>
          </a:prstGeom>
        </p:spPr>
      </p:pic>
      <p:pic>
        <p:nvPicPr>
          <p:cNvPr id="16" name="Graphic 15" descr="Desk outline">
            <a:extLst>
              <a:ext uri="{FF2B5EF4-FFF2-40B4-BE49-F238E27FC236}">
                <a16:creationId xmlns:a16="http://schemas.microsoft.com/office/drawing/2014/main" id="{0D7129F8-0D08-38EC-3F3B-6E94509096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9863" y="1579418"/>
            <a:ext cx="1041472" cy="1041472"/>
          </a:xfrm>
          <a:prstGeom prst="rect">
            <a:avLst/>
          </a:prstGeom>
        </p:spPr>
      </p:pic>
      <p:pic>
        <p:nvPicPr>
          <p:cNvPr id="18" name="Graphic 17" descr="Megaphone outline">
            <a:extLst>
              <a:ext uri="{FF2B5EF4-FFF2-40B4-BE49-F238E27FC236}">
                <a16:creationId xmlns:a16="http://schemas.microsoft.com/office/drawing/2014/main" id="{24BE7968-5B40-0893-1138-791744F0A2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8035" y="1579418"/>
            <a:ext cx="1041472" cy="1041472"/>
          </a:xfrm>
          <a:prstGeom prst="rect">
            <a:avLst/>
          </a:prstGeom>
        </p:spPr>
      </p:pic>
      <p:grpSp>
        <p:nvGrpSpPr>
          <p:cNvPr id="21" name="Group 20">
            <a:extLst>
              <a:ext uri="{FF2B5EF4-FFF2-40B4-BE49-F238E27FC236}">
                <a16:creationId xmlns:a16="http://schemas.microsoft.com/office/drawing/2014/main" id="{5EE990D2-573D-D0B7-CF3F-0780FA32A061}"/>
              </a:ext>
            </a:extLst>
          </p:cNvPr>
          <p:cNvGrpSpPr/>
          <p:nvPr/>
        </p:nvGrpSpPr>
        <p:grpSpPr>
          <a:xfrm>
            <a:off x="5777395" y="2757761"/>
            <a:ext cx="475488" cy="475488"/>
            <a:chOff x="5777395" y="2757761"/>
            <a:chExt cx="475488" cy="475488"/>
          </a:xfrm>
        </p:grpSpPr>
        <p:pic>
          <p:nvPicPr>
            <p:cNvPr id="10" name="Graphic 9" descr="Badge 9 with solid fill">
              <a:extLst>
                <a:ext uri="{FF2B5EF4-FFF2-40B4-BE49-F238E27FC236}">
                  <a16:creationId xmlns:a16="http://schemas.microsoft.com/office/drawing/2014/main" id="{7A51B33B-5529-66C8-76D2-821D1FBDF4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77395" y="2757761"/>
              <a:ext cx="475488" cy="475488"/>
            </a:xfrm>
            <a:prstGeom prst="rect">
              <a:avLst/>
            </a:prstGeom>
          </p:spPr>
        </p:pic>
        <p:sp>
          <p:nvSpPr>
            <p:cNvPr id="19" name="Rectangle 18">
              <a:extLst>
                <a:ext uri="{FF2B5EF4-FFF2-40B4-BE49-F238E27FC236}">
                  <a16:creationId xmlns:a16="http://schemas.microsoft.com/office/drawing/2014/main" id="{CE10759D-FCFB-0C6A-6A32-F5E25890FB6A}"/>
                </a:ext>
              </a:extLst>
            </p:cNvPr>
            <p:cNvSpPr/>
            <p:nvPr/>
          </p:nvSpPr>
          <p:spPr>
            <a:xfrm>
              <a:off x="5914525" y="2870056"/>
              <a:ext cx="201227" cy="2508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20" name="TextBox 19">
            <a:extLst>
              <a:ext uri="{FF2B5EF4-FFF2-40B4-BE49-F238E27FC236}">
                <a16:creationId xmlns:a16="http://schemas.microsoft.com/office/drawing/2014/main" id="{A7C90CB5-E887-9E1A-2AE3-216C37B9BC60}"/>
              </a:ext>
            </a:extLst>
          </p:cNvPr>
          <p:cNvSpPr txBox="1"/>
          <p:nvPr/>
        </p:nvSpPr>
        <p:spPr>
          <a:xfrm>
            <a:off x="5802071" y="2810692"/>
            <a:ext cx="83842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7178854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58E-BFF0-31D7-7AF0-B06E8CFA7E4E}"/>
              </a:ext>
            </a:extLst>
          </p:cNvPr>
          <p:cNvSpPr>
            <a:spLocks noGrp="1"/>
          </p:cNvSpPr>
          <p:nvPr>
            <p:ph type="title"/>
          </p:nvPr>
        </p:nvSpPr>
        <p:spPr/>
        <p:txBody>
          <a:bodyPr/>
          <a:lstStyle/>
          <a:p>
            <a:r>
              <a:rPr lang="en-US"/>
              <a:t>Potential follow on topics for the Subcommittee</a:t>
            </a:r>
          </a:p>
        </p:txBody>
      </p:sp>
      <p:sp>
        <p:nvSpPr>
          <p:cNvPr id="4" name="Slide Number Placeholder 3">
            <a:extLst>
              <a:ext uri="{FF2B5EF4-FFF2-40B4-BE49-F238E27FC236}">
                <a16:creationId xmlns:a16="http://schemas.microsoft.com/office/drawing/2014/main" id="{AD91375A-CA17-BC66-AADD-7CE7A8289C1F}"/>
              </a:ext>
            </a:extLst>
          </p:cNvPr>
          <p:cNvSpPr>
            <a:spLocks noGrp="1"/>
          </p:cNvSpPr>
          <p:nvPr>
            <p:ph type="sldNum" sz="quarter" idx="10"/>
          </p:nvPr>
        </p:nvSpPr>
        <p:spPr/>
        <p:txBody>
          <a:bodyPr/>
          <a:lstStyle/>
          <a:p>
            <a:pPr>
              <a:defRPr/>
            </a:pPr>
            <a:fld id="{37926BA8-E0F8-42A8-A83C-EBAA1A1E8FCD}" type="slidenum">
              <a:rPr lang="en-US" smtClean="0"/>
              <a:pPr>
                <a:defRPr/>
              </a:pPr>
              <a:t>91</a:t>
            </a:fld>
            <a:endParaRPr lang="en-US"/>
          </a:p>
        </p:txBody>
      </p:sp>
      <p:sp>
        <p:nvSpPr>
          <p:cNvPr id="5" name="Content Placeholder 2">
            <a:extLst>
              <a:ext uri="{FF2B5EF4-FFF2-40B4-BE49-F238E27FC236}">
                <a16:creationId xmlns:a16="http://schemas.microsoft.com/office/drawing/2014/main" id="{03EED860-0112-BB03-4BFE-5420FF00BA0B}"/>
              </a:ext>
            </a:extLst>
          </p:cNvPr>
          <p:cNvSpPr>
            <a:spLocks noGrp="1"/>
          </p:cNvSpPr>
          <p:nvPr>
            <p:ph idx="1"/>
          </p:nvPr>
        </p:nvSpPr>
        <p:spPr>
          <a:xfrm>
            <a:off x="838200" y="1592865"/>
            <a:ext cx="10515600" cy="4616743"/>
          </a:xfrm>
        </p:spPr>
        <p:txBody>
          <a:bodyPr/>
          <a:lstStyle/>
          <a:p>
            <a:r>
              <a:rPr lang="en-US" sz="2400"/>
              <a:t>Subcommittee could help to continue to develop </a:t>
            </a:r>
            <a:r>
              <a:rPr lang="en-US" sz="2400" b="1"/>
              <a:t>priorities for funding</a:t>
            </a:r>
          </a:p>
          <a:p>
            <a:pPr lvl="1"/>
            <a:r>
              <a:rPr lang="en-US"/>
              <a:t>This may require additional members with expertise outside the current NEAC members</a:t>
            </a:r>
          </a:p>
          <a:p>
            <a:r>
              <a:rPr lang="en-US" sz="2400"/>
              <a:t>Development of </a:t>
            </a:r>
            <a:r>
              <a:rPr lang="en-US" sz="2400" b="1"/>
              <a:t>comprehensive R&amp;D infrastructure </a:t>
            </a:r>
            <a:r>
              <a:rPr lang="en-US" sz="2400"/>
              <a:t>– the subcommittee would benefit from a presentation if there is a strategic approach to this topic</a:t>
            </a:r>
          </a:p>
          <a:p>
            <a:r>
              <a:rPr lang="en-US" sz="2400"/>
              <a:t>Further exploration on the </a:t>
            </a:r>
            <a:r>
              <a:rPr lang="en-US" sz="2400" b="1"/>
              <a:t>models needed for large-scale commercialization </a:t>
            </a:r>
            <a:r>
              <a:rPr lang="en-US" sz="2400"/>
              <a:t>of advanced reactors: </a:t>
            </a:r>
          </a:p>
          <a:p>
            <a:pPr lvl="1"/>
            <a:r>
              <a:rPr lang="en-US"/>
              <a:t>Can the existing mechanisms work or is a new paradigm necessary? </a:t>
            </a:r>
          </a:p>
          <a:p>
            <a:pPr lvl="1"/>
            <a:r>
              <a:rPr lang="en-US"/>
              <a:t>Who owns them? What can NE do to make them actionable? </a:t>
            </a:r>
          </a:p>
          <a:p>
            <a:r>
              <a:rPr lang="en-US" sz="2400"/>
              <a:t>Work alongside the </a:t>
            </a:r>
            <a:r>
              <a:rPr lang="en-US" sz="2400" b="1"/>
              <a:t>workforce subcommittee </a:t>
            </a:r>
            <a:r>
              <a:rPr lang="en-US" sz="2400"/>
              <a:t>to identify the existing infrastructure that can support needs and identify gaps for new investments</a:t>
            </a:r>
          </a:p>
          <a:p>
            <a:endParaRPr lang="en-US" sz="2400"/>
          </a:p>
        </p:txBody>
      </p:sp>
    </p:spTree>
    <p:extLst>
      <p:ext uri="{BB962C8B-B14F-4D97-AF65-F5344CB8AC3E}">
        <p14:creationId xmlns:p14="http://schemas.microsoft.com/office/powerpoint/2010/main" val="42747527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 Consent-Based Siting</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cs typeface="Calibri"/>
              </a:rPr>
              <a:t>Dr. </a:t>
            </a:r>
            <a:r>
              <a:rPr lang="en-US" altLang="en-US" b="1" err="1">
                <a:solidFill>
                  <a:schemeClr val="bg1"/>
                </a:solidFill>
                <a:cs typeface="Calibri"/>
              </a:rPr>
              <a:t>J'Tia</a:t>
            </a:r>
            <a:r>
              <a:rPr lang="en-US" altLang="en-US" b="1">
                <a:solidFill>
                  <a:schemeClr val="bg1"/>
                </a:solidFill>
                <a:cs typeface="Calibri"/>
              </a:rPr>
              <a:t> Hart</a:t>
            </a:r>
            <a:endParaRPr lang="en-US" altLang="en-US" b="1">
              <a:solidFill>
                <a:schemeClr val="bg1"/>
              </a:solidFill>
            </a:endParaRPr>
          </a:p>
          <a:p>
            <a:pPr algn="l"/>
            <a:r>
              <a:rPr lang="en-US" altLang="en-US" b="1">
                <a:solidFill>
                  <a:schemeClr val="bg1"/>
                </a:solidFill>
              </a:rPr>
              <a:t>NEAC Subcommittee updates and discussion</a:t>
            </a:r>
            <a:r>
              <a:rPr lang="en-US" altLang="en-US" sz="2000" b="1" i="1">
                <a:solidFill>
                  <a:schemeClr val="bg1"/>
                </a:solidFill>
              </a:rPr>
              <a:t>		</a:t>
            </a:r>
            <a:endParaRPr lang="en-US" altLang="en-US" sz="2000" b="1">
              <a:solidFill>
                <a:schemeClr val="bg1"/>
              </a:solidFill>
              <a:cs typeface="Calibri"/>
            </a:endParaRPr>
          </a:p>
        </p:txBody>
      </p:sp>
    </p:spTree>
    <p:extLst>
      <p:ext uri="{BB962C8B-B14F-4D97-AF65-F5344CB8AC3E}">
        <p14:creationId xmlns:p14="http://schemas.microsoft.com/office/powerpoint/2010/main" val="29715874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15E3-804B-C0F2-687C-DB9E9E893EE6}"/>
              </a:ext>
            </a:extLst>
          </p:cNvPr>
          <p:cNvSpPr>
            <a:spLocks noGrp="1"/>
          </p:cNvSpPr>
          <p:nvPr>
            <p:ph type="title"/>
          </p:nvPr>
        </p:nvSpPr>
        <p:spPr/>
        <p:txBody>
          <a:bodyPr>
            <a:normAutofit fontScale="90000"/>
          </a:bodyPr>
          <a:lstStyle/>
          <a:p>
            <a:r>
              <a:rPr lang="en-US"/>
              <a:t>Overview of the scope and progress of the Consent-based siting subcommittee</a:t>
            </a:r>
          </a:p>
        </p:txBody>
      </p:sp>
      <p:sp>
        <p:nvSpPr>
          <p:cNvPr id="3" name="Content Placeholder 2">
            <a:extLst>
              <a:ext uri="{FF2B5EF4-FFF2-40B4-BE49-F238E27FC236}">
                <a16:creationId xmlns:a16="http://schemas.microsoft.com/office/drawing/2014/main" id="{8465AAE0-0C6D-9733-D979-BE90EE4BFF79}"/>
              </a:ext>
            </a:extLst>
          </p:cNvPr>
          <p:cNvSpPr>
            <a:spLocks noGrp="1"/>
          </p:cNvSpPr>
          <p:nvPr>
            <p:ph idx="1"/>
          </p:nvPr>
        </p:nvSpPr>
        <p:spPr/>
        <p:txBody>
          <a:bodyPr/>
          <a:lstStyle/>
          <a:p>
            <a:r>
              <a:rPr lang="en-US" sz="2400"/>
              <a:t>Committee had the goal of understanding the current status of the </a:t>
            </a:r>
            <a:r>
              <a:rPr lang="en-US" sz="2400" b="1"/>
              <a:t>Nuclear Waste Management </a:t>
            </a:r>
            <a:r>
              <a:rPr lang="en-US" sz="2400"/>
              <a:t>within NE</a:t>
            </a:r>
          </a:p>
          <a:p>
            <a:r>
              <a:rPr lang="en-US" sz="2400"/>
              <a:t>The group met with a few officials on the topic, including: </a:t>
            </a:r>
          </a:p>
          <a:p>
            <a:pPr lvl="1"/>
            <a:r>
              <a:rPr lang="en-US" sz="2100"/>
              <a:t>Former Senator Jeff Bingham, who provided context on the Nuclear Waste Administration Act</a:t>
            </a:r>
          </a:p>
          <a:p>
            <a:pPr lvl="1"/>
            <a:r>
              <a:rPr lang="en-US" sz="2100"/>
              <a:t>Lisa Frizzel, Nuclear Waste Management</a:t>
            </a:r>
          </a:p>
          <a:p>
            <a:r>
              <a:rPr lang="en-US" sz="2400"/>
              <a:t>As an outcome of these conversations, they want to applaud the efforts of the Office of Nuclear Energy regarding nuclear waste management, specifically:</a:t>
            </a:r>
          </a:p>
          <a:p>
            <a:pPr lvl="1"/>
            <a:r>
              <a:rPr lang="en-US" sz="2100"/>
              <a:t>The 2021 request for information</a:t>
            </a:r>
          </a:p>
          <a:p>
            <a:pPr lvl="1"/>
            <a:r>
              <a:rPr lang="en-US" sz="2100"/>
              <a:t>The 2023 funding opportunity announcement support by Congress in the Consolidated Appropriations Act of 2023</a:t>
            </a:r>
          </a:p>
          <a:p>
            <a:endParaRPr lang="en-US" sz="2400"/>
          </a:p>
        </p:txBody>
      </p:sp>
      <p:sp>
        <p:nvSpPr>
          <p:cNvPr id="4" name="Slide Number Placeholder 3">
            <a:extLst>
              <a:ext uri="{FF2B5EF4-FFF2-40B4-BE49-F238E27FC236}">
                <a16:creationId xmlns:a16="http://schemas.microsoft.com/office/drawing/2014/main" id="{F748BA7A-7866-F9F1-2F05-BFC7CA5E8FBE}"/>
              </a:ext>
            </a:extLst>
          </p:cNvPr>
          <p:cNvSpPr>
            <a:spLocks noGrp="1"/>
          </p:cNvSpPr>
          <p:nvPr>
            <p:ph type="sldNum" sz="quarter" idx="10"/>
          </p:nvPr>
        </p:nvSpPr>
        <p:spPr/>
        <p:txBody>
          <a:bodyPr/>
          <a:lstStyle/>
          <a:p>
            <a:pPr>
              <a:defRPr/>
            </a:pPr>
            <a:fld id="{37926BA8-E0F8-42A8-A83C-EBAA1A1E8FCD}" type="slidenum">
              <a:rPr lang="en-US" smtClean="0"/>
              <a:pPr>
                <a:defRPr/>
              </a:pPr>
              <a:t>93</a:t>
            </a:fld>
            <a:endParaRPr lang="en-US"/>
          </a:p>
        </p:txBody>
      </p:sp>
    </p:spTree>
    <p:extLst>
      <p:ext uri="{BB962C8B-B14F-4D97-AF65-F5344CB8AC3E}">
        <p14:creationId xmlns:p14="http://schemas.microsoft.com/office/powerpoint/2010/main" val="24812436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15E3-804B-C0F2-687C-DB9E9E893EE6}"/>
              </a:ext>
            </a:extLst>
          </p:cNvPr>
          <p:cNvSpPr>
            <a:spLocks noGrp="1"/>
          </p:cNvSpPr>
          <p:nvPr>
            <p:ph type="title"/>
          </p:nvPr>
        </p:nvSpPr>
        <p:spPr/>
        <p:txBody>
          <a:bodyPr/>
          <a:lstStyle/>
          <a:p>
            <a:r>
              <a:rPr lang="en-US"/>
              <a:t>Summary of recommendations</a:t>
            </a:r>
          </a:p>
        </p:txBody>
      </p:sp>
      <p:sp>
        <p:nvSpPr>
          <p:cNvPr id="4" name="Slide Number Placeholder 3">
            <a:extLst>
              <a:ext uri="{FF2B5EF4-FFF2-40B4-BE49-F238E27FC236}">
                <a16:creationId xmlns:a16="http://schemas.microsoft.com/office/drawing/2014/main" id="{F748BA7A-7866-F9F1-2F05-BFC7CA5E8FBE}"/>
              </a:ext>
            </a:extLst>
          </p:cNvPr>
          <p:cNvSpPr>
            <a:spLocks noGrp="1"/>
          </p:cNvSpPr>
          <p:nvPr>
            <p:ph type="sldNum" sz="quarter" idx="10"/>
          </p:nvPr>
        </p:nvSpPr>
        <p:spPr/>
        <p:txBody>
          <a:bodyPr/>
          <a:lstStyle/>
          <a:p>
            <a:pPr>
              <a:defRPr/>
            </a:pPr>
            <a:fld id="{37926BA8-E0F8-42A8-A83C-EBAA1A1E8FCD}" type="slidenum">
              <a:rPr lang="en-US" smtClean="0"/>
              <a:pPr>
                <a:defRPr/>
              </a:pPr>
              <a:t>94</a:t>
            </a:fld>
            <a:endParaRPr lang="en-US"/>
          </a:p>
        </p:txBody>
      </p:sp>
      <p:sp>
        <p:nvSpPr>
          <p:cNvPr id="9" name="Content Placeholder 2">
            <a:extLst>
              <a:ext uri="{FF2B5EF4-FFF2-40B4-BE49-F238E27FC236}">
                <a16:creationId xmlns:a16="http://schemas.microsoft.com/office/drawing/2014/main" id="{4E731F70-9426-4199-E4B4-AACF5C168DE4}"/>
              </a:ext>
            </a:extLst>
          </p:cNvPr>
          <p:cNvSpPr txBox="1">
            <a:spLocks/>
          </p:cNvSpPr>
          <p:nvPr/>
        </p:nvSpPr>
        <p:spPr bwMode="auto">
          <a:xfrm>
            <a:off x="860614" y="2526573"/>
            <a:ext cx="2372200"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Acknowledge that the Consent—Based Siting (CBS) process requires iteration:</a:t>
            </a:r>
          </a:p>
          <a:p>
            <a:pPr marL="0" indent="0">
              <a:buNone/>
            </a:pPr>
            <a:r>
              <a:rPr lang="en-US" sz="1800"/>
              <a:t>DOE should move at the “speed of trust” solely determined by stakeholders and allocate sufficient time</a:t>
            </a:r>
            <a:endParaRPr lang="en-US" sz="1800" b="1"/>
          </a:p>
        </p:txBody>
      </p:sp>
      <p:sp>
        <p:nvSpPr>
          <p:cNvPr id="13" name="Content Placeholder 2">
            <a:extLst>
              <a:ext uri="{FF2B5EF4-FFF2-40B4-BE49-F238E27FC236}">
                <a16:creationId xmlns:a16="http://schemas.microsoft.com/office/drawing/2014/main" id="{57640F6C-EC68-DD08-9567-365BFFE7DEBD}"/>
              </a:ext>
            </a:extLst>
          </p:cNvPr>
          <p:cNvSpPr txBox="1">
            <a:spLocks/>
          </p:cNvSpPr>
          <p:nvPr/>
        </p:nvSpPr>
        <p:spPr bwMode="auto">
          <a:xfrm>
            <a:off x="3541061" y="2526573"/>
            <a:ext cx="2372200"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Allocate Funding for Future Support: </a:t>
            </a:r>
          </a:p>
          <a:p>
            <a:pPr marL="0" indent="0">
              <a:buNone/>
            </a:pPr>
            <a:r>
              <a:rPr lang="en-US" sz="1800"/>
              <a:t>DOE should allocate resources for continued continuity and stakeholder engagement as well as advocate for collaboration between consortia partners with expanded timelines, scope, funding, etc. </a:t>
            </a:r>
            <a:endParaRPr lang="en-US" sz="1800" b="1"/>
          </a:p>
        </p:txBody>
      </p:sp>
      <p:sp>
        <p:nvSpPr>
          <p:cNvPr id="14" name="Content Placeholder 2">
            <a:extLst>
              <a:ext uri="{FF2B5EF4-FFF2-40B4-BE49-F238E27FC236}">
                <a16:creationId xmlns:a16="http://schemas.microsoft.com/office/drawing/2014/main" id="{CC2D0566-D26B-0ECA-270D-F37EA21DF9A2}"/>
              </a:ext>
            </a:extLst>
          </p:cNvPr>
          <p:cNvSpPr txBox="1">
            <a:spLocks/>
          </p:cNvSpPr>
          <p:nvPr/>
        </p:nvSpPr>
        <p:spPr bwMode="auto">
          <a:xfrm>
            <a:off x="6221508" y="2526573"/>
            <a:ext cx="2372200"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Advocate for Expanded Stakeholder Engagement: </a:t>
            </a:r>
          </a:p>
          <a:p>
            <a:pPr marL="0" indent="0">
              <a:buNone/>
            </a:pPr>
            <a:r>
              <a:rPr lang="en-US" sz="1800"/>
              <a:t>DOE should advocate for expanded input with civil society organizations that represent marginalized communities. They should facilitate available and access to expertise</a:t>
            </a:r>
            <a:endParaRPr lang="en-US" sz="1800" b="1"/>
          </a:p>
        </p:txBody>
      </p:sp>
      <p:sp>
        <p:nvSpPr>
          <p:cNvPr id="15" name="Content Placeholder 2">
            <a:extLst>
              <a:ext uri="{FF2B5EF4-FFF2-40B4-BE49-F238E27FC236}">
                <a16:creationId xmlns:a16="http://schemas.microsoft.com/office/drawing/2014/main" id="{A8DB1D3D-F4F5-AE95-3F86-031B5643231A}"/>
              </a:ext>
            </a:extLst>
          </p:cNvPr>
          <p:cNvSpPr txBox="1">
            <a:spLocks/>
          </p:cNvSpPr>
          <p:nvPr/>
        </p:nvSpPr>
        <p:spPr bwMode="auto">
          <a:xfrm>
            <a:off x="8901955" y="2526573"/>
            <a:ext cx="2372200"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Advance Publication Timeline for Integrated Waste Management Strategy: </a:t>
            </a:r>
          </a:p>
          <a:p>
            <a:pPr marL="0" indent="0">
              <a:buNone/>
            </a:pPr>
            <a:r>
              <a:rPr lang="en-US" sz="1800"/>
              <a:t>The DOE should expedite publication of an integrated waste management strategy with common community awareness as a foundation</a:t>
            </a:r>
            <a:endParaRPr lang="en-US" sz="1800" b="1"/>
          </a:p>
        </p:txBody>
      </p:sp>
      <p:pic>
        <p:nvPicPr>
          <p:cNvPr id="17" name="Graphic 16" descr="Stopwatch 33% outline">
            <a:extLst>
              <a:ext uri="{FF2B5EF4-FFF2-40B4-BE49-F238E27FC236}">
                <a16:creationId xmlns:a16="http://schemas.microsoft.com/office/drawing/2014/main" id="{26B6788E-4CD6-2AC3-0778-D4931D7A53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5061" y="1471172"/>
            <a:ext cx="994278" cy="994278"/>
          </a:xfrm>
          <a:prstGeom prst="rect">
            <a:avLst/>
          </a:prstGeom>
        </p:spPr>
      </p:pic>
      <p:pic>
        <p:nvPicPr>
          <p:cNvPr id="19" name="Graphic 18" descr="Group outline">
            <a:extLst>
              <a:ext uri="{FF2B5EF4-FFF2-40B4-BE49-F238E27FC236}">
                <a16:creationId xmlns:a16="http://schemas.microsoft.com/office/drawing/2014/main" id="{562854A7-2AA7-DFBC-9CA8-A11A4EF3A1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4205" y="1471172"/>
            <a:ext cx="994278" cy="994278"/>
          </a:xfrm>
          <a:prstGeom prst="rect">
            <a:avLst/>
          </a:prstGeom>
        </p:spPr>
      </p:pic>
      <p:pic>
        <p:nvPicPr>
          <p:cNvPr id="21" name="Graphic 20" descr="Dollar outline">
            <a:extLst>
              <a:ext uri="{FF2B5EF4-FFF2-40B4-BE49-F238E27FC236}">
                <a16:creationId xmlns:a16="http://schemas.microsoft.com/office/drawing/2014/main" id="{3452B209-2369-D525-4B11-CFEE948071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03349" y="1471172"/>
            <a:ext cx="994278" cy="994278"/>
          </a:xfrm>
          <a:prstGeom prst="rect">
            <a:avLst/>
          </a:prstGeom>
        </p:spPr>
      </p:pic>
      <p:pic>
        <p:nvPicPr>
          <p:cNvPr id="23" name="Graphic 22" descr="Transfer outline">
            <a:extLst>
              <a:ext uri="{FF2B5EF4-FFF2-40B4-BE49-F238E27FC236}">
                <a16:creationId xmlns:a16="http://schemas.microsoft.com/office/drawing/2014/main" id="{A8B7C0DB-020D-14AC-E2EF-1781BB56A2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2493" y="1471172"/>
            <a:ext cx="994278" cy="994278"/>
          </a:xfrm>
          <a:prstGeom prst="rect">
            <a:avLst/>
          </a:prstGeom>
        </p:spPr>
      </p:pic>
    </p:spTree>
    <p:extLst>
      <p:ext uri="{BB962C8B-B14F-4D97-AF65-F5344CB8AC3E}">
        <p14:creationId xmlns:p14="http://schemas.microsoft.com/office/powerpoint/2010/main" val="32458238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15E3-804B-C0F2-687C-DB9E9E893EE6}"/>
              </a:ext>
            </a:extLst>
          </p:cNvPr>
          <p:cNvSpPr>
            <a:spLocks noGrp="1"/>
          </p:cNvSpPr>
          <p:nvPr>
            <p:ph type="title"/>
          </p:nvPr>
        </p:nvSpPr>
        <p:spPr/>
        <p:txBody>
          <a:bodyPr/>
          <a:lstStyle/>
          <a:p>
            <a:r>
              <a:rPr lang="en-US"/>
              <a:t>Follow on topics and next steps</a:t>
            </a:r>
          </a:p>
        </p:txBody>
      </p:sp>
      <p:sp>
        <p:nvSpPr>
          <p:cNvPr id="3" name="Content Placeholder 2">
            <a:extLst>
              <a:ext uri="{FF2B5EF4-FFF2-40B4-BE49-F238E27FC236}">
                <a16:creationId xmlns:a16="http://schemas.microsoft.com/office/drawing/2014/main" id="{8465AAE0-0C6D-9733-D979-BE90EE4BFF79}"/>
              </a:ext>
            </a:extLst>
          </p:cNvPr>
          <p:cNvSpPr>
            <a:spLocks noGrp="1"/>
          </p:cNvSpPr>
          <p:nvPr>
            <p:ph idx="1"/>
          </p:nvPr>
        </p:nvSpPr>
        <p:spPr/>
        <p:txBody>
          <a:bodyPr/>
          <a:lstStyle/>
          <a:p>
            <a:r>
              <a:rPr lang="en-US" sz="2400" b="1"/>
              <a:t>The subcommittee is currently considering and will issue a subsequent </a:t>
            </a:r>
            <a:br>
              <a:rPr lang="en-US" sz="2400" b="1"/>
            </a:br>
            <a:r>
              <a:rPr lang="en-US" sz="2400" b="1"/>
              <a:t>report regarding:</a:t>
            </a:r>
          </a:p>
          <a:p>
            <a:pPr lvl="1"/>
            <a:r>
              <a:rPr lang="en-US" sz="2000"/>
              <a:t>The creation of an independent organization to manage CBS</a:t>
            </a:r>
          </a:p>
          <a:p>
            <a:pPr lvl="1"/>
            <a:r>
              <a:rPr lang="en-US" sz="2000"/>
              <a:t>Access to waste funding to support CBS</a:t>
            </a:r>
          </a:p>
          <a:p>
            <a:pPr lvl="1"/>
            <a:r>
              <a:rPr lang="en-US" sz="2000"/>
              <a:t>Site governance options such as partnerships with local, state, and regional organizations</a:t>
            </a:r>
          </a:p>
          <a:p>
            <a:pPr lvl="1"/>
            <a:r>
              <a:rPr lang="en-US" sz="2000"/>
              <a:t>Formation of an advisory panel comprised of social, local, and technical stakeholders such as those from previous successful projects</a:t>
            </a:r>
          </a:p>
          <a:p>
            <a:pPr lvl="1"/>
            <a:r>
              <a:rPr lang="en-US" sz="2000"/>
              <a:t>Relevance of previous recommendations from studies and commissions on this topic</a:t>
            </a:r>
          </a:p>
        </p:txBody>
      </p:sp>
      <p:sp>
        <p:nvSpPr>
          <p:cNvPr id="4" name="Slide Number Placeholder 3">
            <a:extLst>
              <a:ext uri="{FF2B5EF4-FFF2-40B4-BE49-F238E27FC236}">
                <a16:creationId xmlns:a16="http://schemas.microsoft.com/office/drawing/2014/main" id="{F748BA7A-7866-F9F1-2F05-BFC7CA5E8FBE}"/>
              </a:ext>
            </a:extLst>
          </p:cNvPr>
          <p:cNvSpPr>
            <a:spLocks noGrp="1"/>
          </p:cNvSpPr>
          <p:nvPr>
            <p:ph type="sldNum" sz="quarter" idx="10"/>
          </p:nvPr>
        </p:nvSpPr>
        <p:spPr/>
        <p:txBody>
          <a:bodyPr/>
          <a:lstStyle/>
          <a:p>
            <a:pPr>
              <a:defRPr/>
            </a:pPr>
            <a:fld id="{37926BA8-E0F8-42A8-A83C-EBAA1A1E8FCD}" type="slidenum">
              <a:rPr lang="en-US" dirty="0" smtClean="0"/>
              <a:pPr>
                <a:defRPr/>
              </a:pPr>
              <a:t>95</a:t>
            </a:fld>
            <a:endParaRPr lang="en-US"/>
          </a:p>
        </p:txBody>
      </p:sp>
      <p:pic>
        <p:nvPicPr>
          <p:cNvPr id="6" name="Graphic 5" descr="Badge 4 with solid fill">
            <a:extLst>
              <a:ext uri="{FF2B5EF4-FFF2-40B4-BE49-F238E27FC236}">
                <a16:creationId xmlns:a16="http://schemas.microsoft.com/office/drawing/2014/main" id="{4FB778DD-189E-30D8-419F-5CBD770D2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5701" y="3279102"/>
            <a:ext cx="387795" cy="387795"/>
          </a:xfrm>
          <a:prstGeom prst="rect">
            <a:avLst/>
          </a:prstGeom>
        </p:spPr>
      </p:pic>
      <p:pic>
        <p:nvPicPr>
          <p:cNvPr id="8" name="Graphic 7" descr="Badge with solid fill">
            <a:extLst>
              <a:ext uri="{FF2B5EF4-FFF2-40B4-BE49-F238E27FC236}">
                <a16:creationId xmlns:a16="http://schemas.microsoft.com/office/drawing/2014/main" id="{BD461EA6-4532-CA23-F700-4BA72B6D6C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699" y="2615840"/>
            <a:ext cx="387795" cy="387795"/>
          </a:xfrm>
          <a:prstGeom prst="rect">
            <a:avLst/>
          </a:prstGeom>
        </p:spPr>
      </p:pic>
      <p:pic>
        <p:nvPicPr>
          <p:cNvPr id="10" name="Graphic 9" descr="Badge 3 with solid fill">
            <a:extLst>
              <a:ext uri="{FF2B5EF4-FFF2-40B4-BE49-F238E27FC236}">
                <a16:creationId xmlns:a16="http://schemas.microsoft.com/office/drawing/2014/main" id="{882519A8-74A1-3BEF-ECEF-7CEF8FDD3F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699" y="2947471"/>
            <a:ext cx="387795" cy="387795"/>
          </a:xfrm>
          <a:prstGeom prst="rect">
            <a:avLst/>
          </a:prstGeom>
        </p:spPr>
      </p:pic>
      <p:pic>
        <p:nvPicPr>
          <p:cNvPr id="12" name="Graphic 11" descr="Badge 5 with solid fill">
            <a:extLst>
              <a:ext uri="{FF2B5EF4-FFF2-40B4-BE49-F238E27FC236}">
                <a16:creationId xmlns:a16="http://schemas.microsoft.com/office/drawing/2014/main" id="{6F1B2E43-C01D-9625-82D8-C23AC5BF61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5699" y="3884462"/>
            <a:ext cx="387795" cy="387795"/>
          </a:xfrm>
          <a:prstGeom prst="rect">
            <a:avLst/>
          </a:prstGeom>
        </p:spPr>
      </p:pic>
      <p:pic>
        <p:nvPicPr>
          <p:cNvPr id="14" name="Graphic 13" descr="Badge 1 with solid fill">
            <a:extLst>
              <a:ext uri="{FF2B5EF4-FFF2-40B4-BE49-F238E27FC236}">
                <a16:creationId xmlns:a16="http://schemas.microsoft.com/office/drawing/2014/main" id="{2C4780B4-F2FF-795A-A2B7-720218C8C6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5703" y="2284209"/>
            <a:ext cx="387795" cy="387795"/>
          </a:xfrm>
          <a:prstGeom prst="rect">
            <a:avLst/>
          </a:prstGeom>
        </p:spPr>
      </p:pic>
    </p:spTree>
    <p:extLst>
      <p:ext uri="{BB962C8B-B14F-4D97-AF65-F5344CB8AC3E}">
        <p14:creationId xmlns:p14="http://schemas.microsoft.com/office/powerpoint/2010/main" val="11751911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Lunch</a:t>
            </a:r>
          </a:p>
        </p:txBody>
      </p:sp>
      <p:sp>
        <p:nvSpPr>
          <p:cNvPr id="2" name="Subtitle 6">
            <a:extLst>
              <a:ext uri="{FF2B5EF4-FFF2-40B4-BE49-F238E27FC236}">
                <a16:creationId xmlns:a16="http://schemas.microsoft.com/office/drawing/2014/main" id="{D285B812-6941-9FB8-95B3-A3D78C9DE398}"/>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rPr>
              <a:t>Return: 1:45 pm</a:t>
            </a:r>
          </a:p>
          <a:p>
            <a:pPr algn="l"/>
            <a:r>
              <a:rPr lang="en-US" altLang="en-US" sz="2000" b="1" i="1">
                <a:solidFill>
                  <a:schemeClr val="bg1"/>
                </a:solidFill>
              </a:rPr>
              <a:t>				</a:t>
            </a:r>
            <a:endParaRPr lang="en-US" altLang="en-US" sz="2000" b="1">
              <a:solidFill>
                <a:schemeClr val="bg1"/>
              </a:solidFill>
            </a:endParaRPr>
          </a:p>
        </p:txBody>
      </p:sp>
    </p:spTree>
    <p:extLst>
      <p:ext uri="{BB962C8B-B14F-4D97-AF65-F5344CB8AC3E}">
        <p14:creationId xmlns:p14="http://schemas.microsoft.com/office/powerpoint/2010/main" val="40338659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7E9EEA3E-45E3-0239-E69A-BE3F5FBC9AB7}"/>
              </a:ext>
            </a:extLst>
          </p:cNvPr>
          <p:cNvSpPr>
            <a:spLocks noGrp="1" noChangeArrowheads="1"/>
          </p:cNvSpPr>
          <p:nvPr>
            <p:ph type="ctrTitle"/>
          </p:nvPr>
        </p:nvSpPr>
        <p:spPr>
          <a:xfrm>
            <a:off x="609600" y="1066800"/>
            <a:ext cx="10165976" cy="2590800"/>
          </a:xfrm>
        </p:spPr>
        <p:txBody>
          <a:bodyPr/>
          <a:lstStyle/>
          <a:p>
            <a:pPr algn="l"/>
            <a:r>
              <a:rPr lang="en-US" altLang="en-US" sz="5400" b="1">
                <a:solidFill>
                  <a:schemeClr val="bg1"/>
                </a:solidFill>
              </a:rPr>
              <a:t>Workforce of the Future</a:t>
            </a:r>
          </a:p>
        </p:txBody>
      </p:sp>
      <p:sp>
        <p:nvSpPr>
          <p:cNvPr id="20483" name="Subtitle 6">
            <a:extLst>
              <a:ext uri="{FF2B5EF4-FFF2-40B4-BE49-F238E27FC236}">
                <a16:creationId xmlns:a16="http://schemas.microsoft.com/office/drawing/2014/main" id="{681152D8-4998-8D5B-9854-96A67EBE53DE}"/>
              </a:ext>
            </a:extLst>
          </p:cNvPr>
          <p:cNvSpPr>
            <a:spLocks noGrp="1" noChangeArrowheads="1"/>
          </p:cNvSpPr>
          <p:nvPr>
            <p:ph type="subTitle" idx="1"/>
          </p:nvPr>
        </p:nvSpPr>
        <p:spPr>
          <a:xfrm>
            <a:off x="609600" y="3276600"/>
            <a:ext cx="8816975" cy="2209800"/>
          </a:xfrm>
        </p:spPr>
        <p:txBody>
          <a:bodyPr/>
          <a:lstStyle/>
          <a:p>
            <a:pPr algn="l"/>
            <a:endParaRPr lang="en-US" altLang="en-US" sz="2000" b="1" i="1">
              <a:solidFill>
                <a:schemeClr val="bg1"/>
              </a:solidFill>
            </a:endParaRPr>
          </a:p>
          <a:p>
            <a:pPr algn="l"/>
            <a:endParaRPr lang="en-US" altLang="en-US" sz="2000" b="1" i="1">
              <a:solidFill>
                <a:schemeClr val="bg1"/>
              </a:solidFill>
            </a:endParaRPr>
          </a:p>
          <a:p>
            <a:pPr algn="l"/>
            <a:r>
              <a:rPr lang="en-US" altLang="en-US" b="1">
                <a:solidFill>
                  <a:schemeClr val="bg1"/>
                </a:solidFill>
                <a:cs typeface="Calibri"/>
              </a:rPr>
              <a:t>Dr. Sonja Schmid</a:t>
            </a:r>
            <a:endParaRPr lang="en-US" altLang="en-US" b="1">
              <a:solidFill>
                <a:schemeClr val="bg1"/>
              </a:solidFill>
            </a:endParaRPr>
          </a:p>
          <a:p>
            <a:pPr algn="l"/>
            <a:r>
              <a:rPr lang="en-US" altLang="en-US" b="1">
                <a:solidFill>
                  <a:schemeClr val="bg1"/>
                </a:solidFill>
              </a:rPr>
              <a:t>NEAC Subcommittee updates and discussion</a:t>
            </a:r>
            <a:r>
              <a:rPr lang="en-US" altLang="en-US" sz="2000" b="1" i="1">
                <a:solidFill>
                  <a:schemeClr val="bg1"/>
                </a:solidFill>
              </a:rPr>
              <a:t>		</a:t>
            </a:r>
            <a:endParaRPr lang="en-US" altLang="en-US" sz="2000" b="1">
              <a:solidFill>
                <a:schemeClr val="bg1"/>
              </a:solidFill>
              <a:cs typeface="Calibri"/>
            </a:endParaRPr>
          </a:p>
        </p:txBody>
      </p:sp>
    </p:spTree>
    <p:extLst>
      <p:ext uri="{BB962C8B-B14F-4D97-AF65-F5344CB8AC3E}">
        <p14:creationId xmlns:p14="http://schemas.microsoft.com/office/powerpoint/2010/main" val="41485098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58E-BFF0-31D7-7AF0-B06E8CFA7E4E}"/>
              </a:ext>
            </a:extLst>
          </p:cNvPr>
          <p:cNvSpPr>
            <a:spLocks noGrp="1"/>
          </p:cNvSpPr>
          <p:nvPr>
            <p:ph type="title"/>
          </p:nvPr>
        </p:nvSpPr>
        <p:spPr/>
        <p:txBody>
          <a:bodyPr/>
          <a:lstStyle/>
          <a:p>
            <a:r>
              <a:rPr lang="en-US"/>
              <a:t>Overview of the scope and progress of the Workforce subcommittee</a:t>
            </a:r>
          </a:p>
        </p:txBody>
      </p:sp>
      <p:sp>
        <p:nvSpPr>
          <p:cNvPr id="3" name="Content Placeholder 2">
            <a:extLst>
              <a:ext uri="{FF2B5EF4-FFF2-40B4-BE49-F238E27FC236}">
                <a16:creationId xmlns:a16="http://schemas.microsoft.com/office/drawing/2014/main" id="{B905F302-2560-2185-10EC-E32876ABCF9F}"/>
              </a:ext>
            </a:extLst>
          </p:cNvPr>
          <p:cNvSpPr>
            <a:spLocks noGrp="1"/>
          </p:cNvSpPr>
          <p:nvPr>
            <p:ph idx="1"/>
          </p:nvPr>
        </p:nvSpPr>
        <p:spPr/>
        <p:txBody>
          <a:bodyPr/>
          <a:lstStyle/>
          <a:p>
            <a:pPr marL="0" indent="0">
              <a:buNone/>
            </a:pPr>
            <a:r>
              <a:rPr lang="en-US" sz="2000"/>
              <a:t>The Workforce Committee </a:t>
            </a:r>
            <a:r>
              <a:rPr lang="en-US" sz="2000" b="1"/>
              <a:t>had the mandate of understanding (a) the nature, size, and skillset of the nuclear workforce needed in the future </a:t>
            </a:r>
            <a:r>
              <a:rPr lang="en-US" sz="2000"/>
              <a:t>to support a 2050 decarbonization goal, as well as </a:t>
            </a:r>
            <a:r>
              <a:rPr lang="en-US" sz="2000" b="1"/>
              <a:t>(b) the gaps and problems </a:t>
            </a:r>
            <a:r>
              <a:rPr lang="en-US" sz="2000"/>
              <a:t>associated with achieving this goal. </a:t>
            </a:r>
          </a:p>
          <a:p>
            <a:pPr marL="0" indent="0">
              <a:buNone/>
            </a:pPr>
            <a:r>
              <a:rPr lang="en-US" sz="2000"/>
              <a:t>During multiple meetings over the last year, the committee </a:t>
            </a:r>
            <a:r>
              <a:rPr lang="en-US" sz="2000" b="1"/>
              <a:t>heard from numerous presenters</a:t>
            </a:r>
            <a:r>
              <a:rPr lang="en-US" sz="2000"/>
              <a:t> on challenges surrounding the future nuclear workforce, including:</a:t>
            </a:r>
          </a:p>
          <a:p>
            <a:pPr lvl="1"/>
            <a:r>
              <a:rPr lang="en-US" sz="2000"/>
              <a:t>Ken Czerwinski, UNLV, PI of SUSTAIN</a:t>
            </a:r>
          </a:p>
          <a:p>
            <a:pPr lvl="1"/>
            <a:r>
              <a:rPr lang="en-US" sz="2000"/>
              <a:t>Lori Brady, NEI</a:t>
            </a:r>
          </a:p>
          <a:p>
            <a:pPr lvl="1"/>
            <a:r>
              <a:rPr lang="en-US" sz="2000"/>
              <a:t>Alice </a:t>
            </a:r>
            <a:r>
              <a:rPr lang="en-US" sz="2000" err="1"/>
              <a:t>Caponiti</a:t>
            </a:r>
            <a:r>
              <a:rPr lang="en-US" sz="2000"/>
              <a:t>, Deputy Assistant Secretary and her team</a:t>
            </a:r>
          </a:p>
          <a:p>
            <a:pPr lvl="1"/>
            <a:r>
              <a:rPr lang="en-US" sz="2000"/>
              <a:t>Melinda Higgins, Director of STEM programs</a:t>
            </a:r>
          </a:p>
          <a:p>
            <a:pPr marL="0" indent="0" algn="l">
              <a:buNone/>
            </a:pPr>
            <a:r>
              <a:rPr lang="en-US" sz="2000"/>
              <a:t>As an outcome of our discussions, we have put together </a:t>
            </a:r>
            <a:r>
              <a:rPr lang="en-US" sz="2000" b="1"/>
              <a:t>three preliminary recommendations </a:t>
            </a:r>
            <a:r>
              <a:rPr lang="en-US" sz="2000"/>
              <a:t>based on a series of topics we discussed</a:t>
            </a:r>
            <a:r>
              <a:rPr lang="en-US" sz="2000" b="1"/>
              <a:t>. </a:t>
            </a:r>
            <a:r>
              <a:rPr lang="en-US" sz="2000"/>
              <a:t>These are intended as an update on work in progress; the Workforce Committee plans to continue its deliberations.</a:t>
            </a:r>
          </a:p>
        </p:txBody>
      </p:sp>
      <p:sp>
        <p:nvSpPr>
          <p:cNvPr id="4" name="Slide Number Placeholder 3">
            <a:extLst>
              <a:ext uri="{FF2B5EF4-FFF2-40B4-BE49-F238E27FC236}">
                <a16:creationId xmlns:a16="http://schemas.microsoft.com/office/drawing/2014/main" id="{AD91375A-CA17-BC66-AADD-7CE7A8289C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26BA8-E0F8-42A8-A83C-EBAA1A1E8FCD}" type="slidenum">
              <a:rPr kumimoji="0" lang="en-US" sz="900" b="0" i="0" u="none" strike="noStrike" kern="1200" cap="none" spc="0" normalizeH="0" baseline="0" noProof="0" smtClean="0">
                <a:ln>
                  <a:noFill/>
                </a:ln>
                <a:solidFill>
                  <a:srgbClr val="21487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900" b="0" i="0" u="none" strike="noStrike" kern="1200" cap="none" spc="0" normalizeH="0" baseline="0" noProof="0">
              <a:ln>
                <a:noFill/>
              </a:ln>
              <a:solidFill>
                <a:srgbClr val="214877">
                  <a:tint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37046655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15E3-804B-C0F2-687C-DB9E9E893EE6}"/>
              </a:ext>
            </a:extLst>
          </p:cNvPr>
          <p:cNvSpPr>
            <a:spLocks noGrp="1"/>
          </p:cNvSpPr>
          <p:nvPr>
            <p:ph type="title"/>
          </p:nvPr>
        </p:nvSpPr>
        <p:spPr/>
        <p:txBody>
          <a:bodyPr/>
          <a:lstStyle/>
          <a:p>
            <a:r>
              <a:rPr lang="en-US"/>
              <a:t>Preliminary Recommendations</a:t>
            </a:r>
          </a:p>
        </p:txBody>
      </p:sp>
      <p:sp>
        <p:nvSpPr>
          <p:cNvPr id="9" name="Content Placeholder 2">
            <a:extLst>
              <a:ext uri="{FF2B5EF4-FFF2-40B4-BE49-F238E27FC236}">
                <a16:creationId xmlns:a16="http://schemas.microsoft.com/office/drawing/2014/main" id="{4E731F70-9426-4199-E4B4-AACF5C168DE4}"/>
              </a:ext>
            </a:extLst>
          </p:cNvPr>
          <p:cNvSpPr txBox="1">
            <a:spLocks/>
          </p:cNvSpPr>
          <p:nvPr/>
        </p:nvSpPr>
        <p:spPr bwMode="auto">
          <a:xfrm>
            <a:off x="4438111" y="2133349"/>
            <a:ext cx="3564803"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214877"/>
                </a:solidFill>
                <a:effectLst/>
                <a:uLnTx/>
                <a:uFillTx/>
                <a:latin typeface="Franklin Gothic Book"/>
                <a:ea typeface="+mn-ea"/>
                <a:cs typeface="+mn-cs"/>
              </a:rPr>
              <a:t>   </a:t>
            </a:r>
            <a:r>
              <a:rPr kumimoji="0" lang="en-US" sz="2000" b="1" i="0" u="none" strike="noStrike" kern="1200" cap="none" spc="0" normalizeH="0" baseline="0" noProof="0">
                <a:ln>
                  <a:noFill/>
                </a:ln>
                <a:solidFill>
                  <a:srgbClr val="214877"/>
                </a:solidFill>
                <a:effectLst/>
                <a:uLnTx/>
                <a:uFillTx/>
                <a:latin typeface="Franklin Gothic Book"/>
                <a:ea typeface="+mn-ea"/>
                <a:cs typeface="+mn-cs"/>
              </a:rPr>
              <a:t>Diversify the content:</a:t>
            </a:r>
          </a:p>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14877"/>
                </a:solidFill>
                <a:effectLst/>
                <a:uLnTx/>
                <a:uFillTx/>
                <a:latin typeface="Calibri" panose="020F0502020204030204" pitchFamily="34" charset="0"/>
                <a:ea typeface="Calibri" panose="020F0502020204030204" pitchFamily="34" charset="0"/>
                <a:cs typeface="Times New Roman" panose="02020603050405020304" pitchFamily="18" charset="0"/>
              </a:rPr>
              <a:t>Expand the content of training beyond the technical by committing a percentage of funding to social sciences and humanities training, and to a comprehensive perspective on nuclear energy. An open, critical, and nuanced discussion of the context of nuclear energy (environment, justice, labor etc.) is vital to support the growth of a workforce that is not only technically competent but also able to navigate difficult debates over a troubled history.</a:t>
            </a:r>
          </a:p>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tabLst/>
              <a:defRPr/>
            </a:pPr>
            <a:endParaRPr kumimoji="0" lang="en-US" sz="1800" b="1" i="0" u="none" strike="noStrike" kern="1200" cap="none" spc="0" normalizeH="0" baseline="0" noProof="0">
              <a:ln>
                <a:noFill/>
              </a:ln>
              <a:solidFill>
                <a:srgbClr val="214877"/>
              </a:solidFill>
              <a:effectLst/>
              <a:uLnTx/>
              <a:uFillTx/>
              <a:latin typeface="Franklin Gothic Book"/>
              <a:ea typeface="+mn-ea"/>
              <a:cs typeface="+mn-cs"/>
            </a:endParaRPr>
          </a:p>
        </p:txBody>
      </p:sp>
      <p:sp>
        <p:nvSpPr>
          <p:cNvPr id="14" name="Content Placeholder 2">
            <a:extLst>
              <a:ext uri="{FF2B5EF4-FFF2-40B4-BE49-F238E27FC236}">
                <a16:creationId xmlns:a16="http://schemas.microsoft.com/office/drawing/2014/main" id="{CC2D0566-D26B-0ECA-270D-F37EA21DF9A2}"/>
              </a:ext>
            </a:extLst>
          </p:cNvPr>
          <p:cNvSpPr txBox="1">
            <a:spLocks/>
          </p:cNvSpPr>
          <p:nvPr/>
        </p:nvSpPr>
        <p:spPr bwMode="auto">
          <a:xfrm>
            <a:off x="838200" y="2133349"/>
            <a:ext cx="3388906" cy="286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214877"/>
                </a:solidFill>
                <a:effectLst/>
                <a:uLnTx/>
                <a:uFillTx/>
                <a:latin typeface="Franklin Gothic Book"/>
                <a:ea typeface="+mn-ea"/>
                <a:cs typeface="+mn-cs"/>
              </a:rPr>
              <a:t>   Broaden funding targets:</a:t>
            </a:r>
          </a:p>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14877"/>
                </a:solidFill>
                <a:effectLst/>
                <a:uLnTx/>
                <a:uFillTx/>
                <a:latin typeface="Franklin Gothic Book"/>
                <a:ea typeface="+mn-ea"/>
                <a:cs typeface="+mn-cs"/>
              </a:rPr>
              <a:t>C</a:t>
            </a:r>
            <a:r>
              <a:rPr kumimoji="0" lang="en-US" sz="1800" b="0" i="0" u="none" strike="noStrike" kern="1200" cap="none" spc="0" normalizeH="0" baseline="0" noProof="0">
                <a:ln>
                  <a:noFill/>
                </a:ln>
                <a:solidFill>
                  <a:srgbClr val="214877"/>
                </a:solidFill>
                <a:effectLst/>
                <a:uLnTx/>
                <a:uFillTx/>
                <a:latin typeface="Calibri" panose="020F0502020204030204" pitchFamily="34" charset="0"/>
                <a:ea typeface="Calibri" panose="020F0502020204030204" pitchFamily="34" charset="0"/>
                <a:cs typeface="Times New Roman" panose="02020603050405020304" pitchFamily="18" charset="0"/>
              </a:rPr>
              <a:t>reate new programs (and strengthen existing 4y-college and graduate programs) to improve diversity and the inclusion of e.g., community colleges, trade school programs, non-traditional students and career-changers. Support certificate programs, mentorship and Union apprenticeship programs by building and expanding networks with faculty, community and tribal colleges, and by actively encouraging curricular innovation.</a:t>
            </a:r>
          </a:p>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tabLst/>
              <a:defRPr/>
            </a:pPr>
            <a:endParaRPr kumimoji="0" lang="en-US" sz="1800" b="1" i="0" u="none" strike="noStrike" kern="1200" cap="none" spc="0" normalizeH="0" baseline="0" noProof="0">
              <a:ln>
                <a:noFill/>
              </a:ln>
              <a:solidFill>
                <a:srgbClr val="214877"/>
              </a:solidFill>
              <a:effectLst/>
              <a:uLnTx/>
              <a:uFillTx/>
              <a:latin typeface="Franklin Gothic Book"/>
              <a:ea typeface="+mn-ea"/>
              <a:cs typeface="+mn-cs"/>
            </a:endParaRPr>
          </a:p>
        </p:txBody>
      </p:sp>
      <p:pic>
        <p:nvPicPr>
          <p:cNvPr id="18" name="Graphic 17" descr="Badge 1 with solid fill">
            <a:extLst>
              <a:ext uri="{FF2B5EF4-FFF2-40B4-BE49-F238E27FC236}">
                <a16:creationId xmlns:a16="http://schemas.microsoft.com/office/drawing/2014/main" id="{88DC89CC-245C-4049-B9C5-48F720EA6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515" y="2040183"/>
            <a:ext cx="477369" cy="477369"/>
          </a:xfrm>
          <a:prstGeom prst="rect">
            <a:avLst/>
          </a:prstGeom>
        </p:spPr>
      </p:pic>
      <p:pic>
        <p:nvPicPr>
          <p:cNvPr id="20" name="Graphic 19" descr="Badge with solid fill">
            <a:extLst>
              <a:ext uri="{FF2B5EF4-FFF2-40B4-BE49-F238E27FC236}">
                <a16:creationId xmlns:a16="http://schemas.microsoft.com/office/drawing/2014/main" id="{34E04CE9-1AC7-4CBE-8ACD-E494676718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66083" y="2039469"/>
            <a:ext cx="477369" cy="477369"/>
          </a:xfrm>
          <a:prstGeom prst="rect">
            <a:avLst/>
          </a:prstGeom>
        </p:spPr>
      </p:pic>
      <p:pic>
        <p:nvPicPr>
          <p:cNvPr id="22" name="Graphic 21" descr="Badge 3 with solid fill">
            <a:extLst>
              <a:ext uri="{FF2B5EF4-FFF2-40B4-BE49-F238E27FC236}">
                <a16:creationId xmlns:a16="http://schemas.microsoft.com/office/drawing/2014/main" id="{073E25EE-796E-49B7-BA86-A125B5494C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66747" y="2008672"/>
            <a:ext cx="475488" cy="475488"/>
          </a:xfrm>
          <a:prstGeom prst="rect">
            <a:avLst/>
          </a:prstGeom>
        </p:spPr>
      </p:pic>
      <p:pic>
        <p:nvPicPr>
          <p:cNvPr id="24" name="Graphic 23">
            <a:extLst>
              <a:ext uri="{FF2B5EF4-FFF2-40B4-BE49-F238E27FC236}">
                <a16:creationId xmlns:a16="http://schemas.microsoft.com/office/drawing/2014/main" id="{E2026DB0-9760-493B-B1E3-8A2C9880A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78847" y="1422316"/>
            <a:ext cx="617153" cy="617153"/>
          </a:xfrm>
          <a:prstGeom prst="rect">
            <a:avLst/>
          </a:prstGeom>
        </p:spPr>
      </p:pic>
      <p:pic>
        <p:nvPicPr>
          <p:cNvPr id="25" name="Graphic 24">
            <a:extLst>
              <a:ext uri="{FF2B5EF4-FFF2-40B4-BE49-F238E27FC236}">
                <a16:creationId xmlns:a16="http://schemas.microsoft.com/office/drawing/2014/main" id="{8A41558D-DB5E-4A75-9457-C210A28155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98828" y="1448427"/>
            <a:ext cx="640934" cy="640934"/>
          </a:xfrm>
          <a:prstGeom prst="rect">
            <a:avLst/>
          </a:prstGeom>
        </p:spPr>
      </p:pic>
      <p:pic>
        <p:nvPicPr>
          <p:cNvPr id="26" name="Graphic 25">
            <a:extLst>
              <a:ext uri="{FF2B5EF4-FFF2-40B4-BE49-F238E27FC236}">
                <a16:creationId xmlns:a16="http://schemas.microsoft.com/office/drawing/2014/main" id="{024B8B35-D898-42D9-8796-DC4046AE2AE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4990" y="1448427"/>
            <a:ext cx="462042" cy="462042"/>
          </a:xfrm>
          <a:prstGeom prst="rect">
            <a:avLst/>
          </a:prstGeom>
        </p:spPr>
      </p:pic>
      <p:sp>
        <p:nvSpPr>
          <p:cNvPr id="27" name="Content Placeholder 2">
            <a:extLst>
              <a:ext uri="{FF2B5EF4-FFF2-40B4-BE49-F238E27FC236}">
                <a16:creationId xmlns:a16="http://schemas.microsoft.com/office/drawing/2014/main" id="{AC0AC142-8EE1-43EE-B5A9-AC7EDACE7DFC}"/>
              </a:ext>
            </a:extLst>
          </p:cNvPr>
          <p:cNvSpPr txBox="1">
            <a:spLocks/>
          </p:cNvSpPr>
          <p:nvPr/>
        </p:nvSpPr>
        <p:spPr bwMode="auto">
          <a:xfrm>
            <a:off x="8213919" y="2042748"/>
            <a:ext cx="3564803" cy="14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214877"/>
                </a:solidFill>
                <a:effectLst/>
                <a:uLnTx/>
                <a:uFillTx/>
                <a:latin typeface="Franklin Gothic Book"/>
                <a:ea typeface="+mn-ea"/>
                <a:cs typeface="+mn-cs"/>
              </a:rPr>
              <a:t>   Share the results:</a:t>
            </a:r>
          </a:p>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14877"/>
                </a:solidFill>
                <a:effectLst/>
                <a:uLnTx/>
                <a:uFillTx/>
                <a:latin typeface="Calibri" panose="020F0502020204030204" pitchFamily="34" charset="0"/>
                <a:ea typeface="Calibri" panose="020F0502020204030204" pitchFamily="34" charset="0"/>
                <a:cs typeface="Times New Roman" panose="02020603050405020304" pitchFamily="18" charset="0"/>
              </a:rPr>
              <a:t>The UNLV SUSTAIN study, and industry gap analyses, should be advertised together with the availability of various grants and fellowships. Improve and revitalize community engagement through public-facing infrastructure (e.g. universities, national labs, and commercial entities) to establish nuclear facilities as trusted members of the community.</a:t>
            </a:r>
          </a:p>
        </p:txBody>
      </p:sp>
    </p:spTree>
    <p:extLst>
      <p:ext uri="{BB962C8B-B14F-4D97-AF65-F5344CB8AC3E}">
        <p14:creationId xmlns:p14="http://schemas.microsoft.com/office/powerpoint/2010/main" val="4048033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24.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6.xml><?xml version="1.0" encoding="utf-8"?>
<p:tagLst xmlns:a="http://schemas.openxmlformats.org/drawingml/2006/main" xmlns:r="http://schemas.openxmlformats.org/officeDocument/2006/relationships" xmlns:p="http://schemas.openxmlformats.org/presentationml/2006/main">
  <p:tag name="NAME" val="ACET"/>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NAME" val="Moon"/>
</p:tagLst>
</file>

<file path=ppt/tags/tag131.xml><?xml version="1.0" encoding="utf-8"?>
<p:tagLst xmlns:a="http://schemas.openxmlformats.org/drawingml/2006/main" xmlns:r="http://schemas.openxmlformats.org/officeDocument/2006/relationships" xmlns:p="http://schemas.openxmlformats.org/presentationml/2006/main">
  <p:tag name="NAME" val="Moon"/>
</p:tagLst>
</file>

<file path=ppt/tags/tag132.xml><?xml version="1.0" encoding="utf-8"?>
<p:tagLst xmlns:a="http://schemas.openxmlformats.org/drawingml/2006/main" xmlns:r="http://schemas.openxmlformats.org/officeDocument/2006/relationships" xmlns:p="http://schemas.openxmlformats.org/presentationml/2006/main">
  <p:tag name="ANGLE" val="5"/>
</p:tagLst>
</file>

<file path=ppt/tags/tag133.xml><?xml version="1.0" encoding="utf-8"?>
<p:tagLst xmlns:a="http://schemas.openxmlformats.org/drawingml/2006/main" xmlns:r="http://schemas.openxmlformats.org/officeDocument/2006/relationships" xmlns:p="http://schemas.openxmlformats.org/presentationml/2006/main">
  <p:tag name="ANGLE" val="5"/>
</p:tagLst>
</file>

<file path=ppt/tags/tag134.xml><?xml version="1.0" encoding="utf-8"?>
<p:tagLst xmlns:a="http://schemas.openxmlformats.org/drawingml/2006/main" xmlns:r="http://schemas.openxmlformats.org/officeDocument/2006/relationships" xmlns:p="http://schemas.openxmlformats.org/presentationml/2006/main">
  <p:tag name="ANGLE" val="4"/>
</p:tagLst>
</file>

<file path=ppt/tags/tag135.xml><?xml version="1.0" encoding="utf-8"?>
<p:tagLst xmlns:a="http://schemas.openxmlformats.org/drawingml/2006/main" xmlns:r="http://schemas.openxmlformats.org/officeDocument/2006/relationships" xmlns:p="http://schemas.openxmlformats.org/presentationml/2006/main">
  <p:tag name="ANGLE" val="4"/>
</p:tagLst>
</file>

<file path=ppt/tags/tag136.xml><?xml version="1.0" encoding="utf-8"?>
<p:tagLst xmlns:a="http://schemas.openxmlformats.org/drawingml/2006/main" xmlns:r="http://schemas.openxmlformats.org/officeDocument/2006/relationships" xmlns:p="http://schemas.openxmlformats.org/presentationml/2006/main">
  <p:tag name="ANGLE" val="3"/>
</p:tagLst>
</file>

<file path=ppt/tags/tag137.xml><?xml version="1.0" encoding="utf-8"?>
<p:tagLst xmlns:a="http://schemas.openxmlformats.org/drawingml/2006/main" xmlns:r="http://schemas.openxmlformats.org/officeDocument/2006/relationships" xmlns:p="http://schemas.openxmlformats.org/presentationml/2006/main">
  <p:tag name="ANGLE" val="3"/>
</p:tagLst>
</file>

<file path=ppt/tags/tag138.xml><?xml version="1.0" encoding="utf-8"?>
<p:tagLst xmlns:a="http://schemas.openxmlformats.org/drawingml/2006/main" xmlns:r="http://schemas.openxmlformats.org/officeDocument/2006/relationships" xmlns:p="http://schemas.openxmlformats.org/presentationml/2006/main">
  <p:tag name="ANGLE" val="2"/>
</p:tagLst>
</file>

<file path=ppt/tags/tag139.xml><?xml version="1.0" encoding="utf-8"?>
<p:tagLst xmlns:a="http://schemas.openxmlformats.org/drawingml/2006/main" xmlns:r="http://schemas.openxmlformats.org/officeDocument/2006/relationships" xmlns:p="http://schemas.openxmlformats.org/presentationml/2006/main">
  <p:tag name="ANGLE" val="2"/>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ANGLE" val="1"/>
</p:tagLst>
</file>

<file path=ppt/tags/tag141.xml><?xml version="1.0" encoding="utf-8"?>
<p:tagLst xmlns:a="http://schemas.openxmlformats.org/drawingml/2006/main" xmlns:r="http://schemas.openxmlformats.org/officeDocument/2006/relationships" xmlns:p="http://schemas.openxmlformats.org/presentationml/2006/main">
  <p:tag name="ANGLE" val="1"/>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5.xml><?xml version="1.0" encoding="utf-8"?>
<p:tagLst xmlns:a="http://schemas.openxmlformats.org/drawingml/2006/main" xmlns:r="http://schemas.openxmlformats.org/officeDocument/2006/relationships" xmlns:p="http://schemas.openxmlformats.org/presentationml/2006/main">
  <p:tag name="SHAPENAME" val="Subtitle"/>
</p:tagLst>
</file>

<file path=ppt/tags/tag146.xml><?xml version="1.0" encoding="utf-8"?>
<p:tagLst xmlns:a="http://schemas.openxmlformats.org/drawingml/2006/main" xmlns:r="http://schemas.openxmlformats.org/officeDocument/2006/relationships" xmlns:p="http://schemas.openxmlformats.org/presentationml/2006/main">
  <p:tag name="SHAPENAME" val="Titl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SHAPENAME" val="Subtitle"/>
</p:tagLst>
</file>

<file path=ppt/tags/tag151.xml><?xml version="1.0" encoding="utf-8"?>
<p:tagLst xmlns:a="http://schemas.openxmlformats.org/drawingml/2006/main" xmlns:r="http://schemas.openxmlformats.org/officeDocument/2006/relationships" xmlns:p="http://schemas.openxmlformats.org/presentationml/2006/main">
  <p:tag name="SHAPENAME" val="Titl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5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5.xml><?xml version="1.0" encoding="utf-8"?>
<p:tagLst xmlns:a="http://schemas.openxmlformats.org/drawingml/2006/main" xmlns:r="http://schemas.openxmlformats.org/officeDocument/2006/relationships" xmlns:p="http://schemas.openxmlformats.org/presentationml/2006/main">
  <p:tag name="SHAPENAME" val="Subtitle"/>
</p:tagLst>
</file>

<file path=ppt/tags/tag156.xml><?xml version="1.0" encoding="utf-8"?>
<p:tagLst xmlns:a="http://schemas.openxmlformats.org/drawingml/2006/main" xmlns:r="http://schemas.openxmlformats.org/officeDocument/2006/relationships" xmlns:p="http://schemas.openxmlformats.org/presentationml/2006/main">
  <p:tag name="SHAPENAME" val="Titl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Subtitle"/>
</p:tagLst>
</file>

<file path=ppt/tags/tag161.xml><?xml version="1.0" encoding="utf-8"?>
<p:tagLst xmlns:a="http://schemas.openxmlformats.org/drawingml/2006/main" xmlns:r="http://schemas.openxmlformats.org/officeDocument/2006/relationships" xmlns:p="http://schemas.openxmlformats.org/presentationml/2006/main">
  <p:tag name="SHAPENAME" val="Titl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6.xml><?xml version="1.0" encoding="utf-8"?>
<p:tagLst xmlns:a="http://schemas.openxmlformats.org/drawingml/2006/main" xmlns:r="http://schemas.openxmlformats.org/officeDocument/2006/relationships" xmlns:p="http://schemas.openxmlformats.org/presentationml/2006/main">
  <p:tag name="SHAPENAME" val="5. Source"/>
</p:tagLst>
</file>

<file path=ppt/tags/tag1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2.xml><?xml version="1.0" encoding="utf-8"?>
<p:tagLst xmlns:a="http://schemas.openxmlformats.org/drawingml/2006/main" xmlns:r="http://schemas.openxmlformats.org/officeDocument/2006/relationships" xmlns:p="http://schemas.openxmlformats.org/presentationml/2006/main">
  <p:tag name="SHAPENAME" val="5. Sourc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7.xml><?xml version="1.0" encoding="utf-8"?>
<p:tagLst xmlns:a="http://schemas.openxmlformats.org/drawingml/2006/main" xmlns:r="http://schemas.openxmlformats.org/officeDocument/2006/relationships" xmlns:p="http://schemas.openxmlformats.org/presentationml/2006/main">
  <p:tag name="SHAPENAME" val="5. Sourc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SHAPENAME" val="5. Sourc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5.xml><?xml version="1.0" encoding="utf-8"?>
<p:tagLst xmlns:a="http://schemas.openxmlformats.org/drawingml/2006/main" xmlns:r="http://schemas.openxmlformats.org/officeDocument/2006/relationships" xmlns:p="http://schemas.openxmlformats.org/presentationml/2006/main">
  <p:tag name="SHAPENAME" val="5. Sourc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2.xml><?xml version="1.0" encoding="utf-8"?>
<p:tagLst xmlns:a="http://schemas.openxmlformats.org/drawingml/2006/main" xmlns:r="http://schemas.openxmlformats.org/officeDocument/2006/relationships" xmlns:p="http://schemas.openxmlformats.org/presentationml/2006/main">
  <p:tag name="SHAPENAME" val="5. Sourc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0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9.xml><?xml version="1.0" encoding="utf-8"?>
<p:tagLst xmlns:a="http://schemas.openxmlformats.org/drawingml/2006/main" xmlns:r="http://schemas.openxmlformats.org/officeDocument/2006/relationships" xmlns:p="http://schemas.openxmlformats.org/presentationml/2006/main">
  <p:tag name="SHAPENAME" val="5. Sourc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6.xml><?xml version="1.0" encoding="utf-8"?>
<p:tagLst xmlns:a="http://schemas.openxmlformats.org/drawingml/2006/main" xmlns:r="http://schemas.openxmlformats.org/officeDocument/2006/relationships" xmlns:p="http://schemas.openxmlformats.org/presentationml/2006/main">
  <p:tag name="SHAPENAME" val="5. Sourc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8.xml><?xml version="1.0" encoding="utf-8"?>
<p:tagLst xmlns:a="http://schemas.openxmlformats.org/drawingml/2006/main" xmlns:r="http://schemas.openxmlformats.org/officeDocument/2006/relationships" xmlns:p="http://schemas.openxmlformats.org/presentationml/2006/main">
  <p:tag name="SHAPENAME" val="5. Sourc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1.xml><?xml version="1.0" encoding="utf-8"?>
<p:tagLst xmlns:a="http://schemas.openxmlformats.org/drawingml/2006/main" xmlns:r="http://schemas.openxmlformats.org/officeDocument/2006/relationships" xmlns:p="http://schemas.openxmlformats.org/presentationml/2006/main">
  <p:tag name="SHAPENAME" val="5. Sourc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8.xml><?xml version="1.0" encoding="utf-8"?>
<p:tagLst xmlns:a="http://schemas.openxmlformats.org/drawingml/2006/main" xmlns:r="http://schemas.openxmlformats.org/officeDocument/2006/relationships" xmlns:p="http://schemas.openxmlformats.org/presentationml/2006/main">
  <p:tag name="SHAPENAME" val="5. Source"/>
</p:tagLst>
</file>

<file path=ppt/tags/tag2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xml><?xml version="1.0" encoding="utf-8"?>
<p:tagLst xmlns:a="http://schemas.openxmlformats.org/drawingml/2006/main" xmlns:r="http://schemas.openxmlformats.org/officeDocument/2006/relationships" xmlns:p="http://schemas.openxmlformats.org/presentationml/2006/main">
  <p:tag name="SHAPENAME" val="Subtitl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4.xml><?xml version="1.0" encoding="utf-8"?>
<p:tagLst xmlns:a="http://schemas.openxmlformats.org/drawingml/2006/main" xmlns:r="http://schemas.openxmlformats.org/officeDocument/2006/relationships" xmlns:p="http://schemas.openxmlformats.org/presentationml/2006/main">
  <p:tag name="SHAPENAME" val="5. Sourc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9.xml><?xml version="1.0" encoding="utf-8"?>
<p:tagLst xmlns:a="http://schemas.openxmlformats.org/drawingml/2006/main" xmlns:r="http://schemas.openxmlformats.org/officeDocument/2006/relationships" xmlns:p="http://schemas.openxmlformats.org/presentationml/2006/main">
  <p:tag name="SHAPENAME" val="5. Source"/>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8.xml><?xml version="1.0" encoding="utf-8"?>
<p:tagLst xmlns:a="http://schemas.openxmlformats.org/drawingml/2006/main" xmlns:r="http://schemas.openxmlformats.org/officeDocument/2006/relationships" xmlns:p="http://schemas.openxmlformats.org/presentationml/2006/main">
  <p:tag name="SHAPENAME" val="5. Sourc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3.xml><?xml version="1.0" encoding="utf-8"?>
<p:tagLst xmlns:a="http://schemas.openxmlformats.org/drawingml/2006/main" xmlns:r="http://schemas.openxmlformats.org/officeDocument/2006/relationships" xmlns:p="http://schemas.openxmlformats.org/presentationml/2006/main">
  <p:tag name="SHAPENAME" val="5. Source"/>
</p:tagLst>
</file>

<file path=ppt/tags/tag2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8.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9.xml><?xml version="1.0" encoding="utf-8"?>
<p:tagLst xmlns:a="http://schemas.openxmlformats.org/drawingml/2006/main" xmlns:r="http://schemas.openxmlformats.org/officeDocument/2006/relationships" xmlns:p="http://schemas.openxmlformats.org/presentationml/2006/main">
  <p:tag name="NAME" val="LineBasicStron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0.xml><?xml version="1.0" encoding="utf-8"?>
<p:tagLst xmlns:a="http://schemas.openxmlformats.org/drawingml/2006/main" xmlns:r="http://schemas.openxmlformats.org/officeDocument/2006/relationships" xmlns:p="http://schemas.openxmlformats.org/presentationml/2006/main">
  <p:tag name="NAME" val="LineBasicStrong"/>
</p:tagLst>
</file>

<file path=ppt/tags/tag271.xml><?xml version="1.0" encoding="utf-8"?>
<p:tagLst xmlns:a="http://schemas.openxmlformats.org/drawingml/2006/main" xmlns:r="http://schemas.openxmlformats.org/officeDocument/2006/relationships" xmlns:p="http://schemas.openxmlformats.org/presentationml/2006/main">
  <p:tag name="NAME" val="LineBasicStrong"/>
</p:tagLst>
</file>

<file path=ppt/tags/tag272.xml><?xml version="1.0" encoding="utf-8"?>
<p:tagLst xmlns:a="http://schemas.openxmlformats.org/drawingml/2006/main" xmlns:r="http://schemas.openxmlformats.org/officeDocument/2006/relationships" xmlns:p="http://schemas.openxmlformats.org/presentationml/2006/main">
  <p:tag name="NAME" val="LineBasicStron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FRp3m.QymJkx_DYVDvhM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NP29taBMM3CePfgYqzTq6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IIM_L2SvLGaUEurAfWvJX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dVpo3XpWlpP8778Q.Xp_K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0J3YWfYu2W6M5GtossVvs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vhA7J2o8pOMeMGyx3zseP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sdTDaKBFDKpGsZtQGfArVw"/>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Xf6Nq5avRBLT0xWQwB9M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wRYzDNeFB_gzQ65PGTRfe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qoNEV95QhUcZ49peZX3fA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qjabkYdhsT9ocV1l8un0o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wk9TegUgnPH9yxlb1Gej7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7oA485To4yJsks3qtljCd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_uJrO.ZOpT9ki2WetoC1i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KNAnisQG1mUSwOXreMSql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_NpRz9KVx5gSG0hcSx4ir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B5QVgHaJKb9gwKPCbXNhZQ"/>
</p:tagLst>
</file>

<file path=ppt/tags/tag29.xml><?xml version="1.0" encoding="utf-8"?>
<p:tagLst xmlns:a="http://schemas.openxmlformats.org/drawingml/2006/main" xmlns:r="http://schemas.openxmlformats.org/officeDocument/2006/relationships" xmlns:p="http://schemas.openxmlformats.org/presentationml/2006/main">
  <p:tag name="SHAPENAME" val="Subtitl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mhasQ2K26J75b4HLd7FCg"/>
</p:tagLst>
</file>

<file path=ppt/tags/tag291.xml><?xml version="1.0" encoding="utf-8"?>
<p:tagLst xmlns:a="http://schemas.openxmlformats.org/drawingml/2006/main" xmlns:r="http://schemas.openxmlformats.org/officeDocument/2006/relationships" xmlns:p="http://schemas.openxmlformats.org/presentationml/2006/main">
  <p:tag name="NAME" val="ACET"/>
</p:tagLst>
</file>

<file path=ppt/tags/tag292.xml><?xml version="1.0" encoding="utf-8"?>
<p:tagLst xmlns:a="http://schemas.openxmlformats.org/drawingml/2006/main" xmlns:r="http://schemas.openxmlformats.org/officeDocument/2006/relationships" xmlns:p="http://schemas.openxmlformats.org/presentationml/2006/main">
  <p:tag name="NAME" val="ACET"/>
</p:tagLst>
</file>

<file path=ppt/tags/tag293.xml><?xml version="1.0" encoding="utf-8"?>
<p:tagLst xmlns:a="http://schemas.openxmlformats.org/drawingml/2006/main" xmlns:r="http://schemas.openxmlformats.org/officeDocument/2006/relationships" xmlns:p="http://schemas.openxmlformats.org/presentationml/2006/main">
  <p:tag name="NAME" val="TrackerNumBlue"/>
</p:tagLst>
</file>

<file path=ppt/tags/tag294.xml><?xml version="1.0" encoding="utf-8"?>
<p:tagLst xmlns:a="http://schemas.openxmlformats.org/drawingml/2006/main" xmlns:r="http://schemas.openxmlformats.org/officeDocument/2006/relationships" xmlns:p="http://schemas.openxmlformats.org/presentationml/2006/main">
  <p:tag name="NAME" val="TrackerNumBlue"/>
</p:tagLst>
</file>

<file path=ppt/tags/tag295.xml><?xml version="1.0" encoding="utf-8"?>
<p:tagLst xmlns:a="http://schemas.openxmlformats.org/drawingml/2006/main" xmlns:r="http://schemas.openxmlformats.org/officeDocument/2006/relationships" xmlns:p="http://schemas.openxmlformats.org/presentationml/2006/main">
  <p:tag name="NAME" val="TrackerNumBlue"/>
</p:tagLst>
</file>

<file path=ppt/tags/tag296.xml><?xml version="1.0" encoding="utf-8"?>
<p:tagLst xmlns:a="http://schemas.openxmlformats.org/drawingml/2006/main" xmlns:r="http://schemas.openxmlformats.org/officeDocument/2006/relationships" xmlns:p="http://schemas.openxmlformats.org/presentationml/2006/main">
  <p:tag name="NAME" val="TrackerNumBlue"/>
</p:tagLst>
</file>

<file path=ppt/tags/tag297.xml><?xml version="1.0" encoding="utf-8"?>
<p:tagLst xmlns:a="http://schemas.openxmlformats.org/drawingml/2006/main" xmlns:r="http://schemas.openxmlformats.org/officeDocument/2006/relationships" xmlns:p="http://schemas.openxmlformats.org/presentationml/2006/main">
  <p:tag name="NAME" val="TrackerNumBlue"/>
</p:tagLst>
</file>

<file path=ppt/tags/tag298.xml><?xml version="1.0" encoding="utf-8"?>
<p:tagLst xmlns:a="http://schemas.openxmlformats.org/drawingml/2006/main" xmlns:r="http://schemas.openxmlformats.org/officeDocument/2006/relationships" xmlns:p="http://schemas.openxmlformats.org/presentationml/2006/main">
  <p:tag name="NAME" val="TrackerNumBlue"/>
</p:tagLst>
</file>

<file path=ppt/tags/tag29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Title"/>
</p:tagLst>
</file>

<file path=ppt/tags/tag30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NAME" val="LineBasicStrong"/>
</p:tagLst>
</file>

<file path=ppt/tags/tag303.xml><?xml version="1.0" encoding="utf-8"?>
<p:tagLst xmlns:a="http://schemas.openxmlformats.org/drawingml/2006/main" xmlns:r="http://schemas.openxmlformats.org/officeDocument/2006/relationships" xmlns:p="http://schemas.openxmlformats.org/presentationml/2006/main">
  <p:tag name="NAME" val="CustomIcon"/>
</p:tagLst>
</file>

<file path=ppt/tags/tag304.xml><?xml version="1.0" encoding="utf-8"?>
<p:tagLst xmlns:a="http://schemas.openxmlformats.org/drawingml/2006/main" xmlns:r="http://schemas.openxmlformats.org/officeDocument/2006/relationships" xmlns:p="http://schemas.openxmlformats.org/presentationml/2006/main">
  <p:tag name="NAME" val="CustomIcon"/>
</p:tagLst>
</file>

<file path=ppt/tags/tag305.xml><?xml version="1.0" encoding="utf-8"?>
<p:tagLst xmlns:a="http://schemas.openxmlformats.org/drawingml/2006/main" xmlns:r="http://schemas.openxmlformats.org/officeDocument/2006/relationships" xmlns:p="http://schemas.openxmlformats.org/presentationml/2006/main">
  <p:tag name="NAME" val="CustomIcon"/>
</p:tagLst>
</file>

<file path=ppt/tags/tag306.xml><?xml version="1.0" encoding="utf-8"?>
<p:tagLst xmlns:a="http://schemas.openxmlformats.org/drawingml/2006/main" xmlns:r="http://schemas.openxmlformats.org/officeDocument/2006/relationships" xmlns:p="http://schemas.openxmlformats.org/presentationml/2006/main">
  <p:tag name="NAME" val="CustomIcon"/>
</p:tagLst>
</file>

<file path=ppt/tags/tag307.xml><?xml version="1.0" encoding="utf-8"?>
<p:tagLst xmlns:a="http://schemas.openxmlformats.org/drawingml/2006/main" xmlns:r="http://schemas.openxmlformats.org/officeDocument/2006/relationships" xmlns:p="http://schemas.openxmlformats.org/presentationml/2006/main">
  <p:tag name="NAME" val="CustomIcon"/>
</p:tagLst>
</file>

<file path=ppt/tags/tag308.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9.xml><?xml version="1.0" encoding="utf-8"?>
<p:tagLst xmlns:a="http://schemas.openxmlformats.org/drawingml/2006/main" xmlns:r="http://schemas.openxmlformats.org/officeDocument/2006/relationships" xmlns:p="http://schemas.openxmlformats.org/presentationml/2006/main">
  <p:tag name="NAME" val="CustomIcon"/>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NAME" val="CustomIcon"/>
</p:tagLst>
</file>

<file path=ppt/tags/tag311.xml><?xml version="1.0" encoding="utf-8"?>
<p:tagLst xmlns:a="http://schemas.openxmlformats.org/drawingml/2006/main" xmlns:r="http://schemas.openxmlformats.org/officeDocument/2006/relationships" xmlns:p="http://schemas.openxmlformats.org/presentationml/2006/main">
  <p:tag name="NAME" val="CustomIcon"/>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RCnB9pv9uXCSs6WcsrR4.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sXY3H41.fn..Isp6QlIE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Mzz4fvYn8WoXxkfF9i0_s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4hOuatXzifP5sB6KVcvod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4Q__U8VyzBDFPfMwsoCI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aOLI7N5aOl5K_zUyjdtcr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potGA_5D0BvCsz8VVJLt5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Ira0acVc8Dw6RkWGzkWpZ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QVZyqSzMmWLT11T3hLiPZ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dGYi80vLfZ5VZrRHzfrBZ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_NTZzujtva3w.SRHRFy0G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8m75FW9oFySSH7xIpg3ja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fPrT8cFfqCJXGEo0rhthi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2uLTa1bXpvjsv2o1EY.I4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cwpW4FLOot1aJ4gmMEAlS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JUE_XtjZqZq4d4Dn1ff02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TO.3xH7dYSEbi.WK3V9SeA"/>
</p:tagLst>
</file>

<file path=ppt/tags/tag33.xml><?xml version="1.0" encoding="utf-8"?>
<p:tagLst xmlns:a="http://schemas.openxmlformats.org/drawingml/2006/main" xmlns:r="http://schemas.openxmlformats.org/officeDocument/2006/relationships" xmlns:p="http://schemas.openxmlformats.org/presentationml/2006/main">
  <p:tag name="SHAPENAME" val="Subtitl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CWWmg5fZXE8vcToFR8rNu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bYvJWBthSeZAP65XeDqwH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EN7gWY7K3UKdraZtPIoiW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cA8uMtydSI8K58ynTFCRt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aygjG2u3R0iUSyJw9DmyRg"/>
</p:tagLst>
</file>

<file path=ppt/tags/tag335.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33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37.xml><?xml version="1.0" encoding="utf-8"?>
<p:tagLst xmlns:a="http://schemas.openxmlformats.org/drawingml/2006/main" xmlns:r="http://schemas.openxmlformats.org/officeDocument/2006/relationships" xmlns:p="http://schemas.openxmlformats.org/presentationml/2006/main">
  <p:tag name="SYMBOLNAME" val="Chevron"/>
  <p:tag name="NAME" val="Chevron"/>
</p:tagLst>
</file>

<file path=ppt/tags/tag338.xml><?xml version="1.0" encoding="utf-8"?>
<p:tagLst xmlns:a="http://schemas.openxmlformats.org/drawingml/2006/main" xmlns:r="http://schemas.openxmlformats.org/officeDocument/2006/relationships" xmlns:p="http://schemas.openxmlformats.org/presentationml/2006/main">
  <p:tag name="SHAPENAME" val="4. Footno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Nmgb4oRCMg5r0tlLRIKw3w"/>
</p:tagLst>
</file>

<file path=ppt/tags/tag34.xml><?xml version="1.0" encoding="utf-8"?>
<p:tagLst xmlns:a="http://schemas.openxmlformats.org/drawingml/2006/main" xmlns:r="http://schemas.openxmlformats.org/officeDocument/2006/relationships" xmlns:p="http://schemas.openxmlformats.org/presentationml/2006/main">
  <p:tag name="SHAPENAME" val="Titl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xx9KrInljObprI819bOq1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bn.rPyATwnCorVDa4YNgi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q93ZMwYJgU1wJ.jdAS1Jj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Z81LY93TvZk7Yk23k0AIr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zx8v9wWYtoXsz39V.zshT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W2OSCAKPtsQlVh0QS1XcL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OfhaVEuj8aPH2cs.xtRnW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g1LXabofS3KurR5bpUKy0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FzYjHMxro4TaGS56rHO8N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G4Jex2tMJTnUN5G1yWPA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BJXraruApPLKOQBbOQzsM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XFoUfNChj.YFmCMR2dFsa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oCw5QqzbnXjs0P2cqZ4vH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StVRYIA2lVqeqr_2ZpS5G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oS183vV4c3tuV1L2SW0EH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KdTHixZ4v9dV3g2rvy0T2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oTTWS3hLujGC6Kh_Ap5Fi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fkUf0m_3qAS9vVoOeo6Bn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Wj43RzZ1R_lBG8MEGOp_h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t9LfaAimdgwW_GySLEZI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dYpvDxiWMMflhV66UNWCbw"/>
</p:tagLst>
</file>

<file path=ppt/tags/tag361.xml><?xml version="1.0" encoding="utf-8"?>
<p:tagLst xmlns:a="http://schemas.openxmlformats.org/drawingml/2006/main" xmlns:r="http://schemas.openxmlformats.org/officeDocument/2006/relationships" xmlns:p="http://schemas.openxmlformats.org/presentationml/2006/main">
  <p:tag name="NAME" val="ACET"/>
</p:tagLst>
</file>

<file path=ppt/tags/tag362.xml><?xml version="1.0" encoding="utf-8"?>
<p:tagLst xmlns:a="http://schemas.openxmlformats.org/drawingml/2006/main" xmlns:r="http://schemas.openxmlformats.org/officeDocument/2006/relationships" xmlns:p="http://schemas.openxmlformats.org/presentationml/2006/main">
  <p:tag name="NAME" val="ACET"/>
</p:tagLst>
</file>

<file path=ppt/tags/tag363.xml><?xml version="1.0" encoding="utf-8"?>
<p:tagLst xmlns:a="http://schemas.openxmlformats.org/drawingml/2006/main" xmlns:r="http://schemas.openxmlformats.org/officeDocument/2006/relationships" xmlns:p="http://schemas.openxmlformats.org/presentationml/2006/main">
  <p:tag name="NAME" val="ConnectorRectangl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VnZ9o.YAZN8NWV3CAIow4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mBIrYPnWypJmOf2sNb01.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OnBVFxxkU0tMz7XQd5A5x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K8ggZat3W1oftvn8Qemcj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QDAdUmYk5OJQMcXLGhaa.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7gxoVmSblPCSt_fdgbDriQ"/>
</p:tagLst>
</file>

<file path=ppt/tags/tag3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1oQRJu22v2SK40ShjnVfi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M0.R2XBPnKOKVYHPUXVAK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nn0pRqbX7Ie1bZydyW7a.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CaTDObepIyNIpJR2t_CHh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6j6v5Nlv.fVynPJRIUqUl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XoieDIQqJcexyhk4yUM3M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7d5NrZVSZE9k8UVzPnuWC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2ramf38w757EQZgIFyYGc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1QFm86jHC71EgH12Hjvte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2QBlv1PDHBPoqn.M6.IXjQ"/>
</p:tagLst>
</file>

<file path=ppt/tags/tag38.xml><?xml version="1.0" encoding="utf-8"?>
<p:tagLst xmlns:a="http://schemas.openxmlformats.org/drawingml/2006/main" xmlns:r="http://schemas.openxmlformats.org/officeDocument/2006/relationships" xmlns:p="http://schemas.openxmlformats.org/presentationml/2006/main">
  <p:tag name="SHAPENAME" val="Subtitl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XUmWKMYS9vJHaVUCGwKMC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u8dp0Hec0Ey4cUYyBJRThQ"/>
</p:tagLst>
</file>

<file path=ppt/tags/tag382.xml><?xml version="1.0" encoding="utf-8"?>
<p:tagLst xmlns:a="http://schemas.openxmlformats.org/drawingml/2006/main" xmlns:r="http://schemas.openxmlformats.org/officeDocument/2006/relationships" xmlns:p="http://schemas.openxmlformats.org/presentationml/2006/main">
  <p:tag name="NAME" val="ConnectorRectangle"/>
</p:tagLst>
</file>

<file path=ppt/tags/tag38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8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8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6.xml><?xml version="1.0" encoding="utf-8"?>
<p:tagLst xmlns:a="http://schemas.openxmlformats.org/drawingml/2006/main" xmlns:r="http://schemas.openxmlformats.org/officeDocument/2006/relationships" xmlns:p="http://schemas.openxmlformats.org/presentationml/2006/main">
  <p:tag name="NAME" val="SingleBoatText"/>
</p:tagLst>
</file>

<file path=ppt/tags/tag38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8.xml><?xml version="1.0" encoding="utf-8"?>
<p:tagLst xmlns:a="http://schemas.openxmlformats.org/drawingml/2006/main" xmlns:r="http://schemas.openxmlformats.org/officeDocument/2006/relationships" xmlns:p="http://schemas.openxmlformats.org/presentationml/2006/main">
  <p:tag name="NAME" val="SingleBoatText"/>
</p:tagLst>
</file>

<file path=ppt/tags/tag38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9.xml><?xml version="1.0" encoding="utf-8"?>
<p:tagLst xmlns:a="http://schemas.openxmlformats.org/drawingml/2006/main" xmlns:r="http://schemas.openxmlformats.org/officeDocument/2006/relationships" xmlns:p="http://schemas.openxmlformats.org/presentationml/2006/main">
  <p:tag name="SHAPENAME" val="Title"/>
</p:tagLst>
</file>

<file path=ppt/tags/tag390.xml><?xml version="1.0" encoding="utf-8"?>
<p:tagLst xmlns:a="http://schemas.openxmlformats.org/drawingml/2006/main" xmlns:r="http://schemas.openxmlformats.org/officeDocument/2006/relationships" xmlns:p="http://schemas.openxmlformats.org/presentationml/2006/main">
  <p:tag name="NAME" val="SingleBoatText"/>
</p:tagLst>
</file>

<file path=ppt/tags/tag391.xml><?xml version="1.0" encoding="utf-8"?>
<p:tagLst xmlns:a="http://schemas.openxmlformats.org/drawingml/2006/main" xmlns:r="http://schemas.openxmlformats.org/officeDocument/2006/relationships" xmlns:p="http://schemas.openxmlformats.org/presentationml/2006/main">
  <p:tag name="NAME" val="TrackerNumBlue"/>
</p:tagLst>
</file>

<file path=ppt/tags/tag392.xml><?xml version="1.0" encoding="utf-8"?>
<p:tagLst xmlns:a="http://schemas.openxmlformats.org/drawingml/2006/main" xmlns:r="http://schemas.openxmlformats.org/officeDocument/2006/relationships" xmlns:p="http://schemas.openxmlformats.org/presentationml/2006/main">
  <p:tag name="NAME" val="TrackerNumBlue"/>
</p:tagLst>
</file>

<file path=ppt/tags/tag393.xml><?xml version="1.0" encoding="utf-8"?>
<p:tagLst xmlns:a="http://schemas.openxmlformats.org/drawingml/2006/main" xmlns:r="http://schemas.openxmlformats.org/officeDocument/2006/relationships" xmlns:p="http://schemas.openxmlformats.org/presentationml/2006/main">
  <p:tag name="NAME" val="TrackerNumBlue"/>
</p:tagLst>
</file>

<file path=ppt/tags/tag394.xml><?xml version="1.0" encoding="utf-8"?>
<p:tagLst xmlns:a="http://schemas.openxmlformats.org/drawingml/2006/main" xmlns:r="http://schemas.openxmlformats.org/officeDocument/2006/relationships" xmlns:p="http://schemas.openxmlformats.org/presentationml/2006/main">
  <p:tag name="NAME" val="TrackerNumBlue"/>
</p:tagLst>
</file>

<file path=ppt/tags/tag395.xml><?xml version="1.0" encoding="utf-8"?>
<p:tagLst xmlns:a="http://schemas.openxmlformats.org/drawingml/2006/main" xmlns:r="http://schemas.openxmlformats.org/officeDocument/2006/relationships" xmlns:p="http://schemas.openxmlformats.org/presentationml/2006/main">
  <p:tag name="NAME" val="CustomIcon"/>
</p:tagLst>
</file>

<file path=ppt/tags/tag396.xml><?xml version="1.0" encoding="utf-8"?>
<p:tagLst xmlns:a="http://schemas.openxmlformats.org/drawingml/2006/main" xmlns:r="http://schemas.openxmlformats.org/officeDocument/2006/relationships" xmlns:p="http://schemas.openxmlformats.org/presentationml/2006/main">
  <p:tag name="NAME" val="CustomIcon"/>
</p:tagLst>
</file>

<file path=ppt/tags/tag397.xml><?xml version="1.0" encoding="utf-8"?>
<p:tagLst xmlns:a="http://schemas.openxmlformats.org/drawingml/2006/main" xmlns:r="http://schemas.openxmlformats.org/officeDocument/2006/relationships" xmlns:p="http://schemas.openxmlformats.org/presentationml/2006/main">
  <p:tag name="NAME" val="CustomIcon"/>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EJdEbqomr4Mh6PObzssz0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sEtsYMqXc.VX6kPhvkcuj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lt4mkBEkMf2E.X_bIbdbq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BlvU6abzZOZ1OqTkfPPzg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DF9gZmsXH9bnzANZR1Z7V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1Zkl.ZppZJoYkFl4ayTFw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gkS29cQFsKquVYXgrl6.w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sg5Dlpc3rk.Z8lEFx2iME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9T7kYe.OLMTFlcoaC1Y5K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2Lkk1tX8F85L97qKLlSeL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w2Riv2GmzlSKhV3fp3EOA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qxGcaRjE2V0aSkFBMOaiW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kPbi.BYqqhyhXokilfWZm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ybO0z969a5D5IkbBd.tQu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5R2hhpUNtI0U4KVpixeOo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d0PGku.7vPen2S8Q808gm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KjplOoWV2kPSwyoiPCXUd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nwZabtnYQld7K_Ju93Q0y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8m2KTkIIMMscFiRiOXhWY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q4ogc_iOIcDceK4ygTOug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K9mGgUkIu_2idMLTUhyg5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Nznp2PIPC2pzaV_eHgvRBg"/>
</p:tagLst>
</file>

<file path=ppt/tags/tag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WDxNbAbXQXjHysuZbfeQl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UHHBRfbn.c7uxnxjWKhYM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82j0yopyLlS4DPvKTmLHJ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Mod4q4T8Uva1NhJ4P6f62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sphym93wqhR.irYpGcyC3g"/>
</p:tagLst>
</file>

<file path=ppt/tags/tag42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2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2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NAME" val="CustomIcon"/>
</p:tagLst>
</file>

<file path=ppt/tags/tag431.xml><?xml version="1.0" encoding="utf-8"?>
<p:tagLst xmlns:a="http://schemas.openxmlformats.org/drawingml/2006/main" xmlns:r="http://schemas.openxmlformats.org/officeDocument/2006/relationships" xmlns:p="http://schemas.openxmlformats.org/presentationml/2006/main">
  <p:tag name="MTTABLE" val="Cell"/>
  <p:tag name="MTNUMBER" val="0.964041008131598"/>
  <p:tag name="LEFT" val="45"/>
  <p:tag name="WIDTH" val="276.6667"/>
  <p:tag name="TOP" val="139.3875"/>
  <p:tag name="HEIGHT" val="70.15313"/>
</p:tagLst>
</file>

<file path=ppt/tags/tag432.xml><?xml version="1.0" encoding="utf-8"?>
<p:tagLst xmlns:a="http://schemas.openxmlformats.org/drawingml/2006/main" xmlns:r="http://schemas.openxmlformats.org/officeDocument/2006/relationships" xmlns:p="http://schemas.openxmlformats.org/presentationml/2006/main">
  <p:tag name="MTTABLE" val="Cell"/>
  <p:tag name="MTNUMBER" val="0.964041008131598"/>
  <p:tag name="LEFT" val="45"/>
  <p:tag name="WIDTH" val="276.6667"/>
  <p:tag name="TOP" val="219.5406"/>
  <p:tag name="HEIGHT" val="70.15313"/>
</p:tagLst>
</file>

<file path=ppt/tags/tag433.xml><?xml version="1.0" encoding="utf-8"?>
<p:tagLst xmlns:a="http://schemas.openxmlformats.org/drawingml/2006/main" xmlns:r="http://schemas.openxmlformats.org/officeDocument/2006/relationships" xmlns:p="http://schemas.openxmlformats.org/presentationml/2006/main">
  <p:tag name="MTTABLE" val="Cell"/>
  <p:tag name="MTNUMBER" val="0.964041008131598"/>
  <p:tag name="LEFT" val="45"/>
  <p:tag name="WIDTH" val="276.6667"/>
  <p:tag name="TOP" val="299.6938"/>
  <p:tag name="HEIGHT" val="70.15313"/>
</p:tagLst>
</file>

<file path=ppt/tags/tag434.xml><?xml version="1.0" encoding="utf-8"?>
<p:tagLst xmlns:a="http://schemas.openxmlformats.org/drawingml/2006/main" xmlns:r="http://schemas.openxmlformats.org/officeDocument/2006/relationships" xmlns:p="http://schemas.openxmlformats.org/presentationml/2006/main">
  <p:tag name="MTTABLE" val="Cell"/>
  <p:tag name="MTNUMBER" val="0.964041008131598"/>
  <p:tag name="LEFT" val="45"/>
  <p:tag name="WIDTH" val="276.6667"/>
  <p:tag name="TOP" val="379.8469"/>
  <p:tag name="HEIGHT" val="70.15313"/>
</p:tagLst>
</file>

<file path=ppt/tags/tag435.xml><?xml version="1.0" encoding="utf-8"?>
<p:tagLst xmlns:a="http://schemas.openxmlformats.org/drawingml/2006/main" xmlns:r="http://schemas.openxmlformats.org/officeDocument/2006/relationships" xmlns:p="http://schemas.openxmlformats.org/presentationml/2006/main">
  <p:tag name="MTTABLE" val="Cell"/>
  <p:tag name="MTNUMBER" val="0.964041008131598"/>
  <p:tag name="LEFT" val="341.6667"/>
  <p:tag name="WIDTH" val="276.6667"/>
  <p:tag name="TOP" val="139.3875"/>
  <p:tag name="HEIGHT" val="70.15313"/>
</p:tagLst>
</file>

<file path=ppt/tags/tag436.xml><?xml version="1.0" encoding="utf-8"?>
<p:tagLst xmlns:a="http://schemas.openxmlformats.org/drawingml/2006/main" xmlns:r="http://schemas.openxmlformats.org/officeDocument/2006/relationships" xmlns:p="http://schemas.openxmlformats.org/presentationml/2006/main">
  <p:tag name="MTTABLE" val="Cell"/>
  <p:tag name="MTNUMBER" val="0.964041008131598"/>
  <p:tag name="LEFT" val="341.6667"/>
  <p:tag name="WIDTH" val="276.6667"/>
  <p:tag name="TOP" val="219.5406"/>
  <p:tag name="HEIGHT" val="70.15313"/>
</p:tagLst>
</file>

<file path=ppt/tags/tag437.xml><?xml version="1.0" encoding="utf-8"?>
<p:tagLst xmlns:a="http://schemas.openxmlformats.org/drawingml/2006/main" xmlns:r="http://schemas.openxmlformats.org/officeDocument/2006/relationships" xmlns:p="http://schemas.openxmlformats.org/presentationml/2006/main">
  <p:tag name="MTTABLE" val="Cell"/>
  <p:tag name="MTNUMBER" val="0.964041008131598"/>
  <p:tag name="LEFT" val="341.6667"/>
  <p:tag name="WIDTH" val="276.6667"/>
  <p:tag name="TOP" val="299.6938"/>
  <p:tag name="HEIGHT" val="70.15313"/>
</p:tagLst>
</file>

<file path=ppt/tags/tag438.xml><?xml version="1.0" encoding="utf-8"?>
<p:tagLst xmlns:a="http://schemas.openxmlformats.org/drawingml/2006/main" xmlns:r="http://schemas.openxmlformats.org/officeDocument/2006/relationships" xmlns:p="http://schemas.openxmlformats.org/presentationml/2006/main">
  <p:tag name="MTTABLE" val="Cell"/>
  <p:tag name="MTNUMBER" val="0.964041008131598"/>
  <p:tag name="LEFT" val="341.6667"/>
  <p:tag name="WIDTH" val="276.6667"/>
  <p:tag name="TOP" val="379.8469"/>
  <p:tag name="HEIGHT" val="70.15313"/>
</p:tagLst>
</file>

<file path=ppt/tags/tag439.xml><?xml version="1.0" encoding="utf-8"?>
<p:tagLst xmlns:a="http://schemas.openxmlformats.org/drawingml/2006/main" xmlns:r="http://schemas.openxmlformats.org/officeDocument/2006/relationships" xmlns:p="http://schemas.openxmlformats.org/presentationml/2006/main">
  <p:tag name="MTTABLE" val="HTitleDiv"/>
  <p:tag name="MTNUMBER" val="0.964041008131598"/>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MTTABLE" val="HTitleDiv"/>
  <p:tag name="MTNUMBER" val="0.964041008131598"/>
</p:tagLst>
</file>

<file path=ppt/tags/tag441.xml><?xml version="1.0" encoding="utf-8"?>
<p:tagLst xmlns:a="http://schemas.openxmlformats.org/drawingml/2006/main" xmlns:r="http://schemas.openxmlformats.org/officeDocument/2006/relationships" xmlns:p="http://schemas.openxmlformats.org/presentationml/2006/main">
  <p:tag name="MTTABLE" val="HTitleDiv"/>
  <p:tag name="MTNUMBER" val="0.964041008131598"/>
</p:tagLst>
</file>

<file path=ppt/tags/tag44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XLZiQBx9RC1WXq93_Wn9h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_eS1lETC1pBXySsmy4Tag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y.avhiXlq8Q19byKqfs.C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pLtiQmJ1Pj_YAHmIZindn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6cPdRnEBskm4pkKfD52i6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Q2loj4LfmmnOraQcUFXPh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BOi7B32lhjDKSV9Yp65X4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tbJXFxeIPvFM5j_UUVzb2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2VDjaZm3z6gD6avEWEdsj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VNZNLLyVQYZ6tw.8Uk8mg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6w3PGODL7VoXKLewrCSSH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SroKRizxLQXns2XW8wzDJ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M.XFU9A5RqRkpQIar9nbC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aLCg0fsW.mjluAi3jh66Z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X4t5vY8xBsdj8f8kGHUvo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adbxoWRb9V_6j.3K.3p7A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niQcu01Xom_EjLdc6EAl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3M.PcIWdvw_lmDN1v9m9X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_KwmRH3AKuVWlirw3ws.LQ"/>
</p:tagLst>
</file>

<file path=ppt/tags/tag462.xml><?xml version="1.0" encoding="utf-8"?>
<p:tagLst xmlns:a="http://schemas.openxmlformats.org/drawingml/2006/main" xmlns:r="http://schemas.openxmlformats.org/officeDocument/2006/relationships" xmlns:p="http://schemas.openxmlformats.org/presentationml/2006/main">
  <p:tag name="SHAPENAME" val="4. Footno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uZPk3AQssEqz5q0J7Vgog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QVCKpTNYBINNimImbVfiSw"/>
</p:tagLst>
</file>

<file path=ppt/tags/tag46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6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6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6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6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SHAPENAME" val="5. Source"/>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1UdeT029ogUPvYTx18OQt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SVHKtCNV1JN9w6uuadIFg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3.OuhV1pn_dmrmBbY9Cb0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o75db69U7Gmm1x.wyAKwE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Oy5ECSVOZ46LTyr_MG9U6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W4710VBgGJyOzUEMo5GGS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v3tvHoEQj1FTuvZrzKOfpA"/>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JfTekaRsTqOAbai4DXyni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2RFx945qXyGF.L3e0LjKD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NP_XqYAgUxfC9XC2fZPWy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tn4vb9AeBfdgjqiyLStBH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Z1Ypai1iPz7GcSlUFH_uV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nZJubqKLAHSuDKOgiCDF_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C1xtvdnt7TOxk3O8Xri6p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graii0BYOKBWKgQOoFj4P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OUdIw_9Q3GfI3vyk5Ttza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jLGZt8eApYPlbd6tbIWKuA"/>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lJIVeK.NxL.iOVynTKzml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W6Q4isTDpxnOxWww3_Nhj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eMYmJjV5RYoX4hou_NzV8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4GPXj48Pyr3QkNyPge_lJ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RjEKA27R6qSI8Sc_u_86j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CwyHmJWF93.P3Zp0c4T1p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xpdltLE94FmPHjsbuPePH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3VojGN9Az9qisEF8I6JHL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rRPoNMMYQC2wvCb7B8OHz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5ImabHWcvKplHY322jlsfQ"/>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RvHy5ML9dbnT1T7cfEnD9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J.XKubbeVtNf.T8.e7UVg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RrarH3jo5rct5vOpjTPuW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tkgi6DKe5KXRCtalWr2tp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orwjy6vhHzirZOF8LM8Mn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ILo0QvcOFtyWpSdec0sy3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Uvje1p_Os.3bBrfojYtiZ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O.08XswJ7s06t7BHUmfK1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2e8teYYj2Bp0wN4VELcC6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5lN6d6PiXtk8cHkQcXgPC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3VZsD7TJXImoUhycwaCh7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BHuY3.s4tIQbluofviq6t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0ihkhjynqtKxhdSO9WlV1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gvh_SqqSVItq0BDm4yOW9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0.qOvZ4NWN1mAaoeErmu7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YwOIjncpjQtEMC1mdf0Nq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SBxEeAL171zi.fg6A5rod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We8bDcXDwc4nt85HdrWdt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PTCuNi.IupqbTpBxCwPqP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caElF6jKLcahuupEVkON.Q"/>
</p:tagLst>
</file>

<file path=ppt/tags/tag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__6UAAOis.yDSEVbvlSES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Y77oWOs37iq8k5Lv3E3t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jhpiHQtGaUM3nzE1DAzdA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x9eLUw5SZI2RMpz1jMNMf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aVpkLyt_I_hkSYNTmbhGm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QFbj99EteyO4dcTOzRaF.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tLK0jV8bi3SG9DqpIrFSG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UzMV3etu5Hr6v49GE1S.2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x6vbcbK0NmYGYggBYqfuh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wVr8hGlRJ3Qel7Gl5XHsjQ"/>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y2AzGEZ6uoYo6QqUeaGCg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XEPZS0wraKUo_iHUfQUfO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OmPunN9r.vr.lKkcgJ7As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lRfCy7PIeUp2G_Shb4sAL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GcmQFfvZFzTm9h7qDaEEJ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wJPjBhB7K79AyTzwQKkcT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RLvKDK9neQjpvCnQFmF8f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0QoN3MArOKj6oZw7UITrx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Gi759i9E2Zkaq0QDB.Ls5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qKjOP4DDZd3RCu_bLrAsXQ"/>
</p:tagLst>
</file>

<file path=ppt/tags/tag54.xml><?xml version="1.0" encoding="utf-8"?>
<p:tagLst xmlns:a="http://schemas.openxmlformats.org/drawingml/2006/main" xmlns:r="http://schemas.openxmlformats.org/officeDocument/2006/relationships" xmlns:p="http://schemas.openxmlformats.org/presentationml/2006/main">
  <p:tag name="SHAPENAME" val="5. Sourc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glySfnivuXlOIIucrJ_Oh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tgJ4bGQWq12jiOZPB50hX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6.CkfMWrMuZAOKUbjn2G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b6GNjx9E.zFPxTS8KMDJc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JV_XeXPxP2OlTt4Lo8MnH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y97uUae2beNAI2OZ7LupC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VT4birFaYFdkbMpgKSxhP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iTgfK8n.M_c.umoQk.Sl6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3Q6C5yzQWoxVMOyO1sPRO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WiNaAQBSR6KxrWvJBpwGx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wEYksthT5RHh6X.8qqXZN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rI5EFTUgC_TskKGXGVrS_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SvFxmEL3Bi3WmA2nbFGnj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RrhksayMEg_rcXtyKJYbd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xljI_W6MXES7pU9B548sA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waZI12_nGNcJk_gNXxPrD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e8UxQ63TK_aF_MniJb_ht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J.zTOpXh4cwGu0.SMjeaJ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kYM9rRZ.hUixePQxPMgHR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uDh_4iSQnEotr5vUpe6bU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rK57.C.wRgK.A0gOjuf_E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K93dbW6n16NOfbZmeyxHW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y4yoqiyQI3sHPFGpzO5oe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2HeLLYqN30dX.h0sffU3k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gqJ_nAagy9bokhJ0D9Xd5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190Tihu9yHLA5wvSUtglN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s2NRYJNkU37Ullvg8iBdq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SEth15hA5rzkfvGYMDgdH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quhzEOkAw78ZckDEnJs.T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7NOHy2CUQA80PSjbPqx5Hw"/>
</p:tagLst>
</file>

<file path=ppt/tags/tag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Msc9n4zEEaNkG2Y29O9PQ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nrx1wrf9pQ4Cpi2rAQhwA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Bv7T0ESDC7JO7rH7rrILm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fCvnO3uwWQxCSkOrtoGqp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7srzjTE20lVpTg6hTOh7m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rFWmHH30yQrChKGxwMkop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G0Gin.5Tn1Qqdy1t6xRAv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tJD3IMIqdNRl0qNp49.W7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eTbyi6MNES3YdlVl66nXZ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xSxZ.1rp5gkii5L0l93lQ"/>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u_aHu2BzHpxPYZ0A7RikQ"/>
</p:tagLst>
</file>

<file path=ppt/tags/tag581.xml><?xml version="1.0" encoding="utf-8"?>
<p:tagLst xmlns:a="http://schemas.openxmlformats.org/drawingml/2006/main" xmlns:r="http://schemas.openxmlformats.org/officeDocument/2006/relationships" xmlns:p="http://schemas.openxmlformats.org/presentationml/2006/main">
  <p:tag name="SHAPENAME" val="5. Source"/>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whCg7rws8ATY.liQCMccL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RaAbak43o_VgjAevflfg9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HRu3CdXS7wSmm45zgrCr7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iBvu.VwluVedc70dYvyfx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Xx_Vxc8KwnsRnuqoi2Cix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RExIuG8lFQczEN3QBJqv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5XSu_ESy4VPS4JZeKzWey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aWABece.mNdB.8FhjXVBnw"/>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9vNZuUar5aCMfay97Xuwq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VmW07BKgk2RgpselC_Jsn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YY398nuz9NPi1klhyhFJd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d71nJxh61SlQiVcuJEIR9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rcBe5XTN5vlf0jp_Mfe1s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s9JXauzHsNBelg1FWigSn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ImnYIcThWUPCZ7.QJYLxb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PMlNb7O1_Az.gUJenevm3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qKDJej2PD4I2pA_rEC2St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BZnOIiDdAa.ltLX37kBbWA"/>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jfE_r5Mbl5i5eHIZ0W0JC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9T0SE.XsNxK0CQzzUA7dX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cpGHgDn51b40spt7exHOa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UOW.r6JmRgfL.KE2x2V9i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dRm4kcKCR7o8iCYeZ_uts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I6e7AqBgb_U9AQAP43K5.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t8Wkkzi4Afu4Fl4ToiaYS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1j7uKqggsfLcK0IiOBu6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M5OT1K1jsv1PIxnB_Zpd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7nJ3ncUWJ3x_Z_SSEN5TV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kuFfs.B0YLeO7f0BNabri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jo4yUpswGkLhPnRCIZWvL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6DInaDBkUFUMcSAW.lk_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WSUADeGplah8gIUNImdUw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YRMfXG9iG1RjsY2YQmDbu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jRFpsXa0K2Uy31O4AbPDk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A.gQH_liRLG0rNjJ.rtRO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TT3h0uDwc2XcsCSDmhwmf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bqCsgn1qoniOlMqPHXiS3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4XL5Am6xqgsvSuKt.HeLEA"/>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EIoYa0EygN63RZQDCfyT5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pGXtGpBQL3z_Uy7B26QNn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CskFdD6GDVjfkazzzxsdE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WzqGzJCHwiINwMPav0FCh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r.kR3GRp6TwGP5y0LeeDJ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jHs9Y.Jbx8as4xl4dpi28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x9uvLlbdNke.5EfZslVCM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_GdDxX3ymxQfJWNOT1spC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Io_gi.MS.mcvrnvhmk_4h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rY2yQ8oqwKDHG.MYA5q7yA"/>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i0iwmVn2Y_UblmM5_cuRn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RaZWMbsIsI3H1ZhYk4e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tWsCkoFR6aQwiM598_Ocr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IeKsDG5Vq_feUfm594td2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MkU0VhIUi5qmckQFLsBbo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L6P.9Wbx5gt8kJZeEiD8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gxp8HqAkDm5c58q9JsYj1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6rBeQ9kJyTdREhIF8xoC6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Ql_wlq2FatqZTGrKP8mow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fe9WGX9dTyxgU29GdZ6dvA"/>
</p:tagLst>
</file>

<file path=ppt/tags/tag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1ZKG1duh6ADnR4aLs.eh0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kYt9LQR4BFpZhdi495yt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sW1hDI9Xu4u4_TCpJPO8d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YR4H6Mn04Eh_nDUlNYHEBA"/>
</p:tagLst>
</file>

<file path=ppt/tags/tag64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45.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646.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64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xml><?xml version="1.0" encoding="utf-8"?>
<p:tagLst xmlns:a="http://schemas.openxmlformats.org/drawingml/2006/main" xmlns:r="http://schemas.openxmlformats.org/officeDocument/2006/relationships" xmlns:p="http://schemas.openxmlformats.org/presentationml/2006/main">
  <p:tag name="SHAPENAME" val="5. Sourc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xml><?xml version="1.0" encoding="utf-8"?>
<p:tagLst xmlns:a="http://schemas.openxmlformats.org/drawingml/2006/main" xmlns:r="http://schemas.openxmlformats.org/officeDocument/2006/relationships" xmlns:p="http://schemas.openxmlformats.org/presentationml/2006/main">
  <p:tag name="SHAPENAME" val="5. Sourc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xml><?xml version="1.0" encoding="utf-8"?>
<p:tagLst xmlns:a="http://schemas.openxmlformats.org/drawingml/2006/main" xmlns:r="http://schemas.openxmlformats.org/officeDocument/2006/relationships" xmlns:p="http://schemas.openxmlformats.org/presentationml/2006/main">
  <p:tag name="SHAPENAME" val="3. Subtitle"/>
</p:tagLst>
</file>

<file path=ppt/theme/theme1.xml><?xml version="1.0" encoding="utf-8"?>
<a:theme xmlns:a="http://schemas.openxmlformats.org/drawingml/2006/main" name="Office Theme">
  <a:themeElements>
    <a:clrScheme name="Custom 3">
      <a:dk1>
        <a:srgbClr val="214877"/>
      </a:dk1>
      <a:lt1>
        <a:sysClr val="window" lastClr="FFFFFF"/>
      </a:lt1>
      <a:dk2>
        <a:srgbClr val="1C1C1C"/>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5">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ational Academies PPT">
  <a:themeElements>
    <a:clrScheme name="Custom 1">
      <a:dk1>
        <a:srgbClr val="3B3B3C"/>
      </a:dk1>
      <a:lt1>
        <a:sysClr val="window" lastClr="FFFFFF"/>
      </a:lt1>
      <a:dk2>
        <a:srgbClr val="211747"/>
      </a:dk2>
      <a:lt2>
        <a:srgbClr val="F3F1EB"/>
      </a:lt2>
      <a:accent1>
        <a:srgbClr val="211747"/>
      </a:accent1>
      <a:accent2>
        <a:srgbClr val="4148C2"/>
      </a:accent2>
      <a:accent3>
        <a:srgbClr val="E269A0"/>
      </a:accent3>
      <a:accent4>
        <a:srgbClr val="FEDA6C"/>
      </a:accent4>
      <a:accent5>
        <a:srgbClr val="7ADBF0"/>
      </a:accent5>
      <a:accent6>
        <a:srgbClr val="DCF9E5"/>
      </a:accent6>
      <a:hlink>
        <a:srgbClr val="FFFFFF"/>
      </a:hlink>
      <a:folHlink>
        <a:srgbClr val="954F72"/>
      </a:folHlink>
    </a:clrScheme>
    <a:fontScheme name="National Academies Office Font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ational Academies PPT" id="{5603DE5C-5C8F-F847-A415-82E7F7825A94}" vid="{E37FF712-3111-0F44-83D0-0408AE42B9F8}"/>
    </a:ext>
  </a:extLst>
</a:theme>
</file>

<file path=ppt/theme/theme5.xml><?xml version="1.0" encoding="utf-8"?>
<a:theme xmlns:a="http://schemas.openxmlformats.org/drawingml/2006/main" name="1_National Academies PPT">
  <a:themeElements>
    <a:clrScheme name="National Academies Office Colors">
      <a:dk1>
        <a:srgbClr val="3B3B3C"/>
      </a:dk1>
      <a:lt1>
        <a:sysClr val="window" lastClr="FFFFFF"/>
      </a:lt1>
      <a:dk2>
        <a:srgbClr val="211747"/>
      </a:dk2>
      <a:lt2>
        <a:srgbClr val="F3F1EB"/>
      </a:lt2>
      <a:accent1>
        <a:srgbClr val="211747"/>
      </a:accent1>
      <a:accent2>
        <a:srgbClr val="4148C2"/>
      </a:accent2>
      <a:accent3>
        <a:srgbClr val="E269A0"/>
      </a:accent3>
      <a:accent4>
        <a:srgbClr val="FEDA6C"/>
      </a:accent4>
      <a:accent5>
        <a:srgbClr val="7ADBF0"/>
      </a:accent5>
      <a:accent6>
        <a:srgbClr val="DCF9E5"/>
      </a:accent6>
      <a:hlink>
        <a:srgbClr val="0563C1"/>
      </a:hlink>
      <a:folHlink>
        <a:srgbClr val="954F72"/>
      </a:folHlink>
    </a:clrScheme>
    <a:fontScheme name="National Academies Office Font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ational Academies PPT" id="{5603DE5C-5C8F-F847-A415-82E7F7825A94}" vid="{E37FF712-3111-0F44-83D0-0408AE42B9F8}"/>
    </a:ext>
  </a:extLst>
</a:theme>
</file>

<file path=ppt/theme/theme6.xml><?xml version="1.0" encoding="utf-8"?>
<a:theme xmlns:a="http://schemas.openxmlformats.org/drawingml/2006/main" name="3_White">
  <a:themeElements>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71_OFF.potx" id="{2FF31E4E-F172-416F-8389-12BFF18243B2}" vid="{5B6AA396-1A4C-46A0-AA42-D2FA958A98C4}"/>
    </a:ext>
  </a:extLst>
</a:theme>
</file>

<file path=ppt/theme/theme7.xml><?xml version="1.0" encoding="utf-8"?>
<a:theme xmlns:a="http://schemas.openxmlformats.org/drawingml/2006/main" name="2_White">
  <a:themeElements>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71_OFF.potx" id="{2FF31E4E-F172-416F-8389-12BFF18243B2}" vid="{5B6AA396-1A4C-46A0-AA42-D2FA958A98C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78BA840E264041A8A938721554CDF0" ma:contentTypeVersion="15" ma:contentTypeDescription="Create a new document." ma:contentTypeScope="" ma:versionID="30a9e779abd06274bfc2f6093d7bb2ce">
  <xsd:schema xmlns:xsd="http://www.w3.org/2001/XMLSchema" xmlns:xs="http://www.w3.org/2001/XMLSchema" xmlns:p="http://schemas.microsoft.com/office/2006/metadata/properties" xmlns:ns2="55bb7a7b-ea7a-4bb0-b24a-d4297f0c0a93" xmlns:ns3="d06c844e-3888-4d7e-9476-f8018e5472cf" xmlns:ns4="0a20205c-0631-4ff0-81c6-46eee12fe7e9" targetNamespace="http://schemas.microsoft.com/office/2006/metadata/properties" ma:root="true" ma:fieldsID="6d34299205a48589f8c457ad3b3d2def" ns2:_="" ns3:_="" ns4:_="">
    <xsd:import namespace="55bb7a7b-ea7a-4bb0-b24a-d4297f0c0a93"/>
    <xsd:import namespace="d06c844e-3888-4d7e-9476-f8018e5472cf"/>
    <xsd:import namespace="0a20205c-0631-4ff0-81c6-46eee12fe7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b7a7b-ea7a-4bb0-b24a-d4297f0c0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6c844e-3888-4d7e-9476-f8018e5472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60020e9-44d1-4629-a3ff-5db6e7b39b5f}" ma:internalName="TaxCatchAll" ma:showField="CatchAllData" ma:web="d06c844e-3888-4d7e-9476-f8018e5472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a20205c-0631-4ff0-81c6-46eee12fe7e9" xsi:nil="true"/>
    <lcf76f155ced4ddcb4097134ff3c332f xmlns="55bb7a7b-ea7a-4bb0-b24a-d4297f0c0a93">
      <Terms xmlns="http://schemas.microsoft.com/office/infopath/2007/PartnerControls"/>
    </lcf76f155ced4ddcb4097134ff3c332f>
    <SharedWithUsers xmlns="d06c844e-3888-4d7e-9476-f8018e5472cf">
      <UserInfo>
        <DisplayName/>
        <AccountId xsi:nil="true"/>
        <AccountType/>
      </UserInfo>
    </SharedWithUsers>
  </documentManagement>
</p:properties>
</file>

<file path=customXml/itemProps1.xml><?xml version="1.0" encoding="utf-8"?>
<ds:datastoreItem xmlns:ds="http://schemas.openxmlformats.org/officeDocument/2006/customXml" ds:itemID="{2B4C3158-9954-4B8D-BFB2-45EA85F9FAA3}">
  <ds:schemaRefs>
    <ds:schemaRef ds:uri="http://schemas.microsoft.com/sharepoint/v3/contenttype/forms"/>
  </ds:schemaRefs>
</ds:datastoreItem>
</file>

<file path=customXml/itemProps2.xml><?xml version="1.0" encoding="utf-8"?>
<ds:datastoreItem xmlns:ds="http://schemas.openxmlformats.org/officeDocument/2006/customXml" ds:itemID="{70C4194E-2947-48BA-99C6-A2ADFD158F60}">
  <ds:schemaRefs>
    <ds:schemaRef ds:uri="0a20205c-0631-4ff0-81c6-46eee12fe7e9"/>
    <ds:schemaRef ds:uri="55bb7a7b-ea7a-4bb0-b24a-d4297f0c0a93"/>
    <ds:schemaRef ds:uri="d06c844e-3888-4d7e-9476-f8018e5472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478934-0515-4A16-956F-17F62A579E2F}">
  <ds:schemaRefs>
    <ds:schemaRef ds:uri="0a20205c-0631-4ff0-81c6-46eee12fe7e9"/>
    <ds:schemaRef ds:uri="55bb7a7b-ea7a-4bb0-b24a-d4297f0c0a93"/>
    <ds:schemaRef ds:uri="d06c844e-3888-4d7e-9476-f8018e5472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109</Slides>
  <Notes>47</Notes>
  <HiddenSlides>0</HiddenSlides>
  <ScaleCrop>false</ScaleCrop>
  <HeadingPairs>
    <vt:vector size="4" baseType="variant">
      <vt:variant>
        <vt:lpstr>Theme</vt:lpstr>
      </vt:variant>
      <vt:variant>
        <vt:i4>7</vt:i4>
      </vt:variant>
      <vt:variant>
        <vt:lpstr>Slide Titles</vt:lpstr>
      </vt:variant>
      <vt:variant>
        <vt:i4>109</vt:i4>
      </vt:variant>
    </vt:vector>
  </HeadingPairs>
  <TitlesOfParts>
    <vt:vector size="116" baseType="lpstr">
      <vt:lpstr>Office Theme</vt:lpstr>
      <vt:lpstr>1_Office Theme</vt:lpstr>
      <vt:lpstr>4_Office Theme</vt:lpstr>
      <vt:lpstr>National Academies PPT</vt:lpstr>
      <vt:lpstr>1_National Academies PPT</vt:lpstr>
      <vt:lpstr>3_White</vt:lpstr>
      <vt:lpstr>2_White</vt:lpstr>
      <vt:lpstr>Nuclear Energy Advisory Committee (NEAC) Meeting</vt:lpstr>
      <vt:lpstr>Overview of today’s agenda</vt:lpstr>
      <vt:lpstr>Opening Remarks</vt:lpstr>
      <vt:lpstr>Office of Nuclear Energy Update</vt:lpstr>
      <vt:lpstr>Briefing on the Nuclear Energy Liftoff Reports</vt:lpstr>
      <vt:lpstr>Pathways to Commercial Liftoff</vt:lpstr>
      <vt:lpstr>Liftoff reports are a cross-DOE effort to create a shared fact base for answering key investor and stakeholder questions</vt:lpstr>
      <vt:lpstr>Advanced nuclear includes five major technology types across two generations</vt:lpstr>
      <vt:lpstr>Achieving net-zero in the U.S. by 2050 would require ~550–770 GW of additional clean, firm capacity</vt:lpstr>
      <vt:lpstr>Nuclear has a unique value proposition for the net-zero grid</vt:lpstr>
      <vt:lpstr>Nuclear is expected to be cost competitive with other clean firm resources</vt:lpstr>
      <vt:lpstr>Three key stages inform path to deploying advanced nuclear at scale</vt:lpstr>
      <vt:lpstr>Waiting until mid-2030s to deploy at scale could lead to missing decarbonization targets or overbuilding supply chain</vt:lpstr>
      <vt:lpstr>Vogtle root causes and systemic issues</vt:lpstr>
      <vt:lpstr>Why will new projects be different than recent over-budget builds? </vt:lpstr>
      <vt:lpstr>Catalyzing the orderbook may require interventions to help manage completion risk</vt:lpstr>
      <vt:lpstr>Advanced Nuclear Pathways to Commercial Liftoff: Executive Summary </vt:lpstr>
      <vt:lpstr>Modeling results show demand for 200+GW of new nuclear capacity </vt:lpstr>
      <vt:lpstr>LCOE expected to achieve sub $60/MWh if capex costs reach &lt;$5000k/kW</vt:lpstr>
      <vt:lpstr>The IRA provides a powerful boost to nuclear power economics, but may not be sufficient to accelerate commitments for deployment at scale</vt:lpstr>
      <vt:lpstr>Small modular reactors can provide more certainty of hitting a predicted cost target</vt:lpstr>
      <vt:lpstr>Demonstration programs are underway to demonstrate the technological viability of novel nuclear technologies</vt:lpstr>
      <vt:lpstr>Break</vt:lpstr>
      <vt:lpstr>Briefing on the National Academies of Science Advanced Reactor Report</vt:lpstr>
      <vt:lpstr>PowerPoint Presentation</vt:lpstr>
      <vt:lpstr>PowerPoint Presentation</vt:lpstr>
      <vt:lpstr>The Current State of Nuclear Power in the U.S. </vt:lpstr>
      <vt:lpstr>U.S. Demand for Electricity Projected to Grow</vt:lpstr>
      <vt:lpstr>About the Study</vt:lpstr>
      <vt:lpstr>About the Study – Scope</vt:lpstr>
      <vt:lpstr>The Evolving Electricity System:  Different Opportunities and Challenges Every Decade</vt:lpstr>
      <vt:lpstr>Core Variables Crucial for Commercial Success</vt:lpstr>
      <vt:lpstr>What Are New and Advanced Nuclear Reactors?</vt:lpstr>
      <vt:lpstr>Reactor Technology R&amp;D</vt:lpstr>
      <vt:lpstr>Financial Incentives</vt:lpstr>
      <vt:lpstr>Electricity will be the Main Mission for Nuclear, but…</vt:lpstr>
      <vt:lpstr>Project Management and Construction</vt:lpstr>
      <vt:lpstr>Investment in Advanced Construction Techniques</vt:lpstr>
      <vt:lpstr>Ensuring Successful Project Management</vt:lpstr>
      <vt:lpstr>Preparing for an Expanded Workforce</vt:lpstr>
      <vt:lpstr>Timely Updates to Regulatory Requirements</vt:lpstr>
      <vt:lpstr>Community Engagement and Societal Acceptance</vt:lpstr>
      <vt:lpstr>Societal Acceptance: Making Best Practices Work</vt:lpstr>
      <vt:lpstr>Government Support in International Markets</vt:lpstr>
      <vt:lpstr>Sustained Effort, Robust Financial Support, and Prompt Regulatory Updates are Key</vt:lpstr>
      <vt:lpstr>PowerPoint Presentation</vt:lpstr>
      <vt:lpstr>Briefing on the National Academies of Science Fuel Cycle  Report</vt:lpstr>
      <vt:lpstr>PowerPoint Presentation</vt:lpstr>
      <vt:lpstr>PowerPoint Presentation</vt:lpstr>
      <vt:lpstr>About the Study – Committee</vt:lpstr>
      <vt:lpstr>Information Gathering</vt:lpstr>
      <vt:lpstr>PowerPoint Presentation</vt:lpstr>
      <vt:lpstr>Where are we now?  Status of Fuel Cycle for Light Water Reactors (LWRs) in the United States </vt:lpstr>
      <vt:lpstr>Where could we go?  Fuel cycle option with reprocessing for existing LWRs</vt:lpstr>
      <vt:lpstr>What advanced reactor designs did the committee consider? </vt:lpstr>
      <vt:lpstr>What advanced reactor designs did the committee consider? </vt:lpstr>
      <vt:lpstr>What we learned: Important Observations for Advanced Reactors</vt:lpstr>
      <vt:lpstr>The starting point for advanced reactors </vt:lpstr>
      <vt:lpstr>Non-LWR advanced reactors &amp; fuel cycle development – </vt:lpstr>
      <vt:lpstr>Support for advanced reactor &amp; fuel cycle development</vt:lpstr>
      <vt:lpstr>PowerPoint Presentation</vt:lpstr>
      <vt:lpstr>Front-end fuel cycle considerations – HALEU supply </vt:lpstr>
      <vt:lpstr>PowerPoint Presentation</vt:lpstr>
      <vt:lpstr>PowerPoint Presentation</vt:lpstr>
      <vt:lpstr>Fuel cycle development for advanced reactors – the bottom line!  </vt:lpstr>
      <vt:lpstr>PowerPoint Presentation</vt:lpstr>
      <vt:lpstr>Current Regulatory and Technical Structure for Spent Fuel Management Based on Large LWRs</vt:lpstr>
      <vt:lpstr>What is the status of spent nuclear fuel in the U.S.? </vt:lpstr>
      <vt:lpstr>Tackling the nuclear waste challenge</vt:lpstr>
      <vt:lpstr>Can advanced reactors “solve the waste problem”?</vt:lpstr>
      <vt:lpstr>Fuel cycle development for advanced reactors Back-end fuel cycle considerations</vt:lpstr>
      <vt:lpstr>What types of waste do advanced reactors generate?</vt:lpstr>
      <vt:lpstr>Disposing Wastes from Advanced Reactors</vt:lpstr>
      <vt:lpstr>Storage &amp; Transportation of Advanced Reactor Waste</vt:lpstr>
      <vt:lpstr>PowerPoint Presentation</vt:lpstr>
      <vt:lpstr>What features of advanced fuel cycles differ from the baseline LWR once-through cycle with UOX fuel?</vt:lpstr>
      <vt:lpstr>Nonproliferation Implications and Security Risks: HALEU</vt:lpstr>
      <vt:lpstr>Safeguards and Security for Advanced Fuel Cycles </vt:lpstr>
      <vt:lpstr>PowerPoint Presentation</vt:lpstr>
      <vt:lpstr>PowerPoint Presentation</vt:lpstr>
      <vt:lpstr>Thank you!  Any questions?</vt:lpstr>
      <vt:lpstr>Break</vt:lpstr>
      <vt:lpstr> Infrastructure</vt:lpstr>
      <vt:lpstr>Overview of the scope and progress of the Infrastructure subcommittee</vt:lpstr>
      <vt:lpstr>Summary of recommendations</vt:lpstr>
      <vt:lpstr>Detailed recommendations: General (1-2)</vt:lpstr>
      <vt:lpstr>Detailed recommendations: Short, medium and long-term (3-5)</vt:lpstr>
      <vt:lpstr>Detailed recommendations: Supply chain for advanced reactors (6-7)</vt:lpstr>
      <vt:lpstr>Detailed recommendations: Physical and intellectual infrastructure (8-9)</vt:lpstr>
      <vt:lpstr>Detailed recommendations: Advanced reactors and R&amp;D (10-11)</vt:lpstr>
      <vt:lpstr>Potential follow on topics for the Subcommittee</vt:lpstr>
      <vt:lpstr> Consent-Based Siting</vt:lpstr>
      <vt:lpstr>Overview of the scope and progress of the Consent-based siting subcommittee</vt:lpstr>
      <vt:lpstr>Summary of recommendations</vt:lpstr>
      <vt:lpstr>Follow on topics and next steps</vt:lpstr>
      <vt:lpstr>Lunch</vt:lpstr>
      <vt:lpstr>Workforce of the Future</vt:lpstr>
      <vt:lpstr>Overview of the scope and progress of the Workforce subcommittee</vt:lpstr>
      <vt:lpstr>Preliminary Recommendations</vt:lpstr>
      <vt:lpstr>Follow on topics and next steps for the Workforce Subcommittee</vt:lpstr>
      <vt:lpstr>Break</vt:lpstr>
      <vt:lpstr>International Engagement</vt:lpstr>
      <vt:lpstr>Overview of the scope and progress of the International subcommittee</vt:lpstr>
      <vt:lpstr>Summary of initial observations</vt:lpstr>
      <vt:lpstr>Primary Observations and Suggestions</vt:lpstr>
      <vt:lpstr>Focus Areas for the subcommittee</vt:lpstr>
      <vt:lpstr>Break</vt:lpstr>
      <vt:lpstr>Public Comment</vt:lpstr>
      <vt:lpstr>Closing Remarks</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2016 FCO Budget Proposal</dc:title>
  <dc:creator>Andrew Richards</dc:creator>
  <cp:revision>2</cp:revision>
  <cp:lastPrinted>2021-02-02T19:34:08Z</cp:lastPrinted>
  <dcterms:created xsi:type="dcterms:W3CDTF">2013-02-14T14:25:28Z</dcterms:created>
  <dcterms:modified xsi:type="dcterms:W3CDTF">2023-08-09T20:19:02Z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0x010100D878BA840E264041A8A938721554CDF0</vt:lpwstr>
  </property>
  <property fmtid="{D5CDD505-2E9C-101B-9397-08002B2CF9AE}" pid="3" name="MediaServiceImageTags">
    <vt:lpwstr/>
  </property>
</Properties>
</file>